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0"/>
  </p:notesMasterIdLst>
  <p:handoutMasterIdLst>
    <p:handoutMasterId r:id="rId11"/>
  </p:handoutMasterIdLst>
  <p:sldIdLst>
    <p:sldId id="301" r:id="rId5"/>
    <p:sldId id="282" r:id="rId6"/>
    <p:sldId id="294" r:id="rId7"/>
    <p:sldId id="300" r:id="rId8"/>
    <p:sldId id="298" r:id="rId9"/>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64" autoAdjust="0"/>
    <p:restoredTop sz="94638"/>
  </p:normalViewPr>
  <p:slideViewPr>
    <p:cSldViewPr snapToGrid="0" snapToObjects="1">
      <p:cViewPr varScale="1">
        <p:scale>
          <a:sx n="82" d="100"/>
          <a:sy n="82" d="100"/>
        </p:scale>
        <p:origin x="3384"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inglehub.com/"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tif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A4B22D4-A049-904C-A7EF-568AA48FB80C}"/>
              </a:ext>
            </a:extLst>
          </p:cNvPr>
          <p:cNvSpPr>
            <a:spLocks noGrp="1"/>
          </p:cNvSpPr>
          <p:nvPr>
            <p:ph type="body" sz="quarter" idx="11"/>
          </p:nvPr>
        </p:nvSpPr>
        <p:spPr>
          <a:xfrm>
            <a:off x="923122" y="2485271"/>
            <a:ext cx="6272696" cy="650735"/>
          </a:xfrm>
        </p:spPr>
        <p:txBody>
          <a:bodyPr/>
          <a:lstStyle/>
          <a:p>
            <a:r>
              <a:rPr lang="en-US" dirty="0"/>
              <a:t>CORCA DHUIBHNE HUB          </a:t>
            </a:r>
          </a:p>
          <a:p>
            <a:r>
              <a:rPr lang="en-US" sz="2000" dirty="0">
                <a:solidFill>
                  <a:srgbClr val="84BA41"/>
                </a:solidFill>
              </a:rPr>
              <a:t> (The Dingle Hub)</a:t>
            </a:r>
          </a:p>
          <a:p>
            <a:endParaRPr lang="en-US" dirty="0"/>
          </a:p>
        </p:txBody>
      </p:sp>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506909"/>
            <a:ext cx="6351439" cy="3193351"/>
          </a:xfrm>
        </p:spPr>
        <p:txBody>
          <a:bodyPr/>
          <a:lstStyle/>
          <a:p>
            <a:r>
              <a:rPr lang="en-GB" dirty="0"/>
              <a:t>The </a:t>
            </a:r>
            <a:r>
              <a:rPr lang="en-GB" dirty="0" err="1"/>
              <a:t>Corca</a:t>
            </a:r>
            <a:r>
              <a:rPr lang="en-GB" dirty="0"/>
              <a:t> </a:t>
            </a:r>
            <a:r>
              <a:rPr lang="en-GB" dirty="0" err="1"/>
              <a:t>Dhuibhne</a:t>
            </a:r>
            <a:r>
              <a:rPr lang="en-GB" dirty="0"/>
              <a:t> Creativity and Innovation Hub (</a:t>
            </a:r>
            <a:r>
              <a:rPr lang="en-GB" dirty="0" err="1"/>
              <a:t>Corca</a:t>
            </a:r>
            <a:r>
              <a:rPr lang="en-GB" dirty="0"/>
              <a:t> </a:t>
            </a:r>
            <a:r>
              <a:rPr lang="en-GB" dirty="0" err="1"/>
              <a:t>Dhuibhne</a:t>
            </a:r>
            <a:r>
              <a:rPr lang="en-GB" dirty="0"/>
              <a:t>/ Dingle Hub) is a community enterprise initiative supported by Enterprise Ireland, </a:t>
            </a:r>
            <a:r>
              <a:rPr lang="en-GB" dirty="0" err="1"/>
              <a:t>eir</a:t>
            </a:r>
            <a:r>
              <a:rPr lang="en-GB" dirty="0"/>
              <a:t>, </a:t>
            </a:r>
            <a:r>
              <a:rPr lang="en-GB" dirty="0" err="1"/>
              <a:t>Údarás</a:t>
            </a:r>
            <a:r>
              <a:rPr lang="en-GB" dirty="0"/>
              <a:t> </a:t>
            </a:r>
            <a:r>
              <a:rPr lang="en-GB" dirty="0" err="1"/>
              <a:t>na</a:t>
            </a:r>
            <a:r>
              <a:rPr lang="en-GB" dirty="0"/>
              <a:t> </a:t>
            </a:r>
            <a:r>
              <a:rPr lang="en-GB" dirty="0" err="1"/>
              <a:t>Gaeltachta</a:t>
            </a:r>
            <a:r>
              <a:rPr lang="en-GB" dirty="0"/>
              <a:t>, Kerry County Council, Net </a:t>
            </a:r>
            <a:r>
              <a:rPr lang="en-GB" dirty="0" err="1"/>
              <a:t>Feasa</a:t>
            </a:r>
            <a:r>
              <a:rPr lang="en-GB" dirty="0"/>
              <a:t> and the Dingle Business Chamber. </a:t>
            </a:r>
            <a:endParaRPr lang="en-IE" dirty="0"/>
          </a:p>
          <a:p>
            <a:r>
              <a:rPr lang="en-GB" dirty="0"/>
              <a:t> </a:t>
            </a:r>
            <a:endParaRPr lang="en-IE" dirty="0"/>
          </a:p>
          <a:p>
            <a:r>
              <a:rPr lang="en-GB" dirty="0"/>
              <a:t>The vision is to build a creative, </a:t>
            </a:r>
            <a:r>
              <a:rPr lang="en-GB" dirty="0" err="1"/>
              <a:t>livable</a:t>
            </a:r>
            <a:r>
              <a:rPr lang="en-GB" dirty="0"/>
              <a:t>, sustainable and inclusive community, </a:t>
            </a:r>
            <a:br>
              <a:rPr lang="en-GB" dirty="0"/>
            </a:br>
            <a:r>
              <a:rPr lang="en-GB" dirty="0"/>
              <a:t>fostering a vibrant and diverse ecosystem of stakeholders to facilitate the creation and maintenance of well-paid, year-round incomes on the Dingle Peninsula. The Hub aims to identify opportunities through collaborative projects, to improve core skills, to facilitate learning new skills, to help entrepreneurship and business and to improve people’s lives. </a:t>
            </a:r>
          </a:p>
          <a:p>
            <a:endParaRPr lang="en-GB" dirty="0"/>
          </a:p>
          <a:p>
            <a:r>
              <a:rPr lang="en-GB" dirty="0"/>
              <a:t>The Hub is located in a specially fitted-out office facility underpinned by 1Gb fibre broadband. There are 30 spaces available to support new business formation, comprising of co-working spaces, dedicated offices and hot desks. </a:t>
            </a:r>
          </a:p>
          <a:p>
            <a:endParaRPr lang="en-GB" dirty="0"/>
          </a:p>
          <a:p>
            <a:r>
              <a:rPr lang="en-GB" dirty="0"/>
              <a:t>Established in April 2017, The </a:t>
            </a:r>
            <a:r>
              <a:rPr lang="en-GB" dirty="0" err="1"/>
              <a:t>Corca</a:t>
            </a:r>
            <a:r>
              <a:rPr lang="en-GB" dirty="0"/>
              <a:t> </a:t>
            </a:r>
            <a:r>
              <a:rPr lang="en-GB" dirty="0" err="1"/>
              <a:t>Dhuibhne</a:t>
            </a:r>
            <a:r>
              <a:rPr lang="en-GB" dirty="0"/>
              <a:t> Hub works to create strategic antecedents for new employment within four thematic pillars;</a:t>
            </a:r>
          </a:p>
          <a:p>
            <a:pPr marL="228600" indent="-228600" algn="l">
              <a:buClr>
                <a:srgbClr val="84BA41"/>
              </a:buClr>
              <a:buFont typeface="+mj-lt"/>
              <a:buAutoNum type="arabicPeriod"/>
            </a:pPr>
            <a:r>
              <a:rPr lang="en-GB" dirty="0"/>
              <a:t>Sustainability and Green Agenda</a:t>
            </a:r>
          </a:p>
          <a:p>
            <a:pPr marL="228600" indent="-228600" algn="l">
              <a:buClr>
                <a:srgbClr val="84BA41"/>
              </a:buClr>
              <a:buFont typeface="+mj-lt"/>
              <a:buAutoNum type="arabicPeriod"/>
            </a:pPr>
            <a:r>
              <a:rPr lang="en-GB" dirty="0"/>
              <a:t>Digital Transformation</a:t>
            </a:r>
          </a:p>
          <a:p>
            <a:pPr marL="228600" indent="-228600" algn="l">
              <a:buClr>
                <a:srgbClr val="84BA41"/>
              </a:buClr>
              <a:buFont typeface="+mj-lt"/>
              <a:buAutoNum type="arabicPeriod"/>
            </a:pPr>
            <a:r>
              <a:rPr lang="en-GB" dirty="0"/>
              <a:t>Creative Industries and </a:t>
            </a:r>
          </a:p>
          <a:p>
            <a:pPr marL="228600" indent="-228600" algn="l">
              <a:buClr>
                <a:srgbClr val="84BA41"/>
              </a:buClr>
              <a:buFont typeface="+mj-lt"/>
              <a:buAutoNum type="arabicPeriod"/>
            </a:pPr>
            <a:r>
              <a:rPr lang="en-GB" dirty="0"/>
              <a:t>Community-Authored Vision and Strategy.</a:t>
            </a:r>
            <a:endParaRPr lang="en-IE" dirty="0"/>
          </a:p>
          <a:p>
            <a:r>
              <a:rPr lang="en-GB" dirty="0"/>
              <a:t> </a:t>
            </a:r>
            <a:endParaRPr lang="en-IE" dirty="0"/>
          </a:p>
          <a:p>
            <a:r>
              <a:rPr lang="en-GB" dirty="0"/>
              <a:t>Dingle is a small port town on southwest Ireland’s Dingle Peninsula. The population of the Dingle Peninsula is approximately 10,000 people of which 2,050 live in </a:t>
            </a:r>
            <a:r>
              <a:rPr lang="en-GB" dirty="0" err="1"/>
              <a:t>Daingean</a:t>
            </a:r>
            <a:r>
              <a:rPr lang="en-GB" dirty="0"/>
              <a:t> </a:t>
            </a:r>
            <a:r>
              <a:rPr lang="en-GB" dirty="0" err="1"/>
              <a:t>Uí</a:t>
            </a:r>
            <a:r>
              <a:rPr lang="en-GB" dirty="0"/>
              <a:t> </a:t>
            </a:r>
            <a:r>
              <a:rPr lang="en-GB" dirty="0" err="1"/>
              <a:t>Chúis</a:t>
            </a:r>
            <a:r>
              <a:rPr lang="en-GB" dirty="0"/>
              <a:t> / Dingle Town.</a:t>
            </a:r>
            <a:endParaRPr lang="en-IE" dirty="0"/>
          </a:p>
          <a:p>
            <a:endParaRPr lang="en-US" dirty="0"/>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err="1"/>
              <a:t>Páirc</a:t>
            </a:r>
            <a:r>
              <a:rPr lang="en-US" dirty="0"/>
              <a:t> </a:t>
            </a:r>
            <a:r>
              <a:rPr lang="en-US" dirty="0" err="1"/>
              <a:t>Ghnó</a:t>
            </a:r>
            <a:r>
              <a:rPr lang="en-US" dirty="0"/>
              <a:t> </a:t>
            </a:r>
            <a:r>
              <a:rPr lang="en-US" dirty="0" err="1"/>
              <a:t>Cúilín</a:t>
            </a:r>
            <a:r>
              <a:rPr lang="en-US" dirty="0"/>
              <a:t>, Dingle, Co. Kerry</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p:txBody>
          <a:bodyPr/>
          <a:lstStyle/>
          <a:p>
            <a:r>
              <a:rPr lang="en-US" dirty="0"/>
              <a:t>22/07/2021 via video call</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Deirdre de </a:t>
            </a:r>
            <a:r>
              <a:rPr lang="en-US" dirty="0" err="1"/>
              <a:t>Bhailís</a:t>
            </a:r>
            <a:r>
              <a:rPr lang="en-US" dirty="0"/>
              <a:t>, Hub Manager </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err="1"/>
              <a:t>deirdre@dinglehub.com</a:t>
            </a:r>
            <a:r>
              <a:rPr lang="en-US" dirty="0"/>
              <a:t> </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pic>
        <p:nvPicPr>
          <p:cNvPr id="22" name="Picture Placeholder 21">
            <a:extLst>
              <a:ext uri="{FF2B5EF4-FFF2-40B4-BE49-F238E27FC236}">
                <a16:creationId xmlns:a16="http://schemas.microsoft.com/office/drawing/2014/main" id="{B7D91FD9-038E-A943-A661-80B936211129}"/>
              </a:ext>
            </a:extLst>
          </p:cNvPr>
          <p:cNvPicPr>
            <a:picLocks noGrp="1" noChangeAspect="1"/>
          </p:cNvPicPr>
          <p:nvPr>
            <p:ph type="pic" sz="quarter" idx="56"/>
          </p:nvPr>
        </p:nvPicPr>
        <p:blipFill rotWithShape="1">
          <a:blip r:embed="rId2" cstate="screen">
            <a:extLst>
              <a:ext uri="{28A0092B-C50C-407E-A947-70E740481C1C}">
                <a14:useLocalDpi xmlns:a14="http://schemas.microsoft.com/office/drawing/2010/main"/>
              </a:ext>
            </a:extLst>
          </a:blip>
          <a:srcRect/>
          <a:stretch/>
        </p:blipFill>
        <p:spPr/>
      </p:pic>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29" name="Picture 28">
            <a:extLst>
              <a:ext uri="{FF2B5EF4-FFF2-40B4-BE49-F238E27FC236}">
                <a16:creationId xmlns:a16="http://schemas.microsoft.com/office/drawing/2014/main" id="{C91E29A4-6247-8644-BB5E-A4CE8223BAC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512560" y="3391154"/>
            <a:ext cx="722630" cy="722630"/>
          </a:xfrm>
          <a:prstGeom prst="rect">
            <a:avLst/>
          </a:prstGeom>
        </p:spPr>
      </p:pic>
      <p:pic>
        <p:nvPicPr>
          <p:cNvPr id="23" name="Picture Placeholder 22">
            <a:extLst>
              <a:ext uri="{FF2B5EF4-FFF2-40B4-BE49-F238E27FC236}">
                <a16:creationId xmlns:a16="http://schemas.microsoft.com/office/drawing/2014/main" id="{9FB08CC7-82AE-744E-8D0E-9BD56411B0C4}"/>
              </a:ext>
            </a:extLst>
          </p:cNvPr>
          <p:cNvPicPr>
            <a:picLocks noGrp="1" noChangeAspect="1"/>
          </p:cNvPicPr>
          <p:nvPr>
            <p:ph type="pic" sz="quarter" idx="17"/>
          </p:nvPr>
        </p:nvPicPr>
        <p:blipFill rotWithShape="1">
          <a:blip r:embed="rId5" cstate="screen">
            <a:extLst>
              <a:ext uri="{28A0092B-C50C-407E-A947-70E740481C1C}">
                <a14:useLocalDpi xmlns:a14="http://schemas.microsoft.com/office/drawing/2010/main"/>
              </a:ext>
            </a:extLst>
          </a:blip>
          <a:srcRect/>
          <a:stretch/>
        </p:blipFill>
        <p:spPr/>
      </p:pic>
    </p:spTree>
    <p:extLst>
      <p:ext uri="{BB962C8B-B14F-4D97-AF65-F5344CB8AC3E}">
        <p14:creationId xmlns:p14="http://schemas.microsoft.com/office/powerpoint/2010/main" val="1846539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4</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a:noFill/>
        </p:spPr>
        <p:txBody>
          <a:bodyPr/>
          <a:lstStyle/>
          <a:p>
            <a:r>
              <a:rPr lang="en-GB" dirty="0"/>
              <a:t>Local Enterprise/ Community Development/ Creative Sector/ and supporting Research Development and Innovation activities on the peninsula.</a:t>
            </a: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a:noFill/>
        </p:spPr>
        <p:txBody>
          <a:bodyPr/>
          <a:lstStyle/>
          <a:p>
            <a:r>
              <a:rPr lang="en-GB" dirty="0"/>
              <a:t>SMEs/ Sole Traders/ Micro-enterprises/Students (3rd level students) and Connected (Remote) workers.</a:t>
            </a:r>
            <a:endParaRPr lang="en-US" dirty="0"/>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a:noFill/>
        </p:spPr>
        <p:txBody>
          <a:bodyPr/>
          <a:lstStyle/>
          <a:p>
            <a:pPr>
              <a:tabLst>
                <a:tab pos="484188" algn="l"/>
              </a:tabLst>
            </a:pPr>
            <a:r>
              <a:rPr lang="en-US" sz="4000" dirty="0">
                <a:solidFill>
                  <a:srgbClr val="84BA41"/>
                </a:solidFill>
              </a:rPr>
              <a:t>4</a:t>
            </a:r>
            <a:r>
              <a:rPr lang="en-US" sz="3200" dirty="0">
                <a:solidFill>
                  <a:srgbClr val="84BA41"/>
                </a:solidFill>
              </a:rPr>
              <a:t>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a:noFill/>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56329" y="4340278"/>
            <a:ext cx="3818" cy="1564045"/>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200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629816"/>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077619"/>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6967032"/>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654287"/>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The </a:t>
            </a:r>
            <a:r>
              <a:rPr lang="en-GB" sz="1050" b="0" dirty="0" err="1">
                <a:solidFill>
                  <a:schemeClr val="tx1"/>
                </a:solidFill>
              </a:rPr>
              <a:t>Corca</a:t>
            </a:r>
            <a:r>
              <a:rPr lang="en-GB" sz="1050" b="0" dirty="0">
                <a:solidFill>
                  <a:schemeClr val="tx1"/>
                </a:solidFill>
              </a:rPr>
              <a:t> </a:t>
            </a:r>
            <a:r>
              <a:rPr lang="en-GB" sz="1050" b="0" dirty="0" err="1">
                <a:solidFill>
                  <a:schemeClr val="tx1"/>
                </a:solidFill>
              </a:rPr>
              <a:t>Dhuibhne</a:t>
            </a:r>
            <a:r>
              <a:rPr lang="en-GB" sz="1050" b="0" dirty="0">
                <a:solidFill>
                  <a:schemeClr val="tx1"/>
                </a:solidFill>
              </a:rPr>
              <a:t> Hub seeks to support and create a community that engages continuously in education, learning and upskilling; by being supportive of innovation, through learning about the future societal changes and using Test and Trial Networks to explore solutions; by facilitating effective engagement between the community, public bodies and private companies wishing to co-develop workable solutions for these challenges; and by encouraging the young people to believe that they can live and work in their local community at some time in the future, doing work that is both rewarding and challenging; it should be possible to support the creation of a significant number of high quality, sustainable incomes that will guarantee the economic and social development of the community on the Dingle Peninsula.</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DINGLE PENINSULA 2030 -  The </a:t>
            </a:r>
            <a:r>
              <a:rPr lang="en-GB" sz="1050" b="0" dirty="0" err="1">
                <a:solidFill>
                  <a:schemeClr val="tx1"/>
                </a:solidFill>
              </a:rPr>
              <a:t>Corca</a:t>
            </a:r>
            <a:r>
              <a:rPr lang="en-GB" sz="1050" b="0" dirty="0">
                <a:solidFill>
                  <a:schemeClr val="tx1"/>
                </a:solidFill>
              </a:rPr>
              <a:t> </a:t>
            </a:r>
            <a:r>
              <a:rPr lang="en-GB" sz="1050" b="0" dirty="0" err="1">
                <a:solidFill>
                  <a:schemeClr val="tx1"/>
                </a:solidFill>
              </a:rPr>
              <a:t>Dhuibhne</a:t>
            </a:r>
            <a:r>
              <a:rPr lang="en-GB" sz="1050" b="0" dirty="0">
                <a:solidFill>
                  <a:schemeClr val="tx1"/>
                </a:solidFill>
              </a:rPr>
              <a:t> Hub is part of a collaborative Dingle Peninsula 2030 strategy, an initiative for a more environmentally and economically sustainable future on the Dingle Peninsula. The goal is to transition the peninsula into a low-carbon society. This is important for the health of our planet, and to plan for future environmental changes and regulations. By reducing energy demands and using local renewable resources, the initiative could save the peninsula as much as €8 million. </a:t>
            </a: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011243"/>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19556" y="5904323"/>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32112" y="7008057"/>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24372" y="6796679"/>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16203" y="1254337"/>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08463" y="1070713"/>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2" name="Text Placeholder 6">
            <a:extLst>
              <a:ext uri="{FF2B5EF4-FFF2-40B4-BE49-F238E27FC236}">
                <a16:creationId xmlns:a16="http://schemas.microsoft.com/office/drawing/2014/main" id="{F9901009-4EBB-485B-A9A8-3E8086248CDE}"/>
              </a:ext>
            </a:extLst>
          </p:cNvPr>
          <p:cNvSpPr txBox="1">
            <a:spLocks/>
          </p:cNvSpPr>
          <p:nvPr/>
        </p:nvSpPr>
        <p:spPr>
          <a:xfrm>
            <a:off x="1160851" y="1780547"/>
            <a:ext cx="5910006" cy="2964409"/>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Dingle Project -Since its launch in 2018, the ESB Dingle project has developed the electricity network and installed a range of new technologies across the Dingle peninsula. The Dingle Peninsula has been chosen as a Sustainable Innovation Pilot for the EU </a:t>
            </a:r>
            <a:r>
              <a:rPr lang="en-GB" dirty="0" err="1"/>
              <a:t>Ploutos</a:t>
            </a:r>
            <a:r>
              <a:rPr lang="en-GB" dirty="0"/>
              <a:t> project (announced October 2020). As part of this, the </a:t>
            </a:r>
            <a:r>
              <a:rPr lang="en-GB" dirty="0" err="1"/>
              <a:t>Corca</a:t>
            </a:r>
            <a:r>
              <a:rPr lang="en-GB" dirty="0"/>
              <a:t> </a:t>
            </a:r>
            <a:r>
              <a:rPr lang="en-GB" dirty="0" err="1"/>
              <a:t>Dhuibhne</a:t>
            </a:r>
            <a:r>
              <a:rPr lang="en-GB" dirty="0"/>
              <a:t> Hub will work with partners </a:t>
            </a:r>
            <a:r>
              <a:rPr lang="en-GB" dirty="0" err="1"/>
              <a:t>Teagasc</a:t>
            </a:r>
            <a:r>
              <a:rPr lang="en-GB" dirty="0"/>
              <a:t>, IFA and Net </a:t>
            </a:r>
            <a:r>
              <a:rPr lang="en-GB" dirty="0" err="1"/>
              <a:t>Feasa</a:t>
            </a:r>
            <a:r>
              <a:rPr lang="en-GB" dirty="0"/>
              <a:t> (a technology company dealing with Internet of Things and located in the Dingle Hub) to roll-out carbon emission sensor technologies to 30 farms on the Peninsula. This will encourage new collaborations between farmers, technology providers, data analysts, food/service entrepreneurs and consumers to unlock opportunities for new businesses and new revenue streams from higher value products. Data gathered will be analysed and used to develop models and effective decision-support tools for farmers and to add value to a range of products and services, e.g.</a:t>
            </a:r>
          </a:p>
          <a:p>
            <a:pPr marL="171450" indent="-171450">
              <a:buFont typeface="Arial" panose="020B0604020202020204" pitchFamily="34" charset="0"/>
              <a:buChar char="•"/>
            </a:pPr>
            <a:r>
              <a:rPr lang="en-GB" dirty="0"/>
              <a:t>using good environmental parameters in marketing goods from the area;</a:t>
            </a:r>
          </a:p>
          <a:p>
            <a:pPr marL="171450" indent="-171450">
              <a:buFont typeface="Arial" panose="020B0604020202020204" pitchFamily="34" charset="0"/>
              <a:buChar char="•"/>
            </a:pPr>
            <a:r>
              <a:rPr lang="en-GB" dirty="0"/>
              <a:t>localised ‘real-time’ weather data enabling providers to tailor tourist packages optimised for changing weather conditions;</a:t>
            </a:r>
          </a:p>
          <a:p>
            <a:pPr marL="171450" indent="-171450">
              <a:buFont typeface="Arial" panose="020B0604020202020204" pitchFamily="34" charset="0"/>
              <a:buChar char="•"/>
            </a:pPr>
            <a:r>
              <a:rPr lang="en-GB" dirty="0"/>
              <a:t>building a trusted brand for the Dingle Peninsula to secure the region as a destination of choice for the sustainably conscious visitor supported by data proving low food miles and low carbon footprint.</a:t>
            </a:r>
          </a:p>
          <a:p>
            <a:pPr marL="171450" indent="-171450">
              <a:buFont typeface="Arial" panose="020B0604020202020204" pitchFamily="34" charset="0"/>
              <a:buChar char="•"/>
            </a:pPr>
            <a:r>
              <a:rPr lang="en-GB" dirty="0"/>
              <a:t>It is hoped that facilitating collaborations across the value chain will support and enable co-created, innovative solutions to both address climate change and support the financial viability of farms (SDG11|SDG13|SDG12|SDG4|SDG17|SDG8|SDG9)</a:t>
            </a:r>
          </a:p>
          <a:p>
            <a:endParaRPr lang="en-GB" dirty="0"/>
          </a:p>
          <a:p>
            <a:r>
              <a:rPr lang="en-GB" dirty="0"/>
              <a:t>To date, activities have included home energy trials, community planning, anaerobic digestion, smart farming trial, community energy mentor training, Climate Hacks in schools, and a sustainable transport initiative. A West Kerry Dairy Farmers’ Sustainable Energy Community has recently been established, as has a new community energy group. In early February, ESB Networks launched its electric car trial with 17 EV’s being driven by trial participants across the Dingle Peninsula for a year (SDG13|SDG17|SDG11|SDG7)</a:t>
            </a:r>
          </a:p>
          <a:p>
            <a:endParaRPr lang="en-GB" dirty="0"/>
          </a:p>
          <a:p>
            <a:endParaRPr lang="en-GB" dirty="0"/>
          </a:p>
          <a:p>
            <a:endParaRPr lang="en-GB" dirty="0"/>
          </a:p>
          <a:p>
            <a:r>
              <a:rPr lang="en-GB" dirty="0"/>
              <a:t>. </a:t>
            </a:r>
            <a:endParaRPr lang="en-US" dirty="0"/>
          </a:p>
        </p:txBody>
      </p:sp>
      <p:sp>
        <p:nvSpPr>
          <p:cNvPr id="48" name="Text Placeholder 6">
            <a:extLst>
              <a:ext uri="{FF2B5EF4-FFF2-40B4-BE49-F238E27FC236}">
                <a16:creationId xmlns:a16="http://schemas.microsoft.com/office/drawing/2014/main" id="{F9901009-4EBB-485B-A9A8-3E8086248CDE}"/>
              </a:ext>
            </a:extLst>
          </p:cNvPr>
          <p:cNvSpPr txBox="1">
            <a:spLocks/>
          </p:cNvSpPr>
          <p:nvPr/>
        </p:nvSpPr>
        <p:spPr>
          <a:xfrm>
            <a:off x="1160850" y="7475762"/>
            <a:ext cx="5959087" cy="2964409"/>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Established in early 2018, </a:t>
            </a:r>
            <a:r>
              <a:rPr lang="en-GB" dirty="0" err="1"/>
              <a:t>Corca</a:t>
            </a:r>
            <a:r>
              <a:rPr lang="en-GB" dirty="0"/>
              <a:t> </a:t>
            </a:r>
            <a:r>
              <a:rPr lang="en-GB" dirty="0" err="1"/>
              <a:t>Dhuibhne</a:t>
            </a:r>
            <a:r>
              <a:rPr lang="en-GB" dirty="0"/>
              <a:t> 2030 is a multi-partner initiative on the Dingle Peninsula, Co. Kerry. It involves the </a:t>
            </a:r>
            <a:r>
              <a:rPr lang="en-GB" dirty="0" err="1"/>
              <a:t>Corca</a:t>
            </a:r>
            <a:r>
              <a:rPr lang="en-GB" dirty="0"/>
              <a:t> </a:t>
            </a:r>
            <a:r>
              <a:rPr lang="en-GB" dirty="0" err="1"/>
              <a:t>Dhuibhne</a:t>
            </a:r>
            <a:r>
              <a:rPr lang="en-GB" dirty="0"/>
              <a:t> Creativity and Innovation Hub, ESB Networks, North East &amp; West Kerry Development (NEWKD)) and the SFI </a:t>
            </a:r>
            <a:r>
              <a:rPr lang="en-GB" dirty="0" err="1"/>
              <a:t>MaREI</a:t>
            </a:r>
            <a:r>
              <a:rPr lang="en-GB" dirty="0"/>
              <a:t> Centre for Energy, Climate and Marine, at UCC. Partners actively collaborate with each other and with the local community, schools, business, transport and farming sectors to support and enable the broader societal changes required for the sustainable transition. </a:t>
            </a:r>
          </a:p>
          <a:p>
            <a:endParaRPr lang="en-GB" dirty="0"/>
          </a:p>
          <a:p>
            <a:r>
              <a:rPr lang="en-GB" dirty="0"/>
              <a:t>Across pillars: </a:t>
            </a:r>
          </a:p>
          <a:p>
            <a:r>
              <a:rPr lang="en-GB" dirty="0"/>
              <a:t>Enterprise Ireland, KETB, KCC, MTU, </a:t>
            </a:r>
            <a:r>
              <a:rPr lang="en-GB" dirty="0" err="1"/>
              <a:t>ÚnaG</a:t>
            </a:r>
            <a:r>
              <a:rPr lang="en-GB" dirty="0"/>
              <a:t>, UCC, </a:t>
            </a:r>
            <a:r>
              <a:rPr lang="en-GB" dirty="0" err="1"/>
              <a:t>eir</a:t>
            </a:r>
            <a:r>
              <a:rPr lang="en-GB" dirty="0"/>
              <a:t>, NEWKD</a:t>
            </a:r>
          </a:p>
          <a:p>
            <a:r>
              <a:rPr lang="en-GB" dirty="0"/>
              <a:t>Within Pillars:</a:t>
            </a:r>
          </a:p>
          <a:p>
            <a:pPr marL="228600" indent="-228600">
              <a:buFont typeface="+mj-lt"/>
              <a:buAutoNum type="arabicPeriod"/>
            </a:pPr>
            <a:r>
              <a:rPr lang="en-GB" dirty="0"/>
              <a:t>Sustainability:: </a:t>
            </a:r>
            <a:r>
              <a:rPr lang="en-GB" dirty="0" err="1"/>
              <a:t>MaREI</a:t>
            </a:r>
            <a:r>
              <a:rPr lang="en-GB" dirty="0"/>
              <a:t>, SEAI, </a:t>
            </a:r>
            <a:r>
              <a:rPr lang="en-GB" dirty="0" err="1"/>
              <a:t>Teagasc</a:t>
            </a:r>
            <a:r>
              <a:rPr lang="en-GB" dirty="0"/>
              <a:t>, SFI, ESB Networks, Gas Networks Ireland, </a:t>
            </a:r>
            <a:r>
              <a:rPr lang="en-GB" dirty="0" err="1"/>
              <a:t>Dept</a:t>
            </a:r>
            <a:r>
              <a:rPr lang="en-GB" dirty="0"/>
              <a:t> of Transport, NTA, Local Link Kerry, CIE, Bus </a:t>
            </a:r>
            <a:r>
              <a:rPr lang="en-GB" dirty="0" err="1"/>
              <a:t>Éireann</a:t>
            </a:r>
            <a:endParaRPr lang="en-GB" dirty="0"/>
          </a:p>
          <a:p>
            <a:pPr marL="228600" indent="-228600">
              <a:buFont typeface="+mj-lt"/>
              <a:buAutoNum type="arabicPeriod"/>
            </a:pPr>
            <a:endParaRPr lang="en-GB" dirty="0"/>
          </a:p>
          <a:p>
            <a:pPr marL="228600" indent="-228600">
              <a:buFont typeface="+mj-lt"/>
              <a:buAutoNum type="arabicPeriod"/>
            </a:pPr>
            <a:r>
              <a:rPr lang="en-GB" dirty="0"/>
              <a:t>Digital Transformation: Kerry Agribusiness, </a:t>
            </a:r>
            <a:r>
              <a:rPr lang="en-GB" dirty="0" err="1"/>
              <a:t>Teagasc</a:t>
            </a:r>
            <a:r>
              <a:rPr lang="en-GB" dirty="0"/>
              <a:t>, Net </a:t>
            </a:r>
            <a:r>
              <a:rPr lang="en-GB" dirty="0" err="1"/>
              <a:t>Feasa</a:t>
            </a:r>
            <a:r>
              <a:rPr lang="en-GB" dirty="0"/>
              <a:t>, IFA, </a:t>
            </a:r>
            <a:r>
              <a:rPr lang="en-GB" dirty="0" err="1"/>
              <a:t>Techspace</a:t>
            </a:r>
            <a:r>
              <a:rPr lang="en-GB" dirty="0"/>
              <a:t>, Coder Dojo</a:t>
            </a:r>
          </a:p>
          <a:p>
            <a:pPr marL="228600" indent="-228600">
              <a:buFont typeface="+mj-lt"/>
              <a:buAutoNum type="arabicPeriod"/>
            </a:pPr>
            <a:endParaRPr lang="en-GB" dirty="0"/>
          </a:p>
          <a:p>
            <a:pPr marL="228600" indent="-228600">
              <a:buFont typeface="+mj-lt"/>
              <a:buAutoNum type="arabicPeriod"/>
            </a:pPr>
            <a:r>
              <a:rPr lang="en-GB" dirty="0"/>
              <a:t>Creative Industries:: </a:t>
            </a:r>
            <a:r>
              <a:rPr lang="en-GB" dirty="0" err="1"/>
              <a:t>Ealaín</a:t>
            </a:r>
            <a:r>
              <a:rPr lang="en-GB" dirty="0"/>
              <a:t> </a:t>
            </a:r>
            <a:r>
              <a:rPr lang="en-GB" dirty="0" err="1"/>
              <a:t>na</a:t>
            </a:r>
            <a:r>
              <a:rPr lang="en-GB" dirty="0"/>
              <a:t> </a:t>
            </a:r>
            <a:r>
              <a:rPr lang="en-GB" dirty="0" err="1"/>
              <a:t>Gaeltachta</a:t>
            </a:r>
            <a:r>
              <a:rPr lang="en-GB" dirty="0"/>
              <a:t>, Creative Ireland, Animation Dingle, </a:t>
            </a:r>
            <a:r>
              <a:rPr lang="en-GB" dirty="0" err="1"/>
              <a:t>Féile</a:t>
            </a:r>
            <a:r>
              <a:rPr lang="en-GB" dirty="0"/>
              <a:t> </a:t>
            </a:r>
            <a:r>
              <a:rPr lang="en-GB" dirty="0" err="1"/>
              <a:t>na</a:t>
            </a:r>
            <a:r>
              <a:rPr lang="en-GB" dirty="0"/>
              <a:t> </a:t>
            </a:r>
            <a:r>
              <a:rPr lang="en-GB" dirty="0" err="1"/>
              <a:t>Bealtaine</a:t>
            </a:r>
            <a:r>
              <a:rPr lang="en-GB" dirty="0"/>
              <a:t>, </a:t>
            </a:r>
          </a:p>
          <a:p>
            <a:endParaRPr lang="en-GB" dirty="0"/>
          </a:p>
          <a:p>
            <a:r>
              <a:rPr lang="en-GB" dirty="0"/>
              <a:t>Other Voices, Ireland’s Edge, New Dingle International Film Festival, Dingle Lit</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4</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74335" y="2570439"/>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55863" y="2403812"/>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7" name="Text Placeholder 5">
            <a:extLst>
              <a:ext uri="{FF2B5EF4-FFF2-40B4-BE49-F238E27FC236}">
                <a16:creationId xmlns:a16="http://schemas.microsoft.com/office/drawing/2014/main" id="{AAF365E6-2133-E44D-A831-FF9FF0D1ED01}"/>
              </a:ext>
            </a:extLst>
          </p:cNvPr>
          <p:cNvSpPr txBox="1">
            <a:spLocks/>
          </p:cNvSpPr>
          <p:nvPr/>
        </p:nvSpPr>
        <p:spPr>
          <a:xfrm>
            <a:off x="1163603" y="7940162"/>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err="1"/>
              <a:t>Eir</a:t>
            </a:r>
            <a:r>
              <a:rPr lang="en-GB" dirty="0"/>
              <a:t> (large fixed, mobile and broadband telecommunications company) have been a valuable partner throughout equipping the centre with a dedicated fibre line. An upgrade is now needed, and more network access points are to be added due to increasing demand and the expanded tenant capacity of The Hub.</a:t>
            </a:r>
          </a:p>
          <a:p>
            <a:endParaRPr lang="en-GB" dirty="0"/>
          </a:p>
          <a:p>
            <a:r>
              <a:rPr lang="en-GB" dirty="0"/>
              <a:t>Exploring a project with Kerry County Council, the National Transport Authority, CIE (</a:t>
            </a:r>
            <a:r>
              <a:rPr lang="en-GB" dirty="0" err="1"/>
              <a:t>Córas</a:t>
            </a:r>
            <a:r>
              <a:rPr lang="en-GB" dirty="0"/>
              <a:t> </a:t>
            </a:r>
            <a:r>
              <a:rPr lang="en-GB" dirty="0" err="1"/>
              <a:t>Iompair</a:t>
            </a:r>
            <a:r>
              <a:rPr lang="en-GB" dirty="0"/>
              <a:t> </a:t>
            </a:r>
            <a:r>
              <a:rPr lang="en-GB" dirty="0" err="1"/>
              <a:t>Éireann</a:t>
            </a:r>
            <a:r>
              <a:rPr lang="en-GB" dirty="0"/>
              <a:t> (CIÉ) is a commercial semi-state company and the largest provider of public transport services in Ireland), the Department of Transport, </a:t>
            </a:r>
            <a:r>
              <a:rPr lang="en-GB" dirty="0" err="1"/>
              <a:t>LocalLink</a:t>
            </a:r>
            <a:r>
              <a:rPr lang="en-GB" dirty="0"/>
              <a:t> Kerry and University College Dublin to undertake a feasibility study for the enhancement of sustainable transport modes on the Peninsula.</a:t>
            </a:r>
          </a:p>
        </p:txBody>
      </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63603" y="7312153"/>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55863" y="7194238"/>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32" name="Text Placeholder 6">
            <a:extLst>
              <a:ext uri="{FF2B5EF4-FFF2-40B4-BE49-F238E27FC236}">
                <a16:creationId xmlns:a16="http://schemas.microsoft.com/office/drawing/2014/main" id="{F9901009-4EBB-485B-A9A8-3E8086248CDE}"/>
              </a:ext>
            </a:extLst>
          </p:cNvPr>
          <p:cNvSpPr txBox="1">
            <a:spLocks/>
          </p:cNvSpPr>
          <p:nvPr/>
        </p:nvSpPr>
        <p:spPr>
          <a:xfrm>
            <a:off x="1121285" y="3113817"/>
            <a:ext cx="5910006" cy="2964409"/>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Successfully awarded funding through the EU </a:t>
            </a:r>
            <a:r>
              <a:rPr lang="en-GB" dirty="0" err="1"/>
              <a:t>Ploutos</a:t>
            </a:r>
            <a:r>
              <a:rPr lang="en-GB" dirty="0"/>
              <a:t> project (announced October 2020) under Horizon 2020.</a:t>
            </a:r>
          </a:p>
          <a:p>
            <a:endParaRPr lang="en-GB" dirty="0"/>
          </a:p>
          <a:p>
            <a:r>
              <a:rPr lang="en-GB" dirty="0"/>
              <a:t>Announced (Dingle Sustainable Energy Community) as Finalist with SEAI Sustainable Energy Awards.</a:t>
            </a:r>
          </a:p>
          <a:p>
            <a:endParaRPr lang="en-GB" dirty="0"/>
          </a:p>
          <a:p>
            <a:r>
              <a:rPr lang="en-GB" dirty="0"/>
              <a:t>Dingle Peninsula was the overall winner of the .IE Digital Town Awards 2021. Dingle Peninsula came out on top for their innovative project ‘Reimagining Creatively Through Digital’. The focus of the Dingle team was on promoting innovation and imagining new ways of doing things through digital. </a:t>
            </a:r>
          </a:p>
          <a:p>
            <a:endParaRPr lang="en-GB" dirty="0"/>
          </a:p>
          <a:p>
            <a:r>
              <a:rPr lang="en-GB" dirty="0"/>
              <a:t>The .IE Digital Town Awards were launched earlier this year to honour local town projects and people that have demonstrated how digital projects have contributed to enhancements or digital improvements in areas such as health, tourism, education, public services, employment opportunities, citizen empowerment, and social entrepreneurship.</a:t>
            </a:r>
          </a:p>
          <a:p>
            <a:endParaRPr lang="en-GB" dirty="0"/>
          </a:p>
          <a:p>
            <a:r>
              <a:rPr lang="en-GB" dirty="0"/>
              <a:t>SFI Discover Funding received in December 2019 - to roll out the ‘Activating the Energy Citizen’ programme.</a:t>
            </a:r>
          </a:p>
          <a:p>
            <a:endParaRPr lang="en-GB" dirty="0"/>
          </a:p>
          <a:p>
            <a:r>
              <a:rPr lang="en-GB" dirty="0"/>
              <a:t>Completed the Dingle Energy Masterplan supported by SEAI in September 20119.</a:t>
            </a:r>
          </a:p>
          <a:p>
            <a:r>
              <a:rPr lang="en-GB" dirty="0"/>
              <a:t>The Anaerobic Digestion Feasibility study was completed in May 2020 (supported by SEAI).</a:t>
            </a:r>
          </a:p>
          <a:p>
            <a:endParaRPr lang="en-GB" dirty="0"/>
          </a:p>
          <a:p>
            <a:r>
              <a:rPr lang="en-GB" dirty="0"/>
              <a:t>The Hub has recently received funding to upgrade the windows and insulation in one of their leased premises via the Connected Hubs.</a:t>
            </a:r>
          </a:p>
          <a:p>
            <a:endParaRPr lang="en-GB" dirty="0"/>
          </a:p>
          <a:p>
            <a:r>
              <a:rPr lang="en-GB" dirty="0"/>
              <a:t>The Hub has successfully trained 12 community energy mentors (supported by Kerry Education and Training Board and the Sustainable Energy Authority of Ireland (SEAI).</a:t>
            </a:r>
          </a:p>
          <a:p>
            <a:endParaRPr lang="en-GB" dirty="0"/>
          </a:p>
          <a:p>
            <a:endParaRPr lang="en-GB" dirty="0"/>
          </a:p>
        </p:txBody>
      </p:sp>
      <p:sp>
        <p:nvSpPr>
          <p:cNvPr id="35" name="Text Placeholder 3">
            <a:extLst>
              <a:ext uri="{FF2B5EF4-FFF2-40B4-BE49-F238E27FC236}">
                <a16:creationId xmlns:a16="http://schemas.microsoft.com/office/drawing/2014/main" id="{FF1DE9F0-FA15-E64B-8392-93EBC2F08601}"/>
              </a:ext>
            </a:extLst>
          </p:cNvPr>
          <p:cNvSpPr txBox="1">
            <a:spLocks/>
          </p:cNvSpPr>
          <p:nvPr/>
        </p:nvSpPr>
        <p:spPr>
          <a:xfrm>
            <a:off x="1174180" y="1151487"/>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36" name="Group 35">
            <a:extLst>
              <a:ext uri="{FF2B5EF4-FFF2-40B4-BE49-F238E27FC236}">
                <a16:creationId xmlns:a16="http://schemas.microsoft.com/office/drawing/2014/main" id="{46CA30CA-276D-A14C-A17F-EA7A2BA18102}"/>
              </a:ext>
            </a:extLst>
          </p:cNvPr>
          <p:cNvGrpSpPr/>
          <p:nvPr/>
        </p:nvGrpSpPr>
        <p:grpSpPr>
          <a:xfrm>
            <a:off x="250531" y="1145691"/>
            <a:ext cx="7335303" cy="710005"/>
            <a:chOff x="224372" y="8389939"/>
            <a:chExt cx="7335303" cy="710005"/>
          </a:xfrm>
        </p:grpSpPr>
        <p:sp>
          <p:nvSpPr>
            <p:cNvPr id="37" name="Oval 36">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39" name="Group 38">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40"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41"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42"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43"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44"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45"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46"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47"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48"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49"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50" name="Text Placeholder 5">
            <a:extLst>
              <a:ext uri="{FF2B5EF4-FFF2-40B4-BE49-F238E27FC236}">
                <a16:creationId xmlns:a16="http://schemas.microsoft.com/office/drawing/2014/main" id="{AAF365E6-2133-E44D-A831-FF9FF0D1ED01}"/>
              </a:ext>
            </a:extLst>
          </p:cNvPr>
          <p:cNvSpPr txBox="1">
            <a:spLocks/>
          </p:cNvSpPr>
          <p:nvPr/>
        </p:nvSpPr>
        <p:spPr>
          <a:xfrm>
            <a:off x="1164808" y="1841320"/>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mentorship from the Board has been incredibly valuable. </a:t>
            </a:r>
            <a:endParaRPr lang="en-US" dirty="0"/>
          </a:p>
        </p:txBody>
      </p:sp>
    </p:spTree>
    <p:extLst>
      <p:ext uri="{BB962C8B-B14F-4D97-AF65-F5344CB8AC3E}">
        <p14:creationId xmlns:p14="http://schemas.microsoft.com/office/powerpoint/2010/main" val="1766361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2791151" cy="2288154"/>
          </a:xfrm>
        </p:spPr>
        <p:txBody>
          <a:bodyPr/>
          <a:lstStyle/>
          <a:p>
            <a:pPr marL="228600" lvl="0" indent="-228600" algn="l">
              <a:spcAft>
                <a:spcPts val="300"/>
              </a:spcAft>
              <a:buClr>
                <a:srgbClr val="84BA41"/>
              </a:buClr>
              <a:buFont typeface="+mj-lt"/>
              <a:buAutoNum type="arabicPeriod"/>
            </a:pPr>
            <a:r>
              <a:rPr lang="en-GB" dirty="0"/>
              <a:t>Project management, event management, marketing and human resources training could be useful for enterprise managers starting off.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2Funding mechanisms can be disjointed and difficult to identify. Supporting centres to identify and access funding sources, and funding models would be of benefit.</a:t>
            </a:r>
          </a:p>
          <a:p>
            <a:pPr>
              <a:spcAft>
                <a:spcPts val="300"/>
              </a:spcAft>
            </a:pP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Aim to be a focal point for sustainability and related capacity building initiatives in your community.  This leads to business opportunities which strengthen client relationships and encourages economic activity that supports the SDGs</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 Connect with local education and research institutes to support the delivery of suitable courses, partner on engaged research projects and identify funding collaboration opportunities.</a:t>
            </a:r>
          </a:p>
          <a:p>
            <a:pPr algn="l">
              <a:spcAft>
                <a:spcPts val="300"/>
              </a:spcAft>
            </a:pPr>
            <a:endParaRPr lang="en-US"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Ongoing. Funding has just been received for one of the leased properties, with windows to be replaced by the end of 2021.</a:t>
            </a:r>
            <a:endParaRPr lang="en-US"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The building design concept is being progressed immediately.</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p:txBody>
          <a:bodyPr/>
          <a:lstStyle/>
          <a:p>
            <a:r>
              <a:rPr lang="en-GB" dirty="0"/>
              <a:t>The Hub continues to expand </a:t>
            </a:r>
            <a:endParaRPr lang="en-IE" dirty="0"/>
          </a:p>
          <a:p>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Activities are ongoing with various partners. A learning brief from the SFI supported ‘Activating Energy Citizens will be developed in early 2022.</a:t>
            </a:r>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p:txBody>
          <a:bodyPr/>
          <a:lstStyle/>
          <a:p>
            <a:r>
              <a:rPr lang="en-GB" dirty="0"/>
              <a:t>The broadband is being updated and will be completed in 2021/2022.</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Props1.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2.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69AD2B3-D789-4FC7-A14D-89ADA76B73A8}">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bd7d76e0-c20f-457d-a5c3-91e787aaf778"/>
    <ds:schemaRef ds:uri="http://purl.org/dc/terms/"/>
    <ds:schemaRef ds:uri="http://schemas.openxmlformats.org/package/2006/metadata/core-properties"/>
    <ds:schemaRef ds:uri="5a96bb8c-aa49-4f7e-b12a-1d018b5931c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Magazine layout</Template>
  <TotalTime>4518</TotalTime>
  <Words>1937</Words>
  <Application>Microsoft Macintosh PowerPoint</Application>
  <PresentationFormat>Custom</PresentationFormat>
  <Paragraphs>123</Paragraphs>
  <Slides>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vt:i4>
      </vt:variant>
    </vt:vector>
  </HeadingPairs>
  <TitlesOfParts>
    <vt:vector size="15"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332</cp:revision>
  <dcterms:created xsi:type="dcterms:W3CDTF">2021-06-15T11:45:52Z</dcterms:created>
  <dcterms:modified xsi:type="dcterms:W3CDTF">2022-04-06T11:02:41Z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