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299"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38"/>
  </p:normalViewPr>
  <p:slideViewPr>
    <p:cSldViewPr snapToGrid="0" snapToObjects="1">
      <p:cViewPr varScale="1">
        <p:scale>
          <a:sx n="82" d="100"/>
          <a:sy n="82" d="100"/>
        </p:scale>
        <p:origin x="328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hyperlink" Target="https://bdelonline.com/" TargetMode="Externa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 Placeholder 1">
            <a:extLst>
              <a:ext uri="{FF2B5EF4-FFF2-40B4-BE49-F238E27FC236}">
                <a16:creationId xmlns:a16="http://schemas.microsoft.com/office/drawing/2014/main" id="{48B7D14F-B677-4556-85E7-F55A5EF5C50D}"/>
              </a:ext>
            </a:extLst>
          </p:cNvPr>
          <p:cNvSpPr>
            <a:spLocks noGrp="1"/>
          </p:cNvSpPr>
          <p:nvPr>
            <p:ph type="body" sz="quarter" idx="11"/>
          </p:nvPr>
        </p:nvSpPr>
        <p:spPr>
          <a:xfrm>
            <a:off x="923122" y="2485271"/>
            <a:ext cx="6272696" cy="650735"/>
          </a:xfrm>
        </p:spPr>
        <p:txBody>
          <a:bodyPr/>
          <a:lstStyle/>
          <a:p>
            <a:r>
              <a:rPr lang="en-US" dirty="0"/>
              <a:t>BANBRIDGE DISTRICT ENTERPRISE</a:t>
            </a:r>
          </a:p>
          <a:p>
            <a:endParaRPr lang="en-US" dirty="0"/>
          </a:p>
          <a:p>
            <a:endParaRPr lang="en-US" dirty="0"/>
          </a:p>
        </p:txBody>
      </p:sp>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00455"/>
            <a:ext cx="6351439" cy="2035800"/>
          </a:xfrm>
        </p:spPr>
        <p:txBody>
          <a:bodyPr/>
          <a:lstStyle/>
          <a:p>
            <a:r>
              <a:rPr lang="en-GB" dirty="0"/>
              <a:t>Banbridge District supports the development of business and enterprise in the local area through partnership approach between the public, private and voluntary sectors. </a:t>
            </a:r>
          </a:p>
          <a:p>
            <a:endParaRPr lang="en-GB" dirty="0"/>
          </a:p>
          <a:p>
            <a:r>
              <a:rPr lang="en-GB" dirty="0"/>
              <a:t>The Centre provides tailor-made office and industrial workspace for small businesses. Office suites are available ranging in size from 200 to 500 sq. ft. Industrial units range from 588 to 1400 sq. ft and are tailor made to suit a range of manufacturing capabilities. </a:t>
            </a:r>
          </a:p>
          <a:p>
            <a:endParaRPr lang="en-GB" dirty="0"/>
          </a:p>
          <a:p>
            <a:r>
              <a:rPr lang="en-GB" dirty="0"/>
              <a:t>There is 2 centres in Banbridge – Banbridge Enterprise Centre and Banbridge Business Centre.  As well as the centres in Banbridge there is also have accommodation at </a:t>
            </a:r>
            <a:r>
              <a:rPr lang="en-GB" dirty="0" err="1"/>
              <a:t>Rathfriland</a:t>
            </a:r>
            <a:r>
              <a:rPr lang="en-GB" dirty="0"/>
              <a:t> Enterprise Centre and </a:t>
            </a:r>
            <a:r>
              <a:rPr lang="en-GB" dirty="0" err="1"/>
              <a:t>Dunbarton</a:t>
            </a:r>
            <a:r>
              <a:rPr lang="en-GB" dirty="0"/>
              <a:t> Court, Gilford.</a:t>
            </a:r>
          </a:p>
          <a:p>
            <a:endParaRPr lang="en-GB" dirty="0"/>
          </a:p>
          <a:p>
            <a:r>
              <a:rPr lang="en-GB" dirty="0"/>
              <a:t>Banbridge Centres are strategically located in a pivotal geographical position within easy access, all accommodation is designed to meet the needs of new and expanding businesses and a range of support services are available.</a:t>
            </a:r>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Banbridge District Enterprise </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26.07.21 via Zoom </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err="1"/>
              <a:t>Ciiaran</a:t>
            </a:r>
            <a:r>
              <a:rPr lang="en-US" dirty="0"/>
              <a:t> Cunningham – Manager  </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info@bdelonline.com</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29" name="Picture Placeholder 28">
            <a:extLst>
              <a:ext uri="{FF2B5EF4-FFF2-40B4-BE49-F238E27FC236}">
                <a16:creationId xmlns:a16="http://schemas.microsoft.com/office/drawing/2014/main" id="{59AD0EA0-47CF-4F70-876E-45CBC95168E5}"/>
              </a:ext>
            </a:extLst>
          </p:cNvPr>
          <p:cNvPicPr>
            <a:picLocks noGrp="1" noChangeAspect="1"/>
          </p:cNvPicPr>
          <p:nvPr>
            <p:ph type="pic" sz="quarter" idx="56"/>
          </p:nvPr>
        </p:nvPicPr>
        <p:blipFill rotWithShape="1">
          <a:blip r:embed="rId2" cstate="screen">
            <a:extLst>
              <a:ext uri="{28A0092B-C50C-407E-A947-70E740481C1C}">
                <a14:useLocalDpi xmlns:a14="http://schemas.microsoft.com/office/drawing/2010/main"/>
              </a:ext>
            </a:extLst>
          </a:blip>
          <a:srcRect t="-247"/>
          <a:stretch/>
        </p:blipFill>
        <p:spPr>
          <a:xfrm>
            <a:off x="4905165" y="4385750"/>
            <a:ext cx="2648788" cy="1685456"/>
          </a:xfrm>
          <a:prstGeom prst="rect">
            <a:avLst/>
          </a:prstGeom>
        </p:spPr>
      </p:pic>
      <p:pic>
        <p:nvPicPr>
          <p:cNvPr id="23" name="Picture 22" descr="Banbridge Enterprise Centre">
            <a:extLst>
              <a:ext uri="{FF2B5EF4-FFF2-40B4-BE49-F238E27FC236}">
                <a16:creationId xmlns:a16="http://schemas.microsoft.com/office/drawing/2014/main" id="{AA13B62B-8F64-47DA-AE73-17D1A645F14B}"/>
              </a:ext>
            </a:extLst>
          </p:cNvPr>
          <p:cNvPicPr/>
          <p:nvPr/>
        </p:nvPicPr>
        <p:blipFill>
          <a:blip r:embed="rId3" cstate="screen">
            <a:extLst>
              <a:ext uri="{28A0092B-C50C-407E-A947-70E740481C1C}">
                <a14:useLocalDpi xmlns:a14="http://schemas.microsoft.com/office/drawing/2010/main"/>
              </a:ext>
            </a:extLst>
          </a:blip>
          <a:srcRect/>
          <a:stretch>
            <a:fillRect/>
          </a:stretch>
        </p:blipFill>
        <p:spPr bwMode="auto">
          <a:xfrm>
            <a:off x="5422474" y="3515718"/>
            <a:ext cx="1253450" cy="525129"/>
          </a:xfrm>
          <a:prstGeom prst="rect">
            <a:avLst/>
          </a:prstGeom>
          <a:noFill/>
          <a:ln>
            <a:noFill/>
          </a:ln>
        </p:spPr>
      </p:pic>
      <p:pic>
        <p:nvPicPr>
          <p:cNvPr id="31" name="Picture Placeholder 30">
            <a:extLst>
              <a:ext uri="{FF2B5EF4-FFF2-40B4-BE49-F238E27FC236}">
                <a16:creationId xmlns:a16="http://schemas.microsoft.com/office/drawing/2014/main" id="{57C129DD-5E78-435C-BC52-77F083316207}"/>
              </a:ext>
            </a:extLst>
          </p:cNvPr>
          <p:cNvPicPr>
            <a:picLocks noGrp="1" noChangeAspect="1"/>
          </p:cNvPicPr>
          <p:nvPr>
            <p:ph type="pic" sz="quarter" idx="17"/>
          </p:nvPr>
        </p:nvPicPr>
        <p:blipFill>
          <a:blip r:embed="rId4" cstate="screen">
            <a:extLst>
              <a:ext uri="{28A0092B-C50C-407E-A947-70E740481C1C}">
                <a14:useLocalDpi xmlns:a14="http://schemas.microsoft.com/office/drawing/2010/main"/>
              </a:ext>
            </a:extLst>
          </a:blip>
          <a:srcRect/>
          <a:stretch>
            <a:fillRect/>
          </a:stretch>
        </p:blipFill>
        <p:spPr/>
      </p:pic>
      <p:grpSp>
        <p:nvGrpSpPr>
          <p:cNvPr id="25" name="Group 24">
            <a:extLst>
              <a:ext uri="{FF2B5EF4-FFF2-40B4-BE49-F238E27FC236}">
                <a16:creationId xmlns:a16="http://schemas.microsoft.com/office/drawing/2014/main" id="{889BEEFD-5BCD-C34C-A092-C910F3F5EF2E}"/>
              </a:ext>
            </a:extLst>
          </p:cNvPr>
          <p:cNvGrpSpPr/>
          <p:nvPr/>
        </p:nvGrpSpPr>
        <p:grpSpPr>
          <a:xfrm>
            <a:off x="4232497" y="5177864"/>
            <a:ext cx="925831" cy="832733"/>
            <a:chOff x="3939462" y="3299986"/>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283" y="3299986"/>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TO VIEW</a:t>
              </a:r>
              <a:endParaRPr lang="en-IE" sz="1600" dirty="0">
                <a:solidFill>
                  <a:schemeClr val="bg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63492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9</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pPr algn="l"/>
            <a:r>
              <a:rPr lang="en-GB" dirty="0"/>
              <a:t>Local Enterprise</a:t>
            </a:r>
          </a:p>
          <a:p>
            <a:pPr marL="0" indent="0">
              <a:buNone/>
            </a:pP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US" dirty="0"/>
              <a:t>Tenants/ Public Body/community members/SMEs</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5</a:t>
            </a:r>
            <a:r>
              <a:rPr lang="en-US" sz="3200" dirty="0">
                <a:solidFill>
                  <a:srgbClr val="84BA41"/>
                </a:solidFill>
              </a:rPr>
              <a:t>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192572"/>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100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73276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18057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06998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757240"/>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err="1">
                <a:solidFill>
                  <a:schemeClr val="tx1"/>
                </a:solidFill>
              </a:rPr>
              <a:t>Banbridge</a:t>
            </a:r>
            <a:r>
              <a:rPr lang="en-GB" sz="1050" b="0" dirty="0">
                <a:solidFill>
                  <a:schemeClr val="tx1"/>
                </a:solidFill>
              </a:rPr>
              <a:t> District Enterprise have Introduced Herschel Inferred Heaters that targets the person not the room, cost effective and storage heaters are not user friendly. The radiant nature of Herschel Infrared means the heat goes exactly where you want it and you don’t waste excess energy warming up unused areas of a room. There is no noise, no moving parts and no maintenance. Infrared heat helps maintain a healthy damp-free office atmosphere. This has been rolled out across all offices/tenants but it must be noted not everyone wanted it. </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Other good practices: Bookkeeping system </a:t>
            </a:r>
            <a:r>
              <a:rPr lang="en-GB" sz="1050" b="0" dirty="0" err="1">
                <a:solidFill>
                  <a:schemeClr val="tx1"/>
                </a:solidFill>
              </a:rPr>
              <a:t>Xero</a:t>
            </a:r>
            <a:r>
              <a:rPr lang="en-GB" sz="1050" b="0" dirty="0">
                <a:solidFill>
                  <a:schemeClr val="tx1"/>
                </a:solidFill>
              </a:rPr>
              <a:t> to create and send professional invoices. The software lets customers pay straight away from online invoices using third-party payment services, set reminders for customers to pay, quicker and most importantly paperless.</a:t>
            </a:r>
          </a:p>
          <a:p>
            <a:pPr algn="just">
              <a:lnSpc>
                <a:spcPct val="100000"/>
              </a:lnSpc>
            </a:pPr>
            <a:endParaRPr lang="en-GB" sz="1050" b="0" dirty="0">
              <a:solidFill>
                <a:schemeClr val="tx1"/>
              </a:solidFill>
            </a:endParaRPr>
          </a:p>
          <a:p>
            <a:pPr algn="just">
              <a:lnSpc>
                <a:spcPct val="100000"/>
              </a:lnSpc>
            </a:pPr>
            <a:r>
              <a:rPr lang="en-GB" sz="1050" b="0" dirty="0" err="1">
                <a:solidFill>
                  <a:schemeClr val="tx1"/>
                </a:solidFill>
              </a:rPr>
              <a:t>Banbridge</a:t>
            </a:r>
            <a:r>
              <a:rPr lang="en-GB" sz="1050" b="0" dirty="0">
                <a:solidFill>
                  <a:schemeClr val="tx1"/>
                </a:solidFill>
              </a:rPr>
              <a:t> District Enterprise also strive to reduce waste and look to saving energy where possible. </a:t>
            </a: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11419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585" y="553284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32112" y="2829537"/>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24372" y="2618159"/>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32112" y="4365548"/>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08463" y="4359752"/>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42844" y="6105651"/>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24372" y="5939024"/>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7" name="Text Placeholder 5">
            <a:extLst>
              <a:ext uri="{FF2B5EF4-FFF2-40B4-BE49-F238E27FC236}">
                <a16:creationId xmlns:a16="http://schemas.microsoft.com/office/drawing/2014/main" id="{AAF365E6-2133-E44D-A831-FF9FF0D1ED01}"/>
              </a:ext>
            </a:extLst>
          </p:cNvPr>
          <p:cNvSpPr txBox="1">
            <a:spLocks/>
          </p:cNvSpPr>
          <p:nvPr/>
        </p:nvSpPr>
        <p:spPr>
          <a:xfrm>
            <a:off x="1105703" y="8917400"/>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228600" indent="-228600">
              <a:buFont typeface="+mj-lt"/>
              <a:buAutoNum type="arabicPeriod"/>
            </a:pPr>
            <a:r>
              <a:rPr lang="en-GB" dirty="0"/>
              <a:t>Introduce sensor lighting for common spaces &amp; areas. </a:t>
            </a:r>
          </a:p>
          <a:p>
            <a:pPr marL="228600" indent="-228600">
              <a:buFont typeface="+mj-lt"/>
              <a:buAutoNum type="arabicPeriod"/>
            </a:pPr>
            <a:r>
              <a:rPr lang="en-GB" dirty="0"/>
              <a:t>Look at co working spaces as a way to save energy and generate income for the company</a:t>
            </a:r>
          </a:p>
          <a:p>
            <a:pPr marL="228600" indent="-228600">
              <a:buFont typeface="+mj-lt"/>
              <a:buAutoNum type="arabicPeriod"/>
            </a:pPr>
            <a:r>
              <a:rPr lang="en-GB" dirty="0"/>
              <a:t>Work towards a more sustainable future for </a:t>
            </a:r>
            <a:r>
              <a:rPr lang="en-GB" dirty="0" err="1"/>
              <a:t>Banbridge</a:t>
            </a:r>
            <a:r>
              <a:rPr lang="en-GB" dirty="0"/>
              <a:t> District Enterprise </a:t>
            </a:r>
          </a:p>
          <a:p>
            <a:pPr marL="228600" indent="-228600">
              <a:buFont typeface="+mj-lt"/>
              <a:buAutoNum type="arabicPeriod"/>
            </a:pPr>
            <a:r>
              <a:rPr lang="en-GB" dirty="0"/>
              <a:t>Review SDG’s to see how the company can implement others into their building infrastructure and a way to improve energy &amp; resource efficiency. </a:t>
            </a:r>
          </a:p>
          <a:p>
            <a:pPr marL="228600" indent="-228600">
              <a:buFont typeface="+mj-lt"/>
              <a:buAutoNum type="arabicPeriod"/>
            </a:pPr>
            <a:endParaRPr lang="en-US" dirty="0"/>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05703" y="8289391"/>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197963" y="8171476"/>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19" name="Text Placeholder 5">
            <a:extLst>
              <a:ext uri="{FF2B5EF4-FFF2-40B4-BE49-F238E27FC236}">
                <a16:creationId xmlns:a16="http://schemas.microsoft.com/office/drawing/2014/main" id="{AAF365E6-2133-E44D-A831-FF9FF0D1ED01}"/>
              </a:ext>
            </a:extLst>
          </p:cNvPr>
          <p:cNvSpPr txBox="1">
            <a:spLocks/>
          </p:cNvSpPr>
          <p:nvPr/>
        </p:nvSpPr>
        <p:spPr>
          <a:xfrm>
            <a:off x="1091348" y="6681218"/>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228600" indent="-228600">
              <a:buFont typeface="+mj-lt"/>
              <a:buAutoNum type="arabicPeriod"/>
            </a:pPr>
            <a:r>
              <a:rPr lang="en-GB" dirty="0"/>
              <a:t>The system was monitored monthly to record any changes and review the data, this is easy to do by logging into system to see usage and compare</a:t>
            </a:r>
          </a:p>
          <a:p>
            <a:pPr marL="228600" indent="-228600">
              <a:buFont typeface="+mj-lt"/>
              <a:buAutoNum type="arabicPeriod"/>
            </a:pPr>
            <a:r>
              <a:rPr lang="en-GB" dirty="0"/>
              <a:t>From implementing this system it makes the company mindful of internal and external usage</a:t>
            </a:r>
          </a:p>
          <a:p>
            <a:pPr marL="228600" indent="-228600">
              <a:buFont typeface="+mj-lt"/>
              <a:buAutoNum type="arabicPeriod"/>
            </a:pPr>
            <a:r>
              <a:rPr lang="en-GB" dirty="0"/>
              <a:t>From reviewing the Introduced Herschel Inferred Heaters with staff, Men &amp; Women have mixed perception on the heating system</a:t>
            </a:r>
          </a:p>
          <a:p>
            <a:pPr marL="228600" indent="-228600">
              <a:buFont typeface="+mj-lt"/>
              <a:buAutoNum type="arabicPeriod"/>
            </a:pPr>
            <a:r>
              <a:rPr lang="en-GB" dirty="0"/>
              <a:t>From conversations tenants are not interested in cost saving, as they currently have a flat rate for heat and power.</a:t>
            </a:r>
          </a:p>
          <a:p>
            <a:endParaRPr lang="en-US" dirty="0"/>
          </a:p>
        </p:txBody>
      </p:sp>
      <p:sp>
        <p:nvSpPr>
          <p:cNvPr id="88" name="Text Placeholder 3">
            <a:extLst>
              <a:ext uri="{FF2B5EF4-FFF2-40B4-BE49-F238E27FC236}">
                <a16:creationId xmlns:a16="http://schemas.microsoft.com/office/drawing/2014/main" id="{E8F85693-2944-2840-B2FA-D5E356C3ABE4}"/>
              </a:ext>
            </a:extLst>
          </p:cNvPr>
          <p:cNvSpPr txBox="1">
            <a:spLocks/>
          </p:cNvSpPr>
          <p:nvPr/>
        </p:nvSpPr>
        <p:spPr>
          <a:xfrm>
            <a:off x="1143725" y="1647690"/>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Analysed the Inferred heating options. Worked with advisors to develop an action plan what the company could do, looking at the electricity providers, lighting LED and at different options to replace heating.</a:t>
            </a:r>
            <a:endParaRPr lang="en-US" dirty="0"/>
          </a:p>
        </p:txBody>
      </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37188" y="1204160"/>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29448" y="1020536"/>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18" name="Text Placeholder 5">
            <a:extLst>
              <a:ext uri="{FF2B5EF4-FFF2-40B4-BE49-F238E27FC236}">
                <a16:creationId xmlns:a16="http://schemas.microsoft.com/office/drawing/2014/main" id="{AAF365E6-2133-E44D-A831-FF9FF0D1ED01}"/>
              </a:ext>
            </a:extLst>
          </p:cNvPr>
          <p:cNvSpPr txBox="1">
            <a:spLocks/>
          </p:cNvSpPr>
          <p:nvPr/>
        </p:nvSpPr>
        <p:spPr>
          <a:xfrm>
            <a:off x="1160851" y="3355747"/>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Focusing on the heating </a:t>
            </a:r>
            <a:r>
              <a:rPr lang="en-GB" dirty="0" err="1"/>
              <a:t>sytem</a:t>
            </a:r>
            <a:r>
              <a:rPr lang="en-GB" dirty="0"/>
              <a:t> the company didn’t involve tenants and mainly communicated with staff when considering to implement the system. </a:t>
            </a:r>
            <a:r>
              <a:rPr lang="en-GB" dirty="0" err="1"/>
              <a:t>Banbridge</a:t>
            </a:r>
            <a:r>
              <a:rPr lang="en-GB" dirty="0"/>
              <a:t> District Enterprise installed a trial system in reception area, feedback from staff was positive. </a:t>
            </a:r>
            <a:endParaRPr lang="en-US" dirty="0"/>
          </a:p>
          <a:p>
            <a:endParaRPr lang="en-US" dirty="0"/>
          </a:p>
        </p:txBody>
      </p:sp>
      <p:sp>
        <p:nvSpPr>
          <p:cNvPr id="131" name="Text Placeholder 5">
            <a:extLst>
              <a:ext uri="{FF2B5EF4-FFF2-40B4-BE49-F238E27FC236}">
                <a16:creationId xmlns:a16="http://schemas.microsoft.com/office/drawing/2014/main" id="{AAF365E6-2133-E44D-A831-FF9FF0D1ED01}"/>
              </a:ext>
            </a:extLst>
          </p:cNvPr>
          <p:cNvSpPr txBox="1">
            <a:spLocks/>
          </p:cNvSpPr>
          <p:nvPr/>
        </p:nvSpPr>
        <p:spPr>
          <a:xfrm>
            <a:off x="1122740" y="4993557"/>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Training was provided on setting thermostats and set on timers for different stages of the day, if it drops below certain temperatures comes back on again. The company received Instructions as well. </a:t>
            </a:r>
          </a:p>
          <a:p>
            <a:endParaRPr lang="en-US" dirty="0"/>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Discussions with other Enterprise Centres to see what they have implemented</a:t>
            </a:r>
          </a:p>
          <a:p>
            <a:pPr marL="228600" lvl="0" indent="-228600" algn="l">
              <a:spcAft>
                <a:spcPts val="300"/>
              </a:spcAft>
              <a:buClr>
                <a:srgbClr val="84BA41"/>
              </a:buClr>
              <a:buFont typeface="+mj-lt"/>
              <a:buAutoNum type="arabicPeriod"/>
            </a:pPr>
            <a:r>
              <a:rPr lang="en-GB" dirty="0"/>
              <a:t>More support from Invest NI, funders for example Carbon Trust Energy Efficiency Loan;</a:t>
            </a:r>
          </a:p>
          <a:p>
            <a:pPr marL="228600" lvl="0" indent="-228600" algn="l">
              <a:spcAft>
                <a:spcPts val="300"/>
              </a:spcAft>
              <a:buClr>
                <a:srgbClr val="84BA41"/>
              </a:buClr>
              <a:buFont typeface="+mj-lt"/>
              <a:buAutoNum type="arabicPeriod"/>
            </a:pPr>
            <a:r>
              <a:rPr lang="en-GB" dirty="0"/>
              <a:t>More information on sources of funding</a:t>
            </a:r>
          </a:p>
          <a:p>
            <a:pPr marL="228600" lvl="0" indent="-228600" algn="l">
              <a:spcAft>
                <a:spcPts val="300"/>
              </a:spcAft>
              <a:buClr>
                <a:srgbClr val="84BA41"/>
              </a:buClr>
              <a:buFont typeface="+mj-lt"/>
              <a:buAutoNum type="arabicPeriod"/>
            </a:pPr>
            <a:r>
              <a:rPr lang="en-GB" dirty="0"/>
              <a:t>Resources and materials to advise on energy efficiency and to be sustainable in the future. </a:t>
            </a:r>
          </a:p>
          <a:p>
            <a:pPr marL="228600" lvl="0" indent="-228600" algn="l">
              <a:spcAft>
                <a:spcPts val="300"/>
              </a:spcAft>
              <a:buClr>
                <a:srgbClr val="84BA41"/>
              </a:buClr>
              <a:buFont typeface="+mj-lt"/>
              <a:buAutoNum type="arabicPeriod"/>
            </a:pPr>
            <a:r>
              <a:rPr lang="en-GB" dirty="0"/>
              <a:t>Ongoing updates on what is available for Enterprise centres/organisations. </a:t>
            </a:r>
          </a:p>
          <a:p>
            <a:pPr>
              <a:spcAft>
                <a:spcPts val="300"/>
              </a:spcAft>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Research into region’s initiatives</a:t>
            </a:r>
          </a:p>
          <a:p>
            <a:pPr marL="228600" lvl="0" indent="-228600" algn="l">
              <a:spcAft>
                <a:spcPts val="300"/>
              </a:spcAft>
              <a:buClr>
                <a:srgbClr val="84BA41"/>
              </a:buClr>
              <a:buFont typeface="+mj-lt"/>
              <a:buAutoNum type="arabicPeriod"/>
            </a:pPr>
            <a:r>
              <a:rPr lang="en-GB" dirty="0"/>
              <a:t>Try to involve an expert who can advise</a:t>
            </a:r>
          </a:p>
          <a:p>
            <a:pPr marL="228600" lvl="0" indent="-228600" algn="l">
              <a:spcAft>
                <a:spcPts val="300"/>
              </a:spcAft>
              <a:buClr>
                <a:srgbClr val="84BA41"/>
              </a:buClr>
              <a:buFont typeface="+mj-lt"/>
              <a:buAutoNum type="arabicPeriod"/>
            </a:pPr>
            <a:r>
              <a:rPr lang="en-GB" dirty="0"/>
              <a:t>Ensure the funding is available</a:t>
            </a:r>
          </a:p>
          <a:p>
            <a:pPr marL="228600" lvl="0" indent="-228600" algn="l">
              <a:spcAft>
                <a:spcPts val="300"/>
              </a:spcAft>
              <a:buClr>
                <a:srgbClr val="84BA41"/>
              </a:buClr>
              <a:buFont typeface="+mj-lt"/>
              <a:buAutoNum type="arabicPeriod"/>
            </a:pPr>
            <a:r>
              <a:rPr lang="en-GB" dirty="0"/>
              <a:t>Talk to others who have implemented practices into their organisations asking what worked well, what didn’t work well to learn. </a:t>
            </a:r>
          </a:p>
          <a:p>
            <a:pPr algn="l">
              <a:spcAft>
                <a:spcPts val="300"/>
              </a:spcAft>
            </a:pP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a:xfrm>
            <a:off x="4116154" y="5924808"/>
            <a:ext cx="3063276" cy="610137"/>
          </a:xfrm>
        </p:spPr>
        <p:txBody>
          <a:bodyPr/>
          <a:lstStyle/>
          <a:p>
            <a:r>
              <a:rPr lang="en-GB" dirty="0"/>
              <a:t>Next 6 months</a:t>
            </a:r>
          </a:p>
          <a:p>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Ongoing </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p:txBody>
          <a:bodyPr/>
          <a:lstStyle/>
          <a:p>
            <a:r>
              <a:rPr lang="en-GB" dirty="0"/>
              <a:t>Ongoing </a:t>
            </a:r>
            <a:endParaRPr lang="en-IE" dirty="0"/>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1 to 3 years </a:t>
            </a:r>
            <a:endParaRPr lang="en-IE" dirty="0"/>
          </a:p>
          <a:p>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a:t>Next 6 to </a:t>
            </a:r>
            <a:r>
              <a:rPr lang="en-GB"/>
              <a:t>12 months. </a:t>
            </a:r>
            <a:endParaRPr lang="en-GB" dirty="0"/>
          </a:p>
          <a:p>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2.xml><?xml version="1.0" encoding="utf-8"?>
<ds:datastoreItem xmlns:ds="http://schemas.openxmlformats.org/officeDocument/2006/customXml" ds:itemID="{969AD2B3-D789-4FC7-A14D-89ADA76B73A8}">
  <ds:schemaRefs>
    <ds:schemaRef ds:uri="http://schemas.microsoft.com/office/infopath/2007/PartnerControls"/>
    <ds:schemaRef ds:uri="http://schemas.microsoft.com/office/2006/documentManagement/types"/>
    <ds:schemaRef ds:uri="http://purl.org/dc/elements/1.1/"/>
    <ds:schemaRef ds:uri="http://schemas.microsoft.com/office/2006/metadata/properties"/>
    <ds:schemaRef ds:uri="5a96bb8c-aa49-4f7e-b12a-1d018b5931c3"/>
    <ds:schemaRef ds:uri="bd7d76e0-c20f-457d-a5c3-91e787aaf778"/>
    <ds:schemaRef ds:uri="http://purl.org/dc/terms/"/>
    <ds:schemaRef ds:uri="http://schemas.openxmlformats.org/package/2006/metadata/core-properties"/>
    <ds:schemaRef ds:uri="http://purl.org/dc/dcmitype/"/>
    <ds:schemaRef ds:uri="http://www.w3.org/XML/1998/namespace"/>
  </ds:schemaRefs>
</ds:datastoreItem>
</file>

<file path=customXml/itemProps3.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4425</TotalTime>
  <Words>1007</Words>
  <Application>Microsoft Macintosh PowerPoint</Application>
  <PresentationFormat>Custom</PresentationFormat>
  <Paragraphs>87</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325</cp:revision>
  <dcterms:created xsi:type="dcterms:W3CDTF">2021-06-15T11:45:52Z</dcterms:created>
  <dcterms:modified xsi:type="dcterms:W3CDTF">2022-04-06T11:02:32Z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