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https://www.malaga.eu/" TargetMode="External"/><Relationship Id="rId5" Type="http://schemas.openxmlformats.org/officeDocument/2006/relationships/image" Target="cid:image001.jpg@01D6FEE1.B9B9DA30" TargetMode="Externa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412778"/>
            <a:ext cx="6351439" cy="2942928"/>
          </a:xfrm>
        </p:spPr>
        <p:txBody>
          <a:bodyPr/>
          <a:lstStyle/>
          <a:p>
            <a:r>
              <a:rPr lang="en-GB" dirty="0"/>
              <a:t>Malaga was the first Spanish city to have a Department of Innovation and New Technologies, which promoted a series of actions that were consolidated in the following legislatures until today. The different areas of the City Council have been linked to projects related to innovation and new technologies, increasingly increasing their participation and involvement in the process and resulting in the new TECHNOLOGICAL INNOVATION STRATEGIC PLAN 2018-2022. </a:t>
            </a:r>
          </a:p>
          <a:p>
            <a:endParaRPr lang="en-GB" dirty="0"/>
          </a:p>
          <a:p>
            <a:r>
              <a:rPr lang="en-GB" dirty="0"/>
              <a:t>It should be noted in this line of sustainable innovation that in the Governing Board of the City Council of Malaga held on July 11, 2020 approved the Climate Plan 2050, called "Alicia". The objectives foreseen are different given the magnitude covered by the Climate Plan, the reduction foreseen for 2020 is considerably higher, as well as that projected for 2030. Alicia adds, like the Urban Agenda, the 2050 horizon, where carbon neutrality is foreseen, in the same way as established in the recent document "the European Green Deal" of the European Commission presented at COP 25.</a:t>
            </a:r>
          </a:p>
          <a:p>
            <a:r>
              <a:rPr lang="en-GB" dirty="0"/>
              <a:t>The project that we are talking about, to collaborate with the SFEC project, from the Area of Innovation and new Technologies, is the CENTESIMAL project.</a:t>
            </a:r>
          </a:p>
          <a:p>
            <a:endParaRPr lang="en-GB" dirty="0"/>
          </a:p>
          <a:p>
            <a:r>
              <a:rPr lang="en-GB" dirty="0"/>
              <a:t>The City Council of Malaga was the beneficiary of a call for the granting of aid for the development of the national plan of intelligent territories of the digital agenda for Spain, Pilots of intelligent buildings presenting an initiative called CENTESIMAL (</a:t>
            </a:r>
            <a:r>
              <a:rPr lang="en-GB" dirty="0" err="1"/>
              <a:t>Centenas</a:t>
            </a:r>
            <a:r>
              <a:rPr lang="en-GB" dirty="0"/>
              <a:t> de </a:t>
            </a:r>
            <a:r>
              <a:rPr lang="en-GB" dirty="0" err="1"/>
              <a:t>Edificios</a:t>
            </a:r>
            <a:r>
              <a:rPr lang="en-GB" dirty="0"/>
              <a:t> y </a:t>
            </a:r>
            <a:r>
              <a:rPr lang="en-GB" dirty="0" err="1"/>
              <a:t>Sensores</a:t>
            </a:r>
            <a:r>
              <a:rPr lang="en-GB" dirty="0"/>
              <a:t> </a:t>
            </a:r>
            <a:r>
              <a:rPr lang="en-GB" dirty="0" err="1"/>
              <a:t>Inteligentes</a:t>
            </a:r>
            <a:r>
              <a:rPr lang="en-GB" dirty="0"/>
              <a:t> de </a:t>
            </a:r>
            <a:r>
              <a:rPr lang="en-GB" dirty="0" err="1"/>
              <a:t>Málaga</a:t>
            </a:r>
            <a:r>
              <a:rPr lang="en-GB" dirty="0"/>
              <a:t>). This initiative involves the implementation of a huge network of </a:t>
            </a:r>
            <a:r>
              <a:rPr lang="en-GB" dirty="0" err="1"/>
              <a:t>ioT</a:t>
            </a:r>
            <a:r>
              <a:rPr lang="en-GB" dirty="0"/>
              <a:t> nodes, installed in buildings of various kinds, creating a telecommunications mesh that covers almost the entire surface of the city. In the 218 buildings participating in the project, and their surroundings, a series of sensors will be installed that will allow the development of a multitude of use cases, which will improve the well-being, environment and safety of its citizens, as well as save energy and offer new services.</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City Council of Malaga</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01/06/2021 via Video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GB" dirty="0"/>
              <a:t>Sanchez Pacheco, Department Head at Malaga City Hall</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info@malaga.eu</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 name="Picture Placeholder 1"/>
          <p:cNvPicPr>
            <a:picLocks noGrp="1" noChangeAspect="1"/>
          </p:cNvPicPr>
          <p:nvPr>
            <p:ph type="pic" sz="quarter" idx="17"/>
          </p:nvPr>
        </p:nvPicPr>
        <p:blipFill rotWithShape="1">
          <a:blip r:embed="rId2" cstate="screen">
            <a:extLst>
              <a:ext uri="{28A0092B-C50C-407E-A947-70E740481C1C}">
                <a14:useLocalDpi xmlns:a14="http://schemas.microsoft.com/office/drawing/2010/main"/>
              </a:ext>
            </a:extLst>
          </a:blip>
          <a:srcRect r="-287"/>
          <a:stretch/>
        </p:blipFill>
        <p:spPr>
          <a:prstGeom prst="rect">
            <a:avLst/>
          </a:prstGeom>
        </p:spPr>
      </p:pic>
      <p:pic>
        <p:nvPicPr>
          <p:cNvPr id="15" name="Picture Placeholder 14"/>
          <p:cNvPicPr>
            <a:picLocks noGrp="1" noChangeAspect="1"/>
          </p:cNvPicPr>
          <p:nvPr>
            <p:ph type="pic" sz="quarter" idx="56"/>
          </p:nvPr>
        </p:nvPicPr>
        <p:blipFill>
          <a:blip r:embed="rId3"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AYUNTAMIENTO DE MÁLAGA</a:t>
            </a:r>
          </a:p>
          <a:p>
            <a:r>
              <a:rPr lang="en-US" sz="2000" dirty="0">
                <a:solidFill>
                  <a:srgbClr val="84BA41"/>
                </a:solidFill>
              </a:rPr>
              <a:t>(City Council of Malaga)</a:t>
            </a:r>
          </a:p>
          <a:p>
            <a:r>
              <a:rPr lang="en-US" dirty="0"/>
              <a:t> </a:t>
            </a:r>
          </a:p>
        </p:txBody>
      </p:sp>
      <p:pic>
        <p:nvPicPr>
          <p:cNvPr id="18" name="Imagen 1" descr="cid:image001.jpg@01D6FEE1.B9B9DA30"/>
          <p:cNvPicPr/>
          <p:nvPr/>
        </p:nvPicPr>
        <p:blipFill>
          <a:blip r:embed="rId4" r:link="rId5">
            <a:extLst>
              <a:ext uri="{28A0092B-C50C-407E-A947-70E740481C1C}">
                <a14:useLocalDpi xmlns:a14="http://schemas.microsoft.com/office/drawing/2010/main"/>
              </a:ext>
            </a:extLst>
          </a:blip>
          <a:srcRect/>
          <a:stretch>
            <a:fillRect/>
          </a:stretch>
        </p:blipFill>
        <p:spPr bwMode="auto">
          <a:xfrm>
            <a:off x="4446131" y="3377073"/>
            <a:ext cx="1800225" cy="847725"/>
          </a:xfrm>
          <a:prstGeom prst="rect">
            <a:avLst/>
          </a:prstGeom>
          <a:noFill/>
          <a:ln>
            <a:noFill/>
          </a:ln>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6"/>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6"/>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9" name="Picture 18"/>
          <p:cNvPicPr>
            <a:picLocks noChangeAspect="1"/>
          </p:cNvPicPr>
          <p:nvPr/>
        </p:nvPicPr>
        <p:blipFill>
          <a:blip r:embed="rId7"/>
          <a:stretch>
            <a:fillRect/>
          </a:stretch>
        </p:blipFill>
        <p:spPr>
          <a:xfrm>
            <a:off x="6054538" y="3523416"/>
            <a:ext cx="1372470" cy="500854"/>
          </a:xfrm>
          <a:prstGeom prst="rect">
            <a:avLst/>
          </a:prstGeom>
        </p:spPr>
      </p:pic>
    </p:spTree>
    <p:extLst>
      <p:ext uri="{BB962C8B-B14F-4D97-AF65-F5344CB8AC3E}">
        <p14:creationId xmlns:p14="http://schemas.microsoft.com/office/powerpoint/2010/main" val="2237926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a:noFill/>
        </p:spPr>
        <p:txBody>
          <a:bodyPr/>
          <a:lstStyle/>
          <a:p>
            <a:pPr algn="l"/>
            <a:r>
              <a:rPr lang="en-GB" dirty="0"/>
              <a:t>Public Body</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a:noFill/>
        </p:spPr>
        <p:txBody>
          <a:bodyPr/>
          <a:lstStyle/>
          <a:p>
            <a:r>
              <a:rPr lang="en-US" dirty="0"/>
              <a:t>Public Body</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a:noFill/>
        </p:spPr>
        <p:txBody>
          <a:bodyPr/>
          <a:lstStyle/>
          <a:p>
            <a:pPr>
              <a:tabLst>
                <a:tab pos="484188" algn="l"/>
              </a:tabLst>
            </a:pPr>
            <a:r>
              <a:rPr lang="en-US" sz="4000" dirty="0">
                <a:solidFill>
                  <a:srgbClr val="84BA41"/>
                </a:solidFill>
              </a:rPr>
              <a:t>3000</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a:noFill/>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711822" y="2732089"/>
            <a:ext cx="1998900"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10,000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a:t>
            </a:r>
            <a:r>
              <a:rPr lang="en-GB" sz="1050" b="0" dirty="0" err="1">
                <a:solidFill>
                  <a:schemeClr val="tx1"/>
                </a:solidFill>
              </a:rPr>
              <a:t>CentESiMal</a:t>
            </a:r>
            <a:r>
              <a:rPr lang="en-GB" sz="1050" b="0" dirty="0">
                <a:solidFill>
                  <a:schemeClr val="tx1"/>
                </a:solidFill>
              </a:rPr>
              <a:t>" project was one of the projects selected as beneficiaries of red.es' Call for Smart Building Pilots. The objective of the Call for Intelligent Building Pilots is to develop a series of projects to refine and test the integration model of buildings and other internal objects in smart cities, as well as to demonstrate their benefits and the services that such integration will allow to provide. In the envisaged model, buildings are integrated into the smart city as an </a:t>
            </a:r>
            <a:r>
              <a:rPr lang="en-GB" sz="1050" b="0" dirty="0" err="1">
                <a:solidFill>
                  <a:schemeClr val="tx1"/>
                </a:solidFill>
              </a:rPr>
              <a:t>IoT</a:t>
            </a:r>
            <a:r>
              <a:rPr lang="en-GB" sz="1050" b="0" dirty="0">
                <a:solidFill>
                  <a:schemeClr val="tx1"/>
                </a:solidFill>
              </a:rPr>
              <a:t> (Internet of Things) node, which provides all the building's information to a smart city platform. In this way, they will send data on the levels of air pollution at different heights, noise or water; meteorological information such as wind speed, temperature, humidity or rainfall; information on consumption of services such as electricity, water, gas or diesel; information on the energy produced, or the storage capacities, among others.</a:t>
            </a: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48021" y="517646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40281" y="4965083"/>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63930" y="711877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40281" y="7112981"/>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9432" y="1162625"/>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41692" y="979001"/>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5">
            <a:extLst>
              <a:ext uri="{FF2B5EF4-FFF2-40B4-BE49-F238E27FC236}">
                <a16:creationId xmlns:a16="http://schemas.microsoft.com/office/drawing/2014/main" id="{AAF365E6-2133-E44D-A831-FF9FF0D1ED01}"/>
              </a:ext>
            </a:extLst>
          </p:cNvPr>
          <p:cNvSpPr txBox="1">
            <a:spLocks/>
          </p:cNvSpPr>
          <p:nvPr/>
        </p:nvSpPr>
        <p:spPr>
          <a:xfrm>
            <a:off x="1176760" y="570267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Red.es, an entity under the Ministry of Economic Affairs and Digital Transformation, has been the promoter of the Call for Smart Building Pilots together with the City Council of Malaga. </a:t>
            </a:r>
          </a:p>
          <a:p>
            <a:r>
              <a:rPr lang="en-GB" dirty="0"/>
              <a:t>The European Regional Development Fund (ERDF), through the </a:t>
            </a:r>
            <a:r>
              <a:rPr lang="en-GB" dirty="0" err="1"/>
              <a:t>Pluri</a:t>
            </a:r>
            <a:r>
              <a:rPr lang="en-GB" dirty="0"/>
              <a:t>-regional Operational Program of Spain (POPE) has co-financed this project.</a:t>
            </a:r>
          </a:p>
          <a:p>
            <a:endParaRPr lang="en-US" dirty="0"/>
          </a:p>
        </p:txBody>
      </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54558" y="7746786"/>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addition to financing, the entities and projects mentioned in the previous point have played an important role in guiding and supporting the actions to be undertaken.</a:t>
            </a:r>
          </a:p>
          <a:p>
            <a:r>
              <a:rPr lang="en-GB" dirty="0"/>
              <a:t>The involvement of the beneficiaries of these actions, as well as the owners of the different existing buildings and infrastructures on which these measures will be applied, has played an important role in their implementation.</a:t>
            </a:r>
          </a:p>
          <a:p>
            <a:endParaRPr lang="en-US" dirty="0"/>
          </a:p>
        </p:txBody>
      </p:sp>
      <p:sp>
        <p:nvSpPr>
          <p:cNvPr id="132" name="Text Placeholder 6">
            <a:extLst>
              <a:ext uri="{FF2B5EF4-FFF2-40B4-BE49-F238E27FC236}">
                <a16:creationId xmlns:a16="http://schemas.microsoft.com/office/drawing/2014/main" id="{F9901009-4EBB-485B-A9A8-3E8086248CDE}"/>
              </a:ext>
            </a:extLst>
          </p:cNvPr>
          <p:cNvSpPr txBox="1">
            <a:spLocks/>
          </p:cNvSpPr>
          <p:nvPr/>
        </p:nvSpPr>
        <p:spPr>
          <a:xfrm>
            <a:off x="1149432" y="1646665"/>
            <a:ext cx="5910006" cy="296440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Digital technology for sustainable business Centres:</a:t>
            </a:r>
          </a:p>
          <a:p>
            <a:pPr marL="171450" indent="-171450">
              <a:buFont typeface="Arial" panose="020B0604020202020204" pitchFamily="34" charset="0"/>
              <a:buChar char="•"/>
            </a:pPr>
            <a:r>
              <a:rPr lang="en-GB" dirty="0"/>
              <a:t>Installation of a system of air quality monitoring indicators.</a:t>
            </a:r>
          </a:p>
          <a:p>
            <a:pPr marL="171450" indent="-171450">
              <a:buFont typeface="Arial" panose="020B0604020202020204" pitchFamily="34" charset="0"/>
              <a:buChar char="•"/>
            </a:pPr>
            <a:r>
              <a:rPr lang="en-GB" dirty="0"/>
              <a:t>Pedestrian flow indicators in pedestrian areas.</a:t>
            </a:r>
          </a:p>
          <a:p>
            <a:pPr marL="171450" indent="-171450">
              <a:buFont typeface="Arial" panose="020B0604020202020204" pitchFamily="34" charset="0"/>
              <a:buChar char="•"/>
            </a:pPr>
            <a:r>
              <a:rPr lang="en-GB" dirty="0"/>
              <a:t>Counting of people entering/exiting buildings.</a:t>
            </a:r>
          </a:p>
          <a:p>
            <a:endParaRPr lang="en-GB" dirty="0"/>
          </a:p>
          <a:p>
            <a:r>
              <a:rPr lang="en-GB" dirty="0"/>
              <a:t>Sustainable Infrastructure/Buildings:</a:t>
            </a:r>
          </a:p>
          <a:p>
            <a:pPr marL="171450" indent="-171450">
              <a:buFont typeface="Arial" panose="020B0604020202020204" pitchFamily="34" charset="0"/>
              <a:buChar char="•"/>
            </a:pPr>
            <a:r>
              <a:rPr lang="en-GB" dirty="0"/>
              <a:t>Establishment of smart meters to monitor electricity consumption inside buildings.</a:t>
            </a:r>
          </a:p>
          <a:p>
            <a:pPr marL="171450" indent="-171450">
              <a:buFont typeface="Arial" panose="020B0604020202020204" pitchFamily="34" charset="0"/>
              <a:buChar char="•"/>
            </a:pPr>
            <a:r>
              <a:rPr lang="en-GB" dirty="0"/>
              <a:t>Installation of alarms on pollution levels or danger to the population.</a:t>
            </a:r>
          </a:p>
          <a:p>
            <a:pPr marL="171450" indent="-171450">
              <a:buFont typeface="Arial" panose="020B0604020202020204" pitchFamily="34" charset="0"/>
              <a:buChar char="•"/>
            </a:pPr>
            <a:r>
              <a:rPr lang="en-GB" dirty="0"/>
              <a:t>Installation of multiple indicators that will serve to detect increases in corrosion, humidity, etc.</a:t>
            </a:r>
          </a:p>
          <a:p>
            <a:endParaRPr lang="en-GB" dirty="0"/>
          </a:p>
          <a:p>
            <a:endParaRPr lang="en-GB" dirty="0"/>
          </a:p>
          <a:p>
            <a:r>
              <a:rPr lang="en-GB" dirty="0"/>
              <a:t>Energy and resource efficiency.</a:t>
            </a:r>
          </a:p>
          <a:p>
            <a:pPr marL="171450" indent="-171450">
              <a:buFont typeface="Arial" panose="020B0604020202020204" pitchFamily="34" charset="0"/>
              <a:buChar char="•"/>
            </a:pPr>
            <a:r>
              <a:rPr lang="en-GB" dirty="0"/>
              <a:t>Remote management and automation of public lighting systems.</a:t>
            </a:r>
          </a:p>
          <a:p>
            <a:pPr marL="171450" indent="-171450">
              <a:buFont typeface="Arial" panose="020B0604020202020204" pitchFamily="34" charset="0"/>
              <a:buChar char="•"/>
            </a:pPr>
            <a:r>
              <a:rPr lang="en-GB" dirty="0"/>
              <a:t>Monitoring of the city's water cycle.</a:t>
            </a:r>
          </a:p>
          <a:p>
            <a:pPr marL="171450" indent="-171450">
              <a:buFont typeface="Arial" panose="020B0604020202020204" pitchFamily="34" charset="0"/>
              <a:buChar char="•"/>
            </a:pPr>
            <a:r>
              <a:rPr lang="en-GB" dirty="0"/>
              <a:t>Waste tele management.</a:t>
            </a:r>
          </a:p>
          <a:p>
            <a:endParaRPr lang="en-GB" dirty="0"/>
          </a:p>
          <a:p>
            <a:r>
              <a:rPr lang="en-GB" dirty="0"/>
              <a:t>Sustainable ecosystems and collective action:</a:t>
            </a:r>
          </a:p>
          <a:p>
            <a:pPr marL="171450" indent="-171450">
              <a:buFont typeface="Arial" panose="020B0604020202020204" pitchFamily="34" charset="0"/>
              <a:buChar char="•"/>
            </a:pPr>
            <a:r>
              <a:rPr lang="en-GB" dirty="0"/>
              <a:t>Installation of sensors for the control of noise and electromagnetic pollution.</a:t>
            </a:r>
          </a:p>
          <a:p>
            <a:pPr marL="171450" indent="-171450">
              <a:buFont typeface="Arial" panose="020B0604020202020204" pitchFamily="34" charset="0"/>
              <a:buChar char="•"/>
            </a:pPr>
            <a:r>
              <a:rPr lang="en-GB" dirty="0"/>
              <a:t>Monitoring for the follow-up and control of beach water quality.</a:t>
            </a:r>
          </a:p>
          <a:p>
            <a:pPr marL="171450" indent="-171450">
              <a:buFont typeface="Arial" panose="020B0604020202020204" pitchFamily="34" charset="0"/>
              <a:buChar char="•"/>
            </a:pPr>
            <a:r>
              <a:rPr lang="en-GB" dirty="0"/>
              <a:t>Installation of electric vehicle recharging points and parking spaces.</a:t>
            </a:r>
          </a:p>
          <a:p>
            <a:endParaRPr lang="en-GB" dirty="0"/>
          </a:p>
          <a:p>
            <a:r>
              <a:rPr lang="en-GB" dirty="0"/>
              <a:t>Sustainable Futures for Business Centres:</a:t>
            </a:r>
          </a:p>
          <a:p>
            <a:pPr marL="171450" indent="-171450">
              <a:buFont typeface="Arial" panose="020B0604020202020204" pitchFamily="34" charset="0"/>
              <a:buChar char="•"/>
            </a:pPr>
            <a:r>
              <a:rPr lang="en-GB" dirty="0"/>
              <a:t>Indoor localization using IPS technologies.</a:t>
            </a:r>
          </a:p>
          <a:p>
            <a:pPr marL="171450" indent="-171450">
              <a:buFont typeface="Arial" panose="020B0604020202020204" pitchFamily="34" charset="0"/>
              <a:buChar char="•"/>
            </a:pPr>
            <a:r>
              <a:rPr lang="en-GB" dirty="0"/>
              <a:t>Interaction with Intelligent Building.</a:t>
            </a:r>
          </a:p>
          <a:p>
            <a:endParaRPr lang="en-GB" dirty="0"/>
          </a:p>
          <a:p>
            <a:r>
              <a:rPr lang="en-GB" dirty="0"/>
              <a:t>. </a:t>
            </a:r>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1371330"/>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1204703"/>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32112" y="837628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Together with the support of local public administrations, we intend to continue with the digital and sustainable transformation of the city of Malaga. Thanks to these pilot tests we will obtain data on the positive or negative effects of the implemented measures and, for those that have reported beneficial effects, our goal is to apply the tested actions to all the buildings and business and public infrastructures of the city.</a:t>
            </a:r>
          </a:p>
          <a:p>
            <a:pPr marL="228600" indent="-228600">
              <a:buFont typeface="+mj-lt"/>
              <a:buAutoNum type="arabicPeriod"/>
            </a:pP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32112" y="774827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24372" y="7630356"/>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2" name="Text Placeholder 6">
            <a:extLst>
              <a:ext uri="{FF2B5EF4-FFF2-40B4-BE49-F238E27FC236}">
                <a16:creationId xmlns:a16="http://schemas.microsoft.com/office/drawing/2014/main" id="{F9901009-4EBB-485B-A9A8-3E8086248CDE}"/>
              </a:ext>
            </a:extLst>
          </p:cNvPr>
          <p:cNvSpPr txBox="1">
            <a:spLocks/>
          </p:cNvSpPr>
          <p:nvPr/>
        </p:nvSpPr>
        <p:spPr>
          <a:xfrm>
            <a:off x="1089794" y="1914708"/>
            <a:ext cx="5910006" cy="296440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Digital technology for sustainable business centres:</a:t>
            </a:r>
          </a:p>
          <a:p>
            <a:pPr marL="171450" indent="-171450">
              <a:buFont typeface="Arial" panose="020B0604020202020204" pitchFamily="34" charset="0"/>
              <a:buChar char="•"/>
            </a:pPr>
            <a:r>
              <a:rPr lang="en-GB" dirty="0"/>
              <a:t>CO2 concentration control in building interiors, improving air quality and the health of the people who pass through them.</a:t>
            </a:r>
          </a:p>
          <a:p>
            <a:pPr marL="171450" indent="-171450">
              <a:buFont typeface="Arial" panose="020B0604020202020204" pitchFamily="34" charset="0"/>
              <a:buChar char="•"/>
            </a:pPr>
            <a:r>
              <a:rPr lang="en-GB" dirty="0"/>
              <a:t>Improvement of public road safety and improvement of tourist services.</a:t>
            </a:r>
          </a:p>
          <a:p>
            <a:pPr marL="171450" indent="-171450">
              <a:buFont typeface="Arial" panose="020B0604020202020204" pitchFamily="34" charset="0"/>
              <a:buChar char="•"/>
            </a:pPr>
            <a:r>
              <a:rPr lang="en-GB" dirty="0"/>
              <a:t>Improving the efficiency of public transport services, making optimal routes and thus reducing the impact of noise pollution and CO2 emissions.</a:t>
            </a:r>
          </a:p>
          <a:p>
            <a:endParaRPr lang="en-GB" dirty="0"/>
          </a:p>
          <a:p>
            <a:r>
              <a:rPr lang="en-GB" dirty="0"/>
              <a:t>Sustainable infrastructures/buildings:</a:t>
            </a:r>
          </a:p>
          <a:p>
            <a:pPr marL="171450" indent="-171450">
              <a:buFont typeface="Arial" panose="020B0604020202020204" pitchFamily="34" charset="0"/>
              <a:buChar char="•"/>
            </a:pPr>
            <a:r>
              <a:rPr lang="en-GB" dirty="0"/>
              <a:t>More efficient consumption and reduction of the impact of energy consumption and light pollution.</a:t>
            </a:r>
          </a:p>
          <a:p>
            <a:pPr marL="171450" indent="-171450">
              <a:buFont typeface="Arial" panose="020B0604020202020204" pitchFamily="34" charset="0"/>
              <a:buChar char="•"/>
            </a:pPr>
            <a:r>
              <a:rPr lang="en-GB" dirty="0"/>
              <a:t>More detailed study of the climatic conditions of each area and, therefore, better use of the natural resources of each area.</a:t>
            </a:r>
          </a:p>
          <a:p>
            <a:pPr marL="171450" indent="-171450">
              <a:buFont typeface="Arial" panose="020B0604020202020204" pitchFamily="34" charset="0"/>
              <a:buChar char="•"/>
            </a:pPr>
            <a:r>
              <a:rPr lang="en-GB" dirty="0"/>
              <a:t>Better care of critical building structures thanks to its self-diagnostic system.</a:t>
            </a:r>
          </a:p>
          <a:p>
            <a:endParaRPr lang="en-GB" dirty="0"/>
          </a:p>
          <a:p>
            <a:r>
              <a:rPr lang="en-GB" dirty="0"/>
              <a:t>Energy and resource efficiency:</a:t>
            </a:r>
          </a:p>
          <a:p>
            <a:pPr marL="171450" indent="-171450">
              <a:buFont typeface="Arial" panose="020B0604020202020204" pitchFamily="34" charset="0"/>
              <a:buChar char="•"/>
            </a:pPr>
            <a:r>
              <a:rPr lang="en-GB" dirty="0"/>
              <a:t>Energy savings thanks to the efficiency of the system implemented, providing light according to the affluence and needs of each place.</a:t>
            </a:r>
          </a:p>
          <a:p>
            <a:pPr marL="171450" indent="-171450">
              <a:buFont typeface="Arial" panose="020B0604020202020204" pitchFamily="34" charset="0"/>
              <a:buChar char="•"/>
            </a:pPr>
            <a:r>
              <a:rPr lang="en-GB" dirty="0"/>
              <a:t>Better control of water quality and a more efficient use of water, with the corresponding savings that this implies.</a:t>
            </a:r>
          </a:p>
          <a:p>
            <a:pPr marL="171450" indent="-171450">
              <a:buFont typeface="Arial" panose="020B0604020202020204" pitchFamily="34" charset="0"/>
              <a:buChar char="•"/>
            </a:pPr>
            <a:r>
              <a:rPr lang="en-GB" dirty="0"/>
              <a:t>Optimization of the collection and management of the same, causing a considerable saving in costs and contamination or accumulation of the same in the public road.</a:t>
            </a:r>
          </a:p>
          <a:p>
            <a:endParaRPr lang="en-GB" dirty="0"/>
          </a:p>
          <a:p>
            <a:r>
              <a:rPr lang="en-GB" dirty="0"/>
              <a:t>Sustainable ecosystems and collective action:</a:t>
            </a:r>
          </a:p>
          <a:p>
            <a:pPr marL="171450" indent="-171450">
              <a:buFont typeface="Arial" panose="020B0604020202020204" pitchFamily="34" charset="0"/>
              <a:buChar char="•"/>
            </a:pPr>
            <a:r>
              <a:rPr lang="en-GB" dirty="0"/>
              <a:t>Control of noise and electromagnetic pollution from airborne noise and radiating elements, facilitating their identification and subsequent measures to mitigate their effects.</a:t>
            </a:r>
          </a:p>
          <a:p>
            <a:pPr marL="171450" indent="-171450">
              <a:buFont typeface="Arial" panose="020B0604020202020204" pitchFamily="34" charset="0"/>
              <a:buChar char="•"/>
            </a:pPr>
            <a:r>
              <a:rPr lang="en-GB" dirty="0"/>
              <a:t>Improvement of beach water quality through more precise identification of the most affected areas.</a:t>
            </a:r>
          </a:p>
          <a:p>
            <a:pPr marL="171450" indent="-171450">
              <a:buFont typeface="Arial" panose="020B0604020202020204" pitchFamily="34" charset="0"/>
              <a:buChar char="•"/>
            </a:pPr>
            <a:r>
              <a:rPr lang="en-GB" dirty="0"/>
              <a:t>Reducing CO2 emissions and encouraging the use of electric vehicles.</a:t>
            </a:r>
          </a:p>
          <a:p>
            <a:endParaRPr lang="en-GB" dirty="0"/>
          </a:p>
          <a:p>
            <a:endParaRPr lang="en-GB" dirty="0"/>
          </a:p>
          <a:p>
            <a:r>
              <a:rPr lang="en-GB" dirty="0"/>
              <a:t>Sustainable futures for business centres:</a:t>
            </a:r>
          </a:p>
          <a:p>
            <a:pPr marL="171450" indent="-171450">
              <a:buFont typeface="Arial" panose="020B0604020202020204" pitchFamily="34" charset="0"/>
              <a:buChar char="•"/>
            </a:pPr>
            <a:r>
              <a:rPr lang="en-GB" dirty="0"/>
              <a:t>Obtaining information on users and their behaviour, thus enabling modifications to be made to make better use of spaces and resources.</a:t>
            </a:r>
          </a:p>
          <a:p>
            <a:pPr marL="171450" indent="-171450">
              <a:buFont typeface="Arial" panose="020B0604020202020204" pitchFamily="34" charset="0"/>
              <a:buChar char="•"/>
            </a:pPr>
            <a:r>
              <a:rPr lang="en-GB" dirty="0"/>
              <a:t>Buildings provide accurate and instantaneous information on their occupancy, energy consumed, accumulated waste, etc., thus achieving a better distribution of them according to needs.</a:t>
            </a:r>
          </a:p>
          <a:p>
            <a:endParaRPr lang="en-GB" dirty="0"/>
          </a:p>
          <a:p>
            <a:r>
              <a:rPr lang="en-GB" dirty="0"/>
              <a:t> </a:t>
            </a:r>
            <a:endParaRPr lang="en-US" dirty="0"/>
          </a:p>
        </p:txBody>
      </p:sp>
    </p:spTree>
    <p:extLst>
      <p:ext uri="{BB962C8B-B14F-4D97-AF65-F5344CB8AC3E}">
        <p14:creationId xmlns:p14="http://schemas.microsoft.com/office/powerpoint/2010/main" val="1766361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Awareness and support from society, not only from public </a:t>
            </a:r>
          </a:p>
          <a:p>
            <a:pPr marL="228600" lvl="0" indent="-228600" algn="l">
              <a:spcAft>
                <a:spcPts val="300"/>
              </a:spcAft>
              <a:buClr>
                <a:srgbClr val="84BA41"/>
              </a:buClr>
              <a:buFont typeface="+mj-lt"/>
              <a:buAutoNum type="arabicPeriod"/>
            </a:pPr>
            <a:r>
              <a:rPr lang="en-GB" dirty="0"/>
              <a:t>That the political authorities give us their support and trust, in addition to the necessary infrastructure investments that will have to be made. It will also be essential to have all the necessary qualified and experienced personnel.</a:t>
            </a:r>
          </a:p>
          <a:p>
            <a:pPr marL="228600" lvl="0" indent="-228600" algn="l">
              <a:spcAft>
                <a:spcPts val="300"/>
              </a:spcAft>
              <a:buClr>
                <a:srgbClr val="84BA41"/>
              </a:buClr>
              <a:buFont typeface="+mj-lt"/>
              <a:buAutoNum type="arabicPeriod"/>
            </a:pPr>
            <a:r>
              <a:rPr lang="en-GB" dirty="0"/>
              <a:t>To look for a reference city on which to base the future evolution of our city, from which we can obtain new ideas or systems to implement.</a:t>
            </a:r>
          </a:p>
          <a:p>
            <a:pPr marL="228600" lvl="0" indent="-228600" algn="l">
              <a:spcAft>
                <a:spcPts val="300"/>
              </a:spcAft>
              <a:buClr>
                <a:srgbClr val="84BA41"/>
              </a:buClr>
              <a:buFont typeface="+mj-lt"/>
              <a:buAutoNum type="arabicPeriod"/>
            </a:pPr>
            <a:r>
              <a:rPr lang="en-GB" dirty="0"/>
              <a:t>Maintain relationships with our stakeholders as they play a very important role in driving this project forward.</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project.</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To have the necessary contacts and support, both political and professional.</a:t>
            </a:r>
          </a:p>
          <a:p>
            <a:pPr marL="228600" lvl="0" indent="-228600" algn="l">
              <a:spcAft>
                <a:spcPts val="300"/>
              </a:spcAft>
              <a:buClr>
                <a:srgbClr val="84BA41"/>
              </a:buClr>
              <a:buFont typeface="+mj-lt"/>
              <a:buAutoNum type="arabicPeriod"/>
            </a:pPr>
            <a:r>
              <a:rPr lang="en-GB" dirty="0"/>
              <a:t>Provide in-depth training to all employees in advance, not once the project is underway.</a:t>
            </a:r>
          </a:p>
          <a:p>
            <a:pPr marL="228600" lvl="0" indent="-228600" algn="l">
              <a:spcAft>
                <a:spcPts val="300"/>
              </a:spcAft>
              <a:buClr>
                <a:srgbClr val="84BA41"/>
              </a:buClr>
              <a:buFont typeface="+mj-lt"/>
              <a:buAutoNum type="arabicPeriod"/>
            </a:pPr>
            <a:r>
              <a:rPr lang="en-GB" dirty="0"/>
              <a:t>To carry out innovative and technological but necessary actions, so that they bring utility and value to society.</a:t>
            </a:r>
          </a:p>
          <a:p>
            <a:pPr marL="228600" lvl="0" indent="-228600" algn="l">
              <a:spcAft>
                <a:spcPts val="300"/>
              </a:spcAft>
              <a:buClr>
                <a:srgbClr val="84BA41"/>
              </a:buClr>
              <a:buFont typeface="+mj-lt"/>
              <a:buAutoNum type="arabicPeriod"/>
            </a:pPr>
            <a:r>
              <a:rPr lang="en-GB" dirty="0"/>
              <a:t>Trust in good practices and their corresponding benefits, but always with patience since these results will not come in the short term.</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1 to 5 years </a:t>
            </a:r>
          </a:p>
          <a:p>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Next 1 to 5 years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Next 1 to 5 years </a:t>
            </a:r>
          </a:p>
          <a:p>
            <a:r>
              <a:rPr lang="en-GB" dirty="0"/>
              <a:t>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Next 1 to 5 years </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Next 1 to 5 years </a:t>
            </a:r>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http://schemas.microsoft.com/office/infopath/2007/PartnerControls"/>
    <ds:schemaRef ds:uri="http://purl.org/dc/elements/1.1/"/>
    <ds:schemaRef ds:uri="http://schemas.microsoft.com/office/2006/metadata/properties"/>
    <ds:schemaRef ds:uri="5a96bb8c-aa49-4f7e-b12a-1d018b5931c3"/>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4504</TotalTime>
  <Words>1739</Words>
  <Application>Microsoft Macintosh PowerPoint</Application>
  <PresentationFormat>Custom</PresentationFormat>
  <Paragraphs>134</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329</cp:revision>
  <dcterms:created xsi:type="dcterms:W3CDTF">2021-06-15T11:45:52Z</dcterms:created>
  <dcterms:modified xsi:type="dcterms:W3CDTF">2022-04-06T11:02:22Z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