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1"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erra-almelo.nl/"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2931638"/>
          </a:xfrm>
        </p:spPr>
        <p:txBody>
          <a:bodyPr/>
          <a:lstStyle/>
          <a:p>
            <a:r>
              <a:rPr lang="en-GB" dirty="0"/>
              <a:t>Terra is a multifunctional enterprise centre in the city of Almelo, in the Eastern part of The Netherlands. The building is very sustainable. It produces all energy itself with solar panels. During the construction, double isolating profiles for the concrete were used. Terra is equipped all around with isolating glass with three layers, which safes energy and also reduces the traffic noise from outside. </a:t>
            </a:r>
          </a:p>
          <a:p>
            <a:endParaRPr lang="en-GB" dirty="0"/>
          </a:p>
          <a:p>
            <a:r>
              <a:rPr lang="en-GB" dirty="0"/>
              <a:t>The climate system has cold/heat storage in the bottom, combines with a heat pump installation.</a:t>
            </a:r>
          </a:p>
          <a:p>
            <a:r>
              <a:rPr lang="en-GB" dirty="0"/>
              <a:t>Terra has 70 parking places and facilities for electric car charging. It is located near two Motorways A35 and A1. </a:t>
            </a:r>
          </a:p>
          <a:p>
            <a:r>
              <a:rPr lang="en-GB" dirty="0"/>
              <a:t> </a:t>
            </a:r>
          </a:p>
          <a:p>
            <a:r>
              <a:rPr lang="en-GB" dirty="0"/>
              <a:t>The Terra building is about 90 meters long, with three layers and a total surface of 3.600 m2. It offers office space in a flexible way. Space can be customised. Apart of the offices, tenants can use shared facilities, such as meeting rooms and catering facilities. Training can be given in a “pub”, which is more relaxed than a normal meeting room.</a:t>
            </a:r>
          </a:p>
          <a:p>
            <a:r>
              <a:rPr lang="en-GB" dirty="0"/>
              <a:t> </a:t>
            </a:r>
          </a:p>
          <a:p>
            <a:r>
              <a:rPr lang="en-GB" dirty="0"/>
              <a:t>Near the entrance of the building is a big LED screen on which tenants can promote themselves. Since electricity is available, tariffs are low.</a:t>
            </a:r>
          </a:p>
          <a:p>
            <a:r>
              <a:rPr lang="en-GB" dirty="0"/>
              <a:t> </a:t>
            </a:r>
          </a:p>
          <a:p>
            <a:r>
              <a:rPr lang="en-GB" dirty="0"/>
              <a:t>Tenants are mainly from the medical and para medical sector. These tenants know each other and exchange useful information. Total number of tenants is 23. See the Terra-Almelo website for further information and links to their own websites.</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nl-NL" dirty="0"/>
              <a:t>Terra bedrijvencentrum, Almelo, The Netherlands</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16.07.21 via Telephone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GB" dirty="0"/>
              <a:t>info@terra-almelo.nl</a:t>
            </a:r>
            <a:endParaRPr lang="en-US" dirty="0"/>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TERRA BEDRIJVENCENTRUM </a:t>
            </a:r>
          </a:p>
          <a:p>
            <a:endParaRPr lang="en-US" dirty="0"/>
          </a:p>
        </p:txBody>
      </p:sp>
      <p:pic>
        <p:nvPicPr>
          <p:cNvPr id="5122" name="Picture 2" descr="Home"/>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859815" y="3444199"/>
            <a:ext cx="773082" cy="749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03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Medical and para medical sector</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Service oriented companies, such as medical massage, coaching, natural healing, physiotherapy, child ergo-therapy, speech therapy, homeopathy and more.</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15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9976" y="442199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5348" y="4431466"/>
            <a:ext cx="981" cy="155554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tabLst>
                <a:tab pos="969963" algn="l"/>
              </a:tabLst>
            </a:pPr>
            <a:endParaRPr lang="en-US" sz="4000" dirty="0">
              <a:solidFill>
                <a:srgbClr val="84BA41"/>
              </a:solidFill>
            </a:endParaRPr>
          </a:p>
          <a:p>
            <a:pPr algn="ctr">
              <a:tabLst>
                <a:tab pos="969963" algn="l"/>
              </a:tabLst>
            </a:pPr>
            <a:r>
              <a:rPr lang="en-US" sz="4000" dirty="0">
                <a:solidFill>
                  <a:srgbClr val="84BA41"/>
                </a:solidFill>
              </a:rPr>
              <a:t>300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96545" y="7049958"/>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1009107" y="6497761"/>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69019" y="7387174"/>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69019" y="8074429"/>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Vision</a:t>
            </a:r>
          </a:p>
          <a:p>
            <a:pPr algn="just">
              <a:lnSpc>
                <a:spcPct val="100000"/>
              </a:lnSpc>
            </a:pPr>
            <a:r>
              <a:rPr lang="en-GB" sz="1050" b="0" dirty="0">
                <a:solidFill>
                  <a:schemeClr val="tx1"/>
                </a:solidFill>
              </a:rPr>
              <a:t>Terra has the objective to be completely energy neutral.</a:t>
            </a:r>
          </a:p>
          <a:p>
            <a:pPr algn="just">
              <a:lnSpc>
                <a:spcPct val="100000"/>
              </a:lnSpc>
            </a:pPr>
            <a:r>
              <a:rPr lang="en-GB" sz="1050" b="0" dirty="0">
                <a:solidFill>
                  <a:schemeClr val="tx1"/>
                </a:solidFill>
              </a:rPr>
              <a:t>Further, Terra wants to offer office space to tenants, who have effective contacts with each other.</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Strategy</a:t>
            </a:r>
          </a:p>
          <a:p>
            <a:pPr algn="just">
              <a:lnSpc>
                <a:spcPct val="100000"/>
              </a:lnSpc>
            </a:pPr>
            <a:r>
              <a:rPr lang="en-GB" sz="1050" b="0" dirty="0">
                <a:solidFill>
                  <a:schemeClr val="tx1"/>
                </a:solidFill>
              </a:rPr>
              <a:t>To realise this sustainable enterprise centre, the building was constructed with special energy saving characteristics. Later also solar panels were installed.</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50673" y="7431385"/>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5996487"/>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337540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3164031"/>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457351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4567722"/>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622756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606094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30506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187151"/>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116211"/>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932587"/>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0014" y="5313646"/>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Not applicable.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3930" y="384151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Terra Almelo is also the owner of this building</a:t>
            </a:r>
          </a:p>
          <a:p>
            <a:r>
              <a:rPr lang="en-GB" dirty="0"/>
              <a:t>Municipality of the city of Almelo </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8859176"/>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will continue our activities in producing own energy with the ultimate goal to be autarkic. </a:t>
            </a:r>
          </a:p>
          <a:p>
            <a:endParaRPr lang="en-GB" dirty="0"/>
          </a:p>
          <a:p>
            <a:r>
              <a:rPr lang="en-GB" dirty="0"/>
              <a:t>We will continue to improve our monitoring systems for the use of electricity and water and for the temperature control per office.</a:t>
            </a:r>
          </a:p>
          <a:p>
            <a:r>
              <a:rPr lang="en-GB" dirty="0"/>
              <a:t>We will reduce plastic in the restaurant and separate waste.</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22740" y="6762189"/>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reduced the use of energy and produce own electricity.</a:t>
            </a:r>
          </a:p>
          <a:p>
            <a:endParaRPr lang="en-GB" dirty="0"/>
          </a:p>
          <a:p>
            <a:r>
              <a:rPr lang="en-GB" dirty="0"/>
              <a:t>We reduced the water consumption.</a:t>
            </a:r>
          </a:p>
          <a:p>
            <a:endParaRPr lang="en-GB" dirty="0"/>
          </a:p>
          <a:p>
            <a:r>
              <a:rPr lang="en-GB" dirty="0"/>
              <a:t>We reduced the use of gas for heating.</a:t>
            </a:r>
          </a:p>
          <a:p>
            <a:r>
              <a:rPr lang="en-GB" dirty="0"/>
              <a:t>We facilitate our tenants to use an electric car.</a:t>
            </a:r>
          </a:p>
          <a:p>
            <a:endParaRPr lang="en-GB" dirty="0"/>
          </a:p>
          <a:p>
            <a:r>
              <a:rPr lang="en-GB" dirty="0"/>
              <a:t>We offer work places for people with physical limits.</a:t>
            </a:r>
          </a:p>
          <a:p>
            <a:endParaRPr lang="en-GB" dirty="0"/>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16203" y="1600823"/>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solidFill>
                  <a:schemeClr val="tx1"/>
                </a:solidFill>
                <a:latin typeface="Calibri" panose="020F0502020204030204" pitchFamily="34" charset="0"/>
                <a:ea typeface="Calibri" panose="020F0502020204030204" pitchFamily="34" charset="0"/>
              </a:rPr>
              <a:t>A number of actions was taken:</a:t>
            </a:r>
          </a:p>
          <a:p>
            <a:r>
              <a:rPr lang="en-GB" dirty="0">
                <a:solidFill>
                  <a:schemeClr val="tx1"/>
                </a:solidFill>
                <a:latin typeface="Calibri" panose="020F0502020204030204" pitchFamily="34" charset="0"/>
                <a:ea typeface="Calibri" panose="020F0502020204030204" pitchFamily="34" charset="0"/>
              </a:rPr>
              <a:t>Green electricity via solar panels,</a:t>
            </a:r>
          </a:p>
          <a:p>
            <a:r>
              <a:rPr lang="en-GB" dirty="0">
                <a:solidFill>
                  <a:schemeClr val="tx1"/>
                </a:solidFill>
                <a:latin typeface="Calibri" panose="020F0502020204030204" pitchFamily="34" charset="0"/>
                <a:ea typeface="Calibri" panose="020F0502020204030204" pitchFamily="34" charset="0"/>
              </a:rPr>
              <a:t>Three double glass for isolation</a:t>
            </a:r>
          </a:p>
          <a:p>
            <a:r>
              <a:rPr lang="en-GB" dirty="0">
                <a:solidFill>
                  <a:schemeClr val="tx1"/>
                </a:solidFill>
                <a:latin typeface="Calibri" panose="020F0502020204030204" pitchFamily="34" charset="0"/>
                <a:ea typeface="Calibri" panose="020F0502020204030204" pitchFamily="34" charset="0"/>
              </a:rPr>
              <a:t>Energy saving lighting, via monitoring</a:t>
            </a:r>
          </a:p>
          <a:p>
            <a:r>
              <a:rPr lang="en-GB" dirty="0">
                <a:solidFill>
                  <a:schemeClr val="tx1"/>
                </a:solidFill>
                <a:latin typeface="Calibri" panose="020F0502020204030204" pitchFamily="34" charset="0"/>
                <a:ea typeface="Calibri" panose="020F0502020204030204" pitchFamily="34" charset="0"/>
              </a:rPr>
              <a:t>Idem for heating</a:t>
            </a:r>
          </a:p>
          <a:p>
            <a:r>
              <a:rPr lang="en-GB" dirty="0">
                <a:solidFill>
                  <a:schemeClr val="tx1"/>
                </a:solidFill>
                <a:latin typeface="Calibri" panose="020F0502020204030204" pitchFamily="34" charset="0"/>
                <a:ea typeface="Calibri" panose="020F0502020204030204" pitchFamily="34" charset="0"/>
              </a:rPr>
              <a:t>Cold/heat storage in the bottom</a:t>
            </a:r>
          </a:p>
          <a:p>
            <a:r>
              <a:rPr lang="en-GB" dirty="0">
                <a:solidFill>
                  <a:schemeClr val="tx1"/>
                </a:solidFill>
                <a:latin typeface="Calibri" panose="020F0502020204030204" pitchFamily="34" charset="0"/>
                <a:ea typeface="Calibri" panose="020F0502020204030204" pitchFamily="34" charset="0"/>
              </a:rPr>
              <a:t>Heat pump installation, instead of gas.</a:t>
            </a:r>
          </a:p>
          <a:p>
            <a:r>
              <a:rPr lang="en-GB" dirty="0">
                <a:solidFill>
                  <a:schemeClr val="tx1"/>
                </a:solidFill>
                <a:latin typeface="Calibri" panose="020F0502020204030204" pitchFamily="34" charset="0"/>
                <a:ea typeface="Calibri" panose="020F0502020204030204" pitchFamily="34" charset="0"/>
              </a:rPr>
              <a:t>Car charging station</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To attract new tenants, who follow our philosophy, we will continue our marketing activities.</a:t>
            </a:r>
          </a:p>
          <a:p>
            <a:pPr marL="228600" lvl="0" indent="-228600" algn="l">
              <a:spcAft>
                <a:spcPts val="300"/>
              </a:spcAft>
              <a:buClr>
                <a:srgbClr val="84BA41"/>
              </a:buClr>
              <a:buFont typeface="+mj-lt"/>
              <a:buAutoNum type="arabicPeriod"/>
            </a:pPr>
            <a:r>
              <a:rPr lang="en-GB" dirty="0"/>
              <a:t>Budget for investments is necessary.</a:t>
            </a:r>
          </a:p>
          <a:p>
            <a:pPr marL="228600" lvl="0" indent="-228600" algn="l">
              <a:spcAft>
                <a:spcPts val="300"/>
              </a:spcAft>
              <a:buClr>
                <a:srgbClr val="84BA41"/>
              </a:buClr>
              <a:buFont typeface="+mj-lt"/>
              <a:buAutoNum type="arabicPeriod"/>
            </a:pPr>
            <a:r>
              <a:rPr lang="en-GB" dirty="0"/>
              <a:t>Technical support for long-term planning of activities to increase savings on energy and light</a:t>
            </a:r>
          </a:p>
          <a:p>
            <a:pPr marL="228600" lvl="0" indent="-228600" algn="l">
              <a:spcAft>
                <a:spcPts val="300"/>
              </a:spcAft>
              <a:buClr>
                <a:srgbClr val="84BA41"/>
              </a:buClr>
              <a:buFont typeface="+mj-lt"/>
              <a:buAutoNum type="arabicPeriod"/>
            </a:pPr>
            <a:r>
              <a:rPr lang="en-GB" dirty="0"/>
              <a:t>Further investments in facilities for (shared) electric cars and e-bikes.</a:t>
            </a:r>
          </a:p>
          <a:p>
            <a:pPr marL="228600" lvl="0" indent="-228600" algn="l">
              <a:spcAft>
                <a:spcPts val="300"/>
              </a:spcAft>
              <a:buClr>
                <a:srgbClr val="84BA41"/>
              </a:buClr>
              <a:buFont typeface="+mj-lt"/>
              <a:buAutoNum type="arabicPeriod"/>
            </a:pPr>
            <a:r>
              <a:rPr lang="en-GB" dirty="0"/>
              <a:t>Greening the outdoor areas.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We choose for an integral (holistic) approach. That means that we also look in the complete chain. We advise other centres to do the same.</a:t>
            </a:r>
          </a:p>
          <a:p>
            <a:pPr marL="228600" lvl="0" indent="-228600" algn="l">
              <a:spcAft>
                <a:spcPts val="300"/>
              </a:spcAft>
              <a:buClr>
                <a:srgbClr val="84BA41"/>
              </a:buClr>
              <a:buFont typeface="+mj-lt"/>
              <a:buAutoNum type="arabicPeriod"/>
            </a:pPr>
            <a:r>
              <a:rPr lang="en-GB" dirty="0"/>
              <a:t>Calculate all costs and benefits from your SDG investments. Make calculations for the long term.</a:t>
            </a:r>
          </a:p>
          <a:p>
            <a:pPr marL="228600" lvl="0" indent="-228600" algn="l">
              <a:spcAft>
                <a:spcPts val="300"/>
              </a:spcAft>
              <a:buClr>
                <a:srgbClr val="84BA41"/>
              </a:buClr>
              <a:buFont typeface="+mj-lt"/>
              <a:buAutoNum type="arabicPeriod"/>
            </a:pPr>
            <a:r>
              <a:rPr lang="en-GB" dirty="0"/>
              <a:t>Only accept tenants who agree with the system of Corporate Social Responsibility. Make it a substantial part of your marketing strategy.</a:t>
            </a:r>
          </a:p>
          <a:p>
            <a:pPr marL="228600" lvl="0" indent="-228600" algn="l">
              <a:spcAft>
                <a:spcPts val="300"/>
              </a:spcAft>
              <a:buClr>
                <a:srgbClr val="84BA41"/>
              </a:buClr>
              <a:buFont typeface="+mj-lt"/>
              <a:buAutoNum type="arabicPeriod"/>
            </a:pPr>
            <a:r>
              <a:rPr lang="en-GB" dirty="0"/>
              <a:t>Let tenants develop their own plans.</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84263" y="5909179"/>
            <a:ext cx="3063276" cy="610137"/>
          </a:xfrm>
        </p:spPr>
        <p:txBody>
          <a:bodyPr/>
          <a:lstStyle/>
          <a:p>
            <a:r>
              <a:rPr lang="en-GB" dirty="0"/>
              <a:t>Maintenance of the building: 1-3 years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84263" y="6642319"/>
            <a:ext cx="3063276" cy="610137"/>
          </a:xfrm>
        </p:spPr>
        <p:txBody>
          <a:bodyPr/>
          <a:lstStyle/>
          <a:p>
            <a:r>
              <a:rPr lang="en-GB" dirty="0"/>
              <a:t>Improvement of savings on energy, by monitoring light and temperature:1-3 years</a:t>
            </a:r>
          </a:p>
          <a:p>
            <a:r>
              <a:rPr lang="en-GB" dirty="0"/>
              <a:t>Installation of solar panels: 6-12 months </a:t>
            </a:r>
          </a:p>
          <a:p>
            <a:r>
              <a:rPr lang="en-GB" dirty="0"/>
              <a:t>Monitoring water use: 6-12 months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Faster and safe internet (Glass fibre is being installed in Almelo in the coming year: 1-3 years</a:t>
            </a:r>
          </a:p>
          <a:p>
            <a:r>
              <a:rPr lang="en-GB" dirty="0"/>
              <a:t>Ongoing activities to improve data protection: 1-3 years</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84263" y="7529832"/>
            <a:ext cx="3063276" cy="833227"/>
          </a:xfrm>
        </p:spPr>
        <p:txBody>
          <a:bodyPr/>
          <a:lstStyle/>
          <a:p>
            <a:r>
              <a:rPr lang="en-GB" dirty="0"/>
              <a:t>Making green areas around the building less water- and maintenance dependant: 1-3 years</a:t>
            </a:r>
          </a:p>
          <a:p>
            <a:r>
              <a:rPr lang="en-GB" dirty="0"/>
              <a:t>Analysis of canteens, to reduce plastic waste and to re-use coffee residues: 1-3 years</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84263" y="9283294"/>
            <a:ext cx="3063276" cy="833227"/>
          </a:xfrm>
        </p:spPr>
        <p:txBody>
          <a:bodyPr/>
          <a:lstStyle/>
          <a:p>
            <a:r>
              <a:rPr lang="en-GB" dirty="0"/>
              <a:t>More charging stations for electric cars and e-bikes (at least 10% of all places): 1-3 years</a:t>
            </a:r>
          </a:p>
          <a:p>
            <a:r>
              <a:rPr lang="en-GB" dirty="0"/>
              <a:t>Stimulate the use of the shared electric car: within 6 months</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5a96bb8c-aa49-4f7e-b12a-1d018b5931c3"/>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4608</TotalTime>
  <Words>1083</Words>
  <Application>Microsoft Macintosh PowerPoint</Application>
  <PresentationFormat>Custom</PresentationFormat>
  <Paragraphs>110</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337</cp:revision>
  <dcterms:created xsi:type="dcterms:W3CDTF">2021-06-15T11:45:52Z</dcterms:created>
  <dcterms:modified xsi:type="dcterms:W3CDTF">2022-04-06T11:03:10Z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