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300"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menta.org.uk/"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2" name="Text Placeholder 1">
            <a:extLst>
              <a:ext uri="{FF2B5EF4-FFF2-40B4-BE49-F238E27FC236}">
                <a16:creationId xmlns:a16="http://schemas.microsoft.com/office/drawing/2014/main" id="{3A4B22D4-A049-904C-A7EF-568AA48FB80C}"/>
              </a:ext>
            </a:extLst>
          </p:cNvPr>
          <p:cNvSpPr>
            <a:spLocks noGrp="1"/>
          </p:cNvSpPr>
          <p:nvPr>
            <p:ph type="body" sz="quarter" idx="11"/>
          </p:nvPr>
        </p:nvSpPr>
        <p:spPr>
          <a:xfrm>
            <a:off x="923122" y="2485271"/>
            <a:ext cx="6272696" cy="650735"/>
          </a:xfrm>
        </p:spPr>
        <p:txBody>
          <a:bodyPr/>
          <a:lstStyle/>
          <a:p>
            <a:r>
              <a:rPr lang="en-US" dirty="0"/>
              <a:t>MENTA</a:t>
            </a:r>
          </a:p>
        </p:txBody>
      </p:sp>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00455"/>
            <a:ext cx="6351439" cy="2372095"/>
          </a:xfrm>
        </p:spPr>
        <p:txBody>
          <a:bodyPr/>
          <a:lstStyle/>
          <a:p>
            <a:r>
              <a:rPr lang="en-GB" dirty="0"/>
              <a:t>MENTA work with SMEs across Norfolk and Rated as one of the top three business training providers in the UK, we are proud to super-serve Norfolk and Suffolk and have one-stop-shop business hubs in Bury St. Edmunds, Brandon, Haverhill and North Norfolk. MENTA also offers business unit space, co-working and meeting spaces in some of these locations Suffolk, with help, support, advice and training having helped more than 50,000 entrepreneurs launch, run, and grow thriving and profitable businesses across East Anglia. </a:t>
            </a:r>
          </a:p>
          <a:p>
            <a:endParaRPr lang="en-GB" dirty="0"/>
          </a:p>
          <a:p>
            <a:endParaRPr lang="en-GB" dirty="0"/>
          </a:p>
          <a:p>
            <a:r>
              <a:rPr lang="en-GB" dirty="0"/>
              <a:t>The business adapts to what clients say they want from business support, when lockdown hit, we moved quickly and positioned our training and advice online, delivering hundreds of sessions and support within a few weeks. MENTA also offer space for business from freelancer to business team there are many workspace options with sites in Haverhill, Brandon as well as Bury St Edmunds. </a:t>
            </a:r>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MENTA </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30/06/2021 via Zoom </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Alex Till Chief Executive</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 heretohelp@menta.org.uk</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9" name="Picture 18" descr="https://menta-content.ghost.io/content/images/2020/08/MentaLogo2020.png"/>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24666" y="3493025"/>
            <a:ext cx="1643380" cy="647700"/>
          </a:xfrm>
          <a:prstGeom prst="rect">
            <a:avLst/>
          </a:prstGeom>
          <a:noFill/>
          <a:ln>
            <a:noFill/>
          </a:ln>
        </p:spPr>
      </p:pic>
      <p:pic>
        <p:nvPicPr>
          <p:cNvPr id="23" name="Picture Placeholder 22"/>
          <p:cNvPicPr>
            <a:picLocks noGrp="1" noChangeAspect="1"/>
          </p:cNvPicPr>
          <p:nvPr>
            <p:ph type="pic" sz="quarter" idx="17"/>
          </p:nvPr>
        </p:nvPicPr>
        <p:blipFill>
          <a:blip r:embed="rId5"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478941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10</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pPr algn="l"/>
            <a:r>
              <a:rPr lang="en-GB" dirty="0"/>
              <a:t>Local Enterprise</a:t>
            </a:r>
          </a:p>
          <a:p>
            <a:pPr marL="0" indent="0">
              <a:buNone/>
            </a:pP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US" dirty="0"/>
              <a:t>Public Body/ /SMEs</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4</a:t>
            </a:r>
            <a:r>
              <a:rPr lang="en-US" sz="3200" dirty="0">
                <a:solidFill>
                  <a:srgbClr val="84BA41"/>
                </a:solidFill>
              </a:rPr>
              <a:t>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25705"/>
          </a:xfrm>
        </p:spPr>
        <p:txBody>
          <a:bodyPr/>
          <a:lstStyle/>
          <a:p>
            <a:pPr>
              <a:tabLst>
                <a:tab pos="969963" algn="l"/>
              </a:tabLst>
            </a:pPr>
            <a:r>
              <a:rPr lang="en-GB" sz="1500" dirty="0"/>
              <a:t>MORE THAN                       PEOPLE DAILY</a:t>
            </a:r>
            <a:endParaRPr lang="en-US" sz="1500" dirty="0"/>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19257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100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MENTA benefits from having a board of non-executive members who advise the CEO and his team. They bring insight from exemplary business experience, helping us to develop our work, products and services to support the wider business community. The support MENTA receives from our patrons aids us in delivering the services the SME communities of East Anglia tell us they want. We work with EDF energy, Britain’s biggest generator of zero carbon electricity EDF are also at the very heart of the wider business community, their work across the UK, has them supporting and working with partners in SME communities.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We reviewed where we are spending in more areas than what we need too. MENTA </a:t>
            </a:r>
            <a:r>
              <a:rPr lang="en-GB" sz="1050" b="0" dirty="0" err="1">
                <a:solidFill>
                  <a:schemeClr val="tx1"/>
                </a:solidFill>
              </a:rPr>
              <a:t>flooked</a:t>
            </a:r>
            <a:r>
              <a:rPr lang="en-GB" sz="1050" b="0" dirty="0">
                <a:solidFill>
                  <a:schemeClr val="tx1"/>
                </a:solidFill>
              </a:rPr>
              <a:t> at the Energy Protection Certificate to improve their own buildings to make more sustainable and to avoid increasing the service charges for tenants. We have closely looked at how to save when it comes to energy and resource efficiency to improve our overall systems and day to day implementation. </a:t>
            </a:r>
          </a:p>
          <a:p>
            <a:pPr algn="just">
              <a:lnSpc>
                <a:spcPct val="100000"/>
              </a:lnSpc>
            </a:pPr>
            <a:endParaRPr lang="en-GB" sz="1050" b="0" dirty="0">
              <a:solidFill>
                <a:schemeClr val="tx1"/>
              </a:solidFill>
            </a:endParaRPr>
          </a:p>
          <a:p>
            <a:pPr algn="just">
              <a:lnSpc>
                <a:spcPct val="100000"/>
              </a:lnSpc>
            </a:pPr>
            <a:endParaRPr lang="en-GB" sz="1050" b="0" dirty="0">
              <a:solidFill>
                <a:schemeClr val="tx1"/>
              </a:solidFill>
            </a:endParaRPr>
          </a:p>
          <a:p>
            <a:pPr algn="just">
              <a:lnSpc>
                <a:spcPct val="100000"/>
              </a:lnSpc>
            </a:pPr>
            <a:endParaRPr lang="en-GB"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585" y="553284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6203" y="4455106"/>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sp>
        <p:nvSpPr>
          <p:cNvPr id="63" name="Text Placeholder 6">
            <a:extLst>
              <a:ext uri="{FF2B5EF4-FFF2-40B4-BE49-F238E27FC236}">
                <a16:creationId xmlns:a16="http://schemas.microsoft.com/office/drawing/2014/main" id="{F9901009-4EBB-485B-A9A8-3E8086248CDE}"/>
              </a:ext>
            </a:extLst>
          </p:cNvPr>
          <p:cNvSpPr txBox="1">
            <a:spLocks/>
          </p:cNvSpPr>
          <p:nvPr/>
        </p:nvSpPr>
        <p:spPr>
          <a:xfrm>
            <a:off x="1132112" y="3955882"/>
            <a:ext cx="5910006" cy="698242"/>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8463" y="4243728"/>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2112" y="5905499"/>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8463" y="5899703"/>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935" y="743879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8463" y="7272170"/>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16203" y="9593961"/>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future plans is in a position that we have reduced the amount of carbon we are creating. With the older built buildings they are not very energy efficient so we have a responsibility to improve them over the next few years. </a:t>
            </a:r>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9018065"/>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8900150"/>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19" name="Text Placeholder 5">
            <a:extLst>
              <a:ext uri="{FF2B5EF4-FFF2-40B4-BE49-F238E27FC236}">
                <a16:creationId xmlns:a16="http://schemas.microsoft.com/office/drawing/2014/main" id="{AAF365E6-2133-E44D-A831-FF9FF0D1ED01}"/>
              </a:ext>
            </a:extLst>
          </p:cNvPr>
          <p:cNvSpPr txBox="1">
            <a:spLocks/>
          </p:cNvSpPr>
          <p:nvPr/>
        </p:nvSpPr>
        <p:spPr>
          <a:xfrm>
            <a:off x="1075439" y="8014364"/>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believe people get benefit when it adds value to their lives, when there is personal or business benefit.  Looking at our change in attitude over the past few years our costs have been driven down, for example with our solar panels. We want to use savings to redevelop the premises or towards helping local small businesses. </a:t>
            </a:r>
          </a:p>
          <a:p>
            <a:endParaRPr lang="en-US" dirty="0"/>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254337"/>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1070713"/>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18" name="Text Placeholder 5">
            <a:extLst>
              <a:ext uri="{FF2B5EF4-FFF2-40B4-BE49-F238E27FC236}">
                <a16:creationId xmlns:a16="http://schemas.microsoft.com/office/drawing/2014/main" id="{AAF365E6-2133-E44D-A831-FF9FF0D1ED01}"/>
              </a:ext>
            </a:extLst>
          </p:cNvPr>
          <p:cNvSpPr txBox="1">
            <a:spLocks/>
          </p:cNvSpPr>
          <p:nvPr/>
        </p:nvSpPr>
        <p:spPr>
          <a:xfrm>
            <a:off x="1089794" y="4913477"/>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Stakeholders have helped to look at where we can get funding from. Local Authorities have helped with how access grants. We also felt it is important to get support from tenants to kept up to date if there is changes and discuss the impact it has on them.  We also work closely with Board of Directors with monthly meetings. </a:t>
            </a:r>
          </a:p>
          <a:p>
            <a:endParaRPr lang="en-US" dirty="0"/>
          </a:p>
        </p:txBody>
      </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32112" y="6569451"/>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Local authorities are very helpful to stay up to date and to have a good insight to what we can access and if MENTA are not eligible for access we can give out the information to clients. It is important to get support for the impact on the business.  </a:t>
            </a:r>
          </a:p>
        </p:txBody>
      </p:sp>
      <p:sp>
        <p:nvSpPr>
          <p:cNvPr id="132" name="Text Placeholder 2">
            <a:extLst>
              <a:ext uri="{FF2B5EF4-FFF2-40B4-BE49-F238E27FC236}">
                <a16:creationId xmlns:a16="http://schemas.microsoft.com/office/drawing/2014/main" id="{9A96369A-B52D-474E-A585-7941B7E95F05}"/>
              </a:ext>
            </a:extLst>
          </p:cNvPr>
          <p:cNvSpPr txBox="1">
            <a:spLocks/>
          </p:cNvSpPr>
          <p:nvPr/>
        </p:nvSpPr>
        <p:spPr>
          <a:xfrm>
            <a:off x="1142530" y="1783344"/>
            <a:ext cx="5910006" cy="2294700"/>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To be cost effective we spoke to local authorities to ask did they want to rent roofs of buildings own and pay to put solar panels on them and they now they take a percentage of money that is put into the grid. </a:t>
            </a:r>
          </a:p>
          <a:p>
            <a:endParaRPr lang="en-GB" dirty="0"/>
          </a:p>
          <a:p>
            <a:r>
              <a:rPr lang="en-GB" dirty="0"/>
              <a:t>Looking at other opportunities to make the business money and become greener we installed electric points for charging electric vehicle to support green initiatives. Customers are charged and then these profits are reinvested to help support the business.</a:t>
            </a:r>
          </a:p>
          <a:p>
            <a:endParaRPr lang="en-GB" dirty="0"/>
          </a:p>
          <a:p>
            <a:r>
              <a:rPr lang="en-GB" dirty="0"/>
              <a:t>We changed to LED lighting and also discussed with tenants how they can improve their own working space, for example we can help get them an energy certificate. </a:t>
            </a:r>
          </a:p>
          <a:p>
            <a:endParaRPr lang="en-GB" dirty="0"/>
          </a:p>
          <a:p>
            <a:r>
              <a:rPr lang="en-GB" dirty="0"/>
              <a:t>We have a 1 to 5 year business plan, profit is not what you make it is what you save. Looking at saving funds in premises reducing paper, photocopying etc.</a:t>
            </a:r>
          </a:p>
          <a:p>
            <a:endParaRPr lang="en-GB" dirty="0"/>
          </a:p>
          <a:p>
            <a:r>
              <a:rPr lang="en-GB" dirty="0"/>
              <a:t>We are constantly looking at energy suppliers, looking at the tariffs, is there any other ways to reduce these costs and become more savvy. We also want to implement closer to home working, to reduce travel. </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Having access to simple knowledge and information about how to have an impact </a:t>
            </a:r>
          </a:p>
          <a:p>
            <a:pPr marL="228600" lvl="0" indent="-228600" algn="l">
              <a:spcAft>
                <a:spcPts val="300"/>
              </a:spcAft>
              <a:buClr>
                <a:srgbClr val="84BA41"/>
              </a:buClr>
              <a:buFont typeface="+mj-lt"/>
              <a:buAutoNum type="arabicPeriod"/>
            </a:pPr>
            <a:r>
              <a:rPr lang="en-GB" dirty="0"/>
              <a:t>Looking at how this can then be supported through grants or specialist advice</a:t>
            </a:r>
          </a:p>
          <a:p>
            <a:pPr marL="228600" lvl="0" indent="-228600" algn="l">
              <a:spcAft>
                <a:spcPts val="300"/>
              </a:spcAft>
              <a:buClr>
                <a:srgbClr val="84BA41"/>
              </a:buClr>
              <a:buFont typeface="+mj-lt"/>
              <a:buAutoNum type="arabicPeriod"/>
            </a:pPr>
            <a:r>
              <a:rPr lang="en-GB" dirty="0"/>
              <a:t>Looking at timescales and how plans can be complete  </a:t>
            </a:r>
          </a:p>
          <a:p>
            <a:pPr marL="228600" lvl="0" indent="-228600" algn="l">
              <a:spcAft>
                <a:spcPts val="300"/>
              </a:spcAft>
              <a:buClr>
                <a:srgbClr val="84BA41"/>
              </a:buClr>
              <a:buFont typeface="+mj-lt"/>
              <a:buAutoNum type="arabicPeriod"/>
            </a:pPr>
            <a:r>
              <a:rPr lang="en-GB" dirty="0"/>
              <a:t>The ability to see what can be implemented in the space you have. </a:t>
            </a:r>
          </a:p>
          <a:p>
            <a:pPr marL="228600" lvl="0" indent="-228600" algn="l">
              <a:spcAft>
                <a:spcPts val="300"/>
              </a:spcAft>
              <a:buClr>
                <a:srgbClr val="84BA41"/>
              </a:buClr>
              <a:buFont typeface="+mj-lt"/>
              <a:buAutoNum type="arabicPeriod"/>
            </a:pPr>
            <a:r>
              <a:rPr lang="en-GB" dirty="0"/>
              <a:t>Rewards system for energy efficiencies similar to Vitality health insurance </a:t>
            </a: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Take little steps often</a:t>
            </a:r>
          </a:p>
          <a:p>
            <a:pPr marL="228600" lvl="0" indent="-228600" algn="l">
              <a:spcAft>
                <a:spcPts val="300"/>
              </a:spcAft>
              <a:buClr>
                <a:srgbClr val="84BA41"/>
              </a:buClr>
              <a:buFont typeface="+mj-lt"/>
              <a:buAutoNum type="arabicPeriod"/>
            </a:pPr>
            <a:r>
              <a:rPr lang="en-GB" dirty="0"/>
              <a:t>Don’t be scared of the process</a:t>
            </a:r>
          </a:p>
          <a:p>
            <a:pPr marL="228600" lvl="0" indent="-228600" algn="l">
              <a:spcAft>
                <a:spcPts val="300"/>
              </a:spcAft>
              <a:buClr>
                <a:srgbClr val="84BA41"/>
              </a:buClr>
              <a:buFont typeface="+mj-lt"/>
              <a:buAutoNum type="arabicPeriod"/>
            </a:pPr>
            <a:r>
              <a:rPr lang="en-GB" dirty="0"/>
              <a:t>Have a good understanding. </a:t>
            </a:r>
          </a:p>
          <a:p>
            <a:pPr marL="228600" lvl="0" indent="-228600" algn="l">
              <a:spcAft>
                <a:spcPts val="300"/>
              </a:spcAft>
              <a:buClr>
                <a:srgbClr val="84BA41"/>
              </a:buClr>
              <a:buFont typeface="+mj-lt"/>
              <a:buAutoNum type="arabicPeriod"/>
            </a:pPr>
            <a:r>
              <a:rPr lang="en-GB" dirty="0"/>
              <a:t>Trust the process </a:t>
            </a: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Next 6 to 12 months</a:t>
            </a:r>
          </a:p>
          <a:p>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Ongoing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Next 6 to 12 months</a:t>
            </a:r>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Next 6 to 12 months</a:t>
            </a:r>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Next 6 to 12 months</a:t>
            </a:r>
          </a:p>
          <a:p>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purl.org/dc/terms/"/>
    <ds:schemaRef ds:uri="http://schemas.microsoft.com/office/2006/documentManagement/types"/>
    <ds:schemaRef ds:uri="http://purl.org/dc/elements/1.1/"/>
    <ds:schemaRef ds:uri="http://schemas.microsoft.com/office/2006/metadata/properties"/>
    <ds:schemaRef ds:uri="5a96bb8c-aa49-4f7e-b12a-1d018b5931c3"/>
    <ds:schemaRef ds:uri="bd7d76e0-c20f-457d-a5c3-91e787aaf778"/>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4476</TotalTime>
  <Words>1176</Words>
  <Application>Microsoft Macintosh PowerPoint</Application>
  <PresentationFormat>Custom</PresentationFormat>
  <Paragraphs>84</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328</cp:revision>
  <dcterms:created xsi:type="dcterms:W3CDTF">2021-06-15T11:45:52Z</dcterms:created>
  <dcterms:modified xsi:type="dcterms:W3CDTF">2022-04-06T11:03:20Z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