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atrixalmelo.nl/huurders/" TargetMode="External"/><Relationship Id="rId7" Type="http://schemas.openxmlformats.org/officeDocument/2006/relationships/image" Target="../media/image5.png"/><Relationship Id="rId2" Type="http://schemas.openxmlformats.org/officeDocument/2006/relationships/hyperlink" Target="http://www.extendmvo.nl/" TargetMode="External"/><Relationship Id="rId1" Type="http://schemas.openxmlformats.org/officeDocument/2006/relationships/slideLayout" Target="../slideLayouts/slideLayout1.xml"/><Relationship Id="rId6" Type="http://schemas.openxmlformats.org/officeDocument/2006/relationships/hyperlink" Target="https://matrixalmelo.nl/" TargetMode="Externa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xtendmvo.nl/"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a:t>Matrix is an enterprise centre in the Eastern part of The Netherlands. It has a focus on “</a:t>
            </a:r>
            <a:r>
              <a:rPr lang="en-GB" dirty="0" err="1"/>
              <a:t>Maatschappelijk</a:t>
            </a:r>
            <a:r>
              <a:rPr lang="en-GB" dirty="0"/>
              <a:t> </a:t>
            </a:r>
            <a:r>
              <a:rPr lang="en-GB" dirty="0" err="1"/>
              <a:t>Verantwoord</a:t>
            </a:r>
            <a:r>
              <a:rPr lang="en-GB" dirty="0"/>
              <a:t> </a:t>
            </a:r>
            <a:r>
              <a:rPr lang="en-GB" dirty="0" err="1"/>
              <a:t>Ondernemen</a:t>
            </a:r>
            <a:r>
              <a:rPr lang="en-GB" dirty="0"/>
              <a:t> (= MVO = Corporate Social Responsibility) and integrated many measures to increase the sustainable character of the centre. Some examples are: green energy, CO2 reduction and</a:t>
            </a:r>
          </a:p>
          <a:p>
            <a:r>
              <a:rPr lang="en-GB" dirty="0"/>
              <a:t>energy saving lighting. It has an integrated vision on Profit, Planet, People, under the name MVO Business.</a:t>
            </a:r>
          </a:p>
          <a:p>
            <a:endParaRPr lang="en-GB" dirty="0"/>
          </a:p>
          <a:p>
            <a:r>
              <a:rPr lang="en-GB" dirty="0"/>
              <a:t>The centre has also all needed facilities for people with physical limits. New tenants can use the</a:t>
            </a:r>
          </a:p>
          <a:p>
            <a:r>
              <a:rPr lang="en-GB" dirty="0"/>
              <a:t>service of the internal company Extend BV, in order to develop their own sustainable working place. See </a:t>
            </a:r>
            <a:r>
              <a:rPr lang="en-GB" dirty="0">
                <a:hlinkClick r:id="rId2"/>
              </a:rPr>
              <a:t>www.extendmvo.nl</a:t>
            </a:r>
            <a:r>
              <a:rPr lang="en-GB" dirty="0"/>
              <a:t>.</a:t>
            </a:r>
          </a:p>
          <a:p>
            <a:endParaRPr lang="en-GB" dirty="0"/>
          </a:p>
          <a:p>
            <a:r>
              <a:rPr lang="en-GB" dirty="0"/>
              <a:t>They can help to formulate mission and vision from tenants. It also offers advisory in processes towards certification, training and coaching and strategical HRM. Matrix offers office space, starting at 20 m2, flexible work places, shared</a:t>
            </a:r>
          </a:p>
          <a:p>
            <a:r>
              <a:rPr lang="en-GB" dirty="0"/>
              <a:t>meeting rooms, facility services and catering.</a:t>
            </a:r>
          </a:p>
          <a:p>
            <a:endParaRPr lang="en-GB" dirty="0"/>
          </a:p>
          <a:p>
            <a:r>
              <a:rPr lang="en-GB" dirty="0"/>
              <a:t>All working places are 24/7 available. Recent developments are:</a:t>
            </a:r>
          </a:p>
          <a:p>
            <a:r>
              <a:rPr lang="en-GB" dirty="0"/>
              <a:t>installation of charging stations for electric cars and e-bikes, new solar panels on the roof of the building and a shared electric car, available for tenants.</a:t>
            </a:r>
          </a:p>
          <a:p>
            <a:endParaRPr lang="en-GB" dirty="0"/>
          </a:p>
          <a:p>
            <a:r>
              <a:rPr lang="en-GB" dirty="0"/>
              <a:t>In 2021, Matrix welcomes about 40 tenants. These tenants are very diverse; from a bakery, to a</a:t>
            </a:r>
          </a:p>
          <a:p>
            <a:r>
              <a:rPr lang="en-GB" dirty="0"/>
              <a:t>pre school centre and from assurance to electric safety. See </a:t>
            </a:r>
            <a:r>
              <a:rPr lang="en-GB" dirty="0">
                <a:hlinkClick r:id="rId3"/>
              </a:rPr>
              <a:t>https://matrixalmelo.nl/huurders/</a:t>
            </a:r>
            <a:r>
              <a:rPr lang="en-GB" dirty="0"/>
              <a:t> </a:t>
            </a:r>
          </a:p>
          <a:p>
            <a:endParaRPr lang="en-GB" dirty="0"/>
          </a:p>
          <a:p>
            <a:r>
              <a:rPr lang="en-GB" dirty="0"/>
              <a:t>NB The website is only available in Dutch language</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Matrix </a:t>
            </a:r>
            <a:r>
              <a:rPr lang="en-US" dirty="0" err="1"/>
              <a:t>Bedrijvencentrum</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15.07.21 via Telephone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Department for information</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info@matrixalmelo.nl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8" name="Picture Placeholder 17"/>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pic>
        <p:nvPicPr>
          <p:cNvPr id="4" name="Picture Placeholder 3"/>
          <p:cNvPicPr>
            <a:picLocks noGrp="1" noChangeAspect="1"/>
          </p:cNvPicPr>
          <p:nvPr>
            <p:ph type="pic" sz="quarter" idx="56"/>
          </p:nvPr>
        </p:nvPicPr>
        <p:blipFill>
          <a:blip r:embed="rId5"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MATRIX BEDRIJVENCENTRUM</a:t>
            </a:r>
          </a:p>
          <a:p>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6"/>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6"/>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14"/>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560381" y="3600763"/>
            <a:ext cx="1371950" cy="385861"/>
          </a:xfrm>
          <a:prstGeom prst="rect">
            <a:avLst/>
          </a:prstGeom>
        </p:spPr>
      </p:pic>
    </p:spTree>
    <p:extLst>
      <p:ext uri="{BB962C8B-B14F-4D97-AF65-F5344CB8AC3E}">
        <p14:creationId xmlns:p14="http://schemas.microsoft.com/office/powerpoint/2010/main" val="187980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7</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No specific sector, sustainability is what the tenants connect</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Service oriented companies, such as assurance and business administration</a:t>
            </a:r>
          </a:p>
          <a:p>
            <a:r>
              <a:rPr lang="en-GB" dirty="0"/>
              <a:t>Electronics companies</a:t>
            </a:r>
          </a:p>
          <a:p>
            <a:r>
              <a:rPr lang="en-GB" dirty="0"/>
              <a:t>Craft companies such as a bakery and a gardener</a:t>
            </a:r>
          </a:p>
          <a:p>
            <a:r>
              <a:rPr lang="en-GB" dirty="0"/>
              <a:t>Probation</a:t>
            </a:r>
          </a:p>
          <a:p>
            <a:r>
              <a:rPr lang="en-GB" dirty="0"/>
              <a:t>Pre-school day care</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9976" y="4421991"/>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431467"/>
            <a:ext cx="3818" cy="1850305"/>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800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727393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721735"/>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611148"/>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8298403"/>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Vision:</a:t>
            </a:r>
          </a:p>
          <a:p>
            <a:pPr algn="just">
              <a:lnSpc>
                <a:spcPct val="100000"/>
              </a:lnSpc>
            </a:pPr>
            <a:r>
              <a:rPr lang="en-GB" sz="1050" b="0" dirty="0">
                <a:solidFill>
                  <a:schemeClr val="tx1"/>
                </a:solidFill>
              </a:rPr>
              <a:t>Under the name MVO Business, a concept has been developed towards corporate social responsibility, according the concept of planet, profit, people.</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Strategy</a:t>
            </a:r>
          </a:p>
          <a:p>
            <a:pPr algn="just">
              <a:lnSpc>
                <a:spcPct val="100000"/>
              </a:lnSpc>
            </a:pPr>
            <a:r>
              <a:rPr lang="en-GB" sz="1050" b="0" dirty="0">
                <a:solidFill>
                  <a:schemeClr val="tx1"/>
                </a:solidFill>
              </a:rPr>
              <a:t>To realise this sustainable enterprise centre, the existing building was complete renovated in 2014. That resulted in a sustainable enterprise centre. In order to advice new tenants, services were offered via an internal company. This advisory makes tenants aware of their social responsibility as well and support them to become certified.</a:t>
            </a: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655359"/>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9976" y="6281772"/>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6203" y="325335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8463" y="3041981"/>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451324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4507444"/>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645993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6293304"/>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511025"/>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393110"/>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087683"/>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904059"/>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14105" y="5253368"/>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We have our internal company “</a:t>
            </a:r>
            <a:r>
              <a:rPr lang="en-GB" dirty="0" err="1"/>
              <a:t>ExtendMVO</a:t>
            </a:r>
            <a:r>
              <a:rPr lang="en-GB" dirty="0"/>
              <a:t> BV” which gives advisory and training to our own staff, as well as to (new) tenants.</a:t>
            </a:r>
          </a:p>
          <a:p>
            <a:pPr marL="0" indent="0">
              <a:buNone/>
            </a:pPr>
            <a:endParaRPr lang="en-GB" dirty="0"/>
          </a:p>
          <a:p>
            <a:pPr marL="0" indent="0">
              <a:buNone/>
            </a:pPr>
            <a:r>
              <a:rPr lang="en-GB" dirty="0"/>
              <a:t>See: </a:t>
            </a:r>
            <a:r>
              <a:rPr lang="en-GB" dirty="0">
                <a:hlinkClick r:id="rId2"/>
              </a:rPr>
              <a:t>www.extendmvo.nl</a:t>
            </a:r>
            <a:r>
              <a:rPr lang="en-GB" dirty="0"/>
              <a:t>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48021" y="37194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SOWECO NV as owner of Matrix</a:t>
            </a:r>
          </a:p>
          <a:p>
            <a:r>
              <a:rPr lang="en-GB" dirty="0"/>
              <a:t>Municipality of the city of Almelo </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9065135"/>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will continue our activities in producing own electricity with the ultimate goal to be independent.</a:t>
            </a:r>
          </a:p>
          <a:p>
            <a:endParaRPr lang="en-GB" dirty="0"/>
          </a:p>
          <a:p>
            <a:endParaRPr lang="en-GB" dirty="0"/>
          </a:p>
          <a:p>
            <a:endParaRPr lang="en-GB" dirty="0"/>
          </a:p>
          <a:p>
            <a:endParaRPr lang="en-GB" dirty="0"/>
          </a:p>
          <a:p>
            <a:r>
              <a:rPr lang="en-GB" dirty="0"/>
              <a:t>We will continue to improve our monitoring systems for the use of electricity and water and for the temperature control per office.</a:t>
            </a:r>
          </a:p>
          <a:p>
            <a:r>
              <a:rPr lang="en-GB" dirty="0"/>
              <a:t>We will reduce plastic in the restaurant.</a:t>
            </a:r>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48021" y="15323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solidFill>
                  <a:schemeClr val="tx1"/>
                </a:solidFill>
                <a:latin typeface="Calibri" panose="020F0502020204030204" pitchFamily="34" charset="0"/>
                <a:ea typeface="Calibri" panose="020F0502020204030204" pitchFamily="34" charset="0"/>
              </a:rPr>
              <a:t>A number of actions was taken:</a:t>
            </a:r>
          </a:p>
          <a:p>
            <a:r>
              <a:rPr lang="en-GB" dirty="0">
                <a:solidFill>
                  <a:schemeClr val="tx1"/>
                </a:solidFill>
                <a:latin typeface="Calibri" panose="020F0502020204030204" pitchFamily="34" charset="0"/>
                <a:ea typeface="Calibri" panose="020F0502020204030204" pitchFamily="34" charset="0"/>
              </a:rPr>
              <a:t>Green electricity via 275 solar panels,</a:t>
            </a:r>
          </a:p>
          <a:p>
            <a:r>
              <a:rPr lang="en-GB" dirty="0">
                <a:solidFill>
                  <a:schemeClr val="tx1"/>
                </a:solidFill>
                <a:latin typeface="Calibri" panose="020F0502020204030204" pitchFamily="34" charset="0"/>
                <a:ea typeface="Calibri" panose="020F0502020204030204" pitchFamily="34" charset="0"/>
              </a:rPr>
              <a:t>Reduction of CO2 production,</a:t>
            </a:r>
          </a:p>
          <a:p>
            <a:r>
              <a:rPr lang="en-GB" dirty="0">
                <a:solidFill>
                  <a:schemeClr val="tx1"/>
                </a:solidFill>
                <a:latin typeface="Calibri" panose="020F0502020204030204" pitchFamily="34" charset="0"/>
                <a:ea typeface="Calibri" panose="020F0502020204030204" pitchFamily="34" charset="0"/>
              </a:rPr>
              <a:t>Energy saving lighting,</a:t>
            </a:r>
          </a:p>
          <a:p>
            <a:r>
              <a:rPr lang="en-GB" dirty="0">
                <a:solidFill>
                  <a:schemeClr val="tx1"/>
                </a:solidFill>
                <a:latin typeface="Calibri" panose="020F0502020204030204" pitchFamily="34" charset="0"/>
                <a:ea typeface="Calibri" panose="020F0502020204030204" pitchFamily="34" charset="0"/>
              </a:rPr>
              <a:t>OHSAS certification (Safety and well-being),</a:t>
            </a:r>
          </a:p>
          <a:p>
            <a:r>
              <a:rPr lang="en-GB" dirty="0">
                <a:solidFill>
                  <a:schemeClr val="tx1"/>
                </a:solidFill>
                <a:latin typeface="Calibri" panose="020F0502020204030204" pitchFamily="34" charset="0"/>
                <a:ea typeface="Calibri" panose="020F0502020204030204" pitchFamily="34" charset="0"/>
              </a:rPr>
              <a:t>Member of local sustainability network in the city of Almelo,</a:t>
            </a:r>
          </a:p>
          <a:p>
            <a:r>
              <a:rPr lang="en-GB" dirty="0">
                <a:solidFill>
                  <a:schemeClr val="tx1"/>
                </a:solidFill>
                <a:latin typeface="Calibri" panose="020F0502020204030204" pitchFamily="34" charset="0"/>
                <a:ea typeface="Calibri" panose="020F0502020204030204" pitchFamily="34" charset="0"/>
              </a:rPr>
              <a:t>Partner in “1.000.000 drips” (saving water)</a:t>
            </a:r>
          </a:p>
          <a:p>
            <a:r>
              <a:rPr lang="en-GB" dirty="0">
                <a:solidFill>
                  <a:schemeClr val="tx1"/>
                </a:solidFill>
                <a:latin typeface="Calibri" panose="020F0502020204030204" pitchFamily="34" charset="0"/>
                <a:ea typeface="Calibri" panose="020F0502020204030204" pitchFamily="34" charset="0"/>
              </a:rPr>
              <a:t>Car charging station</a:t>
            </a:r>
          </a:p>
        </p:txBody>
      </p:sp>
      <p:sp>
        <p:nvSpPr>
          <p:cNvPr id="107" name="Text Placeholder 3">
            <a:extLst>
              <a:ext uri="{FF2B5EF4-FFF2-40B4-BE49-F238E27FC236}">
                <a16:creationId xmlns:a16="http://schemas.microsoft.com/office/drawing/2014/main" id="{E8F85693-2944-2840-B2FA-D5E356C3ABE4}"/>
              </a:ext>
            </a:extLst>
          </p:cNvPr>
          <p:cNvSpPr txBox="1">
            <a:spLocks/>
          </p:cNvSpPr>
          <p:nvPr/>
        </p:nvSpPr>
        <p:spPr>
          <a:xfrm>
            <a:off x="1114105" y="7037899"/>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reduced the use of energy and produce own electricity.</a:t>
            </a:r>
          </a:p>
          <a:p>
            <a:r>
              <a:rPr lang="en-GB" dirty="0"/>
              <a:t>We reduced the water consumption.</a:t>
            </a:r>
          </a:p>
          <a:p>
            <a:r>
              <a:rPr lang="en-GB" dirty="0"/>
              <a:t>We stimulate our tenants to use our shared electric car.</a:t>
            </a:r>
          </a:p>
          <a:p>
            <a:r>
              <a:rPr lang="en-GB" dirty="0"/>
              <a:t>We offer work places for people with physical limits</a:t>
            </a:r>
          </a:p>
          <a:p>
            <a:r>
              <a:rPr lang="en-GB" dirty="0"/>
              <a:t>We are certified according several certifications.</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To attract new tenants, who follow our philosophy, we will continue our marketing activities.</a:t>
            </a:r>
          </a:p>
          <a:p>
            <a:pPr marL="228600" lvl="0" indent="-228600" algn="l">
              <a:spcAft>
                <a:spcPts val="300"/>
              </a:spcAft>
              <a:buClr>
                <a:srgbClr val="84BA41"/>
              </a:buClr>
              <a:buFont typeface="+mj-lt"/>
              <a:buAutoNum type="arabicPeriod"/>
            </a:pPr>
            <a:r>
              <a:rPr lang="en-GB" dirty="0"/>
              <a:t>Budget for investments is necessary.</a:t>
            </a:r>
          </a:p>
          <a:p>
            <a:pPr marL="228600" lvl="0" indent="-228600" algn="l">
              <a:spcAft>
                <a:spcPts val="300"/>
              </a:spcAft>
              <a:buClr>
                <a:srgbClr val="84BA41"/>
              </a:buClr>
              <a:buFont typeface="+mj-lt"/>
              <a:buAutoNum type="arabicPeriod"/>
            </a:pPr>
            <a:r>
              <a:rPr lang="en-GB" dirty="0"/>
              <a:t>Technical support for long-term planning of activities to increase savings on energy and light</a:t>
            </a:r>
          </a:p>
          <a:p>
            <a:pPr marL="228600" lvl="0" indent="-228600" algn="l">
              <a:spcAft>
                <a:spcPts val="300"/>
              </a:spcAft>
              <a:buClr>
                <a:srgbClr val="84BA41"/>
              </a:buClr>
              <a:buFont typeface="+mj-lt"/>
              <a:buAutoNum type="arabicPeriod"/>
            </a:pPr>
            <a:r>
              <a:rPr lang="en-GB" dirty="0"/>
              <a:t>Further investments in facilities for (shared) electric cars and e-bikes.</a:t>
            </a:r>
          </a:p>
          <a:p>
            <a:pPr marL="228600" lvl="0" indent="-228600" algn="l">
              <a:spcAft>
                <a:spcPts val="300"/>
              </a:spcAft>
              <a:buClr>
                <a:srgbClr val="84BA41"/>
              </a:buClr>
              <a:buFont typeface="+mj-lt"/>
              <a:buAutoNum type="arabicPeriod"/>
            </a:pPr>
            <a:r>
              <a:rPr lang="en-GB" dirty="0"/>
              <a:t>Greening the outdoor areas.</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We choose for an integral (holistic) approach. That means that we also look in the complete chain. We advise other centres to do the same</a:t>
            </a:r>
          </a:p>
          <a:p>
            <a:pPr marL="228600" lvl="0" indent="-228600" algn="l">
              <a:spcAft>
                <a:spcPts val="300"/>
              </a:spcAft>
              <a:buClr>
                <a:srgbClr val="84BA41"/>
              </a:buClr>
              <a:buFont typeface="+mj-lt"/>
              <a:buAutoNum type="arabicPeriod"/>
            </a:pPr>
            <a:r>
              <a:rPr lang="en-GB" dirty="0"/>
              <a:t>Calculate all costs and benefits from your SDG investments. Make calculations for the long term.</a:t>
            </a:r>
          </a:p>
          <a:p>
            <a:pPr marL="228600" lvl="0" indent="-228600" algn="l">
              <a:spcAft>
                <a:spcPts val="300"/>
              </a:spcAft>
              <a:buClr>
                <a:srgbClr val="84BA41"/>
              </a:buClr>
              <a:buFont typeface="+mj-lt"/>
              <a:buAutoNum type="arabicPeriod"/>
            </a:pPr>
            <a:r>
              <a:rPr lang="en-GB" dirty="0"/>
              <a:t>Only accept tenants who agree with the system of Corporate Social Responsibility. Make it a substantial part of your marketing strategy.</a:t>
            </a:r>
          </a:p>
          <a:p>
            <a:pPr marL="228600" lvl="0" indent="-228600" algn="l">
              <a:spcAft>
                <a:spcPts val="300"/>
              </a:spcAft>
              <a:buClr>
                <a:srgbClr val="84BA41"/>
              </a:buClr>
              <a:buFont typeface="+mj-lt"/>
              <a:buAutoNum type="arabicPeriod"/>
            </a:pPr>
            <a:r>
              <a:rPr lang="en-GB" dirty="0"/>
              <a:t>Let tenants develop their own plans. </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84263" y="5917723"/>
            <a:ext cx="3040570" cy="610137"/>
          </a:xfrm>
        </p:spPr>
        <p:txBody>
          <a:bodyPr/>
          <a:lstStyle/>
          <a:p>
            <a:r>
              <a:rPr lang="en-GB" dirty="0"/>
              <a:t>Maintenance of the building: 1-3 years</a:t>
            </a:r>
          </a:p>
          <a:p>
            <a:endParaRPr lang="en-GB"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84263" y="6642319"/>
            <a:ext cx="3063276" cy="610137"/>
          </a:xfrm>
        </p:spPr>
        <p:txBody>
          <a:bodyPr/>
          <a:lstStyle/>
          <a:p>
            <a:r>
              <a:rPr lang="en-GB" dirty="0"/>
              <a:t>Improvement of savings on energy, by monitoring light and temperature:1-3 years</a:t>
            </a:r>
          </a:p>
          <a:p>
            <a:r>
              <a:rPr lang="en-GB" dirty="0"/>
              <a:t>Installation of solar panels: 6-12 months </a:t>
            </a:r>
          </a:p>
          <a:p>
            <a:r>
              <a:rPr lang="en-GB" dirty="0"/>
              <a:t>Monitoring water use: 6-12 months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390879"/>
            <a:ext cx="3063276" cy="610137"/>
          </a:xfrm>
        </p:spPr>
        <p:txBody>
          <a:bodyPr/>
          <a:lstStyle/>
          <a:p>
            <a:r>
              <a:rPr lang="en-GB" dirty="0"/>
              <a:t>Faster and safe internet (Glass fibre is being installed in Almelo in the coming year: 1-3 years</a:t>
            </a:r>
          </a:p>
          <a:p>
            <a:r>
              <a:rPr lang="en-GB" dirty="0"/>
              <a:t>Ongoing activities to improve data protection: 1-3 years</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84263" y="7524390"/>
            <a:ext cx="3063276" cy="833227"/>
          </a:xfrm>
        </p:spPr>
        <p:txBody>
          <a:bodyPr/>
          <a:lstStyle/>
          <a:p>
            <a:r>
              <a:rPr lang="en-GB" dirty="0"/>
              <a:t>Making green areas around the building less water- and maintenance dependant: 1-3 years</a:t>
            </a:r>
          </a:p>
          <a:p>
            <a:r>
              <a:rPr lang="en-GB" dirty="0"/>
              <a:t>Analysis of canteens, to reduce plastic waste and to re-use coffee residues: 1-3 years</a:t>
            </a:r>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84263" y="9242252"/>
            <a:ext cx="3063276" cy="833227"/>
          </a:xfrm>
        </p:spPr>
        <p:txBody>
          <a:bodyPr/>
          <a:lstStyle/>
          <a:p>
            <a:r>
              <a:rPr lang="en-GB" dirty="0"/>
              <a:t>More charging stations for electric cars and e-bikes (at least 10% of all places): 1-3 years</a:t>
            </a:r>
          </a:p>
          <a:p>
            <a:r>
              <a:rPr lang="en-GB" dirty="0"/>
              <a:t>Stimulate the use of the shared electric car: within 6 months</a:t>
            </a:r>
          </a:p>
          <a:p>
            <a:endParaRPr lang="en-GB"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969AD2B3-D789-4FC7-A14D-89ADA76B73A8}">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5a96bb8c-aa49-4f7e-b12a-1d018b5931c3"/>
    <ds:schemaRef ds:uri="bd7d76e0-c20f-457d-a5c3-91e787aaf778"/>
    <ds:schemaRef ds:uri="http://purl.org/dc/term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Magazine layout</Template>
  <TotalTime>4615</TotalTime>
  <Words>1146</Words>
  <Application>Microsoft Macintosh PowerPoint</Application>
  <PresentationFormat>Custom</PresentationFormat>
  <Paragraphs>121</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336</cp:revision>
  <dcterms:created xsi:type="dcterms:W3CDTF">2021-06-15T11:45:52Z</dcterms:created>
  <dcterms:modified xsi:type="dcterms:W3CDTF">2022-04-06T11:03:31Z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