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300"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hyperlink" Target="https://the-hive.i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0"/>
            <a:ext cx="6351439" cy="2425227"/>
          </a:xfrm>
        </p:spPr>
        <p:txBody>
          <a:bodyPr/>
          <a:lstStyle/>
          <a:p>
            <a:r>
              <a:rPr lang="en-GB" dirty="0"/>
              <a:t>The Hive is Leitrim's Technology Enterprise Centre, which operates out of its award-winning state of the art facilities. The Hive aims to facilitate the establishment and growth of sustainable enterprises by clustering knowledge-based businesses in the centre, as a key action in generating social and economic prosperity for all the people of Leitrim. </a:t>
            </a:r>
          </a:p>
          <a:p>
            <a:endParaRPr lang="en-GB" dirty="0"/>
          </a:p>
          <a:p>
            <a:r>
              <a:rPr lang="en-GB" dirty="0"/>
              <a:t>The Hive is Leitrim's Technology Enterprise Centre which was developed as part of the Innovation and Enterprise Programme (IEP) which is a joint cross border initiative between Leitrim and </a:t>
            </a:r>
            <a:r>
              <a:rPr lang="en-GB" dirty="0" err="1"/>
              <a:t>Omagh</a:t>
            </a:r>
            <a:r>
              <a:rPr lang="en-GB" dirty="0"/>
              <a:t>.</a:t>
            </a:r>
          </a:p>
          <a:p>
            <a:r>
              <a:rPr lang="en-GB" dirty="0"/>
              <a:t>The Hive offers fully serviced office spaces, hot desk work areas and also large and small meeting rooms all with fibre broadband connection. The Hive offers a contemporary, productive work environment with our hot desk areas allowing for ample individual work space. </a:t>
            </a:r>
          </a:p>
          <a:p>
            <a:endParaRPr lang="en-GB" dirty="0"/>
          </a:p>
          <a:p>
            <a:r>
              <a:rPr lang="en-GB" dirty="0"/>
              <a:t>With access to high speed networks throughout and a contemporary design which resulted in The Hive receiving an award for sustainability at the Irish Architecture Awards in 2014 and also the Green Apple Award in 2015. </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The Hive, Carrick-On Shannon</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GB" dirty="0"/>
              <a:t>26.07.2021 via Telephone </a:t>
            </a:r>
            <a:endParaRPr lang="en-US" dirty="0"/>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Colm Keane, Manager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reception@the-hive.ie</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15" name="Picture Placeholder 14"/>
          <p:cNvPicPr>
            <a:picLocks noGrp="1" noChangeAspect="1"/>
          </p:cNvPicPr>
          <p:nvPr>
            <p:ph type="pic" sz="quarter" idx="17"/>
          </p:nvPr>
        </p:nvPicPr>
        <p:blipFill rotWithShape="1">
          <a:blip r:embed="rId2" cstate="screen">
            <a:extLst>
              <a:ext uri="{28A0092B-C50C-407E-A947-70E740481C1C}">
                <a14:useLocalDpi xmlns:a14="http://schemas.microsoft.com/office/drawing/2010/main"/>
              </a:ext>
            </a:extLst>
          </a:blip>
          <a:srcRect r="-719"/>
          <a:stretch/>
        </p:blipFill>
        <p:spPr>
          <a:prstGeom prst="rect">
            <a:avLst/>
          </a:prstGeom>
        </p:spPr>
      </p:pic>
      <p:pic>
        <p:nvPicPr>
          <p:cNvPr id="18" name="Picture Placeholder 17"/>
          <p:cNvPicPr>
            <a:picLocks noGrp="1" noChangeAspect="1"/>
          </p:cNvPicPr>
          <p:nvPr>
            <p:ph type="pic" sz="quarter" idx="56"/>
          </p:nvPr>
        </p:nvPicPr>
        <p:blipFill>
          <a:blip r:embed="rId3"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THE HIVE </a:t>
            </a:r>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2" name="Picture 1"/>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763919" y="3487168"/>
            <a:ext cx="853488" cy="547420"/>
          </a:xfrm>
          <a:prstGeom prst="rect">
            <a:avLst/>
          </a:prstGeom>
        </p:spPr>
      </p:pic>
    </p:spTree>
    <p:extLst>
      <p:ext uri="{BB962C8B-B14F-4D97-AF65-F5344CB8AC3E}">
        <p14:creationId xmlns:p14="http://schemas.microsoft.com/office/powerpoint/2010/main" val="1015507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8</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Social Enterprise/ Education/ Community / Circular Economy/ Environmental</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SMEs/Co-Workers </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5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WEEKLY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9976" y="4421991"/>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H="1" flipV="1">
            <a:off x="3456329" y="4431466"/>
            <a:ext cx="3818" cy="1384718"/>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lgn="ctr">
              <a:tabLst>
                <a:tab pos="969963" algn="l"/>
              </a:tabLst>
            </a:pPr>
            <a:r>
              <a:rPr lang="en-US" sz="4000" dirty="0">
                <a:solidFill>
                  <a:srgbClr val="84BA41"/>
                </a:solidFill>
              </a:rPr>
              <a:t>100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The mission of Leitrim County Enterprise Fund is to facilitate the establishment and growth of sustainable enterprises in County Leitrim, as a key action in generating social and economic prosperity for all of the people of Leitrim.’</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By supporting local enterprise, providing key resources for the community and ensuring the future economy of the local area they are specifically meeting SDG 8+11 good work and sustainable communities.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The building was constructed in 2013 to the highest efficiency standards of the time.  The construction featured state of the art building management systems with strong energy and environmental plans. Their vision for their building management is to minimise usage through careful management of resources.  All electricity comes from renewable sources, including from their own 14KW of PV panels, and the building makes use its thermal mass to regulate the internal temperature of the building. </a:t>
            </a:r>
          </a:p>
          <a:p>
            <a:pPr algn="just">
              <a:lnSpc>
                <a:spcPct val="100000"/>
              </a:lnSpc>
            </a:pPr>
            <a:endParaRPr lang="en-GB" sz="1050" b="0" dirty="0">
              <a:solidFill>
                <a:schemeClr val="tx1"/>
              </a:solidFill>
            </a:endParaRPr>
          </a:p>
          <a:p>
            <a:pPr algn="just">
              <a:lnSpc>
                <a:spcPct val="100000"/>
              </a:lnSpc>
            </a:pPr>
            <a:endParaRPr lang="en-GB" sz="1050" b="0" dirty="0">
              <a:solidFill>
                <a:schemeClr val="tx1"/>
              </a:solidFill>
            </a:endParaRP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9976" y="5816183"/>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32112" y="2979686"/>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24372" y="2768308"/>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48021" y="4141128"/>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4372" y="4135332"/>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6935" y="5728822"/>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8463" y="5562195"/>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8574660"/>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8456745"/>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32112" y="1093828"/>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24372" y="910204"/>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30014" y="4881256"/>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No, research was carried out through their own network of expertise, internal and external, and contractors who were experts in the area of efficient buildings were hired. </a:t>
            </a:r>
          </a:p>
        </p:txBody>
      </p:sp>
      <p:sp>
        <p:nvSpPr>
          <p:cNvPr id="131" name="Text Placeholder 3">
            <a:extLst>
              <a:ext uri="{FF2B5EF4-FFF2-40B4-BE49-F238E27FC236}">
                <a16:creationId xmlns:a16="http://schemas.microsoft.com/office/drawing/2014/main" id="{E8F85693-2944-2840-B2FA-D5E356C3ABE4}"/>
              </a:ext>
            </a:extLst>
          </p:cNvPr>
          <p:cNvSpPr txBox="1">
            <a:spLocks/>
          </p:cNvSpPr>
          <p:nvPr/>
        </p:nvSpPr>
        <p:spPr>
          <a:xfrm>
            <a:off x="1163930" y="3445794"/>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Board of Directors, Staff, Sub Contractors and Government Bodies.</a:t>
            </a:r>
          </a:p>
        </p:txBody>
      </p:sp>
      <p:sp>
        <p:nvSpPr>
          <p:cNvPr id="133" name="Text Placeholder 2">
            <a:extLst>
              <a:ext uri="{FF2B5EF4-FFF2-40B4-BE49-F238E27FC236}">
                <a16:creationId xmlns:a16="http://schemas.microsoft.com/office/drawing/2014/main" id="{9A96369A-B52D-474E-A585-7941B7E95F05}"/>
              </a:ext>
            </a:extLst>
          </p:cNvPr>
          <p:cNvSpPr txBox="1">
            <a:spLocks/>
          </p:cNvSpPr>
          <p:nvPr/>
        </p:nvSpPr>
        <p:spPr>
          <a:xfrm>
            <a:off x="1132112" y="9128770"/>
            <a:ext cx="5910006" cy="1362514"/>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Planned expansion of both their cycle to work facilities as well as EV charge points facilitating a more sustainable community. </a:t>
            </a:r>
          </a:p>
          <a:p>
            <a:endParaRPr lang="en-GB" dirty="0"/>
          </a:p>
          <a:p>
            <a:r>
              <a:rPr lang="en-GB" dirty="0"/>
              <a:t>Looking to upgrade the older parts of the building with improved insulation. </a:t>
            </a:r>
          </a:p>
          <a:p>
            <a:endParaRPr lang="en-GB" dirty="0"/>
          </a:p>
          <a:p>
            <a:r>
              <a:rPr lang="en-GB" dirty="0"/>
              <a:t>The Hive has attracted a cluster of green tech companies. Harnessing the potential of this small, but growing cluster, and engagement in EU projects will be a key focus.</a:t>
            </a:r>
          </a:p>
          <a:p>
            <a:r>
              <a:rPr lang="en-GB" dirty="0"/>
              <a:t>. </a:t>
            </a:r>
          </a:p>
        </p:txBody>
      </p:sp>
      <p:sp>
        <p:nvSpPr>
          <p:cNvPr id="134" name="Text Placeholder 2">
            <a:extLst>
              <a:ext uri="{FF2B5EF4-FFF2-40B4-BE49-F238E27FC236}">
                <a16:creationId xmlns:a16="http://schemas.microsoft.com/office/drawing/2014/main" id="{9A96369A-B52D-474E-A585-7941B7E95F05}"/>
              </a:ext>
            </a:extLst>
          </p:cNvPr>
          <p:cNvSpPr txBox="1">
            <a:spLocks/>
          </p:cNvSpPr>
          <p:nvPr/>
        </p:nvSpPr>
        <p:spPr>
          <a:xfrm>
            <a:off x="1106831" y="6263442"/>
            <a:ext cx="5910006" cy="114977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Hive have successfully provided a facility that improves the job prospects on a regional basis and provides an alternative workplace for commuters.</a:t>
            </a:r>
          </a:p>
          <a:p>
            <a:endParaRPr lang="en-GB" dirty="0"/>
          </a:p>
          <a:p>
            <a:r>
              <a:rPr lang="en-GB" dirty="0"/>
              <a:t>RIAI Irish Architecture awards 2015 Highly commended, Sustainability category.</a:t>
            </a:r>
          </a:p>
          <a:p>
            <a:endParaRPr lang="en-GB" dirty="0"/>
          </a:p>
          <a:p>
            <a:r>
              <a:rPr lang="en-GB" dirty="0"/>
              <a:t>National Gold Ireland award winner Green Apple Awards for built environment and Architectural heritage 2015.</a:t>
            </a:r>
          </a:p>
          <a:p>
            <a:endParaRPr lang="en-GB" dirty="0"/>
          </a:p>
          <a:p>
            <a:r>
              <a:rPr lang="en-GB" dirty="0"/>
              <a:t>Solar Panels have since been added– to reduce fuel consumption.</a:t>
            </a:r>
          </a:p>
          <a:p>
            <a:endParaRPr lang="en-GB" dirty="0"/>
          </a:p>
          <a:p>
            <a:r>
              <a:rPr lang="en-GB" dirty="0"/>
              <a:t>Switched to fully renewable electricity suppliers and LED light bulbs with sensors and timers improving efficiencies.</a:t>
            </a:r>
          </a:p>
          <a:p>
            <a:endParaRPr lang="en-GB" dirty="0"/>
          </a:p>
          <a:p>
            <a:r>
              <a:rPr lang="en-GB" dirty="0"/>
              <a:t>Successfully trained staff on how to implement their energy management system and regularly engage with their tenants on what they can do better. </a:t>
            </a:r>
          </a:p>
        </p:txBody>
      </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32112" y="1578440"/>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solidFill>
                  <a:schemeClr val="tx1"/>
                </a:solidFill>
                <a:latin typeface="Calibri" panose="020F0502020204030204" pitchFamily="34" charset="0"/>
                <a:ea typeface="Calibri" panose="020F0502020204030204" pitchFamily="34" charset="0"/>
              </a:rPr>
              <a:t>Developed their own energy and environmental plan and regularly review their metrics to identify inefficiencies in their system. </a:t>
            </a:r>
          </a:p>
          <a:p>
            <a:pPr marL="0" indent="0">
              <a:buNone/>
            </a:pPr>
            <a:endParaRPr lang="en-GB" dirty="0">
              <a:solidFill>
                <a:schemeClr val="tx1"/>
              </a:solidFill>
              <a:latin typeface="Calibri" panose="020F0502020204030204" pitchFamily="34" charset="0"/>
              <a:ea typeface="Calibri" panose="020F0502020204030204" pitchFamily="34" charset="0"/>
            </a:endParaRPr>
          </a:p>
          <a:p>
            <a:pPr marL="0" indent="0">
              <a:buNone/>
            </a:pPr>
            <a:r>
              <a:rPr lang="en-GB" dirty="0">
                <a:solidFill>
                  <a:schemeClr val="tx1"/>
                </a:solidFill>
                <a:latin typeface="Calibri" panose="020F0502020204030204" pitchFamily="34" charset="0"/>
                <a:ea typeface="Calibri" panose="020F0502020204030204" pitchFamily="34" charset="0"/>
              </a:rPr>
              <a:t>Consistently seek areas to improve and are now installing their own PV panels as well as better facilities for bikes and EV charging points. </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How to better engage with tenants on environmental issues (e.g. behavioural economics, nudge theory </a:t>
            </a:r>
            <a:r>
              <a:rPr lang="en-GB" dirty="0" err="1"/>
              <a:t>etc</a:t>
            </a:r>
            <a:r>
              <a:rPr lang="en-GB" dirty="0"/>
              <a:t>)</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Shared resources with similar organisations to see what they’re implementing and what can be done to help one another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3Information on how to spot funding opportunities to drive sustainability/climate action change.</a:t>
            </a:r>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Only implement what is needed (i.e. a one room hub doesn’t need a building management system)</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Engage with your tenants and constantly review your metrics to find anomalies as they may be masking much bigger issues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Do what you can by utilising your network of expertise including tenants </a:t>
            </a:r>
          </a:p>
          <a:p>
            <a:pPr lvl="0" algn="l">
              <a:spcAft>
                <a:spcPts val="300"/>
              </a:spcAft>
              <a:buClr>
                <a:srgbClr val="84BA41"/>
              </a:buClr>
            </a:pPr>
            <a:endParaRPr lang="en-GB" dirty="0"/>
          </a:p>
          <a:p>
            <a:pPr marL="228600" lvl="0" indent="-228600" algn="l">
              <a:spcAft>
                <a:spcPts val="300"/>
              </a:spcAft>
              <a:buClr>
                <a:srgbClr val="84BA41"/>
              </a:buClr>
              <a:buFont typeface="+mj-lt"/>
              <a:buAutoNum type="arabicPeriod"/>
            </a:pPr>
            <a:r>
              <a:rPr lang="en-GB" dirty="0"/>
              <a:t>Seek the right help and record as much information as possible to avoid issues further down the line. </a:t>
            </a:r>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1-3 years </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Constant improvements </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84263" y="8443750"/>
            <a:ext cx="3063276" cy="610137"/>
          </a:xfrm>
        </p:spPr>
        <p:txBody>
          <a:bodyPr/>
          <a:lstStyle/>
          <a:p>
            <a:r>
              <a:rPr lang="en-GB" dirty="0"/>
              <a:t> 6 -12 months</a:t>
            </a:r>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Consistent improvement </a:t>
            </a:r>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GB" dirty="0"/>
              <a:t> 1 – 3 years</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http://purl.org/dc/elements/1.1/"/>
    <ds:schemaRef ds:uri="http://schemas.microsoft.com/office/2006/metadata/properties"/>
    <ds:schemaRef ds:uri="5a96bb8c-aa49-4f7e-b12a-1d018b5931c3"/>
    <ds:schemaRef ds:uri="bd7d76e0-c20f-457d-a5c3-91e787aaf778"/>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4602</TotalTime>
  <Words>1068</Words>
  <Application>Microsoft Macintosh PowerPoint</Application>
  <PresentationFormat>Custom</PresentationFormat>
  <Paragraphs>102</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334</cp:revision>
  <dcterms:created xsi:type="dcterms:W3CDTF">2021-06-15T11:45:52Z</dcterms:created>
  <dcterms:modified xsi:type="dcterms:W3CDTF">2022-04-06T11:03:41Z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