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38"/>
  </p:normalViewPr>
  <p:slideViewPr>
    <p:cSldViewPr snapToGrid="0" snapToObjects="1">
      <p:cViewPr varScale="1">
        <p:scale>
          <a:sx n="82" d="100"/>
          <a:sy n="82" d="100"/>
        </p:scale>
        <p:origin x="3280"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hyperlink" Target="https://www.eastbelfast.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A4B22D4-A049-904C-A7EF-568AA48FB80C}"/>
              </a:ext>
            </a:extLst>
          </p:cNvPr>
          <p:cNvSpPr>
            <a:spLocks noGrp="1"/>
          </p:cNvSpPr>
          <p:nvPr>
            <p:ph type="body" sz="quarter" idx="11"/>
          </p:nvPr>
        </p:nvSpPr>
        <p:spPr>
          <a:xfrm>
            <a:off x="923122" y="2485271"/>
            <a:ext cx="6272696" cy="650735"/>
          </a:xfrm>
        </p:spPr>
        <p:txBody>
          <a:bodyPr/>
          <a:lstStyle/>
          <a:p>
            <a:r>
              <a:rPr lang="en-US" dirty="0"/>
              <a:t>EAST BELFAST ENTERPRISE</a:t>
            </a:r>
          </a:p>
          <a:p>
            <a:endParaRPr lang="en-US" dirty="0"/>
          </a:p>
          <a:p>
            <a:endParaRPr lang="en-US" dirty="0"/>
          </a:p>
        </p:txBody>
      </p:sp>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00455"/>
            <a:ext cx="6351439" cy="1685456"/>
          </a:xfrm>
        </p:spPr>
        <p:txBody>
          <a:bodyPr/>
          <a:lstStyle/>
          <a:p>
            <a:r>
              <a:rPr lang="en-GB" dirty="0"/>
              <a:t>East Belfast Enterprise (EBE) was established in 1995 to provide incubation workspace and training/mentoring initiatives to support new and established businesses in the local area. The company has developed from its original focus providing support in the local area and now works for the benefit of businesses in other areas of Belfast and surrounding areas, through a partnership approach with other organisations.</a:t>
            </a:r>
          </a:p>
          <a:p>
            <a:r>
              <a:rPr lang="en-GB" dirty="0"/>
              <a:t>The company is also a member of Enterprise Northern Ireland, which is the association of enterprise agencies in Northern Ireland. Enterprise Northern Ireland aims to improve the provision of support to start-up and established micro businesses in Northern Ireland by providing a cohesive and collective approach and by working closely with other partner organisations and government agencies.</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East Belfast Enterprise</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28.06.21 via Video Call</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Jonathan McAlpin: Chief Executive</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reception@eastbelfast.org</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23" name="Picture 22" descr="East Belfast Enterprise">
            <a:extLst>
              <a:ext uri="{FF2B5EF4-FFF2-40B4-BE49-F238E27FC236}">
                <a16:creationId xmlns:a16="http://schemas.microsoft.com/office/drawing/2014/main" id="{2648E9ED-750C-4BE7-8B09-50236DB5C680}"/>
              </a:ext>
            </a:extLst>
          </p:cNvPr>
          <p:cNvPicPr/>
          <p:nvPr/>
        </p:nvPicPr>
        <p:blipFill>
          <a:blip r:embed="rId2" cstate="print">
            <a:extLst>
              <a:ext uri="{28A0092B-C50C-407E-A947-70E740481C1C}">
                <a14:useLocalDpi xmlns:a14="http://schemas.microsoft.com/office/drawing/2010/main"/>
              </a:ext>
            </a:extLst>
          </a:blip>
          <a:srcRect/>
          <a:stretch>
            <a:fillRect/>
          </a:stretch>
        </p:blipFill>
        <p:spPr bwMode="auto">
          <a:xfrm>
            <a:off x="5306054" y="3430969"/>
            <a:ext cx="1545121" cy="650735"/>
          </a:xfrm>
          <a:prstGeom prst="rect">
            <a:avLst/>
          </a:prstGeom>
          <a:noFill/>
          <a:ln>
            <a:noFill/>
          </a:ln>
        </p:spPr>
      </p:pic>
      <p:pic>
        <p:nvPicPr>
          <p:cNvPr id="22" name="Picture Placeholder 21">
            <a:extLst>
              <a:ext uri="{FF2B5EF4-FFF2-40B4-BE49-F238E27FC236}">
                <a16:creationId xmlns:a16="http://schemas.microsoft.com/office/drawing/2014/main" id="{BB52439B-D011-49D9-BB55-C380E7E91C08}"/>
              </a:ext>
            </a:extLst>
          </p:cNvPr>
          <p:cNvPicPr>
            <a:picLocks noGrp="1" noChangeAspect="1"/>
          </p:cNvPicPr>
          <p:nvPr>
            <p:ph type="pic" sz="quarter" idx="56"/>
          </p:nvPr>
        </p:nvPicPr>
        <p:blipFill rotWithShape="1">
          <a:blip r:embed="rId3" cstate="screen">
            <a:extLst>
              <a:ext uri="{28A0092B-C50C-407E-A947-70E740481C1C}">
                <a14:useLocalDpi xmlns:a14="http://schemas.microsoft.com/office/drawing/2010/main"/>
              </a:ext>
            </a:extLst>
          </a:blip>
          <a:srcRect t="-2306"/>
          <a:stretch/>
        </p:blipFill>
        <p:spPr>
          <a:xfrm>
            <a:off x="4905165" y="4385750"/>
            <a:ext cx="2648788" cy="1685456"/>
          </a:xfrm>
          <a:prstGeom prst="rect">
            <a:avLst/>
          </a:prstGeom>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30" name="Picture Placeholder 29">
            <a:extLst>
              <a:ext uri="{FF2B5EF4-FFF2-40B4-BE49-F238E27FC236}">
                <a16:creationId xmlns:a16="http://schemas.microsoft.com/office/drawing/2014/main" id="{9163493A-88DE-41CC-8216-A0A7582991A6}"/>
              </a:ext>
            </a:extLst>
          </p:cNvPr>
          <p:cNvPicPr>
            <a:picLocks noGrp="1" noChangeAspect="1"/>
          </p:cNvPicPr>
          <p:nvPr>
            <p:ph type="pic" sz="quarter" idx="17"/>
          </p:nvPr>
        </p:nvPicPr>
        <p:blipFill>
          <a:blip r:embed="rId5" cstate="screen">
            <a:extLst>
              <a:ext uri="{28A0092B-C50C-407E-A947-70E740481C1C}">
                <a14:useLocalDpi xmlns:a14="http://schemas.microsoft.com/office/drawing/2010/main"/>
              </a:ext>
            </a:extLst>
          </a:blip>
          <a:srcRect/>
          <a:stretch>
            <a:fillRect/>
          </a:stretch>
        </p:blipFill>
        <p:spPr>
          <a:prstGeom prst="rect">
            <a:avLst/>
          </a:prstGeom>
        </p:spPr>
      </p:pic>
    </p:spTree>
    <p:extLst>
      <p:ext uri="{BB962C8B-B14F-4D97-AF65-F5344CB8AC3E}">
        <p14:creationId xmlns:p14="http://schemas.microsoft.com/office/powerpoint/2010/main" val="3651591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12</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Tenants and 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6</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73276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618057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0352" y="706998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0352" y="775724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East Belfast have practices related to SDG11, SDG13, SDG12 including retrofitting LED and sensor controlled lighting throughout our property and retrofitted all industrial units with modern double glazing to reduce energy consumption using local suppliers to support the local economy and reduce carbon footprint by reducing travel time for suppliers.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Use Irish Waste to recycle all refuse, ensuring less than 5% goes to landfill and we have efficient gas heating.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East Belfast also have hot-desking options and conferencing to offer tenants options for remote working linking to SDG8. Electric Car points for cars is being reviewed and the building has recently changed doors &amp; windows in units and now looking at the roofs for sustainability.</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2006" y="711419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44942" y="284557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37202" y="263419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60851" y="4588792"/>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37202" y="4582996"/>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14913" y="622064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196441" y="6054018"/>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01137" y="843204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Short Term: Renewal within the building and be ensuring the business is using responsible business practices, researching in developing property sites and mindful of environmental .</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01137" y="780403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193397" y="7686123"/>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063417" y="679621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LED lighting definitely noticed a reduction to costs and with modern double glazing to r=we have most definitely reduced energy consumption. </a:t>
            </a:r>
            <a:endParaRPr lang="en-US" dirty="0"/>
          </a:p>
        </p:txBody>
      </p:sp>
      <p:sp>
        <p:nvSpPr>
          <p:cNvPr id="88" name="Text Placeholder 3">
            <a:extLst>
              <a:ext uri="{FF2B5EF4-FFF2-40B4-BE49-F238E27FC236}">
                <a16:creationId xmlns:a16="http://schemas.microsoft.com/office/drawing/2014/main" id="{E8F85693-2944-2840-B2FA-D5E356C3ABE4}"/>
              </a:ext>
            </a:extLst>
          </p:cNvPr>
          <p:cNvSpPr txBox="1">
            <a:spLocks/>
          </p:cNvSpPr>
          <p:nvPr/>
        </p:nvSpPr>
        <p:spPr>
          <a:xfrm>
            <a:off x="1122740" y="169786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Motivation: Increasing awareness of environmental challenges and as a charity and social enterprise aware of triple bottom line, environmental impact is the core of the organisation.</a:t>
            </a:r>
            <a:endParaRPr lang="en-US" dirty="0"/>
          </a:p>
        </p:txBody>
      </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6203" y="1254337"/>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8463" y="1070713"/>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3">
            <a:extLst>
              <a:ext uri="{FF2B5EF4-FFF2-40B4-BE49-F238E27FC236}">
                <a16:creationId xmlns:a16="http://schemas.microsoft.com/office/drawing/2014/main" id="{E8F85693-2944-2840-B2FA-D5E356C3ABE4}"/>
              </a:ext>
            </a:extLst>
          </p:cNvPr>
          <p:cNvSpPr txBox="1">
            <a:spLocks/>
          </p:cNvSpPr>
          <p:nvPr/>
        </p:nvSpPr>
        <p:spPr>
          <a:xfrm>
            <a:off x="1160851" y="3308708"/>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Mix of consultation with tenants and engagement with stakeholders through business in the community and carbon trust. </a:t>
            </a:r>
          </a:p>
          <a:p>
            <a:pPr marL="0" indent="0">
              <a:buNone/>
            </a:pPr>
            <a:endParaRPr lang="en-GB" dirty="0"/>
          </a:p>
          <a:p>
            <a:pPr marL="0" indent="0">
              <a:buNone/>
            </a:pPr>
            <a:r>
              <a:rPr lang="en-GB" dirty="0"/>
              <a:t>Lighting was advised by building consultants.</a:t>
            </a:r>
          </a:p>
        </p:txBody>
      </p:sp>
      <p:sp>
        <p:nvSpPr>
          <p:cNvPr id="131" name="Text Placeholder 3">
            <a:extLst>
              <a:ext uri="{FF2B5EF4-FFF2-40B4-BE49-F238E27FC236}">
                <a16:creationId xmlns:a16="http://schemas.microsoft.com/office/drawing/2014/main" id="{E8F85693-2944-2840-B2FA-D5E356C3ABE4}"/>
              </a:ext>
            </a:extLst>
          </p:cNvPr>
          <p:cNvSpPr txBox="1">
            <a:spLocks/>
          </p:cNvSpPr>
          <p:nvPr/>
        </p:nvSpPr>
        <p:spPr>
          <a:xfrm>
            <a:off x="1160851" y="5269697"/>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No training required.</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Seeking advice from the businesses in communities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Make sure compliant with legislation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Research well in advance, energy resources &amp; incorporating recycling processes </a:t>
            </a:r>
            <a:r>
              <a:rPr lang="en-GB" dirty="0" err="1"/>
              <a:t>etc</a:t>
            </a:r>
            <a:r>
              <a:rPr lang="en-GB" dirty="0"/>
              <a:t>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Understanding Efficiency &amp; cost of </a:t>
            </a:r>
            <a:r>
              <a:rPr lang="en-GB"/>
              <a:t>future goals.</a:t>
            </a: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Depending on size of project – qualified advisors’ architects, QS to advise.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Talk to an expert partners for businesses, governments and organisations to help realise ambitious plans for a sustainable, low carbon future.</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Talk to relevant government departments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Chat to other organisations who have a similar model in place. </a:t>
            </a: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6 to 12 months</a:t>
            </a:r>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Ongoing</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1 to 3 years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1 to 3 years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1 to 3 years </a:t>
            </a:r>
            <a:endParaRPr lang="en-IE" dirty="0"/>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Props1.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2.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9AD2B3-D789-4FC7-A14D-89ADA76B73A8}">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Magazine layout</Template>
  <TotalTime>4417</TotalTime>
  <Words>801</Words>
  <Application>Microsoft Macintosh PowerPoint</Application>
  <PresentationFormat>Custom</PresentationFormat>
  <Paragraphs>82</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321</cp:revision>
  <dcterms:created xsi:type="dcterms:W3CDTF">2021-06-15T11:45:52Z</dcterms:created>
  <dcterms:modified xsi:type="dcterms:W3CDTF">2022-04-06T11:03:49Z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