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0"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dungannonenterpris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4B22D4-A049-904C-A7EF-568AA48FB80C}"/>
              </a:ext>
            </a:extLst>
          </p:cNvPr>
          <p:cNvSpPr>
            <a:spLocks noGrp="1"/>
          </p:cNvSpPr>
          <p:nvPr>
            <p:ph type="body" sz="quarter" idx="11"/>
          </p:nvPr>
        </p:nvSpPr>
        <p:spPr>
          <a:xfrm>
            <a:off x="923122" y="2485271"/>
            <a:ext cx="6272696" cy="650735"/>
          </a:xfrm>
        </p:spPr>
        <p:txBody>
          <a:bodyPr/>
          <a:lstStyle/>
          <a:p>
            <a:r>
              <a:rPr lang="en-US" dirty="0"/>
              <a:t>DUNGANNON ENTERPRISE</a:t>
            </a:r>
          </a:p>
          <a:p>
            <a:endParaRPr lang="en-US" dirty="0"/>
          </a:p>
        </p:txBody>
      </p:sp>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00455"/>
            <a:ext cx="6351439" cy="2372095"/>
          </a:xfrm>
        </p:spPr>
        <p:txBody>
          <a:bodyPr/>
          <a:lstStyle/>
          <a:p>
            <a:r>
              <a:rPr lang="en-GB" dirty="0"/>
              <a:t>Located in South Tyrone in the heart of Northern Ireland, Dungannon Enterprise Centre’s primary aim is to simply help new businesses start up and to encourage existing businesses to expand.</a:t>
            </a:r>
          </a:p>
          <a:p>
            <a:r>
              <a:rPr lang="en-GB" dirty="0"/>
              <a:t>Our mission states: “to strengthen and grow our economy by encouraging economic development and supporting entrepreneurs to create and grow competitive, profitable and wealth generating enterprises”</a:t>
            </a:r>
          </a:p>
          <a:p>
            <a:endParaRPr lang="en-GB" dirty="0"/>
          </a:p>
          <a:p>
            <a:r>
              <a:rPr lang="en-GB" dirty="0"/>
              <a:t>We provide support in many ways but is dependent upon the needs of the entrepreneur:</a:t>
            </a:r>
          </a:p>
          <a:p>
            <a:r>
              <a:rPr lang="en-GB" dirty="0"/>
              <a:t>Industrial and office workspace units to incubate local businesses, Professional business advice and counselling, Training on business start-up and expansion planning, Low interest loans for start-up businesses, Consultancy support in sourcing government support and finance, Marketing and digital marketing content help.</a:t>
            </a:r>
          </a:p>
          <a:p>
            <a:endParaRPr lang="en-GB" dirty="0"/>
          </a:p>
          <a:p>
            <a:r>
              <a:rPr lang="en-GB" dirty="0"/>
              <a:t>The Enterprise Centre is governed by a voluntary Board of Directors made up of representatives of the local business community, voluntary sector and the local Council. The Enterprise Centre has a wealth of experience in the development of micro-businesses, in particular the provision of support for those who have already set up their own business. Since its formation, DEC has assisted more than 2,000 potential entrepreneurs to explore self-employment, many of whom started in business. The Centre rents over 100,000 sq. ft. of commercial property at several sites.</a:t>
            </a:r>
          </a:p>
          <a:p>
            <a:endParaRPr lang="en-GB"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Dungannon Enterprise</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08.09.21 via Telephone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Denise Murtagh - Business Development Manager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info@dungannonenterprise.com</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8" name="Picture Placeholder 27">
            <a:extLst>
              <a:ext uri="{FF2B5EF4-FFF2-40B4-BE49-F238E27FC236}">
                <a16:creationId xmlns:a16="http://schemas.microsoft.com/office/drawing/2014/main" id="{A676F999-13A5-455F-8D58-07E666C0B024}"/>
              </a:ext>
            </a:extLst>
          </p:cNvPr>
          <p:cNvPicPr>
            <a:picLocks noGrp="1" noChangeAspect="1"/>
          </p:cNvPicPr>
          <p:nvPr>
            <p:ph type="pic" sz="quarter" idx="17"/>
          </p:nvPr>
        </p:nvPicPr>
        <p:blipFill rotWithShape="1">
          <a:blip r:embed="rId2" cstate="screen">
            <a:extLst>
              <a:ext uri="{28A0092B-C50C-407E-A947-70E740481C1C}">
                <a14:useLocalDpi xmlns:a14="http://schemas.microsoft.com/office/drawing/2010/main"/>
              </a:ext>
            </a:extLst>
          </a:blip>
          <a:srcRect t="-1340"/>
          <a:stretch/>
        </p:blipFill>
        <p:spPr>
          <a:xfrm>
            <a:off x="2239993" y="140011"/>
            <a:ext cx="5337139" cy="2248015"/>
          </a:xfrm>
        </p:spPr>
      </p:pic>
      <p:pic>
        <p:nvPicPr>
          <p:cNvPr id="18" name="Picture Placeholder 17">
            <a:extLst>
              <a:ext uri="{FF2B5EF4-FFF2-40B4-BE49-F238E27FC236}">
                <a16:creationId xmlns:a16="http://schemas.microsoft.com/office/drawing/2014/main" id="{C33BD632-6E24-41FC-8933-4A782F465164}"/>
              </a:ext>
            </a:extLst>
          </p:cNvPr>
          <p:cNvPicPr>
            <a:picLocks noGrp="1" noChangeAspect="1"/>
          </p:cNvPicPr>
          <p:nvPr>
            <p:ph type="pic" sz="quarter" idx="56"/>
          </p:nvPr>
        </p:nvPicPr>
        <p:blipFill rotWithShape="1">
          <a:blip r:embed="rId3" cstate="screen">
            <a:extLst>
              <a:ext uri="{28A0092B-C50C-407E-A947-70E740481C1C}">
                <a14:useLocalDpi xmlns:a14="http://schemas.microsoft.com/office/drawing/2010/main"/>
              </a:ext>
            </a:extLst>
          </a:blip>
          <a:srcRect b="-3094"/>
          <a:stretch/>
        </p:blipFill>
        <p:spPr>
          <a:xfrm>
            <a:off x="4905165" y="4385750"/>
            <a:ext cx="2648788" cy="1685456"/>
          </a:xfrm>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0" name="Picture 19">
            <a:extLst>
              <a:ext uri="{FF2B5EF4-FFF2-40B4-BE49-F238E27FC236}">
                <a16:creationId xmlns:a16="http://schemas.microsoft.com/office/drawing/2014/main" id="{BE9A8713-E6D8-4990-A7CA-2C627A670E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88076" y="3429575"/>
            <a:ext cx="1058106" cy="650735"/>
          </a:xfrm>
          <a:prstGeom prst="rect">
            <a:avLst/>
          </a:prstGeom>
        </p:spPr>
      </p:pic>
    </p:spTree>
    <p:extLst>
      <p:ext uri="{BB962C8B-B14F-4D97-AF65-F5344CB8AC3E}">
        <p14:creationId xmlns:p14="http://schemas.microsoft.com/office/powerpoint/2010/main" val="47894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 micro businesses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10</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200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Enterprise Centre has adopted a sustainable development policy to ensure that the organisation has minimal negative impact upon the environment. To that end all procurement is focussed upon achieving zero carbon emissions and local sourcing. Energy consumption is monitored and regularly challenged to be reduced.  A paperless office policy is being implemented reducing photocopying, purchasing of paper and storage space.</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44942" y="323116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sp>
        <p:nvSpPr>
          <p:cNvPr id="63" name="Text Placeholder 6">
            <a:extLst>
              <a:ext uri="{FF2B5EF4-FFF2-40B4-BE49-F238E27FC236}">
                <a16:creationId xmlns:a16="http://schemas.microsoft.com/office/drawing/2014/main" id="{F9901009-4EBB-485B-A9A8-3E8086248CDE}"/>
              </a:ext>
            </a:extLst>
          </p:cNvPr>
          <p:cNvSpPr txBox="1">
            <a:spLocks/>
          </p:cNvSpPr>
          <p:nvPr/>
        </p:nvSpPr>
        <p:spPr>
          <a:xfrm>
            <a:off x="1132112" y="3955882"/>
            <a:ext cx="5910006" cy="698242"/>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37202" y="301978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6" name="Text Placeholder 2">
            <a:extLst>
              <a:ext uri="{FF2B5EF4-FFF2-40B4-BE49-F238E27FC236}">
                <a16:creationId xmlns:a16="http://schemas.microsoft.com/office/drawing/2014/main" id="{9A96369A-B52D-474E-A585-7941B7E95F05}"/>
              </a:ext>
            </a:extLst>
          </p:cNvPr>
          <p:cNvSpPr txBox="1">
            <a:spLocks/>
          </p:cNvSpPr>
          <p:nvPr/>
        </p:nvSpPr>
        <p:spPr>
          <a:xfrm>
            <a:off x="1160851" y="5541248"/>
            <a:ext cx="5910006" cy="79192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 Training  </a:t>
            </a:r>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60851" y="492412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37202" y="4918330"/>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652120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6354581"/>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05703" y="8866016"/>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are exploring the installation of solar panels on the roof, the purchase of an all-electric van and the harvesting of rain water for toilets.</a:t>
            </a:r>
            <a:endParaRPr lang="en-US" dirty="0"/>
          </a:p>
          <a:p>
            <a:r>
              <a:rPr lang="en-GB" dirty="0"/>
              <a:t>.</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05703" y="823800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197963" y="8120092"/>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091348" y="709677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Electric consumption reduced by 50%. Water consumption reduced.  </a:t>
            </a:r>
          </a:p>
          <a:p>
            <a:endParaRPr lang="en-US" dirty="0"/>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6978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Local sourcing of products and materials to reduce carbon miles. Assessment of heating and installation of a system to monitor and control the electric consumption. Waste recycling procedures in place. Replacement of lights to LEDs . Replaced all gents urinals with waterless urinals. We have implemented a work from home policy allowing staff to choose between home of office to work, thereby reducing travel cost. A cycle to work scheme is in operation allowing staff to acquire bikes to travel to work. </a:t>
            </a:r>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5">
            <a:extLst>
              <a:ext uri="{FF2B5EF4-FFF2-40B4-BE49-F238E27FC236}">
                <a16:creationId xmlns:a16="http://schemas.microsoft.com/office/drawing/2014/main" id="{AAF365E6-2133-E44D-A831-FF9FF0D1ED01}"/>
              </a:ext>
            </a:extLst>
          </p:cNvPr>
          <p:cNvSpPr txBox="1">
            <a:spLocks/>
          </p:cNvSpPr>
          <p:nvPr/>
        </p:nvSpPr>
        <p:spPr>
          <a:xfrm>
            <a:off x="1118533" y="368953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Glen </a:t>
            </a:r>
            <a:r>
              <a:rPr lang="en-GB" dirty="0" err="1"/>
              <a:t>Dimplex</a:t>
            </a:r>
            <a:r>
              <a:rPr lang="en-GB" dirty="0"/>
              <a:t>: Glen </a:t>
            </a:r>
            <a:r>
              <a:rPr lang="en-GB" dirty="0" err="1"/>
              <a:t>Dimplex</a:t>
            </a:r>
            <a:r>
              <a:rPr lang="en-GB" dirty="0"/>
              <a:t> Group is the world leader in intelligent electric heating and renewable energy solutions, as well as holding significant global market positions in domestic appliances, cooling and ventilation.</a:t>
            </a:r>
          </a:p>
          <a:p>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Assistance to assess and procure solar panels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More information on other ways to save energy for older buildings.</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Involve all staff on the implementation of the environmental policy</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Trial and Test with staff and tenants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Ask for open and honest feedback</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Implementing processes should save money in the long term. </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12 months</a:t>
            </a:r>
          </a:p>
          <a:p>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Next 18 months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Next 12 months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Next 12 months </a:t>
            </a:r>
            <a:endParaRPr lang="en-IE"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Next 12 months</a:t>
            </a:r>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schemas.microsoft.com/office/infopath/2007/PartnerControls"/>
    <ds:schemaRef ds:uri="http://purl.org/dc/elements/1.1/"/>
    <ds:schemaRef ds:uri="http://schemas.microsoft.com/office/2006/metadata/properties"/>
    <ds:schemaRef ds:uri="5a96bb8c-aa49-4f7e-b12a-1d018b5931c3"/>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4413</TotalTime>
  <Words>852</Words>
  <Application>Microsoft Macintosh PowerPoint</Application>
  <PresentationFormat>Custom</PresentationFormat>
  <Paragraphs>79</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321</cp:revision>
  <dcterms:created xsi:type="dcterms:W3CDTF">2021-06-15T11:45:52Z</dcterms:created>
  <dcterms:modified xsi:type="dcterms:W3CDTF">2022-04-06T11:03:57Z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