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kadan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795535"/>
          </a:xfrm>
        </p:spPr>
        <p:txBody>
          <a:bodyPr/>
          <a:lstStyle/>
          <a:p>
            <a:r>
              <a:rPr lang="en-GB" dirty="0" err="1"/>
              <a:t>BioPartner</a:t>
            </a:r>
            <a:r>
              <a:rPr lang="en-GB" dirty="0"/>
              <a:t> </a:t>
            </a:r>
            <a:r>
              <a:rPr lang="en-GB" dirty="0" err="1"/>
              <a:t>Center</a:t>
            </a:r>
            <a:r>
              <a:rPr lang="en-GB" dirty="0"/>
              <a:t> Wageningen (BPCW) was originally founded in 2005. It was an initiative of Wageningen University &amp; Research. In 2011 it was taken over by </a:t>
            </a:r>
            <a:r>
              <a:rPr lang="en-GB" dirty="0" err="1"/>
              <a:t>Kadans</a:t>
            </a:r>
            <a:r>
              <a:rPr lang="en-GB" dirty="0"/>
              <a:t> Science Partner. It serves as the catalyst and incubator of the “Food Valley”, in the heart of the Food Valley region. It has the ambition to be the most high-potential and innovative food cluster of its kind. In this region, over 10,000 people are involved in R&amp;D, education and business in the Life Sciences. </a:t>
            </a:r>
          </a:p>
          <a:p>
            <a:endParaRPr lang="en-GB" dirty="0"/>
          </a:p>
          <a:p>
            <a:r>
              <a:rPr lang="en-GB" dirty="0" err="1"/>
              <a:t>BioPartner</a:t>
            </a:r>
            <a:r>
              <a:rPr lang="en-GB" dirty="0"/>
              <a:t> </a:t>
            </a:r>
            <a:r>
              <a:rPr lang="en-GB" dirty="0" err="1"/>
              <a:t>Center</a:t>
            </a:r>
            <a:r>
              <a:rPr lang="en-GB" dirty="0"/>
              <a:t> Wageningen offers tenants of its incubator and multitenant science buildings a broad spectrum of options to rent science facilities, including laboratories, cleanrooms, pilot plants, climate-controlled spaces, multifunctional research facilities. This incubator function stimulates contact and cooperation and offers facilities for experienced businesses, but also for start-ups and scale-ups. Here, innovative ideas come to life and have room to grow. </a:t>
            </a:r>
          </a:p>
          <a:p>
            <a:endParaRPr lang="en-GB" dirty="0"/>
          </a:p>
          <a:p>
            <a:r>
              <a:rPr lang="en-GB" dirty="0" err="1"/>
              <a:t>Kadans</a:t>
            </a:r>
            <a:r>
              <a:rPr lang="en-GB" dirty="0"/>
              <a:t> has extensive experience in finding the right specific solutions for tenants. It is capable of finding the accommodation solution that fits the needs of the 17 present tenants. </a:t>
            </a:r>
            <a:r>
              <a:rPr lang="en-GB" dirty="0" err="1"/>
              <a:t>BioPartner</a:t>
            </a:r>
            <a:r>
              <a:rPr lang="en-GB" dirty="0"/>
              <a:t> </a:t>
            </a:r>
            <a:r>
              <a:rPr lang="en-GB" dirty="0" err="1"/>
              <a:t>Center</a:t>
            </a:r>
            <a:r>
              <a:rPr lang="en-GB" dirty="0"/>
              <a:t> is located on the Business &amp; Science Park Wageningen (BSPW), where many knowledge-intensive businesses are present and where contact and cooperation between businesses and entrepreneurs is stimulated. The Campus of Wageningen University &amp; Research is close by. </a:t>
            </a:r>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a:xfrm>
            <a:off x="883751" y="3850070"/>
            <a:ext cx="3348746" cy="348400"/>
          </a:xfrm>
        </p:spPr>
        <p:txBody>
          <a:bodyPr/>
          <a:lstStyle/>
          <a:p>
            <a:r>
              <a:rPr lang="en-US" dirty="0" err="1"/>
              <a:t>BioPartner</a:t>
            </a:r>
            <a:r>
              <a:rPr lang="en-US" dirty="0"/>
              <a:t> Center Wageningen – </a:t>
            </a:r>
            <a:r>
              <a:rPr lang="en-US" dirty="0" err="1"/>
              <a:t>Kadans</a:t>
            </a:r>
            <a:r>
              <a:rPr lang="en-US" dirty="0"/>
              <a:t> Science Partner</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12.07.21 Face to Face Meeting</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R. </a:t>
            </a:r>
            <a:r>
              <a:rPr lang="en-US" dirty="0" err="1"/>
              <a:t>Wijngaard</a:t>
            </a:r>
            <a:r>
              <a:rPr lang="en-US" dirty="0"/>
              <a:t> – Property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info@kadans.com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7" name="Picture Placeholder 16">
            <a:extLst>
              <a:ext uri="{FF2B5EF4-FFF2-40B4-BE49-F238E27FC236}">
                <a16:creationId xmlns:a16="http://schemas.microsoft.com/office/drawing/2014/main" id="{8F7B747E-6590-4AC6-8216-4809C9549196}"/>
              </a:ext>
            </a:extLst>
          </p:cNvPr>
          <p:cNvPicPr>
            <a:picLocks noGrp="1" noChangeAspect="1"/>
          </p:cNvPicPr>
          <p:nvPr>
            <p:ph type="pic" sz="quarter" idx="17"/>
          </p:nvPr>
        </p:nvPicPr>
        <p:blipFill>
          <a:blip r:embed="rId2" cstate="screen">
            <a:extLst>
              <a:ext uri="{28A0092B-C50C-407E-A947-70E740481C1C}">
                <a14:useLocalDpi xmlns:a14="http://schemas.microsoft.com/office/drawing/2010/main"/>
              </a:ext>
            </a:extLst>
          </a:blip>
          <a:srcRect/>
          <a:stretch>
            <a:fillRect/>
          </a:stretch>
        </p:blipFill>
        <p:spPr/>
      </p:pic>
      <p:pic>
        <p:nvPicPr>
          <p:cNvPr id="4" name="Picture Placeholder 3">
            <a:extLst>
              <a:ext uri="{FF2B5EF4-FFF2-40B4-BE49-F238E27FC236}">
                <a16:creationId xmlns:a16="http://schemas.microsoft.com/office/drawing/2014/main" id="{C85B2C62-357F-45AF-9826-58D7552CCF76}"/>
              </a:ext>
            </a:extLst>
          </p:cNvPr>
          <p:cNvPicPr>
            <a:picLocks noGrp="1" noChangeAspect="1"/>
          </p:cNvPicPr>
          <p:nvPr>
            <p:ph type="pic" sz="quarter" idx="56"/>
          </p:nvPr>
        </p:nvPicPr>
        <p:blipFill rotWithShape="1">
          <a:blip r:embed="rId3" cstate="screen">
            <a:extLst>
              <a:ext uri="{28A0092B-C50C-407E-A947-70E740481C1C}">
                <a14:useLocalDpi xmlns:a14="http://schemas.microsoft.com/office/drawing/2010/main"/>
              </a:ext>
            </a:extLst>
          </a:blip>
          <a:srcRect t="-3308"/>
          <a:stretch/>
        </p:blipFill>
        <p:spPr>
          <a:xfrm>
            <a:off x="4905165" y="4385750"/>
            <a:ext cx="2648788" cy="1685456"/>
          </a:xfrm>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BIOPARTNER CENTER</a:t>
            </a:r>
          </a:p>
          <a:p>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4" name="Picture 23">
            <a:extLst>
              <a:ext uri="{FF2B5EF4-FFF2-40B4-BE49-F238E27FC236}">
                <a16:creationId xmlns:a16="http://schemas.microsoft.com/office/drawing/2014/main" id="{8D5B2CCC-9362-4BA4-B957-CB071420DD9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261240" y="3469879"/>
            <a:ext cx="1424824" cy="587027"/>
          </a:xfrm>
          <a:prstGeom prst="rect">
            <a:avLst/>
          </a:prstGeom>
        </p:spPr>
      </p:pic>
    </p:spTree>
    <p:extLst>
      <p:ext uri="{BB962C8B-B14F-4D97-AF65-F5344CB8AC3E}">
        <p14:creationId xmlns:p14="http://schemas.microsoft.com/office/powerpoint/2010/main" val="185064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2</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Mainly in the agro-food/life sciences. But also, some companies from the technical sector can be found. Example is a company, dealing with paints.</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Combination of small scale start-ups and bigger organisations/companies.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7"/>
            <a:ext cx="0" cy="1694763"/>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120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err="1">
                <a:solidFill>
                  <a:schemeClr val="tx1"/>
                </a:solidFill>
              </a:rPr>
              <a:t>Kadans</a:t>
            </a:r>
            <a:r>
              <a:rPr lang="en-GB" sz="1050" b="0" dirty="0">
                <a:solidFill>
                  <a:schemeClr val="tx1"/>
                </a:solidFill>
              </a:rPr>
              <a:t> Science Partner, as owner of the Bio Partner </a:t>
            </a:r>
            <a:r>
              <a:rPr lang="en-GB" sz="1050" b="0" dirty="0" err="1">
                <a:solidFill>
                  <a:schemeClr val="tx1"/>
                </a:solidFill>
              </a:rPr>
              <a:t>Center</a:t>
            </a:r>
            <a:r>
              <a:rPr lang="en-GB" sz="1050" b="0" dirty="0">
                <a:solidFill>
                  <a:schemeClr val="tx1"/>
                </a:solidFill>
              </a:rPr>
              <a:t>, focuses on the development and operation of industrial and office buildings, in combination with laboratories, cleanrooms, research facilities, climate-controlled spaces and pilot plants for R&amp;D departments of knowledge institutions, education institutes and knowledge-intensive businesses in innovative (top) sectors, such as Food, Life Sciences, Health, Living Environment, Biotechnology, </a:t>
            </a:r>
            <a:r>
              <a:rPr lang="en-GB" sz="1050" b="0" dirty="0" err="1">
                <a:solidFill>
                  <a:schemeClr val="tx1"/>
                </a:solidFill>
              </a:rPr>
              <a:t>Biobased</a:t>
            </a:r>
            <a:r>
              <a:rPr lang="en-GB" sz="1050" b="0" dirty="0">
                <a:solidFill>
                  <a:schemeClr val="tx1"/>
                </a:solidFill>
              </a:rPr>
              <a:t> and High-Tech </a:t>
            </a:r>
            <a:r>
              <a:rPr lang="en-GB" sz="1050" b="0" dirty="0" err="1">
                <a:solidFill>
                  <a:schemeClr val="tx1"/>
                </a:solidFill>
              </a:rPr>
              <a:t>Semicon</a:t>
            </a:r>
            <a:r>
              <a:rPr lang="en-GB" sz="1050" b="0" dirty="0">
                <a:solidFill>
                  <a:schemeClr val="tx1"/>
                </a:solidFill>
              </a:rPr>
              <a:t>. It has also buildings in other parts of the Netherlands, as well as in Germany (Aachen) and the UK (London).</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603504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252836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8463" y="2316983"/>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157" y="507522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508" y="5069430"/>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54057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373943"/>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66154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543631"/>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07269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88906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0150" y="5815354"/>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Not applicable.</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48021" y="2994469"/>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Main stake holders:</a:t>
            </a:r>
          </a:p>
          <a:p>
            <a:r>
              <a:rPr lang="en-GB" dirty="0" err="1"/>
              <a:t>Wageningen</a:t>
            </a:r>
            <a:r>
              <a:rPr lang="en-GB" dirty="0"/>
              <a:t> UR took the initiative to start the </a:t>
            </a:r>
            <a:r>
              <a:rPr lang="en-GB" dirty="0" err="1"/>
              <a:t>Center</a:t>
            </a:r>
            <a:r>
              <a:rPr lang="en-GB" dirty="0"/>
              <a:t> in 2005.</a:t>
            </a:r>
          </a:p>
          <a:p>
            <a:r>
              <a:rPr lang="en-GB" dirty="0"/>
              <a:t> Architect: SWA</a:t>
            </a:r>
            <a:br>
              <a:rPr lang="en-GB" dirty="0"/>
            </a:br>
            <a:r>
              <a:rPr lang="en-GB" dirty="0"/>
              <a:t>Construction company: </a:t>
            </a:r>
            <a:r>
              <a:rPr lang="en-GB" dirty="0" err="1"/>
              <a:t>Kuipers</a:t>
            </a:r>
            <a:r>
              <a:rPr lang="en-GB" dirty="0"/>
              <a:t>.</a:t>
            </a:r>
          </a:p>
          <a:p>
            <a:r>
              <a:rPr lang="en-GB" dirty="0"/>
              <a:t>Local Government of </a:t>
            </a:r>
            <a:r>
              <a:rPr lang="en-GB" dirty="0" err="1"/>
              <a:t>Wageningen</a:t>
            </a:r>
            <a:r>
              <a:rPr lang="en-GB" dirty="0"/>
              <a:t> stimulated the development of the Science Park.</a:t>
            </a:r>
          </a:p>
          <a:p>
            <a:r>
              <a:rPr lang="en-GB" dirty="0" err="1"/>
              <a:t>Kadans</a:t>
            </a:r>
            <a:r>
              <a:rPr lang="en-GB" dirty="0"/>
              <a:t> Science Partner is owner since 2011. This company owns more buildings at the </a:t>
            </a:r>
            <a:r>
              <a:rPr lang="en-GB" dirty="0" err="1"/>
              <a:t>Wageningen</a:t>
            </a:r>
            <a:r>
              <a:rPr lang="en-GB" dirty="0"/>
              <a:t> Campus as well as in other cities. Sustainability and flexibility for future users are key words for </a:t>
            </a:r>
            <a:r>
              <a:rPr lang="en-GB" dirty="0" err="1"/>
              <a:t>Kadans</a:t>
            </a:r>
            <a:r>
              <a:rPr lang="en-GB" dirty="0"/>
              <a:t>.</a:t>
            </a:r>
          </a:p>
          <a:p>
            <a:r>
              <a:rPr lang="en-GB" dirty="0"/>
              <a:t>Tenants are: BLGG, Nippon Suisan, Kikkoman, Friesland Campina, EBI </a:t>
            </a:r>
            <a:r>
              <a:rPr lang="en-GB" dirty="0" err="1"/>
              <a:t>Foodsafety</a:t>
            </a:r>
            <a:r>
              <a:rPr lang="en-GB" dirty="0"/>
              <a:t>, Dyadic, </a:t>
            </a:r>
            <a:r>
              <a:rPr lang="en-GB" dirty="0" err="1"/>
              <a:t>Genetwister</a:t>
            </a:r>
            <a:r>
              <a:rPr lang="en-GB" dirty="0"/>
              <a:t> and Clean Light.</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9215656"/>
            <a:ext cx="5910006" cy="1018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Sustainability is an ongoing process. Step-by-step, energy and water saving will be realised. Also, the re-use of water is discussed.</a:t>
            </a:r>
          </a:p>
          <a:p>
            <a:endParaRPr lang="en-GB" dirty="0"/>
          </a:p>
          <a:p>
            <a:r>
              <a:rPr lang="en-GB" dirty="0"/>
              <a:t>On a smaller scale, the canteen will stop with the use of plastic cutlery, cups and plates. Waste from the coffee machines, is collected and picked up and used for mushroom growing (circular economy).</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7075189"/>
            <a:ext cx="5910006" cy="10569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2021, </a:t>
            </a:r>
            <a:r>
              <a:rPr lang="en-GB" dirty="0" err="1"/>
              <a:t>BioPartner</a:t>
            </a:r>
            <a:r>
              <a:rPr lang="en-GB" dirty="0"/>
              <a:t> </a:t>
            </a:r>
            <a:r>
              <a:rPr lang="en-GB" dirty="0" err="1"/>
              <a:t>Center</a:t>
            </a:r>
            <a:r>
              <a:rPr lang="en-GB" dirty="0"/>
              <a:t> has a history of over 20 years, with </a:t>
            </a:r>
            <a:r>
              <a:rPr lang="en-GB" dirty="0" err="1"/>
              <a:t>Kadans</a:t>
            </a:r>
            <a:r>
              <a:rPr lang="en-GB" dirty="0"/>
              <a:t> as owner for the last 10 years.</a:t>
            </a:r>
          </a:p>
          <a:p>
            <a:endParaRPr lang="en-GB" dirty="0"/>
          </a:p>
          <a:p>
            <a:r>
              <a:rPr lang="en-GB" dirty="0"/>
              <a:t>The building is light and open. Communication possibilities are well developed. That facilitates the tenants to have an optimal communication.</a:t>
            </a:r>
          </a:p>
          <a:p>
            <a:endParaRPr lang="en-GB" dirty="0"/>
          </a:p>
          <a:p>
            <a:r>
              <a:rPr lang="en-GB" dirty="0"/>
              <a:t>Sustainable results are the installation of energy saving lighting (2019) and solar panels (2021).</a:t>
            </a:r>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06831" y="1647044"/>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Two years ago, all lights were replaced by LED Light and equipped with a monitoring system. Recently 544 solar panels are installed on the roof.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Good communication with tenants about the use of chemicals and the procedures of waste treatment.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Budget to invest in facilities for electric cars and e-bikes.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External advice to make an analysis of all processes in the enterprise centre and to create a more year plan for further improvements.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Start with a base line survey, in order to know the present situation</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Make an overall plan for the coming three years and a more detailed plan for the first year.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Make a choice between urgency and needed investments.</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25197"/>
            <a:ext cx="3063276" cy="610137"/>
          </a:xfrm>
        </p:spPr>
        <p:txBody>
          <a:bodyPr/>
          <a:lstStyle/>
          <a:p>
            <a:r>
              <a:rPr lang="en-GB" dirty="0"/>
              <a:t>The building is over 15 years old. It is not so easy to change in the infrastructure. There are idea to replace the glass windows, in order to create a better isolation: 1-3 years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23699"/>
            <a:ext cx="3063276" cy="610137"/>
          </a:xfrm>
        </p:spPr>
        <p:txBody>
          <a:bodyPr/>
          <a:lstStyle/>
          <a:p>
            <a:r>
              <a:rPr lang="en-GB" dirty="0"/>
              <a:t>Further monitoring for energy saving (light and heating): 1-3 years Analysis of the solar energy, with storage facilities, combined with charging electric cars: 1-3 years</a:t>
            </a:r>
          </a:p>
          <a:p>
            <a:endParaRPr lang="en-GB"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Improvement of the present </a:t>
            </a:r>
            <a:r>
              <a:rPr lang="en-GB" dirty="0" err="1"/>
              <a:t>Wifi</a:t>
            </a:r>
            <a:r>
              <a:rPr lang="en-GB" dirty="0"/>
              <a:t> system in the building: 6-12 months</a:t>
            </a:r>
          </a:p>
          <a:p>
            <a:r>
              <a:rPr lang="en-GB" dirty="0"/>
              <a:t>Introduction of glass fibre internet, as a part of local developments: 6-12 months</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Improving the surrounding of the building: more green areas and rain water collection: 1-3 years</a:t>
            </a:r>
          </a:p>
          <a:p>
            <a:endParaRPr lang="en-GB"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err="1"/>
              <a:t>Kadans</a:t>
            </a:r>
            <a:r>
              <a:rPr lang="en-GB" dirty="0"/>
              <a:t> sees the investments in sustainability as an important marketing criterion. Modern tenants in this sector are not interested in buildings which are not sustainable: 3-5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5a96bb8c-aa49-4f7e-b12a-1d018b5931c3"/>
    <ds:schemaRef ds:uri="bd7d76e0-c20f-457d-a5c3-91e787aaf778"/>
    <ds:schemaRef ds:uri="http://purl.org/dc/terms/"/>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4594</TotalTime>
  <Words>1207</Words>
  <Application>Microsoft Macintosh PowerPoint</Application>
  <PresentationFormat>Custom</PresentationFormat>
  <Paragraphs>89</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331</cp:revision>
  <dcterms:created xsi:type="dcterms:W3CDTF">2021-06-15T11:45:52Z</dcterms:created>
  <dcterms:modified xsi:type="dcterms:W3CDTF">2022-04-06T11:04:04Z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