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enchspacecork.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nterprise-ireland.com/en/" TargetMode="External"/><Relationship Id="rId7" Type="http://schemas.openxmlformats.org/officeDocument/2006/relationships/hyperlink" Target="https://www.localenterprise.ie/SouthCork/" TargetMode="External"/><Relationship Id="rId2" Type="http://schemas.openxmlformats.org/officeDocument/2006/relationships/hyperlink" Target="https://www.dcci.ie/" TargetMode="External"/><Relationship Id="rId1" Type="http://schemas.openxmlformats.org/officeDocument/2006/relationships/slideLayout" Target="../slideLayouts/slideLayout3.xml"/><Relationship Id="rId6" Type="http://schemas.openxmlformats.org/officeDocument/2006/relationships/hyperlink" Target="https://www.localenterprise.ie/CorkCity/" TargetMode="External"/><Relationship Id="rId5" Type="http://schemas.openxmlformats.org/officeDocument/2006/relationships/hyperlink" Target="https://www.corkcoco.ie/en" TargetMode="External"/><Relationship Id="rId4" Type="http://schemas.openxmlformats.org/officeDocument/2006/relationships/hyperlink" Target="https://www.corkcity.ie/e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221777"/>
          </a:xfrm>
        </p:spPr>
        <p:txBody>
          <a:bodyPr/>
          <a:lstStyle/>
          <a:p>
            <a:r>
              <a:rPr lang="en-GB" dirty="0" err="1"/>
              <a:t>Benchspace</a:t>
            </a:r>
            <a:r>
              <a:rPr lang="en-GB" dirty="0"/>
              <a:t> is a creative hub in Cork City. Cork is the second largest city in Ireland, located in the south-west of Ireland, with a population of circa 210,000. </a:t>
            </a:r>
          </a:p>
          <a:p>
            <a:endParaRPr lang="en-GB" dirty="0"/>
          </a:p>
          <a:p>
            <a:r>
              <a:rPr lang="en-GB" dirty="0" err="1"/>
              <a:t>Benchspace</a:t>
            </a:r>
            <a:r>
              <a:rPr lang="en-GB" dirty="0"/>
              <a:t> was established to provide affordable access to workbenches and professional standard machinery to hobbyists, learners, makers and designers. </a:t>
            </a:r>
            <a:r>
              <a:rPr lang="en-GB" dirty="0" err="1"/>
              <a:t>Benchspace</a:t>
            </a:r>
            <a:r>
              <a:rPr lang="en-GB" dirty="0"/>
              <a:t> Cork is the first co-making space of its kind in Ireland, the project is inspired by similar successful projects in Holland, the UK and Australia. Such projects have turned post-industrial spaces into seed-beds for a new generation of creators, designers, and techies. </a:t>
            </a:r>
            <a:r>
              <a:rPr lang="en-GB" dirty="0" err="1"/>
              <a:t>Benchspace</a:t>
            </a:r>
            <a:r>
              <a:rPr lang="en-GB" dirty="0"/>
              <a:t> is located at the former Ford factory in Cork which has a tangible heritage as a centre of commerce and production. </a:t>
            </a:r>
            <a:r>
              <a:rPr lang="en-GB" dirty="0" err="1"/>
              <a:t>Benchspace</a:t>
            </a:r>
            <a:r>
              <a:rPr lang="en-GB" dirty="0"/>
              <a:t> exists to allow makers turn their passions into their professions. </a:t>
            </a:r>
          </a:p>
          <a:p>
            <a:endParaRPr lang="en-GB" dirty="0"/>
          </a:p>
          <a:p>
            <a:r>
              <a:rPr lang="en-GB" dirty="0"/>
              <a:t>The ambition is to create an incubation space for new creative businesses, thereby fostering employment and contributing to the cultural and economic fabric of the City.</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err="1"/>
              <a:t>Benchspace</a:t>
            </a:r>
            <a:r>
              <a:rPr lang="en-US" dirty="0"/>
              <a:t> Cork</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22.07.21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Maeve Murphy, Operations Manager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maeve@benchspacecork.ie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BENCHSPACE</a:t>
            </a:r>
          </a:p>
          <a:p>
            <a:endParaRPr lang="en-US" dirty="0"/>
          </a:p>
        </p:txBody>
      </p:sp>
      <p:pic>
        <p:nvPicPr>
          <p:cNvPr id="17" name="Picture 1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13672" y="3506423"/>
            <a:ext cx="614140" cy="616882"/>
          </a:xfrm>
          <a:prstGeom prst="rect">
            <a:avLst/>
          </a:prstGeom>
        </p:spPr>
      </p:pic>
    </p:spTree>
    <p:extLst>
      <p:ext uri="{BB962C8B-B14F-4D97-AF65-F5344CB8AC3E}">
        <p14:creationId xmlns:p14="http://schemas.microsoft.com/office/powerpoint/2010/main" val="4027279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4</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Education/ Community Development/ Creative Sector</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Students/ Public/ Micro-enterprises/Crafts-based 'designer-makers/ Community</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2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WEEKLY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47590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739941"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tabLst>
                <a:tab pos="969963" algn="l"/>
              </a:tabLst>
            </a:pPr>
            <a:endParaRPr lang="en-US" dirty="0">
              <a:solidFill>
                <a:srgbClr val="84BA41"/>
              </a:solidFill>
            </a:endParaRPr>
          </a:p>
          <a:p>
            <a:pPr algn="ctr">
              <a:tabLst>
                <a:tab pos="969963" algn="l"/>
              </a:tabLst>
            </a:pPr>
            <a:r>
              <a:rPr lang="en-US" sz="4000" dirty="0">
                <a:solidFill>
                  <a:srgbClr val="84BA41"/>
                </a:solidFill>
              </a:rPr>
              <a:t>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err="1">
                <a:solidFill>
                  <a:schemeClr val="tx1"/>
                </a:solidFill>
              </a:rPr>
              <a:t>Benchspace</a:t>
            </a:r>
            <a:r>
              <a:rPr lang="en-GB" sz="1050" b="0" dirty="0">
                <a:solidFill>
                  <a:schemeClr val="tx1"/>
                </a:solidFill>
              </a:rPr>
              <a:t> is non-profit, shared manufacturing space where anyone with a passion for product design, or a talent for making can access the equipment, workshops and resources they need to commercialise their abilities,  grow new enterprise, and bring product-based businesses to life.</a:t>
            </a:r>
          </a:p>
          <a:p>
            <a:pPr algn="just">
              <a:lnSpc>
                <a:spcPct val="100000"/>
              </a:lnSpc>
            </a:pPr>
            <a:endParaRPr lang="en-GB" sz="1050" b="0" dirty="0">
              <a:solidFill>
                <a:schemeClr val="tx1"/>
              </a:solidFill>
            </a:endParaRPr>
          </a:p>
          <a:p>
            <a:pPr algn="just">
              <a:lnSpc>
                <a:spcPct val="100000"/>
              </a:lnSpc>
            </a:pPr>
            <a:r>
              <a:rPr lang="en-GB" sz="1050" b="0" dirty="0" err="1">
                <a:solidFill>
                  <a:schemeClr val="tx1"/>
                </a:solidFill>
              </a:rPr>
              <a:t>Benchspace</a:t>
            </a:r>
            <a:r>
              <a:rPr lang="en-GB" sz="1050" b="0" dirty="0">
                <a:solidFill>
                  <a:schemeClr val="tx1"/>
                </a:solidFill>
              </a:rPr>
              <a:t> operates on the basis of minimal waste, with a focus on using materials and processes that are low impact, reducing any potential impact on the environment. </a:t>
            </a:r>
            <a:r>
              <a:rPr lang="en-GB" sz="1050" b="0" dirty="0" err="1">
                <a:solidFill>
                  <a:schemeClr val="tx1"/>
                </a:solidFill>
              </a:rPr>
              <a:t>Benchspace</a:t>
            </a:r>
            <a:r>
              <a:rPr lang="en-GB" sz="1050" b="0" dirty="0">
                <a:solidFill>
                  <a:schemeClr val="tx1"/>
                </a:solidFill>
              </a:rPr>
              <a:t> Cork work with their community to support this ethos.</a:t>
            </a:r>
          </a:p>
          <a:p>
            <a:pPr algn="just">
              <a:lnSpc>
                <a:spcPct val="100000"/>
              </a:lnSpc>
            </a:pPr>
            <a:endParaRPr lang="en-GB" sz="1050" b="0" dirty="0">
              <a:solidFill>
                <a:schemeClr val="tx1"/>
              </a:solidFill>
            </a:endParaRPr>
          </a:p>
          <a:p>
            <a:pPr algn="just">
              <a:lnSpc>
                <a:spcPct val="100000"/>
              </a:lnSpc>
            </a:pPr>
            <a:r>
              <a:rPr lang="en-GB" sz="1050" b="0" dirty="0" err="1">
                <a:solidFill>
                  <a:schemeClr val="tx1"/>
                </a:solidFill>
              </a:rPr>
              <a:t>Benchspace</a:t>
            </a:r>
            <a:r>
              <a:rPr lang="en-GB" sz="1050" b="0" dirty="0">
                <a:solidFill>
                  <a:schemeClr val="tx1"/>
                </a:solidFill>
              </a:rPr>
              <a:t> are in the process of developing a sustainability strategy.</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9976" y="581618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6203" y="4381381"/>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8463" y="4170003"/>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549740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5491609"/>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6935" y="674911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8463" y="658249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6203" y="8735117"/>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8463" y="8617202"/>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116211"/>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932587"/>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6" name="Text Placeholder 3">
            <a:extLst>
              <a:ext uri="{FF2B5EF4-FFF2-40B4-BE49-F238E27FC236}">
                <a16:creationId xmlns:a16="http://schemas.microsoft.com/office/drawing/2014/main" id="{E8F85693-2944-2840-B2FA-D5E356C3ABE4}"/>
              </a:ext>
            </a:extLst>
          </p:cNvPr>
          <p:cNvSpPr txBox="1">
            <a:spLocks/>
          </p:cNvSpPr>
          <p:nvPr/>
        </p:nvSpPr>
        <p:spPr>
          <a:xfrm>
            <a:off x="1114105" y="6237533"/>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Training has mostly focused on marketing support accessed via the Local Enterprise Office. </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48021" y="4847489"/>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u="sng" dirty="0">
                <a:solidFill>
                  <a:srgbClr val="1155CC"/>
                </a:solidFill>
                <a:latin typeface="Calibri" panose="020F0502020204030204" pitchFamily="34" charset="0"/>
                <a:ea typeface="Calibri" panose="020F0502020204030204" pitchFamily="34" charset="0"/>
                <a:hlinkClick r:id="rId2"/>
              </a:rPr>
              <a:t>Design and Craft Council of Ireland</a:t>
            </a:r>
            <a:r>
              <a:rPr lang="en-GB" dirty="0">
                <a:latin typeface="Calibri" panose="020F0502020204030204" pitchFamily="34" charset="0"/>
                <a:ea typeface="Calibri" panose="020F0502020204030204" pitchFamily="34" charset="0"/>
              </a:rPr>
              <a:t>, </a:t>
            </a:r>
            <a:r>
              <a:rPr lang="en-GB" u="sng" dirty="0">
                <a:solidFill>
                  <a:srgbClr val="1155CC"/>
                </a:solidFill>
                <a:latin typeface="Calibri" panose="020F0502020204030204" pitchFamily="34" charset="0"/>
                <a:ea typeface="Calibri" panose="020F0502020204030204" pitchFamily="34" charset="0"/>
                <a:hlinkClick r:id="rId3"/>
              </a:rPr>
              <a:t>Enterprise Ireland</a:t>
            </a:r>
            <a:r>
              <a:rPr lang="en-GB" dirty="0">
                <a:latin typeface="Calibri" panose="020F0502020204030204" pitchFamily="34" charset="0"/>
                <a:ea typeface="Calibri" panose="020F0502020204030204" pitchFamily="34" charset="0"/>
              </a:rPr>
              <a:t>, </a:t>
            </a:r>
            <a:r>
              <a:rPr lang="en-GB" u="sng" dirty="0">
                <a:solidFill>
                  <a:srgbClr val="1155CC"/>
                </a:solidFill>
                <a:latin typeface="Calibri" panose="020F0502020204030204" pitchFamily="34" charset="0"/>
                <a:ea typeface="Calibri" panose="020F0502020204030204" pitchFamily="34" charset="0"/>
                <a:hlinkClick r:id="rId4"/>
              </a:rPr>
              <a:t>Cork City Council</a:t>
            </a:r>
            <a:r>
              <a:rPr lang="en-GB" dirty="0">
                <a:latin typeface="Calibri" panose="020F0502020204030204" pitchFamily="34" charset="0"/>
                <a:ea typeface="Calibri" panose="020F0502020204030204" pitchFamily="34" charset="0"/>
              </a:rPr>
              <a:t> (Arts Office), </a:t>
            </a:r>
            <a:r>
              <a:rPr lang="en-GB" u="sng" dirty="0">
                <a:solidFill>
                  <a:srgbClr val="1155CC"/>
                </a:solidFill>
                <a:latin typeface="Calibri" panose="020F0502020204030204" pitchFamily="34" charset="0"/>
                <a:ea typeface="Calibri" panose="020F0502020204030204" pitchFamily="34" charset="0"/>
                <a:hlinkClick r:id="rId5"/>
              </a:rPr>
              <a:t>Cork County Council</a:t>
            </a:r>
            <a:r>
              <a:rPr lang="en-GB" dirty="0">
                <a:latin typeface="Calibri" panose="020F0502020204030204" pitchFamily="34" charset="0"/>
                <a:ea typeface="Calibri" panose="020F0502020204030204" pitchFamily="34" charset="0"/>
              </a:rPr>
              <a:t> (Arts Office), </a:t>
            </a:r>
            <a:r>
              <a:rPr lang="en-GB" u="sng" dirty="0">
                <a:solidFill>
                  <a:srgbClr val="1155CC"/>
                </a:solidFill>
                <a:latin typeface="Calibri" panose="020F0502020204030204" pitchFamily="34" charset="0"/>
                <a:ea typeface="Calibri" panose="020F0502020204030204" pitchFamily="34" charset="0"/>
                <a:hlinkClick r:id="rId6"/>
              </a:rPr>
              <a:t>Cork City Local Enterprise Office</a:t>
            </a:r>
            <a:r>
              <a:rPr lang="en-GB" dirty="0">
                <a:latin typeface="Calibri" panose="020F0502020204030204" pitchFamily="34" charset="0"/>
                <a:ea typeface="Calibri" panose="020F0502020204030204" pitchFamily="34" charset="0"/>
              </a:rPr>
              <a:t>, </a:t>
            </a:r>
            <a:r>
              <a:rPr lang="en-GB" u="sng" dirty="0">
                <a:solidFill>
                  <a:srgbClr val="1155CC"/>
                </a:solidFill>
                <a:latin typeface="Calibri" panose="020F0502020204030204" pitchFamily="34" charset="0"/>
                <a:ea typeface="Calibri" panose="020F0502020204030204" pitchFamily="34" charset="0"/>
                <a:hlinkClick r:id="rId7"/>
              </a:rPr>
              <a:t>Local Enterprise Office South Cork</a:t>
            </a:r>
            <a:r>
              <a:rPr lang="en-GB" dirty="0">
                <a:latin typeface="Calibri" panose="020F0502020204030204" pitchFamily="34" charset="0"/>
                <a:ea typeface="Calibri" panose="020F0502020204030204" pitchFamily="34" charset="0"/>
              </a:rPr>
              <a:t>. </a:t>
            </a:r>
            <a:endParaRPr lang="en-GB" dirty="0"/>
          </a:p>
        </p:txBody>
      </p:sp>
      <p:sp>
        <p:nvSpPr>
          <p:cNvPr id="133" name="Text Placeholder 2">
            <a:extLst>
              <a:ext uri="{FF2B5EF4-FFF2-40B4-BE49-F238E27FC236}">
                <a16:creationId xmlns:a16="http://schemas.microsoft.com/office/drawing/2014/main" id="{9A96369A-B52D-474E-A585-7941B7E95F05}"/>
              </a:ext>
            </a:extLst>
          </p:cNvPr>
          <p:cNvSpPr txBox="1">
            <a:spLocks/>
          </p:cNvSpPr>
          <p:nvPr/>
        </p:nvSpPr>
        <p:spPr>
          <a:xfrm>
            <a:off x="1132112" y="9289227"/>
            <a:ext cx="5910006" cy="136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the coming year </a:t>
            </a:r>
            <a:r>
              <a:rPr lang="en-GB" dirty="0" err="1"/>
              <a:t>Benchspace</a:t>
            </a:r>
            <a:r>
              <a:rPr lang="en-GB" dirty="0"/>
              <a:t> is searching for a new property to establish a creative manufacturing facility in the heart of Cork City, with over 1,000m2 of shared professional equipment and workspaces. </a:t>
            </a:r>
          </a:p>
          <a:p>
            <a:endParaRPr lang="en-GB" dirty="0"/>
          </a:p>
          <a:p>
            <a:endParaRPr lang="en-GB" dirty="0"/>
          </a:p>
          <a:p>
            <a:r>
              <a:rPr lang="en-GB" dirty="0" err="1"/>
              <a:t>Benchspace</a:t>
            </a:r>
            <a:r>
              <a:rPr lang="en-GB" dirty="0"/>
              <a:t> plan to host international speakers and to widen their tenant base to support tech </a:t>
            </a:r>
            <a:r>
              <a:rPr lang="en-GB" dirty="0" err="1"/>
              <a:t>startups</a:t>
            </a:r>
            <a:r>
              <a:rPr lang="en-GB" dirty="0"/>
              <a:t>. </a:t>
            </a:r>
            <a:r>
              <a:rPr lang="en-GB" dirty="0" err="1"/>
              <a:t>Benchspace</a:t>
            </a:r>
            <a:r>
              <a:rPr lang="en-GB" dirty="0"/>
              <a:t> aims to grow their engagement and working with collectives and educational institutes. </a:t>
            </a:r>
          </a:p>
          <a:p>
            <a:r>
              <a:rPr lang="en-GB" dirty="0"/>
              <a:t>. </a:t>
            </a:r>
          </a:p>
        </p:txBody>
      </p:sp>
      <p:sp>
        <p:nvSpPr>
          <p:cNvPr id="134" name="Text Placeholder 2">
            <a:extLst>
              <a:ext uri="{FF2B5EF4-FFF2-40B4-BE49-F238E27FC236}">
                <a16:creationId xmlns:a16="http://schemas.microsoft.com/office/drawing/2014/main" id="{9A96369A-B52D-474E-A585-7941B7E95F05}"/>
              </a:ext>
            </a:extLst>
          </p:cNvPr>
          <p:cNvSpPr txBox="1">
            <a:spLocks/>
          </p:cNvSpPr>
          <p:nvPr/>
        </p:nvSpPr>
        <p:spPr>
          <a:xfrm>
            <a:off x="1106831" y="7283739"/>
            <a:ext cx="5910006" cy="114977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Since 2017, </a:t>
            </a:r>
            <a:r>
              <a:rPr lang="en-GB" dirty="0" err="1"/>
              <a:t>Benchspace</a:t>
            </a:r>
            <a:r>
              <a:rPr lang="en-GB" dirty="0"/>
              <a:t> has supported 5 </a:t>
            </a:r>
            <a:r>
              <a:rPr lang="en-GB" dirty="0" err="1"/>
              <a:t>startups</a:t>
            </a:r>
            <a:r>
              <a:rPr lang="en-GB" dirty="0"/>
              <a:t> from initiation and ideation to being fully independent and setting up as businesses. There is a waitlist to access the centre. . </a:t>
            </a:r>
            <a:r>
              <a:rPr lang="en-GB" dirty="0" err="1"/>
              <a:t>Benchspace</a:t>
            </a:r>
            <a:r>
              <a:rPr lang="en-GB" dirty="0"/>
              <a:t> successfully received funding through the Community Foundation for Ireland for their Rising Sparks programme. This will support attendees from disadvantaged or marginalised areas or groups to attend workshops and develop their skills and interests.  The aim of this project will be to support the transition of individuals from these communities into long term artistic and creative livelihoods. </a:t>
            </a:r>
          </a:p>
        </p:txBody>
      </p:sp>
      <p:sp>
        <p:nvSpPr>
          <p:cNvPr id="107" name="Text Placeholder 2">
            <a:extLst>
              <a:ext uri="{FF2B5EF4-FFF2-40B4-BE49-F238E27FC236}">
                <a16:creationId xmlns:a16="http://schemas.microsoft.com/office/drawing/2014/main" id="{9A96369A-B52D-474E-A585-7941B7E95F05}"/>
              </a:ext>
            </a:extLst>
          </p:cNvPr>
          <p:cNvSpPr txBox="1">
            <a:spLocks/>
          </p:cNvSpPr>
          <p:nvPr/>
        </p:nvSpPr>
        <p:spPr>
          <a:xfrm>
            <a:off x="1145592" y="1548611"/>
            <a:ext cx="5910006" cy="202725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materials used within </a:t>
            </a:r>
            <a:r>
              <a:rPr lang="en-GB" dirty="0" err="1"/>
              <a:t>Benchspace</a:t>
            </a:r>
            <a:r>
              <a:rPr lang="en-GB" dirty="0"/>
              <a:t> are as sustainable as possible with a view to their longevity, quality and resilience (SDG12)</a:t>
            </a:r>
          </a:p>
          <a:p>
            <a:endParaRPr lang="en-GB" dirty="0"/>
          </a:p>
          <a:p>
            <a:r>
              <a:rPr lang="en-GB" dirty="0"/>
              <a:t>To support minimal wastage, all waste is divided and sorted and repurposed for example, sawdust is given to the local equine centre, offcuts of wood are used in the classes (SDG12|SDG11|SDG13)</a:t>
            </a:r>
          </a:p>
          <a:p>
            <a:endParaRPr lang="en-GB" dirty="0"/>
          </a:p>
          <a:p>
            <a:r>
              <a:rPr lang="en-GB" dirty="0" err="1"/>
              <a:t>Benchspace</a:t>
            </a:r>
            <a:r>
              <a:rPr lang="en-GB" dirty="0"/>
              <a:t> are sourcing a new building currently to support the expansion of their activities, and aim to have a green studio as part of this (no chemicals used, emphasis on circular economy principles) (SDG11|SDG13)</a:t>
            </a:r>
          </a:p>
          <a:p>
            <a:r>
              <a:rPr lang="en-GB" dirty="0" err="1"/>
              <a:t>Benchspace</a:t>
            </a:r>
            <a:r>
              <a:rPr lang="en-GB" dirty="0"/>
              <a:t> work with other organisations to deliver projects, and opportunities for their members and the wider community for example the Design and Craft Council of Ireland, Enterprise Ireland, Cork City Council (Arts Office), Cork County Council (Arts Office), Cork City Local Enterprise Office, Local Enterprise Office South Cork (SDG17)</a:t>
            </a:r>
          </a:p>
          <a:p>
            <a:endParaRPr lang="en-GB" dirty="0"/>
          </a:p>
          <a:p>
            <a:r>
              <a:rPr lang="en-GB" dirty="0" err="1"/>
              <a:t>Benchspace</a:t>
            </a:r>
            <a:r>
              <a:rPr lang="en-GB" dirty="0"/>
              <a:t> align their activities to the Cork City Council Development Plan supporting the wider community and enterprise development for Cork (SDG8). </a:t>
            </a:r>
            <a:r>
              <a:rPr lang="en-GB" dirty="0" err="1"/>
              <a:t>Benchspace</a:t>
            </a:r>
            <a:r>
              <a:rPr lang="en-GB" dirty="0"/>
              <a:t> focuses on energising and supporting start-ups.</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Resourcing and staffing is an ongoing challenge. The Operations Manager role is funded for 3 years, prior to this there was no dedicated staff member. To be strategic and to support a centre to meet its full potential, it's crucial that centres are staffed and that there's funding certainty for staffing. </a:t>
            </a:r>
          </a:p>
          <a:p>
            <a:pPr marL="228600" lvl="0" indent="-228600" algn="l">
              <a:spcAft>
                <a:spcPts val="300"/>
              </a:spcAft>
              <a:buClr>
                <a:srgbClr val="84BA41"/>
              </a:buClr>
              <a:buFont typeface="+mj-lt"/>
              <a:buAutoNum type="arabicPeriod"/>
            </a:pPr>
            <a:r>
              <a:rPr lang="en-GB" dirty="0"/>
              <a:t>Support on strategy development would be helpful.</a:t>
            </a:r>
          </a:p>
          <a:p>
            <a:pPr marL="228600" lvl="0" indent="-228600" algn="l">
              <a:spcAft>
                <a:spcPts val="300"/>
              </a:spcAft>
              <a:buClr>
                <a:srgbClr val="84BA41"/>
              </a:buClr>
              <a:buFont typeface="+mj-lt"/>
              <a:buAutoNum type="arabicPeriod"/>
            </a:pPr>
            <a:r>
              <a:rPr lang="en-GB" dirty="0"/>
              <a:t>Support to access insurance - where designer-maker centres can house a number of machines, this is proving very difficult. </a:t>
            </a: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See what's happening on site with your tenants and develop a starting point to work from.</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Develop a strong community and ecosystem for users and get people engaged in the centre ethos.</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Within next 6 months</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 Ongoing</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41381" y="8477379"/>
            <a:ext cx="3063276" cy="610137"/>
          </a:xfrm>
        </p:spPr>
        <p:txBody>
          <a:bodyPr/>
          <a:lstStyle/>
          <a:p>
            <a:r>
              <a:rPr lang="en-GB" dirty="0"/>
              <a:t>Within next 6 months</a:t>
            </a:r>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Ongoing</a:t>
            </a:r>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36157" y="9242252"/>
            <a:ext cx="3063276" cy="833227"/>
          </a:xfrm>
        </p:spPr>
        <p:txBody>
          <a:bodyPr/>
          <a:lstStyle/>
          <a:p>
            <a:r>
              <a:rPr lang="en-GB" dirty="0"/>
              <a:t>1 - 3 years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9AD2B3-D789-4FC7-A14D-89ADA76B73A8}">
  <ds:schemaRefs>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5a96bb8c-aa49-4f7e-b12a-1d018b5931c3"/>
    <ds:schemaRef ds:uri="http://www.w3.org/XML/1998/namespace"/>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4508</TotalTime>
  <Words>1147</Words>
  <Application>Microsoft Macintosh PowerPoint</Application>
  <PresentationFormat>Custom</PresentationFormat>
  <Paragraphs>87</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327</cp:revision>
  <dcterms:created xsi:type="dcterms:W3CDTF">2021-06-15T11:45:52Z</dcterms:created>
  <dcterms:modified xsi:type="dcterms:W3CDTF">2022-04-06T11:04:11Z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