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0"/>
  </p:notesMasterIdLst>
  <p:handoutMasterIdLst>
    <p:handoutMasterId r:id="rId11"/>
  </p:handoutMasterIdLst>
  <p:sldIdLst>
    <p:sldId id="299" r:id="rId5"/>
    <p:sldId id="282" r:id="rId6"/>
    <p:sldId id="294" r:id="rId7"/>
    <p:sldId id="300" r:id="rId8"/>
    <p:sldId id="298" r:id="rId9"/>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64" autoAdjust="0"/>
    <p:restoredTop sz="96327" autoAdjust="0"/>
  </p:normalViewPr>
  <p:slideViewPr>
    <p:cSldViewPr snapToGrid="0" snapToObjects="1">
      <p:cViewPr varScale="1">
        <p:scale>
          <a:sx n="79" d="100"/>
          <a:sy n="79" d="100"/>
        </p:scale>
        <p:origin x="3488" y="21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thejunctionoffaly.ie/" TargetMode="External"/><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offaly.ie/eng/" TargetMode="External"/><Relationship Id="rId7" Type="http://schemas.openxmlformats.org/officeDocument/2006/relationships/hyperlink" Target="https://www.gov.ie/en/organisation/department-of-the-environment-climate-and-communications/" TargetMode="External"/><Relationship Id="rId2" Type="http://schemas.openxmlformats.org/officeDocument/2006/relationships/hyperlink" Target="https://www.localenterprise.ie/Offaly/" TargetMode="External"/><Relationship Id="rId1" Type="http://schemas.openxmlformats.org/officeDocument/2006/relationships/slideLayout" Target="../slideLayouts/slideLayout3.xml"/><Relationship Id="rId6" Type="http://schemas.openxmlformats.org/officeDocument/2006/relationships/hyperlink" Target="https://www.sfi.ie/" TargetMode="External"/><Relationship Id="rId5" Type="http://schemas.openxmlformats.org/officeDocument/2006/relationships/hyperlink" Target="https://www.enterprise-ireland.com/en/start-a-business-in-ireland/information-store-for-start-ups/regional-enterprise-development-fund.html" TargetMode="External"/><Relationship Id="rId4" Type="http://schemas.openxmlformats.org/officeDocument/2006/relationships/hyperlink" Target="https://www.ait.i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Placeholder 14"/>
          <p:cNvPicPr>
            <a:picLocks noGrp="1" noChangeAspect="1"/>
          </p:cNvPicPr>
          <p:nvPr>
            <p:ph type="pic" sz="quarter" idx="56"/>
          </p:nvPr>
        </p:nvPicPr>
        <p:blipFill>
          <a:blip r:embed="rId2" cstate="screen">
            <a:extLst>
              <a:ext uri="{28A0092B-C50C-407E-A947-70E740481C1C}">
                <a14:useLocalDpi xmlns:a14="http://schemas.microsoft.com/office/drawing/2010/main"/>
              </a:ext>
            </a:extLst>
          </a:blip>
          <a:srcRect/>
          <a:stretch>
            <a:fillRect/>
          </a:stretch>
        </p:blipFill>
        <p:spPr>
          <a:prstGeom prst="rect">
            <a:avLst/>
          </a:prstGeom>
        </p:spPr>
      </p:pic>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923122" y="6416314"/>
            <a:ext cx="6351439" cy="2684825"/>
          </a:xfrm>
        </p:spPr>
        <p:txBody>
          <a:bodyPr/>
          <a:lstStyle/>
          <a:p>
            <a:r>
              <a:rPr lang="en-GB" dirty="0"/>
              <a:t>The Junction Business Innovation Centre in </a:t>
            </a:r>
            <a:r>
              <a:rPr lang="en-GB" dirty="0" err="1"/>
              <a:t>Tullamore</a:t>
            </a:r>
            <a:r>
              <a:rPr lang="en-GB" dirty="0"/>
              <a:t> (population of approx.14,607 (2016) located in Ireland’s midlands) is one of several funded projects of Offaly Innovation &amp; Design Centre CLG (supported by LEO Offaly and Offaly County Council). Offaly Innovation &amp; Design Centre CLG was established in June 2013. It was established as a collaborative multi-agency and community initiative and its remit is to develop innovative supports for enterprise in Offaly, with regional impact. The Junction Business Innovation Centre, The Junction Office Suites, E-hive and stream BIRR are all initiatives of the CLG.  </a:t>
            </a:r>
          </a:p>
          <a:p>
            <a:r>
              <a:rPr lang="en-GB" dirty="0"/>
              <a:t>In July 2014, The Junction Business Innovation Centre was officially launched (Phase 1). The Junction Business Innovation Centre is a 390.1928 sq. metre facility, designed and fitted out as a dedicated high spec co-working space. It is a multi-functional space, providing affordable incubation space for </a:t>
            </a:r>
            <a:r>
              <a:rPr lang="en-GB" dirty="0" err="1"/>
              <a:t>startups</a:t>
            </a:r>
            <a:r>
              <a:rPr lang="en-GB" dirty="0"/>
              <a:t>, high speed internet access, training / board room hire and hot desk facilities. This is supplemented by ongoing business supports from the Local Enterprise Office (LEO) Offaly, with regular engagement with the Midland Innovation Research Centre (MIRC), </a:t>
            </a:r>
            <a:r>
              <a:rPr lang="en-GB" dirty="0" err="1"/>
              <a:t>Athlone</a:t>
            </a:r>
            <a:r>
              <a:rPr lang="en-GB" dirty="0"/>
              <a:t>, Enterprise Ireland and other stakeholders. In setting up The Junction, the Directors decided on a particular focus and so targeted the following sectors: software, design, new product development, multi-media and renewable energies. Building on the success of The Junction, the Company (with support funding from Enterprise Ireland and Offaly County Council) has expanded as follows:</a:t>
            </a:r>
          </a:p>
          <a:p>
            <a:pPr marL="228600" indent="-228600">
              <a:buFont typeface="+mj-lt"/>
              <a:buAutoNum type="arabicPeriod"/>
            </a:pPr>
            <a:r>
              <a:rPr lang="en-GB" dirty="0"/>
              <a:t>The Junction Office Suites (Phase 2) – 4 additional offices with meeting room/canteen facilities have been developed in an industrial unit adjacent to The Junction Business Innovation Centre. </a:t>
            </a:r>
          </a:p>
          <a:p>
            <a:pPr marL="228600" indent="-228600">
              <a:buFont typeface="+mj-lt"/>
              <a:buAutoNum type="arabicPeriod"/>
            </a:pPr>
            <a:r>
              <a:rPr lang="en-GB" dirty="0"/>
              <a:t>stream BIRR: The company successfully applied to the Enterprise Ireland Regional Development Fund and was awarded €458,240 to deliver stream BIRR. </a:t>
            </a:r>
          </a:p>
          <a:p>
            <a:pPr marL="228600" indent="-228600">
              <a:buFont typeface="+mj-lt"/>
              <a:buAutoNum type="arabicPeriod"/>
            </a:pPr>
            <a:r>
              <a:rPr lang="en-GB" dirty="0"/>
              <a:t>E-Hive: Offaly Innovation and Design Centre CLG partnered with Offaly County Council to manage E-Hive, a next generation co-working hub in Edenderry.</a:t>
            </a:r>
          </a:p>
          <a:p>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GB" dirty="0"/>
              <a:t>The Junction </a:t>
            </a:r>
            <a:r>
              <a:rPr lang="en-GB" dirty="0" err="1"/>
              <a:t>Tullamore</a:t>
            </a:r>
            <a:r>
              <a:rPr lang="en-GB" dirty="0"/>
              <a:t> (Offaly Innovation &amp; Design Centre CLG)</a:t>
            </a:r>
            <a:endParaRPr lang="en-US" dirty="0"/>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21/07/2021 via video call</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GB" dirty="0"/>
              <a:t>Caitriona Montgomery, Business Development Manager, stream BIRR</a:t>
            </a:r>
            <a:endParaRPr lang="en-US" dirty="0"/>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info@thejunctionoffaly.ie </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16" name="Picture Placeholder 15"/>
          <p:cNvPicPr>
            <a:picLocks noGrp="1" noChangeAspect="1"/>
          </p:cNvPicPr>
          <p:nvPr>
            <p:ph type="pic" sz="quarter" idx="17"/>
          </p:nvPr>
        </p:nvPicPr>
        <p:blipFill>
          <a:blip r:embed="rId4" cstate="screen">
            <a:extLst>
              <a:ext uri="{28A0092B-C50C-407E-A947-70E740481C1C}">
                <a14:useLocalDpi xmlns:a14="http://schemas.microsoft.com/office/drawing/2010/main"/>
              </a:ext>
            </a:extLst>
          </a:blip>
          <a:srcRect/>
          <a:stretch>
            <a:fillRect/>
          </a:stretch>
        </p:blipFill>
        <p:spPr>
          <a:prstGeom prst="rect">
            <a:avLst/>
          </a:prstGeom>
        </p:spPr>
      </p:pic>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US" dirty="0"/>
              <a:t>THE JUNCTION </a:t>
            </a:r>
          </a:p>
        </p:txBody>
      </p:sp>
      <p:pic>
        <p:nvPicPr>
          <p:cNvPr id="18" name="image2.png"/>
          <p:cNvPicPr/>
          <p:nvPr/>
        </p:nvPicPr>
        <p:blipFill>
          <a:blip r:embed="rId5" cstate="screen">
            <a:extLst>
              <a:ext uri="{28A0092B-C50C-407E-A947-70E740481C1C}">
                <a14:useLocalDpi xmlns:a14="http://schemas.microsoft.com/office/drawing/2010/main"/>
              </a:ext>
            </a:extLst>
          </a:blip>
          <a:srcRect/>
          <a:stretch>
            <a:fillRect/>
          </a:stretch>
        </p:blipFill>
        <p:spPr>
          <a:xfrm>
            <a:off x="5797799" y="3396311"/>
            <a:ext cx="823982" cy="802159"/>
          </a:xfrm>
          <a:prstGeom prst="rect">
            <a:avLst/>
          </a:prstGeom>
          <a:ln/>
        </p:spPr>
      </p:pic>
    </p:spTree>
    <p:extLst>
      <p:ext uri="{BB962C8B-B14F-4D97-AF65-F5344CB8AC3E}">
        <p14:creationId xmlns:p14="http://schemas.microsoft.com/office/powerpoint/2010/main" val="1086646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7</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Local Enterprise/ Educational establishment (training facilities)/ Community (engaging and supporting the local  community to thrive)/ Research and Innovation.</a:t>
            </a:r>
          </a:p>
          <a:p>
            <a:endParaRPr lang="en-GB" dirty="0"/>
          </a:p>
          <a:p>
            <a:pPr marL="0" indent="0">
              <a:buNone/>
            </a:pP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09885" cy="1200896"/>
          </a:xfrm>
        </p:spPr>
        <p:txBody>
          <a:bodyPr/>
          <a:lstStyle/>
          <a:p>
            <a:r>
              <a:rPr lang="en-GB" dirty="0"/>
              <a:t> SMEs/ Micro Enterprises/ Sole traders/ Start-ups (The Junction is an incubation hub for businesses).</a:t>
            </a:r>
            <a:endParaRPr lang="en-US" dirty="0"/>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2</a:t>
            </a:r>
            <a:r>
              <a:rPr lang="en-US" sz="3200" dirty="0">
                <a:solidFill>
                  <a:srgbClr val="84BA41"/>
                </a:solidFill>
              </a:rPr>
              <a:t>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780310"/>
          </a:xfrm>
        </p:spPr>
        <p:txBody>
          <a:bodyPr/>
          <a:lstStyle/>
          <a:p>
            <a:pPr>
              <a:tabLst>
                <a:tab pos="969963" algn="l"/>
              </a:tabLst>
            </a:pPr>
            <a:r>
              <a:rPr lang="en-GB" sz="1500" dirty="0"/>
              <a:t>MORE THAN                 PEOPLE DAILY</a:t>
            </a:r>
            <a:endParaRPr lang="en-US" sz="1500" dirty="0"/>
          </a:p>
          <a:p>
            <a:pPr>
              <a:tabLst>
                <a:tab pos="969963" algn="l"/>
              </a:tabLst>
            </a:pPr>
            <a:endParaRPr lang="en-US" dirty="0"/>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579331"/>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tabLst>
                <a:tab pos="969963" algn="l"/>
              </a:tabLst>
            </a:pPr>
            <a:r>
              <a:rPr lang="en-US" sz="4000" dirty="0">
                <a:solidFill>
                  <a:srgbClr val="84BA41"/>
                </a:solidFill>
              </a:rPr>
              <a:t>50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636904"/>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6084707"/>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6974120"/>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7661375"/>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The Junction aligns with the objectives of the Midlands Regional Enterprise Plan to ensure that, amongst other objectives, that the Midlands is well positioned to address the challenges posed by the transition to a low carbon economy, leverages the opportunities in big data and data analytics from </a:t>
            </a:r>
            <a:r>
              <a:rPr lang="en-GB" sz="1050" b="0" dirty="0" err="1">
                <a:solidFill>
                  <a:schemeClr val="tx1"/>
                </a:solidFill>
              </a:rPr>
              <a:t>iLOFAR</a:t>
            </a:r>
            <a:r>
              <a:rPr lang="en-GB" sz="1050" b="0" dirty="0">
                <a:solidFill>
                  <a:schemeClr val="tx1"/>
                </a:solidFill>
              </a:rPr>
              <a:t> (the Irish station in a European-wide network of state-of-the-art radio telescopes, used to observe the Universe at low frequencies) and enhances the collective offering of the Midlands as a place to live, work, and invest in.</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This focus supports a decrease in commuting activity and congestion, supporting improved health and wellbeing locally, climate action through the reduction of unnecessary GHG emissions from commuting, and strives towards a sustainable and resilient community, supporting decent work and economic growth locally.</a:t>
            </a: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7018331"/>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54621" y="5919607"/>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60400" y="5420515"/>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52660" y="5209137"/>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76309" y="6624561"/>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52660" y="6618765"/>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42844" y="7874107"/>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24372" y="7707480"/>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45050" y="956469"/>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37310" y="772845"/>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18" name="Text Placeholder 6">
            <a:extLst>
              <a:ext uri="{FF2B5EF4-FFF2-40B4-BE49-F238E27FC236}">
                <a16:creationId xmlns:a16="http://schemas.microsoft.com/office/drawing/2014/main" id="{F9901009-4EBB-485B-A9A8-3E8086248CDE}"/>
              </a:ext>
            </a:extLst>
          </p:cNvPr>
          <p:cNvSpPr txBox="1">
            <a:spLocks/>
          </p:cNvSpPr>
          <p:nvPr/>
        </p:nvSpPr>
        <p:spPr>
          <a:xfrm>
            <a:off x="1216025" y="1375289"/>
            <a:ext cx="5910006" cy="2573836"/>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Junction encourages recycling and composting, has developed a food waste management plan, and only buys in A-rated appliances (SDG12). With every action and investment in the properties, there is a focus on ensuring this meets their sustainability ambitions. The buildings are modern, designed to support collaboration, energy efficiency and innovation (SDG9|SDG8|SDG17)</a:t>
            </a:r>
          </a:p>
          <a:p>
            <a:endParaRPr lang="en-GB" dirty="0"/>
          </a:p>
          <a:p>
            <a:r>
              <a:rPr lang="en-GB" dirty="0"/>
              <a:t>In conjunction with its sister hubs stream BIRR and e-Hive, the Junction holds virtual events for their tenants, can range from data analytics, to remote working tips and resources and support tenants businesses in staying on top of recent development, innovations and so forth (SDG4) The Junction is also a training facilitating again supporting activities in the community (SDG4|SDG8)</a:t>
            </a:r>
          </a:p>
          <a:p>
            <a:endParaRPr lang="en-GB" dirty="0"/>
          </a:p>
          <a:p>
            <a:r>
              <a:rPr lang="en-GB" dirty="0"/>
              <a:t>The Junction links with the wider network of Offaly based enterprise hubs (outside of their own network) via the Midlands Network of Co-working Facilities (MNCF) to support sharing and learnings locally and the development of a resilient hub network in the region (SDG11|SDG8)</a:t>
            </a:r>
          </a:p>
          <a:p>
            <a:endParaRPr lang="en-GB" dirty="0"/>
          </a:p>
          <a:p>
            <a:r>
              <a:rPr lang="en-GB" dirty="0"/>
              <a:t>The Junction with its sister hub Stream BIRR are partnered with the Dublin Institute of Advanced Studies (DIAS) and have a PhD student on the team (SDG8|SDG17)The Junction has recently been able to upgrade to the fastest connectivity broadband (SDG9)</a:t>
            </a:r>
          </a:p>
          <a:p>
            <a:endParaRPr lang="en-GB" dirty="0"/>
          </a:p>
          <a:p>
            <a:r>
              <a:rPr lang="en-GB" dirty="0"/>
              <a:t>The Junction regularly engages its business tenants in funding developments, informing them of upcoming funding opportunities, and training opportunities (SDG8|SDG9)</a:t>
            </a:r>
          </a:p>
          <a:p>
            <a:endParaRPr lang="en-GB" dirty="0"/>
          </a:p>
          <a:p>
            <a:r>
              <a:rPr lang="en-GB" dirty="0"/>
              <a:t>The Local Enterprise Office Offaly, Offaly County Council, TUS Midwest , Enterprise Ireland (REDF funding), Science Foundation Ireland, Department of the Environment, Climate and Communications</a:t>
            </a:r>
          </a:p>
          <a:p>
            <a:endParaRPr lang="en-GB" dirty="0"/>
          </a:p>
          <a:p>
            <a:endParaRPr lang="en-GB" dirty="0"/>
          </a:p>
          <a:p>
            <a:endParaRPr lang="en-GB" dirty="0"/>
          </a:p>
        </p:txBody>
      </p:sp>
      <p:sp>
        <p:nvSpPr>
          <p:cNvPr id="131" name="Text Placeholder 5">
            <a:extLst>
              <a:ext uri="{FF2B5EF4-FFF2-40B4-BE49-F238E27FC236}">
                <a16:creationId xmlns:a16="http://schemas.microsoft.com/office/drawing/2014/main" id="{AAF365E6-2133-E44D-A831-FF9FF0D1ED01}"/>
              </a:ext>
            </a:extLst>
          </p:cNvPr>
          <p:cNvSpPr txBox="1">
            <a:spLocks/>
          </p:cNvSpPr>
          <p:nvPr/>
        </p:nvSpPr>
        <p:spPr>
          <a:xfrm>
            <a:off x="1194555" y="5875071"/>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u="sng" dirty="0">
                <a:hlinkClick r:id="rId2"/>
              </a:rPr>
              <a:t>The Local Enterprise Office Offaly</a:t>
            </a:r>
            <a:r>
              <a:rPr lang="en-GB" dirty="0"/>
              <a:t>, </a:t>
            </a:r>
            <a:r>
              <a:rPr lang="en-GB" u="sng" dirty="0">
                <a:hlinkClick r:id="rId3"/>
              </a:rPr>
              <a:t>Offaly County Council,</a:t>
            </a:r>
            <a:r>
              <a:rPr lang="en-GB" dirty="0"/>
              <a:t> </a:t>
            </a:r>
            <a:r>
              <a:rPr lang="en-GB" u="sng" dirty="0">
                <a:hlinkClick r:id="rId4"/>
              </a:rPr>
              <a:t>TUS Midwest</a:t>
            </a:r>
            <a:r>
              <a:rPr lang="en-GB" dirty="0"/>
              <a:t> , Enterprise Ireland (</a:t>
            </a:r>
            <a:r>
              <a:rPr lang="en-GB" u="sng" dirty="0">
                <a:hlinkClick r:id="rId5"/>
              </a:rPr>
              <a:t>REDF funding</a:t>
            </a:r>
            <a:r>
              <a:rPr lang="en-GB" dirty="0"/>
              <a:t>), </a:t>
            </a:r>
            <a:r>
              <a:rPr lang="en-GB" u="sng" dirty="0">
                <a:hlinkClick r:id="rId6"/>
              </a:rPr>
              <a:t>Science Foundation Ireland</a:t>
            </a:r>
            <a:r>
              <a:rPr lang="en-GB" dirty="0"/>
              <a:t>, </a:t>
            </a:r>
            <a:r>
              <a:rPr lang="en-GB" u="sng" dirty="0">
                <a:hlinkClick r:id="rId7"/>
              </a:rPr>
              <a:t>Department of the Environment, Climate and Communications</a:t>
            </a:r>
            <a:endParaRPr lang="en-GB" dirty="0"/>
          </a:p>
        </p:txBody>
      </p:sp>
      <p:sp>
        <p:nvSpPr>
          <p:cNvPr id="132" name="Text Placeholder 5">
            <a:extLst>
              <a:ext uri="{FF2B5EF4-FFF2-40B4-BE49-F238E27FC236}">
                <a16:creationId xmlns:a16="http://schemas.microsoft.com/office/drawing/2014/main" id="{AAF365E6-2133-E44D-A831-FF9FF0D1ED01}"/>
              </a:ext>
            </a:extLst>
          </p:cNvPr>
          <p:cNvSpPr txBox="1">
            <a:spLocks/>
          </p:cNvSpPr>
          <p:nvPr/>
        </p:nvSpPr>
        <p:spPr>
          <a:xfrm>
            <a:off x="1176309" y="7267543"/>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Mentoring has been accessed via the LEO Offaly. The Directors also bring highly valuable expertise. Stakeholders also provide valuable advice and mentoring where required.</a:t>
            </a:r>
          </a:p>
        </p:txBody>
      </p:sp>
      <p:sp>
        <p:nvSpPr>
          <p:cNvPr id="133" name="Text Placeholder 6">
            <a:extLst>
              <a:ext uri="{FF2B5EF4-FFF2-40B4-BE49-F238E27FC236}">
                <a16:creationId xmlns:a16="http://schemas.microsoft.com/office/drawing/2014/main" id="{F9901009-4EBB-485B-A9A8-3E8086248CDE}"/>
              </a:ext>
            </a:extLst>
          </p:cNvPr>
          <p:cNvSpPr txBox="1">
            <a:spLocks/>
          </p:cNvSpPr>
          <p:nvPr/>
        </p:nvSpPr>
        <p:spPr>
          <a:xfrm>
            <a:off x="1120302" y="8329068"/>
            <a:ext cx="5910006" cy="1027038"/>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Several current and past tenants have participated in the New Frontiers programme in MIRC.  One tenant (Future Ticketing) has transitioned from the LEO Offaly client portfolio to Enterprise Ireland as a High Potential Start-Up. The Junction has been cited (by the Department of Business Enterprise and Innovation (DBEI) and others) as a model of Best Practice. </a:t>
            </a:r>
          </a:p>
          <a:p>
            <a:endParaRPr lang="en-GB" dirty="0"/>
          </a:p>
          <a:p>
            <a:r>
              <a:rPr lang="en-GB" dirty="0"/>
              <a:t>Building on the success of The Junction, the parent company (Offaly Innovation and Design Centre CLG)with support funding from Enterprise Ireland and Offaly County Council, has expanded as follows:</a:t>
            </a:r>
          </a:p>
          <a:p>
            <a:r>
              <a:rPr lang="en-GB" dirty="0"/>
              <a:t>The Junction Office Suites (Phase 2) – 4 additional offices with meeting room/canteen facilities have been developed in an industrial unit adjacent to The Junction Business Innovation Centre. This accommodates businesses that have outgrown the hot </a:t>
            </a:r>
            <a:r>
              <a:rPr lang="en-GB" dirty="0" err="1"/>
              <a:t>desking</a:t>
            </a:r>
            <a:r>
              <a:rPr lang="en-GB" dirty="0"/>
              <a:t> facilities of the Junction. The new office space opened in late July 2019 and all the four offices have already been rented.</a:t>
            </a:r>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4</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107" name="Text Placeholder 5">
            <a:extLst>
              <a:ext uri="{FF2B5EF4-FFF2-40B4-BE49-F238E27FC236}">
                <a16:creationId xmlns:a16="http://schemas.microsoft.com/office/drawing/2014/main" id="{AAF365E6-2133-E44D-A831-FF9FF0D1ED01}"/>
              </a:ext>
            </a:extLst>
          </p:cNvPr>
          <p:cNvSpPr txBox="1">
            <a:spLocks/>
          </p:cNvSpPr>
          <p:nvPr/>
        </p:nvSpPr>
        <p:spPr>
          <a:xfrm>
            <a:off x="1112980" y="1870010"/>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Junction has applied for funding through the network of Connected Hubs, which will facilitate a range of improvements and enhancements at the centre supporting sustainability. This funding once delivered will be used with activities completed by the end of 2021. The Junction has also applied to the Just Transition Funding which will support larger energy efficiency projects and the expansion of the hub. This will be completed in late  2022. This funding will improve further the energy efficiency of their buildings.</a:t>
            </a:r>
          </a:p>
          <a:p>
            <a:endParaRPr lang="en-GB" dirty="0"/>
          </a:p>
          <a:p>
            <a:r>
              <a:rPr lang="en-GB" dirty="0"/>
              <a:t>The Junction is applying to the Local Enterprise Office Green For Micro funding to support their own ambitions onsite while also utilising all funding and sustainability supports to reinforce their own efforts to lead by doing. The ambition is to greatly increase the scope of activities onsite, and in doing so, act as a demonstrator for tenant businesses and the community.</a:t>
            </a:r>
          </a:p>
          <a:p>
            <a:endParaRPr lang="en-GB" dirty="0"/>
          </a:p>
          <a:p>
            <a:r>
              <a:rPr lang="en-GB" dirty="0"/>
              <a:t>From Autumn 2021, The Junction will be providing a programme of activities e.g. webinars, events, resources for home workers working locally, and for businesses interested in transitioning their workforce to fully remote or blended working. This will be undertaken in partnership with Grow Remote and the Local Enterprise Office in Offaly.</a:t>
            </a:r>
          </a:p>
          <a:p>
            <a:endParaRPr lang="en-GB" dirty="0"/>
          </a:p>
          <a:p>
            <a:r>
              <a:rPr lang="en-GB" dirty="0"/>
              <a:t>The Junction are planning to explore circular economy opportunities. </a:t>
            </a:r>
          </a:p>
          <a:p>
            <a:r>
              <a:rPr lang="en-GB" dirty="0"/>
              <a:t>. </a:t>
            </a:r>
          </a:p>
        </p:txBody>
      </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12980" y="1403071"/>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05240" y="1285156"/>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3427126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27791"/>
            <a:ext cx="3010628" cy="2288154"/>
          </a:xfrm>
        </p:spPr>
        <p:txBody>
          <a:bodyPr/>
          <a:lstStyle/>
          <a:p>
            <a:pPr marL="228600" lvl="0" indent="-228600" algn="l">
              <a:spcAft>
                <a:spcPts val="300"/>
              </a:spcAft>
              <a:buClr>
                <a:srgbClr val="84BA41"/>
              </a:buClr>
              <a:buFont typeface="+mj-lt"/>
              <a:buAutoNum type="arabicPeriod"/>
            </a:pPr>
            <a:r>
              <a:rPr lang="en-GB" dirty="0"/>
              <a:t>Further training on the practical integration of sustainability measures - the ‘how to’.</a:t>
            </a:r>
          </a:p>
          <a:p>
            <a:pPr marL="228600" lvl="0" indent="-228600" algn="l">
              <a:spcAft>
                <a:spcPts val="300"/>
              </a:spcAft>
              <a:buClr>
                <a:srgbClr val="84BA41"/>
              </a:buClr>
              <a:buFont typeface="+mj-lt"/>
              <a:buAutoNum type="arabicPeriod"/>
            </a:pPr>
            <a:r>
              <a:rPr lang="en-GB" dirty="0"/>
              <a:t>Funding to support sustainability and the transition of the centres and to support the tenant businesses.</a:t>
            </a:r>
          </a:p>
          <a:p>
            <a:pPr marL="228600" lvl="0" indent="-228600" algn="l">
              <a:spcAft>
                <a:spcPts val="300"/>
              </a:spcAft>
              <a:buClr>
                <a:srgbClr val="84BA41"/>
              </a:buClr>
              <a:buFont typeface="+mj-lt"/>
              <a:buAutoNum type="arabicPeriod"/>
            </a:pPr>
            <a:r>
              <a:rPr lang="en-GB" dirty="0"/>
              <a:t>The opportunity to have strategic support through collective conversations on sustainability, and to engage with other hubs to learn from and share with each other.</a:t>
            </a:r>
          </a:p>
          <a:p>
            <a:pPr>
              <a:spcAft>
                <a:spcPts val="300"/>
              </a:spcAft>
            </a:pPr>
            <a:endParaRPr lang="en-US"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27791"/>
            <a:ext cx="2995251" cy="2288154"/>
          </a:xfrm>
        </p:spPr>
        <p:txBody>
          <a:bodyPr/>
          <a:lstStyle/>
          <a:p>
            <a:pPr marL="228600" lvl="0" indent="-228600" algn="l">
              <a:spcAft>
                <a:spcPts val="300"/>
              </a:spcAft>
              <a:buClr>
                <a:srgbClr val="84BA41"/>
              </a:buClr>
              <a:buFont typeface="+mj-lt"/>
              <a:buAutoNum type="arabicPeriod"/>
            </a:pPr>
            <a:r>
              <a:rPr lang="en-GB" dirty="0"/>
              <a:t>1Develop relationships with your Digital Officer in your Local Authority.</a:t>
            </a:r>
          </a:p>
          <a:p>
            <a:pPr marL="228600" lvl="0" indent="-228600" algn="l">
              <a:spcAft>
                <a:spcPts val="300"/>
              </a:spcAft>
              <a:buClr>
                <a:srgbClr val="84BA41"/>
              </a:buClr>
              <a:buFont typeface="+mj-lt"/>
              <a:buAutoNum type="arabicPeriod"/>
            </a:pPr>
            <a:r>
              <a:rPr lang="en-GB" dirty="0"/>
              <a:t>Connect with your Local Enterprise Office to access training, funding and keep connected.</a:t>
            </a:r>
          </a:p>
          <a:p>
            <a:pPr marL="228600" lvl="0" indent="-228600" algn="l">
              <a:spcAft>
                <a:spcPts val="300"/>
              </a:spcAft>
              <a:buClr>
                <a:srgbClr val="84BA41"/>
              </a:buClr>
              <a:buFont typeface="+mj-lt"/>
              <a:buAutoNum type="arabicPeriod"/>
            </a:pPr>
            <a:r>
              <a:rPr lang="en-GB" dirty="0"/>
              <a:t>Look at what can be done, and scale up.</a:t>
            </a:r>
          </a:p>
          <a:p>
            <a:pPr marL="228600" lvl="0" indent="-228600" algn="l">
              <a:spcAft>
                <a:spcPts val="300"/>
              </a:spcAft>
              <a:buClr>
                <a:srgbClr val="84BA41"/>
              </a:buClr>
              <a:buFont typeface="+mj-lt"/>
              <a:buAutoNum type="arabicPeriod"/>
            </a:pPr>
            <a:r>
              <a:rPr lang="en-GB" dirty="0"/>
              <a:t>Look at the practical ways to introduce sustainability measures daily and strategically.</a:t>
            </a:r>
          </a:p>
          <a:p>
            <a:pPr marL="228600" lvl="0" indent="-228600" algn="l">
              <a:spcAft>
                <a:spcPts val="300"/>
              </a:spcAft>
              <a:buClr>
                <a:srgbClr val="84BA41"/>
              </a:buClr>
              <a:buFont typeface="+mj-lt"/>
              <a:buAutoNum type="arabicPeriod"/>
            </a:pPr>
            <a:r>
              <a:rPr lang="en-GB" dirty="0"/>
              <a:t>Hubs need dedicated staff. Every hub should have a full time Centre Manager/ Business Development.</a:t>
            </a:r>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a:xfrm>
            <a:off x="4136157" y="5847586"/>
            <a:ext cx="3063276" cy="610137"/>
          </a:xfrm>
        </p:spPr>
        <p:txBody>
          <a:bodyPr/>
          <a:lstStyle/>
          <a:p>
            <a:r>
              <a:rPr lang="en-GB" dirty="0"/>
              <a:t>Just Transition Fund (through the Department of Environment, Climate and Communications) will see works completed in early 2022</a:t>
            </a:r>
            <a:endParaRPr lang="en-US" dirty="0"/>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Just Transition Fund (through the Department of Environment, Climate and Communications) will see works completed in early 2022).</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36157" y="8492803"/>
            <a:ext cx="3063276" cy="610137"/>
          </a:xfrm>
        </p:spPr>
        <p:txBody>
          <a:bodyPr/>
          <a:lstStyle/>
          <a:p>
            <a:r>
              <a:rPr lang="en-GB" dirty="0"/>
              <a:t>Just Transition Fund (through the Department of Environment, Climate and Communications) will see works completed in early 2022).</a:t>
            </a:r>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a:xfrm>
            <a:off x="4136157" y="7509331"/>
            <a:ext cx="3063276" cy="833227"/>
          </a:xfrm>
        </p:spPr>
        <p:txBody>
          <a:bodyPr/>
          <a:lstStyle/>
          <a:p>
            <a:r>
              <a:rPr lang="en-GB" dirty="0"/>
              <a:t>Just Transition Fund (through the Department of Environment, Climate and Communications) will see works completed in early 2022).</a:t>
            </a:r>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p:txBody>
          <a:bodyPr/>
          <a:lstStyle/>
          <a:p>
            <a:r>
              <a:rPr lang="en-GB" dirty="0"/>
              <a:t>Just Transition Fund (through the Department of Environment, Climate and Communications) will see works completed in early 2022).</a:t>
            </a:r>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2.xml><?xml version="1.0" encoding="utf-8"?>
<ds:datastoreItem xmlns:ds="http://schemas.openxmlformats.org/officeDocument/2006/customXml" ds:itemID="{969AD2B3-D789-4FC7-A14D-89ADA76B73A8}">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5a96bb8c-aa49-4f7e-b12a-1d018b5931c3"/>
    <ds:schemaRef ds:uri="bd7d76e0-c20f-457d-a5c3-91e787aaf778"/>
    <ds:schemaRef ds:uri="http://www.w3.org/XML/1998/namespace"/>
  </ds:schemaRefs>
</ds:datastoreItem>
</file>

<file path=customXml/itemProps3.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Magazine layout</Template>
  <TotalTime>4486</TotalTime>
  <Words>1854</Words>
  <Application>Microsoft Macintosh PowerPoint</Application>
  <PresentationFormat>Custom</PresentationFormat>
  <Paragraphs>98</Paragraphs>
  <Slides>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vt:i4>
      </vt:variant>
    </vt:vector>
  </HeadingPairs>
  <TitlesOfParts>
    <vt:vector size="15"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332</cp:revision>
  <dcterms:created xsi:type="dcterms:W3CDTF">2021-06-15T11:45:52Z</dcterms:created>
  <dcterms:modified xsi:type="dcterms:W3CDTF">2022-04-06T11:06:05Z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