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299"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autoAdjust="0"/>
    <p:restoredTop sz="94638"/>
  </p:normalViewPr>
  <p:slideViewPr>
    <p:cSldViewPr snapToGrid="0" snapToObjects="1">
      <p:cViewPr varScale="1">
        <p:scale>
          <a:sx n="82" d="100"/>
          <a:sy n="82" d="100"/>
        </p:scale>
        <p:origin x="3384"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hyperlink" Target="https://www.pne.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2"/>
            <a:ext cx="6351439" cy="1820388"/>
          </a:xfrm>
        </p:spPr>
        <p:txBody>
          <a:bodyPr/>
          <a:lstStyle/>
          <a:p>
            <a:r>
              <a:rPr lang="en-GB" dirty="0"/>
              <a:t>PNE is an enterprise agency in North East England that supports a thriving business landscape and is driven by a purpose: to create positive social and economic change through enterprise. </a:t>
            </a:r>
          </a:p>
          <a:p>
            <a:endParaRPr lang="en-GB" dirty="0"/>
          </a:p>
          <a:p>
            <a:r>
              <a:rPr lang="en-GB" dirty="0"/>
              <a:t>The business supports people to start a sustainable business, support organisations to grow sustainably and support partners to help businesses start, grow and thrive. PNE works with organisations and individuals, who share their ambition of supporting businesses to start, grow and thrive, and who want to harness the power of entrepreneurship to make a difference. </a:t>
            </a:r>
          </a:p>
          <a:p>
            <a:endParaRPr lang="en-GB" dirty="0"/>
          </a:p>
          <a:p>
            <a:r>
              <a:rPr lang="en-GB" dirty="0"/>
              <a:t>PNE are always seeking to explore new partnerships with those who share our purpose and values. Business support includes 1-2-1 Advice &amp; Mentoring, Training &amp; Masterclasses, Leadership Coaching, Management &amp; Leadership Qualifications, Workspace and more. </a:t>
            </a:r>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PNE</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05.08.21 via Video Call</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Tracey Moore, Executive Director</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enquiries@pne.org</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15" name="Picture Placeholder 14">
            <a:extLst>
              <a:ext uri="{FF2B5EF4-FFF2-40B4-BE49-F238E27FC236}">
                <a16:creationId xmlns:a16="http://schemas.microsoft.com/office/drawing/2014/main" id="{F17CDC06-9BE5-496A-B335-29A1142EFA19}"/>
              </a:ext>
            </a:extLst>
          </p:cNvPr>
          <p:cNvPicPr>
            <a:picLocks noGrp="1" noChangeAspect="1"/>
          </p:cNvPicPr>
          <p:nvPr>
            <p:ph type="pic" sz="quarter" idx="56"/>
          </p:nvPr>
        </p:nvPicPr>
        <p:blipFill rotWithShape="1">
          <a:blip r:embed="rId2" cstate="screen">
            <a:extLst>
              <a:ext uri="{28A0092B-C50C-407E-A947-70E740481C1C}">
                <a14:useLocalDpi xmlns:a14="http://schemas.microsoft.com/office/drawing/2010/main"/>
              </a:ext>
            </a:extLst>
          </a:blip>
          <a:srcRect l="-1"/>
          <a:stretch/>
        </p:blipFill>
        <p:spPr>
          <a:xfrm>
            <a:off x="4905165" y="4385750"/>
            <a:ext cx="2648788" cy="1685456"/>
          </a:xfrm>
          <a:prstGeom prst="rect">
            <a:avLst/>
          </a:prstGeom>
        </p:spPr>
      </p:pic>
      <p:pic>
        <p:nvPicPr>
          <p:cNvPr id="19" name="Picture 18" descr="C:\Users\oonaghG\AppData\Local\Microsoft\Windows\INetCache\Content.MSO\D0A5AEE4.tmp">
            <a:extLst>
              <a:ext uri="{FF2B5EF4-FFF2-40B4-BE49-F238E27FC236}">
                <a16:creationId xmlns:a16="http://schemas.microsoft.com/office/drawing/2014/main" id="{CC26B7F0-4160-4EF2-A66B-8D337684E8E1}"/>
              </a:ext>
            </a:extLst>
          </p:cNvPr>
          <p:cNvPicPr/>
          <p:nvPr/>
        </p:nvPicPr>
        <p:blipFill>
          <a:blip r:embed="rId3" cstate="screen">
            <a:extLst>
              <a:ext uri="{28A0092B-C50C-407E-A947-70E740481C1C}">
                <a14:useLocalDpi xmlns:a14="http://schemas.microsoft.com/office/drawing/2010/main"/>
              </a:ext>
            </a:extLst>
          </a:blip>
          <a:srcRect/>
          <a:stretch>
            <a:fillRect/>
          </a:stretch>
        </p:blipFill>
        <p:spPr bwMode="auto">
          <a:xfrm>
            <a:off x="5716131" y="3599028"/>
            <a:ext cx="1060450" cy="523875"/>
          </a:xfrm>
          <a:prstGeom prst="rect">
            <a:avLst/>
          </a:prstGeom>
          <a:noFill/>
          <a:ln>
            <a:noFill/>
          </a:ln>
        </p:spPr>
      </p:pic>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23" name="Picture Placeholder 22">
            <a:extLst>
              <a:ext uri="{FF2B5EF4-FFF2-40B4-BE49-F238E27FC236}">
                <a16:creationId xmlns:a16="http://schemas.microsoft.com/office/drawing/2014/main" id="{89A91967-0160-4C92-B730-F06A9BC17F27}"/>
              </a:ext>
            </a:extLst>
          </p:cNvPr>
          <p:cNvPicPr>
            <a:picLocks noGrp="1" noChangeAspect="1"/>
          </p:cNvPicPr>
          <p:nvPr>
            <p:ph type="pic" sz="quarter" idx="17"/>
          </p:nvPr>
        </p:nvPicPr>
        <p:blipFill>
          <a:blip r:embed="rId5" cstate="screen">
            <a:extLst>
              <a:ext uri="{28A0092B-C50C-407E-A947-70E740481C1C}">
                <a14:useLocalDpi xmlns:a14="http://schemas.microsoft.com/office/drawing/2010/main"/>
              </a:ext>
            </a:extLst>
          </a:blip>
          <a:srcRect/>
          <a:stretch>
            <a:fillRect/>
          </a:stretch>
        </p:blipFill>
        <p:spPr>
          <a:prstGeom prst="rect">
            <a:avLst/>
          </a:prstGeom>
        </p:spPr>
      </p:pic>
      <p:sp>
        <p:nvSpPr>
          <p:cNvPr id="28" name="Text Placeholder 1">
            <a:extLst>
              <a:ext uri="{FF2B5EF4-FFF2-40B4-BE49-F238E27FC236}">
                <a16:creationId xmlns:a16="http://schemas.microsoft.com/office/drawing/2014/main" id="{C51ED976-CE9F-4EE9-BC8F-653D5987F54A}"/>
              </a:ext>
            </a:extLst>
          </p:cNvPr>
          <p:cNvSpPr>
            <a:spLocks noGrp="1"/>
          </p:cNvSpPr>
          <p:nvPr>
            <p:ph type="body" sz="quarter" idx="11"/>
          </p:nvPr>
        </p:nvSpPr>
        <p:spPr>
          <a:xfrm>
            <a:off x="923122" y="2485271"/>
            <a:ext cx="6272696" cy="650735"/>
          </a:xfrm>
        </p:spPr>
        <p:txBody>
          <a:bodyPr/>
          <a:lstStyle/>
          <a:p>
            <a:r>
              <a:rPr lang="en-US" dirty="0"/>
              <a:t>PNE</a:t>
            </a:r>
          </a:p>
          <a:p>
            <a:endParaRPr lang="en-US" dirty="0"/>
          </a:p>
        </p:txBody>
      </p:sp>
    </p:spTree>
    <p:extLst>
      <p:ext uri="{BB962C8B-B14F-4D97-AF65-F5344CB8AC3E}">
        <p14:creationId xmlns:p14="http://schemas.microsoft.com/office/powerpoint/2010/main" val="829324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10</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pPr algn="l"/>
            <a:r>
              <a:rPr lang="en-GB" dirty="0"/>
              <a:t>Local Enterprise</a:t>
            </a:r>
          </a:p>
          <a:p>
            <a:pPr marL="0" indent="0">
              <a:buNone/>
            </a:pP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US" dirty="0"/>
              <a:t>Tenants/Public Body/Funders</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12</a:t>
            </a:r>
            <a:r>
              <a:rPr lang="en-US" sz="3200" dirty="0">
                <a:solidFill>
                  <a:srgbClr val="84BA41"/>
                </a:solidFill>
              </a:rPr>
              <a:t>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192572"/>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300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636904"/>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084707"/>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6974120"/>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661375"/>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When working with new businesses PNE encourage and ask business owners how they can reduce carbon footprint and start a sustainable business for a sustainable future. With staff, there is development work on social pay living wage, training support, mental health support.</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Environmental PNE has Solar panels, LED lights motion sensors, Cycling facilitates, radiator controls, recycling for a paperless zone. PNE is currently in the process of looking at EPC ratings of minimum C by installing double-glazing windows and more energy efficient radiators. </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PNE is looking to build a new sustainable building with ground source heating, seeding roof, bio diversity, nature protection but due to covid-19 there was delays and is looking for funding in 2021/2022.</a:t>
            </a: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018331"/>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585" y="553284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12980" y="3706337"/>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05240" y="3494959"/>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48021" y="4947777"/>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24372" y="4941981"/>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3712" y="6692070"/>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5240" y="6525443"/>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7" name="Text Placeholder 5">
            <a:extLst>
              <a:ext uri="{FF2B5EF4-FFF2-40B4-BE49-F238E27FC236}">
                <a16:creationId xmlns:a16="http://schemas.microsoft.com/office/drawing/2014/main" id="{AAF365E6-2133-E44D-A831-FF9FF0D1ED01}"/>
              </a:ext>
            </a:extLst>
          </p:cNvPr>
          <p:cNvSpPr txBox="1">
            <a:spLocks/>
          </p:cNvSpPr>
          <p:nvPr/>
        </p:nvSpPr>
        <p:spPr>
          <a:xfrm>
            <a:off x="1107795" y="9499878"/>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Currently researching electric chargers in Car park for a clean Air Zones</a:t>
            </a:r>
          </a:p>
          <a:p>
            <a:r>
              <a:rPr lang="en-GB" dirty="0"/>
              <a:t>Sourcing funding for new building development, carbon neutral</a:t>
            </a:r>
          </a:p>
          <a:p>
            <a:r>
              <a:rPr lang="en-GB" dirty="0"/>
              <a:t>Continue to be carbon neutral and finding income generation opportunities that  don’t rely on heavy staffing</a:t>
            </a:r>
          </a:p>
          <a:p>
            <a:r>
              <a:rPr lang="en-GB" dirty="0"/>
              <a:t>.</a:t>
            </a:r>
            <a:endParaRPr lang="en-US" dirty="0"/>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07795" y="8936824"/>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00055" y="8818909"/>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45050" y="1107937"/>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37310" y="924313"/>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18" name="Text Placeholder 6">
            <a:extLst>
              <a:ext uri="{FF2B5EF4-FFF2-40B4-BE49-F238E27FC236}">
                <a16:creationId xmlns:a16="http://schemas.microsoft.com/office/drawing/2014/main" id="{F9901009-4EBB-485B-A9A8-3E8086248CDE}"/>
              </a:ext>
            </a:extLst>
          </p:cNvPr>
          <p:cNvSpPr txBox="1">
            <a:spLocks/>
          </p:cNvSpPr>
          <p:nvPr/>
        </p:nvSpPr>
        <p:spPr>
          <a:xfrm>
            <a:off x="1120195" y="1597252"/>
            <a:ext cx="5910006" cy="155621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PNE deliver a Sustainable Start-up Award the first of its kind in the region supports new and emerging businesses by providing funding and practical support, including one-to-one mentoring appointments and tickets to workshops and masterclasses by leading business professionals. To be considered for a grant, applicants must be able to show how their business supports at least one of the 17 Sustainable Development Goals (SDGs) outlined by the United Nations.  </a:t>
            </a:r>
          </a:p>
          <a:p>
            <a:r>
              <a:rPr lang="en-GB" dirty="0"/>
              <a:t>Followed EDF to improve overall ratings and implement systems. </a:t>
            </a:r>
          </a:p>
          <a:p>
            <a:endParaRPr lang="en-GB" dirty="0"/>
          </a:p>
          <a:p>
            <a:r>
              <a:rPr lang="en-GB" dirty="0"/>
              <a:t>To go paperless the organisation started looking at human behaviour and comfort and analysing why people need paper. Tenants were receiving invoices in paper and making the change to online saved time long term. Accounts system – alternative “</a:t>
            </a:r>
            <a:r>
              <a:rPr lang="en-GB" dirty="0" err="1"/>
              <a:t>Xero</a:t>
            </a:r>
            <a:r>
              <a:rPr lang="en-GB" dirty="0"/>
              <a:t>” Monthly Subscription with tag on apps. </a:t>
            </a:r>
          </a:p>
          <a:p>
            <a:endParaRPr lang="en-US" dirty="0"/>
          </a:p>
        </p:txBody>
      </p:sp>
      <p:sp>
        <p:nvSpPr>
          <p:cNvPr id="131" name="Text Placeholder 5">
            <a:extLst>
              <a:ext uri="{FF2B5EF4-FFF2-40B4-BE49-F238E27FC236}">
                <a16:creationId xmlns:a16="http://schemas.microsoft.com/office/drawing/2014/main" id="{AAF365E6-2133-E44D-A831-FF9FF0D1ED01}"/>
              </a:ext>
            </a:extLst>
          </p:cNvPr>
          <p:cNvSpPr txBox="1">
            <a:spLocks/>
          </p:cNvSpPr>
          <p:nvPr/>
        </p:nvSpPr>
        <p:spPr>
          <a:xfrm>
            <a:off x="1147135" y="4160893"/>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Involve tenants as much as possible in implementing new systems to building.</a:t>
            </a:r>
          </a:p>
          <a:p>
            <a:r>
              <a:rPr lang="en-GB" dirty="0"/>
              <a:t>Talked to other Enterprise centres to bring businesses together who are not involving in change and overcome barriers. </a:t>
            </a:r>
          </a:p>
        </p:txBody>
      </p:sp>
      <p:sp>
        <p:nvSpPr>
          <p:cNvPr id="132" name="Text Placeholder 5">
            <a:extLst>
              <a:ext uri="{FF2B5EF4-FFF2-40B4-BE49-F238E27FC236}">
                <a16:creationId xmlns:a16="http://schemas.microsoft.com/office/drawing/2014/main" id="{AAF365E6-2133-E44D-A831-FF9FF0D1ED01}"/>
              </a:ext>
            </a:extLst>
          </p:cNvPr>
          <p:cNvSpPr txBox="1">
            <a:spLocks/>
          </p:cNvSpPr>
          <p:nvPr/>
        </p:nvSpPr>
        <p:spPr>
          <a:xfrm>
            <a:off x="1148021" y="5590759"/>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Research before bringing in systems. Tracey has completed Climate Change course and is part of the North East Climate Change coalition bringing people together to tackle the climate emergency, to reverse ecological collapse and deliver a just transition to a new green economy. PNE also work with local colleges so young people can see business opportunities for better climate businesses. </a:t>
            </a:r>
            <a:endParaRPr lang="en-US" dirty="0"/>
          </a:p>
        </p:txBody>
      </p:sp>
      <p:sp>
        <p:nvSpPr>
          <p:cNvPr id="133" name="Text Placeholder 6">
            <a:extLst>
              <a:ext uri="{FF2B5EF4-FFF2-40B4-BE49-F238E27FC236}">
                <a16:creationId xmlns:a16="http://schemas.microsoft.com/office/drawing/2014/main" id="{F9901009-4EBB-485B-A9A8-3E8086248CDE}"/>
              </a:ext>
            </a:extLst>
          </p:cNvPr>
          <p:cNvSpPr txBox="1">
            <a:spLocks/>
          </p:cNvSpPr>
          <p:nvPr/>
        </p:nvSpPr>
        <p:spPr>
          <a:xfrm>
            <a:off x="1101170" y="7216299"/>
            <a:ext cx="5910006" cy="59231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50 businesses in Tyne and Wear availed up to £1,000 to support with start-up costs.</a:t>
            </a:r>
          </a:p>
          <a:p>
            <a:endParaRPr lang="en-GB" dirty="0"/>
          </a:p>
          <a:p>
            <a:r>
              <a:rPr lang="en-GB" dirty="0"/>
              <a:t>Solar Panels installed last year – difficult to analysis costing with </a:t>
            </a:r>
            <a:r>
              <a:rPr lang="en-GB" dirty="0" err="1"/>
              <a:t>covid</a:t>
            </a:r>
            <a:r>
              <a:rPr lang="en-GB" dirty="0"/>
              <a:t> and some businesses working from home. </a:t>
            </a:r>
          </a:p>
          <a:p>
            <a:endParaRPr lang="en-GB" dirty="0"/>
          </a:p>
          <a:p>
            <a:r>
              <a:rPr lang="en-GB" dirty="0"/>
              <a:t>Reducing cost of stationary, funders have to print and sign this was difficult when trying to go paper free. Now electronic signatures for documents. </a:t>
            </a:r>
          </a:p>
          <a:p>
            <a:endParaRPr lang="en-GB" dirty="0"/>
          </a:p>
          <a:p>
            <a:r>
              <a:rPr lang="en-GB" dirty="0"/>
              <a:t>Bike sheds are full so PNE are looking at the possibility of expansion, encouraging more people to cycle to work rather than taking their cars </a:t>
            </a:r>
          </a:p>
          <a:p>
            <a:endParaRPr lang="en-GB" dirty="0"/>
          </a:p>
          <a:p>
            <a:endParaRPr lang="en-US" dirty="0"/>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Funding - looking for grants for financial support</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Technology is expensive to implement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Resources and training for Enterprise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Centres that can then train new entrepreneurs.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Looking at new business owners for what systems they can implement from early stages. </a:t>
            </a:r>
          </a:p>
          <a:p>
            <a:pPr>
              <a:spcAft>
                <a:spcPts val="300"/>
              </a:spcAft>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Don’t try to change world in one go</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Take small steps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Explore the benefits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Support businesses &amp; promote the benefits for planet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Do not have a fear of technology.</a:t>
            </a:r>
          </a:p>
          <a:p>
            <a:pPr algn="l">
              <a:spcAft>
                <a:spcPts val="300"/>
              </a:spcAft>
            </a:pP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6 -12 months</a:t>
            </a:r>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6 -12 months</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p:txBody>
          <a:bodyPr/>
          <a:lstStyle/>
          <a:p>
            <a:r>
              <a:rPr lang="en-GB" dirty="0"/>
              <a:t>6 -12 months</a:t>
            </a:r>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Next 6 months </a:t>
            </a:r>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a:t>1 to 3 years. </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Props1.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2.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69AD2B3-D789-4FC7-A14D-89ADA76B73A8}">
  <ds:schemaRefs>
    <ds:schemaRef ds:uri="http://purl.org/dc/elements/1.1/"/>
    <ds:schemaRef ds:uri="http://schemas.microsoft.com/office/2006/metadata/properties"/>
    <ds:schemaRef ds:uri="5a96bb8c-aa49-4f7e-b12a-1d018b5931c3"/>
    <ds:schemaRef ds:uri="bd7d76e0-c20f-457d-a5c3-91e787aaf778"/>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Magazine layout</Template>
  <TotalTime>4420</TotalTime>
  <Words>1048</Words>
  <Application>Microsoft Macintosh PowerPoint</Application>
  <PresentationFormat>Custom</PresentationFormat>
  <Paragraphs>101</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324</cp:revision>
  <dcterms:created xsi:type="dcterms:W3CDTF">2021-06-15T11:45:52Z</dcterms:created>
  <dcterms:modified xsi:type="dcterms:W3CDTF">2022-04-06T11:06:25Z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