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299" r:id="rId5"/>
    <p:sldId id="282" r:id="rId6"/>
    <p:sldId id="294" r:id="rId7"/>
    <p:sldId id="300" r:id="rId8"/>
    <p:sldId id="298" r:id="rId9"/>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artas.ie/contact" TargetMode="External"/><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p:cNvPicPr>
            <a:picLocks noGrp="1" noChangeAspect="1"/>
          </p:cNvPicPr>
          <p:nvPr>
            <p:ph type="pic" sz="quarter" idx="56"/>
          </p:nvPr>
        </p:nvPicPr>
        <p:blipFill>
          <a:blip r:embed="rId2" cstate="screen">
            <a:extLst>
              <a:ext uri="{28A0092B-C50C-407E-A947-70E740481C1C}">
                <a14:useLocalDpi xmlns:a14="http://schemas.microsoft.com/office/drawing/2010/main"/>
              </a:ext>
            </a:extLst>
          </a:blip>
          <a:srcRect/>
          <a:stretch>
            <a:fillRect/>
          </a:stretch>
        </p:blipFill>
        <p:spPr>
          <a:prstGeom prst="rect">
            <a:avLst/>
          </a:prstGeom>
        </p:spPr>
      </p:pic>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2"/>
            <a:ext cx="6351439" cy="1820388"/>
          </a:xfrm>
        </p:spPr>
        <p:txBody>
          <a:bodyPr/>
          <a:lstStyle/>
          <a:p>
            <a:r>
              <a:rPr lang="en-GB" dirty="0" err="1"/>
              <a:t>Partas</a:t>
            </a:r>
            <a:r>
              <a:rPr lang="en-GB" dirty="0"/>
              <a:t> has four enterprise centres in the Tallaght area and is firmly at the heart of the entrepreneurial spirit within the community. Tallaght is located in South Dublin, and is the largest satellite town of Dublin City (population of 76,119 (census 2016).</a:t>
            </a:r>
          </a:p>
          <a:p>
            <a:endParaRPr lang="en-GB" dirty="0"/>
          </a:p>
          <a:p>
            <a:r>
              <a:rPr lang="en-GB" dirty="0"/>
              <a:t>The </a:t>
            </a:r>
            <a:r>
              <a:rPr lang="en-GB" dirty="0" err="1"/>
              <a:t>Partas</a:t>
            </a:r>
            <a:r>
              <a:rPr lang="en-GB" dirty="0"/>
              <a:t> training in personal and business development, computer skills, mentoring programmes, micro-financing and Social Enterprise ensure that every assistance is provided to support clients. </a:t>
            </a:r>
            <a:r>
              <a:rPr lang="en-GB" dirty="0" err="1"/>
              <a:t>Partas</a:t>
            </a:r>
            <a:r>
              <a:rPr lang="en-GB" dirty="0"/>
              <a:t> aims to build an inclusive and thriving community by being a leading source of excellence in development of local enterprise and of social economy. A key factor in creating and supporting an entrepreneurial culture in Tallaght is the provision of affordable and suitable workspace. Since 1984 </a:t>
            </a:r>
            <a:r>
              <a:rPr lang="en-GB" dirty="0" err="1"/>
              <a:t>Partas</a:t>
            </a:r>
            <a:r>
              <a:rPr lang="en-GB" dirty="0"/>
              <a:t> has worked with State agencies, NGOs, Businesses and Community Representatives in developing enterprise space and now manages four successful Community Enterprise Centres, namely:</a:t>
            </a:r>
          </a:p>
          <a:p>
            <a:endParaRPr lang="en-GB" dirty="0"/>
          </a:p>
          <a:p>
            <a:r>
              <a:rPr lang="en-GB" dirty="0"/>
              <a:t>Tallaght Enterprise Centre  - 1765.1578 </a:t>
            </a:r>
            <a:r>
              <a:rPr lang="en-GB" dirty="0" err="1"/>
              <a:t>sq</a:t>
            </a:r>
            <a:r>
              <a:rPr lang="en-GB" dirty="0"/>
              <a:t> m</a:t>
            </a:r>
          </a:p>
          <a:p>
            <a:r>
              <a:rPr lang="en-GB" dirty="0" err="1"/>
              <a:t>Bolbrook</a:t>
            </a:r>
            <a:r>
              <a:rPr lang="en-GB" dirty="0"/>
              <a:t> Enterprise Centre – 743.2243 </a:t>
            </a:r>
            <a:r>
              <a:rPr lang="en-GB" dirty="0" err="1"/>
              <a:t>sq</a:t>
            </a:r>
            <a:r>
              <a:rPr lang="en-GB" dirty="0"/>
              <a:t> m*</a:t>
            </a:r>
          </a:p>
          <a:p>
            <a:r>
              <a:rPr lang="en-GB" dirty="0"/>
              <a:t>Brookfield Enterprise Centre - 2415.47904 </a:t>
            </a:r>
            <a:r>
              <a:rPr lang="en-GB" dirty="0" err="1"/>
              <a:t>sq</a:t>
            </a:r>
            <a:r>
              <a:rPr lang="en-GB" dirty="0"/>
              <a:t> m</a:t>
            </a:r>
          </a:p>
          <a:p>
            <a:r>
              <a:rPr lang="en-GB" dirty="0"/>
              <a:t>Killinarden Enterprise Park - 2043.8669 sq. m</a:t>
            </a:r>
          </a:p>
          <a:p>
            <a:endParaRPr lang="en-GB" dirty="0"/>
          </a:p>
          <a:p>
            <a:r>
              <a:rPr lang="en-GB" dirty="0"/>
              <a:t>*The </a:t>
            </a:r>
            <a:r>
              <a:rPr lang="en-GB" dirty="0" err="1"/>
              <a:t>Bolbrook</a:t>
            </a:r>
            <a:r>
              <a:rPr lang="en-GB" dirty="0"/>
              <a:t> Enterprise Centre which recently underwent a total upgrade and refurbishment has reopened as ‘The Edge’.</a:t>
            </a:r>
          </a:p>
          <a:p>
            <a:endParaRPr lang="en-GB" dirty="0"/>
          </a:p>
          <a:p>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err="1"/>
              <a:t>Partas</a:t>
            </a:r>
            <a:r>
              <a:rPr lang="en-US" dirty="0"/>
              <a:t> (</a:t>
            </a:r>
            <a:r>
              <a:rPr lang="en-US" dirty="0" err="1"/>
              <a:t>Partas</a:t>
            </a:r>
            <a:r>
              <a:rPr lang="en-US" dirty="0"/>
              <a:t> CLG)	</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14/07/2021 via video call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Bernard Bennett	</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receptiontec@partas.ie</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3"/>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5" name="Picture Placeholder 14"/>
          <p:cNvPicPr>
            <a:picLocks noGrp="1" noChangeAspect="1"/>
          </p:cNvPicPr>
          <p:nvPr>
            <p:ph type="pic" sz="quarter" idx="17"/>
          </p:nvPr>
        </p:nvPicPr>
        <p:blipFill>
          <a:blip r:embed="rId4"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85271"/>
            <a:ext cx="6272696" cy="650735"/>
          </a:xfrm>
        </p:spPr>
        <p:txBody>
          <a:bodyPr/>
          <a:lstStyle/>
          <a:p>
            <a:r>
              <a:rPr lang="en-US" dirty="0"/>
              <a:t>PARTAS</a:t>
            </a:r>
          </a:p>
          <a:p>
            <a:endParaRPr lang="en-US" dirty="0"/>
          </a:p>
        </p:txBody>
      </p:sp>
      <p:pic>
        <p:nvPicPr>
          <p:cNvPr id="17" name="Picture 16"/>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463540" y="3512123"/>
            <a:ext cx="1163319" cy="463013"/>
          </a:xfrm>
          <a:prstGeom prst="rect">
            <a:avLst/>
          </a:prstGeom>
        </p:spPr>
      </p:pic>
    </p:spTree>
    <p:extLst>
      <p:ext uri="{BB962C8B-B14F-4D97-AF65-F5344CB8AC3E}">
        <p14:creationId xmlns:p14="http://schemas.microsoft.com/office/powerpoint/2010/main" val="3979258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15</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Local Enterprise/ Education/ Food and Hospitality/Social Enterprise.</a:t>
            </a:r>
          </a:p>
          <a:p>
            <a:endParaRPr lang="en-GB" dirty="0"/>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514793" cy="1200896"/>
          </a:xfrm>
        </p:spPr>
        <p:txBody>
          <a:bodyPr/>
          <a:lstStyle/>
          <a:p>
            <a:r>
              <a:rPr lang="en-GB" dirty="0"/>
              <a:t>Learners/ Local Community/ SME’s/ Micro Enterprise/ Sole traders/ Start-ups/Social Enterprises.</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62</a:t>
            </a:r>
            <a:r>
              <a:rPr lang="en-US" sz="3200" dirty="0">
                <a:solidFill>
                  <a:srgbClr val="84BA41"/>
                </a:solidFill>
              </a:rPr>
              <a:t>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7"/>
            <a:ext cx="0" cy="1246136"/>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300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67878" y="6307027"/>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0440" y="5754830"/>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8098" y="6535525"/>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9752" y="6579736"/>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2366" y="5590951"/>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84" name="Text Placeholder 6">
            <a:extLst>
              <a:ext uri="{FF2B5EF4-FFF2-40B4-BE49-F238E27FC236}">
                <a16:creationId xmlns:a16="http://schemas.microsoft.com/office/drawing/2014/main" id="{F9901009-4EBB-485B-A9A8-3E8086248CDE}"/>
              </a:ext>
            </a:extLst>
          </p:cNvPr>
          <p:cNvSpPr txBox="1">
            <a:spLocks/>
          </p:cNvSpPr>
          <p:nvPr/>
        </p:nvSpPr>
        <p:spPr>
          <a:xfrm>
            <a:off x="1064211" y="7224459"/>
            <a:ext cx="5910006" cy="2578610"/>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In pursuance of a sustainability agenda, </a:t>
            </a:r>
            <a:r>
              <a:rPr lang="en-GB" dirty="0" err="1"/>
              <a:t>Partas</a:t>
            </a:r>
            <a:r>
              <a:rPr lang="en-GB" dirty="0"/>
              <a:t> has incorporated the following goals in the formulation and implementation of its plans, strategies &amp; programmes in all areas of activity.</a:t>
            </a:r>
          </a:p>
          <a:p>
            <a:endParaRPr lang="en-GB" dirty="0"/>
          </a:p>
          <a:p>
            <a:pPr marL="171450" indent="-171450">
              <a:buFont typeface="Arial" panose="020B0604020202020204" pitchFamily="34" charset="0"/>
              <a:buChar char="•"/>
            </a:pPr>
            <a:r>
              <a:rPr lang="en-GB" dirty="0"/>
              <a:t>Minimise the consumption of natural non-renewable resources.</a:t>
            </a:r>
          </a:p>
          <a:p>
            <a:pPr marL="171450" indent="-171450">
              <a:buFont typeface="Arial" panose="020B0604020202020204" pitchFamily="34" charset="0"/>
              <a:buChar char="•"/>
            </a:pPr>
            <a:r>
              <a:rPr lang="en-GB" dirty="0"/>
              <a:t>Encourage energy efficiency, reduction in emissions and where possible adopt alternative/ renewable energy sources and best practice in its operations.</a:t>
            </a:r>
          </a:p>
          <a:p>
            <a:pPr marL="171450" indent="-171450">
              <a:buFont typeface="Arial" panose="020B0604020202020204" pitchFamily="34" charset="0"/>
              <a:buChar char="•"/>
            </a:pPr>
            <a:r>
              <a:rPr lang="en-GB" dirty="0"/>
              <a:t>Accommodate new development needs in an environmentally sensitive manner.</a:t>
            </a:r>
          </a:p>
          <a:p>
            <a:pPr marL="171450" indent="-171450">
              <a:buFont typeface="Arial" panose="020B0604020202020204" pitchFamily="34" charset="0"/>
              <a:buChar char="•"/>
            </a:pPr>
            <a:r>
              <a:rPr lang="en-GB" dirty="0"/>
              <a:t>Promote water conservation measures, waste prevention, reduction, re-use, recycling, energy recovery &amp; safe disposal.</a:t>
            </a:r>
          </a:p>
          <a:p>
            <a:endParaRPr lang="en-GB" dirty="0"/>
          </a:p>
          <a:p>
            <a:endParaRPr lang="en-GB" dirty="0"/>
          </a:p>
          <a:p>
            <a:endParaRPr lang="en-GB" dirty="0"/>
          </a:p>
          <a:p>
            <a:endParaRPr lang="en-GB" dirty="0"/>
          </a:p>
          <a:p>
            <a:r>
              <a:rPr lang="en-GB" dirty="0"/>
              <a:t>Equality Policy: </a:t>
            </a:r>
            <a:r>
              <a:rPr lang="en-GB" dirty="0" err="1"/>
              <a:t>Partas</a:t>
            </a:r>
            <a:r>
              <a:rPr lang="en-GB" dirty="0"/>
              <a:t> is committed to equality of opportunity in terms of its employment practices, its policies and procedures, and access to its services. This commitment to equality of opportunity is evidenced in the mission statement of  the organisation: “Our aim is to build an inclusive and thriving community by being a leading source of excellence in development of local enterprise and of social economy.” </a:t>
            </a:r>
          </a:p>
          <a:p>
            <a:endParaRPr lang="en-GB" dirty="0"/>
          </a:p>
          <a:p>
            <a:r>
              <a:rPr lang="en-GB" dirty="0"/>
              <a:t>Environmental Policy: </a:t>
            </a:r>
            <a:r>
              <a:rPr lang="en-GB" dirty="0" err="1"/>
              <a:t>Partas</a:t>
            </a:r>
            <a:r>
              <a:rPr lang="en-GB" dirty="0"/>
              <a:t> provides business support, advice and training to individuals, community businesses, SMEs and Social Enterprises throughout Tallaght. </a:t>
            </a:r>
            <a:r>
              <a:rPr lang="en-GB" dirty="0" err="1"/>
              <a:t>Partas</a:t>
            </a:r>
            <a:r>
              <a:rPr lang="en-GB" dirty="0"/>
              <a:t> recognises that environmental concerns are an integral part of its business both within its own operation &amp; in its relationship with clients. </a:t>
            </a:r>
          </a:p>
          <a:p>
            <a:endParaRPr lang="en-GB" dirty="0"/>
          </a:p>
        </p:txBody>
      </p: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15162" y="7786476"/>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07422" y="7575098"/>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1173" y="9054389"/>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7524" y="9048593"/>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12191" y="3178164"/>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04451" y="2994540"/>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18" name="Text Placeholder 6">
            <a:extLst>
              <a:ext uri="{FF2B5EF4-FFF2-40B4-BE49-F238E27FC236}">
                <a16:creationId xmlns:a16="http://schemas.microsoft.com/office/drawing/2014/main" id="{F9901009-4EBB-485B-A9A8-3E8086248CDE}"/>
              </a:ext>
            </a:extLst>
          </p:cNvPr>
          <p:cNvSpPr txBox="1">
            <a:spLocks/>
          </p:cNvSpPr>
          <p:nvPr/>
        </p:nvSpPr>
        <p:spPr>
          <a:xfrm>
            <a:off x="1087336" y="3667480"/>
            <a:ext cx="5910006" cy="2824956"/>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a:t>
            </a:r>
            <a:r>
              <a:rPr lang="en-GB" dirty="0" err="1"/>
              <a:t>Bolbrook</a:t>
            </a:r>
            <a:r>
              <a:rPr lang="en-GB" dirty="0"/>
              <a:t> Enterprise Centre underwent a refurbishment between 2019, reopening in 2020 as ‘The Edge’. In developing ‘The Edge’ every effort was taken to marry sustainability efforts from an environmental perspective with cost savings potential while exploring opportunities to generate income (the Coffee Shop) in the building also. The building is state of the art. It incorporates a Heat Recovery System (similar to Passive House systems) and also installed a Heat Pump with underfloor heating. These actions have greatly reduced energy usage and bills (SDG7|SDG11).</a:t>
            </a:r>
          </a:p>
          <a:p>
            <a:endParaRPr lang="en-GB" dirty="0"/>
          </a:p>
          <a:p>
            <a:r>
              <a:rPr lang="en-GB" dirty="0" err="1"/>
              <a:t>Partas</a:t>
            </a:r>
            <a:r>
              <a:rPr lang="en-GB" dirty="0"/>
              <a:t> accessed grant funding through the SEAI EXEED programme (match funding secured from South Dublin County Council). Solar panels were installed at construction, which during the summer months covers the full load of electricity used on site.  Funding via the REDF (Regional Enterprise Development Fund) was also central in supporting the upgrade (SDG7|SDG11).</a:t>
            </a:r>
          </a:p>
          <a:p>
            <a:endParaRPr lang="en-GB" dirty="0"/>
          </a:p>
          <a:p>
            <a:r>
              <a:rPr lang="en-GB" dirty="0" err="1"/>
              <a:t>Partas</a:t>
            </a:r>
            <a:r>
              <a:rPr lang="en-GB" dirty="0"/>
              <a:t> have led the development of the Social and Local Sustainable Energy Community (through SEAI) in Tallaght. This was initiated 18 months ago and involves South Dublin County Council, the South Dublin Chamber of Commerce, the Local Enterprise Office and the Technological University of Dublin, Tallaght. The aim is to develop a forum of participants to drive the discussion on developing a local energy generation and use scheme, with a possible role for </a:t>
            </a:r>
            <a:r>
              <a:rPr lang="en-GB" dirty="0" err="1"/>
              <a:t>Partas</a:t>
            </a:r>
            <a:r>
              <a:rPr lang="en-GB" dirty="0"/>
              <a:t> here to supply excess energy from solar locally (local distribution) (SDG7|SDG11).</a:t>
            </a:r>
          </a:p>
          <a:p>
            <a:endParaRPr lang="en-GB" dirty="0"/>
          </a:p>
          <a:p>
            <a:r>
              <a:rPr lang="en-GB" dirty="0"/>
              <a:t>When businesses arrive, they are helped and supported to adopt environmentally conscious and sustainable business practices. This is initiated from the very start, with the aim that as businesses grow, they will grow with strong environmental practices (SDG13|SDG11|SDG7|SDG12).</a:t>
            </a:r>
          </a:p>
          <a:p>
            <a:endParaRPr lang="en-GB" dirty="0"/>
          </a:p>
        </p:txBody>
      </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49317" y="824103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SEAI/ South Dublin County Council/ the Local Enterprise Office/ Enterprise Ireland/ tenant businesses and </a:t>
            </a:r>
            <a:r>
              <a:rPr lang="en-GB" dirty="0" err="1"/>
              <a:t>Partas</a:t>
            </a:r>
            <a:r>
              <a:rPr lang="en-GB" dirty="0"/>
              <a:t> staff.</a:t>
            </a:r>
          </a:p>
        </p:txBody>
      </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31173" y="9697371"/>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SEAI (Sustainable Energy Authority of Ireland) covered 75% of the cost of a consultant (through the EXEED programme) and also provided mentorship.</a:t>
            </a:r>
            <a:endParaRPr lang="en-US" dirty="0"/>
          </a:p>
        </p:txBody>
      </p:sp>
      <p:sp>
        <p:nvSpPr>
          <p:cNvPr id="134" name="Text Placeholder 6">
            <a:extLst>
              <a:ext uri="{FF2B5EF4-FFF2-40B4-BE49-F238E27FC236}">
                <a16:creationId xmlns:a16="http://schemas.microsoft.com/office/drawing/2014/main" id="{F9901009-4EBB-485B-A9A8-3E8086248CDE}"/>
              </a:ext>
            </a:extLst>
          </p:cNvPr>
          <p:cNvSpPr txBox="1">
            <a:spLocks/>
          </p:cNvSpPr>
          <p:nvPr/>
        </p:nvSpPr>
        <p:spPr>
          <a:xfrm>
            <a:off x="1199931" y="1080414"/>
            <a:ext cx="5910006" cy="1730852"/>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both within its own operation and in its relationship with clients. To this end See below for some of the activities </a:t>
            </a:r>
            <a:r>
              <a:rPr lang="en-GB" dirty="0" err="1"/>
              <a:t>Partas</a:t>
            </a:r>
            <a:r>
              <a:rPr lang="en-GB" dirty="0"/>
              <a:t> engages in below:</a:t>
            </a:r>
          </a:p>
          <a:p>
            <a:endParaRPr lang="en-GB" dirty="0"/>
          </a:p>
          <a:p>
            <a:r>
              <a:rPr lang="en-GB" dirty="0"/>
              <a:t>Internal</a:t>
            </a:r>
          </a:p>
          <a:p>
            <a:pPr marL="171450" indent="-171450">
              <a:buFont typeface="Arial" panose="020B0604020202020204" pitchFamily="34" charset="0"/>
              <a:buChar char="•"/>
            </a:pPr>
            <a:r>
              <a:rPr lang="en-GB" dirty="0"/>
              <a:t>Ensure that wherever practicable all consumables within </a:t>
            </a:r>
            <a:r>
              <a:rPr lang="en-GB" dirty="0" err="1"/>
              <a:t>Partas</a:t>
            </a:r>
            <a:r>
              <a:rPr lang="en-GB" dirty="0"/>
              <a:t> are recycled</a:t>
            </a:r>
          </a:p>
          <a:p>
            <a:pPr marL="171450" indent="-171450">
              <a:buFont typeface="Arial" panose="020B0604020202020204" pitchFamily="34" charset="0"/>
              <a:buChar char="•"/>
            </a:pPr>
            <a:r>
              <a:rPr lang="en-GB" dirty="0"/>
              <a:t>Identify and offer environmental training to all staff, where appropriate.</a:t>
            </a:r>
          </a:p>
          <a:p>
            <a:pPr marL="171450" indent="-171450">
              <a:buFont typeface="Arial" panose="020B0604020202020204" pitchFamily="34" charset="0"/>
              <a:buChar char="•"/>
            </a:pPr>
            <a:endParaRPr lang="en-GB" dirty="0"/>
          </a:p>
          <a:p>
            <a:endParaRPr lang="en-GB" dirty="0"/>
          </a:p>
          <a:p>
            <a:endParaRPr lang="en-GB" dirty="0"/>
          </a:p>
          <a:p>
            <a:endParaRPr lang="en-GB" dirty="0"/>
          </a:p>
          <a:p>
            <a:r>
              <a:rPr lang="en-GB" dirty="0"/>
              <a:t>External</a:t>
            </a:r>
          </a:p>
          <a:p>
            <a:pPr marL="171450" indent="-171450">
              <a:buFont typeface="Arial" panose="020B0604020202020204" pitchFamily="34" charset="0"/>
              <a:buChar char="•"/>
            </a:pPr>
            <a:r>
              <a:rPr lang="en-GB" dirty="0"/>
              <a:t>Advise all new and existing clients, where appropriate, of their environmental responsibilities.</a:t>
            </a:r>
          </a:p>
          <a:p>
            <a:endParaRPr lang="en-GB" dirty="0"/>
          </a:p>
          <a:p>
            <a:r>
              <a:rPr lang="en-GB" dirty="0"/>
              <a:t>Internal/External</a:t>
            </a:r>
          </a:p>
          <a:p>
            <a:pPr marL="171450" indent="-171450">
              <a:buFont typeface="Arial" panose="020B0604020202020204" pitchFamily="34" charset="0"/>
              <a:buChar char="•"/>
            </a:pPr>
            <a:r>
              <a:rPr lang="en-GB" dirty="0"/>
              <a:t>Make every effort to minimise use of private transport in the internal and external work of the Centre</a:t>
            </a:r>
          </a:p>
          <a:p>
            <a:pPr marL="171450" indent="-171450">
              <a:buFont typeface="Arial" panose="020B0604020202020204" pitchFamily="34" charset="0"/>
              <a:buChar char="•"/>
            </a:pPr>
            <a:r>
              <a:rPr lang="en-GB" dirty="0"/>
              <a:t>Review this policy from time to time against best practice in the business support sector.</a:t>
            </a:r>
          </a:p>
          <a:p>
            <a:endParaRPr lang="en-GB" dirty="0"/>
          </a:p>
          <a:p>
            <a:endParaRPr lang="en-GB" dirty="0"/>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4</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42844" y="1371330"/>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24372" y="1204703"/>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26689" y="7589875"/>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18949" y="7471960"/>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120302" y="1895559"/>
            <a:ext cx="5910006" cy="945779"/>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Social enterprises like </a:t>
            </a:r>
            <a:r>
              <a:rPr lang="en-GB" dirty="0" err="1"/>
              <a:t>Partas</a:t>
            </a:r>
            <a:r>
              <a:rPr lang="en-GB" dirty="0"/>
              <a:t> constantly face funding challenges, and so it was of significant import that Tallaght Partnership, following its inception in 1991, sub-contracted a significant portion of its enterprise  programme to </a:t>
            </a:r>
            <a:r>
              <a:rPr lang="en-GB" dirty="0" err="1"/>
              <a:t>Partas</a:t>
            </a:r>
            <a:r>
              <a:rPr lang="en-GB" dirty="0"/>
              <a:t>. This enabled the organisation to expand its services to its client base, and firmly  established </a:t>
            </a:r>
            <a:r>
              <a:rPr lang="en-GB" dirty="0" err="1"/>
              <a:t>Partas</a:t>
            </a:r>
            <a:r>
              <a:rPr lang="en-GB" dirty="0"/>
              <a:t> as a key player in the development of the local economy. In addition to enterprise supports for individuals, </a:t>
            </a:r>
            <a:r>
              <a:rPr lang="en-GB" dirty="0" err="1"/>
              <a:t>Partas</a:t>
            </a:r>
            <a:r>
              <a:rPr lang="en-GB" dirty="0"/>
              <a:t> established a Social Economy Unit in 1997 to provide management &amp; enterprise supports to community businesses in Tallaght. In addition to its core work in Tallaght, </a:t>
            </a:r>
            <a:r>
              <a:rPr lang="en-GB" dirty="0" err="1"/>
              <a:t>Partas</a:t>
            </a:r>
            <a:r>
              <a:rPr lang="en-GB" dirty="0"/>
              <a:t> has participated in many EU programmes over the past 25+ years and has significantly benefited from its experience with European partners. </a:t>
            </a:r>
          </a:p>
          <a:p>
            <a:endParaRPr lang="en-GB" dirty="0"/>
          </a:p>
          <a:p>
            <a:r>
              <a:rPr lang="en-GB" dirty="0"/>
              <a:t>Of significance also is The Rise programme, which is radically different from the majority of programmes available for Social Enterprise development. Based on a three-year pan-European research programme (on why social enterprises have failed to achieve sustainability) this programme incorporates two cutting- edge entrepreneurial processes – disruptive design thinking and action coaching. Free to a limited number of applicants, training and mentoring with an estimated commercial value of €15,000 is now available to selected social entrepreneurs and social enterprises with ambitious plans for growth and impact.</a:t>
            </a:r>
          </a:p>
          <a:p>
            <a:endParaRPr lang="en-GB" dirty="0"/>
          </a:p>
          <a:p>
            <a:r>
              <a:rPr lang="en-GB" dirty="0" err="1"/>
              <a:t>Partas</a:t>
            </a:r>
            <a:r>
              <a:rPr lang="en-GB" dirty="0"/>
              <a:t> also secured funding from the Department of Justice and Equality for WEBNET through the Gender Equality European Social Fund (ESF) PEIL programme, to run a 3 year programme offering mentoring and support to budding female entrepreneurs. Participants will avail of networking support from their peers, also receiving accredited skills through the delivery of three QQI modules, including Sales and Marketing Skills, Business Planning and Career Planning.</a:t>
            </a:r>
          </a:p>
          <a:p>
            <a:endParaRPr lang="en-GB" dirty="0"/>
          </a:p>
          <a:p>
            <a:r>
              <a:rPr lang="en-GB" dirty="0"/>
              <a:t>The </a:t>
            </a:r>
            <a:r>
              <a:rPr lang="en-GB" dirty="0" err="1"/>
              <a:t>Bolbrook</a:t>
            </a:r>
            <a:r>
              <a:rPr lang="en-GB" dirty="0"/>
              <a:t> Enterprise Centre which was redeveloped to ‘The Edge’ centre and is now a state of the art location, where once people had to wear coats inside due to the cold, it has now been completely transformed. The Edge solar panels cover the energy usage (during the summer) of the entire building.</a:t>
            </a:r>
          </a:p>
          <a:p>
            <a:endParaRPr lang="en-GB" dirty="0"/>
          </a:p>
          <a:p>
            <a:r>
              <a:rPr lang="en-GB" dirty="0"/>
              <a:t>The cafe’s (The Edge and Main Road Tallaght Enterprise Centre) and the brewery (Priory Brewery - social enterprise) were developed with sustainability and environmental practices as a central tenet in each project. Each work to keep down their environmental footprint, simultaneously keeping down costs and generating revenues for the centres.</a:t>
            </a:r>
          </a:p>
          <a:p>
            <a:endParaRPr lang="en-US" dirty="0"/>
          </a:p>
        </p:txBody>
      </p:sp>
      <p:sp>
        <p:nvSpPr>
          <p:cNvPr id="119" name="Text Placeholder 5">
            <a:extLst>
              <a:ext uri="{FF2B5EF4-FFF2-40B4-BE49-F238E27FC236}">
                <a16:creationId xmlns:a16="http://schemas.microsoft.com/office/drawing/2014/main" id="{AAF365E6-2133-E44D-A831-FF9FF0D1ED01}"/>
              </a:ext>
            </a:extLst>
          </p:cNvPr>
          <p:cNvSpPr txBox="1">
            <a:spLocks/>
          </p:cNvSpPr>
          <p:nvPr/>
        </p:nvSpPr>
        <p:spPr>
          <a:xfrm>
            <a:off x="1120302" y="8181965"/>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171450" indent="-171450">
              <a:buFont typeface="Arial" panose="020B0604020202020204" pitchFamily="34" charset="0"/>
              <a:buChar char="•"/>
            </a:pPr>
            <a:r>
              <a:rPr lang="en-GB" dirty="0"/>
              <a:t>Tackle increasing unemployment in their communities through the promotion of self employment and social entrepreneurship</a:t>
            </a:r>
          </a:p>
          <a:p>
            <a:pPr marL="171450" indent="-171450">
              <a:buFont typeface="Arial" panose="020B0604020202020204" pitchFamily="34" charset="0"/>
              <a:buChar char="•"/>
            </a:pPr>
            <a:r>
              <a:rPr lang="en-GB" dirty="0"/>
              <a:t>Continue to expand and widen services</a:t>
            </a:r>
          </a:p>
          <a:p>
            <a:pPr marL="171450" indent="-171450">
              <a:buFont typeface="Arial" panose="020B0604020202020204" pitchFamily="34" charset="0"/>
              <a:buChar char="•"/>
            </a:pPr>
            <a:r>
              <a:rPr lang="en-GB" dirty="0"/>
              <a:t>Tackle new and emerging target groups in the community (supporting </a:t>
            </a:r>
            <a:r>
              <a:rPr lang="en-GB" dirty="0" err="1"/>
              <a:t>startups</a:t>
            </a:r>
            <a:r>
              <a:rPr lang="en-GB" dirty="0"/>
              <a:t> and microbusinesses)</a:t>
            </a:r>
          </a:p>
          <a:p>
            <a:pPr marL="171450" indent="-171450">
              <a:buFont typeface="Arial" panose="020B0604020202020204" pitchFamily="34" charset="0"/>
              <a:buChar char="•"/>
            </a:pPr>
            <a:r>
              <a:rPr lang="en-GB" dirty="0"/>
              <a:t>Continue to develop our ‘Social + Local’ strategy to encourage a thriving local/social economy</a:t>
            </a:r>
          </a:p>
          <a:p>
            <a:pPr marL="171450" indent="-171450">
              <a:buFont typeface="Arial" panose="020B0604020202020204" pitchFamily="34" charset="0"/>
              <a:buChar char="•"/>
            </a:pPr>
            <a:r>
              <a:rPr lang="en-GB" dirty="0"/>
              <a:t>Concentrate on further developing EU partnerships and capitalise on funding opportunities.</a:t>
            </a:r>
          </a:p>
          <a:p>
            <a:pPr marL="171450" indent="-171450">
              <a:buFont typeface="Arial" panose="020B0604020202020204" pitchFamily="34" charset="0"/>
              <a:buChar char="•"/>
            </a:pPr>
            <a:r>
              <a:rPr lang="en-GB" dirty="0"/>
              <a:t>Planning to install electric car charge points for tenants or the public at ‘The Edge’ centre to utilise the excess energy generated from the solar panels while in tandem developing a new income stream for the centre. Potential partnership with </a:t>
            </a:r>
            <a:r>
              <a:rPr lang="en-GB" dirty="0" err="1"/>
              <a:t>Glas</a:t>
            </a:r>
            <a:r>
              <a:rPr lang="en-GB" dirty="0"/>
              <a:t> Energy.</a:t>
            </a:r>
          </a:p>
          <a:p>
            <a:pPr marL="171450" indent="-171450">
              <a:buFont typeface="Arial" panose="020B0604020202020204" pitchFamily="34" charset="0"/>
              <a:buChar char="•"/>
            </a:pPr>
            <a:r>
              <a:rPr lang="en-GB" dirty="0"/>
              <a:t>With all new developments and all opportunities to invest in upgrading of facilities, every effort is taken to ensure that sustainability/ energy efficiency criteria are met along the way. 	</a:t>
            </a:r>
          </a:p>
        </p:txBody>
      </p:sp>
    </p:spTree>
    <p:extLst>
      <p:ext uri="{BB962C8B-B14F-4D97-AF65-F5344CB8AC3E}">
        <p14:creationId xmlns:p14="http://schemas.microsoft.com/office/powerpoint/2010/main" val="4198037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Funding is a big challenge for Enterprise Centres..</a:t>
            </a:r>
          </a:p>
          <a:p>
            <a:pPr marL="228600" lvl="0" indent="-228600" algn="l">
              <a:spcAft>
                <a:spcPts val="300"/>
              </a:spcAft>
              <a:buClr>
                <a:srgbClr val="84BA41"/>
              </a:buClr>
              <a:buFont typeface="+mj-lt"/>
              <a:buAutoNum type="arabicPeriod"/>
            </a:pPr>
            <a:r>
              <a:rPr lang="en-GB" dirty="0"/>
              <a:t>A more secure process for Enterprise Centres with less uncertainty when applying for grants such as the SEAI EXEED Grant..</a:t>
            </a:r>
          </a:p>
          <a:p>
            <a:pPr marL="228600" lvl="0" indent="-228600" algn="l">
              <a:spcAft>
                <a:spcPts val="300"/>
              </a:spcAft>
              <a:buClr>
                <a:srgbClr val="84BA41"/>
              </a:buClr>
              <a:buFont typeface="+mj-lt"/>
              <a:buAutoNum type="arabicPeriod"/>
            </a:pPr>
            <a:r>
              <a:rPr lang="en-GB" dirty="0"/>
              <a:t>Many Enterprise Centres struggle to survive - the connection between sustainability from a financial perspective and sustainability from an environmental perspective needs to be acknowledged and supported.</a:t>
            </a:r>
          </a:p>
          <a:p>
            <a:pPr marL="228600" lvl="0" indent="-228600" algn="l">
              <a:spcAft>
                <a:spcPts val="300"/>
              </a:spcAft>
              <a:buClr>
                <a:srgbClr val="84BA41"/>
              </a:buClr>
              <a:buFont typeface="+mj-lt"/>
              <a:buAutoNum type="arabicPeriod"/>
            </a:pPr>
            <a:r>
              <a:rPr lang="en-GB" dirty="0"/>
              <a:t>Support and funding needs to be easier to navigate.</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Take action. Do it today. Do something. Don’t let perfection stop you getting started. Better to get started.</a:t>
            </a:r>
          </a:p>
          <a:p>
            <a:pPr marL="228600" lvl="0" indent="-228600" algn="l">
              <a:spcAft>
                <a:spcPts val="300"/>
              </a:spcAft>
              <a:buClr>
                <a:srgbClr val="84BA41"/>
              </a:buClr>
              <a:buFont typeface="+mj-lt"/>
              <a:buAutoNum type="arabicPeriod"/>
            </a:pPr>
            <a:r>
              <a:rPr lang="en-GB" dirty="0"/>
              <a:t>Agree the strategy at Board level. Set out the rationale, the business case and get support. </a:t>
            </a:r>
          </a:p>
          <a:p>
            <a:pPr marL="228600" lvl="0" indent="-228600" algn="l">
              <a:spcAft>
                <a:spcPts val="300"/>
              </a:spcAft>
              <a:buClr>
                <a:srgbClr val="84BA41"/>
              </a:buClr>
              <a:buFont typeface="+mj-lt"/>
              <a:buAutoNum type="arabicPeriod"/>
            </a:pPr>
            <a:r>
              <a:rPr lang="en-GB" dirty="0"/>
              <a:t>Seek out synergies and partnerships where these could be mutually helpful.</a:t>
            </a:r>
          </a:p>
          <a:p>
            <a:pPr marL="228600" lvl="0" indent="-228600" algn="l">
              <a:spcAft>
                <a:spcPts val="300"/>
              </a:spcAft>
              <a:buClr>
                <a:srgbClr val="84BA41"/>
              </a:buClr>
              <a:buFont typeface="+mj-lt"/>
              <a:buAutoNum type="arabicPeriod"/>
            </a:pPr>
            <a:r>
              <a:rPr lang="en-GB" dirty="0"/>
              <a:t>Communicate plans clearly to centre managers..</a:t>
            </a:r>
          </a:p>
          <a:p>
            <a:pPr marL="228600" lvl="0" indent="-228600" algn="l">
              <a:spcAft>
                <a:spcPts val="300"/>
              </a:spcAft>
              <a:buClr>
                <a:srgbClr val="84BA41"/>
              </a:buClr>
              <a:buFont typeface="+mj-lt"/>
              <a:buAutoNum type="arabicPeriod"/>
            </a:pPr>
            <a:r>
              <a:rPr lang="en-GB" dirty="0"/>
              <a:t>Enterprise Centres must look to link opportunities to be self-sustainable economically with those opportunities to ensure environmental and social sustainability. </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Electric car charging infrastructure - by the end of 2021</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Main Road Tallaght Centre insulation retrofit, food hub and solar panels - mid to late 2022</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Local and Social SEC - discussion around local generation and distribution - in 2022</a:t>
            </a:r>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Training Academy - 2022-2023</a:t>
            </a:r>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Solar panels and refurbishments (Main Road) - in 2022</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http://purl.org/dc/elements/1.1/"/>
    <ds:schemaRef ds:uri="http://schemas.microsoft.com/office/2006/metadata/properties"/>
    <ds:schemaRef ds:uri="http://schemas.microsoft.com/office/2006/documentManagement/types"/>
    <ds:schemaRef ds:uri="bd7d76e0-c20f-457d-a5c3-91e787aaf778"/>
    <ds:schemaRef ds:uri="http://purl.org/dc/terms/"/>
    <ds:schemaRef ds:uri="http://schemas.openxmlformats.org/package/2006/metadata/core-properties"/>
    <ds:schemaRef ds:uri="http://purl.org/dc/dcmitype/"/>
    <ds:schemaRef ds:uri="http://schemas.microsoft.com/office/infopath/2007/PartnerControls"/>
    <ds:schemaRef ds:uri="5a96bb8c-aa49-4f7e-b12a-1d018b5931c3"/>
    <ds:schemaRef ds:uri="http://www.w3.org/XML/1998/namespace"/>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4580</TotalTime>
  <Words>2005</Words>
  <Application>Microsoft Macintosh PowerPoint</Application>
  <PresentationFormat>Custom</PresentationFormat>
  <Paragraphs>129</Paragraphs>
  <Slides>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5</vt:i4>
      </vt:variant>
    </vt:vector>
  </HeadingPairs>
  <TitlesOfParts>
    <vt:vector size="15"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332</cp:revision>
  <dcterms:created xsi:type="dcterms:W3CDTF">2021-06-15T11:45:52Z</dcterms:created>
  <dcterms:modified xsi:type="dcterms:W3CDTF">2022-04-06T11:06:36Z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