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299"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4" autoAdjust="0"/>
    <p:restoredTop sz="94638"/>
  </p:normalViewPr>
  <p:slideViewPr>
    <p:cSldViewPr snapToGrid="0" snapToObjects="1">
      <p:cViewPr varScale="1">
        <p:scale>
          <a:sx n="82" d="100"/>
          <a:sy n="82" d="100"/>
        </p:scale>
        <p:origin x="3384"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hyperlink" Target="https://www.marineterrein.n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3"/>
            <a:ext cx="6351439" cy="3351066"/>
          </a:xfrm>
        </p:spPr>
        <p:txBody>
          <a:bodyPr/>
          <a:lstStyle/>
          <a:p>
            <a:r>
              <a:rPr lang="en-GB" dirty="0"/>
              <a:t>In the middle of the city, </a:t>
            </a:r>
            <a:r>
              <a:rPr lang="en-GB" dirty="0" err="1"/>
              <a:t>Marineterrein</a:t>
            </a:r>
            <a:r>
              <a:rPr lang="en-GB" dirty="0"/>
              <a:t> Amsterdam is the place where small and large businesses, organizations, colleges and universities can experiment in the field of learning, working and living. </a:t>
            </a:r>
          </a:p>
          <a:p>
            <a:endParaRPr lang="en-GB" dirty="0"/>
          </a:p>
          <a:p>
            <a:r>
              <a:rPr lang="en-GB" dirty="0"/>
              <a:t>In these partnerships, there is a lot of experimentation with technology and how it can improve the living environment. </a:t>
            </a:r>
            <a:r>
              <a:rPr lang="en-GB" dirty="0" err="1"/>
              <a:t>Marineterrein</a:t>
            </a:r>
            <a:r>
              <a:rPr lang="en-GB" dirty="0"/>
              <a:t> Amsterdam used to be the place where the Royal Dutch was situated. Its history goes back to the 17</a:t>
            </a:r>
            <a:r>
              <a:rPr lang="en-GB" baseline="30000" dirty="0"/>
              <a:t>th</a:t>
            </a:r>
            <a:r>
              <a:rPr lang="en-GB" dirty="0"/>
              <a:t> century. </a:t>
            </a:r>
          </a:p>
          <a:p>
            <a:endParaRPr lang="en-GB" dirty="0"/>
          </a:p>
          <a:p>
            <a:r>
              <a:rPr lang="en-GB" dirty="0"/>
              <a:t>Under the responsibility of the National Government and the Amsterdam Municipality, it is being transferred into a test area and an urban district for learning, working and living, situated in the city </a:t>
            </a:r>
            <a:r>
              <a:rPr lang="en-GB" dirty="0" err="1"/>
              <a:t>center</a:t>
            </a:r>
            <a:r>
              <a:rPr lang="en-GB" dirty="0"/>
              <a:t> of Amsterdam.</a:t>
            </a:r>
          </a:p>
          <a:p>
            <a:endParaRPr lang="en-GB" dirty="0"/>
          </a:p>
          <a:p>
            <a:r>
              <a:rPr lang="en-GB" dirty="0"/>
              <a:t>Its special and flexible approach is gradually developing the test area into </a:t>
            </a:r>
            <a:r>
              <a:rPr lang="en-GB" dirty="0" err="1"/>
              <a:t>anurban</a:t>
            </a:r>
            <a:r>
              <a:rPr lang="en-GB" dirty="0"/>
              <a:t> district with space for open innovation, special forms of housing, sports, recreation and greenery.</a:t>
            </a:r>
          </a:p>
          <a:p>
            <a:endParaRPr lang="en-GB" dirty="0"/>
          </a:p>
          <a:p>
            <a:r>
              <a:rPr lang="en-GB" dirty="0"/>
              <a:t>Most of the buildings are from the 20</a:t>
            </a:r>
            <a:r>
              <a:rPr lang="en-GB" baseline="30000" dirty="0"/>
              <a:t>th</a:t>
            </a:r>
            <a:r>
              <a:rPr lang="en-GB" dirty="0"/>
              <a:t> century, built in a period that sustainability was not yet a hot issue. It is foreseen that some these buildings will be broken down, making place for new ones. Nevertheless, finding new destination for old buildings is also sustainable.</a:t>
            </a:r>
          </a:p>
          <a:p>
            <a:endParaRPr lang="en-GB" dirty="0"/>
          </a:p>
          <a:p>
            <a:r>
              <a:rPr lang="en-GB" dirty="0"/>
              <a:t>Cities like Amsterdam, need a new approach to resolving social problems and ask what role technology play in this.</a:t>
            </a:r>
          </a:p>
          <a:p>
            <a:endParaRPr lang="en-GB" dirty="0"/>
          </a:p>
          <a:p>
            <a:r>
              <a:rPr lang="en-GB" dirty="0"/>
              <a:t>This approach is gradually developing the test area into an urban district with space for open</a:t>
            </a:r>
          </a:p>
          <a:p>
            <a:r>
              <a:rPr lang="en-GB" dirty="0"/>
              <a:t>innovation, special forms of housing, sports, recreation and greenery.</a:t>
            </a:r>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Het </a:t>
            </a:r>
            <a:r>
              <a:rPr lang="en-US" dirty="0" err="1"/>
              <a:t>Marineterrein</a:t>
            </a:r>
            <a:endParaRPr lang="en-US" dirty="0"/>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14.07.21 via Telephone</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GB" dirty="0"/>
              <a:t>Mr De </a:t>
            </a:r>
            <a:r>
              <a:rPr lang="en-GB" dirty="0" err="1"/>
              <a:t>Vries</a:t>
            </a:r>
            <a:r>
              <a:rPr lang="en-GB" dirty="0"/>
              <a:t> and Mr Thijs Meijer – Communication Managers</a:t>
            </a:r>
            <a:endParaRPr lang="en-US" dirty="0"/>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nfo@marineterrein.nl</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17" name="Picture Placeholder 16"/>
          <p:cNvPicPr>
            <a:picLocks noGrp="1" noChangeAspect="1"/>
          </p:cNvPicPr>
          <p:nvPr>
            <p:ph type="pic" sz="quarter" idx="17"/>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HET MARINETERREIN</a:t>
            </a:r>
          </a:p>
          <a:p>
            <a:endParaRPr lang="en-US" dirty="0"/>
          </a:p>
        </p:txBody>
      </p:sp>
      <p:pic>
        <p:nvPicPr>
          <p:cNvPr id="4" name="Picture Placeholder 3"/>
          <p:cNvPicPr>
            <a:picLocks noGrp="1" noChangeAspect="1"/>
          </p:cNvPicPr>
          <p:nvPr>
            <p:ph type="pic" sz="quarter" idx="56"/>
          </p:nvPr>
        </p:nvPicPr>
        <p:blipFill>
          <a:blip r:embed="rId3" cstate="screen">
            <a:extLst>
              <a:ext uri="{28A0092B-C50C-407E-A947-70E740481C1C}">
                <a14:useLocalDpi xmlns:a14="http://schemas.microsoft.com/office/drawing/2010/main"/>
              </a:ext>
            </a:extLst>
          </a:blip>
          <a:srcRect/>
          <a:stretch>
            <a:fillRect/>
          </a:stretch>
        </p:blipFill>
        <p:spPr>
          <a:prstGeom prst="rect">
            <a:avLst/>
          </a:prstGeom>
        </p:spPr>
      </p:pic>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84238"/>
              <a:ext cx="925831" cy="464230"/>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1026" name="Picture 2" descr="Marineterrein"/>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t="22985" b="26153"/>
          <a:stretch/>
        </p:blipFill>
        <p:spPr bwMode="auto">
          <a:xfrm>
            <a:off x="5381873" y="3512706"/>
            <a:ext cx="1473200" cy="561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4312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10</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On the </a:t>
            </a:r>
            <a:r>
              <a:rPr lang="en-GB" dirty="0" err="1"/>
              <a:t>Marineterrein</a:t>
            </a:r>
            <a:r>
              <a:rPr lang="en-GB" dirty="0"/>
              <a:t>, 51 organisations, companies are active in 3 sectors:</a:t>
            </a:r>
          </a:p>
          <a:p>
            <a:r>
              <a:rPr lang="en-GB" dirty="0"/>
              <a:t>Learning</a:t>
            </a:r>
          </a:p>
          <a:p>
            <a:r>
              <a:rPr lang="en-GB" dirty="0"/>
              <a:t>Living</a:t>
            </a:r>
          </a:p>
          <a:p>
            <a:r>
              <a:rPr lang="en-GB" dirty="0"/>
              <a:t>Working</a:t>
            </a:r>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77633" cy="1200896"/>
          </a:xfrm>
        </p:spPr>
        <p:txBody>
          <a:bodyPr/>
          <a:lstStyle/>
          <a:p>
            <a:r>
              <a:rPr lang="en-GB" dirty="0"/>
              <a:t>All sectors are represented.</a:t>
            </a:r>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20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597854"/>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699302"/>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760197" y="2738229"/>
            <a:ext cx="1352966"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1000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75701" y="7069140"/>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8263" y="6516943"/>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8175" y="7406356"/>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17829" y="8165803"/>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The emphasis on innovation stems from the growing importance of knowledge and creativity for the national economy and national employment. In addition, research has shown that inner city environments create excellent incubators for innovation. The </a:t>
            </a:r>
            <a:r>
              <a:rPr lang="en-GB" sz="1050" b="0" dirty="0" err="1">
                <a:solidFill>
                  <a:schemeClr val="tx1"/>
                </a:solidFill>
              </a:rPr>
              <a:t>Marineterrein</a:t>
            </a:r>
            <a:r>
              <a:rPr lang="en-GB" sz="1050" b="0" dirty="0">
                <a:solidFill>
                  <a:schemeClr val="tx1"/>
                </a:solidFill>
              </a:rPr>
              <a:t> will therefore become an economic ecosystem that will strengthen the city, the region, and the Netherlands as a whole.</a:t>
            </a: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9829" y="7450567"/>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40894" y="6039578"/>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12980" y="2895686"/>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05240" y="2684308"/>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28889" y="4451206"/>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05240" y="4445410"/>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42844" y="5688517"/>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24372" y="5521890"/>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7" name="Text Placeholder 5">
            <a:extLst>
              <a:ext uri="{FF2B5EF4-FFF2-40B4-BE49-F238E27FC236}">
                <a16:creationId xmlns:a16="http://schemas.microsoft.com/office/drawing/2014/main" id="{AAF365E6-2133-E44D-A831-FF9FF0D1ED01}"/>
              </a:ext>
            </a:extLst>
          </p:cNvPr>
          <p:cNvSpPr txBox="1">
            <a:spLocks/>
          </p:cNvSpPr>
          <p:nvPr/>
        </p:nvSpPr>
        <p:spPr>
          <a:xfrm>
            <a:off x="1132112" y="9529037"/>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Some buildings will be broken and replaced by new buildings. Till that time, the buildings are used by the tenants. Royal Dutch Navy plans new barracks for 2026..</a:t>
            </a:r>
            <a:endParaRPr lang="en-US" dirty="0"/>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32112" y="8965983"/>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24372" y="8848068"/>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45050" y="1094875"/>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37310" y="911251"/>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1" name="Text Placeholder 5">
            <a:extLst>
              <a:ext uri="{FF2B5EF4-FFF2-40B4-BE49-F238E27FC236}">
                <a16:creationId xmlns:a16="http://schemas.microsoft.com/office/drawing/2014/main" id="{AAF365E6-2133-E44D-A831-FF9FF0D1ED01}"/>
              </a:ext>
            </a:extLst>
          </p:cNvPr>
          <p:cNvSpPr txBox="1">
            <a:spLocks/>
          </p:cNvSpPr>
          <p:nvPr/>
        </p:nvSpPr>
        <p:spPr>
          <a:xfrm>
            <a:off x="1147135" y="3350242"/>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National government and the Municipality of Amsterdam created an Estate Agency, to coordinate the use of buildings by the tenants.</a:t>
            </a:r>
          </a:p>
          <a:p>
            <a:r>
              <a:rPr lang="en-GB" dirty="0"/>
              <a:t>Also, the Ministry of Defence is a partner, since a part of the area will be used by the Royal Dutch Navy. In 2026, new barracks will be ready.</a:t>
            </a:r>
          </a:p>
          <a:p>
            <a:endParaRPr lang="en-GB" dirty="0"/>
          </a:p>
        </p:txBody>
      </p:sp>
      <p:sp>
        <p:nvSpPr>
          <p:cNvPr id="132" name="Text Placeholder 5">
            <a:extLst>
              <a:ext uri="{FF2B5EF4-FFF2-40B4-BE49-F238E27FC236}">
                <a16:creationId xmlns:a16="http://schemas.microsoft.com/office/drawing/2014/main" id="{AAF365E6-2133-E44D-A831-FF9FF0D1ED01}"/>
              </a:ext>
            </a:extLst>
          </p:cNvPr>
          <p:cNvSpPr txBox="1">
            <a:spLocks/>
          </p:cNvSpPr>
          <p:nvPr/>
        </p:nvSpPr>
        <p:spPr>
          <a:xfrm>
            <a:off x="1128889" y="5094188"/>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Not Applicable. </a:t>
            </a:r>
          </a:p>
        </p:txBody>
      </p:sp>
      <p:sp>
        <p:nvSpPr>
          <p:cNvPr id="133" name="Text Placeholder 6">
            <a:extLst>
              <a:ext uri="{FF2B5EF4-FFF2-40B4-BE49-F238E27FC236}">
                <a16:creationId xmlns:a16="http://schemas.microsoft.com/office/drawing/2014/main" id="{F9901009-4EBB-485B-A9A8-3E8086248CDE}"/>
              </a:ext>
            </a:extLst>
          </p:cNvPr>
          <p:cNvSpPr txBox="1">
            <a:spLocks/>
          </p:cNvSpPr>
          <p:nvPr/>
        </p:nvSpPr>
        <p:spPr>
          <a:xfrm>
            <a:off x="1120302" y="6212745"/>
            <a:ext cx="5910006" cy="2608885"/>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Learning</a:t>
            </a:r>
          </a:p>
          <a:p>
            <a:r>
              <a:rPr lang="en-GB" dirty="0"/>
              <a:t>Continuing to learn is becoming increasingly important in a society that is changing rapidly. At the same time, the number of early school leavers is increasing. </a:t>
            </a:r>
          </a:p>
          <a:p>
            <a:endParaRPr lang="en-GB" dirty="0"/>
          </a:p>
          <a:p>
            <a:r>
              <a:rPr lang="en-GB" dirty="0"/>
              <a:t>At </a:t>
            </a:r>
            <a:r>
              <a:rPr lang="en-GB" dirty="0" err="1"/>
              <a:t>Marineterrein</a:t>
            </a:r>
            <a:r>
              <a:rPr lang="en-GB" dirty="0"/>
              <a:t> Amsterdam, we are testing all kinds of solutions to modernize our education, reduce the number of school leavers and find ways in which employees can continue to develop their skills. We are testing new methods of learning, new skills and new surroundings with the aid of technology. </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r>
              <a:rPr lang="en-GB" dirty="0"/>
              <a:t>Working </a:t>
            </a:r>
          </a:p>
          <a:p>
            <a:r>
              <a:rPr lang="en-GB" dirty="0"/>
              <a:t>The pressure to perform in our society is increasing. The partnerships at </a:t>
            </a:r>
            <a:r>
              <a:rPr lang="en-GB" dirty="0" err="1"/>
              <a:t>Marineterrein</a:t>
            </a:r>
            <a:r>
              <a:rPr lang="en-GB" dirty="0"/>
              <a:t> Amsterdam community-based solutions for a sustainable career for everyone, with and without technology.</a:t>
            </a:r>
          </a:p>
          <a:p>
            <a:endParaRPr lang="en-GB" dirty="0"/>
          </a:p>
          <a:p>
            <a:r>
              <a:rPr lang="en-GB" dirty="0"/>
              <a:t>Living</a:t>
            </a:r>
          </a:p>
          <a:p>
            <a:r>
              <a:rPr lang="en-GB" dirty="0"/>
              <a:t>Experiments by all kinds of businesses, organisations, knowledge institutes and active citizens are taking place in the outdoor space at Amsterdam Marine Park, where our site functions as an inner-city testing ground for how technology can improve our living environment.</a:t>
            </a:r>
          </a:p>
          <a:p>
            <a:endParaRPr lang="en-GB" dirty="0"/>
          </a:p>
          <a:p>
            <a:endParaRPr lang="en-GB" dirty="0"/>
          </a:p>
          <a:p>
            <a:endParaRPr lang="en-GB" dirty="0"/>
          </a:p>
          <a:p>
            <a:endParaRPr lang="en-GB" dirty="0"/>
          </a:p>
          <a:p>
            <a:endParaRPr lang="en-GB" dirty="0"/>
          </a:p>
        </p:txBody>
      </p:sp>
      <p:sp>
        <p:nvSpPr>
          <p:cNvPr id="119" name="Text Placeholder 6">
            <a:extLst>
              <a:ext uri="{FF2B5EF4-FFF2-40B4-BE49-F238E27FC236}">
                <a16:creationId xmlns:a16="http://schemas.microsoft.com/office/drawing/2014/main" id="{F9901009-4EBB-485B-A9A8-3E8086248CDE}"/>
              </a:ext>
            </a:extLst>
          </p:cNvPr>
          <p:cNvSpPr txBox="1">
            <a:spLocks/>
          </p:cNvSpPr>
          <p:nvPr/>
        </p:nvSpPr>
        <p:spPr>
          <a:xfrm>
            <a:off x="1145050" y="1560308"/>
            <a:ext cx="5910006" cy="113954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Some examples are:</a:t>
            </a:r>
          </a:p>
          <a:p>
            <a:r>
              <a:rPr lang="en-GB" dirty="0"/>
              <a:t>Sector Learning:</a:t>
            </a:r>
          </a:p>
          <a:p>
            <a:pPr marL="171450" indent="-171450">
              <a:buFont typeface="Arial" panose="020B0604020202020204" pitchFamily="34" charset="0"/>
              <a:buChar char="•"/>
            </a:pPr>
            <a:r>
              <a:rPr lang="en-GB" dirty="0"/>
              <a:t>Tech jobs for everybody</a:t>
            </a:r>
          </a:p>
          <a:p>
            <a:pPr marL="171450" indent="-171450">
              <a:buFont typeface="Arial" panose="020B0604020202020204" pitchFamily="34" charset="0"/>
              <a:buChar char="•"/>
            </a:pPr>
            <a:r>
              <a:rPr lang="en-GB" dirty="0"/>
              <a:t>Amsterdam University of Arts has started a Learning Lab</a:t>
            </a:r>
          </a:p>
          <a:p>
            <a:endParaRPr lang="en-GB" dirty="0"/>
          </a:p>
          <a:p>
            <a:r>
              <a:rPr lang="en-GB" dirty="0"/>
              <a:t>Sector Living:</a:t>
            </a:r>
          </a:p>
          <a:p>
            <a:pPr marL="171450" indent="-171450">
              <a:buFont typeface="Arial" panose="020B0604020202020204" pitchFamily="34" charset="0"/>
              <a:buChar char="•"/>
            </a:pPr>
            <a:r>
              <a:rPr lang="en-GB" dirty="0"/>
              <a:t>Re-using human urine</a:t>
            </a:r>
          </a:p>
          <a:p>
            <a:pPr marL="171450" indent="-171450">
              <a:buFont typeface="Arial" panose="020B0604020202020204" pitchFamily="34" charset="0"/>
              <a:buChar char="•"/>
            </a:pPr>
            <a:r>
              <a:rPr lang="en-GB" dirty="0" err="1"/>
              <a:t>Roboat</a:t>
            </a:r>
            <a:r>
              <a:rPr lang="en-GB" dirty="0"/>
              <a:t> eases congestion in a crowded city</a:t>
            </a:r>
          </a:p>
          <a:p>
            <a:pPr marL="171450" indent="-171450">
              <a:buFont typeface="Arial" panose="020B0604020202020204" pitchFamily="34" charset="0"/>
              <a:buChar char="•"/>
            </a:pPr>
            <a:r>
              <a:rPr lang="en-GB" dirty="0"/>
              <a:t>Open source crowd monitor government and civil society. </a:t>
            </a:r>
            <a:endParaRPr lang="en-US" dirty="0"/>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Good cooperation between the national government, the Navy and the Municipality of Amsterdam.</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Good marketing tools (focus on sustainability) to attract new tenants.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Financial resources, to realise the future plans.</a:t>
            </a:r>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1We realise that the </a:t>
            </a:r>
            <a:r>
              <a:rPr lang="en-GB" dirty="0" err="1"/>
              <a:t>Marineterrein</a:t>
            </a:r>
            <a:r>
              <a:rPr lang="en-GB" dirty="0"/>
              <a:t> is not just an enterprise centre. It is a big open area, surrounded by water, with a lot of buildings on it. Many of these buildings are in use by a big number of companies. That makes us unique in The Netherlands.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2We advise comparable places in Europe to communicate with us, to see how we started our developments. On our website you can find the background information of the steps we have made in the last 10 years.</a:t>
            </a:r>
          </a:p>
          <a:p>
            <a:pPr algn="l">
              <a:spcAft>
                <a:spcPts val="300"/>
              </a:spcAft>
            </a:pP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a:xfrm>
            <a:off x="4136157" y="5845595"/>
            <a:ext cx="3063276" cy="610137"/>
          </a:xfrm>
        </p:spPr>
        <p:txBody>
          <a:bodyPr/>
          <a:lstStyle/>
          <a:p>
            <a:r>
              <a:rPr lang="en-GB" dirty="0"/>
              <a:t>Present buildings are not sustainable in structure. Little improvements have been made. Main developments are planned for 2026 and later: 3-5 years.</a:t>
            </a:r>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a:xfrm>
            <a:off x="4136157" y="6656744"/>
            <a:ext cx="3063276" cy="610137"/>
          </a:xfrm>
        </p:spPr>
        <p:txBody>
          <a:bodyPr/>
          <a:lstStyle/>
          <a:p>
            <a:r>
              <a:rPr lang="en-GB" dirty="0"/>
              <a:t>Heating is still with gas. Electricity: first solar panels are installed. Also here, main developments are planned for 2026 and later: 3-5 years.</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36157" y="8463547"/>
            <a:ext cx="3063276" cy="610137"/>
          </a:xfrm>
        </p:spPr>
        <p:txBody>
          <a:bodyPr/>
          <a:lstStyle/>
          <a:p>
            <a:r>
              <a:rPr lang="en-GB" dirty="0"/>
              <a:t>Internet is available on the entire area, </a:t>
            </a:r>
            <a:r>
              <a:rPr lang="en-GB" dirty="0" err="1"/>
              <a:t>Wifi</a:t>
            </a:r>
            <a:r>
              <a:rPr lang="en-GB" dirty="0"/>
              <a:t> is still on tenant level. Plans for central </a:t>
            </a:r>
            <a:r>
              <a:rPr lang="en-GB" dirty="0" err="1"/>
              <a:t>Wifi</a:t>
            </a:r>
            <a:r>
              <a:rPr lang="en-GB" dirty="0"/>
              <a:t> are in progress: 1-3 years.</a:t>
            </a:r>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a:xfrm>
            <a:off x="4136157" y="7475574"/>
            <a:ext cx="3063276" cy="833227"/>
          </a:xfrm>
        </p:spPr>
        <p:txBody>
          <a:bodyPr/>
          <a:lstStyle/>
          <a:p>
            <a:r>
              <a:rPr lang="en-GB" dirty="0"/>
              <a:t>On tenant level are several examples of sustainable eco-systems, like an organic brewery, a greenhouse with solar energy and a restaurant with organic products. More to come: 1-3 years.</a:t>
            </a:r>
          </a:p>
          <a:p>
            <a:endParaRPr lang="en-GB"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p:txBody>
          <a:bodyPr/>
          <a:lstStyle/>
          <a:p>
            <a:r>
              <a:rPr lang="en-GB" dirty="0" err="1"/>
              <a:t>Marineterrein</a:t>
            </a:r>
            <a:r>
              <a:rPr lang="en-GB" dirty="0"/>
              <a:t> is already an interesting example of sustainable developments. This will accelerate from 2026 on: 3-5 years.</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Props1.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2.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69AD2B3-D789-4FC7-A14D-89ADA76B73A8}">
  <ds:schemaRefs>
    <ds:schemaRef ds:uri="bd7d76e0-c20f-457d-a5c3-91e787aaf778"/>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5a96bb8c-aa49-4f7e-b12a-1d018b5931c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Magazine layout</Template>
  <TotalTime>4452</TotalTime>
  <Words>1222</Words>
  <Application>Microsoft Macintosh PowerPoint</Application>
  <PresentationFormat>Custom</PresentationFormat>
  <Paragraphs>114</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331</cp:revision>
  <dcterms:created xsi:type="dcterms:W3CDTF">2021-06-15T11:45:52Z</dcterms:created>
  <dcterms:modified xsi:type="dcterms:W3CDTF">2022-04-06T11:06:41Z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