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301" r:id="rId5"/>
    <p:sldId id="282" r:id="rId6"/>
    <p:sldId id="302" r:id="rId7"/>
    <p:sldId id="294"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etc.ie/"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dirty="0"/>
              <a:t>The </a:t>
            </a:r>
            <a:r>
              <a:rPr lang="en-GB" dirty="0" err="1"/>
              <a:t>Enniscorthy</a:t>
            </a:r>
            <a:r>
              <a:rPr lang="en-GB" dirty="0"/>
              <a:t> Enterprise &amp; Technology Centre  (EETC) is a purpose-built premises located just outside of </a:t>
            </a:r>
            <a:r>
              <a:rPr lang="en-GB" dirty="0" err="1"/>
              <a:t>Enniscorthy</a:t>
            </a:r>
            <a:r>
              <a:rPr lang="en-GB" dirty="0"/>
              <a:t> town (</a:t>
            </a:r>
            <a:r>
              <a:rPr lang="en-GB" dirty="0" err="1"/>
              <a:t>Enniscorthy</a:t>
            </a:r>
            <a:r>
              <a:rPr lang="en-GB" dirty="0"/>
              <a:t> is the second-largest town in County Wexford, South East of Ireland and has a population of 19,381 residents (Census, 2016) with a population of 35,000 within a 20km radius). </a:t>
            </a:r>
          </a:p>
          <a:p>
            <a:endParaRPr lang="en-GB" dirty="0"/>
          </a:p>
          <a:p>
            <a:r>
              <a:rPr lang="en-GB" dirty="0"/>
              <a:t>Equipped with office units of various sizes, excellent facilities and supportive staff with industry experience, EETC helps businesses succeed, whether start-ups or established businesses. The </a:t>
            </a:r>
            <a:r>
              <a:rPr lang="en-GB" dirty="0" err="1"/>
              <a:t>Enniscorthy</a:t>
            </a:r>
            <a:r>
              <a:rPr lang="en-GB" dirty="0"/>
              <a:t> Enterprise &amp; Technology Centre offers a unique opportunity to its tenants – that is, the cooperative culture that exists between the various businesses who operate onsite. </a:t>
            </a:r>
          </a:p>
          <a:p>
            <a:endParaRPr lang="en-GB" dirty="0"/>
          </a:p>
          <a:p>
            <a:r>
              <a:rPr lang="en-GB" dirty="0"/>
              <a:t>Each business at the EETC has the common goal of reaching their business’ potential. Networking is an important part of the success of any business, at the EETC businesses can find that there is the opportunity to make many important contacts through the other businesses operating within the centre. </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err="1"/>
              <a:t>Enniscorthy</a:t>
            </a:r>
            <a:r>
              <a:rPr lang="en-US" dirty="0"/>
              <a:t> Enterprise &amp; Technology Centre, Co. Wexford</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 27/07/2021 via Video call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John O’Connor, CEO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info@eetc.ie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Placeholder 14"/>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711200" y="2386419"/>
            <a:ext cx="6484618" cy="650735"/>
          </a:xfrm>
        </p:spPr>
        <p:txBody>
          <a:bodyPr/>
          <a:lstStyle/>
          <a:p>
            <a:r>
              <a:rPr lang="en-US" dirty="0"/>
              <a:t>ENNISCORTHY ENTERPRISE &amp; TECHNOLOGY CENTRE</a:t>
            </a:r>
          </a:p>
        </p:txBody>
      </p:sp>
      <p:pic>
        <p:nvPicPr>
          <p:cNvPr id="18" name="image2.png"/>
          <p:cNvPicPr/>
          <p:nvPr/>
        </p:nvPicPr>
        <p:blipFill>
          <a:blip r:embed="rId5" cstate="screen">
            <a:extLst>
              <a:ext uri="{28A0092B-C50C-407E-A947-70E740481C1C}">
                <a14:useLocalDpi xmlns:a14="http://schemas.microsoft.com/office/drawing/2010/main"/>
              </a:ext>
            </a:extLst>
          </a:blip>
          <a:srcRect t="-20140" r="-20140"/>
          <a:stretch>
            <a:fillRect/>
          </a:stretch>
        </p:blipFill>
        <p:spPr>
          <a:xfrm>
            <a:off x="5427343" y="3275150"/>
            <a:ext cx="1768475" cy="749935"/>
          </a:xfrm>
          <a:prstGeom prst="rect">
            <a:avLst/>
          </a:prstGeom>
          <a:ln/>
        </p:spPr>
      </p:pic>
    </p:spTree>
    <p:extLst>
      <p:ext uri="{BB962C8B-B14F-4D97-AF65-F5344CB8AC3E}">
        <p14:creationId xmlns:p14="http://schemas.microsoft.com/office/powerpoint/2010/main" val="2004226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19</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SMEs/ Start-ups/ Community development/ Training and Development (reskilling for employment)</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SMEs/ Startups/Trainees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4 </a:t>
            </a:r>
            <a:r>
              <a:rPr lang="en-US" sz="1500" dirty="0"/>
              <a:t>FULL TIME 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56329" y="4340276"/>
            <a:ext cx="3818" cy="1487847"/>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90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55049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599830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688771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57497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The </a:t>
            </a:r>
            <a:r>
              <a:rPr lang="en-GB" sz="1050" b="0" dirty="0" err="1">
                <a:solidFill>
                  <a:schemeClr val="tx1"/>
                </a:solidFill>
              </a:rPr>
              <a:t>Enniscorthy</a:t>
            </a:r>
            <a:r>
              <a:rPr lang="en-GB" sz="1050" b="0" dirty="0">
                <a:solidFill>
                  <a:schemeClr val="tx1"/>
                </a:solidFill>
              </a:rPr>
              <a:t> Enterprise &amp; Technology Centre is a non-profit organisation committed to helping the </a:t>
            </a:r>
            <a:r>
              <a:rPr lang="en-GB" sz="1050" b="0" dirty="0" err="1">
                <a:solidFill>
                  <a:schemeClr val="tx1"/>
                </a:solidFill>
              </a:rPr>
              <a:t>Enniscorthy</a:t>
            </a:r>
            <a:r>
              <a:rPr lang="en-GB" sz="1050" b="0" dirty="0">
                <a:solidFill>
                  <a:schemeClr val="tx1"/>
                </a:solidFill>
              </a:rPr>
              <a:t> District Community. The core objective of the EETC is to support local start-ups, established businesses and individuals. The EETC achieves these objectives by providing a sheltered environment and incubation space for vulnerable start-ups to develop their businesses. Offering affordable office space in order to give new and established businesses the best opportunity to reach their potential, the EETC also provides training, support and work placements for individuals to become employment ready.</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The EETC is also committed to taking steps towards becoming more sustainable in its business practices. In this way, the EETC sets an example for other businesses to adopt more sustainable practices. The EETC have developed our their 3 pillars of sustainable development which they strive to achieve:</a:t>
            </a:r>
          </a:p>
          <a:p>
            <a:pPr marL="171450" indent="-171450" algn="just">
              <a:lnSpc>
                <a:spcPct val="100000"/>
              </a:lnSpc>
              <a:buFont typeface="Arial" panose="020B0604020202020204" pitchFamily="34" charset="0"/>
              <a:buChar char="•"/>
            </a:pPr>
            <a:endParaRPr lang="en-GB" sz="1050" b="0" dirty="0">
              <a:solidFill>
                <a:schemeClr val="tx1"/>
              </a:solidFill>
            </a:endParaRPr>
          </a:p>
          <a:p>
            <a:pPr marL="171450" indent="-171450" algn="just">
              <a:lnSpc>
                <a:spcPct val="100000"/>
              </a:lnSpc>
              <a:buFont typeface="Arial" panose="020B0604020202020204" pitchFamily="34" charset="0"/>
              <a:buChar char="•"/>
            </a:pPr>
            <a:r>
              <a:rPr lang="en-GB" sz="1050" b="0" dirty="0">
                <a:solidFill>
                  <a:schemeClr val="tx1"/>
                </a:solidFill>
              </a:rPr>
              <a:t>Positive local economic outcomes</a:t>
            </a:r>
          </a:p>
          <a:p>
            <a:pPr marL="171450" indent="-171450" algn="just">
              <a:lnSpc>
                <a:spcPct val="100000"/>
              </a:lnSpc>
              <a:buFont typeface="Arial" panose="020B0604020202020204" pitchFamily="34" charset="0"/>
              <a:buChar char="•"/>
            </a:pPr>
            <a:r>
              <a:rPr lang="en-GB" sz="1050" b="0" dirty="0">
                <a:solidFill>
                  <a:schemeClr val="tx1"/>
                </a:solidFill>
              </a:rPr>
              <a:t>Positive social outcomes</a:t>
            </a:r>
          </a:p>
          <a:p>
            <a:pPr marL="171450" indent="-171450" algn="just">
              <a:lnSpc>
                <a:spcPct val="100000"/>
              </a:lnSpc>
              <a:buFont typeface="Arial" panose="020B0604020202020204" pitchFamily="34" charset="0"/>
              <a:buChar char="•"/>
            </a:pPr>
            <a:r>
              <a:rPr lang="en-GB" sz="1050" b="0" dirty="0">
                <a:solidFill>
                  <a:schemeClr val="tx1"/>
                </a:solidFill>
              </a:rPr>
              <a:t>Positive environmental outcomes.</a:t>
            </a:r>
          </a:p>
          <a:p>
            <a:pPr algn="just">
              <a:lnSpc>
                <a:spcPct val="100000"/>
              </a:lnSpc>
            </a:pPr>
            <a:endParaRPr lang="en-GB" sz="1050" b="0" dirty="0">
              <a:solidFill>
                <a:schemeClr val="tx1"/>
              </a:solidFill>
            </a:endParaRP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693192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828123"/>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1094875"/>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911251"/>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120195" y="1584190"/>
            <a:ext cx="5910006" cy="165969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b="1" dirty="0"/>
              <a:t>Positive local economic outcomes </a:t>
            </a:r>
          </a:p>
          <a:p>
            <a:r>
              <a:rPr lang="en-GB" dirty="0"/>
              <a:t>By providing incubation space for </a:t>
            </a:r>
            <a:r>
              <a:rPr lang="en-GB" dirty="0" err="1"/>
              <a:t>startups</a:t>
            </a:r>
            <a:r>
              <a:rPr lang="en-GB" dirty="0"/>
              <a:t>, affordable workspaces for businesses and training programmes for individuals, the EETC encourages positive local economic outcomes. In this way, the local economy will have a strong economic asset base which will assist businesses and individuals to reach their potential. The incubation space encourages diverse and responsible businesses in the local community leading to positive consequences for the local economy with higher employment opportunities located in </a:t>
            </a:r>
            <a:r>
              <a:rPr lang="en-GB" dirty="0" err="1"/>
              <a:t>Enniscorthy</a:t>
            </a:r>
            <a:r>
              <a:rPr lang="en-GB" dirty="0"/>
              <a:t> (SDG8|SDG4|SDG11)</a:t>
            </a:r>
          </a:p>
          <a:p>
            <a:endParaRPr lang="en-GB" dirty="0"/>
          </a:p>
          <a:p>
            <a:r>
              <a:rPr lang="en-GB" b="1" dirty="0"/>
              <a:t>Positive social outcomes</a:t>
            </a:r>
          </a:p>
          <a:p>
            <a:r>
              <a:rPr lang="en-GB" dirty="0"/>
              <a:t>The EETC supports society by providing a supportive and enabling environment for start-ups and individuals to develop their skills, test their ideas and reach their potential. Through this, the EETC fosters local activism, participation and capability through the people of </a:t>
            </a:r>
            <a:r>
              <a:rPr lang="en-GB" dirty="0" err="1"/>
              <a:t>Enniscorthy</a:t>
            </a:r>
            <a:r>
              <a:rPr lang="en-GB" dirty="0"/>
              <a:t> (SDG11|SDG8)</a:t>
            </a:r>
          </a:p>
          <a:p>
            <a:endParaRPr lang="en-GB" dirty="0"/>
          </a:p>
          <a:p>
            <a:r>
              <a:rPr lang="en-GB" b="1" dirty="0"/>
              <a:t>Positive environmental outcomes</a:t>
            </a:r>
          </a:p>
          <a:p>
            <a:r>
              <a:rPr lang="en-GB" dirty="0"/>
              <a:t>The EETC is committed to improving its organisational sustainability and has, for example built a community garden and upgraded the facility’s lighting to more efficient systems. The EETC are making changes to support sustainability, and are working towards becoming an example for their tenants and local business to show how they too can become more sustainable and adopt long-term improvements for the environment (SDG13|SDG11).</a:t>
            </a:r>
          </a:p>
          <a:p>
            <a:endParaRPr lang="en-GB" dirty="0"/>
          </a:p>
          <a:p>
            <a:r>
              <a:rPr lang="en-GB" dirty="0"/>
              <a:t>To support their ambition from a climate action, environmental management perspective, the EETC initiated a certification with the </a:t>
            </a:r>
            <a:r>
              <a:rPr lang="en-GB" dirty="0" err="1"/>
              <a:t>EcoMerit</a:t>
            </a:r>
            <a:r>
              <a:rPr lang="en-GB" dirty="0"/>
              <a:t> environmental award certification in 2014. The certification process acts as a framework and guide to work within and has been very useful in propelling and achieving progress:</a:t>
            </a:r>
          </a:p>
          <a:p>
            <a:pPr marL="171450" indent="-171450">
              <a:buFont typeface="Arial" panose="020B0604020202020204" pitchFamily="34" charset="0"/>
              <a:buChar char="•"/>
            </a:pPr>
            <a:r>
              <a:rPr lang="en-GB" dirty="0"/>
              <a:t>Moved energy supplier to fully renewable electricity supplier</a:t>
            </a:r>
          </a:p>
          <a:p>
            <a:pPr marL="171450" indent="-171450">
              <a:buFont typeface="Arial" panose="020B0604020202020204" pitchFamily="34" charset="0"/>
              <a:buChar char="•"/>
            </a:pPr>
            <a:r>
              <a:rPr lang="en-GB" dirty="0"/>
              <a:t>transitioning lighting to LED via Sustainable Energy Authority Ireland grant.</a:t>
            </a:r>
          </a:p>
          <a:p>
            <a:pPr marL="171450" indent="-171450">
              <a:buFont typeface="Arial" panose="020B0604020202020204" pitchFamily="34" charset="0"/>
              <a:buChar char="•"/>
            </a:pPr>
            <a:r>
              <a:rPr lang="en-GB" dirty="0"/>
              <a:t>Air conditioning unit is being replaced (saving energy)</a:t>
            </a:r>
          </a:p>
          <a:p>
            <a:pPr marL="171450" indent="-171450">
              <a:buFont typeface="Arial" panose="020B0604020202020204" pitchFamily="34" charset="0"/>
              <a:buChar char="•"/>
            </a:pPr>
            <a:r>
              <a:rPr lang="en-GB" dirty="0"/>
              <a:t>Sensor lighting has been fitted in the building (saving on energy)</a:t>
            </a:r>
          </a:p>
          <a:p>
            <a:pPr marL="171450" indent="-171450">
              <a:buFont typeface="Arial" panose="020B0604020202020204" pitchFamily="34" charset="0"/>
              <a:buChar char="•"/>
            </a:pPr>
            <a:r>
              <a:rPr lang="en-GB" dirty="0"/>
              <a:t>An infra-red panel has been fitted in one of the meeting rooms (acts as a heating and lighting unit)</a:t>
            </a:r>
          </a:p>
          <a:p>
            <a:pPr marL="171450" indent="-171450">
              <a:buFont typeface="Arial" panose="020B0604020202020204" pitchFamily="34" charset="0"/>
              <a:buChar char="•"/>
            </a:pPr>
            <a:r>
              <a:rPr lang="en-GB" dirty="0"/>
              <a:t>EETC signed up to the All Ireland Pollinator Plan in 2016, and maintains sections of their garden for wildflowers and biodiversity enhancement.</a:t>
            </a:r>
          </a:p>
          <a:p>
            <a:pPr marL="171450" indent="-171450">
              <a:buFont typeface="Arial" panose="020B0604020202020204" pitchFamily="34" charset="0"/>
              <a:buChar char="•"/>
            </a:pPr>
            <a:r>
              <a:rPr lang="en-GB" dirty="0"/>
              <a:t>Started their centre garden in 2019, and continue to encourage wider community involvement. The garden is growing beetroot, radishes, and </a:t>
            </a:r>
            <a:r>
              <a:rPr lang="en-GB" dirty="0" err="1"/>
              <a:t>swiss</a:t>
            </a:r>
            <a:r>
              <a:rPr lang="en-GB" dirty="0"/>
              <a:t> chard along with herbs.</a:t>
            </a:r>
          </a:p>
          <a:p>
            <a:endParaRPr lang="en-GB" dirty="0"/>
          </a:p>
          <a:p>
            <a:r>
              <a:rPr lang="en-GB" dirty="0"/>
              <a:t>Through adopting the </a:t>
            </a:r>
            <a:r>
              <a:rPr lang="en-GB" dirty="0" err="1"/>
              <a:t>EcoMerit</a:t>
            </a:r>
            <a:r>
              <a:rPr lang="en-GB" dirty="0"/>
              <a:t> certification, the Centre aims to work as a demonstrate on site for its tenant businesses and the community (SDG11|SDG13|SDG7).</a:t>
            </a:r>
          </a:p>
          <a:p>
            <a:endParaRPr lang="en-GB" dirty="0"/>
          </a:p>
          <a:p>
            <a:r>
              <a:rPr lang="en-GB" dirty="0"/>
              <a:t>In 2009/2010, the EETC invited Cultivate to speak to their tenant businesses on the topic of peak oil and transition communities (SDG11|SDG13).</a:t>
            </a:r>
          </a:p>
          <a:p>
            <a:endParaRPr lang="en-GB" dirty="0"/>
          </a:p>
          <a:p>
            <a:r>
              <a:rPr lang="en-GB" dirty="0"/>
              <a:t>Each of the 23 businesses in the centre have adopted a charity that they support on an ongoing basis. This is actively encouraged and facilitated (SDG11).</a:t>
            </a:r>
          </a:p>
          <a:p>
            <a:endParaRPr lang="en-GB" dirty="0"/>
          </a:p>
          <a:p>
            <a:r>
              <a:rPr lang="en-GB" dirty="0"/>
              <a:t>The EETC also works closely with Waterford Institute of Technology to help tenants develop their business with their national programme supporting early stage entrepreneurship, New Frontiers. New Frontiers Entrepreneur Development Programme – Phase 1 Commenced in September 2020 (SDG8).</a:t>
            </a:r>
          </a:p>
          <a:p>
            <a:endParaRPr lang="en-GB" dirty="0"/>
          </a:p>
          <a:p>
            <a:r>
              <a:rPr lang="en-GB" dirty="0"/>
              <a:t>Through affordable office rental prices, high speed broadband connection, reception services and invaluable mentoring, the EETC supports their local community to thrive. New businesses require careful planning, access to professional support, low overhead costs and high speed communications in order to succeed in today’s business environment – this is what EETC strives to provide (SDG8|SDG11).</a:t>
            </a:r>
          </a:p>
          <a:p>
            <a:endParaRPr lang="en-GB" dirty="0"/>
          </a:p>
          <a:p>
            <a:endParaRPr lang="en-GB" dirty="0"/>
          </a:p>
        </p:txBody>
      </p:sp>
    </p:spTree>
    <p:extLst>
      <p:ext uri="{BB962C8B-B14F-4D97-AF65-F5344CB8AC3E}">
        <p14:creationId xmlns:p14="http://schemas.microsoft.com/office/powerpoint/2010/main" val="3299456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67832" y="3000442"/>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44183" y="2994646"/>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55077" y="480618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36605" y="4639561"/>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42068" y="795464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a report developed by the Centre, Natural Step Actions Report 2009, the opportunity for the Centre to become a national centre for sustainable enterprises and a catalyst for sustainability within the community was recognised. Since this report, the Centre has been striving to implement changes and actions to support sustainability. This is done on an ongoing basis with sustainability incorporated into decision making and planning. </a:t>
            </a:r>
          </a:p>
          <a:p>
            <a:endParaRPr lang="en-GB" dirty="0"/>
          </a:p>
          <a:p>
            <a:r>
              <a:rPr lang="en-GB" dirty="0"/>
              <a:t>Future plans include:</a:t>
            </a:r>
          </a:p>
          <a:p>
            <a:pPr marL="171450" indent="-171450">
              <a:buFont typeface="Arial" panose="020B0604020202020204" pitchFamily="34" charset="0"/>
              <a:buChar char="•"/>
            </a:pPr>
            <a:r>
              <a:rPr lang="en-GB" dirty="0"/>
              <a:t>Solar panel installation is to be explored in the future</a:t>
            </a:r>
          </a:p>
          <a:p>
            <a:pPr marL="171450" indent="-171450">
              <a:buFont typeface="Arial" panose="020B0604020202020204" pitchFamily="34" charset="0"/>
              <a:buChar char="•"/>
            </a:pPr>
            <a:r>
              <a:rPr lang="en-GB" dirty="0"/>
              <a:t>An electric car charge point will be installed in winter 2022</a:t>
            </a:r>
          </a:p>
          <a:p>
            <a:pPr marL="171450" indent="-171450">
              <a:buFont typeface="Arial" panose="020B0604020202020204" pitchFamily="34" charset="0"/>
              <a:buChar char="•"/>
            </a:pPr>
            <a:r>
              <a:rPr lang="en-GB" dirty="0"/>
              <a:t>There will be indigenous trees planted in the community garden (apple and pear trees) in 2021/2022.</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42068" y="739158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34328" y="7273673"/>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67832" y="3643424"/>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a:t>
            </a:r>
            <a:r>
              <a:rPr lang="en-GB" dirty="0" err="1"/>
              <a:t>EcoMerit</a:t>
            </a:r>
            <a:r>
              <a:rPr lang="en-GB" dirty="0"/>
              <a:t> certification process, and through the support this has afforded the centre, has helped in guiding  the energy management actions onsite.</a:t>
            </a:r>
            <a:endParaRPr lang="en-US" dirty="0"/>
          </a:p>
        </p:txBody>
      </p:sp>
      <p:sp>
        <p:nvSpPr>
          <p:cNvPr id="88" name="Text Placeholder 5">
            <a:extLst>
              <a:ext uri="{FF2B5EF4-FFF2-40B4-BE49-F238E27FC236}">
                <a16:creationId xmlns:a16="http://schemas.microsoft.com/office/drawing/2014/main" id="{AAF365E6-2133-E44D-A831-FF9FF0D1ED01}"/>
              </a:ext>
            </a:extLst>
          </p:cNvPr>
          <p:cNvSpPr txBox="1">
            <a:spLocks/>
          </p:cNvSpPr>
          <p:nvPr/>
        </p:nvSpPr>
        <p:spPr>
          <a:xfrm>
            <a:off x="1125213" y="539008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171450" indent="-171450">
              <a:buFont typeface="Arial" panose="020B0604020202020204" pitchFamily="34" charset="0"/>
              <a:buChar char="•"/>
            </a:pPr>
            <a:r>
              <a:rPr lang="en-GB" dirty="0"/>
              <a:t>Two thirds of the building has been transitioned to LED lighting.</a:t>
            </a:r>
          </a:p>
          <a:p>
            <a:pPr marL="171450" indent="-171450">
              <a:buFont typeface="Arial" panose="020B0604020202020204" pitchFamily="34" charset="0"/>
              <a:buChar char="•"/>
            </a:pPr>
            <a:r>
              <a:rPr lang="en-GB" dirty="0"/>
              <a:t>The community garden has expanded and is a success with centre tenants.</a:t>
            </a:r>
          </a:p>
          <a:p>
            <a:pPr marL="171450" indent="-171450">
              <a:buFont typeface="Arial" panose="020B0604020202020204" pitchFamily="34" charset="0"/>
              <a:buChar char="•"/>
            </a:pPr>
            <a:r>
              <a:rPr lang="en-GB" dirty="0"/>
              <a:t>The building energy efficiency has increased through simple actions like tightening windows (in 2021).</a:t>
            </a:r>
          </a:p>
          <a:p>
            <a:pPr marL="171450" indent="-171450">
              <a:buFont typeface="Arial" panose="020B0604020202020204" pitchFamily="34" charset="0"/>
              <a:buChar char="•"/>
            </a:pPr>
            <a:r>
              <a:rPr lang="en-GB" dirty="0"/>
              <a:t>A fabrication lab was set up in the centre.</a:t>
            </a:r>
          </a:p>
          <a:p>
            <a:pPr marL="171450" indent="-171450">
              <a:buFont typeface="Arial" panose="020B0604020202020204" pitchFamily="34" charset="0"/>
              <a:buChar char="•"/>
            </a:pPr>
            <a:r>
              <a:rPr lang="en-GB" dirty="0"/>
              <a:t>The Centre is home to a diverse range of businesses and tenants.</a:t>
            </a:r>
          </a:p>
          <a:p>
            <a:pPr marL="171450" indent="-171450">
              <a:buFont typeface="Arial" panose="020B0604020202020204" pitchFamily="34" charset="0"/>
              <a:buChar char="•"/>
            </a:pPr>
            <a:r>
              <a:rPr lang="en-GB" dirty="0"/>
              <a:t>The Centre strives to be a model of entrepreneurship and economic activity in the region.</a:t>
            </a:r>
          </a:p>
          <a:p>
            <a:pPr marL="171450" indent="-171450">
              <a:buFont typeface="Arial" panose="020B0604020202020204" pitchFamily="34" charset="0"/>
              <a:buChar char="•"/>
            </a:pPr>
            <a:r>
              <a:rPr lang="en-GB" dirty="0"/>
              <a:t>The EETC has a 400mb download speed for tenants.</a:t>
            </a:r>
          </a:p>
        </p:txBody>
      </p:sp>
      <p:sp>
        <p:nvSpPr>
          <p:cNvPr id="119" name="Text Placeholder 1">
            <a:extLst>
              <a:ext uri="{FF2B5EF4-FFF2-40B4-BE49-F238E27FC236}">
                <a16:creationId xmlns:a16="http://schemas.microsoft.com/office/drawing/2014/main" id="{01409D1C-07F3-48AD-862D-D2A0104058C3}"/>
              </a:ext>
            </a:extLst>
          </p:cNvPr>
          <p:cNvSpPr txBox="1">
            <a:spLocks/>
          </p:cNvSpPr>
          <p:nvPr/>
        </p:nvSpPr>
        <p:spPr>
          <a:xfrm>
            <a:off x="1138763" y="1235137"/>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134" name="Group 133">
            <a:extLst>
              <a:ext uri="{FF2B5EF4-FFF2-40B4-BE49-F238E27FC236}">
                <a16:creationId xmlns:a16="http://schemas.microsoft.com/office/drawing/2014/main" id="{D13656C4-88D3-4EEE-823A-37220223F3FA}"/>
              </a:ext>
            </a:extLst>
          </p:cNvPr>
          <p:cNvGrpSpPr/>
          <p:nvPr/>
        </p:nvGrpSpPr>
        <p:grpSpPr>
          <a:xfrm>
            <a:off x="231023" y="1023759"/>
            <a:ext cx="7335303" cy="710005"/>
            <a:chOff x="224372" y="1222585"/>
            <a:chExt cx="7335303" cy="710005"/>
          </a:xfrm>
        </p:grpSpPr>
        <p:sp>
          <p:nvSpPr>
            <p:cNvPr id="135" name="Oval 13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6" name="Straight Connector 13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3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13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13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14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14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14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14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14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14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14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147" name="Text Placeholder 5">
            <a:extLst>
              <a:ext uri="{FF2B5EF4-FFF2-40B4-BE49-F238E27FC236}">
                <a16:creationId xmlns:a16="http://schemas.microsoft.com/office/drawing/2014/main" id="{AAF365E6-2133-E44D-A831-FF9FF0D1ED01}"/>
              </a:ext>
            </a:extLst>
          </p:cNvPr>
          <p:cNvSpPr txBox="1">
            <a:spLocks/>
          </p:cNvSpPr>
          <p:nvPr/>
        </p:nvSpPr>
        <p:spPr>
          <a:xfrm>
            <a:off x="1172918" y="1689693"/>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Wexford Local Enterprise Office, Enterprise Ireland, Waterford Wexford Education and Training Board, Wexford Local Development LEADER Company, Waterford Institute of Technology, Wexford County Council, Sustainable Energy Authority of Ireland.</a:t>
            </a:r>
          </a:p>
          <a:p>
            <a:r>
              <a:rPr lang="en-GB" dirty="0"/>
              <a:t>. </a:t>
            </a:r>
          </a:p>
        </p:txBody>
      </p:sp>
    </p:spTree>
    <p:extLst>
      <p:ext uri="{BB962C8B-B14F-4D97-AF65-F5344CB8AC3E}">
        <p14:creationId xmlns:p14="http://schemas.microsoft.com/office/powerpoint/2010/main" val="395092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Support to progress sustainability actions is so important. A sustainability toolkit would be very useful giving a ‘How To’ checklist, and expanding on the relevance and applicability of the UN Sustainable Development Goals</a:t>
            </a: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When progressing an idea/ action, you need to be determined, explore the options and get the support from your community.</a:t>
            </a: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Electric car charging point in Winter 2022.</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The integration of solar panels is being explored. No set date for installing.</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The community garden is being planted with indigenous trees in 2021/2022.</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TBC</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TBC. </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5a96bb8c-aa49-4f7e-b12a-1d018b5931c3"/>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4445</TotalTime>
  <Words>1630</Words>
  <Application>Microsoft Macintosh PowerPoint</Application>
  <PresentationFormat>Custom</PresentationFormat>
  <Paragraphs>114</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328</cp:revision>
  <dcterms:created xsi:type="dcterms:W3CDTF">2021-06-15T11:45:52Z</dcterms:created>
  <dcterms:modified xsi:type="dcterms:W3CDTF">2022-04-06T11:06:46Z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