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hyperlink" Target="https://www.camara.es/"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1820388"/>
          </a:xfrm>
        </p:spPr>
        <p:txBody>
          <a:bodyPr/>
          <a:lstStyle/>
          <a:p>
            <a:r>
              <a:rPr lang="en-GB" dirty="0"/>
              <a:t>Santiago Chamber is a corporate of Public Law, founded in 1889, including 32 municipalities in the south of the province of A </a:t>
            </a:r>
            <a:r>
              <a:rPr lang="en-GB" dirty="0" err="1"/>
              <a:t>Coruña</a:t>
            </a:r>
            <a:r>
              <a:rPr lang="en-GB" dirty="0"/>
              <a:t>, in Galicia region, Northwest Spain.</a:t>
            </a:r>
          </a:p>
          <a:p>
            <a:endParaRPr lang="en-GB" dirty="0"/>
          </a:p>
          <a:p>
            <a:r>
              <a:rPr lang="en-GB" dirty="0"/>
              <a:t>The Chamber collaborates actively with the more than 30,000 Santiago de </a:t>
            </a:r>
            <a:r>
              <a:rPr lang="en-GB" dirty="0" err="1"/>
              <a:t>Compostela</a:t>
            </a:r>
            <a:r>
              <a:rPr lang="en-GB" dirty="0"/>
              <a:t> area-based companies, covering various needs, such as advice for the creation and development of businesses, promoting, training human capital, and developing initiatives to extend the culture of quality and innovation. We are also a consultative and collaborative body liaising with the Administrations, which represents, promotes, and defends the general interests of companies in the region. </a:t>
            </a:r>
          </a:p>
          <a:p>
            <a:r>
              <a:rPr lang="en-GB" dirty="0"/>
              <a:t>The support to SMEs and entrepreneurs is one of the main tasks of the Chamber in Santiago city and its district. We have set a Creation and Business Development office that brings together all the information related to the start-up of a business project, giving orientation and advice to the entrepreneurs, especially on the following issues: definition of the project, draft of the Business Plan, general information on the legal status and constitution steps, new business areas, business networks and entrepreneurs cooperation, contacts of interest, opportunities for self-employment, contracting, intellectual and industrial property, internal commerce, subsidies and aids, credits and all the employer obligations and requirements.</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Santiago Chamber of Commerce</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02.07.2021 via Video Call</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pt-BR" dirty="0"/>
              <a:t>Ms. Belén Mendoza / EU projects Senior Manager</a:t>
            </a:r>
            <a:endParaRPr lang="en-US" dirty="0"/>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proyectos@camaracompostela.org </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18" name="Picture Placeholder 17"/>
          <p:cNvPicPr>
            <a:picLocks noGrp="1" noChangeAspect="1"/>
          </p:cNvPicPr>
          <p:nvPr>
            <p:ph type="pic" sz="quarter" idx="17"/>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pic>
        <p:nvPicPr>
          <p:cNvPr id="15" name="Picture Placeholder 14"/>
          <p:cNvPicPr>
            <a:picLocks noGrp="1" noChangeAspect="1"/>
          </p:cNvPicPr>
          <p:nvPr>
            <p:ph type="pic" sz="quarter" idx="56"/>
          </p:nvPr>
        </p:nvPicPr>
        <p:blipFill rotWithShape="1">
          <a:blip r:embed="rId3" cstate="screen">
            <a:extLst>
              <a:ext uri="{28A0092B-C50C-407E-A947-70E740481C1C}">
                <a14:useLocalDpi xmlns:a14="http://schemas.microsoft.com/office/drawing/2010/main"/>
              </a:ext>
            </a:extLst>
          </a:blip>
          <a:srcRect t="-760"/>
          <a:stretch/>
        </p:blipFill>
        <p:spPr>
          <a:xfrm>
            <a:off x="4899027" y="4385750"/>
            <a:ext cx="2648788" cy="1685456"/>
          </a:xfrm>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80270" y="2504634"/>
            <a:ext cx="6272696" cy="650735"/>
          </a:xfrm>
        </p:spPr>
        <p:txBody>
          <a:bodyPr/>
          <a:lstStyle/>
          <a:p>
            <a:r>
              <a:rPr lang="en-US" dirty="0"/>
              <a:t>CÁMARA OFICIAL DE COMERCIO</a:t>
            </a:r>
          </a:p>
          <a:p>
            <a:r>
              <a:rPr lang="en-US" sz="2000" dirty="0">
                <a:solidFill>
                  <a:srgbClr val="84BA41"/>
                </a:solidFill>
              </a:rPr>
              <a:t>(Santiago Chamber of Commerce)</a:t>
            </a:r>
          </a:p>
          <a:p>
            <a:endParaRPr lang="en-US" dirty="0"/>
          </a:p>
        </p:txBody>
      </p:sp>
      <p:pic>
        <p:nvPicPr>
          <p:cNvPr id="2" name="Picture 1"/>
          <p:cNvPicPr>
            <a:picLocks noChangeAspect="1"/>
          </p:cNvPicPr>
          <p:nvPr/>
        </p:nvPicPr>
        <p:blipFill>
          <a:blip r:embed="rId4"/>
          <a:stretch>
            <a:fillRect/>
          </a:stretch>
        </p:blipFill>
        <p:spPr>
          <a:xfrm>
            <a:off x="5648896" y="3459100"/>
            <a:ext cx="1194920" cy="603556"/>
          </a:xfrm>
          <a:prstGeom prst="rect">
            <a:avLst/>
          </a:prstGeom>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5"/>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5"/>
                </a:rPr>
                <a:t>TO VIEW</a:t>
              </a:r>
              <a:endParaRPr lang="en-IE" sz="1600" dirty="0">
                <a:solidFill>
                  <a:schemeClr val="bg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964234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5</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pPr algn="l"/>
            <a:r>
              <a:rPr lang="en-GB" dirty="0"/>
              <a:t>Local Enterprise</a:t>
            </a:r>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GB" dirty="0"/>
              <a:t> Chamber of Commerce and Industry</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9</a:t>
            </a:r>
            <a:r>
              <a:rPr lang="en-US" sz="3200" dirty="0">
                <a:solidFill>
                  <a:srgbClr val="84BA41"/>
                </a:solidFill>
              </a:rPr>
              <a:t>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30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636904"/>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084707"/>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6974120"/>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661375"/>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We have drafted a strategy that makes us to be a close and friendly support to the SMEs and entrepreneurs in our area to work towards the goal of making the sustainability a lever to improve their organizations and increase their business opportunities.</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At the same time, we have committed to do our best to apply the SDGs also in our organization, starting from small actions that increase our visibility while improving and getting more and more committed towards sustainable development and climate change and global warming fight</a:t>
            </a: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018331"/>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2980" y="3541799"/>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5240" y="3330421"/>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28889" y="5001718"/>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5240" y="4995922"/>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3712" y="6472769"/>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5240" y="6306142"/>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12980" y="9416686"/>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171450" indent="-171450">
              <a:buFont typeface="Arial" panose="020B0604020202020204" pitchFamily="34" charset="0"/>
              <a:buChar char="•"/>
            </a:pPr>
            <a:r>
              <a:rPr lang="en-GB" dirty="0"/>
              <a:t>We would like to work closer to companies to develop and spread the “Sustainable Business Charter” to give support to them to incorporate the SDGs in their business model;</a:t>
            </a:r>
          </a:p>
          <a:p>
            <a:pPr marL="171450" indent="-171450">
              <a:buFont typeface="Arial" panose="020B0604020202020204" pitchFamily="34" charset="0"/>
              <a:buChar char="•"/>
            </a:pPr>
            <a:r>
              <a:rPr lang="en-GB" dirty="0"/>
              <a:t>We would like to have more staff working directly with this issue to open a unique portal to show the work we are trying to implement to increase awareness and impact of our actions. </a:t>
            </a:r>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2980" y="8900170"/>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5240" y="8782255"/>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1094875"/>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911251"/>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18" name="Text Placeholder 6">
            <a:extLst>
              <a:ext uri="{FF2B5EF4-FFF2-40B4-BE49-F238E27FC236}">
                <a16:creationId xmlns:a16="http://schemas.microsoft.com/office/drawing/2014/main" id="{F9901009-4EBB-485B-A9A8-3E8086248CDE}"/>
              </a:ext>
            </a:extLst>
          </p:cNvPr>
          <p:cNvSpPr txBox="1">
            <a:spLocks/>
          </p:cNvSpPr>
          <p:nvPr/>
        </p:nvSpPr>
        <p:spPr>
          <a:xfrm>
            <a:off x="1147135" y="1597448"/>
            <a:ext cx="5910006" cy="1519004"/>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have followed a strategy of “small actions to reach a bigger one to make a more sustainable world”. Amongst those actions we can highlight the following ones: </a:t>
            </a:r>
          </a:p>
          <a:p>
            <a:pPr marL="171450" indent="-171450">
              <a:buFont typeface="Arial" panose="020B0604020202020204" pitchFamily="34" charset="0"/>
              <a:buChar char="•"/>
            </a:pPr>
            <a:r>
              <a:rPr lang="en-GB" dirty="0"/>
              <a:t>Incorporate SDG logo to our Chamber logo to increase visibility and show our commitment with the SDG. </a:t>
            </a:r>
          </a:p>
          <a:p>
            <a:pPr marL="171450" indent="-171450">
              <a:buFont typeface="Arial" panose="020B0604020202020204" pitchFamily="34" charset="0"/>
              <a:buChar char="•"/>
            </a:pPr>
            <a:r>
              <a:rPr lang="en-GB" dirty="0"/>
              <a:t>Recycling paper and plastic as well as effort to reduce its use, not only recycling. </a:t>
            </a:r>
          </a:p>
          <a:p>
            <a:pPr marL="171450" indent="-171450">
              <a:buFont typeface="Arial" panose="020B0604020202020204" pitchFamily="34" charset="0"/>
              <a:buChar char="•"/>
            </a:pPr>
            <a:r>
              <a:rPr lang="en-GB" dirty="0"/>
              <a:t>Digitalisation of documents and tools to keep the files, all Chamber system has been adapted to remote working due to pandemic outbreak</a:t>
            </a:r>
          </a:p>
          <a:p>
            <a:pPr marL="171450" indent="-171450">
              <a:buFont typeface="Arial" panose="020B0604020202020204" pitchFamily="34" charset="0"/>
              <a:buChar char="•"/>
            </a:pPr>
            <a:r>
              <a:rPr lang="en-GB" dirty="0"/>
              <a:t>Promotion between staff of the use of collective transport </a:t>
            </a:r>
          </a:p>
          <a:p>
            <a:pPr marL="171450" indent="-171450">
              <a:buFont typeface="Arial" panose="020B0604020202020204" pitchFamily="34" charset="0"/>
              <a:buChar char="•"/>
            </a:pPr>
            <a:r>
              <a:rPr lang="en-GB" dirty="0"/>
              <a:t>Since March 2021 we offer in our facilities a brand new “digital co-working” with the main aim of reduce waste, increase digitalisation of companies.</a:t>
            </a:r>
          </a:p>
        </p:txBody>
      </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47135" y="3996355"/>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have involved both profiles: public administrations and private companies since we believe that this is the way to cooperate in a local challenge that need global solutions. In the trainings and informative sessions addressed to SMEs to inform on SDGs we always try to involve our local companies in the events, to give them the opportunity to show their best practices. </a:t>
            </a:r>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28889" y="5644700"/>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All staff have followed several trainings in SDGs organised by Spanish Chamber and UN Global Compact Spanish Network staff. Besides that, the EU Projects Department staff is taking part in workshops with other European Chambers or business support organizations.</a:t>
            </a:r>
          </a:p>
        </p:txBody>
      </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101170" y="6996998"/>
            <a:ext cx="5910006" cy="1607485"/>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have increased awareness in our territory on SDGs as well as we have cooperated in the increasing of company’s signatories or participants in the UN Global Compact Spanish Network.</a:t>
            </a:r>
          </a:p>
          <a:p>
            <a:endParaRPr lang="en-GB" dirty="0"/>
          </a:p>
          <a:p>
            <a:r>
              <a:rPr lang="en-GB" dirty="0"/>
              <a:t>At Chamber level we have increased the number of challenges every year, what makes the staff more conscious to incorporate the SDGs in the most of their activities and tasks. </a:t>
            </a:r>
          </a:p>
          <a:p>
            <a:r>
              <a:rPr lang="en-GB" dirty="0"/>
              <a:t>We have learned about project STEEEP managed by </a:t>
            </a:r>
            <a:r>
              <a:rPr lang="en-GB" dirty="0" err="1"/>
              <a:t>Eurochambres</a:t>
            </a:r>
            <a:r>
              <a:rPr lang="en-GB" dirty="0"/>
              <a:t>, a project developed in to train staff Chambers in “energy efficiency” measures to explain to SMEs owners and entrepreneurs and a project from Malta Business Bureau to increase awareness in companies to develop low carbon technology. </a:t>
            </a:r>
          </a:p>
          <a:p>
            <a:endParaRPr lang="en-US" dirty="0"/>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27791"/>
            <a:ext cx="3010628" cy="2288154"/>
          </a:xfrm>
        </p:spPr>
        <p:txBody>
          <a:bodyPr/>
          <a:lstStyle/>
          <a:p>
            <a:pPr marL="228600" lvl="0" indent="-228600" algn="l">
              <a:spcAft>
                <a:spcPts val="300"/>
              </a:spcAft>
              <a:buClr>
                <a:srgbClr val="84BA41"/>
              </a:buClr>
              <a:buFont typeface="+mj-lt"/>
              <a:buAutoNum type="arabicPeriod"/>
            </a:pPr>
            <a:r>
              <a:rPr lang="en-GB" dirty="0"/>
              <a:t>Co-financing to increase our energy efficiency measures with concrete measures and assessment or current performance.</a:t>
            </a:r>
          </a:p>
          <a:p>
            <a:pPr marL="228600" lvl="0" indent="-228600" algn="l">
              <a:spcAft>
                <a:spcPts val="300"/>
              </a:spcAft>
              <a:buClr>
                <a:srgbClr val="84BA41"/>
              </a:buClr>
              <a:buFont typeface="+mj-lt"/>
              <a:buAutoNum type="arabicPeriod"/>
            </a:pPr>
            <a:r>
              <a:rPr lang="en-GB" dirty="0"/>
              <a:t>More collaboration to offer to companies’ financial support to reach their sustainability challenges related to SDGs. </a:t>
            </a:r>
          </a:p>
          <a:p>
            <a:pPr marL="228600" lvl="0" indent="-228600" algn="l">
              <a:spcAft>
                <a:spcPts val="300"/>
              </a:spcAft>
              <a:buClr>
                <a:srgbClr val="84BA41"/>
              </a:buClr>
              <a:buFont typeface="+mj-lt"/>
              <a:buAutoNum type="arabicPeriod"/>
            </a:pPr>
            <a:r>
              <a:rPr lang="en-GB" dirty="0"/>
              <a:t>Training in the calls that could be offered to SMEs to get co-financing to increase business opportunities in this field, </a:t>
            </a:r>
          </a:p>
          <a:p>
            <a:pPr marL="228600" lvl="0" indent="-228600" algn="l">
              <a:spcAft>
                <a:spcPts val="300"/>
              </a:spcAft>
              <a:buClr>
                <a:srgbClr val="84BA41"/>
              </a:buClr>
              <a:buFont typeface="+mj-lt"/>
              <a:buAutoNum type="arabicPeriod"/>
            </a:pPr>
            <a:r>
              <a:rPr lang="en-GB" dirty="0"/>
              <a:t>More information on impact of the actions being developed to inform our members. </a:t>
            </a:r>
          </a:p>
          <a:p>
            <a:pPr marL="228600" lvl="0" indent="-228600" algn="l">
              <a:spcAft>
                <a:spcPts val="300"/>
              </a:spcAft>
              <a:buClr>
                <a:srgbClr val="84BA41"/>
              </a:buClr>
              <a:buFont typeface="+mj-lt"/>
              <a:buAutoNum type="arabicPeriod"/>
            </a:pPr>
            <a:r>
              <a:rPr lang="en-GB" dirty="0"/>
              <a:t>Some useful simple guides to promote amongst our members the implementation of the SDGs inside their organizations, including selected “success stories”.</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27791"/>
            <a:ext cx="2995251" cy="2288154"/>
          </a:xfrm>
        </p:spPr>
        <p:txBody>
          <a:bodyPr/>
          <a:lstStyle/>
          <a:p>
            <a:pPr marL="228600" lvl="0" indent="-228600" algn="l">
              <a:spcAft>
                <a:spcPts val="300"/>
              </a:spcAft>
              <a:buClr>
                <a:srgbClr val="84BA41"/>
              </a:buClr>
              <a:buFont typeface="+mj-lt"/>
              <a:buAutoNum type="arabicPeriod"/>
            </a:pPr>
            <a:r>
              <a:rPr lang="en-GB" dirty="0"/>
              <a:t>1See the SDGs as an opportunity for your business. </a:t>
            </a:r>
          </a:p>
          <a:p>
            <a:pPr marL="228600" lvl="0" indent="-228600" algn="l">
              <a:spcAft>
                <a:spcPts val="300"/>
              </a:spcAft>
              <a:buClr>
                <a:srgbClr val="84BA41"/>
              </a:buClr>
              <a:buFont typeface="+mj-lt"/>
              <a:buAutoNum type="arabicPeriod"/>
            </a:pPr>
            <a:r>
              <a:rPr lang="en-GB" dirty="0"/>
              <a:t>You are not alone, look for support in business associations.</a:t>
            </a:r>
          </a:p>
          <a:p>
            <a:pPr marL="228600" lvl="0" indent="-228600" algn="l">
              <a:spcAft>
                <a:spcPts val="300"/>
              </a:spcAft>
              <a:buClr>
                <a:srgbClr val="84BA41"/>
              </a:buClr>
              <a:buFont typeface="+mj-lt"/>
              <a:buAutoNum type="arabicPeriod"/>
            </a:pPr>
            <a:r>
              <a:rPr lang="en-GB" dirty="0"/>
              <a:t>Start with small actions to reach bigger goals. </a:t>
            </a:r>
          </a:p>
          <a:p>
            <a:pPr marL="228600" lvl="0" indent="-228600" algn="l">
              <a:spcAft>
                <a:spcPts val="300"/>
              </a:spcAft>
              <a:buClr>
                <a:srgbClr val="84BA41"/>
              </a:buClr>
              <a:buFont typeface="+mj-lt"/>
              <a:buAutoNum type="arabicPeriod"/>
            </a:pPr>
            <a:r>
              <a:rPr lang="en-GB" dirty="0"/>
              <a:t>Specify your specific challenges and put in a calendar to reach them.</a:t>
            </a:r>
          </a:p>
          <a:p>
            <a:pPr marL="228600" lvl="0" indent="-228600" algn="l">
              <a:spcAft>
                <a:spcPts val="300"/>
              </a:spcAft>
              <a:buClr>
                <a:srgbClr val="84BA41"/>
              </a:buClr>
              <a:buFont typeface="+mj-lt"/>
              <a:buAutoNum type="arabicPeriod"/>
            </a:pPr>
            <a:r>
              <a:rPr lang="en-GB" dirty="0"/>
              <a:t>Learn from other similar actors, incorporate best practices to your business. </a:t>
            </a:r>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a:xfrm>
            <a:off x="4136157" y="5847586"/>
            <a:ext cx="3063276" cy="610137"/>
          </a:xfrm>
        </p:spPr>
        <p:txBody>
          <a:bodyPr/>
          <a:lstStyle/>
          <a:p>
            <a:r>
              <a:rPr lang="en-GB" dirty="0"/>
              <a:t>We will keep our own assessment on the energy efficiency of our buildings trying to incorporate as much as possible low energy consumption materials and tools. (Within next 6 months).</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We will explore options for the use of renewable energy in our premises. (Within 3-5 years).</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a:xfrm>
            <a:off x="4136157" y="8492803"/>
            <a:ext cx="3063276" cy="610137"/>
          </a:xfrm>
        </p:spPr>
        <p:txBody>
          <a:bodyPr/>
          <a:lstStyle/>
          <a:p>
            <a:r>
              <a:rPr lang="en-GB" dirty="0"/>
              <a:t> We will increase awareness in our companies towards decent work and hiring policies. (Within 1-3 years).</a:t>
            </a:r>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a:xfrm>
            <a:off x="4136157" y="7509331"/>
            <a:ext cx="3063276" cy="833227"/>
          </a:xfrm>
        </p:spPr>
        <p:txBody>
          <a:bodyPr/>
          <a:lstStyle/>
          <a:p>
            <a:r>
              <a:rPr lang="en-GB" dirty="0"/>
              <a:t>We will continue our partnership to reach the goals and increase awareness in our area. (Within next 12 months).</a:t>
            </a:r>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We will increase awareness in R&amp;D innovation investment to improve industrial productions cleaner and more sustainable. (Within 1-3 years).</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969AD2B3-D789-4FC7-A14D-89ADA76B73A8}">
  <ds:schemaRefs>
    <ds:schemaRef ds:uri="bd7d76e0-c20f-457d-a5c3-91e787aaf778"/>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5a96bb8c-aa49-4f7e-b12a-1d018b5931c3"/>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Magazine layout</Template>
  <TotalTime>4459</TotalTime>
  <Words>1352</Words>
  <Application>Microsoft Macintosh PowerPoint</Application>
  <PresentationFormat>Custom</PresentationFormat>
  <Paragraphs>87</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328</cp:revision>
  <dcterms:created xsi:type="dcterms:W3CDTF">2021-06-15T11:45:52Z</dcterms:created>
  <dcterms:modified xsi:type="dcterms:W3CDTF">2022-04-06T11:06:51Z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