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1"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lfa-college.nl/hoogeveen/voltastraat-33/volta2020"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_5xFLg7cslc&amp;t=93s" TargetMode="External"/><Relationship Id="rId2" Type="http://schemas.openxmlformats.org/officeDocument/2006/relationships/hyperlink" Target="https://mbo.sustainabul.com/institution/uploads/9/53/MAGAZINE_Volta2020.pdf"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Placeholder 17"/>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Alfa College is a Vocational Education and Training (VET) institute which trains young people and adults for the current society and the world of tomorrow. Educational programs are organised in collaboration with various regional partners. Alfa has 12 different school locations in the north and east of the Netherlands. The VET institute also provides lifelong learning and company training programs. </a:t>
            </a:r>
          </a:p>
          <a:p>
            <a:endParaRPr lang="en-GB" dirty="0"/>
          </a:p>
          <a:p>
            <a:r>
              <a:rPr lang="en-GB" dirty="0"/>
              <a:t>One of the schools is located at the </a:t>
            </a:r>
            <a:r>
              <a:rPr lang="en-GB" dirty="0" err="1"/>
              <a:t>Voltastreet</a:t>
            </a:r>
            <a:r>
              <a:rPr lang="en-GB" dirty="0"/>
              <a:t> in </a:t>
            </a:r>
            <a:r>
              <a:rPr lang="en-GB" dirty="0" err="1"/>
              <a:t>Hoogeveen</a:t>
            </a:r>
            <a:r>
              <a:rPr lang="en-GB" dirty="0"/>
              <a:t>. This school, with approximately 2.600 students provides education in the field of Building and Infrastructure, Economics and Administration, Trade and Entrepreneurship, Catering and Bakery, ICT, Technology and Process industry, Tourism and Recreation, Transport, Shipping and Logistics, Care and Welfare and Safety and Sport.  </a:t>
            </a:r>
          </a:p>
          <a:p>
            <a:endParaRPr lang="en-GB" dirty="0"/>
          </a:p>
          <a:p>
            <a:r>
              <a:rPr lang="en-GB" dirty="0"/>
              <a:t>The old school building from the sixties has been renovated radically into a circular and sustainable building. The revitalization led to a future-proof and modern educational facility, a meeting place for students, employees, companies and guests. Also, a context-rich learning environment where learning, working and meeting are made possible with sustainable measures and materials. The project was called Volta2020. </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a:xfrm>
            <a:off x="883750" y="3850070"/>
            <a:ext cx="3662849" cy="348400"/>
          </a:xfrm>
        </p:spPr>
        <p:txBody>
          <a:bodyPr/>
          <a:lstStyle/>
          <a:p>
            <a:r>
              <a:rPr lang="en-US" dirty="0"/>
              <a:t>Alfa College - Volta2020 </a:t>
            </a:r>
            <a:r>
              <a:rPr lang="en-US" dirty="0" err="1"/>
              <a:t>Hoogeveen</a:t>
            </a:r>
            <a:r>
              <a:rPr lang="en-US" dirty="0"/>
              <a:t> in The Netherlands</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July 2021</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err="1"/>
              <a:t>Klaas</a:t>
            </a:r>
            <a:r>
              <a:rPr lang="en-US" dirty="0"/>
              <a:t> </a:t>
            </a:r>
            <a:r>
              <a:rPr lang="en-US" dirty="0" err="1"/>
              <a:t>Berends</a:t>
            </a:r>
            <a:r>
              <a:rPr lang="en-US" dirty="0"/>
              <a:t> - </a:t>
            </a:r>
            <a:r>
              <a:rPr lang="en-GB" dirty="0"/>
              <a:t>Training Manager </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k.berends@alfa-college.nl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2" name="Picture Placeholder 21"/>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ALFA COLLEGE </a:t>
            </a:r>
          </a:p>
          <a:p>
            <a:endParaRPr lang="en-US" dirty="0"/>
          </a:p>
        </p:txBody>
      </p:sp>
      <p:pic>
        <p:nvPicPr>
          <p:cNvPr id="6150" name="Picture 6" descr="Alfa College - Hoogeveen - Informatie Communicatie Technologie | Academic  Software Discounts"/>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491371" y="3366601"/>
            <a:ext cx="1476375" cy="775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973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Vocational Education and Training</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Students and Lifelong learners.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270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30067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50766"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Vision</a:t>
            </a:r>
          </a:p>
          <a:p>
            <a:pPr algn="just">
              <a:lnSpc>
                <a:spcPct val="100000"/>
              </a:lnSpc>
            </a:pPr>
            <a:r>
              <a:rPr lang="en-GB" sz="1050" b="0" dirty="0">
                <a:solidFill>
                  <a:schemeClr val="tx1"/>
                </a:solidFill>
              </a:rPr>
              <a:t>Circularity is fully included in the new strategic vision of 2019: 'together we create added value for a better world'. One of the sustainable projects that resulted from this vision was VOLTA2020.  During this VOLTA2020 project the school building was transformed into a school for Circularity and Sustainability.  It started with an idea for a renovation, which resulted in a sustainable renovation concept (Volta2020) in which the reuse of materials, the energy transitions (solar panels and no gas), sustainable design of practical work stations (e.g. green hairdresser's), sustainable employability and the concept of a healthy school were key issues.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Strategy</a:t>
            </a:r>
          </a:p>
          <a:p>
            <a:pPr algn="just">
              <a:lnSpc>
                <a:spcPct val="100000"/>
              </a:lnSpc>
            </a:pPr>
            <a:r>
              <a:rPr lang="en-GB" sz="1050" b="0" dirty="0">
                <a:solidFill>
                  <a:schemeClr val="tx1"/>
                </a:solidFill>
              </a:rPr>
              <a:t>Our strategy is to have involvement and commitment from students. The project has evolved into a Community of Practice in which teachers, students and companies in the region learn and work together on sustainable and circular concepts and solutions.  Students worked on several projects during the renovation e.g. students developed a green book with all kinds of green ideas, they calculated the value the building has acquired through the reuse of existing materials and have developed a tiny house with different kinds of hydrogen technologies.</a:t>
            </a:r>
          </a:p>
          <a:p>
            <a:pPr algn="just">
              <a:lnSpc>
                <a:spcPct val="100000"/>
              </a:lnSpc>
            </a:pPr>
            <a:endParaRPr lang="en-GB"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77720" y="5640946"/>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7439" y="448551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9699" y="4274138"/>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631606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6310265"/>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8171" y="773375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9699" y="756713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9577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1214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51594" y="494007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External building partner named </a:t>
            </a:r>
            <a:r>
              <a:rPr lang="en-GB" dirty="0" err="1"/>
              <a:t>Hunebouw</a:t>
            </a:r>
            <a:r>
              <a:rPr lang="en-GB" dirty="0"/>
              <a:t> </a:t>
            </a:r>
            <a:r>
              <a:rPr lang="en-GB" dirty="0" err="1"/>
              <a:t>Hoogeveen</a:t>
            </a:r>
            <a:r>
              <a:rPr lang="en-GB" dirty="0"/>
              <a:t> https://www.hunebouw.nl/nieuws/blik-op-de-bouw-volta-2020 </a:t>
            </a:r>
          </a:p>
          <a:p>
            <a:pPr marL="228600" indent="-228600">
              <a:buFont typeface="+mj-lt"/>
              <a:buAutoNum type="arabicPeriod"/>
            </a:pPr>
            <a:r>
              <a:rPr lang="en-GB" dirty="0"/>
              <a:t>Advisor Northern Innovation Lab Circular Economy (NICE_ https://www.wearenice.org/ </a:t>
            </a:r>
          </a:p>
          <a:p>
            <a:pPr marL="228600" indent="-228600">
              <a:buFont typeface="+mj-lt"/>
              <a:buAutoNum type="arabicPeriod"/>
            </a:pPr>
            <a:r>
              <a:rPr lang="en-GB" dirty="0"/>
              <a:t>ICS Advisors Zwolle: https://www.icsadviseurs.nl/ </a:t>
            </a:r>
          </a:p>
          <a:p>
            <a:pPr marL="228600" indent="-228600">
              <a:buFont typeface="+mj-lt"/>
              <a:buAutoNum type="arabicPeriod"/>
            </a:pPr>
            <a:r>
              <a:rPr lang="en-GB" dirty="0" err="1"/>
              <a:t>Hanze</a:t>
            </a:r>
            <a:r>
              <a:rPr lang="en-GB" dirty="0"/>
              <a:t> University of Applied Sciences: https://www.hanze.nl/eng </a:t>
            </a:r>
          </a:p>
          <a:p>
            <a:pPr marL="228600" indent="-228600">
              <a:buFont typeface="+mj-lt"/>
              <a:buAutoNum type="arabicPeriod"/>
            </a:pPr>
            <a:r>
              <a:rPr lang="en-GB" dirty="0"/>
              <a:t>Team4 architects: https://www.team4.nl/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48021" y="695904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 we learned together in a community of practice with experts, students and teachers and tried to find the best solutions together along the road.</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93848" y="1445086"/>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process started after an inspiring presentation from Mr Thomas Rau, at the start of the 2015-2016 school year. Mr Rau is a leading architect in sustainable and circular construction. After his presentation and idea for renovation of the building in </a:t>
            </a:r>
            <a:r>
              <a:rPr lang="en-GB" dirty="0" err="1"/>
              <a:t>Hoogeveen</a:t>
            </a:r>
            <a:r>
              <a:rPr lang="en-GB" dirty="0"/>
              <a:t>, the development of  a sustainable innovation concept was developed. This concept included also the development of a new strategic vision and policy of the whole institute: we encourage our students and partners in the professional field to contribute to a sustainable, circular and healthy world.</a:t>
            </a:r>
          </a:p>
          <a:p>
            <a:endParaRPr lang="en-GB" dirty="0"/>
          </a:p>
          <a:p>
            <a:r>
              <a:rPr lang="en-GB" dirty="0"/>
              <a:t>During the renovations, sustainable actions were taken regarding: </a:t>
            </a:r>
          </a:p>
          <a:p>
            <a:r>
              <a:rPr lang="en-GB" dirty="0"/>
              <a:t>1) Roof, </a:t>
            </a:r>
          </a:p>
          <a:p>
            <a:r>
              <a:rPr lang="en-GB" dirty="0"/>
              <a:t>2) Solar panels, </a:t>
            </a:r>
          </a:p>
          <a:p>
            <a:r>
              <a:rPr lang="en-GB" dirty="0"/>
              <a:t>3) Wall isolation, </a:t>
            </a:r>
          </a:p>
          <a:p>
            <a:r>
              <a:rPr lang="en-GB" dirty="0"/>
              <a:t>4) Exterior glazing, </a:t>
            </a:r>
          </a:p>
          <a:p>
            <a:r>
              <a:rPr lang="en-GB" dirty="0"/>
              <a:t>5) Ceilings, </a:t>
            </a:r>
          </a:p>
          <a:p>
            <a:r>
              <a:rPr lang="en-GB" dirty="0"/>
              <a:t>6) Walls and doors, </a:t>
            </a:r>
          </a:p>
          <a:p>
            <a:r>
              <a:rPr lang="en-GB" dirty="0"/>
              <a:t>7) LED lights, </a:t>
            </a:r>
          </a:p>
          <a:p>
            <a:r>
              <a:rPr lang="en-GB" dirty="0"/>
              <a:t>8) Carpeting.</a:t>
            </a:r>
          </a:p>
          <a:p>
            <a:endParaRPr lang="en-GB" dirty="0"/>
          </a:p>
          <a:p>
            <a:r>
              <a:rPr lang="en-GB" dirty="0"/>
              <a:t>Students and partners worked together to find the best concepts and solutions to be implemented.  </a:t>
            </a:r>
          </a:p>
          <a:p>
            <a:endParaRPr lang="en-GB" dirty="0"/>
          </a:p>
          <a:p>
            <a:r>
              <a:rPr lang="en-GB" dirty="0"/>
              <a:t>Further information</a:t>
            </a:r>
          </a:p>
          <a:p>
            <a:r>
              <a:rPr lang="en-GB" dirty="0">
                <a:hlinkClick r:id="rId2"/>
              </a:rPr>
              <a:t>https://mbo.sustainabul.com/institution/uploads/9/53/MAGAZINE_Volta2020.pdf</a:t>
            </a:r>
            <a:r>
              <a:rPr lang="en-GB" dirty="0"/>
              <a:t> </a:t>
            </a:r>
          </a:p>
          <a:p>
            <a:pPr marL="228600" indent="-228600">
              <a:buFont typeface="+mj-lt"/>
              <a:buAutoNum type="arabicPeriod"/>
            </a:pPr>
            <a:endParaRPr lang="en-US" dirty="0"/>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32112" y="825138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renovation is ready. See also </a:t>
            </a:r>
            <a:r>
              <a:rPr lang="en-GB" dirty="0">
                <a:hlinkClick r:id="rId3"/>
              </a:rPr>
              <a:t>https://www.youtube.com/watch?v=_5xFLg7cslc&amp;t=93s</a:t>
            </a:r>
            <a:r>
              <a:rPr lang="en-GB" dirty="0"/>
              <a:t> </a:t>
            </a:r>
          </a:p>
        </p:txBody>
      </p:sp>
      <p:sp>
        <p:nvSpPr>
          <p:cNvPr id="107" name="Text Placeholder 6">
            <a:extLst>
              <a:ext uri="{FF2B5EF4-FFF2-40B4-BE49-F238E27FC236}">
                <a16:creationId xmlns:a16="http://schemas.microsoft.com/office/drawing/2014/main" id="{93518E0E-B36B-F341-87A6-84C09CD01BBC}"/>
              </a:ext>
            </a:extLst>
          </p:cNvPr>
          <p:cNvSpPr txBox="1">
            <a:spLocks/>
          </p:cNvSpPr>
          <p:nvPr/>
        </p:nvSpPr>
        <p:spPr>
          <a:xfrm>
            <a:off x="1132112" y="8861319"/>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8" name="Group 107">
            <a:extLst>
              <a:ext uri="{FF2B5EF4-FFF2-40B4-BE49-F238E27FC236}">
                <a16:creationId xmlns:a16="http://schemas.microsoft.com/office/drawing/2014/main" id="{C82912AF-DC20-7241-A17D-9CEC3A5B09E7}"/>
              </a:ext>
            </a:extLst>
          </p:cNvPr>
          <p:cNvGrpSpPr/>
          <p:nvPr/>
        </p:nvGrpSpPr>
        <p:grpSpPr>
          <a:xfrm>
            <a:off x="224372" y="8743404"/>
            <a:ext cx="7335303" cy="710005"/>
            <a:chOff x="224372" y="6981475"/>
            <a:chExt cx="7335303" cy="710005"/>
          </a:xfrm>
        </p:grpSpPr>
        <p:sp>
          <p:nvSpPr>
            <p:cNvPr id="109" name="Oval 108">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1" name="Group 110">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2" name="Freeform 111">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7" name="Text Placeholder 5">
            <a:extLst>
              <a:ext uri="{FF2B5EF4-FFF2-40B4-BE49-F238E27FC236}">
                <a16:creationId xmlns:a16="http://schemas.microsoft.com/office/drawing/2014/main" id="{AAF365E6-2133-E44D-A831-FF9FF0D1ED01}"/>
              </a:ext>
            </a:extLst>
          </p:cNvPr>
          <p:cNvSpPr txBox="1">
            <a:spLocks/>
          </p:cNvSpPr>
          <p:nvPr/>
        </p:nvSpPr>
        <p:spPr>
          <a:xfrm>
            <a:off x="1104501" y="946116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renovation is ready but we will go on working with students and partners to develop better solutions in the future.</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Work together with several experts and regional partners. </a:t>
            </a:r>
          </a:p>
          <a:p>
            <a:pPr marL="228600" lvl="0" indent="-228600" algn="l">
              <a:spcAft>
                <a:spcPts val="300"/>
              </a:spcAft>
              <a:buClr>
                <a:srgbClr val="84BA41"/>
              </a:buClr>
              <a:buFont typeface="+mj-lt"/>
              <a:buAutoNum type="arabicPeriod"/>
            </a:pPr>
            <a:r>
              <a:rPr lang="en-GB" dirty="0"/>
              <a:t>Use the talents of young people.</a:t>
            </a:r>
          </a:p>
          <a:p>
            <a:pPr marL="228600" lvl="0" indent="-228600" algn="l">
              <a:spcAft>
                <a:spcPts val="300"/>
              </a:spcAft>
              <a:buClr>
                <a:srgbClr val="84BA41"/>
              </a:buClr>
              <a:buFont typeface="+mj-lt"/>
              <a:buAutoNum type="arabicPeriod"/>
            </a:pPr>
            <a:r>
              <a:rPr lang="en-GB" dirty="0"/>
              <a:t>Involve your staff, tenants and student in your sustainability projects. They can help to develop ideas and solutions with the experts. </a:t>
            </a:r>
          </a:p>
          <a:p>
            <a:pPr marL="228600" lvl="0" indent="-228600" algn="l">
              <a:spcAft>
                <a:spcPts val="300"/>
              </a:spcAft>
              <a:buClr>
                <a:srgbClr val="84BA41"/>
              </a:buClr>
              <a:buFont typeface="+mj-lt"/>
              <a:buAutoNum type="arabicPeriod"/>
            </a:pPr>
            <a:r>
              <a:rPr lang="en-GB" dirty="0"/>
              <a:t>Follow and evaluate the results of your actions e.g. energy usage level</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Define your ambitions and vision together with your stakeholders</a:t>
            </a:r>
          </a:p>
          <a:p>
            <a:pPr marL="228600" lvl="0" indent="-228600" algn="l">
              <a:spcAft>
                <a:spcPts val="300"/>
              </a:spcAft>
              <a:buClr>
                <a:srgbClr val="84BA41"/>
              </a:buClr>
              <a:buFont typeface="+mj-lt"/>
              <a:buAutoNum type="arabicPeriod"/>
            </a:pPr>
            <a:r>
              <a:rPr lang="en-GB" dirty="0"/>
              <a:t>Take these ambitions as leading sustainable/circular principles for your renovation.</a:t>
            </a:r>
          </a:p>
          <a:p>
            <a:pPr marL="228600" lvl="0" indent="-228600" algn="l">
              <a:spcAft>
                <a:spcPts val="300"/>
              </a:spcAft>
              <a:buClr>
                <a:srgbClr val="84BA41"/>
              </a:buClr>
              <a:buFont typeface="+mj-lt"/>
              <a:buAutoNum type="arabicPeriod"/>
            </a:pPr>
            <a:r>
              <a:rPr lang="en-GB" dirty="0"/>
              <a:t>Try to apply these principles to every design and decision you need to take. Do not take any proposal for granted.  </a:t>
            </a:r>
          </a:p>
          <a:p>
            <a:pPr marL="228600" lvl="0" indent="-228600" algn="l">
              <a:spcAft>
                <a:spcPts val="300"/>
              </a:spcAft>
              <a:buClr>
                <a:srgbClr val="84BA41"/>
              </a:buClr>
              <a:buFont typeface="+mj-lt"/>
              <a:buAutoNum type="arabicPeriod"/>
            </a:pPr>
            <a:r>
              <a:rPr lang="en-GB" dirty="0"/>
              <a:t>Take your decisions step by step.</a:t>
            </a:r>
          </a:p>
          <a:p>
            <a:pPr marL="228600" lvl="0" indent="-228600" algn="l">
              <a:spcAft>
                <a:spcPts val="300"/>
              </a:spcAft>
              <a:buClr>
                <a:srgbClr val="84BA41"/>
              </a:buClr>
              <a:buFont typeface="+mj-lt"/>
              <a:buAutoNum type="arabicPeriod"/>
            </a:pPr>
            <a:r>
              <a:rPr lang="en-GB" dirty="0"/>
              <a:t>Learn together. Not all solutions are already available.</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25197"/>
            <a:ext cx="3063276" cy="610137"/>
          </a:xfrm>
        </p:spPr>
        <p:txBody>
          <a:bodyPr/>
          <a:lstStyle/>
          <a:p>
            <a:r>
              <a:rPr lang="en-GB" dirty="0"/>
              <a:t>Next 6 months and further.</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64196"/>
            <a:ext cx="3063276" cy="610137"/>
          </a:xfrm>
        </p:spPr>
        <p:txBody>
          <a:bodyPr/>
          <a:lstStyle/>
          <a:p>
            <a:r>
              <a:rPr lang="en-GB" dirty="0"/>
              <a:t>Next 6 months and further.</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Next 6 months and further.</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Next 6 months and further.</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42252"/>
            <a:ext cx="3063276" cy="833227"/>
          </a:xfrm>
        </p:spPr>
        <p:txBody>
          <a:bodyPr/>
          <a:lstStyle/>
          <a:p>
            <a:r>
              <a:rPr lang="en-GB" dirty="0"/>
              <a:t>Next 6 months and further.</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969AD2B3-D789-4FC7-A14D-89ADA76B73A8}">
  <ds:schemaRefs>
    <ds:schemaRef ds:uri="5a96bb8c-aa49-4f7e-b12a-1d018b5931c3"/>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4508</TotalTime>
  <Words>1224</Words>
  <Application>Microsoft Macintosh PowerPoint</Application>
  <PresentationFormat>Custom</PresentationFormat>
  <Paragraphs>98</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335</cp:revision>
  <dcterms:created xsi:type="dcterms:W3CDTF">2021-06-15T11:45:52Z</dcterms:created>
  <dcterms:modified xsi:type="dcterms:W3CDTF">2022-04-06T11:07:52Z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