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1"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www.ceeim.es/?lang=en"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2155668"/>
          </a:xfrm>
        </p:spPr>
        <p:txBody>
          <a:bodyPr/>
          <a:lstStyle/>
          <a:p>
            <a:r>
              <a:rPr lang="en-GB" dirty="0"/>
              <a:t>The Business Innovation Centre of Murcia, is working every day in the support, encouragement and promotion of entrepreneurship, especially on high technology fields, innovation and creativity. CEEIM is accustomed to create and implement new and innovative methodologies in the field of business creation, support and consolidation, specifically meeting start-up needs. </a:t>
            </a:r>
          </a:p>
          <a:p>
            <a:endParaRPr lang="en-GB" dirty="0"/>
          </a:p>
          <a:p>
            <a:r>
              <a:rPr lang="en-GB" dirty="0"/>
              <a:t>CEEIM position makes possible the interaction with stakeholders, what means positive and active influence in action plans and policies developments and is part of different national networks: Regional from the Economy Ministry, ANCES, Punto PIDI… CEEIM is promoting entrepreneurship and innovation on society by means of different kind of events, training, workshops, courses and projects.</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GB" dirty="0"/>
              <a:t>Business Innovation Centre of Murcia</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08/04/2021 via Face to Face Meeting</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Esther </a:t>
            </a:r>
            <a:r>
              <a:rPr lang="en-US" dirty="0" err="1"/>
              <a:t>Peñalver</a:t>
            </a:r>
            <a:r>
              <a:rPr lang="en-US" dirty="0"/>
              <a:t> Ibarra - Manager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info@CEEIM.es</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7" name="Picture Placeholder 16"/>
          <p:cNvPicPr>
            <a:picLocks noGrp="1" noChangeAspect="1"/>
          </p:cNvPicPr>
          <p:nvPr>
            <p:ph type="pic" sz="quarter" idx="17"/>
          </p:nvPr>
        </p:nvPicPr>
        <p:blipFill rotWithShape="1">
          <a:blip r:embed="rId2" cstate="screen">
            <a:extLst>
              <a:ext uri="{28A0092B-C50C-407E-A947-70E740481C1C}">
                <a14:useLocalDpi xmlns:a14="http://schemas.microsoft.com/office/drawing/2010/main"/>
              </a:ext>
            </a:extLst>
          </a:blip>
          <a:srcRect l="-1003"/>
          <a:stretch/>
        </p:blipFill>
        <p:spPr>
          <a:prstGeom prst="rect">
            <a:avLst/>
          </a:prstGeom>
        </p:spPr>
      </p:pic>
      <p:pic>
        <p:nvPicPr>
          <p:cNvPr id="4" name="Picture Placeholder 3"/>
          <p:cNvPicPr>
            <a:picLocks noGrp="1" noChangeAspect="1"/>
          </p:cNvPicPr>
          <p:nvPr>
            <p:ph type="pic" sz="quarter" idx="56"/>
          </p:nvPr>
        </p:nvPicPr>
        <p:blipFill>
          <a:blip r:embed="rId3" cstate="screen">
            <a:extLst>
              <a:ext uri="{28A0092B-C50C-407E-A947-70E740481C1C}">
                <a14:useLocalDpi xmlns:a14="http://schemas.microsoft.com/office/drawing/2010/main"/>
              </a:ext>
            </a:extLst>
          </a:blip>
          <a:srcRect/>
          <a:stretch>
            <a:fillRect/>
          </a:stretch>
        </p:blipFill>
        <p:spPr>
          <a:prstGeom prst="rect">
            <a:avLst/>
          </a:prstGeom>
        </p:spPr>
      </p:pic>
      <p:pic>
        <p:nvPicPr>
          <p:cNvPr id="18" name="Imagen 3"/>
          <p:cNvPicPr/>
          <p:nvPr/>
        </p:nvPicPr>
        <p:blipFill>
          <a:blip r:embed="rId4" cstate="screen">
            <a:extLst>
              <a:ext uri="{28A0092B-C50C-407E-A947-70E740481C1C}">
                <a14:useLocalDpi xmlns:a14="http://schemas.microsoft.com/office/drawing/2010/main"/>
              </a:ext>
            </a:extLst>
          </a:blip>
          <a:stretch>
            <a:fillRect/>
          </a:stretch>
        </p:blipFill>
        <p:spPr>
          <a:xfrm>
            <a:off x="5962311" y="3443549"/>
            <a:ext cx="1569720" cy="685800"/>
          </a:xfrm>
          <a:prstGeom prst="rect">
            <a:avLst/>
          </a:prstGeom>
        </p:spPr>
      </p:pic>
      <p:sp>
        <p:nvSpPr>
          <p:cNvPr id="19" name="Text Placeholder 1">
            <a:extLst>
              <a:ext uri="{FF2B5EF4-FFF2-40B4-BE49-F238E27FC236}">
                <a16:creationId xmlns:a16="http://schemas.microsoft.com/office/drawing/2014/main" id="{B5F592D4-6092-45F0-AB21-339D8197CDA5}"/>
              </a:ext>
            </a:extLst>
          </p:cNvPr>
          <p:cNvSpPr txBox="1">
            <a:spLocks/>
          </p:cNvSpPr>
          <p:nvPr/>
        </p:nvSpPr>
        <p:spPr>
          <a:xfrm>
            <a:off x="-114300" y="2453435"/>
            <a:ext cx="7765415" cy="650735"/>
          </a:xfrm>
          <a:prstGeom prst="rect">
            <a:avLst/>
          </a:prstGeom>
        </p:spPr>
        <p:txBody>
          <a:bodyPr>
            <a:noAutofit/>
          </a:bodyPr>
          <a:lstStyle>
            <a:lvl1pPr marL="0" indent="0" algn="r" defTabSz="2072941" rtl="0" eaLnBrk="1" latinLnBrk="0" hangingPunct="1">
              <a:lnSpc>
                <a:spcPct val="100000"/>
              </a:lnSpc>
              <a:spcBef>
                <a:spcPts val="0"/>
              </a:spcBef>
              <a:buFont typeface="Arial" panose="020B0604020202020204" pitchFamily="34" charset="0"/>
              <a:buNone/>
              <a:defRPr sz="2600" b="0" i="0" kern="1200">
                <a:solidFill>
                  <a:schemeClr val="bg1"/>
                </a:solidFill>
                <a:latin typeface="Poppins" pitchFamily="2" charset="77"/>
                <a:ea typeface="Open Sans" panose="020B0606030504020204" pitchFamily="34" charset="0"/>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sz="2000" dirty="0"/>
              <a:t>CENTRO EUROPEO DE</a:t>
            </a:r>
            <a:r>
              <a:rPr lang="es-ES" sz="2000" dirty="0"/>
              <a:t>EMPRESAS E INNOVACIÓN DE  LA REGIÓN DE MURCIA </a:t>
            </a:r>
            <a:r>
              <a:rPr lang="en-US" sz="2000" dirty="0">
                <a:solidFill>
                  <a:srgbClr val="84BA41"/>
                </a:solidFill>
              </a:rPr>
              <a:t>(</a:t>
            </a:r>
            <a:r>
              <a:rPr lang="en-GB" sz="2000" dirty="0">
                <a:solidFill>
                  <a:srgbClr val="84BA41"/>
                </a:solidFill>
              </a:rPr>
              <a:t>Business Innovation Centre of Murcia</a:t>
            </a:r>
            <a:r>
              <a:rPr lang="en-US" sz="2000" dirty="0">
                <a:solidFill>
                  <a:srgbClr val="84BA41"/>
                </a:solidFill>
              </a:rPr>
              <a:t>)</a:t>
            </a:r>
          </a:p>
          <a:p>
            <a:r>
              <a:rPr lang="en-US" dirty="0"/>
              <a:t> </a:t>
            </a:r>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14"/>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195973" y="3603403"/>
            <a:ext cx="2278405" cy="513081"/>
          </a:xfrm>
          <a:prstGeom prst="rect">
            <a:avLst/>
          </a:prstGeom>
        </p:spPr>
      </p:pic>
    </p:spTree>
    <p:extLst>
      <p:ext uri="{BB962C8B-B14F-4D97-AF65-F5344CB8AC3E}">
        <p14:creationId xmlns:p14="http://schemas.microsoft.com/office/powerpoint/2010/main" val="2643941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a:t>
            </a:r>
            <a:r>
              <a:rPr lang="en-GB" sz="1500" b="1" dirty="0">
                <a:solidFill>
                  <a:srgbClr val="297239"/>
                </a:solidFill>
              </a:rPr>
              <a:t> YEAR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Private &amp; non-profit foundation</a:t>
            </a:r>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Tenants /SMEs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10-20 </a:t>
            </a:r>
            <a:r>
              <a:rPr lang="en-US" sz="1500" dirty="0"/>
              <a:t>EMPLOYEES</a:t>
            </a:r>
          </a:p>
          <a:p>
            <a:pPr>
              <a:tabLst>
                <a:tab pos="484188" algn="l"/>
              </a:tabLst>
            </a:pPr>
            <a:endParaRPr lang="en-US" dirty="0"/>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6"/>
            <a:ext cx="3818" cy="123644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50766" y="2738229"/>
            <a:ext cx="1352966"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r>
              <a:rPr lang="en-US" sz="4000" dirty="0">
                <a:solidFill>
                  <a:srgbClr val="84BA41"/>
                </a:solidFill>
              </a:rPr>
              <a:t>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344898"/>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5792701"/>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682114"/>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369369"/>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Smart Work </a:t>
            </a:r>
            <a:r>
              <a:rPr lang="en-GB" sz="1050" b="0" dirty="0" err="1">
                <a:solidFill>
                  <a:schemeClr val="tx1"/>
                </a:solidFill>
              </a:rPr>
              <a:t>Center</a:t>
            </a:r>
            <a:r>
              <a:rPr lang="en-GB" sz="1050" b="0" dirty="0">
                <a:solidFill>
                  <a:schemeClr val="tx1"/>
                </a:solidFill>
              </a:rPr>
              <a:t> (SWC) is a concept that combines work and life while leveraging ICT to increase productivity through collaboration and sustainable practices. In the SWC, its users have at their disposal not only a physical space, but also a virtual space, thanks to a wide variety of ICT services available. ICT + COLLABORATIVE WORK + SUSTAINABLE PRACTICES = </a:t>
            </a:r>
            <a:r>
              <a:rPr lang="en-GB" sz="1050" b="0" dirty="0" err="1">
                <a:solidFill>
                  <a:schemeClr val="tx1"/>
                </a:solidFill>
              </a:rPr>
              <a:t>SWCThe</a:t>
            </a:r>
            <a:r>
              <a:rPr lang="en-GB" sz="1050" b="0" dirty="0">
                <a:solidFill>
                  <a:schemeClr val="tx1"/>
                </a:solidFill>
              </a:rPr>
              <a:t> design of a SWC is generally organized in the form of open spaces and shared furniture, where users can work individually or in teams. It also includes areas for concentration and creativity, meeting rooms and relaxation areas.</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SWC seeks to promote smart labour and business practices that are compatible with the 3 aspects of sustainability: economic, social and environmental. In a climate emergency context, our proposal involves including good practices that promote the 3 aspects of sustainability (Economy, Ecology and Society). Emphasizing the development of the following areas:</a:t>
            </a:r>
          </a:p>
          <a:p>
            <a:pPr algn="just">
              <a:lnSpc>
                <a:spcPct val="100000"/>
              </a:lnSpc>
            </a:pPr>
            <a:r>
              <a:rPr lang="en-GB" sz="1050" b="0" dirty="0">
                <a:solidFill>
                  <a:schemeClr val="tx1"/>
                </a:solidFill>
              </a:rPr>
              <a:t> • Eco-efficiency: Water savings, energy efficiency, responsible supplies, use of natural resources, noise pollution.</a:t>
            </a:r>
          </a:p>
          <a:p>
            <a:pPr algn="just">
              <a:lnSpc>
                <a:spcPct val="100000"/>
              </a:lnSpc>
            </a:pPr>
            <a:r>
              <a:rPr lang="en-GB" sz="1050" b="0" dirty="0">
                <a:solidFill>
                  <a:schemeClr val="tx1"/>
                </a:solidFill>
              </a:rPr>
              <a:t> • Circular Economy: selective collection and recycling systems.</a:t>
            </a:r>
          </a:p>
          <a:p>
            <a:pPr algn="just">
              <a:lnSpc>
                <a:spcPct val="100000"/>
              </a:lnSpc>
            </a:pPr>
            <a:r>
              <a:rPr lang="en-GB" sz="1050" b="0" dirty="0">
                <a:solidFill>
                  <a:schemeClr val="tx1"/>
                </a:solidFill>
              </a:rPr>
              <a:t> • Responsible consumption: Saving resources, sustainable mobility, sustainable events.</a:t>
            </a:r>
          </a:p>
          <a:p>
            <a:pPr algn="just">
              <a:lnSpc>
                <a:spcPct val="100000"/>
              </a:lnSpc>
            </a:pPr>
            <a:r>
              <a:rPr lang="en-GB" sz="1050" b="0" dirty="0">
                <a:solidFill>
                  <a:schemeClr val="tx1"/>
                </a:solidFill>
              </a:rPr>
              <a:t> • Awareness: Training, communication, promotion of sustainability and inclusion.</a:t>
            </a:r>
          </a:p>
          <a:p>
            <a:pPr algn="just">
              <a:lnSpc>
                <a:spcPct val="100000"/>
              </a:lnSpc>
            </a:pPr>
            <a:endParaRPr lang="en-GB"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726325"/>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108103" y="557672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7907" y="2892719"/>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sp>
        <p:nvSpPr>
          <p:cNvPr id="84" name="Text Placeholder 13">
            <a:extLst>
              <a:ext uri="{FF2B5EF4-FFF2-40B4-BE49-F238E27FC236}">
                <a16:creationId xmlns:a16="http://schemas.microsoft.com/office/drawing/2014/main" id="{2479479B-EAFE-9C4C-ADE6-643611D1EEB7}"/>
              </a:ext>
            </a:extLst>
          </p:cNvPr>
          <p:cNvSpPr txBox="1">
            <a:spLocks/>
          </p:cNvSpPr>
          <p:nvPr/>
        </p:nvSpPr>
        <p:spPr>
          <a:xfrm>
            <a:off x="4899062" y="2762786"/>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120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sp>
        <p:nvSpPr>
          <p:cNvPr id="82" name="Text Placeholder 81"/>
          <p:cNvSpPr>
            <a:spLocks noGrp="1"/>
          </p:cNvSpPr>
          <p:nvPr>
            <p:ph type="body" sz="quarter" idx="54"/>
          </p:nvPr>
        </p:nvSpPr>
        <p:spPr/>
        <p:txBody>
          <a:bodyPr/>
          <a:lstStyle/>
          <a:p>
            <a:endParaRPr lang="en-GB"/>
          </a:p>
        </p:txBody>
      </p: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63296" y="1074153"/>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55556" y="890529"/>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12094" y="1523469"/>
            <a:ext cx="5910006" cy="132825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Phases of the activity: </a:t>
            </a:r>
          </a:p>
          <a:p>
            <a:pPr marL="228600" indent="-228600">
              <a:buFont typeface="+mj-lt"/>
              <a:buAutoNum type="arabicPeriod"/>
            </a:pPr>
            <a:r>
              <a:rPr lang="en-GB" dirty="0"/>
              <a:t>Diagnosis on the implementation of the SWC model: Preparation of questionnaires and conclusions.</a:t>
            </a:r>
          </a:p>
          <a:p>
            <a:pPr marL="228600" indent="-228600">
              <a:buFont typeface="+mj-lt"/>
              <a:buAutoNum type="arabicPeriod"/>
            </a:pPr>
            <a:r>
              <a:rPr lang="en-GB" dirty="0"/>
              <a:t>Preparation of the Implementation Plan of the SWC model</a:t>
            </a:r>
          </a:p>
          <a:p>
            <a:pPr marL="228600" indent="-228600">
              <a:buFont typeface="+mj-lt"/>
              <a:buAutoNum type="arabicPeriod"/>
            </a:pPr>
            <a:r>
              <a:rPr lang="en-GB" dirty="0"/>
              <a:t>Identification of technologies and actions (to be determined)</a:t>
            </a:r>
          </a:p>
          <a:p>
            <a:pPr marL="228600" indent="-228600">
              <a:buFont typeface="+mj-lt"/>
              <a:buAutoNum type="arabicPeriod"/>
            </a:pPr>
            <a:r>
              <a:rPr lang="en-GB" dirty="0"/>
              <a:t>Advice on the implementation and application of methodologies and technologies. (to be determined) During 2020 we have been able to develop phase 1 | Diagnosis and phase 2 | Preparation of implementation plans.</a:t>
            </a:r>
          </a:p>
          <a:p>
            <a:pPr marL="228600" indent="-228600">
              <a:buFont typeface="+mj-lt"/>
              <a:buAutoNum type="arabicPeriod"/>
            </a:pPr>
            <a:endParaRPr lang="en-US" dirty="0"/>
          </a:p>
        </p:txBody>
      </p:sp>
      <p:sp>
        <p:nvSpPr>
          <p:cNvPr id="118" name="Text Placeholder 1">
            <a:extLst>
              <a:ext uri="{FF2B5EF4-FFF2-40B4-BE49-F238E27FC236}">
                <a16:creationId xmlns:a16="http://schemas.microsoft.com/office/drawing/2014/main" id="{01409D1C-07F3-48AD-862D-D2A0104058C3}"/>
              </a:ext>
            </a:extLst>
          </p:cNvPr>
          <p:cNvSpPr txBox="1">
            <a:spLocks/>
          </p:cNvSpPr>
          <p:nvPr/>
        </p:nvSpPr>
        <p:spPr>
          <a:xfrm>
            <a:off x="1163296" y="327038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119" name="Group 118">
            <a:extLst>
              <a:ext uri="{FF2B5EF4-FFF2-40B4-BE49-F238E27FC236}">
                <a16:creationId xmlns:a16="http://schemas.microsoft.com/office/drawing/2014/main" id="{D13656C4-88D3-4EEE-823A-37220223F3FA}"/>
              </a:ext>
            </a:extLst>
          </p:cNvPr>
          <p:cNvGrpSpPr/>
          <p:nvPr/>
        </p:nvGrpSpPr>
        <p:grpSpPr>
          <a:xfrm>
            <a:off x="255556" y="3059003"/>
            <a:ext cx="7335303" cy="710005"/>
            <a:chOff x="224372" y="1222585"/>
            <a:chExt cx="7335303" cy="710005"/>
          </a:xfrm>
        </p:grpSpPr>
        <p:sp>
          <p:nvSpPr>
            <p:cNvPr id="134" name="Oval 133">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36"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137"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138"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139"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140"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141"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142"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143"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144"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145"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146" name="Text Placeholder 5">
            <a:extLst>
              <a:ext uri="{FF2B5EF4-FFF2-40B4-BE49-F238E27FC236}">
                <a16:creationId xmlns:a16="http://schemas.microsoft.com/office/drawing/2014/main" id="{AAF365E6-2133-E44D-A831-FF9FF0D1ED01}"/>
              </a:ext>
            </a:extLst>
          </p:cNvPr>
          <p:cNvSpPr txBox="1">
            <a:spLocks/>
          </p:cNvSpPr>
          <p:nvPr/>
        </p:nvSpPr>
        <p:spPr>
          <a:xfrm>
            <a:off x="1197451" y="372493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None</a:t>
            </a:r>
          </a:p>
        </p:txBody>
      </p:sp>
      <p:sp>
        <p:nvSpPr>
          <p:cNvPr id="147" name="Text Placeholder 3">
            <a:extLst>
              <a:ext uri="{FF2B5EF4-FFF2-40B4-BE49-F238E27FC236}">
                <a16:creationId xmlns:a16="http://schemas.microsoft.com/office/drawing/2014/main" id="{FF1DE9F0-FA15-E64B-8392-93EBC2F08601}"/>
              </a:ext>
            </a:extLst>
          </p:cNvPr>
          <p:cNvSpPr txBox="1">
            <a:spLocks/>
          </p:cNvSpPr>
          <p:nvPr/>
        </p:nvSpPr>
        <p:spPr>
          <a:xfrm>
            <a:off x="1179205" y="436381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148" name="Group 147">
            <a:extLst>
              <a:ext uri="{FF2B5EF4-FFF2-40B4-BE49-F238E27FC236}">
                <a16:creationId xmlns:a16="http://schemas.microsoft.com/office/drawing/2014/main" id="{46CA30CA-276D-A14C-A17F-EA7A2BA18102}"/>
              </a:ext>
            </a:extLst>
          </p:cNvPr>
          <p:cNvGrpSpPr/>
          <p:nvPr/>
        </p:nvGrpSpPr>
        <p:grpSpPr>
          <a:xfrm>
            <a:off x="255556" y="4358020"/>
            <a:ext cx="7335303" cy="710005"/>
            <a:chOff x="224372" y="8389939"/>
            <a:chExt cx="7335303" cy="710005"/>
          </a:xfrm>
        </p:grpSpPr>
        <p:sp>
          <p:nvSpPr>
            <p:cNvPr id="149" name="Oval 14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51" name="Group 15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152"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153"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154"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155"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156"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157"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158"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159"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160"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161"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162" name="Text Placeholder 1">
            <a:extLst>
              <a:ext uri="{FF2B5EF4-FFF2-40B4-BE49-F238E27FC236}">
                <a16:creationId xmlns:a16="http://schemas.microsoft.com/office/drawing/2014/main" id="{F0D51E38-E71A-DD40-A2AB-803509D49964}"/>
              </a:ext>
            </a:extLst>
          </p:cNvPr>
          <p:cNvSpPr txBox="1">
            <a:spLocks/>
          </p:cNvSpPr>
          <p:nvPr/>
        </p:nvSpPr>
        <p:spPr>
          <a:xfrm>
            <a:off x="1174028" y="572477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163" name="Group 162">
            <a:extLst>
              <a:ext uri="{FF2B5EF4-FFF2-40B4-BE49-F238E27FC236}">
                <a16:creationId xmlns:a16="http://schemas.microsoft.com/office/drawing/2014/main" id="{3135ACD2-92C5-8E4C-AD8B-6C0E48C8AE2F}"/>
              </a:ext>
            </a:extLst>
          </p:cNvPr>
          <p:cNvGrpSpPr/>
          <p:nvPr/>
        </p:nvGrpSpPr>
        <p:grpSpPr>
          <a:xfrm>
            <a:off x="255556" y="5558148"/>
            <a:ext cx="7335303" cy="710005"/>
            <a:chOff x="224372" y="1222585"/>
            <a:chExt cx="7335303" cy="710005"/>
          </a:xfrm>
        </p:grpSpPr>
        <p:sp>
          <p:nvSpPr>
            <p:cNvPr id="164" name="Oval 163">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5" name="Straight Connector 164">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66" name="Group 165">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167" name="Freeform 166">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81" name="Text Placeholder 5">
            <a:extLst>
              <a:ext uri="{FF2B5EF4-FFF2-40B4-BE49-F238E27FC236}">
                <a16:creationId xmlns:a16="http://schemas.microsoft.com/office/drawing/2014/main" id="{AAF365E6-2133-E44D-A831-FF9FF0D1ED01}"/>
              </a:ext>
            </a:extLst>
          </p:cNvPr>
          <p:cNvSpPr txBox="1">
            <a:spLocks/>
          </p:cNvSpPr>
          <p:nvPr/>
        </p:nvSpPr>
        <p:spPr>
          <a:xfrm>
            <a:off x="1179205" y="500679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have received support from Ricardo </a:t>
            </a:r>
            <a:r>
              <a:rPr lang="en-GB" dirty="0" err="1"/>
              <a:t>Estévez</a:t>
            </a:r>
            <a:r>
              <a:rPr lang="en-GB" dirty="0"/>
              <a:t>, CEO of ECOINTELIGENCIA</a:t>
            </a:r>
          </a:p>
        </p:txBody>
      </p:sp>
      <p:sp>
        <p:nvSpPr>
          <p:cNvPr id="182" name="Text Placeholder 5">
            <a:extLst>
              <a:ext uri="{FF2B5EF4-FFF2-40B4-BE49-F238E27FC236}">
                <a16:creationId xmlns:a16="http://schemas.microsoft.com/office/drawing/2014/main" id="{AAF365E6-2133-E44D-A831-FF9FF0D1ED01}"/>
              </a:ext>
            </a:extLst>
          </p:cNvPr>
          <p:cNvSpPr txBox="1">
            <a:spLocks/>
          </p:cNvSpPr>
          <p:nvPr/>
        </p:nvSpPr>
        <p:spPr>
          <a:xfrm>
            <a:off x="1177969" y="6242399"/>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171450" indent="-171450">
              <a:buFont typeface="Arial" panose="020B0604020202020204" pitchFamily="34" charset="0"/>
              <a:buChar char="•"/>
            </a:pPr>
            <a:r>
              <a:rPr lang="en-GB" dirty="0"/>
              <a:t>The diagnostic questionnaires have made it possible to outline the objectives of CEEIM with respect to the SWC model.</a:t>
            </a:r>
          </a:p>
          <a:p>
            <a:pPr marL="171450" indent="-171450">
              <a:buFont typeface="Arial" panose="020B0604020202020204" pitchFamily="34" charset="0"/>
              <a:buChar char="•"/>
            </a:pPr>
            <a:r>
              <a:rPr lang="en-GB" dirty="0"/>
              <a:t>The conclusions of this diagnosis have served to identify the strengths and the points for improvement, being the basis for the proposed implementation plans.</a:t>
            </a:r>
          </a:p>
          <a:p>
            <a:pPr marL="171450" indent="-171450">
              <a:buFont typeface="Arial" panose="020B0604020202020204" pitchFamily="34" charset="0"/>
              <a:buChar char="•"/>
            </a:pPr>
            <a:r>
              <a:rPr lang="en-GB" dirty="0"/>
              <a:t>This diagnosis has been presented and shared with managers and the CEEIM team.</a:t>
            </a:r>
          </a:p>
          <a:p>
            <a:pPr marL="171450" indent="-171450">
              <a:buFont typeface="Arial" panose="020B0604020202020204" pitchFamily="34" charset="0"/>
              <a:buChar char="•"/>
            </a:pPr>
            <a:r>
              <a:rPr lang="en-GB" dirty="0"/>
              <a:t>Preparation of implementation plans.</a:t>
            </a:r>
          </a:p>
        </p:txBody>
      </p:sp>
      <p:sp>
        <p:nvSpPr>
          <p:cNvPr id="183" name="Text Placeholder 6">
            <a:extLst>
              <a:ext uri="{FF2B5EF4-FFF2-40B4-BE49-F238E27FC236}">
                <a16:creationId xmlns:a16="http://schemas.microsoft.com/office/drawing/2014/main" id="{93518E0E-B36B-F341-87A6-84C09CD01BBC}"/>
              </a:ext>
            </a:extLst>
          </p:cNvPr>
          <p:cNvSpPr txBox="1">
            <a:spLocks/>
          </p:cNvSpPr>
          <p:nvPr/>
        </p:nvSpPr>
        <p:spPr>
          <a:xfrm>
            <a:off x="1145050" y="7645839"/>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84" name="Group 183">
            <a:extLst>
              <a:ext uri="{FF2B5EF4-FFF2-40B4-BE49-F238E27FC236}">
                <a16:creationId xmlns:a16="http://schemas.microsoft.com/office/drawing/2014/main" id="{C82912AF-DC20-7241-A17D-9CEC3A5B09E7}"/>
              </a:ext>
            </a:extLst>
          </p:cNvPr>
          <p:cNvGrpSpPr/>
          <p:nvPr/>
        </p:nvGrpSpPr>
        <p:grpSpPr>
          <a:xfrm>
            <a:off x="237310" y="7527924"/>
            <a:ext cx="7335303" cy="710005"/>
            <a:chOff x="224372" y="6981475"/>
            <a:chExt cx="7335303" cy="710005"/>
          </a:xfrm>
        </p:grpSpPr>
        <p:sp>
          <p:nvSpPr>
            <p:cNvPr id="185" name="Oval 184">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6" name="Straight Connector 185">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87" name="Group 186">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88" name="Freeform 187">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93" name="Text Placeholder 5">
            <a:extLst>
              <a:ext uri="{FF2B5EF4-FFF2-40B4-BE49-F238E27FC236}">
                <a16:creationId xmlns:a16="http://schemas.microsoft.com/office/drawing/2014/main" id="{AAF365E6-2133-E44D-A831-FF9FF0D1ED01}"/>
              </a:ext>
            </a:extLst>
          </p:cNvPr>
          <p:cNvSpPr txBox="1">
            <a:spLocks/>
          </p:cNvSpPr>
          <p:nvPr/>
        </p:nvSpPr>
        <p:spPr>
          <a:xfrm>
            <a:off x="1145050" y="824568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First objective: awareness and dissemination. Actions: Develop a specific SWC section on the CEEIM website, where the project will be explained) and schedule talks on sustainability and evaluate acceptance.. </a:t>
            </a:r>
          </a:p>
          <a:p>
            <a:endParaRPr lang="en-GB" dirty="0"/>
          </a:p>
          <a:p>
            <a:r>
              <a:rPr lang="en-GB" dirty="0"/>
              <a:t>Second objective: Eco efficiency. Actions: Water savings and energy efficiency through the ticketing system to obtain information on improvements and upgrades in the centre.</a:t>
            </a:r>
          </a:p>
          <a:p>
            <a:endParaRPr lang="en-GB" dirty="0"/>
          </a:p>
          <a:p>
            <a:r>
              <a:rPr lang="en-GB" dirty="0"/>
              <a:t>Third objective: Circular Economy. Actions:  Selective waste collection, responsible consumption and sustainable events</a:t>
            </a:r>
          </a:p>
          <a:p>
            <a:endParaRPr lang="en-GB" dirty="0"/>
          </a:p>
          <a:p>
            <a:r>
              <a:rPr lang="en-GB" dirty="0"/>
              <a:t>Fourth objective: Increase productivity. Actions: Development of a Digitalization Plan, a Teleworking Plan and an updated catalogue, with web services to facilitate transparency.</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Economic Financing.</a:t>
            </a:r>
          </a:p>
          <a:p>
            <a:pPr marL="228600" lvl="0" indent="-228600" algn="l">
              <a:spcAft>
                <a:spcPts val="300"/>
              </a:spcAft>
              <a:buClr>
                <a:srgbClr val="84BA41"/>
              </a:buClr>
              <a:buFont typeface="+mj-lt"/>
              <a:buAutoNum type="arabicPeriod"/>
            </a:pPr>
            <a:r>
              <a:rPr lang="en-GB" dirty="0"/>
              <a:t>2. Include the project in the programs to be executed through The Next Generation recovery funds</a:t>
            </a:r>
          </a:p>
          <a:p>
            <a:pPr marL="228600" lvl="0" indent="-228600" algn="l">
              <a:spcAft>
                <a:spcPts val="300"/>
              </a:spcAft>
              <a:buClr>
                <a:srgbClr val="84BA41"/>
              </a:buClr>
              <a:buFont typeface="+mj-lt"/>
              <a:buAutoNum type="arabicPeriod"/>
            </a:pPr>
            <a:r>
              <a:rPr lang="en-GB" dirty="0"/>
              <a:t>3. Training/Advice on the application of the new instruments.</a:t>
            </a:r>
          </a:p>
          <a:p>
            <a:pPr marL="228600" lvl="0" indent="-228600" algn="l">
              <a:spcAft>
                <a:spcPts val="300"/>
              </a:spcAft>
              <a:buClr>
                <a:srgbClr val="84BA41"/>
              </a:buClr>
              <a:buFont typeface="+mj-lt"/>
              <a:buAutoNum type="arabicPeriod"/>
            </a:pPr>
            <a:endParaRPr lang="en-GB"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You must get the involvement of the entire team, for this it is very important to start with the communication and dissemination actions of the project.</a:t>
            </a:r>
          </a:p>
          <a:p>
            <a:pPr marL="228600" lvl="0" indent="-228600" algn="l">
              <a:spcAft>
                <a:spcPts val="300"/>
              </a:spcAft>
              <a:buClr>
                <a:srgbClr val="84BA41"/>
              </a:buClr>
              <a:buFont typeface="+mj-lt"/>
              <a:buAutoNum type="arabicPeriod"/>
            </a:pPr>
            <a:r>
              <a:rPr lang="en-GB" dirty="0"/>
              <a:t>2. Have the collaboration of an expert in the field external to the organization.</a:t>
            </a:r>
          </a:p>
          <a:p>
            <a:pPr marL="228600" lvl="0" indent="-228600" algn="l">
              <a:spcAft>
                <a:spcPts val="300"/>
              </a:spcAft>
              <a:buClr>
                <a:srgbClr val="84BA41"/>
              </a:buClr>
              <a:buFont typeface="+mj-lt"/>
              <a:buAutoNum type="arabicPeriod"/>
            </a:pPr>
            <a:r>
              <a:rPr lang="en-GB" dirty="0"/>
              <a:t>3. Communication / Training in the benefits that the actions entail and what their implementation reports for the improvement of the company's brand.</a:t>
            </a:r>
          </a:p>
          <a:p>
            <a:pPr marL="228600" lvl="0" indent="-228600" algn="l">
              <a:spcAft>
                <a:spcPts val="300"/>
              </a:spcAft>
              <a:buClr>
                <a:srgbClr val="84BA41"/>
              </a:buClr>
              <a:buFont typeface="+mj-lt"/>
              <a:buAutoNum type="arabicPeriod"/>
            </a:pPr>
            <a:r>
              <a:rPr lang="en-GB" dirty="0"/>
              <a:t>4. Increase in synergies between the companies housed in the centre.</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48539"/>
            <a:ext cx="3063276" cy="610137"/>
          </a:xfrm>
        </p:spPr>
        <p:txBody>
          <a:bodyPr/>
          <a:lstStyle/>
          <a:p>
            <a:r>
              <a:rPr lang="en-GB" dirty="0"/>
              <a:t>Next 1 to 3 years.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75894"/>
            <a:ext cx="3063276" cy="610137"/>
          </a:xfrm>
        </p:spPr>
        <p:txBody>
          <a:bodyPr/>
          <a:lstStyle/>
          <a:p>
            <a:r>
              <a:rPr lang="en-GB" dirty="0"/>
              <a:t>Next 1 to 3 years.</a:t>
            </a:r>
          </a:p>
          <a:p>
            <a:endParaRPr lang="en-GB" dirty="0"/>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76528"/>
            <a:ext cx="3063276" cy="610137"/>
          </a:xfrm>
        </p:spPr>
        <p:txBody>
          <a:bodyPr/>
          <a:lstStyle/>
          <a:p>
            <a:r>
              <a:rPr lang="en-GB" dirty="0"/>
              <a:t>Next 1 to 3 years.</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87714"/>
            <a:ext cx="3063276" cy="833227"/>
          </a:xfrm>
        </p:spPr>
        <p:txBody>
          <a:bodyPr/>
          <a:lstStyle/>
          <a:p>
            <a:r>
              <a:rPr lang="en-GB" dirty="0"/>
              <a:t>Next 1 to 3 years.</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16154" y="9273769"/>
            <a:ext cx="3063276" cy="833227"/>
          </a:xfrm>
        </p:spPr>
        <p:txBody>
          <a:bodyPr/>
          <a:lstStyle/>
          <a:p>
            <a:r>
              <a:rPr lang="en-GB" dirty="0"/>
              <a:t>Next 1 to 3 years.</a:t>
            </a:r>
          </a:p>
          <a:p>
            <a:endParaRPr lang="en-GB"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http://schemas.microsoft.com/office/2006/documentManagement/types"/>
    <ds:schemaRef ds:uri="http://purl.org/dc/elements/1.1/"/>
    <ds:schemaRef ds:uri="http://schemas.microsoft.com/office/2006/metadata/properties"/>
    <ds:schemaRef ds:uri="5a96bb8c-aa49-4f7e-b12a-1d018b5931c3"/>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4548</TotalTime>
  <Words>1112</Words>
  <Application>Microsoft Macintosh PowerPoint</Application>
  <PresentationFormat>Custom</PresentationFormat>
  <Paragraphs>94</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342</cp:revision>
  <dcterms:created xsi:type="dcterms:W3CDTF">2021-06-15T11:45:52Z</dcterms:created>
  <dcterms:modified xsi:type="dcterms:W3CDTF">2022-04-06T11:07:47Z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