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9" r:id="rId5"/>
    <p:sldId id="282" r:id="rId6"/>
    <p:sldId id="294" r:id="rId7"/>
    <p:sldId id="300"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70" autoAdjust="0"/>
    <p:restoredTop sz="94638"/>
  </p:normalViewPr>
  <p:slideViewPr>
    <p:cSldViewPr snapToGrid="0" snapToObjects="1">
      <p:cViewPr varScale="1">
        <p:scale>
          <a:sx n="82" d="100"/>
          <a:sy n="82" d="100"/>
        </p:scale>
        <p:origin x="376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oworx.ie/"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221777"/>
          </a:xfrm>
        </p:spPr>
        <p:txBody>
          <a:bodyPr/>
          <a:lstStyle/>
          <a:p>
            <a:r>
              <a:rPr lang="en-GB" dirty="0"/>
              <a:t>CO:WORX is a landmark building in </a:t>
            </a:r>
            <a:r>
              <a:rPr lang="en-GB" dirty="0" err="1"/>
              <a:t>Edgeworthstown</a:t>
            </a:r>
            <a:r>
              <a:rPr lang="en-GB" dirty="0"/>
              <a:t>, Co. Longford. </a:t>
            </a:r>
            <a:r>
              <a:rPr lang="en-GB" dirty="0" err="1"/>
              <a:t>Edgeworthstown</a:t>
            </a:r>
            <a:r>
              <a:rPr lang="en-GB" dirty="0"/>
              <a:t> has a population of 2,072 (census, 2016), with a regional commuting population of approximately 24,000. </a:t>
            </a:r>
          </a:p>
          <a:p>
            <a:endParaRPr lang="en-GB" dirty="0"/>
          </a:p>
          <a:p>
            <a:r>
              <a:rPr lang="en-GB" dirty="0"/>
              <a:t>CO:WORX will open in Q4, 2021.  The building is a protected heritage structure and ceased operating as a bank in 2017. It was then acquired by a local voluntary group, </a:t>
            </a:r>
            <a:r>
              <a:rPr lang="en-GB" dirty="0" err="1"/>
              <a:t>Edgeworthstown</a:t>
            </a:r>
            <a:r>
              <a:rPr lang="en-GB" dirty="0"/>
              <a:t> Enterprise Hub CLG with a view to creating a Digital Hub in </a:t>
            </a:r>
            <a:r>
              <a:rPr lang="en-GB" dirty="0" err="1"/>
              <a:t>Edgeworthstown</a:t>
            </a:r>
            <a:r>
              <a:rPr lang="en-GB" dirty="0"/>
              <a:t>. The new facility will provide vibrant collaborative and co-working spaces, acting as a launch pad for innovative start-up businesses, new entrepreneurs and remote workers in the local community. </a:t>
            </a:r>
          </a:p>
          <a:p>
            <a:endParaRPr lang="en-GB" dirty="0"/>
          </a:p>
          <a:p>
            <a:r>
              <a:rPr lang="en-GB" dirty="0"/>
              <a:t>CO:WORX is being developed for the local and remote community and will be a financially self-sustaining enterprise for the benefit of all, allowing people the opportunity to work, live and to participate in the local community.  The project is supported by Longford County Council, Enterprise Ireland and LEADER.</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err="1"/>
              <a:t>Co:worx</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29/07/2021 via video call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GB" dirty="0"/>
              <a:t>Clare McEnroe, EEH </a:t>
            </a:r>
            <a:r>
              <a:rPr lang="en-GB" dirty="0" err="1"/>
              <a:t>clg</a:t>
            </a:r>
            <a:r>
              <a:rPr lang="en-GB" dirty="0"/>
              <a:t> Director //  Ronan Fitzpatrick, Architect, </a:t>
            </a:r>
            <a:r>
              <a:rPr lang="en-GB" dirty="0" err="1"/>
              <a:t>Craftstudio</a:t>
            </a:r>
            <a:r>
              <a:rPr lang="en-GB" dirty="0"/>
              <a:t> Architecture</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hello@coworx.ie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7" name="Picture Placeholder 16"/>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CO:WORX </a:t>
            </a:r>
          </a:p>
          <a:p>
            <a:endParaRPr lang="en-US" dirty="0"/>
          </a:p>
        </p:txBody>
      </p:sp>
      <p:pic>
        <p:nvPicPr>
          <p:cNvPr id="1026" name="Picture 2" descr="co:worx shared office space"/>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5412528" y="3610921"/>
            <a:ext cx="1634061" cy="408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1574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a:t>
            </a:r>
            <a:r>
              <a:rPr lang="en-GB" sz="1500" b="1" dirty="0">
                <a:solidFill>
                  <a:srgbClr val="297239"/>
                </a:solidFill>
              </a:rPr>
              <a:t> YEAR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Training/ Community Development/ Educational establishment (</a:t>
            </a:r>
            <a:r>
              <a:rPr lang="en-GB" dirty="0" err="1"/>
              <a:t>Athlone</a:t>
            </a:r>
            <a:r>
              <a:rPr lang="en-GB" dirty="0"/>
              <a:t> Institute of Technology</a:t>
            </a:r>
          </a:p>
          <a:p>
            <a:r>
              <a:rPr lang="en-GB" dirty="0"/>
              <a:t>Learning Gate)</a:t>
            </a:r>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SMEs/ Start-ups/ Community</a:t>
            </a:r>
          </a:p>
          <a:p>
            <a:r>
              <a:rPr lang="en-GB" dirty="0"/>
              <a:t>Stakeholders on the project range across: Longford County Council/LEADER Longford/ Enterprise Ireland/ Regional Skills Forum</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3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6"/>
            <a:ext cx="3818" cy="1558248"/>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50766" y="2738229"/>
            <a:ext cx="1352966"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50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4829" y="6558653"/>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7391" y="6006456"/>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7303" y="6895869"/>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7303" y="7583124"/>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CO:WORX ambition statement is “By 2024, our co-working hub will be positioned as a transformative, sustainable initiative enabling the growth of the region’s economy in </a:t>
            </a:r>
            <a:r>
              <a:rPr lang="en-GB" sz="1050" b="0" dirty="0" err="1">
                <a:solidFill>
                  <a:schemeClr val="tx1"/>
                </a:solidFill>
              </a:rPr>
              <a:t>Edgeworthstown</a:t>
            </a:r>
            <a:r>
              <a:rPr lang="en-GB" sz="1050" b="0" dirty="0">
                <a:solidFill>
                  <a:schemeClr val="tx1"/>
                </a:solidFill>
              </a:rPr>
              <a:t> and beyond”. </a:t>
            </a:r>
            <a:r>
              <a:rPr lang="en-GB" sz="1050" b="0" dirty="0" err="1">
                <a:solidFill>
                  <a:schemeClr val="tx1"/>
                </a:solidFill>
              </a:rPr>
              <a:t>Co:Worx</a:t>
            </a:r>
            <a:r>
              <a:rPr lang="en-GB" sz="1050" b="0" dirty="0">
                <a:solidFill>
                  <a:schemeClr val="tx1"/>
                </a:solidFill>
              </a:rPr>
              <a:t>, a community organisation and digital working hub has been created to be a transformative, sustainable initiative enabling the growth of Longford’s regional economy. The aim of CO:WORX is to stimulate economic growth in the locality, providing the latest technological advances allowing people to return to work in their community, increase spend in the local economy and strike a better work/life balance. Digitisation is a powerful force for change for a rural community. </a:t>
            </a:r>
            <a:r>
              <a:rPr lang="en-GB" sz="1050" b="0" dirty="0" err="1">
                <a:solidFill>
                  <a:schemeClr val="tx1"/>
                </a:solidFill>
              </a:rPr>
              <a:t>Co:worx</a:t>
            </a:r>
            <a:r>
              <a:rPr lang="en-GB" sz="1050" b="0" dirty="0">
                <a:solidFill>
                  <a:schemeClr val="tx1"/>
                </a:solidFill>
              </a:rPr>
              <a:t> will lead this change through:</a:t>
            </a:r>
          </a:p>
          <a:p>
            <a:pPr marL="171450" indent="-171450" algn="just">
              <a:lnSpc>
                <a:spcPct val="100000"/>
              </a:lnSpc>
              <a:buFont typeface="Arial" panose="020B0604020202020204" pitchFamily="34" charset="0"/>
              <a:buChar char="•"/>
            </a:pPr>
            <a:r>
              <a:rPr lang="en-GB" sz="1050" b="0" dirty="0">
                <a:solidFill>
                  <a:schemeClr val="tx1"/>
                </a:solidFill>
              </a:rPr>
              <a:t>Promoting the uptake of digital services for local businesses.</a:t>
            </a:r>
          </a:p>
          <a:p>
            <a:pPr marL="171450" indent="-171450" algn="just">
              <a:lnSpc>
                <a:spcPct val="100000"/>
              </a:lnSpc>
              <a:buFont typeface="Arial" panose="020B0604020202020204" pitchFamily="34" charset="0"/>
              <a:buChar char="•"/>
            </a:pPr>
            <a:r>
              <a:rPr lang="en-GB" sz="1050" b="0" dirty="0">
                <a:solidFill>
                  <a:schemeClr val="tx1"/>
                </a:solidFill>
              </a:rPr>
              <a:t>Providing tailored digital literacy and digital skills.</a:t>
            </a:r>
          </a:p>
          <a:p>
            <a:pPr marL="171450" indent="-171450" algn="just">
              <a:lnSpc>
                <a:spcPct val="100000"/>
              </a:lnSpc>
              <a:buFont typeface="Arial" panose="020B0604020202020204" pitchFamily="34" charset="0"/>
              <a:buChar char="•"/>
            </a:pPr>
            <a:r>
              <a:rPr lang="en-GB" sz="1050" b="0" dirty="0">
                <a:solidFill>
                  <a:schemeClr val="tx1"/>
                </a:solidFill>
              </a:rPr>
              <a:t>Promotion and awareness of remote working opportunities to our diverse community.</a:t>
            </a:r>
          </a:p>
          <a:p>
            <a:pPr marL="171450" indent="-171450" algn="just">
              <a:lnSpc>
                <a:spcPct val="100000"/>
              </a:lnSpc>
              <a:buFont typeface="Arial" panose="020B0604020202020204" pitchFamily="34" charset="0"/>
              <a:buChar char="•"/>
            </a:pPr>
            <a:r>
              <a:rPr lang="en-GB" sz="1050" b="0" dirty="0">
                <a:solidFill>
                  <a:schemeClr val="tx1"/>
                </a:solidFill>
              </a:rPr>
              <a:t>The facility will provide multi-functional space providing high speed broadband, hot-desk facilities, dedicated desks, office suites, business training, mentoring and facilities for people to develop ideas and business.  </a:t>
            </a:r>
          </a:p>
          <a:p>
            <a:pPr algn="just">
              <a:lnSpc>
                <a:spcPct val="100000"/>
              </a:lnSpc>
            </a:pPr>
            <a:endParaRPr lang="en-GB"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8957" y="6940080"/>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117566" y="5898524"/>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995770"/>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81214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093848" y="1445086"/>
            <a:ext cx="5910006" cy="475251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a:t>
            </a:r>
            <a:r>
              <a:rPr lang="en-GB" dirty="0" err="1"/>
              <a:t>co:worx</a:t>
            </a:r>
            <a:r>
              <a:rPr lang="en-GB" dirty="0"/>
              <a:t> CPD (Development) centre will function primarily as a training, education and development centre. The provision of an </a:t>
            </a:r>
            <a:r>
              <a:rPr lang="en-GB" dirty="0" err="1"/>
              <a:t>Athlone</a:t>
            </a:r>
            <a:r>
              <a:rPr lang="en-GB" dirty="0"/>
              <a:t> Institute of Technology (AIT) Learning Gate in CO:WORX together with tailored courses provided by Longford Westmeath Education and Training Board (LWETB), </a:t>
            </a:r>
            <a:r>
              <a:rPr lang="en-GB" dirty="0" err="1"/>
              <a:t>Skillsnet</a:t>
            </a:r>
            <a:r>
              <a:rPr lang="en-GB" dirty="0"/>
              <a:t> and other training providers will provide reskilling and upskilling opportunities and allow </a:t>
            </a:r>
            <a:r>
              <a:rPr lang="en-GB" dirty="0" err="1"/>
              <a:t>co:worx</a:t>
            </a:r>
            <a:r>
              <a:rPr lang="en-GB" dirty="0"/>
              <a:t> to become a gateway to education &amp; employment and wellbeing (SDG4|SDG8|SDG11)</a:t>
            </a:r>
          </a:p>
          <a:p>
            <a:endParaRPr lang="en-GB" dirty="0"/>
          </a:p>
          <a:p>
            <a:r>
              <a:rPr lang="en-GB" dirty="0"/>
              <a:t>The CPD Centre will accommodate 25 people for training purposes.  This will be a 120m2 centre with high speed internet and catering facilities (SDG4)</a:t>
            </a:r>
          </a:p>
          <a:p>
            <a:endParaRPr lang="en-GB" dirty="0"/>
          </a:p>
          <a:p>
            <a:r>
              <a:rPr lang="en-GB" dirty="0"/>
              <a:t>Refurbishment works are ongoing to the existing building and have already included the upgrade to the thermal fabric of the building through the use of breathable wood fibre based board, adding insulation. The floors have also been re-laid to improve the insulation value while the roof has also been insulated and repaired. An air to water heat pump has been installed. A building energy management system has been installed to support ongoing monitoring of energy usage. There is an electric car charge point situated at the front of the centre. The use of this otherwise derelict building supports the regeneration of the town (which has a commercial vacancy rate of 26.9% - the third highest in Ireland) supporting the heritage of the town and survival of its unique character while also re-energising the built environment. CO:WORX will, in tandem with its co-working and educational functions, be a demonstration site to tenants and the community on the use of sustainable materials and alternative energy and heating technology (SDG11|SDG7)</a:t>
            </a:r>
          </a:p>
          <a:p>
            <a:endParaRPr lang="en-GB" dirty="0"/>
          </a:p>
          <a:p>
            <a:r>
              <a:rPr lang="en-GB" dirty="0" err="1"/>
              <a:t>Covid</a:t>
            </a:r>
            <a:r>
              <a:rPr lang="en-GB" dirty="0"/>
              <a:t> 19 has accelerated the digitalisation in the workplace by 5-8 years, however in local communities, it has advanced the digital divide further. When operational, CO:WORX will provide commuters and start-ups/entrepreneurs/ remote workers with the opportunity to relocate to a workspace close to where they live and allow them to live, work and participate locally. CO:WORX and its extensive network will provide an opportunity for networking and the creation of new opportunities for businesses to develop in their local community, playing an important role in the economic recovery from Covid-19 and supporting the community to become more sustainable (SDG11|SDG8|SDG17)</a:t>
            </a:r>
          </a:p>
          <a:p>
            <a:endParaRPr lang="en-GB" dirty="0"/>
          </a:p>
          <a:p>
            <a:r>
              <a:rPr lang="en-GB" dirty="0"/>
              <a:t>Regionally, CO:WORX is an active member of  Midlands Network of Co-Working Facilities, which comprises over 20 facilities in the Midlands region, with the aim of providing 600 desk spaces giving an opportunity to the 24,000 workers currently commuting out of the region to work locally and create an opportunity for second landing spaces to be developed for large companies in the region. Nationally, </a:t>
            </a:r>
            <a:r>
              <a:rPr lang="en-GB" dirty="0" err="1"/>
              <a:t>co:worx</a:t>
            </a:r>
            <a:r>
              <a:rPr lang="en-GB" dirty="0"/>
              <a:t> is also an active member of National Association of Community Enterprise Centres and Connected hubs and Grow Remote. CO:WORX director has also set up the Grow Remote Longford Chapter, bringing remote working to regional communities and schools (SDG17)</a:t>
            </a:r>
          </a:p>
          <a:p>
            <a:endParaRPr lang="en-GB" dirty="0"/>
          </a:p>
          <a:p>
            <a:pPr marL="228600" indent="-228600">
              <a:buFont typeface="+mj-lt"/>
              <a:buAutoNum type="arabicPeriod"/>
            </a:pPr>
            <a:endParaRPr lang="en-US" dirty="0"/>
          </a:p>
        </p:txBody>
      </p:sp>
      <p:sp>
        <p:nvSpPr>
          <p:cNvPr id="118" name="Text Placeholder 1">
            <a:extLst>
              <a:ext uri="{FF2B5EF4-FFF2-40B4-BE49-F238E27FC236}">
                <a16:creationId xmlns:a16="http://schemas.microsoft.com/office/drawing/2014/main" id="{01409D1C-07F3-48AD-862D-D2A0104058C3}"/>
              </a:ext>
            </a:extLst>
          </p:cNvPr>
          <p:cNvSpPr txBox="1">
            <a:spLocks/>
          </p:cNvSpPr>
          <p:nvPr/>
        </p:nvSpPr>
        <p:spPr>
          <a:xfrm>
            <a:off x="1117439" y="8430464"/>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119" name="Group 118">
            <a:extLst>
              <a:ext uri="{FF2B5EF4-FFF2-40B4-BE49-F238E27FC236}">
                <a16:creationId xmlns:a16="http://schemas.microsoft.com/office/drawing/2014/main" id="{D13656C4-88D3-4EEE-823A-37220223F3FA}"/>
              </a:ext>
            </a:extLst>
          </p:cNvPr>
          <p:cNvGrpSpPr/>
          <p:nvPr/>
        </p:nvGrpSpPr>
        <p:grpSpPr>
          <a:xfrm>
            <a:off x="209699" y="8219086"/>
            <a:ext cx="7335303" cy="710005"/>
            <a:chOff x="224372" y="1222585"/>
            <a:chExt cx="7335303" cy="710005"/>
          </a:xfrm>
        </p:grpSpPr>
        <p:sp>
          <p:nvSpPr>
            <p:cNvPr id="134" name="Oval 133">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36"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137"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138"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139"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140"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141"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142"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143"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144"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145"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146" name="Text Placeholder 5">
            <a:extLst>
              <a:ext uri="{FF2B5EF4-FFF2-40B4-BE49-F238E27FC236}">
                <a16:creationId xmlns:a16="http://schemas.microsoft.com/office/drawing/2014/main" id="{AAF365E6-2133-E44D-A831-FF9FF0D1ED01}"/>
              </a:ext>
            </a:extLst>
          </p:cNvPr>
          <p:cNvSpPr txBox="1">
            <a:spLocks/>
          </p:cNvSpPr>
          <p:nvPr/>
        </p:nvSpPr>
        <p:spPr>
          <a:xfrm>
            <a:off x="1151594" y="888502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Longford County Council Regeneration Team / LEADER Longford / Longford County Council/ Enterprise Ireland/ Longford Local Enterprise Centre/Midlands Network of Co-Working Facilities/ Grow Remote Longford Chapter/ </a:t>
            </a:r>
            <a:r>
              <a:rPr lang="en-GB" dirty="0" err="1"/>
              <a:t>Athlone</a:t>
            </a:r>
            <a:r>
              <a:rPr lang="en-GB" dirty="0"/>
              <a:t> Institute of Technology/ Regional Skills Forum/ </a:t>
            </a:r>
            <a:r>
              <a:rPr lang="en-GB" dirty="0" err="1"/>
              <a:t>Skillsnet</a:t>
            </a:r>
            <a:r>
              <a:rPr lang="en-GB" dirty="0"/>
              <a:t>/ Guinness Enterprise Centre/ Upper Shannon Erne Future Economy Project (USEFE) / National Association of Community Enterprise Centres (NACEC) / Irish Manufacturing Research (IMR)</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3348" y="142938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9699" y="1423584"/>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0111" y="303680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1639" y="2870181"/>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33348" y="207236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No formal training. Support, advice and guidance has been gained along the way from other hubs in the network, which has been very valuable.</a:t>
            </a:r>
          </a:p>
        </p:txBody>
      </p:sp>
      <p:sp>
        <p:nvSpPr>
          <p:cNvPr id="88" name="Text Placeholder 5">
            <a:extLst>
              <a:ext uri="{FF2B5EF4-FFF2-40B4-BE49-F238E27FC236}">
                <a16:creationId xmlns:a16="http://schemas.microsoft.com/office/drawing/2014/main" id="{AAF365E6-2133-E44D-A831-FF9FF0D1ED01}"/>
              </a:ext>
            </a:extLst>
          </p:cNvPr>
          <p:cNvSpPr txBox="1">
            <a:spLocks/>
          </p:cNvSpPr>
          <p:nvPr/>
        </p:nvSpPr>
        <p:spPr>
          <a:xfrm>
            <a:off x="1124052" y="355443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CO:WORX digital hub wins €9,000 in Medium Town (2,500 – 5,000 population) category at the .IE Digital Town Awards 2021. CO:WORX is a member of the Digital First Communities pilot – Digital Ireland Network. The second part of this pilot will be the link to the Heritage Council and the inclusion of </a:t>
            </a:r>
            <a:r>
              <a:rPr lang="en-GB" dirty="0" err="1"/>
              <a:t>Edgeworthstown</a:t>
            </a:r>
            <a:r>
              <a:rPr lang="en-GB" dirty="0"/>
              <a:t> in the  Collaborative Town Centre Health Check Programme to support the revitalisation of commercial activity in the town.</a:t>
            </a:r>
          </a:p>
        </p:txBody>
      </p:sp>
      <p:sp>
        <p:nvSpPr>
          <p:cNvPr id="107" name="Text Placeholder 6">
            <a:extLst>
              <a:ext uri="{FF2B5EF4-FFF2-40B4-BE49-F238E27FC236}">
                <a16:creationId xmlns:a16="http://schemas.microsoft.com/office/drawing/2014/main" id="{93518E0E-B36B-F341-87A6-84C09CD01BBC}"/>
              </a:ext>
            </a:extLst>
          </p:cNvPr>
          <p:cNvSpPr txBox="1">
            <a:spLocks/>
          </p:cNvSpPr>
          <p:nvPr/>
        </p:nvSpPr>
        <p:spPr>
          <a:xfrm>
            <a:off x="1109379" y="4834614"/>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8" name="Group 107">
            <a:extLst>
              <a:ext uri="{FF2B5EF4-FFF2-40B4-BE49-F238E27FC236}">
                <a16:creationId xmlns:a16="http://schemas.microsoft.com/office/drawing/2014/main" id="{C82912AF-DC20-7241-A17D-9CEC3A5B09E7}"/>
              </a:ext>
            </a:extLst>
          </p:cNvPr>
          <p:cNvGrpSpPr/>
          <p:nvPr/>
        </p:nvGrpSpPr>
        <p:grpSpPr>
          <a:xfrm>
            <a:off x="201639" y="4716699"/>
            <a:ext cx="7335303" cy="710005"/>
            <a:chOff x="224372" y="6981475"/>
            <a:chExt cx="7335303" cy="710005"/>
          </a:xfrm>
        </p:grpSpPr>
        <p:sp>
          <p:nvSpPr>
            <p:cNvPr id="109" name="Oval 108">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1" name="Group 110">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2" name="Freeform 111">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7" name="Text Placeholder 5">
            <a:extLst>
              <a:ext uri="{FF2B5EF4-FFF2-40B4-BE49-F238E27FC236}">
                <a16:creationId xmlns:a16="http://schemas.microsoft.com/office/drawing/2014/main" id="{AAF365E6-2133-E44D-A831-FF9FF0D1ED01}"/>
              </a:ext>
            </a:extLst>
          </p:cNvPr>
          <p:cNvSpPr txBox="1">
            <a:spLocks/>
          </p:cNvSpPr>
          <p:nvPr/>
        </p:nvSpPr>
        <p:spPr>
          <a:xfrm>
            <a:off x="1081768" y="5434456"/>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CO:WORX will open in Q4 2021.</a:t>
            </a:r>
          </a:p>
          <a:p>
            <a:r>
              <a:rPr lang="en-GB" dirty="0"/>
              <a:t>The Centre will have 1gb connectivity.</a:t>
            </a:r>
          </a:p>
          <a:p>
            <a:r>
              <a:rPr lang="en-GB" dirty="0"/>
              <a:t>The facility has been constructed and designed to be a flexible space and can be reformed to suit future needs. </a:t>
            </a:r>
          </a:p>
          <a:p>
            <a:r>
              <a:rPr lang="en-GB" dirty="0"/>
              <a:t>The Centre will act as a vector for development, economic and community activity in the region.</a:t>
            </a:r>
          </a:p>
        </p:txBody>
      </p:sp>
    </p:spTree>
    <p:extLst>
      <p:ext uri="{BB962C8B-B14F-4D97-AF65-F5344CB8AC3E}">
        <p14:creationId xmlns:p14="http://schemas.microsoft.com/office/powerpoint/2010/main" val="3751136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Distillation of the vast quantity of information available to be tailored for the needs and scope of the enterprise centres. Translation of the SDG’s to everyday life</a:t>
            </a:r>
          </a:p>
          <a:p>
            <a:pPr marL="228600" lvl="0" indent="-228600" algn="l">
              <a:spcAft>
                <a:spcPts val="300"/>
              </a:spcAft>
              <a:buClr>
                <a:srgbClr val="84BA41"/>
              </a:buClr>
              <a:buFont typeface="+mj-lt"/>
              <a:buAutoNum type="arabicPeriod"/>
            </a:pPr>
            <a:r>
              <a:rPr lang="en-GB" dirty="0"/>
              <a:t>Ongoing support (peer groups) for hub managers would be useful, for example, support and guidance on where to access relevant information and updates</a:t>
            </a:r>
          </a:p>
          <a:p>
            <a:pPr marL="228600" lvl="0" indent="-228600" algn="l">
              <a:spcAft>
                <a:spcPts val="300"/>
              </a:spcAft>
              <a:buClr>
                <a:srgbClr val="84BA41"/>
              </a:buClr>
              <a:buFont typeface="+mj-lt"/>
              <a:buAutoNum type="arabicPeriod"/>
            </a:pPr>
            <a:r>
              <a:rPr lang="en-GB" dirty="0"/>
              <a:t>Training on sustainability, on the ‘How To’ for sustainability and energy efficiency would be very useful.  </a:t>
            </a:r>
          </a:p>
          <a:p>
            <a:pPr marL="228600" lvl="0" indent="-228600" algn="l">
              <a:spcAft>
                <a:spcPts val="300"/>
              </a:spcAft>
              <a:buClr>
                <a:srgbClr val="84BA41"/>
              </a:buClr>
              <a:buFont typeface="+mj-lt"/>
              <a:buAutoNum type="arabicPeriod"/>
            </a:pPr>
            <a:r>
              <a:rPr lang="en-GB" dirty="0"/>
              <a:t>Ongoing support for collaboration is key, supporting the opportunities to learn from each other (hubs)</a:t>
            </a:r>
          </a:p>
          <a:p>
            <a:pPr marL="228600" lvl="0" indent="-228600" algn="l">
              <a:spcAft>
                <a:spcPts val="300"/>
              </a:spcAft>
              <a:buClr>
                <a:srgbClr val="84BA41"/>
              </a:buClr>
              <a:buFont typeface="+mj-lt"/>
              <a:buAutoNum type="arabicPeriod"/>
            </a:pPr>
            <a:endParaRPr lang="en-GB"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Create a win - win. Create a location that attracts people in, that is comfortable as well as a highly functional space. </a:t>
            </a:r>
          </a:p>
          <a:p>
            <a:pPr marL="228600" lvl="0" indent="-228600" algn="l">
              <a:spcAft>
                <a:spcPts val="300"/>
              </a:spcAft>
              <a:buClr>
                <a:srgbClr val="84BA41"/>
              </a:buClr>
              <a:buFont typeface="+mj-lt"/>
              <a:buAutoNum type="arabicPeriod"/>
            </a:pPr>
            <a:r>
              <a:rPr lang="en-GB" dirty="0"/>
              <a:t>The ability to apply the training and knowledge to embed sustainable practices in our everyday decision-making processes which will support the enterprise centres, their clients and local communities and create a ripple effect.</a:t>
            </a:r>
          </a:p>
          <a:p>
            <a:pPr marL="228600" lvl="0" indent="-228600" algn="l">
              <a:spcAft>
                <a:spcPts val="300"/>
              </a:spcAft>
              <a:buClr>
                <a:srgbClr val="84BA41"/>
              </a:buClr>
              <a:buFont typeface="+mj-lt"/>
              <a:buAutoNum type="arabicPeriod"/>
            </a:pPr>
            <a:r>
              <a:rPr lang="en-GB" dirty="0"/>
              <a:t>Seek out the opportunities to re-energise existing infrastructure in your town centre</a:t>
            </a:r>
          </a:p>
          <a:p>
            <a:pPr marL="228600" lvl="0" indent="-228600" algn="l">
              <a:spcAft>
                <a:spcPts val="300"/>
              </a:spcAft>
              <a:buClr>
                <a:srgbClr val="84BA41"/>
              </a:buClr>
              <a:buFont typeface="+mj-lt"/>
              <a:buAutoNum type="arabicPeriod"/>
            </a:pPr>
            <a:r>
              <a:rPr lang="en-GB" dirty="0"/>
              <a:t>The ability to communicate and translate the SDG’s as they apply to their organisations work practices, to create a an achievable and practical plan</a:t>
            </a:r>
          </a:p>
          <a:p>
            <a:pPr marL="228600" lvl="0" indent="-228600" algn="l">
              <a:spcAft>
                <a:spcPts val="300"/>
              </a:spcAft>
              <a:buClr>
                <a:srgbClr val="84BA41"/>
              </a:buClr>
              <a:buFont typeface="+mj-lt"/>
              <a:buAutoNum type="arabicPeriod"/>
            </a:pPr>
            <a:endParaRPr lang="en-GB"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48539"/>
            <a:ext cx="3063276" cy="610137"/>
          </a:xfrm>
        </p:spPr>
        <p:txBody>
          <a:bodyPr/>
          <a:lstStyle/>
          <a:p>
            <a:r>
              <a:rPr lang="en-GB" dirty="0"/>
              <a:t>CO:WORX will open in Q4 2021</a:t>
            </a:r>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a:xfrm>
            <a:off x="4136157" y="6675894"/>
            <a:ext cx="3063276" cy="610137"/>
          </a:xfrm>
        </p:spPr>
        <p:txBody>
          <a:bodyPr/>
          <a:lstStyle/>
          <a:p>
            <a:r>
              <a:rPr lang="en-GB" dirty="0"/>
              <a:t>The Centre will open in Q4 2021 with an Energy Management System installed.</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76528"/>
            <a:ext cx="3063276" cy="610137"/>
          </a:xfrm>
        </p:spPr>
        <p:txBody>
          <a:bodyPr/>
          <a:lstStyle/>
          <a:p>
            <a:r>
              <a:rPr lang="en-GB" dirty="0"/>
              <a:t>The Centre will open with 1Gb connectivity</a:t>
            </a:r>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487714"/>
            <a:ext cx="3063276" cy="833227"/>
          </a:xfrm>
        </p:spPr>
        <p:txBody>
          <a:bodyPr/>
          <a:lstStyle/>
          <a:p>
            <a:r>
              <a:rPr lang="en-GB" dirty="0"/>
              <a:t>This is ongoing and the centre will open with a Training Centre.</a:t>
            </a:r>
          </a:p>
          <a:p>
            <a:endParaRPr lang="en-GB"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a:xfrm>
            <a:off x="4116154" y="9273769"/>
            <a:ext cx="3063276" cy="833227"/>
          </a:xfrm>
        </p:spPr>
        <p:txBody>
          <a:bodyPr/>
          <a:lstStyle/>
          <a:p>
            <a:r>
              <a:rPr lang="en-GB" dirty="0"/>
              <a:t>The Centre will open as a state of the art facility with flexible and adaptable design to support changing functionality and spacing orientations demands.</a:t>
            </a:r>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schemas.microsoft.com/office/2006/metadata/properties"/>
    <ds:schemaRef ds:uri="5a96bb8c-aa49-4f7e-b12a-1d018b5931c3"/>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4528</TotalTime>
  <Words>1775</Words>
  <Application>Microsoft Macintosh PowerPoint</Application>
  <PresentationFormat>Custom</PresentationFormat>
  <Paragraphs>93</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340</cp:revision>
  <dcterms:created xsi:type="dcterms:W3CDTF">2021-06-15T11:45:52Z</dcterms:created>
  <dcterms:modified xsi:type="dcterms:W3CDTF">2022-04-06T11:07:42Z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