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0"/>
  </p:notesMasterIdLst>
  <p:handoutMasterIdLst>
    <p:handoutMasterId r:id="rId11"/>
  </p:handoutMasterIdLst>
  <p:sldIdLst>
    <p:sldId id="299" r:id="rId5"/>
    <p:sldId id="282" r:id="rId6"/>
    <p:sldId id="294" r:id="rId7"/>
    <p:sldId id="300" r:id="rId8"/>
    <p:sldId id="298" r:id="rId9"/>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64" autoAdjust="0"/>
    <p:restoredTop sz="94638"/>
  </p:normalViewPr>
  <p:slideViewPr>
    <p:cSldViewPr snapToGrid="0" snapToObjects="1">
      <p:cViewPr varScale="1">
        <p:scale>
          <a:sx n="82" d="100"/>
          <a:sy n="82" d="100"/>
        </p:scale>
        <p:origin x="3384"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nsi.nl/wp-content/uploads/2019/10/EPRA-Sustainability-Performance-Measures.pdf"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www.breeam.n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37811"/>
            <a:ext cx="6351439" cy="2572807"/>
          </a:xfrm>
        </p:spPr>
        <p:txBody>
          <a:bodyPr/>
          <a:lstStyle/>
          <a:p>
            <a:r>
              <a:rPr lang="en-GB" dirty="0"/>
              <a:t>The name of the building “HNK”, stands for “Het </a:t>
            </a:r>
            <a:r>
              <a:rPr lang="en-GB" dirty="0" err="1"/>
              <a:t>Nieuwe</a:t>
            </a:r>
            <a:r>
              <a:rPr lang="en-GB" dirty="0"/>
              <a:t> </a:t>
            </a:r>
            <a:r>
              <a:rPr lang="en-GB" dirty="0" err="1"/>
              <a:t>Kantoor</a:t>
            </a:r>
            <a:r>
              <a:rPr lang="en-GB" dirty="0"/>
              <a:t>” (=The New Office). In The Netherlands, there are 12 NHK office centres. Main objective is to offer an inspiring and professional working place. Owner of the HNK-office centres is NSI (= </a:t>
            </a:r>
            <a:r>
              <a:rPr lang="en-GB" dirty="0" err="1"/>
              <a:t>Nieuwe</a:t>
            </a:r>
            <a:r>
              <a:rPr lang="en-GB" dirty="0"/>
              <a:t> Steen Investments)</a:t>
            </a:r>
          </a:p>
          <a:p>
            <a:endParaRPr lang="en-GB" dirty="0"/>
          </a:p>
          <a:p>
            <a:r>
              <a:rPr lang="en-GB" dirty="0"/>
              <a:t>Sustainability is an integral part of NSI’s value creation strategy. Their business model is geared towards offering and developing future-proof buildings, minimizing their carbon footprint, and creating inspiring, flexible working environments articulated around the health and well-being of their occupants.</a:t>
            </a:r>
          </a:p>
          <a:p>
            <a:r>
              <a:rPr lang="en-GB" dirty="0"/>
              <a:t>NSI recognizes that our industry significantly contributes to the global carbon footprint, and they are committed to reducing their impact on the environment. By making their spaces more efficient, developing in a sustainable way, and always looking for new and better ways of doing things they deliver on their ESG targets while offering the very best experiences for their customers.</a:t>
            </a:r>
          </a:p>
          <a:p>
            <a:endParaRPr lang="en-GB" dirty="0"/>
          </a:p>
          <a:p>
            <a:r>
              <a:rPr lang="en-GB" dirty="0"/>
              <a:t>NSI participates in the worldwide sustainability benchmark for office owners GRESB and has reached 5 stars. It aims to create healthy, inspiring and flexible working environments for its tenants and promotes a healthy way of working for its employees. Moreover, NSI  aims to have a positive impact on the community. It considers an active lifestyle important to the health and well-being of its employees, and it therefore promotes physical activity, healthy nutrition and a healthy work-life balance.</a:t>
            </a:r>
          </a:p>
          <a:p>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US" dirty="0"/>
              <a:t>HNK, Ede, The Netherlands </a:t>
            </a:r>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23.07.21 via Telephone</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a:t>Annemarie de Leeuw – Head of Asset Management </a:t>
            </a:r>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 info@hnk.nl</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pic>
        <p:nvPicPr>
          <p:cNvPr id="24" name="Picture Placeholder 23">
            <a:extLst>
              <a:ext uri="{FF2B5EF4-FFF2-40B4-BE49-F238E27FC236}">
                <a16:creationId xmlns:a16="http://schemas.microsoft.com/office/drawing/2014/main" id="{83058A57-2391-44DE-8A3F-46FF96894C9E}"/>
              </a:ext>
            </a:extLst>
          </p:cNvPr>
          <p:cNvPicPr>
            <a:picLocks noGrp="1" noChangeAspect="1"/>
          </p:cNvPicPr>
          <p:nvPr>
            <p:ph type="pic" sz="quarter" idx="56"/>
          </p:nvPr>
        </p:nvPicPr>
        <p:blipFill rotWithShape="1">
          <a:blip r:embed="rId2" cstate="screen">
            <a:extLst>
              <a:ext uri="{28A0092B-C50C-407E-A947-70E740481C1C}">
                <a14:useLocalDpi xmlns:a14="http://schemas.microsoft.com/office/drawing/2010/main"/>
              </a:ext>
            </a:extLst>
          </a:blip>
          <a:srcRect t="-2745"/>
          <a:stretch/>
        </p:blipFill>
        <p:spPr>
          <a:xfrm>
            <a:off x="4905375" y="4386263"/>
            <a:ext cx="2647950" cy="1684337"/>
          </a:xfrm>
          <a:prstGeom prst="rect">
            <a:avLst/>
          </a:prstGeom>
        </p:spPr>
      </p:pic>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923122" y="2485271"/>
            <a:ext cx="6272696" cy="650735"/>
          </a:xfrm>
        </p:spPr>
        <p:txBody>
          <a:bodyPr/>
          <a:lstStyle/>
          <a:p>
            <a:r>
              <a:rPr lang="en-US" dirty="0"/>
              <a:t>HNK</a:t>
            </a:r>
          </a:p>
        </p:txBody>
      </p:sp>
      <p:grpSp>
        <p:nvGrpSpPr>
          <p:cNvPr id="25" name="Group 24">
            <a:extLst>
              <a:ext uri="{FF2B5EF4-FFF2-40B4-BE49-F238E27FC236}">
                <a16:creationId xmlns:a16="http://schemas.microsoft.com/office/drawing/2014/main" id="{889BEEFD-5BCD-C34C-A092-C910F3F5EF2E}"/>
              </a:ext>
            </a:extLst>
          </p:cNvPr>
          <p:cNvGrpSpPr/>
          <p:nvPr/>
        </p:nvGrpSpPr>
        <p:grpSpPr>
          <a:xfrm>
            <a:off x="4259660" y="5147391"/>
            <a:ext cx="872187" cy="832733"/>
            <a:chOff x="3966625" y="3269513"/>
            <a:chExt cx="872187"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4303632" y="3575801"/>
              <a:ext cx="197490" cy="281103"/>
            </a:xfrm>
            <a:prstGeom prst="rect">
              <a:avLst/>
            </a:prstGeom>
          </p:spPr>
          <p:txBody>
            <a:bodyPr wrap="none">
              <a:spAutoFit/>
            </a:bodyPr>
            <a:lstStyle/>
            <a:p>
              <a:pPr marL="12700" algn="ctr">
                <a:lnSpc>
                  <a:spcPts val="1420"/>
                </a:lnSpc>
                <a:spcBef>
                  <a:spcPts val="100"/>
                </a:spcBef>
              </a:pPr>
              <a:endParaRPr lang="en-IE" sz="1600" dirty="0">
                <a:solidFill>
                  <a:schemeClr val="bg1"/>
                </a:solidFill>
                <a:latin typeface="Calibri" panose="020F0502020204030204" pitchFamily="34" charset="0"/>
                <a:cs typeface="Calibri" panose="020F0502020204030204" pitchFamily="34" charset="0"/>
              </a:endParaRPr>
            </a:p>
          </p:txBody>
        </p:sp>
      </p:grpSp>
      <p:pic>
        <p:nvPicPr>
          <p:cNvPr id="30" name="Picture 29">
            <a:extLst>
              <a:ext uri="{FF2B5EF4-FFF2-40B4-BE49-F238E27FC236}">
                <a16:creationId xmlns:a16="http://schemas.microsoft.com/office/drawing/2014/main" id="{CB3927C5-83D1-48EA-8A20-7D3368D3E77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995791" y="3422823"/>
            <a:ext cx="718875" cy="718875"/>
          </a:xfrm>
          <a:prstGeom prst="rect">
            <a:avLst/>
          </a:prstGeom>
        </p:spPr>
      </p:pic>
      <p:pic>
        <p:nvPicPr>
          <p:cNvPr id="3" name="Picture Placeholder 2"/>
          <p:cNvPicPr>
            <a:picLocks noGrp="1" noChangeAspect="1"/>
          </p:cNvPicPr>
          <p:nvPr>
            <p:ph type="pic" sz="quarter" idx="17"/>
          </p:nvPr>
        </p:nvPicPr>
        <p:blipFill>
          <a:blip r:embed="rId4" cstate="screen">
            <a:extLst>
              <a:ext uri="{28A0092B-C50C-407E-A947-70E740481C1C}">
                <a14:useLocalDpi xmlns:a14="http://schemas.microsoft.com/office/drawing/2010/main"/>
              </a:ext>
            </a:extLst>
          </a:blip>
          <a:srcRect/>
          <a:stretch>
            <a:fillRect/>
          </a:stretch>
        </p:blipFill>
        <p:spPr>
          <a:prstGeom prst="rect">
            <a:avLst/>
          </a:prstGeom>
        </p:spPr>
      </p:pic>
    </p:spTree>
    <p:extLst>
      <p:ext uri="{BB962C8B-B14F-4D97-AF65-F5344CB8AC3E}">
        <p14:creationId xmlns:p14="http://schemas.microsoft.com/office/powerpoint/2010/main" val="4265710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15</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Agrofood sector.</a:t>
            </a: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77633" cy="1200896"/>
          </a:xfrm>
        </p:spPr>
        <p:txBody>
          <a:bodyPr/>
          <a:lstStyle/>
          <a:p>
            <a:r>
              <a:rPr lang="en-GB" dirty="0"/>
              <a:t>Small and medium sized enterprises, active in the Dutch Food Valley Region</a:t>
            </a:r>
            <a:endParaRPr lang="en-US" dirty="0"/>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a:solidFill>
                  <a:srgbClr val="84BA41"/>
                </a:solidFill>
              </a:rPr>
              <a:t>5 </a:t>
            </a:r>
            <a:r>
              <a:rPr lang="en-US" sz="1500"/>
              <a:t>EMPLOYEES</a:t>
            </a:r>
            <a:endParaRPr lang="en-US" sz="1500" dirty="0"/>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597854"/>
          </a:xfrm>
        </p:spPr>
        <p:txBody>
          <a:bodyPr/>
          <a:lstStyle/>
          <a:p>
            <a:pPr>
              <a:tabLst>
                <a:tab pos="969963" algn="l"/>
              </a:tabLst>
            </a:pPr>
            <a:r>
              <a:rPr lang="en-GB" sz="1500" dirty="0"/>
              <a:t>MORE THAN                       PEOPLE DAILY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60147" y="4340276"/>
            <a:ext cx="0" cy="130067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93390" y="2738229"/>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tabLst>
                <a:tab pos="969963" algn="l"/>
              </a:tabLst>
            </a:pPr>
            <a:r>
              <a:rPr lang="en-US" sz="4000" dirty="0">
                <a:solidFill>
                  <a:srgbClr val="84BA41"/>
                </a:solidFill>
              </a:rPr>
              <a:t>100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74829" y="6558653"/>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7391" y="6006456"/>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7303" y="6895869"/>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7303" y="7583124"/>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Vision</a:t>
            </a:r>
          </a:p>
          <a:p>
            <a:pPr algn="just">
              <a:lnSpc>
                <a:spcPct val="100000"/>
              </a:lnSpc>
            </a:pPr>
            <a:r>
              <a:rPr lang="en-GB" sz="1050" b="0" dirty="0">
                <a:solidFill>
                  <a:schemeClr val="tx1"/>
                </a:solidFill>
              </a:rPr>
              <a:t>Future-proof buildings should be designed for future-proof exploitation and therefore should be flexible in usage or suitable for potential transformation. The focus should be on circularity (choice of materials), both in the construction and exploitation phase. Furthermore, Future-proof buildings have a positive impact on their community and have a minimal impact on the environment.</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Strategy</a:t>
            </a:r>
          </a:p>
          <a:p>
            <a:pPr algn="just">
              <a:lnSpc>
                <a:spcPct val="100000"/>
              </a:lnSpc>
            </a:pPr>
            <a:r>
              <a:rPr lang="en-GB" sz="1050" b="0" dirty="0">
                <a:solidFill>
                  <a:schemeClr val="tx1"/>
                </a:solidFill>
              </a:rPr>
              <a:t>Our ESG strategy is built around three focus areas addressing the most relevant environmental and social trends to create value for our stakeholders: Future-proof buildings, Energy &amp; Carbon and Health &amp; Wellbeing. Improving our ESG performance has been an integral part of our long-term value creation strategy.</a:t>
            </a: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8957" y="6940080"/>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77720" y="5640946"/>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17439" y="4952252"/>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09699" y="4740874"/>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48021" y="6316061"/>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24372" y="6310265"/>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28171" y="7856125"/>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09699" y="7689498"/>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17439" y="1017481"/>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09699" y="833857"/>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31" name="Text Placeholder 5">
            <a:extLst>
              <a:ext uri="{FF2B5EF4-FFF2-40B4-BE49-F238E27FC236}">
                <a16:creationId xmlns:a16="http://schemas.microsoft.com/office/drawing/2014/main" id="{AAF365E6-2133-E44D-A831-FF9FF0D1ED01}"/>
              </a:ext>
            </a:extLst>
          </p:cNvPr>
          <p:cNvSpPr txBox="1">
            <a:spLocks/>
          </p:cNvSpPr>
          <p:nvPr/>
        </p:nvSpPr>
        <p:spPr>
          <a:xfrm>
            <a:off x="1089907" y="5393209"/>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Main owner is NSI. This company was founded in 1992. The HNK in Ede was originally built with support from the Dutch Ministry of Agriculture, Food and Fishery.</a:t>
            </a:r>
          </a:p>
        </p:txBody>
      </p:sp>
      <p:sp>
        <p:nvSpPr>
          <p:cNvPr id="132" name="Text Placeholder 5">
            <a:extLst>
              <a:ext uri="{FF2B5EF4-FFF2-40B4-BE49-F238E27FC236}">
                <a16:creationId xmlns:a16="http://schemas.microsoft.com/office/drawing/2014/main" id="{AAF365E6-2133-E44D-A831-FF9FF0D1ED01}"/>
              </a:ext>
            </a:extLst>
          </p:cNvPr>
          <p:cNvSpPr txBox="1">
            <a:spLocks/>
          </p:cNvSpPr>
          <p:nvPr/>
        </p:nvSpPr>
        <p:spPr>
          <a:xfrm>
            <a:off x="1128171" y="6959043"/>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Not Applicable. </a:t>
            </a:r>
          </a:p>
        </p:txBody>
      </p:sp>
      <p:sp>
        <p:nvSpPr>
          <p:cNvPr id="133" name="Text Placeholder 6">
            <a:extLst>
              <a:ext uri="{FF2B5EF4-FFF2-40B4-BE49-F238E27FC236}">
                <a16:creationId xmlns:a16="http://schemas.microsoft.com/office/drawing/2014/main" id="{F9901009-4EBB-485B-A9A8-3E8086248CDE}"/>
              </a:ext>
            </a:extLst>
          </p:cNvPr>
          <p:cNvSpPr txBox="1">
            <a:spLocks/>
          </p:cNvSpPr>
          <p:nvPr/>
        </p:nvSpPr>
        <p:spPr>
          <a:xfrm>
            <a:off x="1066237" y="1503251"/>
            <a:ext cx="5910006" cy="1139541"/>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Energy &amp; Carbon is one of the three main themes in the NSI ESG programme. Our ambition is to achieve carbon neutrality of our real estate portfolio by 2035. Key measures that will be taken to reach this goal is improving energy efficiency and transitioning to renewable energy sources throughout the entire lifecycle of our assets. One of the key steps that NSI has taken in2020 towards realising this goal by 2035 is finalizing its Paris Proof roadmap. This roadmap provides a step by-step guideline over time that allows for pragmatic climate action in energy efficiency and carbon neutrality, including measurable targets towards energy reduction and climate neutrality. For example, NSI aims to stop using natural gas in its existing portfolio by 2032. In 2021, NSI will identify which investments are required on asset level according to the Paris Proof Roadmap, including investigating which assets are suitable for thermal storage units. The roadmap is key for this strategic theme on which the relevant targets are based and will be used as a framework to collaborate with our tenants and supply chain to achieve energy reductions.</a:t>
            </a:r>
          </a:p>
          <a:p>
            <a:endParaRPr lang="en-GB" dirty="0"/>
          </a:p>
          <a:p>
            <a:r>
              <a:rPr lang="en-GB" dirty="0"/>
              <a:t>The importance of Health &amp; Well-being came in particular more in focus in 2020, due to the effects of the Covid-19 pandemic. In its responsibility as employer and as a landlord, NSI took multiple actions to safeguard the health, safety and well-being of its staff and tenants as much as possible.</a:t>
            </a:r>
          </a:p>
          <a:p>
            <a:pPr marL="228600" indent="-228600">
              <a:buFont typeface="+mj-lt"/>
              <a:buAutoNum type="arabicPeriod"/>
            </a:pPr>
            <a:endParaRPr lang="en-GB" dirty="0"/>
          </a:p>
          <a:p>
            <a:pPr marL="228600" indent="-228600">
              <a:buFont typeface="+mj-lt"/>
              <a:buAutoNum type="arabicPeriod"/>
            </a:pPr>
            <a:endParaRPr lang="en-GB" dirty="0"/>
          </a:p>
          <a:p>
            <a:pPr marL="228600" indent="-228600">
              <a:buFont typeface="+mj-lt"/>
              <a:buAutoNum type="arabicPeriod"/>
            </a:pPr>
            <a:endParaRPr lang="en-US" dirty="0"/>
          </a:p>
        </p:txBody>
      </p:sp>
      <p:sp>
        <p:nvSpPr>
          <p:cNvPr id="118" name="Text Placeholder 6">
            <a:extLst>
              <a:ext uri="{FF2B5EF4-FFF2-40B4-BE49-F238E27FC236}">
                <a16:creationId xmlns:a16="http://schemas.microsoft.com/office/drawing/2014/main" id="{F9901009-4EBB-485B-A9A8-3E8086248CDE}"/>
              </a:ext>
            </a:extLst>
          </p:cNvPr>
          <p:cNvSpPr txBox="1">
            <a:spLocks/>
          </p:cNvSpPr>
          <p:nvPr/>
        </p:nvSpPr>
        <p:spPr>
          <a:xfrm>
            <a:off x="1093848" y="8368565"/>
            <a:ext cx="5910006" cy="711277"/>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In September 2019 NSI was awarded the EPRA </a:t>
            </a:r>
            <a:r>
              <a:rPr lang="en-GB" dirty="0" err="1"/>
              <a:t>sBPR</a:t>
            </a:r>
            <a:r>
              <a:rPr lang="en-GB" dirty="0"/>
              <a:t> silver award and </a:t>
            </a:r>
            <a:r>
              <a:rPr lang="en-GB" dirty="0" err="1"/>
              <a:t>sBPR</a:t>
            </a:r>
            <a:r>
              <a:rPr lang="en-GB" dirty="0"/>
              <a:t> most improved award You can view our EPRA sustainability performance measures here </a:t>
            </a:r>
            <a:r>
              <a:rPr lang="en-US" u="sng" dirty="0">
                <a:hlinkClick r:id="rId2"/>
              </a:rPr>
              <a:t>EPRA Sustainability Performance Measures</a:t>
            </a:r>
            <a:endParaRPr lang="en-GB" dirty="0"/>
          </a:p>
          <a:p>
            <a:r>
              <a:rPr lang="en-GB" dirty="0"/>
              <a:t>NSI N.V. has achieved a five-star rating in the annual GRESB Real Estate Assessment. This is the highest GRESB rating possible and recognition for being an industry leader.</a:t>
            </a:r>
          </a:p>
          <a:p>
            <a:r>
              <a:rPr lang="en-GB" dirty="0"/>
              <a:t>The result of 88 points (out of 100) is NSI’s best score so far and a significant improvement on last year’s score of 71 points and an initial score of 49 points in 2018. </a:t>
            </a:r>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4</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32112" y="3069783"/>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24372" y="2951868"/>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18" name="Text Placeholder 6">
            <a:extLst>
              <a:ext uri="{FF2B5EF4-FFF2-40B4-BE49-F238E27FC236}">
                <a16:creationId xmlns:a16="http://schemas.microsoft.com/office/drawing/2014/main" id="{F9901009-4EBB-485B-A9A8-3E8086248CDE}"/>
              </a:ext>
            </a:extLst>
          </p:cNvPr>
          <p:cNvSpPr txBox="1">
            <a:spLocks/>
          </p:cNvSpPr>
          <p:nvPr/>
        </p:nvSpPr>
        <p:spPr>
          <a:xfrm>
            <a:off x="1132112" y="3695326"/>
            <a:ext cx="5910006" cy="711277"/>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following link brings the reader to our sustainability report:</a:t>
            </a:r>
          </a:p>
          <a:p>
            <a:r>
              <a:rPr lang="en-GB" dirty="0"/>
              <a:t>https://nsi.nl/wp-content/uploads/2021/07/NSI-Sustainability-Report-2020.pdf</a:t>
            </a:r>
          </a:p>
          <a:p>
            <a:endParaRPr lang="en-GB" dirty="0"/>
          </a:p>
          <a:p>
            <a:r>
              <a:rPr lang="en-GB" dirty="0"/>
              <a:t>Our ambition runs much higher and we have plans in place to make a further push. We are committed to deliver on our duty to contribute to a more sustainable world.</a:t>
            </a:r>
          </a:p>
          <a:p>
            <a:endParaRPr lang="en-GB" dirty="0"/>
          </a:p>
          <a:p>
            <a:r>
              <a:rPr lang="en-GB" dirty="0"/>
              <a:t>Our ambition level Our ESG strategy is built around three focus areas addressing the most relevant environmental and social trends to create value for our stakeholders: Future-proof buildings, Energy &amp; Carbon and Health &amp; Wellbeing. Improving our ESG performance has been an integral part of our long-term value creation strategy. Over the past years, the implementation of the NSI ESG program had a pragmatic approach to each sustainability theme. NSI appreciates the importance of continuous improvement of the ambition level against market developments and trends. In 2020, the progress towards reaching our strategic ESG targets in the long-term was re-assessed, which resulted in a recalibration of our targets and implementation plans for each ESG theme. In theme sessions, we improved the process, ambition level and targets to better reflect the actions that are needed to achieve our long-term sustainability and future-proof ambition. </a:t>
            </a:r>
          </a:p>
          <a:p>
            <a:endParaRPr lang="en-GB" dirty="0"/>
          </a:p>
        </p:txBody>
      </p:sp>
      <p:sp>
        <p:nvSpPr>
          <p:cNvPr id="88" name="Text Placeholder 5">
            <a:extLst>
              <a:ext uri="{FF2B5EF4-FFF2-40B4-BE49-F238E27FC236}">
                <a16:creationId xmlns:a16="http://schemas.microsoft.com/office/drawing/2014/main" id="{AAF365E6-2133-E44D-A831-FF9FF0D1ED01}"/>
              </a:ext>
            </a:extLst>
          </p:cNvPr>
          <p:cNvSpPr txBox="1">
            <a:spLocks/>
          </p:cNvSpPr>
          <p:nvPr/>
        </p:nvSpPr>
        <p:spPr>
          <a:xfrm>
            <a:off x="1132112" y="1998275"/>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We proceed our work and are preparing a new location at an old military complex nearby.</a:t>
            </a:r>
            <a:endParaRPr lang="en-US" dirty="0"/>
          </a:p>
        </p:txBody>
      </p:sp>
      <p:sp>
        <p:nvSpPr>
          <p:cNvPr id="119" name="Text Placeholder 6">
            <a:extLst>
              <a:ext uri="{FF2B5EF4-FFF2-40B4-BE49-F238E27FC236}">
                <a16:creationId xmlns:a16="http://schemas.microsoft.com/office/drawing/2014/main" id="{93518E0E-B36B-F341-87A6-84C09CD01BBC}"/>
              </a:ext>
            </a:extLst>
          </p:cNvPr>
          <p:cNvSpPr txBox="1">
            <a:spLocks/>
          </p:cNvSpPr>
          <p:nvPr/>
        </p:nvSpPr>
        <p:spPr>
          <a:xfrm>
            <a:off x="1132112" y="1435221"/>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34" name="Group 133">
            <a:extLst>
              <a:ext uri="{FF2B5EF4-FFF2-40B4-BE49-F238E27FC236}">
                <a16:creationId xmlns:a16="http://schemas.microsoft.com/office/drawing/2014/main" id="{C82912AF-DC20-7241-A17D-9CEC3A5B09E7}"/>
              </a:ext>
            </a:extLst>
          </p:cNvPr>
          <p:cNvGrpSpPr/>
          <p:nvPr/>
        </p:nvGrpSpPr>
        <p:grpSpPr>
          <a:xfrm>
            <a:off x="224372" y="1317306"/>
            <a:ext cx="7335303" cy="710005"/>
            <a:chOff x="224372" y="6981475"/>
            <a:chExt cx="7335303" cy="710005"/>
          </a:xfrm>
        </p:grpSpPr>
        <p:sp>
          <p:nvSpPr>
            <p:cNvPr id="135" name="Oval 134">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6" name="Straight Connector 135">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37" name="Group 136">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38" name="Freeform 137">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39" name="Freeform 138">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40" name="Freeform 139">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41" name="Freeform 140">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42" name="Freeform 141">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158572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Car sharing</a:t>
            </a:r>
          </a:p>
          <a:p>
            <a:pPr marL="228600" lvl="0" indent="-228600" algn="l">
              <a:spcAft>
                <a:spcPts val="300"/>
              </a:spcAft>
              <a:buClr>
                <a:srgbClr val="84BA41"/>
              </a:buClr>
              <a:buFont typeface="+mj-lt"/>
              <a:buAutoNum type="arabicPeriod"/>
            </a:pPr>
            <a:r>
              <a:rPr lang="en-GB" dirty="0"/>
              <a:t>Ventilation improvements</a:t>
            </a:r>
          </a:p>
          <a:p>
            <a:pPr marL="228600" lvl="0" indent="-228600" algn="l">
              <a:spcAft>
                <a:spcPts val="300"/>
              </a:spcAft>
              <a:buClr>
                <a:srgbClr val="84BA41"/>
              </a:buClr>
              <a:buFont typeface="+mj-lt"/>
              <a:buAutoNum type="arabicPeriod"/>
            </a:pPr>
            <a:r>
              <a:rPr lang="en-GB" dirty="0"/>
              <a:t>People counters </a:t>
            </a:r>
          </a:p>
          <a:p>
            <a:pPr marL="228600" lvl="0" indent="-228600" algn="l">
              <a:spcAft>
                <a:spcPts val="300"/>
              </a:spcAft>
              <a:buClr>
                <a:srgbClr val="84BA41"/>
              </a:buClr>
              <a:buFont typeface="+mj-lt"/>
              <a:buAutoNum type="arabicPeriod"/>
            </a:pPr>
            <a:r>
              <a:rPr lang="en-GB" dirty="0"/>
              <a:t>Solar panels on our roofs </a:t>
            </a:r>
          </a:p>
          <a:p>
            <a:pPr lvl="0" algn="l">
              <a:spcAft>
                <a:spcPts val="300"/>
              </a:spcAft>
              <a:buClr>
                <a:srgbClr val="84BA41"/>
              </a:buClr>
            </a:pPr>
            <a:endParaRPr lang="en-GB" dirty="0"/>
          </a:p>
          <a:p>
            <a:pPr lvl="0" algn="l">
              <a:spcAft>
                <a:spcPts val="300"/>
              </a:spcAft>
              <a:buClr>
                <a:srgbClr val="84BA41"/>
              </a:buClr>
            </a:pPr>
            <a:r>
              <a:rPr lang="en-GB" dirty="0"/>
              <a:t>These are four goals we work on, now and in the future!</a:t>
            </a:r>
          </a:p>
          <a:p>
            <a:pPr marL="228600" lvl="0" indent="-228600" algn="l">
              <a:spcAft>
                <a:spcPts val="300"/>
              </a:spcAft>
              <a:buClr>
                <a:srgbClr val="84BA41"/>
              </a:buClr>
              <a:buFont typeface="+mj-lt"/>
              <a:buAutoNum type="arabicPeriod"/>
            </a:pPr>
            <a:endParaRPr lang="en-GB"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Many sustainability aspects have to be realised during the construction. So pay attention to this during the design phase.</a:t>
            </a:r>
          </a:p>
          <a:p>
            <a:pPr marL="228600" lvl="0" indent="-228600" algn="l">
              <a:spcAft>
                <a:spcPts val="300"/>
              </a:spcAft>
              <a:buClr>
                <a:srgbClr val="84BA41"/>
              </a:buClr>
              <a:buFont typeface="+mj-lt"/>
              <a:buAutoNum type="arabicPeriod"/>
            </a:pPr>
            <a:r>
              <a:rPr lang="en-GB" dirty="0"/>
              <a:t>Look for general or more specific certifications. Being certified, increases the attractiveness of the centre and it helps to make a checklist for all kind of aspects. For example, see </a:t>
            </a:r>
            <a:r>
              <a:rPr lang="en-GB" dirty="0">
                <a:hlinkClick r:id="rId2"/>
              </a:rPr>
              <a:t>www.BREEAM.nl</a:t>
            </a:r>
            <a:r>
              <a:rPr lang="en-GB" dirty="0"/>
              <a:t>. </a:t>
            </a:r>
          </a:p>
          <a:p>
            <a:pPr marL="228600" lvl="0" indent="-228600" algn="l">
              <a:spcAft>
                <a:spcPts val="300"/>
              </a:spcAft>
              <a:buClr>
                <a:srgbClr val="84BA41"/>
              </a:buClr>
              <a:buFont typeface="+mj-lt"/>
              <a:buAutoNum type="arabicPeriod"/>
            </a:pPr>
            <a:r>
              <a:rPr lang="en-GB" dirty="0"/>
              <a:t>Calculate costs and benefits from your SDG investments. Make calculations for the long term..</a:t>
            </a:r>
          </a:p>
          <a:p>
            <a:pPr marL="228600" lvl="0" indent="-228600" algn="l">
              <a:spcAft>
                <a:spcPts val="300"/>
              </a:spcAft>
              <a:buClr>
                <a:srgbClr val="84BA41"/>
              </a:buClr>
              <a:buFont typeface="+mj-lt"/>
              <a:buAutoNum type="arabicPeriod"/>
            </a:pPr>
            <a:r>
              <a:rPr lang="en-GB" dirty="0"/>
              <a:t>We present ourselves as a company with attention to SDGs. This is part of our marketing. Pay attention to effective marketing of your centre/</a:t>
            </a:r>
            <a:endParaRPr lang="en-US"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a:xfrm>
            <a:off x="4136157" y="5825197"/>
            <a:ext cx="3063276" cy="610137"/>
          </a:xfrm>
        </p:spPr>
        <p:txBody>
          <a:bodyPr/>
          <a:lstStyle/>
          <a:p>
            <a:r>
              <a:rPr lang="en-GB" dirty="0"/>
              <a:t>Construction of a new building in Amsterdam, made with wood: 1-3 years</a:t>
            </a:r>
          </a:p>
          <a:p>
            <a:r>
              <a:rPr lang="en-GB" dirty="0"/>
              <a:t>Our ambition is to achieve carbon neutrality of our real estate portfolio by 2035</a:t>
            </a:r>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a:xfrm>
            <a:off x="4136157" y="6624826"/>
            <a:ext cx="3063276" cy="610137"/>
          </a:xfrm>
        </p:spPr>
        <p:txBody>
          <a:bodyPr/>
          <a:lstStyle/>
          <a:p>
            <a:r>
              <a:rPr lang="en-GB" dirty="0"/>
              <a:t>Ongoing improvement of savings on energy, by monitoring light and temperature:1-3 years</a:t>
            </a:r>
          </a:p>
          <a:p>
            <a:r>
              <a:rPr lang="en-GB" dirty="0"/>
              <a:t>Installation of over 3000 solar panels: 6-12 months </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a:xfrm>
            <a:off x="4136157" y="8476528"/>
            <a:ext cx="3063276" cy="610137"/>
          </a:xfrm>
        </p:spPr>
        <p:txBody>
          <a:bodyPr/>
          <a:lstStyle/>
          <a:p>
            <a:r>
              <a:rPr lang="en-GB" dirty="0"/>
              <a:t>Update of existing facilities toward better internet (Glass fibre will be installed in </a:t>
            </a:r>
            <a:r>
              <a:rPr lang="en-GB" dirty="0" err="1"/>
              <a:t>Wageningen</a:t>
            </a:r>
            <a:r>
              <a:rPr lang="en-GB" dirty="0"/>
              <a:t> in the coming year: 1-3 years</a:t>
            </a:r>
          </a:p>
          <a:p>
            <a:endParaRPr lang="en-GB"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a:xfrm>
            <a:off x="4136157" y="7487714"/>
            <a:ext cx="3063276" cy="833227"/>
          </a:xfrm>
        </p:spPr>
        <p:txBody>
          <a:bodyPr/>
          <a:lstStyle/>
          <a:p>
            <a:r>
              <a:rPr lang="en-GB" dirty="0"/>
              <a:t>Insight in people management (Crowd management): 1-3 years NSI therefore promotes physical activity, healthy nutrition and a healthy work-life balance: 1-3 years</a:t>
            </a:r>
          </a:p>
          <a:p>
            <a:endParaRPr lang="en-GB"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a:xfrm>
            <a:off x="4116154" y="9242252"/>
            <a:ext cx="3063276" cy="833227"/>
          </a:xfrm>
        </p:spPr>
        <p:txBody>
          <a:bodyPr/>
          <a:lstStyle/>
          <a:p>
            <a:r>
              <a:rPr lang="en-GB" dirty="0"/>
              <a:t>Stimulate sharing electric cars and e-bikes and increasing car charging stations: 1-3 years</a:t>
            </a:r>
          </a:p>
          <a:p>
            <a:r>
              <a:rPr lang="en-GB" dirty="0"/>
              <a:t>Some reconstruction of the building to make it more flexible and attractive for smaller tenants: 1-3 years</a:t>
            </a:r>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Props1.xml><?xml version="1.0" encoding="utf-8"?>
<ds:datastoreItem xmlns:ds="http://schemas.openxmlformats.org/officeDocument/2006/customXml" ds:itemID="{B39800E7-4362-4A70-9B48-B5AE1C9F476B}">
  <ds:schemaRefs>
    <ds:schemaRef ds:uri="http://schemas.microsoft.com/sharepoint/v3/contenttype/forms"/>
  </ds:schemaRefs>
</ds:datastoreItem>
</file>

<file path=customXml/itemProps2.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9AD2B3-D789-4FC7-A14D-89ADA76B73A8}">
  <ds:schemaRefs>
    <ds:schemaRef ds:uri="http://schemas.microsoft.com/office/2006/documentManagement/types"/>
    <ds:schemaRef ds:uri="5a96bb8c-aa49-4f7e-b12a-1d018b5931c3"/>
    <ds:schemaRef ds:uri="bd7d76e0-c20f-457d-a5c3-91e787aaf778"/>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Magazine layout</Template>
  <TotalTime>4501</TotalTime>
  <Words>1599</Words>
  <Application>Microsoft Macintosh PowerPoint</Application>
  <PresentationFormat>Custom</PresentationFormat>
  <Paragraphs>96</Paragraphs>
  <Slides>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336</cp:revision>
  <dcterms:created xsi:type="dcterms:W3CDTF">2021-06-15T11:45:52Z</dcterms:created>
  <dcterms:modified xsi:type="dcterms:W3CDTF">2022-04-06T11:07:32Z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