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299" r:id="rId5"/>
    <p:sldId id="282" r:id="rId6"/>
    <p:sldId id="300" r:id="rId7"/>
    <p:sldId id="294"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ducation@rediscoverycentre.ie"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hyperlink" Target="http://www.rediscoverycentre.i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2795535"/>
          </a:xfrm>
        </p:spPr>
        <p:txBody>
          <a:bodyPr/>
          <a:lstStyle/>
          <a:p>
            <a:r>
              <a:rPr lang="en-GB" dirty="0"/>
              <a:t>The Rediscovery Centre is the National Centre for the Circular Economy in Ireland. A creative movement connecting people, ideas and resources to support greener low-carbon living, and is located in </a:t>
            </a:r>
            <a:r>
              <a:rPr lang="en-GB" dirty="0" err="1"/>
              <a:t>Ballymun</a:t>
            </a:r>
            <a:r>
              <a:rPr lang="en-GB" dirty="0"/>
              <a:t>, an outer suburb of Dublin, at the northern edge of the </a:t>
            </a:r>
            <a:r>
              <a:rPr lang="en-GB" dirty="0" err="1"/>
              <a:t>Northside</a:t>
            </a:r>
            <a:r>
              <a:rPr lang="en-GB" dirty="0"/>
              <a:t> (population of 21,626, census 2016). </a:t>
            </a:r>
          </a:p>
          <a:p>
            <a:endParaRPr lang="en-GB" dirty="0"/>
          </a:p>
          <a:p>
            <a:r>
              <a:rPr lang="en-GB" dirty="0"/>
              <a:t>As the National Centre for the Circular Economy, it brings together the skills and expertise of artists, scientists, designers and crafts people united in a common purpose of sustainability. </a:t>
            </a:r>
          </a:p>
          <a:p>
            <a:r>
              <a:rPr lang="en-GB" dirty="0"/>
              <a:t> </a:t>
            </a:r>
          </a:p>
          <a:p>
            <a:r>
              <a:rPr lang="en-GB" dirty="0"/>
              <a:t>Located in a bespoke demonstration eco-facility, The Rediscovery Centre supports four reuse social enterprises; Rediscover Furniture, Rediscover Fashion, Rediscover Paint and Rediscover Cycling. These businesses use unwanted materials for new product development and design demonstrating effective resource efficiency, reuse and low carbon living. The Rediscovery Centre is located in the repurposed Boiler House in </a:t>
            </a:r>
            <a:r>
              <a:rPr lang="en-GB" dirty="0" err="1"/>
              <a:t>Ballymun</a:t>
            </a:r>
            <a:r>
              <a:rPr lang="en-GB" dirty="0"/>
              <a:t>. </a:t>
            </a:r>
          </a:p>
          <a:p>
            <a:endParaRPr lang="en-GB" dirty="0"/>
          </a:p>
          <a:p>
            <a:r>
              <a:rPr lang="en-GB" dirty="0"/>
              <a:t>The building has undergone a major green revamp and it is now a state of the art facility with a focus on sustainability and reuse. It is perfect for meetings that require a unique setting and that have a focus on sustainability and the protection of the environment. The facilities at the centre are suitable for conferences, workshops, meetings, team building events and exhibitions.</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THE REDISCOVERY CENTRE, Co. Dublin</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21/07/2021 via video call</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GB" dirty="0"/>
              <a:t>Sarah Clear, Head of Education	</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GB" u="sng" dirty="0">
                <a:hlinkClick r:id="rId3"/>
              </a:rPr>
              <a:t>education@rediscoverycentre.ie</a:t>
            </a:r>
            <a:r>
              <a:rPr lang="en-GB" dirty="0"/>
              <a:t> </a:t>
            </a:r>
            <a:endParaRPr lang="en-US" dirty="0"/>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rPr>
                <a:t>TO VIEW</a:t>
              </a:r>
              <a:endParaRPr lang="en-IE" sz="1600" dirty="0">
                <a:solidFill>
                  <a:schemeClr val="bg1"/>
                </a:solidFill>
                <a:latin typeface="Calibri" panose="020F0502020204030204" pitchFamily="34" charset="0"/>
                <a:cs typeface="Calibri" panose="020F0502020204030204" pitchFamily="34" charset="0"/>
              </a:endParaRPr>
            </a:p>
          </p:txBody>
        </p:sp>
      </p:grpSp>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THE REDISCOVERY CENTRE</a:t>
            </a:r>
          </a:p>
        </p:txBody>
      </p:sp>
      <p:pic>
        <p:nvPicPr>
          <p:cNvPr id="18" name="image1.png" descr="Logo&#10;&#10;Description automatically generated with medium confidence"/>
          <p:cNvPicPr/>
          <p:nvPr/>
        </p:nvPicPr>
        <p:blipFill>
          <a:blip r:embed="rId5" cstate="screen">
            <a:extLst>
              <a:ext uri="{28A0092B-C50C-407E-A947-70E740481C1C}">
                <a14:useLocalDpi xmlns:a14="http://schemas.microsoft.com/office/drawing/2010/main"/>
              </a:ext>
            </a:extLst>
          </a:blip>
          <a:srcRect/>
          <a:stretch>
            <a:fillRect/>
          </a:stretch>
        </p:blipFill>
        <p:spPr>
          <a:xfrm>
            <a:off x="4992052" y="3491617"/>
            <a:ext cx="1861820" cy="434975"/>
          </a:xfrm>
          <a:prstGeom prst="rect">
            <a:avLst/>
          </a:prstGeom>
          <a:ln/>
        </p:spPr>
      </p:pic>
      <p:pic>
        <p:nvPicPr>
          <p:cNvPr id="22" name="Picture Placeholder 21"/>
          <p:cNvPicPr>
            <a:picLocks noGrp="1" noChangeAspect="1"/>
          </p:cNvPicPr>
          <p:nvPr>
            <p:ph type="pic" sz="quarter" idx="17"/>
          </p:nvPr>
        </p:nvPicPr>
        <p:blipFill>
          <a:blip r:embed="rId6" cstate="screen">
            <a:extLst>
              <a:ext uri="{28A0092B-C50C-407E-A947-70E740481C1C}">
                <a14:useLocalDpi xmlns:a14="http://schemas.microsoft.com/office/drawing/2010/main"/>
              </a:ext>
            </a:extLst>
          </a:blip>
          <a:srcRect/>
          <a:stretch>
            <a:fillRect/>
          </a:stretch>
        </p:blipFill>
        <p:spPr>
          <a:prstGeom prst="rect">
            <a:avLst/>
          </a:prstGeom>
        </p:spPr>
      </p:pic>
    </p:spTree>
    <p:extLst>
      <p:ext uri="{BB962C8B-B14F-4D97-AF65-F5344CB8AC3E}">
        <p14:creationId xmlns:p14="http://schemas.microsoft.com/office/powerpoint/2010/main" val="2377993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Social Enterprise/ Education/ Community / Circular Economy/ Environmental</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GB" dirty="0"/>
              <a:t>Students/ Local and wider community groups/ Social Enterprises and Micro-Enterprises/ Large Corporates/ SMEs/ Funders </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22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475907"/>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lgn="ctr">
              <a:tabLst>
                <a:tab pos="969963" algn="l"/>
              </a:tabLst>
            </a:pPr>
            <a:r>
              <a:rPr lang="en-US" sz="4000" dirty="0">
                <a:solidFill>
                  <a:srgbClr val="84BA41"/>
                </a:solidFill>
              </a:rPr>
              <a:t>150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Rediscovery Centre is the National Centre for the Circular Economy in Ireland. A creative movement connecting people, ideas and resources to support greener low-carbon living. The Centre is based in the repurposed Boiler House in </a:t>
            </a:r>
            <a:r>
              <a:rPr lang="en-GB" sz="1050" b="0" dirty="0" err="1">
                <a:solidFill>
                  <a:schemeClr val="tx1"/>
                </a:solidFill>
              </a:rPr>
              <a:t>Ballymun</a:t>
            </a:r>
            <a:r>
              <a:rPr lang="en-GB" sz="1050" b="0" dirty="0">
                <a:solidFill>
                  <a:schemeClr val="tx1"/>
                </a:solidFill>
              </a:rPr>
              <a:t> which was developed as a prototype ‘3D textbook’ a new concept in experiential learning and the first of its kind in Europe. The centre demonstrates best practice building design, construction and operation and defines the building and environs as an educational tool to effect positive behavioural change with respect to resource management and efficiency.</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The Centre has been driving the green revolution since ideation in 2006. Since the concept's inception, and becoming a registered company in 2009, The Rediscovery Centre has been a leading voice and example of environmental practices, education and training in Ireland. The Rediscovery has been driving innovative thinking and circular design since the project initiation in 2006.</a:t>
            </a: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9976" y="5816183"/>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116211"/>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932587"/>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88" name="Text Placeholder 2">
            <a:extLst>
              <a:ext uri="{FF2B5EF4-FFF2-40B4-BE49-F238E27FC236}">
                <a16:creationId xmlns:a16="http://schemas.microsoft.com/office/drawing/2014/main" id="{9A96369A-B52D-474E-A585-7941B7E95F05}"/>
              </a:ext>
            </a:extLst>
          </p:cNvPr>
          <p:cNvSpPr txBox="1">
            <a:spLocks/>
          </p:cNvSpPr>
          <p:nvPr/>
        </p:nvSpPr>
        <p:spPr>
          <a:xfrm>
            <a:off x="918468" y="1527214"/>
            <a:ext cx="5910006" cy="7521535"/>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Completed in 1966, the boiler house in </a:t>
            </a:r>
            <a:r>
              <a:rPr lang="en-GB" dirty="0" err="1"/>
              <a:t>Ballymun</a:t>
            </a:r>
            <a:r>
              <a:rPr lang="en-GB" dirty="0"/>
              <a:t> was the largest civic heating scheme in Ireland and the United Kingdom, which supplied heat and water to 3,000 flats in the town. When the regeneration of </a:t>
            </a:r>
            <a:r>
              <a:rPr lang="en-GB" dirty="0" err="1"/>
              <a:t>Ballymun</a:t>
            </a:r>
            <a:r>
              <a:rPr lang="en-GB" dirty="0"/>
              <a:t> necessitated the demolition of the flat complex, the Boiler House was also scheduled for demolition. This changed however in 2014 when the Rediscovery Centre, Dublin City Council and the European Commission (under its Life+ funding programme) joined forces to save and repurpose the iconic building. The aim was to repurpose the building as a prototype ‘3D textbook’ a novel concept in experiential learning which capitalizes upon the educational value within the built, natural and cultural environment. The building completed in early December 2016. The re-imagined building resulted in an exemplar eco-centre which won the National ‘Green Construction Award’ in 2017 and SEAI’s Green Building award in 2018. It is now the Rediscovery Centre’s headquarters and an international eco-destination. (SDG11|SDG4|SDG17|SDG13|SDG12|SDG9|SDG7)</a:t>
            </a:r>
          </a:p>
          <a:p>
            <a:endParaRPr lang="en-GB" dirty="0"/>
          </a:p>
          <a:p>
            <a:r>
              <a:rPr lang="en-GB" dirty="0"/>
              <a:t>The reuse of the old </a:t>
            </a:r>
            <a:r>
              <a:rPr lang="en-GB" dirty="0" err="1"/>
              <a:t>Ballymun</a:t>
            </a:r>
            <a:r>
              <a:rPr lang="en-GB" dirty="0"/>
              <a:t> Boiler House showcases the environmental and economic benefits that come from seeing waste as an opportunity. The building is a novel interactive experience and learning environment designed to stimulate curiosity in the natural, physical and cultural environment. (SDG11|SDG4). Throughout the project, opportunities for reuse were given preference. The original concrete and steel flooring was maintained, and a staircase and upstairs floor built using Irish fir and plywood respectively. The outside of the building was finished using recycled brick, and cladded with old louvres from the original boiler house.. (SDG12|SDG11)</a:t>
            </a:r>
          </a:p>
          <a:p>
            <a:endParaRPr lang="en-GB" dirty="0"/>
          </a:p>
          <a:p>
            <a:r>
              <a:rPr lang="en-GB" dirty="0"/>
              <a:t>Thermal and PV solar panels were fitted to the roof with the aim of ensuring 80% energy self-sufficiency. The building fabric for the east and south facing walls were constructed using </a:t>
            </a:r>
            <a:r>
              <a:rPr lang="en-GB" dirty="0" err="1"/>
              <a:t>hempcrete</a:t>
            </a:r>
            <a:r>
              <a:rPr lang="en-GB" dirty="0"/>
              <a:t> (a mixture of hemp and lime) which creates a breathable membrane that also efficiently retains heat. The west elevation was developed using timber frame and insulated with salvaged sheep’s wool (SDG13|SDG7|SDG9). </a:t>
            </a:r>
          </a:p>
          <a:p>
            <a:endParaRPr lang="en-GB" dirty="0"/>
          </a:p>
          <a:p>
            <a:endParaRPr lang="en-GB" dirty="0"/>
          </a:p>
          <a:p>
            <a:r>
              <a:rPr lang="en-GB" dirty="0"/>
              <a:t>Whenever possible materials were specifically selected based upon their ability to demonstrate best practice reuse, recycling or recovery (SDG12). The building has a number of sustainable features that include but are not limited to:</a:t>
            </a:r>
          </a:p>
          <a:p>
            <a:pPr marL="171450" indent="-171450">
              <a:buFont typeface="Arial" panose="020B0604020202020204" pitchFamily="34" charset="0"/>
              <a:buChar char="•"/>
            </a:pPr>
            <a:r>
              <a:rPr lang="en-GB" dirty="0"/>
              <a:t>Optimising orientation for solar gain</a:t>
            </a:r>
          </a:p>
          <a:p>
            <a:pPr marL="171450" indent="-171450">
              <a:buFont typeface="Arial" panose="020B0604020202020204" pitchFamily="34" charset="0"/>
              <a:buChar char="•"/>
            </a:pPr>
            <a:r>
              <a:rPr lang="en-GB" dirty="0"/>
              <a:t>Heating and electricity from alternative, renewable and sustainable sources</a:t>
            </a:r>
          </a:p>
          <a:p>
            <a:pPr marL="171450" indent="-171450">
              <a:buFont typeface="Arial" panose="020B0604020202020204" pitchFamily="34" charset="0"/>
              <a:buChar char="•"/>
            </a:pPr>
            <a:r>
              <a:rPr lang="en-GB" dirty="0"/>
              <a:t>Rain water harvesting and grey water recycling</a:t>
            </a:r>
          </a:p>
          <a:p>
            <a:pPr marL="171450" indent="-171450">
              <a:buFont typeface="Arial" panose="020B0604020202020204" pitchFamily="34" charset="0"/>
              <a:buChar char="•"/>
            </a:pPr>
            <a:r>
              <a:rPr lang="en-GB" dirty="0"/>
              <a:t>Composting toilets &amp; Onsite reed bed system</a:t>
            </a:r>
          </a:p>
          <a:p>
            <a:pPr marL="171450" indent="-171450">
              <a:buFont typeface="Arial" panose="020B0604020202020204" pitchFamily="34" charset="0"/>
              <a:buChar char="•"/>
            </a:pPr>
            <a:r>
              <a:rPr lang="en-GB" dirty="0"/>
              <a:t>The incorporation of green roofs and a green living wall</a:t>
            </a:r>
          </a:p>
          <a:p>
            <a:pPr marL="171450" indent="-171450">
              <a:buFont typeface="Arial" panose="020B0604020202020204" pitchFamily="34" charset="0"/>
              <a:buChar char="•"/>
            </a:pPr>
            <a:r>
              <a:rPr lang="en-GB" dirty="0"/>
              <a:t>Materials selection having regard to their reuse, recycled, natural sustainable properties</a:t>
            </a:r>
          </a:p>
          <a:p>
            <a:pPr marL="171450" indent="-171450">
              <a:buFont typeface="Arial" panose="020B0604020202020204" pitchFamily="34" charset="0"/>
              <a:buChar char="•"/>
            </a:pPr>
            <a:r>
              <a:rPr lang="en-GB" dirty="0"/>
              <a:t>Urinal waste water collection and use for plant nutrition within the internal comfrey wall(SDG13|SDG11|SDG14|SDG15|SDG12|SDG9|SDG7)</a:t>
            </a:r>
          </a:p>
          <a:p>
            <a:pPr marL="171450" indent="-171450">
              <a:buFont typeface="Arial" panose="020B0604020202020204" pitchFamily="34" charset="0"/>
              <a:buChar char="•"/>
            </a:pPr>
            <a:endParaRPr lang="en-GB" dirty="0"/>
          </a:p>
          <a:p>
            <a:r>
              <a:rPr lang="en-GB" dirty="0"/>
              <a:t>The Rediscovery Centre engages with schools and communities on an ongoing basis and as part of their core activity. As an example of this work, the Centre recently initiated a STEM and Sustainability project. The project includes the delivery of free education workshops and programmes for DEIS (Delivering Equality of Opportunity in Schools) schools. (SDG4). The Centre also offers specialised workshops for national STEM and environmental awareness weeks and events (SDG4). The Rediscovery Centre is also home to a unique Eco Store that sells sustainably made products from over 20 independent Irish suppliers and from our own reuse social enterprises (SDG8)</a:t>
            </a:r>
          </a:p>
          <a:p>
            <a:endParaRPr lang="en-GB" dirty="0"/>
          </a:p>
          <a:p>
            <a:r>
              <a:rPr lang="en-GB" dirty="0"/>
              <a:t>(Social Enterprise) Rediscover Fashion - The Rediscovery Centre has created a space where the circular fashion model can be brought to life through training, lectures and by developing innovative products that highlight circular design principles. These products are then sold in our Eco Store. Rediscover Furniture creates training opportunities for the long term unemployed and all revenue generated from its activities are reinvested back into the enterprise. As the National Centre for the Circular Economy, the Rediscovery Centre runs a  ‘Circular Economy Conversations’ series.. (SDG4| SDG11)</a:t>
            </a:r>
          </a:p>
          <a:p>
            <a:endParaRPr lang="en-GB" dirty="0"/>
          </a:p>
        </p:txBody>
      </p:sp>
    </p:spTree>
    <p:extLst>
      <p:ext uri="{BB962C8B-B14F-4D97-AF65-F5344CB8AC3E}">
        <p14:creationId xmlns:p14="http://schemas.microsoft.com/office/powerpoint/2010/main" val="1902911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3616" y="1379748"/>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5876" y="1168370"/>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9554" y="358366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5905" y="3577867"/>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4348" y="4922721"/>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5876" y="4756094"/>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32112" y="813650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24372" y="8018588"/>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31547" y="4323791"/>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Ongoing training, for staff (circular economy, social inclusion, compost (tackling food waste), expert sessions and training/ info provision. Upskilling and learning is ongoing.</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45434" y="1845856"/>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The concept was successfully brought to fruition through The Rediscovery Centre, Dublin City Council and the European Commission (under its Life+ funding programme), Waste Regions (Midlands, Southern and Eastern). The Circular Economy Academy is delivered in partnership with the Environmental Protection Agency’s National Waste Prevention Programme. The National Waste Prevention Programme is a Government of Ireland initiative, funded by the Department of Communications, Climate Action and the Environment. The STEM and Sustainability project is funded by Science Foundation Ireland under the SFI Discover Programme. The Rediscovery Centre has recently initiated a partnership with Dulux paints allowing the Centre to expand the recycling and reuse of paint social enterprise.</a:t>
            </a:r>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48021" y="8690613"/>
            <a:ext cx="5910006" cy="136251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lvl="0"/>
            <a:r>
              <a:rPr lang="en-GB" dirty="0"/>
              <a:t>The Centre will continue to expand its national Circular Economy Academy programme. Supported by Dulux, the reuse and recycling of paint social enterprise will expand nationally.</a:t>
            </a:r>
          </a:p>
          <a:p>
            <a:pPr lvl="0"/>
            <a:r>
              <a:rPr lang="en-GB" dirty="0"/>
              <a:t>The Centre also wants to expand the programme of community engagement with the principles of the circular economy. This activity is set to grow through events, competitions, seminars etc. </a:t>
            </a:r>
          </a:p>
          <a:p>
            <a:pPr lvl="0"/>
            <a:r>
              <a:rPr lang="en-GB" dirty="0"/>
              <a:t>The activities are evolving all the time, and have grown over the years with partnerships a key enabler of this growth.</a:t>
            </a:r>
          </a:p>
          <a:p>
            <a:pPr lvl="0"/>
            <a:r>
              <a:rPr lang="en-GB" dirty="0"/>
              <a:t>The Centre is always looking for opportunities to enhance the public realm and community space in the locality. The Centre is exploring opportunities to expand activities and scope of the Centre.</a:t>
            </a: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04244" y="5457341"/>
            <a:ext cx="5910006" cy="114977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renovation of the old </a:t>
            </a:r>
            <a:r>
              <a:rPr lang="en-GB" dirty="0" err="1"/>
              <a:t>Ballymun</a:t>
            </a:r>
            <a:r>
              <a:rPr lang="en-GB" dirty="0"/>
              <a:t> boiler house showcases the environmental and economic benefits that come from seeing waste as an opportunity. The WISER LIFE project has transformed the Boiler House into a 3D textbook: an experiential learning environment designed to stimulate curiosity in the natural, physical and cultural environment and promote sustainable living within a circular economy. The building provides a new centre for the community, and is an exemplar in sustainable development and a source of social enterprise and employment. </a:t>
            </a:r>
          </a:p>
          <a:p>
            <a:endParaRPr lang="en-GB" dirty="0"/>
          </a:p>
          <a:p>
            <a:r>
              <a:rPr lang="en-GB" dirty="0"/>
              <a:t>Since March 2017, more than 7,000 people have visited the site as part of eco skills training courses or building tours. In the same time period, the Rediscovery Centre’s education programme has delivered courses to more than 8,000 students (from all levels) both on and off-site. The Centre and project has been nominated for LIFE 2020 awards, and featured on the EU Commission website.</a:t>
            </a:r>
          </a:p>
          <a:p>
            <a:endParaRPr lang="en-GB" dirty="0"/>
          </a:p>
          <a:p>
            <a:r>
              <a:rPr lang="en-GB" dirty="0"/>
              <a:t>Building is A2 rating which is incredibly rare and hard to achieve for a retrofit of an old industrial building. The Centre hosted Ireland's first Circular fashion conference in April </a:t>
            </a:r>
          </a:p>
        </p:txBody>
      </p:sp>
    </p:spTree>
    <p:extLst>
      <p:ext uri="{BB962C8B-B14F-4D97-AF65-F5344CB8AC3E}">
        <p14:creationId xmlns:p14="http://schemas.microsoft.com/office/powerpoint/2010/main" val="3950925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Mentorship support is key - a mentorship programme to upskill staff could be very influential and a big help in supporting businesses to transition. </a:t>
            </a:r>
          </a:p>
          <a:p>
            <a:pPr marL="228600" lvl="0" indent="-228600" algn="l">
              <a:spcAft>
                <a:spcPts val="300"/>
              </a:spcAft>
              <a:buClr>
                <a:srgbClr val="84BA41"/>
              </a:buClr>
              <a:buFont typeface="+mj-lt"/>
              <a:buAutoNum type="arabicPeriod"/>
            </a:pPr>
            <a:r>
              <a:rPr lang="en-GB" dirty="0"/>
              <a:t>Funding can be very disjointed - this should be improved. </a:t>
            </a:r>
          </a:p>
          <a:p>
            <a:pPr marL="228600" lvl="0" indent="-228600" algn="l">
              <a:spcAft>
                <a:spcPts val="300"/>
              </a:spcAft>
              <a:buClr>
                <a:srgbClr val="84BA41"/>
              </a:buClr>
              <a:buFont typeface="+mj-lt"/>
              <a:buAutoNum type="arabicPeriod"/>
            </a:pPr>
            <a:r>
              <a:rPr lang="en-GB" dirty="0"/>
              <a:t>A networking database of organisations which shares information on ‘who’s working on what’ instead of duplication, which can happen. This would be really helpful.</a:t>
            </a:r>
          </a:p>
          <a:p>
            <a:pPr marL="228600" lvl="0" indent="-228600" algn="l">
              <a:spcAft>
                <a:spcPts val="300"/>
              </a:spcAft>
              <a:buClr>
                <a:srgbClr val="84BA41"/>
              </a:buClr>
              <a:buFont typeface="+mj-lt"/>
              <a:buAutoNum type="arabicPeriod"/>
            </a:pPr>
            <a:r>
              <a:rPr lang="en-GB" dirty="0"/>
              <a:t>A yearly sustainability conference which supports networking, sharing and learning</a:t>
            </a:r>
          </a:p>
          <a:p>
            <a:pPr marL="228600" lvl="0" indent="-228600" algn="l">
              <a:spcAft>
                <a:spcPts val="300"/>
              </a:spcAft>
              <a:buClr>
                <a:srgbClr val="84BA41"/>
              </a:buClr>
              <a:buFont typeface="+mj-lt"/>
              <a:buAutoNum type="arabicPeriod"/>
            </a:pPr>
            <a:r>
              <a:rPr lang="en-GB" dirty="0"/>
              <a:t>A ‘How To Guide’ for Enterprise Centres could be incredibly helpful. A Lot of times the ‘How’ is the stumbling block.</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Start small and with manageable activities and action. Small actions can make a big difference too.</a:t>
            </a:r>
          </a:p>
          <a:p>
            <a:pPr marL="228600" lvl="0" indent="-228600" algn="l">
              <a:spcAft>
                <a:spcPts val="300"/>
              </a:spcAft>
              <a:buClr>
                <a:srgbClr val="84BA41"/>
              </a:buClr>
              <a:buFont typeface="+mj-lt"/>
              <a:buAutoNum type="arabicPeriod"/>
            </a:pPr>
            <a:r>
              <a:rPr lang="en-GB" dirty="0"/>
              <a:t>Partner with other organisations and avail of mentorship opportunities.</a:t>
            </a:r>
          </a:p>
          <a:p>
            <a:pPr marL="228600" lvl="0" indent="-228600" algn="l">
              <a:spcAft>
                <a:spcPts val="300"/>
              </a:spcAft>
              <a:buClr>
                <a:srgbClr val="84BA41"/>
              </a:buClr>
              <a:buFont typeface="+mj-lt"/>
              <a:buAutoNum type="arabicPeriod"/>
            </a:pPr>
            <a:r>
              <a:rPr lang="en-GB" dirty="0"/>
              <a:t>Get expert advice to support you in your efforts.</a:t>
            </a:r>
          </a:p>
          <a:p>
            <a:pPr marL="228600" lvl="0" indent="-228600" algn="l">
              <a:spcAft>
                <a:spcPts val="300"/>
              </a:spcAft>
              <a:buClr>
                <a:srgbClr val="84BA41"/>
              </a:buClr>
              <a:buFont typeface="+mj-lt"/>
              <a:buAutoNum type="arabicPeriod"/>
            </a:pPr>
            <a:r>
              <a:rPr lang="en-GB" dirty="0"/>
              <a:t>Start with what you're passionate about, it’ll make the next action easier.</a:t>
            </a:r>
          </a:p>
          <a:p>
            <a:pPr marL="228600" lvl="0" indent="-228600" algn="l">
              <a:spcAft>
                <a:spcPts val="300"/>
              </a:spcAft>
              <a:buClr>
                <a:srgbClr val="84BA41"/>
              </a:buClr>
              <a:buFont typeface="+mj-lt"/>
              <a:buAutoNum type="arabicPeriod"/>
            </a:pPr>
            <a:r>
              <a:rPr lang="en-GB" dirty="0"/>
              <a:t>Lead by example, where possible be a demonstrator of what can be achieved.</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This is ongoing. There is a funding application awaiting a response to support additional activities. </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This is ongoing. There is a funding application awaiting a response to support additional activities.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43750"/>
            <a:ext cx="3063276" cy="610137"/>
          </a:xfrm>
        </p:spPr>
        <p:txBody>
          <a:bodyPr/>
          <a:lstStyle/>
          <a:p>
            <a:r>
              <a:rPr lang="en-GB" dirty="0"/>
              <a:t>Ongoing </a:t>
            </a:r>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This is ongoing.. The school programme will expand from September 2021. The business CE Academy programme expansion is ongoing as is the expansion of the paint recycling project.</a:t>
            </a:r>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Ongoing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5a96bb8c-aa49-4f7e-b12a-1d018b5931c3"/>
    <ds:schemaRef ds:uri="http://purl.org/dc/elements/1.1/"/>
    <ds:schemaRef ds:uri="http://www.w3.org/XML/1998/namespac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4684</TotalTime>
  <Words>2155</Words>
  <Application>Microsoft Macintosh PowerPoint</Application>
  <PresentationFormat>Custom</PresentationFormat>
  <Paragraphs>109</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335</cp:revision>
  <dcterms:created xsi:type="dcterms:W3CDTF">2021-06-15T11:45:52Z</dcterms:created>
  <dcterms:modified xsi:type="dcterms:W3CDTF">2022-04-06T11:07:27Z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