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301"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0" autoAdjust="0"/>
    <p:restoredTop sz="94638"/>
  </p:normalViewPr>
  <p:slideViewPr>
    <p:cSldViewPr snapToGrid="0" snapToObjects="1">
      <p:cViewPr varScale="1">
        <p:scale>
          <a:sx n="82" d="100"/>
          <a:sy n="82" d="100"/>
        </p:scale>
        <p:origin x="376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ubecentre.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677639"/>
          </a:xfrm>
        </p:spPr>
        <p:txBody>
          <a:bodyPr/>
          <a:lstStyle/>
          <a:p>
            <a:r>
              <a:rPr lang="en-GB" dirty="0"/>
              <a:t>The CUBE is a Midlands-based national centre of excellence focussed on facilitating economic growth, innovation and education in the Low Carbon and Renewables industry. </a:t>
            </a:r>
          </a:p>
          <a:p>
            <a:endParaRPr lang="en-GB" dirty="0"/>
          </a:p>
          <a:p>
            <a:r>
              <a:rPr lang="en-GB" dirty="0"/>
              <a:t>The Cube is situated in </a:t>
            </a:r>
            <a:r>
              <a:rPr lang="en-GB" dirty="0" err="1"/>
              <a:t>Portlaoise</a:t>
            </a:r>
            <a:r>
              <a:rPr lang="en-GB" dirty="0"/>
              <a:t>, a county town of County Laois, and is in the south midlands in the province of Leinster (population of 22,050 (census, 2016). </a:t>
            </a:r>
          </a:p>
          <a:p>
            <a:endParaRPr lang="en-GB" dirty="0"/>
          </a:p>
          <a:p>
            <a:r>
              <a:rPr lang="en-GB" dirty="0"/>
              <a:t>The Cube is a multipoint national centre of excellence that will merge the national low carbon agenda with the economic potential present in the low carbon economy. The Cube offers support and services in the following: to Design and Scale, Finance and Funding, Education and Training, and High Potential start-up and Research Incubation. </a:t>
            </a:r>
          </a:p>
          <a:p>
            <a:endParaRPr lang="en-GB" dirty="0"/>
          </a:p>
          <a:p>
            <a:r>
              <a:rPr lang="en-GB" dirty="0"/>
              <a:t>The Cube is Strategically positioned in the Midlands as this region is uniquely positioned to deliver a cluster of Low Carbon-based activity that will stimulate growth, innovation and investment into the region and Ireland into the future. The CUBE is funded by Enterprise Ireland under the Regional Enterprise Development Fund (REDF). </a:t>
            </a:r>
          </a:p>
          <a:p>
            <a:endParaRPr lang="en-GB" dirty="0"/>
          </a:p>
          <a:p>
            <a:endParaRPr lang="en-GB" dirty="0"/>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The Cube Centre, Co </a:t>
            </a:r>
            <a:r>
              <a:rPr lang="en-US" dirty="0" err="1"/>
              <a:t>Laois</a:t>
            </a:r>
            <a:r>
              <a:rPr lang="en-US" dirty="0"/>
              <a:t>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16/07/2021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Niall Kelly, Director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https://cubecentre.ie/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84238"/>
              <a:ext cx="925831" cy="464230"/>
            </a:xfrm>
            <a:prstGeom prst="rect">
              <a:avLst/>
            </a:prstGeom>
          </p:spPr>
          <p:txBody>
            <a:bodyPr wrap="none">
              <a:spAutoFit/>
            </a:bodyPr>
            <a:lstStyle/>
            <a:p>
              <a:pPr marL="12700" algn="ctr">
                <a:lnSpc>
                  <a:spcPts val="1420"/>
                </a:lnSpc>
                <a:spcBef>
                  <a:spcPts val="100"/>
                </a:spcBef>
              </a:pPr>
              <a:r>
                <a:rPr lang="en-IE" sz="1600" dirty="0">
                  <a:solidFill>
                    <a:schemeClr val="bg1">
                      <a:lumMod val="85000"/>
                    </a:schemeClr>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lumMod val="85000"/>
                    </a:schemeClr>
                  </a:solidFill>
                  <a:latin typeface="Calibri" panose="020F0502020204030204" pitchFamily="34" charset="0"/>
                  <a:cs typeface="Calibri" panose="020F0502020204030204" pitchFamily="34" charset="0"/>
                  <a:hlinkClick r:id="rId3"/>
                </a:rPr>
                <a:t>TO VIEW</a:t>
              </a:r>
              <a:endParaRPr lang="en-IE" sz="1600" dirty="0">
                <a:solidFill>
                  <a:schemeClr val="bg1">
                    <a:lumMod val="85000"/>
                  </a:schemeClr>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THE CUBE CENTRE</a:t>
            </a:r>
          </a:p>
        </p:txBody>
      </p:sp>
      <p:pic>
        <p:nvPicPr>
          <p:cNvPr id="19" name="image2.png"/>
          <p:cNvPicPr/>
          <p:nvPr/>
        </p:nvPicPr>
        <p:blipFill>
          <a:blip r:embed="rId4" cstate="screen">
            <a:extLst>
              <a:ext uri="{28A0092B-C50C-407E-A947-70E740481C1C}">
                <a14:useLocalDpi xmlns:a14="http://schemas.microsoft.com/office/drawing/2010/main"/>
              </a:ext>
            </a:extLst>
          </a:blip>
          <a:srcRect/>
          <a:stretch>
            <a:fillRect/>
          </a:stretch>
        </p:blipFill>
        <p:spPr>
          <a:xfrm>
            <a:off x="4862830" y="3485739"/>
            <a:ext cx="2165985" cy="554990"/>
          </a:xfrm>
          <a:prstGeom prst="rect">
            <a:avLst/>
          </a:prstGeom>
          <a:ln/>
        </p:spPr>
      </p:pic>
      <p:pic>
        <p:nvPicPr>
          <p:cNvPr id="21" name="Picture Placeholder 20"/>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xfrm>
            <a:off x="2222536" y="62389"/>
            <a:ext cx="5337139" cy="2248015"/>
          </a:xfrm>
          <a:prstGeom prst="rect">
            <a:avLst/>
          </a:prstGeom>
        </p:spPr>
      </p:pic>
    </p:spTree>
    <p:extLst>
      <p:ext uri="{BB962C8B-B14F-4D97-AF65-F5344CB8AC3E}">
        <p14:creationId xmlns:p14="http://schemas.microsoft.com/office/powerpoint/2010/main" val="1066941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a:t>
            </a:r>
            <a:r>
              <a:rPr lang="en-GB" sz="1500" b="1" dirty="0">
                <a:solidFill>
                  <a:srgbClr val="297239"/>
                </a:solidFill>
              </a:rPr>
              <a:t> YEAR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Public Body/ Local Enterprise</a:t>
            </a:r>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High potential start-ups/ SMEs/ Community/ Training providers/ Consultants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 </a:t>
            </a:r>
            <a:r>
              <a:rPr lang="en-US" sz="1500" dirty="0"/>
              <a:t>EMPLOYEE</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OPENING DECEMBER 2021</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23644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50766"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r>
              <a:rPr lang="en-US" sz="4000" dirty="0">
                <a:solidFill>
                  <a:srgbClr val="84BA41"/>
                </a:solidFill>
              </a:rPr>
              <a:t>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Cube’s vision is to create a globally attractive location for the establishment of sustainable focussed business, through a world class cluster of skilled personnel, sustainable innovation development, design and infrastructural capabilities that will provide regional competitive advantage in the Low Carbon economy of the future.</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Cube links existing and emerging industries and top-class education to ensure Ireland has the technical knowledge and the skills necessary to excel in the transition of the industry to carbon neutrality. The Cube has a network of partners in place that deliver internationally accredited, best in class training and services to an industry that will help to future proof Irish industry and create a competitive advantage as we transition to a net-zero economy.</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Through partnerships, The Cube will offer a suite of educational programmes that will both inspire revenue-generating activity and carbon efficiencies, while also offering the opportunity to develop bespoke programmes tailored to deal with the intricacies of a particular business.</a:t>
            </a: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108103" y="557672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9577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1214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93848" y="1445086"/>
            <a:ext cx="5910006" cy="475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Cube building is due to open in December 2021. Currently there are a number of activities taking place with courses being delivered online (SDG4)</a:t>
            </a:r>
          </a:p>
          <a:p>
            <a:endParaRPr lang="en-GB" dirty="0"/>
          </a:p>
          <a:p>
            <a:r>
              <a:rPr lang="en-GB" dirty="0"/>
              <a:t>The building has been designed and constructed to be a showcase of best practice in retrofitting and energy efficiency. The building had been idle for 15 years, and has now been completely rejuvenated embracing new technologies and materials to ensure energy efficiency but also to showcase this to visitors and tenants as a tangible representation of what is being promoted by the centre. This is also key from a sustainable cities and communities perspective as the building is located in the heart of </a:t>
            </a:r>
            <a:r>
              <a:rPr lang="en-GB" dirty="0" err="1"/>
              <a:t>Portlaoise</a:t>
            </a:r>
            <a:r>
              <a:rPr lang="en-GB" dirty="0"/>
              <a:t> town and had been lying derelict.  The refurbishments of an old building in the heart of the town has re-energised the town centre. This aligns with the wider Laois County Council Project 2040 strategy.  The centre strives to be an exemplar of what can be achieved (SDG11|SDG7|SDG4)</a:t>
            </a:r>
          </a:p>
          <a:p>
            <a:endParaRPr lang="en-GB" dirty="0"/>
          </a:p>
          <a:p>
            <a:r>
              <a:rPr lang="en-GB" dirty="0"/>
              <a:t>The Centre has multiple partnerships in place to support the delivery of the full suite of services and ambitions of the centre (SDG17)</a:t>
            </a:r>
          </a:p>
          <a:p>
            <a:endParaRPr lang="en-GB" dirty="0"/>
          </a:p>
          <a:p>
            <a:r>
              <a:rPr lang="en-GB" dirty="0"/>
              <a:t>The Cube has links to university research centres around the country of particular value to </a:t>
            </a:r>
            <a:r>
              <a:rPr lang="en-GB" dirty="0" err="1"/>
              <a:t>startups</a:t>
            </a:r>
            <a:r>
              <a:rPr lang="en-GB" dirty="0"/>
              <a:t> (SDG4)</a:t>
            </a:r>
          </a:p>
          <a:p>
            <a:endParaRPr lang="en-GB" dirty="0"/>
          </a:p>
          <a:p>
            <a:r>
              <a:rPr lang="en-GB" dirty="0"/>
              <a:t>The Cube building will open with rooftop solar </a:t>
            </a:r>
            <a:r>
              <a:rPr lang="en-GB" dirty="0" err="1"/>
              <a:t>pv</a:t>
            </a:r>
            <a:r>
              <a:rPr lang="en-GB" dirty="0"/>
              <a:t> for onsite energy generation, and a heat pump system to ensure efficiencies (SDG11|SDG7)</a:t>
            </a:r>
          </a:p>
          <a:p>
            <a:endParaRPr lang="en-GB" dirty="0"/>
          </a:p>
          <a:p>
            <a:r>
              <a:rPr lang="en-GB" dirty="0"/>
              <a:t>A waste management plan will be in place across the site, with environmental practices core to all activities i.e. in the cafe, office spaces etc. The Cube will link with an anaerobic digestion facility locally to ensure the reuse of waste to energy (SDG12)</a:t>
            </a:r>
          </a:p>
          <a:p>
            <a:endParaRPr lang="en-GB" dirty="0"/>
          </a:p>
          <a:p>
            <a:r>
              <a:rPr lang="en-GB" dirty="0"/>
              <a:t>The Cube will be state of the art to the highest specifications when completed (SDG9). The technologies onsite will have adaptability for customers/ tenant businesses requirements. There will be remote access and </a:t>
            </a:r>
            <a:r>
              <a:rPr lang="en-GB" dirty="0" err="1"/>
              <a:t>bluetooth</a:t>
            </a:r>
            <a:r>
              <a:rPr lang="en-GB" dirty="0"/>
              <a:t> access supported via the Louth County Council partnership with SIRO.</a:t>
            </a:r>
          </a:p>
          <a:p>
            <a:endParaRPr lang="en-GB" dirty="0"/>
          </a:p>
          <a:p>
            <a:r>
              <a:rPr lang="en-GB" dirty="0"/>
              <a:t>The member benefits of those businesses engaged with the centre are numerous across (SDG4|SDG7|SDG9|SDG13|SDG8):</a:t>
            </a:r>
          </a:p>
          <a:p>
            <a:endParaRPr lang="en-GB" dirty="0"/>
          </a:p>
          <a:p>
            <a:r>
              <a:rPr lang="en-GB" dirty="0"/>
              <a:t>Exclusive One to One Mentorship</a:t>
            </a:r>
          </a:p>
          <a:p>
            <a:pPr marL="171450" indent="-171450">
              <a:buFont typeface="Arial" panose="020B0604020202020204" pitchFamily="34" charset="0"/>
              <a:buChar char="•"/>
            </a:pPr>
            <a:r>
              <a:rPr lang="en-GB" dirty="0"/>
              <a:t>Participation in Innovative Accelerator Programmes</a:t>
            </a:r>
          </a:p>
          <a:p>
            <a:pPr marL="171450" indent="-171450">
              <a:buFont typeface="Arial" panose="020B0604020202020204" pitchFamily="34" charset="0"/>
              <a:buChar char="•"/>
            </a:pPr>
            <a:r>
              <a:rPr lang="en-GB" dirty="0"/>
              <a:t>Off The Shelf and Bespoke Low Carbon Training Programmes</a:t>
            </a:r>
          </a:p>
          <a:p>
            <a:pPr marL="171450" indent="-171450">
              <a:buFont typeface="Arial" panose="020B0604020202020204" pitchFamily="34" charset="0"/>
              <a:buChar char="•"/>
            </a:pPr>
            <a:r>
              <a:rPr lang="en-GB" dirty="0"/>
              <a:t>Introduction to Low Carbon &amp; Renewables Experts</a:t>
            </a:r>
          </a:p>
          <a:p>
            <a:pPr marL="171450" indent="-171450">
              <a:buFont typeface="Arial" panose="020B0604020202020204" pitchFamily="34" charset="0"/>
              <a:buChar char="•"/>
            </a:pPr>
            <a:r>
              <a:rPr lang="en-GB" dirty="0"/>
              <a:t>Introduction to Science Foundation Ireland &amp; Enterprise Ireland Research Partners</a:t>
            </a:r>
          </a:p>
          <a:p>
            <a:pPr marL="171450" indent="-171450">
              <a:buFont typeface="Arial" panose="020B0604020202020204" pitchFamily="34" charset="0"/>
              <a:buChar char="•"/>
            </a:pPr>
            <a:r>
              <a:rPr lang="en-GB" dirty="0"/>
              <a:t>Introduction to Long &amp; Short Term Funding Entities</a:t>
            </a:r>
          </a:p>
          <a:p>
            <a:pPr marL="171450" indent="-171450">
              <a:buFont typeface="Arial" panose="020B0604020202020204" pitchFamily="34" charset="0"/>
              <a:buChar char="•"/>
            </a:pPr>
            <a:r>
              <a:rPr lang="en-GB" dirty="0"/>
              <a:t>International Business Development Online Platform</a:t>
            </a:r>
          </a:p>
          <a:p>
            <a:pPr marL="171450" indent="-171450">
              <a:buFont typeface="Arial" panose="020B0604020202020204" pitchFamily="34" charset="0"/>
              <a:buChar char="•"/>
            </a:pPr>
            <a:r>
              <a:rPr lang="en-GB" dirty="0"/>
              <a:t>Consultancy for Climate Change, Carbon Foot printing and Carbon Emissions.</a:t>
            </a:r>
          </a:p>
          <a:p>
            <a:pPr marL="228600" indent="-228600">
              <a:buFont typeface="+mj-lt"/>
              <a:buAutoNum type="arabicPeriod"/>
            </a:pPr>
            <a:endParaRPr lang="en-US" dirty="0"/>
          </a:p>
        </p:txBody>
      </p:sp>
      <p:sp>
        <p:nvSpPr>
          <p:cNvPr id="118" name="Text Placeholder 1">
            <a:extLst>
              <a:ext uri="{FF2B5EF4-FFF2-40B4-BE49-F238E27FC236}">
                <a16:creationId xmlns:a16="http://schemas.microsoft.com/office/drawing/2014/main" id="{01409D1C-07F3-48AD-862D-D2A0104058C3}"/>
              </a:ext>
            </a:extLst>
          </p:cNvPr>
          <p:cNvSpPr txBox="1">
            <a:spLocks/>
          </p:cNvSpPr>
          <p:nvPr/>
        </p:nvSpPr>
        <p:spPr>
          <a:xfrm>
            <a:off x="1117439" y="7827444"/>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119" name="Group 118">
            <a:extLst>
              <a:ext uri="{FF2B5EF4-FFF2-40B4-BE49-F238E27FC236}">
                <a16:creationId xmlns:a16="http://schemas.microsoft.com/office/drawing/2014/main" id="{D13656C4-88D3-4EEE-823A-37220223F3FA}"/>
              </a:ext>
            </a:extLst>
          </p:cNvPr>
          <p:cNvGrpSpPr/>
          <p:nvPr/>
        </p:nvGrpSpPr>
        <p:grpSpPr>
          <a:xfrm>
            <a:off x="209699" y="7616066"/>
            <a:ext cx="7335303" cy="710005"/>
            <a:chOff x="224372" y="1222585"/>
            <a:chExt cx="7335303" cy="710005"/>
          </a:xfrm>
        </p:grpSpPr>
        <p:sp>
          <p:nvSpPr>
            <p:cNvPr id="134" name="Oval 133">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36"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137"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138"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139"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140"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141"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142"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143"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144"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145"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46" name="Text Placeholder 5">
            <a:extLst>
              <a:ext uri="{FF2B5EF4-FFF2-40B4-BE49-F238E27FC236}">
                <a16:creationId xmlns:a16="http://schemas.microsoft.com/office/drawing/2014/main" id="{AAF365E6-2133-E44D-A831-FF9FF0D1ED01}"/>
              </a:ext>
            </a:extLst>
          </p:cNvPr>
          <p:cNvSpPr txBox="1">
            <a:spLocks/>
          </p:cNvSpPr>
          <p:nvPr/>
        </p:nvSpPr>
        <p:spPr>
          <a:xfrm>
            <a:off x="1151594" y="828200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Cube has high level partners in place to deliver world class Pre-Accelerator and Accelerator programmes, delivering both tailored and established programmes from inception and beyond. The Cube has an extensive network of potential collaborators established and waiting to work with businesses or social projects. These include Industry experts, Funding Entities, Consultants, Research, Entrepreneurs and Government agencies </a:t>
            </a:r>
            <a:r>
              <a:rPr lang="en-GB" dirty="0" err="1"/>
              <a:t>e.g</a:t>
            </a:r>
            <a:r>
              <a:rPr lang="en-GB" dirty="0"/>
              <a:t> Enterprise Ireland, SEAI, Laois County Council.</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3348" y="142938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9699" y="1423584"/>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0111" y="287337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1639" y="270675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33348" y="207236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 training was required. All of the understanding and knowledge was in place beforehand.</a:t>
            </a:r>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24052" y="339100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Cube is yet to open however there are activities ongoing currently. Training courses and accelerator programmes are being delivered. </a:t>
            </a:r>
          </a:p>
          <a:p>
            <a:endParaRPr lang="en-GB" dirty="0"/>
          </a:p>
          <a:p>
            <a:r>
              <a:rPr lang="en-GB" dirty="0"/>
              <a:t>The Cube is supporting SMEs in addressing their own requirements onsite to transition to a low carbon economy through advice and consultancy support. SMEs are being supported in the identification and development of onsite renewable energy projects/ energy efficiency projects. Though not open yet, The Cube has exceeded their KPI target in this area.</a:t>
            </a:r>
          </a:p>
        </p:txBody>
      </p:sp>
      <p:sp>
        <p:nvSpPr>
          <p:cNvPr id="107" name="Text Placeholder 6">
            <a:extLst>
              <a:ext uri="{FF2B5EF4-FFF2-40B4-BE49-F238E27FC236}">
                <a16:creationId xmlns:a16="http://schemas.microsoft.com/office/drawing/2014/main" id="{93518E0E-B36B-F341-87A6-84C09CD01BBC}"/>
              </a:ext>
            </a:extLst>
          </p:cNvPr>
          <p:cNvSpPr txBox="1">
            <a:spLocks/>
          </p:cNvSpPr>
          <p:nvPr/>
        </p:nvSpPr>
        <p:spPr>
          <a:xfrm>
            <a:off x="1109379" y="515669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8" name="Group 107">
            <a:extLst>
              <a:ext uri="{FF2B5EF4-FFF2-40B4-BE49-F238E27FC236}">
                <a16:creationId xmlns:a16="http://schemas.microsoft.com/office/drawing/2014/main" id="{C82912AF-DC20-7241-A17D-9CEC3A5B09E7}"/>
              </a:ext>
            </a:extLst>
          </p:cNvPr>
          <p:cNvGrpSpPr/>
          <p:nvPr/>
        </p:nvGrpSpPr>
        <p:grpSpPr>
          <a:xfrm>
            <a:off x="201639" y="5038775"/>
            <a:ext cx="7335303" cy="710005"/>
            <a:chOff x="224372" y="6981475"/>
            <a:chExt cx="7335303" cy="710005"/>
          </a:xfrm>
        </p:grpSpPr>
        <p:sp>
          <p:nvSpPr>
            <p:cNvPr id="109" name="Oval 108">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1" name="Group 110">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2" name="Freeform 111">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7" name="Text Placeholder 5">
            <a:extLst>
              <a:ext uri="{FF2B5EF4-FFF2-40B4-BE49-F238E27FC236}">
                <a16:creationId xmlns:a16="http://schemas.microsoft.com/office/drawing/2014/main" id="{AAF365E6-2133-E44D-A831-FF9FF0D1ED01}"/>
              </a:ext>
            </a:extLst>
          </p:cNvPr>
          <p:cNvSpPr txBox="1">
            <a:spLocks/>
          </p:cNvSpPr>
          <p:nvPr/>
        </p:nvSpPr>
        <p:spPr>
          <a:xfrm>
            <a:off x="1081768" y="575653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centre aims to open by December 2021. </a:t>
            </a:r>
          </a:p>
          <a:p>
            <a:endParaRPr lang="en-GB" dirty="0"/>
          </a:p>
          <a:p>
            <a:r>
              <a:rPr lang="en-GB" dirty="0"/>
              <a:t>The Cube will always have a focus on growing partnerships and activities, also on maintaining and increasing the efficiencies of the centre through the application of emerging technologies.</a:t>
            </a:r>
          </a:p>
        </p:txBody>
      </p:sp>
    </p:spTree>
    <p:extLst>
      <p:ext uri="{BB962C8B-B14F-4D97-AF65-F5344CB8AC3E}">
        <p14:creationId xmlns:p14="http://schemas.microsoft.com/office/powerpoint/2010/main" val="3751136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A pool of expertise for Enterprise Centres, centrally managed, would be hugely beneficial from an access to specialist skills and cost perspective. If contracts were centrally held, it could create an economy of scale and support the affordability of expertise. Supporting centres around the country to access skills and knowledge.</a:t>
            </a:r>
          </a:p>
          <a:p>
            <a:pPr marL="228600" lvl="0" indent="-228600" algn="l">
              <a:spcAft>
                <a:spcPts val="300"/>
              </a:spcAft>
              <a:buClr>
                <a:srgbClr val="84BA41"/>
              </a:buClr>
              <a:buFont typeface="+mj-lt"/>
              <a:buAutoNum type="arabicPeriod"/>
            </a:pPr>
            <a:r>
              <a:rPr lang="en-GB" dirty="0"/>
              <a:t>Funding and resourcing is a constant challenge. The ability to deliver training/ support through internal capacity would be hugely beneficial to centres.</a:t>
            </a:r>
          </a:p>
          <a:p>
            <a:pPr marL="228600" lvl="0" indent="-228600" algn="l">
              <a:spcAft>
                <a:spcPts val="300"/>
              </a:spcAft>
              <a:buClr>
                <a:srgbClr val="84BA41"/>
              </a:buClr>
              <a:buFont typeface="+mj-lt"/>
              <a:buAutoNum type="arabicPeriod"/>
            </a:pPr>
            <a:r>
              <a:rPr lang="en-GB" dirty="0"/>
              <a:t>A joined up approach instead of any type of competitive landscape between enterprise centres is important. Centres should work together.</a:t>
            </a:r>
          </a:p>
          <a:p>
            <a:pPr marL="228600" lvl="0" indent="-228600" algn="l">
              <a:spcAft>
                <a:spcPts val="300"/>
              </a:spcAft>
              <a:buClr>
                <a:srgbClr val="84BA41"/>
              </a:buClr>
              <a:buFont typeface="+mj-lt"/>
              <a:buAutoNum type="arabicPeriod"/>
            </a:pPr>
            <a:endParaRPr lang="en-GB"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1Look at your own building/ operation first to see what you can do. </a:t>
            </a:r>
          </a:p>
          <a:p>
            <a:pPr marL="228600" lvl="0" indent="-228600" algn="l">
              <a:spcAft>
                <a:spcPts val="300"/>
              </a:spcAft>
              <a:buClr>
                <a:srgbClr val="84BA41"/>
              </a:buClr>
              <a:buFont typeface="+mj-lt"/>
              <a:buAutoNum type="arabicPeriod"/>
            </a:pPr>
            <a:r>
              <a:rPr lang="en-GB" dirty="0"/>
              <a:t>Share your expertise learned through efforts to transition the Centre with businesses and the wider community.</a:t>
            </a:r>
          </a:p>
          <a:p>
            <a:pPr marL="228600" lvl="0" indent="-228600" algn="l">
              <a:spcAft>
                <a:spcPts val="300"/>
              </a:spcAft>
              <a:buClr>
                <a:srgbClr val="84BA41"/>
              </a:buClr>
              <a:buFont typeface="+mj-lt"/>
              <a:buAutoNum type="arabicPeriod"/>
            </a:pPr>
            <a:r>
              <a:rPr lang="en-GB" dirty="0"/>
              <a:t>3Get buy-in from the community.</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8539"/>
            <a:ext cx="3063276" cy="610137"/>
          </a:xfrm>
        </p:spPr>
        <p:txBody>
          <a:bodyPr/>
          <a:lstStyle/>
          <a:p>
            <a:r>
              <a:rPr lang="en-GB" dirty="0"/>
              <a:t>This is ongoing and will continue to evolve over time with new technologies  being explored, as relevant.</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75894"/>
            <a:ext cx="3063276" cy="610137"/>
          </a:xfrm>
        </p:spPr>
        <p:txBody>
          <a:bodyPr/>
          <a:lstStyle/>
          <a:p>
            <a:r>
              <a:rPr lang="en-GB" dirty="0"/>
              <a:t>The Centre will open in December 2021 with solar panels and heat pump technology.</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The Cube will open with the highest specification of technology to support businesses. This will continue to evolve over time.</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Training, skills and partnerships will continue to evolve and grow. </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73769"/>
            <a:ext cx="3063276" cy="833227"/>
          </a:xfrm>
        </p:spPr>
        <p:txBody>
          <a:bodyPr/>
          <a:lstStyle/>
          <a:p>
            <a:r>
              <a:rPr lang="en-GB" dirty="0"/>
              <a:t>The technologies onsite will evolve over time. </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www.w3.org/XML/1998/namespace"/>
    <ds:schemaRef ds:uri="http://purl.org/dc/dcmityp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4533</TotalTime>
  <Words>1548</Words>
  <Application>Microsoft Macintosh PowerPoint</Application>
  <PresentationFormat>Custom</PresentationFormat>
  <Paragraphs>108</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342</cp:revision>
  <dcterms:created xsi:type="dcterms:W3CDTF">2021-06-15T11:45:52Z</dcterms:created>
  <dcterms:modified xsi:type="dcterms:W3CDTF">2022-04-06T11:07:22Z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