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ellant.nl/mbo/locaties/wellant-mbo-dordrecht/"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JyTIoYvN4gw"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thenaturalstep.org/" TargetMode="External"/><Relationship Id="rId2" Type="http://schemas.openxmlformats.org/officeDocument/2006/relationships/hyperlink" Target="https://wholeschoolapproach.lerenvoormorgen.org/en/"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1"/>
            <a:ext cx="6351439" cy="2953863"/>
          </a:xfrm>
        </p:spPr>
        <p:txBody>
          <a:bodyPr/>
          <a:lstStyle/>
          <a:p>
            <a:r>
              <a:rPr lang="en-GB" dirty="0" err="1"/>
              <a:t>Wellant</a:t>
            </a:r>
            <a:r>
              <a:rPr lang="en-GB" dirty="0"/>
              <a:t> MBO Dordrecht is a small-scale VET school with a wide range of modern green educational programs. It provides education on vocational level in the areas of Animal care &amp; Management, Green &amp; Styling,  Gardening, Food,  Liveable City and Climate, Nature, Water &amp; Recreation and Equine, Sports &amp; Management. The Care program is unique, because the care for animals is combined with the care for people.</a:t>
            </a:r>
          </a:p>
          <a:p>
            <a:endParaRPr lang="en-GB" dirty="0"/>
          </a:p>
          <a:p>
            <a:r>
              <a:rPr lang="en-GB" dirty="0"/>
              <a:t>The school is part of a larger educational institute with almost 30 locations (12.000 students) with programs on vocational and pre-vocational level and lifelong learning programs. </a:t>
            </a:r>
            <a:r>
              <a:rPr lang="en-GB" dirty="0" err="1"/>
              <a:t>Wellant</a:t>
            </a:r>
            <a:r>
              <a:rPr lang="en-GB" dirty="0"/>
              <a:t> will merge this year with two other Dutch Educational Institutes. The new name of the merged institute is </a:t>
            </a:r>
            <a:r>
              <a:rPr lang="en-GB" dirty="0" err="1"/>
              <a:t>Yuverta</a:t>
            </a:r>
            <a:r>
              <a:rPr lang="en-GB" dirty="0"/>
              <a:t>. </a:t>
            </a:r>
          </a:p>
          <a:p>
            <a:r>
              <a:rPr lang="en-GB" dirty="0" err="1"/>
              <a:t>Wellant</a:t>
            </a:r>
            <a:r>
              <a:rPr lang="en-GB" dirty="0"/>
              <a:t> MBO Dordrecht is situated in a new very modern and sustainable school building with the highest Dutch Energy label A++++. This means that the energy efficiency of the building and the installations is optimal according the current Dutch standards. The energy label is awarded on the basis of the energy performance coefficient (EPC) of the building. Apart of the building, the landscape surrounding the building is also designed in a sustainable way and to strengthen the biodiversity.  </a:t>
            </a:r>
          </a:p>
          <a:p>
            <a:endParaRPr lang="en-GB" dirty="0"/>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GB" dirty="0" err="1"/>
              <a:t>Wellant</a:t>
            </a:r>
            <a:r>
              <a:rPr lang="en-GB" dirty="0"/>
              <a:t> College Dordrecht, The Netherlands</a:t>
            </a:r>
            <a:endParaRPr lang="en-US" dirty="0"/>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07.08.21 via Telephone</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err="1"/>
              <a:t>Machteld</a:t>
            </a:r>
            <a:r>
              <a:rPr lang="en-US" dirty="0"/>
              <a:t> Vroom - Project Manager Housing</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mbo.dordrecht@yuverta.nl</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WELLANT COLLEGE </a:t>
            </a:r>
          </a:p>
          <a:p>
            <a:endParaRPr lang="en-US" dirty="0"/>
          </a:p>
        </p:txBody>
      </p:sp>
      <p:pic>
        <p:nvPicPr>
          <p:cNvPr id="22" name="Picture Placeholder 21"/>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pic>
        <p:nvPicPr>
          <p:cNvPr id="7170" name="Picture 2" descr="Wellantcollege Web Client"/>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5098869" y="3428885"/>
            <a:ext cx="2096949" cy="628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5840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12</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Educational establishment /VET school</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77633" cy="1200896"/>
          </a:xfrm>
        </p:spPr>
        <p:txBody>
          <a:bodyPr/>
          <a:lstStyle/>
          <a:p>
            <a:r>
              <a:rPr lang="en-GB" dirty="0"/>
              <a:t>Students, teachers and staff</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50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597854"/>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30067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50766" y="2738229"/>
            <a:ext cx="1352966"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500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74829" y="6558653"/>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7391" y="6006456"/>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7303" y="6895869"/>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7303" y="7583124"/>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Sustainability and the SDGs are guiding the choices of </a:t>
            </a:r>
            <a:r>
              <a:rPr lang="en-GB" sz="1050" b="0" dirty="0" err="1">
                <a:solidFill>
                  <a:schemeClr val="tx1"/>
                </a:solidFill>
              </a:rPr>
              <a:t>Wellant</a:t>
            </a:r>
            <a:r>
              <a:rPr lang="en-GB" sz="1050" b="0" dirty="0">
                <a:solidFill>
                  <a:schemeClr val="tx1"/>
                </a:solidFill>
              </a:rPr>
              <a:t> in their Educational programs, Business operations and relationships with SME’s and society. They believe that sustainable thinking and acting is important for all employees (teachers and supporting staff ) and students. That is why they became the most sustainable VET-school of the Netherlands in 2020.  https://wellant.nl/duurzaamste-mbo-school.</a:t>
            </a: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8957" y="6940080"/>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77720" y="5640946"/>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32112" y="3871022"/>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24372" y="3659644"/>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3348" y="5187299"/>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9699" y="5181503"/>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8171" y="6545736"/>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9699" y="6379109"/>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995770"/>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812146"/>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66267" y="4325578"/>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Architect Erik </a:t>
            </a:r>
            <a:r>
              <a:rPr lang="en-GB" dirty="0" err="1"/>
              <a:t>Schotte</a:t>
            </a:r>
            <a:r>
              <a:rPr lang="en-GB" dirty="0"/>
              <a:t> van LIAG was responsible for the design of the building ( https://www.liag.nl/team/erik-schotte  </a:t>
            </a:r>
            <a:r>
              <a:rPr lang="en-GB" dirty="0" err="1"/>
              <a:t>Arcadis</a:t>
            </a:r>
            <a:r>
              <a:rPr lang="en-GB" dirty="0"/>
              <a:t> (</a:t>
            </a:r>
            <a:r>
              <a:rPr lang="en-GB" dirty="0" err="1"/>
              <a:t>Timo</a:t>
            </a:r>
            <a:r>
              <a:rPr lang="en-GB" dirty="0"/>
              <a:t> Cents) is responsible for the landscape design surrounding the building.</a:t>
            </a:r>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33348" y="5830281"/>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No specific training. Only support of external experts.</a:t>
            </a:r>
          </a:p>
        </p:txBody>
      </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093848" y="1445086"/>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Sustainability was the leading principle guiding the design of the new school building in Dordrecht. Goal was that the building and his surroundings would be an inspirational learning environment for students and teachers. </a:t>
            </a:r>
          </a:p>
          <a:p>
            <a:r>
              <a:rPr lang="en-GB" dirty="0"/>
              <a:t>See:        </a:t>
            </a:r>
            <a:r>
              <a:rPr lang="en-GB" dirty="0">
                <a:hlinkClick r:id="rId2"/>
              </a:rPr>
              <a:t>https://www.youtube.com/watch?v=JyTIoYvN4gw</a:t>
            </a:r>
            <a:r>
              <a:rPr lang="en-GB" dirty="0"/>
              <a:t> </a:t>
            </a:r>
          </a:p>
          <a:p>
            <a:r>
              <a:rPr lang="en-GB" dirty="0"/>
              <a:t>   </a:t>
            </a:r>
          </a:p>
          <a:p>
            <a:r>
              <a:rPr lang="en-GB" dirty="0"/>
              <a:t>The building is completely energy neutral with the highest Dutch energy label A++++:  it has an energy efficient construction, is gas free with solar panels on the roof. Most of the furnishing of the building is also sustainable with for example furniture that is made of waste materials. The school has good facilities  to separate waste.  </a:t>
            </a:r>
          </a:p>
          <a:p>
            <a:endParaRPr lang="en-GB" dirty="0"/>
          </a:p>
          <a:p>
            <a:r>
              <a:rPr lang="en-GB" dirty="0"/>
              <a:t>Also during designing the outdoor space, explicit attention was paid to stimulate biodiversity and climate adaptation. Examples: good drainage to the groundwater, use plants which attract insects, filter the air or absorb heat.</a:t>
            </a:r>
          </a:p>
          <a:p>
            <a:pPr marL="228600" indent="-228600">
              <a:buFont typeface="+mj-lt"/>
              <a:buAutoNum type="arabicPeriod"/>
            </a:pPr>
            <a:endParaRPr lang="en-US" dirty="0"/>
          </a:p>
        </p:txBody>
      </p:sp>
      <p:sp>
        <p:nvSpPr>
          <p:cNvPr id="88" name="Text Placeholder 5">
            <a:extLst>
              <a:ext uri="{FF2B5EF4-FFF2-40B4-BE49-F238E27FC236}">
                <a16:creationId xmlns:a16="http://schemas.microsoft.com/office/drawing/2014/main" id="{AAF365E6-2133-E44D-A831-FF9FF0D1ED01}"/>
              </a:ext>
            </a:extLst>
          </p:cNvPr>
          <p:cNvSpPr txBox="1">
            <a:spLocks/>
          </p:cNvSpPr>
          <p:nvPr/>
        </p:nvSpPr>
        <p:spPr>
          <a:xfrm>
            <a:off x="1132112" y="7063360"/>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VET school building was opened in august 2020 as one of the first sustainable buildings of the Green Campus in Dordrecht. The Green Campus is now being developed further with other sustainable school buildings and a park that will act as a practical field lab for SME’s, where students work together on innovative solutions in the field of greening, water, animals, recreation and circular economy.</a:t>
            </a:r>
          </a:p>
        </p:txBody>
      </p:sp>
      <p:sp>
        <p:nvSpPr>
          <p:cNvPr id="107" name="Text Placeholder 6">
            <a:extLst>
              <a:ext uri="{FF2B5EF4-FFF2-40B4-BE49-F238E27FC236}">
                <a16:creationId xmlns:a16="http://schemas.microsoft.com/office/drawing/2014/main" id="{93518E0E-B36B-F341-87A6-84C09CD01BBC}"/>
              </a:ext>
            </a:extLst>
          </p:cNvPr>
          <p:cNvSpPr txBox="1">
            <a:spLocks/>
          </p:cNvSpPr>
          <p:nvPr/>
        </p:nvSpPr>
        <p:spPr>
          <a:xfrm>
            <a:off x="1117439" y="8343542"/>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8" name="Group 107">
            <a:extLst>
              <a:ext uri="{FF2B5EF4-FFF2-40B4-BE49-F238E27FC236}">
                <a16:creationId xmlns:a16="http://schemas.microsoft.com/office/drawing/2014/main" id="{C82912AF-DC20-7241-A17D-9CEC3A5B09E7}"/>
              </a:ext>
            </a:extLst>
          </p:cNvPr>
          <p:cNvGrpSpPr/>
          <p:nvPr/>
        </p:nvGrpSpPr>
        <p:grpSpPr>
          <a:xfrm>
            <a:off x="209699" y="8225627"/>
            <a:ext cx="7335303" cy="710005"/>
            <a:chOff x="224372" y="6981475"/>
            <a:chExt cx="7335303" cy="710005"/>
          </a:xfrm>
        </p:grpSpPr>
        <p:sp>
          <p:nvSpPr>
            <p:cNvPr id="109" name="Oval 108">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1" name="Group 110">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2" name="Freeform 111">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17" name="Text Placeholder 5">
            <a:extLst>
              <a:ext uri="{FF2B5EF4-FFF2-40B4-BE49-F238E27FC236}">
                <a16:creationId xmlns:a16="http://schemas.microsoft.com/office/drawing/2014/main" id="{AAF365E6-2133-E44D-A831-FF9FF0D1ED01}"/>
              </a:ext>
            </a:extLst>
          </p:cNvPr>
          <p:cNvSpPr txBox="1">
            <a:spLocks/>
          </p:cNvSpPr>
          <p:nvPr/>
        </p:nvSpPr>
        <p:spPr>
          <a:xfrm>
            <a:off x="1089828" y="8943384"/>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Regarding business development and operations, </a:t>
            </a:r>
            <a:r>
              <a:rPr lang="en-GB" dirty="0" err="1"/>
              <a:t>Wellant</a:t>
            </a:r>
            <a:r>
              <a:rPr lang="en-GB" dirty="0"/>
              <a:t> has the ambition to work on CO2 reduction, both within their school buildings and in the surroundings of the school, in cooperation with other schools and businesses. In 2030, </a:t>
            </a:r>
            <a:r>
              <a:rPr lang="en-GB" dirty="0" err="1"/>
              <a:t>Wellant</a:t>
            </a:r>
            <a:r>
              <a:rPr lang="en-GB" dirty="0"/>
              <a:t> will save 55% energy compared to 2012 and has the ambition to stimulate its stakeholders to act sustainable as well. This means that they want to focus on: </a:t>
            </a:r>
          </a:p>
          <a:p>
            <a:r>
              <a:rPr lang="en-GB" dirty="0"/>
              <a:t>SDG 7 Affordable and clean energy, </a:t>
            </a:r>
          </a:p>
          <a:p>
            <a:r>
              <a:rPr lang="en-GB" dirty="0"/>
              <a:t>SDG 11. Sustainable cities and communities and SDG 13 Climate action.</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The Whole School, Approach to Sustainable Development ( </a:t>
            </a:r>
            <a:r>
              <a:rPr lang="en-GB" dirty="0">
                <a:hlinkClick r:id="rId2"/>
              </a:rPr>
              <a:t>https://wholeschoolapproach.lerenvoormorgen.org/en/</a:t>
            </a:r>
            <a:r>
              <a:rPr lang="en-GB" dirty="0"/>
              <a:t>)</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The natural step approach  </a:t>
            </a:r>
            <a:r>
              <a:rPr lang="en-GB" dirty="0">
                <a:hlinkClick r:id="rId3"/>
              </a:rPr>
              <a:t>https://thenaturalstep.org/</a:t>
            </a:r>
            <a:endParaRPr lang="en-GB" dirty="0"/>
          </a:p>
          <a:p>
            <a:pPr marL="228600" lvl="0" indent="-228600" algn="l">
              <a:spcAft>
                <a:spcPts val="300"/>
              </a:spcAft>
              <a:buClr>
                <a:srgbClr val="84BA41"/>
              </a:buClr>
              <a:buFont typeface="+mj-lt"/>
              <a:buAutoNum type="arabicPeriod"/>
            </a:pPr>
            <a:endParaRPr lang="en-GB"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Don’t act alone, cooperation with local </a:t>
            </a:r>
            <a:r>
              <a:rPr lang="en-GB" dirty="0" err="1"/>
              <a:t>en</a:t>
            </a:r>
            <a:r>
              <a:rPr lang="en-GB" dirty="0"/>
              <a:t> regional stakeholders and experts is needed to develop solutions.</a:t>
            </a:r>
          </a:p>
          <a:p>
            <a:pPr marL="228600" lvl="0" indent="-228600" algn="l">
              <a:spcAft>
                <a:spcPts val="300"/>
              </a:spcAft>
              <a:buClr>
                <a:srgbClr val="84BA41"/>
              </a:buClr>
              <a:buFont typeface="+mj-lt"/>
              <a:buAutoNum type="arabicPeriod"/>
            </a:pPr>
            <a:r>
              <a:rPr lang="en-GB" dirty="0"/>
              <a:t>Use the energy and ideas of the youth..</a:t>
            </a:r>
          </a:p>
          <a:p>
            <a:pPr marL="228600" lvl="0" indent="-228600" algn="l">
              <a:spcAft>
                <a:spcPts val="300"/>
              </a:spcAft>
              <a:buClr>
                <a:srgbClr val="84BA41"/>
              </a:buClr>
              <a:buFont typeface="+mj-lt"/>
              <a:buAutoNum type="arabicPeriod"/>
            </a:pPr>
            <a:r>
              <a:rPr lang="en-GB" dirty="0"/>
              <a:t>Work from an integral an interdisciplinary point of view in which the whole school or business is involved. </a:t>
            </a:r>
          </a:p>
          <a:p>
            <a:pPr marL="228600" lvl="0" indent="-228600" algn="l">
              <a:spcAft>
                <a:spcPts val="300"/>
              </a:spcAft>
              <a:buClr>
                <a:srgbClr val="84BA41"/>
              </a:buClr>
              <a:buFont typeface="+mj-lt"/>
              <a:buAutoNum type="arabicPeriod"/>
            </a:pPr>
            <a:r>
              <a:rPr lang="en-GB" dirty="0"/>
              <a:t>Start with awareness and build up a movement that is ‘natural’ part of the DNA of your organisation.</a:t>
            </a:r>
          </a:p>
          <a:p>
            <a:pPr marL="228600" lvl="0" indent="-228600" algn="l">
              <a:spcAft>
                <a:spcPts val="300"/>
              </a:spcAft>
              <a:buClr>
                <a:srgbClr val="84BA41"/>
              </a:buClr>
              <a:buFont typeface="+mj-lt"/>
              <a:buAutoNum type="arabicPeriod"/>
            </a:pPr>
            <a:r>
              <a:rPr lang="en-GB" dirty="0"/>
              <a:t>Develop a clear vision and strategy for the next five years with smart/measurable goals. </a:t>
            </a:r>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36157" y="5903683"/>
            <a:ext cx="3063276" cy="610137"/>
          </a:xfrm>
        </p:spPr>
        <p:txBody>
          <a:bodyPr/>
          <a:lstStyle/>
          <a:p>
            <a:r>
              <a:rPr lang="en-GB" dirty="0"/>
              <a:t>Next 1 to 3 years</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a:xfrm>
            <a:off x="4136157" y="6675894"/>
            <a:ext cx="3063276" cy="610137"/>
          </a:xfrm>
        </p:spPr>
        <p:txBody>
          <a:bodyPr/>
          <a:lstStyle/>
          <a:p>
            <a:r>
              <a:rPr lang="en-GB" dirty="0"/>
              <a:t>Next 1 to 3 years</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76528"/>
            <a:ext cx="3063276" cy="610137"/>
          </a:xfrm>
        </p:spPr>
        <p:txBody>
          <a:bodyPr/>
          <a:lstStyle/>
          <a:p>
            <a:r>
              <a:rPr lang="en-GB" dirty="0"/>
              <a:t>Next 1 to 3 years</a:t>
            </a:r>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a:xfrm>
            <a:off x="4136157" y="7487714"/>
            <a:ext cx="3063276" cy="833227"/>
          </a:xfrm>
        </p:spPr>
        <p:txBody>
          <a:bodyPr/>
          <a:lstStyle/>
          <a:p>
            <a:r>
              <a:rPr lang="en-GB" dirty="0"/>
              <a:t>Next 1 to 3 years</a:t>
            </a:r>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16154" y="9273769"/>
            <a:ext cx="3063276" cy="833227"/>
          </a:xfrm>
        </p:spPr>
        <p:txBody>
          <a:bodyPr/>
          <a:lstStyle/>
          <a:p>
            <a:r>
              <a:rPr lang="en-GB" dirty="0"/>
              <a:t>Next 1 to 3 years.</a:t>
            </a:r>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5a96bb8c-aa49-4f7e-b12a-1d018b5931c3"/>
    <ds:schemaRef ds:uri="http://purl.org/dc/elements/1.1/"/>
    <ds:schemaRef ds:uri="bd7d76e0-c20f-457d-a5c3-91e787aaf778"/>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4515</TotalTime>
  <Words>1127</Words>
  <Application>Microsoft Macintosh PowerPoint</Application>
  <PresentationFormat>Custom</PresentationFormat>
  <Paragraphs>80</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337</cp:revision>
  <dcterms:created xsi:type="dcterms:W3CDTF">2021-06-15T11:45:52Z</dcterms:created>
  <dcterms:modified xsi:type="dcterms:W3CDTF">2022-04-06T11:07:11Z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