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9"/>
  </p:notesMasterIdLst>
  <p:handoutMasterIdLst>
    <p:handoutMasterId r:id="rId10"/>
  </p:handoutMasterIdLst>
  <p:sldIdLst>
    <p:sldId id="299" r:id="rId5"/>
    <p:sldId id="282" r:id="rId6"/>
    <p:sldId id="294" r:id="rId7"/>
    <p:sldId id="298" r:id="rId8"/>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2"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39"/>
    <a:srgbClr val="84BA41"/>
    <a:srgbClr val="000000"/>
    <a:srgbClr val="FFDE17"/>
    <a:srgbClr val="57A672"/>
    <a:srgbClr val="B2DDC9"/>
    <a:srgbClr val="011E3B"/>
    <a:srgbClr val="D61980"/>
    <a:srgbClr val="28AF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64" autoAdjust="0"/>
    <p:restoredTop sz="94638"/>
  </p:normalViewPr>
  <p:slideViewPr>
    <p:cSldViewPr snapToGrid="0" snapToObjects="1">
      <p:cViewPr varScale="1">
        <p:scale>
          <a:sx n="82" d="100"/>
          <a:sy n="82" d="100"/>
        </p:scale>
        <p:origin x="3384" y="176"/>
      </p:cViewPr>
      <p:guideLst>
        <p:guide orient="horz" pos="3342"/>
        <p:guide pos="2358"/>
      </p:guideLst>
    </p:cSldViewPr>
  </p:slideViewPr>
  <p:notesTextViewPr>
    <p:cViewPr>
      <p:scale>
        <a:sx n="1" d="1"/>
        <a:sy n="1" d="1"/>
      </p:scale>
      <p:origin x="0" y="0"/>
    </p:cViewPr>
  </p:notesTextViewPr>
  <p:sorterViewPr>
    <p:cViewPr>
      <p:scale>
        <a:sx n="132" d="100"/>
        <a:sy n="132" d="100"/>
      </p:scale>
      <p:origin x="0" y="0"/>
    </p:cViewPr>
  </p:sorterViewPr>
  <p:notesViewPr>
    <p:cSldViewPr snapToGrid="0" snapToObjects="1" showGuides="1">
      <p:cViewPr varScale="1">
        <p:scale>
          <a:sx n="86" d="100"/>
          <a:sy n="86" d="100"/>
        </p:scale>
        <p:origin x="3928"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4/6/22</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4/6/22</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inglehub.com/"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332" name="Freeform 331">
            <a:extLst>
              <a:ext uri="{FF2B5EF4-FFF2-40B4-BE49-F238E27FC236}">
                <a16:creationId xmlns:a16="http://schemas.microsoft.com/office/drawing/2014/main" id="{85DAC419-22C6-C449-A61A-A47C76DB7F44}"/>
              </a:ext>
            </a:extLst>
          </p:cNvPr>
          <p:cNvSpPr/>
          <p:nvPr userDrawn="1"/>
        </p:nvSpPr>
        <p:spPr>
          <a:xfrm rot="16200000">
            <a:off x="-1548799" y="4727319"/>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7078" y="2267147"/>
            <a:ext cx="7570054" cy="104433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947750" y="2524385"/>
            <a:ext cx="6272696" cy="650735"/>
          </a:xfrm>
          <a:prstGeom prst="rect">
            <a:avLst/>
          </a:prstGeom>
        </p:spPr>
        <p:txBody>
          <a:bodyPr>
            <a:noAutofit/>
          </a:bodyPr>
          <a:lstStyle>
            <a:lvl1pPr marL="0" indent="0" algn="r">
              <a:lnSpc>
                <a:spcPct val="100000"/>
              </a:lnSpc>
              <a:spcBef>
                <a:spcPts val="0"/>
              </a:spcBef>
              <a:buNone/>
              <a:defRPr sz="2600" b="0" i="0">
                <a:solidFill>
                  <a:schemeClr val="bg1"/>
                </a:solidFill>
                <a:latin typeface="Poppins" pitchFamily="2" charset="77"/>
                <a:ea typeface="Open Sans" panose="020B060603050402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44" name="Picture Placeholder 343">
            <a:extLst>
              <a:ext uri="{FF2B5EF4-FFF2-40B4-BE49-F238E27FC236}">
                <a16:creationId xmlns:a16="http://schemas.microsoft.com/office/drawing/2014/main" id="{C7163BFD-6804-5244-B41F-9153A757111F}"/>
              </a:ext>
            </a:extLst>
          </p:cNvPr>
          <p:cNvSpPr>
            <a:spLocks noGrp="1"/>
          </p:cNvSpPr>
          <p:nvPr>
            <p:ph type="pic" sz="quarter" idx="17"/>
          </p:nvPr>
        </p:nvSpPr>
        <p:spPr>
          <a:xfrm>
            <a:off x="2239993" y="140011"/>
            <a:ext cx="5337139" cy="2248015"/>
          </a:xfrm>
          <a:custGeom>
            <a:avLst/>
            <a:gdLst>
              <a:gd name="connsiteX0" fmla="*/ 0 w 5337139"/>
              <a:gd name="connsiteY0" fmla="*/ 0 h 2248015"/>
              <a:gd name="connsiteX1" fmla="*/ 5337139 w 5337139"/>
              <a:gd name="connsiteY1" fmla="*/ 0 h 2248015"/>
              <a:gd name="connsiteX2" fmla="*/ 5337139 w 5337139"/>
              <a:gd name="connsiteY2" fmla="*/ 2248015 h 2248015"/>
              <a:gd name="connsiteX3" fmla="*/ 0 w 5337139"/>
              <a:gd name="connsiteY3" fmla="*/ 2248015 h 2248015"/>
              <a:gd name="connsiteX4" fmla="*/ 0 w 5337139"/>
              <a:gd name="connsiteY4" fmla="*/ 1917229 h 2248015"/>
              <a:gd name="connsiteX5" fmla="*/ 113298 w 5337139"/>
              <a:gd name="connsiteY5" fmla="*/ 1917229 h 2248015"/>
              <a:gd name="connsiteX6" fmla="*/ 113298 w 5337139"/>
              <a:gd name="connsiteY6" fmla="*/ 231581 h 2248015"/>
              <a:gd name="connsiteX7" fmla="*/ 0 w 5337139"/>
              <a:gd name="connsiteY7" fmla="*/ 231581 h 224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7139" h="2248015">
                <a:moveTo>
                  <a:pt x="0" y="0"/>
                </a:moveTo>
                <a:lnTo>
                  <a:pt x="5337139" y="0"/>
                </a:lnTo>
                <a:lnTo>
                  <a:pt x="5337139" y="2248015"/>
                </a:lnTo>
                <a:lnTo>
                  <a:pt x="0" y="2248015"/>
                </a:lnTo>
                <a:lnTo>
                  <a:pt x="0" y="1917229"/>
                </a:lnTo>
                <a:lnTo>
                  <a:pt x="113298" y="1917229"/>
                </a:lnTo>
                <a:lnTo>
                  <a:pt x="113298" y="231581"/>
                </a:lnTo>
                <a:lnTo>
                  <a:pt x="0" y="231581"/>
                </a:lnTo>
                <a:close/>
              </a:path>
            </a:pathLst>
          </a:custGeom>
          <a:solidFill>
            <a:schemeClr val="bg1">
              <a:lumMod val="85000"/>
            </a:schemeClr>
          </a:solidFill>
        </p:spPr>
        <p:txBody>
          <a:bodyPr wrap="square">
            <a:noAutofit/>
          </a:bodyPr>
          <a:lstStyle>
            <a:lvl1pPr marL="0" indent="0">
              <a:buNone/>
              <a:defRPr sz="800"/>
            </a:lvl1pPr>
          </a:lstStyle>
          <a:p>
            <a:endParaRPr lang="en-US" dirty="0"/>
          </a:p>
        </p:txBody>
      </p:sp>
      <p:sp>
        <p:nvSpPr>
          <p:cNvPr id="299" name="Graphic 4">
            <a:extLst>
              <a:ext uri="{FF2B5EF4-FFF2-40B4-BE49-F238E27FC236}">
                <a16:creationId xmlns:a16="http://schemas.microsoft.com/office/drawing/2014/main" id="{648D7BFC-D916-F04B-A2C8-22005A655C3C}"/>
              </a:ext>
            </a:extLst>
          </p:cNvPr>
          <p:cNvSpPr/>
          <p:nvPr userDrawn="1"/>
        </p:nvSpPr>
        <p:spPr>
          <a:xfrm rot="10800000">
            <a:off x="2154288" y="37159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883751" y="6506908"/>
            <a:ext cx="6351439" cy="357867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317" name="Text Placeholder 32">
            <a:extLst>
              <a:ext uri="{FF2B5EF4-FFF2-40B4-BE49-F238E27FC236}">
                <a16:creationId xmlns:a16="http://schemas.microsoft.com/office/drawing/2014/main" id="{BC32408F-3013-4049-B547-84EF117DFE03}"/>
              </a:ext>
            </a:extLst>
          </p:cNvPr>
          <p:cNvSpPr>
            <a:spLocks noGrp="1"/>
          </p:cNvSpPr>
          <p:nvPr>
            <p:ph type="body" sz="quarter" idx="58" hasCustomPrompt="1"/>
          </p:nvPr>
        </p:nvSpPr>
        <p:spPr>
          <a:xfrm>
            <a:off x="883751" y="3626736"/>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318" name="Text Placeholder 32">
            <a:extLst>
              <a:ext uri="{FF2B5EF4-FFF2-40B4-BE49-F238E27FC236}">
                <a16:creationId xmlns:a16="http://schemas.microsoft.com/office/drawing/2014/main" id="{3F79245E-AE83-5D42-A49C-E447A993290A}"/>
              </a:ext>
            </a:extLst>
          </p:cNvPr>
          <p:cNvSpPr>
            <a:spLocks noGrp="1"/>
          </p:cNvSpPr>
          <p:nvPr>
            <p:ph type="body" sz="quarter" idx="59" hasCustomPrompt="1"/>
          </p:nvPr>
        </p:nvSpPr>
        <p:spPr>
          <a:xfrm>
            <a:off x="883751" y="3850070"/>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319" name="Group 318">
            <a:extLst>
              <a:ext uri="{FF2B5EF4-FFF2-40B4-BE49-F238E27FC236}">
                <a16:creationId xmlns:a16="http://schemas.microsoft.com/office/drawing/2014/main" id="{660328D1-4E0B-B047-B79A-32DBC7A7923A}"/>
              </a:ext>
            </a:extLst>
          </p:cNvPr>
          <p:cNvGrpSpPr/>
          <p:nvPr userDrawn="1"/>
        </p:nvGrpSpPr>
        <p:grpSpPr>
          <a:xfrm>
            <a:off x="659291" y="4202150"/>
            <a:ext cx="3711703" cy="1143756"/>
            <a:chOff x="195319" y="2097486"/>
            <a:chExt cx="4278713" cy="992399"/>
          </a:xfrm>
        </p:grpSpPr>
        <p:cxnSp>
          <p:nvCxnSpPr>
            <p:cNvPr id="320" name="Straight Connector 319">
              <a:extLst>
                <a:ext uri="{FF2B5EF4-FFF2-40B4-BE49-F238E27FC236}">
                  <a16:creationId xmlns:a16="http://schemas.microsoft.com/office/drawing/2014/main" id="{213961DD-07BB-7847-879C-D79BA47EE8C4}"/>
                </a:ext>
              </a:extLst>
            </p:cNvPr>
            <p:cNvCxnSpPr>
              <a:cxnSpLocks/>
            </p:cNvCxnSpPr>
            <p:nvPr userDrawn="1"/>
          </p:nvCxnSpPr>
          <p:spPr>
            <a:xfrm flipH="1">
              <a:off x="195319" y="209748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CF16582C-7C3C-124E-AC69-D821318F059D}"/>
                </a:ext>
              </a:extLst>
            </p:cNvPr>
            <p:cNvCxnSpPr>
              <a:cxnSpLocks/>
            </p:cNvCxnSpPr>
            <p:nvPr userDrawn="1"/>
          </p:nvCxnSpPr>
          <p:spPr>
            <a:xfrm flipH="1">
              <a:off x="195319" y="259273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487E3AC7-6C71-F24A-A01B-B2CD7D48608C}"/>
                </a:ext>
              </a:extLst>
            </p:cNvPr>
            <p:cNvCxnSpPr>
              <a:cxnSpLocks/>
            </p:cNvCxnSpPr>
            <p:nvPr userDrawn="1"/>
          </p:nvCxnSpPr>
          <p:spPr>
            <a:xfrm flipH="1">
              <a:off x="195319" y="3089885"/>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grpSp>
      <p:sp>
        <p:nvSpPr>
          <p:cNvPr id="323" name="Text Placeholder 32">
            <a:extLst>
              <a:ext uri="{FF2B5EF4-FFF2-40B4-BE49-F238E27FC236}">
                <a16:creationId xmlns:a16="http://schemas.microsoft.com/office/drawing/2014/main" id="{514F1E7F-D1E0-E04B-9305-F2C33D611F3B}"/>
              </a:ext>
            </a:extLst>
          </p:cNvPr>
          <p:cNvSpPr>
            <a:spLocks noGrp="1"/>
          </p:cNvSpPr>
          <p:nvPr>
            <p:ph type="body" sz="quarter" idx="60" hasCustomPrompt="1"/>
          </p:nvPr>
        </p:nvSpPr>
        <p:spPr>
          <a:xfrm>
            <a:off x="883751" y="4200414"/>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324" name="Text Placeholder 32">
            <a:extLst>
              <a:ext uri="{FF2B5EF4-FFF2-40B4-BE49-F238E27FC236}">
                <a16:creationId xmlns:a16="http://schemas.microsoft.com/office/drawing/2014/main" id="{F304B7A5-AB57-9A41-9C0A-37EA788E1450}"/>
              </a:ext>
            </a:extLst>
          </p:cNvPr>
          <p:cNvSpPr>
            <a:spLocks noGrp="1"/>
          </p:cNvSpPr>
          <p:nvPr>
            <p:ph type="body" sz="quarter" idx="61" hasCustomPrompt="1"/>
          </p:nvPr>
        </p:nvSpPr>
        <p:spPr>
          <a:xfrm>
            <a:off x="883751" y="4423748"/>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5" name="Text Placeholder 32">
            <a:extLst>
              <a:ext uri="{FF2B5EF4-FFF2-40B4-BE49-F238E27FC236}">
                <a16:creationId xmlns:a16="http://schemas.microsoft.com/office/drawing/2014/main" id="{278097D4-C651-BB47-95C2-B0D83F30903C}"/>
              </a:ext>
            </a:extLst>
          </p:cNvPr>
          <p:cNvSpPr>
            <a:spLocks noGrp="1"/>
          </p:cNvSpPr>
          <p:nvPr>
            <p:ph type="body" sz="quarter" idx="62" hasCustomPrompt="1"/>
          </p:nvPr>
        </p:nvSpPr>
        <p:spPr>
          <a:xfrm>
            <a:off x="883751" y="477417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326" name="Text Placeholder 32">
            <a:extLst>
              <a:ext uri="{FF2B5EF4-FFF2-40B4-BE49-F238E27FC236}">
                <a16:creationId xmlns:a16="http://schemas.microsoft.com/office/drawing/2014/main" id="{5372F5AB-2095-2B44-8717-BA9F31A69297}"/>
              </a:ext>
            </a:extLst>
          </p:cNvPr>
          <p:cNvSpPr>
            <a:spLocks noGrp="1"/>
          </p:cNvSpPr>
          <p:nvPr>
            <p:ph type="body" sz="quarter" idx="63" hasCustomPrompt="1"/>
          </p:nvPr>
        </p:nvSpPr>
        <p:spPr>
          <a:xfrm>
            <a:off x="883751" y="499750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7" name="Text Placeholder 32">
            <a:extLst>
              <a:ext uri="{FF2B5EF4-FFF2-40B4-BE49-F238E27FC236}">
                <a16:creationId xmlns:a16="http://schemas.microsoft.com/office/drawing/2014/main" id="{EFB10F23-8B8A-EC44-93B9-2E3A1054815D}"/>
              </a:ext>
            </a:extLst>
          </p:cNvPr>
          <p:cNvSpPr>
            <a:spLocks noGrp="1"/>
          </p:cNvSpPr>
          <p:nvPr>
            <p:ph type="body" sz="quarter" idx="64" hasCustomPrompt="1"/>
          </p:nvPr>
        </p:nvSpPr>
        <p:spPr>
          <a:xfrm>
            <a:off x="883751" y="534785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328" name="Text Placeholder 32">
            <a:extLst>
              <a:ext uri="{FF2B5EF4-FFF2-40B4-BE49-F238E27FC236}">
                <a16:creationId xmlns:a16="http://schemas.microsoft.com/office/drawing/2014/main" id="{8E384593-17B9-C045-A010-EE01ACDD44D2}"/>
              </a:ext>
            </a:extLst>
          </p:cNvPr>
          <p:cNvSpPr>
            <a:spLocks noGrp="1"/>
          </p:cNvSpPr>
          <p:nvPr>
            <p:ph type="body" sz="quarter" idx="65" hasCustomPrompt="1"/>
          </p:nvPr>
        </p:nvSpPr>
        <p:spPr>
          <a:xfrm>
            <a:off x="883751" y="557118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9" name="Slide Number Placeholder 5">
            <a:extLst>
              <a:ext uri="{FF2B5EF4-FFF2-40B4-BE49-F238E27FC236}">
                <a16:creationId xmlns:a16="http://schemas.microsoft.com/office/drawing/2014/main" id="{D2BF8581-A819-6B42-A149-2DE1322751AC}"/>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330" name="Text Box 5">
            <a:extLst>
              <a:ext uri="{FF2B5EF4-FFF2-40B4-BE49-F238E27FC236}">
                <a16:creationId xmlns:a16="http://schemas.microsoft.com/office/drawing/2014/main" id="{46F7425D-C6B3-2646-BB7F-AEF7BA7C5171}"/>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331" name="Straight Connector 330">
            <a:extLst>
              <a:ext uri="{FF2B5EF4-FFF2-40B4-BE49-F238E27FC236}">
                <a16:creationId xmlns:a16="http://schemas.microsoft.com/office/drawing/2014/main" id="{434D33BB-5DB9-3949-8623-767BE74E777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pic>
        <p:nvPicPr>
          <p:cNvPr id="336" name="Picture 335">
            <a:hlinkClick r:id="rId2"/>
            <a:extLst>
              <a:ext uri="{FF2B5EF4-FFF2-40B4-BE49-F238E27FC236}">
                <a16:creationId xmlns:a16="http://schemas.microsoft.com/office/drawing/2014/main" id="{20C045C5-DBA7-0041-ACE3-C5028F56DA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434" t="-470"/>
          <a:stretch/>
        </p:blipFill>
        <p:spPr>
          <a:xfrm>
            <a:off x="4205207" y="4164057"/>
            <a:ext cx="3348746" cy="2350487"/>
          </a:xfrm>
          <a:prstGeom prst="rect">
            <a:avLst/>
          </a:prstGeom>
        </p:spPr>
      </p:pic>
      <p:sp>
        <p:nvSpPr>
          <p:cNvPr id="337" name="Picture Placeholder 2">
            <a:extLst>
              <a:ext uri="{FF2B5EF4-FFF2-40B4-BE49-F238E27FC236}">
                <a16:creationId xmlns:a16="http://schemas.microsoft.com/office/drawing/2014/main" id="{E5D9D6F6-70C3-214F-AF1F-1CAF84AC6697}"/>
              </a:ext>
            </a:extLst>
          </p:cNvPr>
          <p:cNvSpPr>
            <a:spLocks noGrp="1"/>
          </p:cNvSpPr>
          <p:nvPr>
            <p:ph type="pic" sz="quarter" idx="56"/>
          </p:nvPr>
        </p:nvSpPr>
        <p:spPr>
          <a:xfrm>
            <a:off x="4905165" y="4385750"/>
            <a:ext cx="2648788" cy="1685456"/>
          </a:xfrm>
          <a:prstGeom prst="rect">
            <a:avLst/>
          </a:prstGeom>
          <a:solidFill>
            <a:schemeClr val="bg1">
              <a:lumMod val="75000"/>
            </a:schemeClr>
          </a:solidFill>
        </p:spPr>
        <p:txBody>
          <a:bodyPr>
            <a:normAutofit/>
          </a:bodyPr>
          <a:lstStyle>
            <a:lvl1pPr marL="0" indent="0">
              <a:buNone/>
              <a:defRPr sz="800"/>
            </a:lvl1pPr>
          </a:lstStyle>
          <a:p>
            <a:endParaRPr lang="en-US"/>
          </a:p>
        </p:txBody>
      </p:sp>
      <p:pic>
        <p:nvPicPr>
          <p:cNvPr id="341" name="Picture 340" descr="Logo&#10;&#10;Description automatically generated">
            <a:extLst>
              <a:ext uri="{FF2B5EF4-FFF2-40B4-BE49-F238E27FC236}">
                <a16:creationId xmlns:a16="http://schemas.microsoft.com/office/drawing/2014/main" id="{58170270-4BD5-8643-8237-A0D6D1630587}"/>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47012" y="494443"/>
            <a:ext cx="2064422" cy="1320374"/>
          </a:xfrm>
          <a:prstGeom prst="rect">
            <a:avLst/>
          </a:prstGeom>
        </p:spPr>
      </p:pic>
    </p:spTree>
    <p:extLst>
      <p:ext uri="{BB962C8B-B14F-4D97-AF65-F5344CB8AC3E}">
        <p14:creationId xmlns:p14="http://schemas.microsoft.com/office/powerpoint/2010/main" val="2484302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rganisation profile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463814" y="1241859"/>
            <a:ext cx="2869590" cy="969101"/>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MANY STAFF IS DIRECTLY EMPLOYED BY THE ORGANISATION?</a:t>
            </a:r>
          </a:p>
        </p:txBody>
      </p:sp>
      <p:sp>
        <p:nvSpPr>
          <p:cNvPr id="26" name="Text Placeholder 32">
            <a:extLst>
              <a:ext uri="{FF2B5EF4-FFF2-40B4-BE49-F238E27FC236}">
                <a16:creationId xmlns:a16="http://schemas.microsoft.com/office/drawing/2014/main" id="{D93A2693-8086-0C49-B326-5CE12028DFB5}"/>
              </a:ext>
            </a:extLst>
          </p:cNvPr>
          <p:cNvSpPr>
            <a:spLocks noGrp="1"/>
          </p:cNvSpPr>
          <p:nvPr>
            <p:ph type="body" sz="quarter" idx="44" hasCustomPrompt="1"/>
          </p:nvPr>
        </p:nvSpPr>
        <p:spPr>
          <a:xfrm>
            <a:off x="3611476" y="1241859"/>
            <a:ext cx="3280814" cy="170333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ADDITION TO STAFF PRE COVID, HOW MANY PEOPLE ACCESS THE BUILDING?</a:t>
            </a:r>
          </a:p>
        </p:txBody>
      </p:sp>
      <p:sp>
        <p:nvSpPr>
          <p:cNvPr id="27" name="Text Placeholder 32">
            <a:extLst>
              <a:ext uri="{FF2B5EF4-FFF2-40B4-BE49-F238E27FC236}">
                <a16:creationId xmlns:a16="http://schemas.microsoft.com/office/drawing/2014/main" id="{52805644-AB4F-314F-97C6-0458E19A7D84}"/>
              </a:ext>
            </a:extLst>
          </p:cNvPr>
          <p:cNvSpPr>
            <a:spLocks noGrp="1"/>
          </p:cNvSpPr>
          <p:nvPr>
            <p:ph type="body" sz="quarter" idx="45" hasCustomPrompt="1"/>
          </p:nvPr>
        </p:nvSpPr>
        <p:spPr>
          <a:xfrm>
            <a:off x="3619789" y="4510508"/>
            <a:ext cx="3280814" cy="80214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The</a:t>
            </a:r>
            <a:endParaRPr lang="en-US" dirty="0"/>
          </a:p>
        </p:txBody>
      </p:sp>
      <p:sp>
        <p:nvSpPr>
          <p:cNvPr id="28" name="Text Placeholder 32">
            <a:extLst>
              <a:ext uri="{FF2B5EF4-FFF2-40B4-BE49-F238E27FC236}">
                <a16:creationId xmlns:a16="http://schemas.microsoft.com/office/drawing/2014/main" id="{60CD918A-67FF-744D-9BFA-3D102C1A65A9}"/>
              </a:ext>
            </a:extLst>
          </p:cNvPr>
          <p:cNvSpPr>
            <a:spLocks noGrp="1"/>
          </p:cNvSpPr>
          <p:nvPr>
            <p:ph type="body" sz="quarter" idx="46" hasCustomPrompt="1"/>
          </p:nvPr>
        </p:nvSpPr>
        <p:spPr>
          <a:xfrm>
            <a:off x="455499" y="5830695"/>
            <a:ext cx="4881272" cy="702163"/>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LONG HAS THE ORGANISATION BEEN DRIVING A GREEN REVOLUTION/ INTRODUCED SDG POLICY’S OR ACTIONS? </a:t>
            </a:r>
          </a:p>
        </p:txBody>
      </p:sp>
      <p:sp>
        <p:nvSpPr>
          <p:cNvPr id="29" name="Text Placeholder 32">
            <a:extLst>
              <a:ext uri="{FF2B5EF4-FFF2-40B4-BE49-F238E27FC236}">
                <a16:creationId xmlns:a16="http://schemas.microsoft.com/office/drawing/2014/main" id="{DF30DE74-C2C0-3942-AE95-49F8CF956C04}"/>
              </a:ext>
            </a:extLst>
          </p:cNvPr>
          <p:cNvSpPr>
            <a:spLocks noGrp="1"/>
          </p:cNvSpPr>
          <p:nvPr>
            <p:ph type="body" sz="quarter" idx="47" hasCustomPrompt="1"/>
          </p:nvPr>
        </p:nvSpPr>
        <p:spPr>
          <a:xfrm>
            <a:off x="455499" y="6579670"/>
            <a:ext cx="6577067" cy="120089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0" name="Text Placeholder 32">
            <a:extLst>
              <a:ext uri="{FF2B5EF4-FFF2-40B4-BE49-F238E27FC236}">
                <a16:creationId xmlns:a16="http://schemas.microsoft.com/office/drawing/2014/main" id="{2B8B5F18-C265-3D48-AF1C-0882567DBA59}"/>
              </a:ext>
            </a:extLst>
          </p:cNvPr>
          <p:cNvSpPr>
            <a:spLocks noGrp="1"/>
          </p:cNvSpPr>
          <p:nvPr>
            <p:ph type="body" sz="quarter" idx="48" hasCustomPrompt="1"/>
          </p:nvPr>
        </p:nvSpPr>
        <p:spPr>
          <a:xfrm>
            <a:off x="463813" y="8077341"/>
            <a:ext cx="2959706" cy="600446"/>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SECTOR/S IS THE ORGANISATION ACTIVE IN? </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491135" y="8785672"/>
            <a:ext cx="2932383"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3" name="Text Placeholder 32">
            <a:extLst>
              <a:ext uri="{FF2B5EF4-FFF2-40B4-BE49-F238E27FC236}">
                <a16:creationId xmlns:a16="http://schemas.microsoft.com/office/drawing/2014/main" id="{7BB8737E-35F6-2F47-9975-30210DCAFDAC}"/>
              </a:ext>
            </a:extLst>
          </p:cNvPr>
          <p:cNvSpPr>
            <a:spLocks noGrp="1"/>
          </p:cNvSpPr>
          <p:nvPr>
            <p:ph type="body" sz="quarter" idx="50" hasCustomPrompt="1"/>
          </p:nvPr>
        </p:nvSpPr>
        <p:spPr>
          <a:xfrm>
            <a:off x="3925305" y="8077341"/>
            <a:ext cx="3280814" cy="600446"/>
          </a:xfrm>
          <a:prstGeom prst="rect">
            <a:avLst/>
          </a:prstGeom>
        </p:spPr>
        <p:txBody>
          <a:bodyPr numCol="1" spcCol="288000" anchor="t">
            <a:noAutofit/>
          </a:bodyPr>
          <a:lstStyle>
            <a:lvl1pPr marL="0" indent="0" algn="l">
              <a:lnSpc>
                <a:spcPts val="1740"/>
              </a:lnSpc>
              <a:spcBef>
                <a:spcPts val="0"/>
              </a:spcBef>
              <a:buNone/>
              <a:defRPr lang="en-GB" sz="1200" b="1" smtClean="0">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WOULD YOU DESCRIBE YOUR MAIN STAKEHOLDERS OR OCCUPANTS? </a:t>
            </a:r>
          </a:p>
        </p:txBody>
      </p:sp>
      <p:cxnSp>
        <p:nvCxnSpPr>
          <p:cNvPr id="81" name="Straight Connector 80">
            <a:extLst>
              <a:ext uri="{FF2B5EF4-FFF2-40B4-BE49-F238E27FC236}">
                <a16:creationId xmlns:a16="http://schemas.microsoft.com/office/drawing/2014/main" id="{91E3CAA7-C39E-534C-847E-F26370A22C79}"/>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83" name="Text Placeholder 32">
            <a:extLst>
              <a:ext uri="{FF2B5EF4-FFF2-40B4-BE49-F238E27FC236}">
                <a16:creationId xmlns:a16="http://schemas.microsoft.com/office/drawing/2014/main" id="{D5FDB025-09B2-344D-BCB3-7E0E8C2F8A82}"/>
              </a:ext>
            </a:extLst>
          </p:cNvPr>
          <p:cNvSpPr>
            <a:spLocks noGrp="1"/>
          </p:cNvSpPr>
          <p:nvPr>
            <p:ph type="body" sz="quarter" idx="30"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ORGANISATION PROFILE</a:t>
            </a:r>
            <a:endParaRPr lang="en-US" dirty="0"/>
          </a:p>
        </p:txBody>
      </p:sp>
      <p:sp>
        <p:nvSpPr>
          <p:cNvPr id="89" name="Text Placeholder 32">
            <a:extLst>
              <a:ext uri="{FF2B5EF4-FFF2-40B4-BE49-F238E27FC236}">
                <a16:creationId xmlns:a16="http://schemas.microsoft.com/office/drawing/2014/main" id="{0BF95CA6-7C03-6440-AF5C-D711C39BC410}"/>
              </a:ext>
            </a:extLst>
          </p:cNvPr>
          <p:cNvSpPr>
            <a:spLocks noGrp="1"/>
          </p:cNvSpPr>
          <p:nvPr>
            <p:ph type="body" sz="quarter" idx="52" hasCustomPrompt="1"/>
          </p:nvPr>
        </p:nvSpPr>
        <p:spPr>
          <a:xfrm>
            <a:off x="3925304" y="8785672"/>
            <a:ext cx="3309885"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0" name="Text Placeholder 32">
            <a:extLst>
              <a:ext uri="{FF2B5EF4-FFF2-40B4-BE49-F238E27FC236}">
                <a16:creationId xmlns:a16="http://schemas.microsoft.com/office/drawing/2014/main" id="{B3E686C9-D764-424C-AD57-F40B5DCFB393}"/>
              </a:ext>
            </a:extLst>
          </p:cNvPr>
          <p:cNvSpPr>
            <a:spLocks noGrp="1"/>
          </p:cNvSpPr>
          <p:nvPr>
            <p:ph type="body" sz="quarter" idx="53" hasCustomPrompt="1"/>
          </p:nvPr>
        </p:nvSpPr>
        <p:spPr>
          <a:xfrm>
            <a:off x="455499" y="3772778"/>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 FULL TIME EMPOLYESS</a:t>
            </a:r>
          </a:p>
          <a:p>
            <a:pPr lvl="0"/>
            <a:endParaRPr lang="en-GB" dirty="0"/>
          </a:p>
          <a:p>
            <a:pPr lvl="0"/>
            <a:endParaRPr lang="en-GB" dirty="0"/>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lang="en-GB" dirty="0"/>
              <a:t>2 PART TIME EMPOLYESS</a:t>
            </a:r>
          </a:p>
          <a:p>
            <a:pPr lvl="0"/>
            <a:endParaRPr lang="en-GB" dirty="0"/>
          </a:p>
        </p:txBody>
      </p:sp>
      <p:sp>
        <p:nvSpPr>
          <p:cNvPr id="91" name="Text Placeholder 32">
            <a:extLst>
              <a:ext uri="{FF2B5EF4-FFF2-40B4-BE49-F238E27FC236}">
                <a16:creationId xmlns:a16="http://schemas.microsoft.com/office/drawing/2014/main" id="{E2CE89CC-A686-0E49-A1A9-9A3B4FC2106C}"/>
              </a:ext>
            </a:extLst>
          </p:cNvPr>
          <p:cNvSpPr>
            <a:spLocks noGrp="1"/>
          </p:cNvSpPr>
          <p:nvPr>
            <p:ph type="body" sz="quarter" idx="54" hasCustomPrompt="1"/>
          </p:nvPr>
        </p:nvSpPr>
        <p:spPr>
          <a:xfrm>
            <a:off x="3619789" y="3465259"/>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38 REGULAR HUB CLIENTS</a:t>
            </a:r>
          </a:p>
          <a:p>
            <a:pPr lvl="0"/>
            <a:endParaRPr lang="en-GB" dirty="0"/>
          </a:p>
          <a:p>
            <a:pPr lvl="0"/>
            <a:r>
              <a:rPr lang="en-GB" dirty="0"/>
              <a:t>189 INTERMITTENT USERS</a:t>
            </a:r>
          </a:p>
        </p:txBody>
      </p:sp>
    </p:spTree>
    <p:extLst>
      <p:ext uri="{BB962C8B-B14F-4D97-AF65-F5344CB8AC3E}">
        <p14:creationId xmlns:p14="http://schemas.microsoft.com/office/powerpoint/2010/main" val="1051340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ood Practices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IS YOUR  VISION AND STRATEGY  RELATED TO SUSTAINABLE DEVELOPMENT/CLIMATE ACTIONS?</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1132112" y="6389284"/>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465820"/>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2118263"/>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5" name="Text Placeholder 32">
            <a:extLst>
              <a:ext uri="{FF2B5EF4-FFF2-40B4-BE49-F238E27FC236}">
                <a16:creationId xmlns:a16="http://schemas.microsoft.com/office/drawing/2014/main" id="{0AFA877F-26AC-724E-8317-850C0E03DDA7}"/>
              </a:ext>
            </a:extLst>
          </p:cNvPr>
          <p:cNvSpPr>
            <a:spLocks noGrp="1"/>
          </p:cNvSpPr>
          <p:nvPr>
            <p:ph type="body" sz="quarter" idx="51" hasCustomPrompt="1"/>
          </p:nvPr>
        </p:nvSpPr>
        <p:spPr>
          <a:xfrm>
            <a:off x="1132112" y="5630647"/>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spTree>
    <p:extLst>
      <p:ext uri="{BB962C8B-B14F-4D97-AF65-F5344CB8AC3E}">
        <p14:creationId xmlns:p14="http://schemas.microsoft.com/office/powerpoint/2010/main" val="3165521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ood Practices 02">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5480712"/>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443319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ood Practices 0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PARTNERS AND STAKEHOLDERS  WERE INVOLVED? </a:t>
            </a:r>
          </a:p>
        </p:txBody>
      </p:sp>
      <p:sp>
        <p:nvSpPr>
          <p:cNvPr id="11" name="Text Placeholder 32">
            <a:extLst>
              <a:ext uri="{FF2B5EF4-FFF2-40B4-BE49-F238E27FC236}">
                <a16:creationId xmlns:a16="http://schemas.microsoft.com/office/drawing/2014/main" id="{87D928AB-19C4-9846-A07C-2472A94CC7B7}"/>
              </a:ext>
            </a:extLst>
          </p:cNvPr>
          <p:cNvSpPr>
            <a:spLocks noGrp="1"/>
          </p:cNvSpPr>
          <p:nvPr>
            <p:ph type="body" sz="quarter" idx="49" hasCustomPrompt="1"/>
          </p:nvPr>
        </p:nvSpPr>
        <p:spPr>
          <a:xfrm>
            <a:off x="1132112" y="8995177"/>
            <a:ext cx="5910006" cy="1083088"/>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3" name="Text Placeholder 32">
            <a:extLst>
              <a:ext uri="{FF2B5EF4-FFF2-40B4-BE49-F238E27FC236}">
                <a16:creationId xmlns:a16="http://schemas.microsoft.com/office/drawing/2014/main" id="{FBBD8B86-BF2E-9B41-B007-EBB691711BA9}"/>
              </a:ext>
            </a:extLst>
          </p:cNvPr>
          <p:cNvSpPr>
            <a:spLocks noGrp="1"/>
          </p:cNvSpPr>
          <p:nvPr>
            <p:ph type="body" sz="quarter" idx="53" hasCustomPrompt="1"/>
          </p:nvPr>
        </p:nvSpPr>
        <p:spPr>
          <a:xfrm>
            <a:off x="1132112" y="8236538"/>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DID YOU RECEIVE ANY KIND OF TRAINING OR SUPPORT REGARDING YOUR ACTIONS? </a:t>
            </a:r>
          </a:p>
          <a:p>
            <a:pPr lvl="0"/>
            <a:endParaRPr lang="en-GB" dirty="0"/>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2"/>
            <a:ext cx="5910006" cy="5324455"/>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25335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ood Practices 0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RESULTS DID YOU ACHIEVE ALREADY?</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4685616"/>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8" name="Text Placeholder 32">
            <a:extLst>
              <a:ext uri="{FF2B5EF4-FFF2-40B4-BE49-F238E27FC236}">
                <a16:creationId xmlns:a16="http://schemas.microsoft.com/office/drawing/2014/main" id="{922567F1-7EA6-A44D-8891-4A288579434A}"/>
              </a:ext>
            </a:extLst>
          </p:cNvPr>
          <p:cNvSpPr>
            <a:spLocks noGrp="1"/>
          </p:cNvSpPr>
          <p:nvPr>
            <p:ph type="body" sz="quarter" idx="49" hasCustomPrompt="1"/>
          </p:nvPr>
        </p:nvSpPr>
        <p:spPr>
          <a:xfrm>
            <a:off x="1132112" y="7923972"/>
            <a:ext cx="5910006" cy="1083088"/>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0" name="Text Placeholder 32">
            <a:extLst>
              <a:ext uri="{FF2B5EF4-FFF2-40B4-BE49-F238E27FC236}">
                <a16:creationId xmlns:a16="http://schemas.microsoft.com/office/drawing/2014/main" id="{16764E71-697E-D941-BAB9-66F9E2D395F8}"/>
              </a:ext>
            </a:extLst>
          </p:cNvPr>
          <p:cNvSpPr>
            <a:spLocks noGrp="1"/>
          </p:cNvSpPr>
          <p:nvPr>
            <p:ph type="body" sz="quarter" idx="53" hasCustomPrompt="1"/>
          </p:nvPr>
        </p:nvSpPr>
        <p:spPr>
          <a:xfrm>
            <a:off x="1132112" y="7165333"/>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ARE YOUR FUTURE PLANS AND NEXT STEPS?</a:t>
            </a:r>
          </a:p>
        </p:txBody>
      </p:sp>
    </p:spTree>
    <p:extLst>
      <p:ext uri="{BB962C8B-B14F-4D97-AF65-F5344CB8AC3E}">
        <p14:creationId xmlns:p14="http://schemas.microsoft.com/office/powerpoint/2010/main" val="4104243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commendations 01">
    <p:spTree>
      <p:nvGrpSpPr>
        <p:cNvPr id="1" name=""/>
        <p:cNvGrpSpPr/>
        <p:nvPr/>
      </p:nvGrpSpPr>
      <p:grpSpPr>
        <a:xfrm>
          <a:off x="0" y="0"/>
          <a:ext cx="0" cy="0"/>
          <a:chOff x="0" y="0"/>
          <a:chExt cx="0" cy="0"/>
        </a:xfrm>
      </p:grpSpPr>
      <p:sp>
        <p:nvSpPr>
          <p:cNvPr id="43" name="Freeform 42">
            <a:extLst>
              <a:ext uri="{FF2B5EF4-FFF2-40B4-BE49-F238E27FC236}">
                <a16:creationId xmlns:a16="http://schemas.microsoft.com/office/drawing/2014/main" id="{DA795199-6B28-1B46-96EA-A54D57CADC69}"/>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47" name="Rectangle 46">
            <a:extLst>
              <a:ext uri="{FF2B5EF4-FFF2-40B4-BE49-F238E27FC236}">
                <a16:creationId xmlns:a16="http://schemas.microsoft.com/office/drawing/2014/main" id="{2A0F7A4E-7159-914A-AB33-5CBB6EAF155D}"/>
              </a:ext>
            </a:extLst>
          </p:cNvPr>
          <p:cNvSpPr/>
          <p:nvPr userDrawn="1"/>
        </p:nvSpPr>
        <p:spPr>
          <a:xfrm>
            <a:off x="461552" y="5745083"/>
            <a:ext cx="7098123" cy="440217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Connector 47">
            <a:extLst>
              <a:ext uri="{FF2B5EF4-FFF2-40B4-BE49-F238E27FC236}">
                <a16:creationId xmlns:a16="http://schemas.microsoft.com/office/drawing/2014/main" id="{CDAD1A00-A9E8-8E46-974B-A24F69D53633}"/>
              </a:ext>
            </a:extLst>
          </p:cNvPr>
          <p:cNvCxnSpPr>
            <a:cxnSpLocks/>
          </p:cNvCxnSpPr>
          <p:nvPr userDrawn="1"/>
        </p:nvCxnSpPr>
        <p:spPr>
          <a:xfrm>
            <a:off x="-9843" y="6585706"/>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ADCAFEC-17EE-4E4F-8FF1-F37C463DFFA5}"/>
              </a:ext>
            </a:extLst>
          </p:cNvPr>
          <p:cNvCxnSpPr>
            <a:cxnSpLocks/>
          </p:cNvCxnSpPr>
          <p:nvPr userDrawn="1"/>
        </p:nvCxnSpPr>
        <p:spPr>
          <a:xfrm>
            <a:off x="-19051" y="7397574"/>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B77B3D4-8A18-F246-8560-AEB02D51599A}"/>
              </a:ext>
            </a:extLst>
          </p:cNvPr>
          <p:cNvCxnSpPr>
            <a:cxnSpLocks/>
          </p:cNvCxnSpPr>
          <p:nvPr userDrawn="1"/>
        </p:nvCxnSpPr>
        <p:spPr>
          <a:xfrm>
            <a:off x="-20003" y="8383228"/>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F564907-A020-6143-B105-E5A2459FE756}"/>
              </a:ext>
            </a:extLst>
          </p:cNvPr>
          <p:cNvCxnSpPr>
            <a:cxnSpLocks/>
          </p:cNvCxnSpPr>
          <p:nvPr userDrawn="1"/>
        </p:nvCxnSpPr>
        <p:spPr>
          <a:xfrm>
            <a:off x="-1" y="9173682"/>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4" name="Slide Number Placeholder 5">
            <a:extLst>
              <a:ext uri="{FF2B5EF4-FFF2-40B4-BE49-F238E27FC236}">
                <a16:creationId xmlns:a16="http://schemas.microsoft.com/office/drawing/2014/main" id="{6138FCC1-E62D-9B4F-B72A-BD2BAE714264}"/>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45" name="Text Box 5">
            <a:extLst>
              <a:ext uri="{FF2B5EF4-FFF2-40B4-BE49-F238E27FC236}">
                <a16:creationId xmlns:a16="http://schemas.microsoft.com/office/drawing/2014/main" id="{B3B02DB9-F520-E74D-BAF6-C888391E8446}"/>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46" name="Straight Connector 45">
            <a:extLst>
              <a:ext uri="{FF2B5EF4-FFF2-40B4-BE49-F238E27FC236}">
                <a16:creationId xmlns:a16="http://schemas.microsoft.com/office/drawing/2014/main" id="{270225B4-0CA7-5A4B-A2EC-0994E33599F8}"/>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7" name="Text Placeholder 32">
            <a:extLst>
              <a:ext uri="{FF2B5EF4-FFF2-40B4-BE49-F238E27FC236}">
                <a16:creationId xmlns:a16="http://schemas.microsoft.com/office/drawing/2014/main" id="{64D70BA0-0C10-0E47-9431-6014F05F6C71}"/>
              </a:ext>
            </a:extLst>
          </p:cNvPr>
          <p:cNvSpPr>
            <a:spLocks noGrp="1"/>
          </p:cNvSpPr>
          <p:nvPr>
            <p:ph type="body" sz="quarter" idx="50" hasCustomPrompt="1"/>
          </p:nvPr>
        </p:nvSpPr>
        <p:spPr>
          <a:xfrm>
            <a:off x="1125529"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9" name="Text Placeholder 32">
            <a:extLst>
              <a:ext uri="{FF2B5EF4-FFF2-40B4-BE49-F238E27FC236}">
                <a16:creationId xmlns:a16="http://schemas.microsoft.com/office/drawing/2014/main" id="{FD419BF1-910F-FD49-A200-BA4C3D0FDFA2}"/>
              </a:ext>
            </a:extLst>
          </p:cNvPr>
          <p:cNvSpPr>
            <a:spLocks noGrp="1"/>
          </p:cNvSpPr>
          <p:nvPr>
            <p:ph type="body" sz="quarter" idx="53" hasCustomPrompt="1"/>
          </p:nvPr>
        </p:nvSpPr>
        <p:spPr>
          <a:xfrm>
            <a:off x="4340052"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41" name="Straight Connector 40">
            <a:extLst>
              <a:ext uri="{FF2B5EF4-FFF2-40B4-BE49-F238E27FC236}">
                <a16:creationId xmlns:a16="http://schemas.microsoft.com/office/drawing/2014/main" id="{5753B5EF-A77D-1846-9F93-9F43430D0E33}"/>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42" name="Text Placeholder 32">
            <a:extLst>
              <a:ext uri="{FF2B5EF4-FFF2-40B4-BE49-F238E27FC236}">
                <a16:creationId xmlns:a16="http://schemas.microsoft.com/office/drawing/2014/main" id="{C7FA0927-090B-8F4A-A145-1D6ECCC41D56}"/>
              </a:ext>
            </a:extLst>
          </p:cNvPr>
          <p:cNvSpPr>
            <a:spLocks noGrp="1"/>
          </p:cNvSpPr>
          <p:nvPr>
            <p:ph type="body" sz="quarter" idx="54"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RECOMMENDATIONS</a:t>
            </a:r>
            <a:endParaRPr lang="en-US" dirty="0"/>
          </a:p>
        </p:txBody>
      </p:sp>
      <p:sp>
        <p:nvSpPr>
          <p:cNvPr id="52" name="Text Placeholder 32">
            <a:extLst>
              <a:ext uri="{FF2B5EF4-FFF2-40B4-BE49-F238E27FC236}">
                <a16:creationId xmlns:a16="http://schemas.microsoft.com/office/drawing/2014/main" id="{ECDF5A44-89E6-4346-BF6B-D1EEAF39C78F}"/>
              </a:ext>
            </a:extLst>
          </p:cNvPr>
          <p:cNvSpPr>
            <a:spLocks noGrp="1"/>
          </p:cNvSpPr>
          <p:nvPr>
            <p:ph type="body" sz="quarter" idx="55" hasCustomPrompt="1"/>
          </p:nvPr>
        </p:nvSpPr>
        <p:spPr>
          <a:xfrm>
            <a:off x="4136157" y="5919549"/>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3" name="Text Placeholder 32">
            <a:extLst>
              <a:ext uri="{FF2B5EF4-FFF2-40B4-BE49-F238E27FC236}">
                <a16:creationId xmlns:a16="http://schemas.microsoft.com/office/drawing/2014/main" id="{850D9E66-C97A-9C41-935E-0993735C6537}"/>
              </a:ext>
            </a:extLst>
          </p:cNvPr>
          <p:cNvSpPr>
            <a:spLocks noGrp="1"/>
          </p:cNvSpPr>
          <p:nvPr>
            <p:ph type="body" sz="quarter" idx="56" hasCustomPrompt="1"/>
          </p:nvPr>
        </p:nvSpPr>
        <p:spPr>
          <a:xfrm>
            <a:off x="168117" y="5894698"/>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Sustainable Infrastructure/Buildings – SDG11 Sustainable cities and Communities and SDG13 Climate action: </a:t>
            </a:r>
          </a:p>
        </p:txBody>
      </p:sp>
      <p:sp>
        <p:nvSpPr>
          <p:cNvPr id="54" name="Text Placeholder 32">
            <a:extLst>
              <a:ext uri="{FF2B5EF4-FFF2-40B4-BE49-F238E27FC236}">
                <a16:creationId xmlns:a16="http://schemas.microsoft.com/office/drawing/2014/main" id="{46FF0BEA-3EE3-8845-97CA-3445F82D42A0}"/>
              </a:ext>
            </a:extLst>
          </p:cNvPr>
          <p:cNvSpPr>
            <a:spLocks noGrp="1"/>
          </p:cNvSpPr>
          <p:nvPr>
            <p:ph type="body" sz="quarter" idx="57" hasCustomPrompt="1"/>
          </p:nvPr>
        </p:nvSpPr>
        <p:spPr>
          <a:xfrm>
            <a:off x="4136157" y="6719896"/>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6733045B-6EF5-CE45-B7C7-7E156565BBB7}"/>
              </a:ext>
            </a:extLst>
          </p:cNvPr>
          <p:cNvSpPr>
            <a:spLocks noGrp="1"/>
          </p:cNvSpPr>
          <p:nvPr>
            <p:ph type="body" sz="quarter" idx="58" hasCustomPrompt="1"/>
          </p:nvPr>
        </p:nvSpPr>
        <p:spPr>
          <a:xfrm>
            <a:off x="168117" y="6695045"/>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Energy and Resource Efficiency – SDG 7 Affordable and clean energy and SDG12 Responsible consumption and production: </a:t>
            </a:r>
          </a:p>
        </p:txBody>
      </p:sp>
      <p:sp>
        <p:nvSpPr>
          <p:cNvPr id="56" name="Text Placeholder 32">
            <a:extLst>
              <a:ext uri="{FF2B5EF4-FFF2-40B4-BE49-F238E27FC236}">
                <a16:creationId xmlns:a16="http://schemas.microsoft.com/office/drawing/2014/main" id="{4B6B0BF7-86B5-D441-818D-7D70CD252E10}"/>
              </a:ext>
            </a:extLst>
          </p:cNvPr>
          <p:cNvSpPr>
            <a:spLocks noGrp="1"/>
          </p:cNvSpPr>
          <p:nvPr>
            <p:ph type="body" sz="quarter" idx="59" hasCustomPrompt="1"/>
          </p:nvPr>
        </p:nvSpPr>
        <p:spPr>
          <a:xfrm>
            <a:off x="4136157" y="8527735"/>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Text Placeholder 32">
            <a:extLst>
              <a:ext uri="{FF2B5EF4-FFF2-40B4-BE49-F238E27FC236}">
                <a16:creationId xmlns:a16="http://schemas.microsoft.com/office/drawing/2014/main" id="{DA1518F6-D305-F149-90EC-880AB24C0FBB}"/>
              </a:ext>
            </a:extLst>
          </p:cNvPr>
          <p:cNvSpPr>
            <a:spLocks noGrp="1"/>
          </p:cNvSpPr>
          <p:nvPr>
            <p:ph type="body" sz="quarter" idx="60" hasCustomPrompt="1"/>
          </p:nvPr>
        </p:nvSpPr>
        <p:spPr>
          <a:xfrm>
            <a:off x="168117" y="8502884"/>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Digital Technology for Sustainable Enterprise Centres – </a:t>
            </a:r>
            <a:r>
              <a:rPr lang="en-GB" sz="1050" b="0" dirty="0">
                <a:solidFill>
                  <a:schemeClr val="bg1"/>
                </a:solidFill>
                <a:highlight>
                  <a:srgbClr val="84BA41"/>
                </a:highlight>
              </a:rPr>
              <a:t>SDG8 Decent work and Economic Growth and SDG13 Climate action: </a:t>
            </a:r>
            <a:endParaRPr lang="en-IE" sz="1050" b="0" dirty="0">
              <a:solidFill>
                <a:schemeClr val="bg1"/>
              </a:solidFill>
              <a:highlight>
                <a:srgbClr val="84BA41"/>
              </a:highlight>
            </a:endParaRPr>
          </a:p>
        </p:txBody>
      </p:sp>
      <p:sp>
        <p:nvSpPr>
          <p:cNvPr id="58" name="Text Placeholder 32">
            <a:extLst>
              <a:ext uri="{FF2B5EF4-FFF2-40B4-BE49-F238E27FC236}">
                <a16:creationId xmlns:a16="http://schemas.microsoft.com/office/drawing/2014/main" id="{CE9718AF-FDA7-3248-93AE-BE76FE090013}"/>
              </a:ext>
            </a:extLst>
          </p:cNvPr>
          <p:cNvSpPr>
            <a:spLocks noGrp="1"/>
          </p:cNvSpPr>
          <p:nvPr>
            <p:ph type="body" sz="quarter" idx="61" hasCustomPrompt="1"/>
          </p:nvPr>
        </p:nvSpPr>
        <p:spPr>
          <a:xfrm>
            <a:off x="4136157" y="7549242"/>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DE4A258B-5ED4-DA44-A1C6-11CCF5E0C3FB}"/>
              </a:ext>
            </a:extLst>
          </p:cNvPr>
          <p:cNvSpPr>
            <a:spLocks noGrp="1"/>
          </p:cNvSpPr>
          <p:nvPr>
            <p:ph type="body" sz="quarter" idx="62" hasCustomPrompt="1"/>
          </p:nvPr>
        </p:nvSpPr>
        <p:spPr>
          <a:xfrm>
            <a:off x="168117" y="7524390"/>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Eco-systems and Collective Action – </a:t>
            </a:r>
            <a:r>
              <a:rPr lang="en-GB" sz="1050" b="0" dirty="0">
                <a:solidFill>
                  <a:schemeClr val="bg1"/>
                </a:solidFill>
                <a:highlight>
                  <a:srgbClr val="84BA41"/>
                </a:highlight>
              </a:rPr>
              <a:t>SDG4 Quality Education, SDG12 Responsible consumption and production and SDG17 Partnership for the Goals: </a:t>
            </a:r>
            <a:endParaRPr lang="en-IE" sz="1050" b="0" dirty="0">
              <a:solidFill>
                <a:schemeClr val="bg1"/>
              </a:solidFill>
              <a:highlight>
                <a:srgbClr val="84BA41"/>
              </a:highlight>
            </a:endParaRPr>
          </a:p>
        </p:txBody>
      </p:sp>
      <p:sp>
        <p:nvSpPr>
          <p:cNvPr id="61" name="Text Placeholder 32">
            <a:extLst>
              <a:ext uri="{FF2B5EF4-FFF2-40B4-BE49-F238E27FC236}">
                <a16:creationId xmlns:a16="http://schemas.microsoft.com/office/drawing/2014/main" id="{CF343B7F-AD56-B841-A8DD-D7D5EB7CFBA8}"/>
              </a:ext>
            </a:extLst>
          </p:cNvPr>
          <p:cNvSpPr>
            <a:spLocks noGrp="1"/>
          </p:cNvSpPr>
          <p:nvPr>
            <p:ph type="body" sz="quarter" idx="63" hasCustomPrompt="1"/>
          </p:nvPr>
        </p:nvSpPr>
        <p:spPr>
          <a:xfrm>
            <a:off x="4136157" y="9317170"/>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2" name="Text Placeholder 32">
            <a:extLst>
              <a:ext uri="{FF2B5EF4-FFF2-40B4-BE49-F238E27FC236}">
                <a16:creationId xmlns:a16="http://schemas.microsoft.com/office/drawing/2014/main" id="{BAAFF820-A7B3-DE4E-B9F8-A8CD307BC1BC}"/>
              </a:ext>
            </a:extLst>
          </p:cNvPr>
          <p:cNvSpPr>
            <a:spLocks noGrp="1"/>
          </p:cNvSpPr>
          <p:nvPr>
            <p:ph type="body" sz="quarter" idx="64" hasCustomPrompt="1"/>
          </p:nvPr>
        </p:nvSpPr>
        <p:spPr>
          <a:xfrm>
            <a:off x="168117" y="9292318"/>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Futures for Enterprise Centres – </a:t>
            </a:r>
            <a:r>
              <a:rPr lang="en-GB" sz="1050" b="0" dirty="0">
                <a:solidFill>
                  <a:schemeClr val="bg1"/>
                </a:solidFill>
                <a:highlight>
                  <a:srgbClr val="84BA41"/>
                </a:highlight>
              </a:rPr>
              <a:t>SDG 9 -Industrial innovation &amp; infrastructure and SDG17 Partnership for the Goals: </a:t>
            </a:r>
            <a:endParaRPr lang="en-IE" sz="1050" b="0" dirty="0">
              <a:solidFill>
                <a:schemeClr val="bg1"/>
              </a:solidFill>
              <a:highlight>
                <a:srgbClr val="84BA41"/>
              </a:highlight>
            </a:endParaRPr>
          </a:p>
        </p:txBody>
      </p:sp>
      <p:sp>
        <p:nvSpPr>
          <p:cNvPr id="72" name="Text Placeholder 32">
            <a:extLst>
              <a:ext uri="{FF2B5EF4-FFF2-40B4-BE49-F238E27FC236}">
                <a16:creationId xmlns:a16="http://schemas.microsoft.com/office/drawing/2014/main" id="{ADF76FD0-BA99-844B-822B-54E5DF807879}"/>
              </a:ext>
            </a:extLst>
          </p:cNvPr>
          <p:cNvSpPr>
            <a:spLocks noGrp="1"/>
          </p:cNvSpPr>
          <p:nvPr>
            <p:ph type="body" sz="quarter" idx="65" hasCustomPrompt="1"/>
          </p:nvPr>
        </p:nvSpPr>
        <p:spPr>
          <a:xfrm>
            <a:off x="340237" y="4938972"/>
            <a:ext cx="6839193" cy="794479"/>
          </a:xfrm>
          <a:prstGeom prst="rect">
            <a:avLst/>
          </a:prstGeom>
        </p:spPr>
        <p:txBody>
          <a:bodyPr>
            <a:noAutofit/>
          </a:bodyPr>
          <a:lstStyle>
            <a:lvl1pPr marL="184150" indent="0" algn="l">
              <a:lnSpc>
                <a:spcPts val="2580"/>
              </a:lnSpc>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84150" algn="l"/>
            <a:r>
              <a:rPr lang="en-GB" sz="2400" dirty="0">
                <a:solidFill>
                  <a:srgbClr val="297239"/>
                </a:solidFill>
              </a:rPr>
              <a:t>WHAT SUSTAINABLE GOALS WOULD YOU LIKE TO IMPLEMENT IN THE FUTURE? </a:t>
            </a:r>
          </a:p>
        </p:txBody>
      </p:sp>
      <p:sp>
        <p:nvSpPr>
          <p:cNvPr id="73" name="Text Placeholder 32">
            <a:extLst>
              <a:ext uri="{FF2B5EF4-FFF2-40B4-BE49-F238E27FC236}">
                <a16:creationId xmlns:a16="http://schemas.microsoft.com/office/drawing/2014/main" id="{6CEF4F2E-926E-E241-8B45-5EC0EDF5CD04}"/>
              </a:ext>
            </a:extLst>
          </p:cNvPr>
          <p:cNvSpPr>
            <a:spLocks noGrp="1"/>
          </p:cNvSpPr>
          <p:nvPr>
            <p:ph type="body" sz="quarter" idx="66" hasCustomPrompt="1"/>
          </p:nvPr>
        </p:nvSpPr>
        <p:spPr>
          <a:xfrm>
            <a:off x="168117" y="5881428"/>
            <a:ext cx="661223" cy="60531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4" name="Text Placeholder 32">
            <a:extLst>
              <a:ext uri="{FF2B5EF4-FFF2-40B4-BE49-F238E27FC236}">
                <a16:creationId xmlns:a16="http://schemas.microsoft.com/office/drawing/2014/main" id="{B4D1AB55-EFFE-414B-A443-6C8E59488426}"/>
              </a:ext>
            </a:extLst>
          </p:cNvPr>
          <p:cNvSpPr>
            <a:spLocks noGrp="1"/>
          </p:cNvSpPr>
          <p:nvPr>
            <p:ph type="body" sz="quarter" idx="67" hasCustomPrompt="1"/>
          </p:nvPr>
        </p:nvSpPr>
        <p:spPr>
          <a:xfrm>
            <a:off x="168117" y="6695045"/>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75" name="Text Placeholder 32">
            <a:extLst>
              <a:ext uri="{FF2B5EF4-FFF2-40B4-BE49-F238E27FC236}">
                <a16:creationId xmlns:a16="http://schemas.microsoft.com/office/drawing/2014/main" id="{63C49A50-FC78-9543-BE8A-3335670BAF99}"/>
              </a:ext>
            </a:extLst>
          </p:cNvPr>
          <p:cNvSpPr>
            <a:spLocks noGrp="1"/>
          </p:cNvSpPr>
          <p:nvPr>
            <p:ph type="body" sz="quarter" idx="68" hasCustomPrompt="1"/>
          </p:nvPr>
        </p:nvSpPr>
        <p:spPr>
          <a:xfrm>
            <a:off x="168117" y="7524390"/>
            <a:ext cx="661223" cy="75987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76" name="Text Placeholder 32">
            <a:extLst>
              <a:ext uri="{FF2B5EF4-FFF2-40B4-BE49-F238E27FC236}">
                <a16:creationId xmlns:a16="http://schemas.microsoft.com/office/drawing/2014/main" id="{78CD2495-04A3-9842-B249-5DE874E4319B}"/>
              </a:ext>
            </a:extLst>
          </p:cNvPr>
          <p:cNvSpPr>
            <a:spLocks noGrp="1"/>
          </p:cNvSpPr>
          <p:nvPr>
            <p:ph type="body" sz="quarter" idx="69" hasCustomPrompt="1"/>
          </p:nvPr>
        </p:nvSpPr>
        <p:spPr>
          <a:xfrm>
            <a:off x="168117" y="8508228"/>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7" name="Text Placeholder 32">
            <a:extLst>
              <a:ext uri="{FF2B5EF4-FFF2-40B4-BE49-F238E27FC236}">
                <a16:creationId xmlns:a16="http://schemas.microsoft.com/office/drawing/2014/main" id="{5D2147B1-5A74-4842-8F85-C433B2E52BC3}"/>
              </a:ext>
            </a:extLst>
          </p:cNvPr>
          <p:cNvSpPr>
            <a:spLocks noGrp="1"/>
          </p:cNvSpPr>
          <p:nvPr>
            <p:ph type="body" sz="quarter" idx="70" hasCustomPrompt="1"/>
          </p:nvPr>
        </p:nvSpPr>
        <p:spPr>
          <a:xfrm>
            <a:off x="168117" y="9289817"/>
            <a:ext cx="661223" cy="73809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81" name="Text Placeholder 32">
            <a:extLst>
              <a:ext uri="{FF2B5EF4-FFF2-40B4-BE49-F238E27FC236}">
                <a16:creationId xmlns:a16="http://schemas.microsoft.com/office/drawing/2014/main" id="{5BE3D4B5-F933-5D4C-B39C-35CF338F7D16}"/>
              </a:ext>
            </a:extLst>
          </p:cNvPr>
          <p:cNvSpPr>
            <a:spLocks noGrp="1"/>
          </p:cNvSpPr>
          <p:nvPr>
            <p:ph type="body" sz="quarter" idx="51" hasCustomPrompt="1"/>
          </p:nvPr>
        </p:nvSpPr>
        <p:spPr>
          <a:xfrm>
            <a:off x="1125529" y="1181519"/>
            <a:ext cx="2654308" cy="923632"/>
          </a:xfrm>
          <a:prstGeom prst="rect">
            <a:avLst/>
          </a:prstGeom>
        </p:spPr>
        <p:txBody>
          <a:bodyPr numCol="1" spcCol="288000" anchor="t">
            <a:noAutofit/>
          </a:bodyPr>
          <a:lstStyle>
            <a:lvl1pPr marL="0" marR="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a:pPr>
            <a:r>
              <a:rPr lang="en-US" sz="1200" b="1" dirty="0">
                <a:solidFill>
                  <a:srgbClr val="297239"/>
                </a:solidFill>
              </a:rPr>
              <a:t>WHAT KIND OF HELP AND TOOLS DO YOU NEED TO REALISE YOUR FUTURE GOALS?</a:t>
            </a:r>
          </a:p>
        </p:txBody>
      </p:sp>
      <p:sp>
        <p:nvSpPr>
          <p:cNvPr id="82" name="Text Placeholder 32">
            <a:extLst>
              <a:ext uri="{FF2B5EF4-FFF2-40B4-BE49-F238E27FC236}">
                <a16:creationId xmlns:a16="http://schemas.microsoft.com/office/drawing/2014/main" id="{EE8A5D66-A310-EB4C-A0E9-0F97500DEBCB}"/>
              </a:ext>
            </a:extLst>
          </p:cNvPr>
          <p:cNvSpPr>
            <a:spLocks noGrp="1"/>
          </p:cNvSpPr>
          <p:nvPr>
            <p:ph type="body" sz="quarter" idx="71" hasCustomPrompt="1"/>
          </p:nvPr>
        </p:nvSpPr>
        <p:spPr>
          <a:xfrm>
            <a:off x="4340052" y="1155401"/>
            <a:ext cx="2859381" cy="1073272"/>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nSpc>
                <a:spcPts val="1740"/>
              </a:lnSpc>
            </a:pPr>
            <a:r>
              <a:rPr lang="en-US" sz="1200" b="1" dirty="0">
                <a:solidFill>
                  <a:srgbClr val="297239"/>
                </a:solidFill>
              </a:rPr>
              <a:t>WHAT ARE YOUR MOST IMPORTANT TIPS &amp; ADVICE TO GIVE TO OTHER ORGANISATIONS TO IMPLEMENT SDG WITHIN THEIR BUSINESS? `</a:t>
            </a:r>
          </a:p>
        </p:txBody>
      </p:sp>
    </p:spTree>
    <p:extLst>
      <p:ext uri="{BB962C8B-B14F-4D97-AF65-F5344CB8AC3E}">
        <p14:creationId xmlns:p14="http://schemas.microsoft.com/office/powerpoint/2010/main" val="1453496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231620" y="10122572"/>
            <a:ext cx="1047264" cy="465822"/>
          </a:xfrm>
          <a:prstGeom prst="rect">
            <a:avLst/>
          </a:prstGeom>
        </p:spPr>
        <p:txBody>
          <a:bodyPr vert="horz" lIns="91440" tIns="45720" rIns="91440" bIns="45720" rtlCol="0" anchor="ctr"/>
          <a:lstStyle>
            <a:lvl1pPr algn="r">
              <a:defRPr sz="1200" b="0" i="0">
                <a:solidFill>
                  <a:srgbClr val="011E3B"/>
                </a:solidFill>
                <a:latin typeface="Avenir" panose="02000503020000020003" pitchFamily="2"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61" r:id="rId1"/>
    <p:sldLayoutId id="2147483692" r:id="rId2"/>
    <p:sldLayoutId id="2147483693" r:id="rId3"/>
    <p:sldLayoutId id="2147483696" r:id="rId4"/>
    <p:sldLayoutId id="2147483697" r:id="rId5"/>
    <p:sldLayoutId id="2147483698" r:id="rId6"/>
    <p:sldLayoutId id="2147483695" r:id="rId7"/>
  </p:sldLayoutIdLst>
  <p:hf hdr="0"/>
  <p:txStyles>
    <p:titleStyle>
      <a:lvl1pPr algn="l" defTabSz="2072941" rtl="0" eaLnBrk="1" latinLnBrk="0" hangingPunct="1">
        <a:lnSpc>
          <a:spcPct val="90000"/>
        </a:lnSpc>
        <a:spcBef>
          <a:spcPct val="0"/>
        </a:spcBef>
        <a:buNone/>
        <a:defRPr sz="1200" kern="1200">
          <a:solidFill>
            <a:schemeClr val="tx1"/>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ellant.nl/mbo/locaties/wellant-mbo-dordrecht/" TargetMode="External"/><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youtube.com/watch?v=JyTIoYvN4gw"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thenaturalstep.org/" TargetMode="External"/><Relationship Id="rId2" Type="http://schemas.openxmlformats.org/officeDocument/2006/relationships/hyperlink" Target="https://wholeschoolapproach.lerenvoormorgen.org/en/"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56"/>
          </p:nvPr>
        </p:nvPicPr>
        <p:blipFill>
          <a:blip r:embed="rId2" cstate="screen">
            <a:extLst>
              <a:ext uri="{28A0092B-C50C-407E-A947-70E740481C1C}">
                <a14:useLocalDpi xmlns:a14="http://schemas.microsoft.com/office/drawing/2010/main"/>
              </a:ext>
            </a:extLst>
          </a:blip>
          <a:srcRect/>
          <a:stretch>
            <a:fillRect/>
          </a:stretch>
        </p:blipFill>
        <p:spPr>
          <a:prstGeom prst="rect">
            <a:avLst/>
          </a:prstGeom>
        </p:spPr>
      </p:pic>
      <p:sp>
        <p:nvSpPr>
          <p:cNvPr id="5" name="Text Placeholder 4">
            <a:extLst>
              <a:ext uri="{FF2B5EF4-FFF2-40B4-BE49-F238E27FC236}">
                <a16:creationId xmlns:a16="http://schemas.microsoft.com/office/drawing/2014/main" id="{CFD9CEDB-3219-7C48-8A68-14AAB5FA6856}"/>
              </a:ext>
            </a:extLst>
          </p:cNvPr>
          <p:cNvSpPr>
            <a:spLocks noGrp="1"/>
          </p:cNvSpPr>
          <p:nvPr>
            <p:ph type="body" sz="quarter" idx="32"/>
          </p:nvPr>
        </p:nvSpPr>
        <p:spPr>
          <a:xfrm>
            <a:off x="883751" y="6637811"/>
            <a:ext cx="6351439" cy="2953863"/>
          </a:xfrm>
        </p:spPr>
        <p:txBody>
          <a:bodyPr/>
          <a:lstStyle/>
          <a:p>
            <a:r>
              <a:rPr lang="en-GB" dirty="0" err="1"/>
              <a:t>Wellant</a:t>
            </a:r>
            <a:r>
              <a:rPr lang="en-GB" dirty="0"/>
              <a:t> MBO Dordrecht is a small-scale VET school with a wide range of modern green educational programs. It provides education on vocational level in the areas of Animal care &amp; Management, Green &amp; Styling,  Gardening, Food,  Liveable City and Climate, Nature, Water &amp; Recreation and Equine, Sports &amp; Management. The Care program is unique, because the care for animals is combined with the care for people.</a:t>
            </a:r>
          </a:p>
          <a:p>
            <a:endParaRPr lang="en-GB" dirty="0"/>
          </a:p>
          <a:p>
            <a:r>
              <a:rPr lang="en-GB" dirty="0"/>
              <a:t>The school is part of a larger educational institute with almost 30 locations (12.000 students) with programs on vocational and pre-vocational level and lifelong learning programs. </a:t>
            </a:r>
            <a:r>
              <a:rPr lang="en-GB" dirty="0" err="1"/>
              <a:t>Wellant</a:t>
            </a:r>
            <a:r>
              <a:rPr lang="en-GB" dirty="0"/>
              <a:t> will merge this year with two other Dutch Educational Institutes. The new name of the merged institute is </a:t>
            </a:r>
            <a:r>
              <a:rPr lang="en-GB" dirty="0" err="1"/>
              <a:t>Yuverta</a:t>
            </a:r>
            <a:r>
              <a:rPr lang="en-GB" dirty="0"/>
              <a:t>. </a:t>
            </a:r>
          </a:p>
          <a:p>
            <a:r>
              <a:rPr lang="en-GB" dirty="0" err="1"/>
              <a:t>Wellant</a:t>
            </a:r>
            <a:r>
              <a:rPr lang="en-GB" dirty="0"/>
              <a:t> MBO Dordrecht is situated in a new very modern and sustainable school building with the highest Dutch Energy label A++++. This means that the energy efficiency of the building and the installations is optimal according the current Dutch standards. The energy label is awarded on the basis of the energy performance coefficient (EPC) of the building. Apart of the building, the landscape surrounding the building is also designed in a sustainable way and to strengthen the biodiversity.  </a:t>
            </a:r>
          </a:p>
          <a:p>
            <a:endParaRPr lang="en-GB" dirty="0"/>
          </a:p>
          <a:p>
            <a:endParaRPr lang="en-US" dirty="0"/>
          </a:p>
        </p:txBody>
      </p:sp>
      <p:sp>
        <p:nvSpPr>
          <p:cNvPr id="6" name="Text Placeholder 5">
            <a:extLst>
              <a:ext uri="{FF2B5EF4-FFF2-40B4-BE49-F238E27FC236}">
                <a16:creationId xmlns:a16="http://schemas.microsoft.com/office/drawing/2014/main" id="{5D019181-C0EA-1348-BBF8-3D91586DDB14}"/>
              </a:ext>
            </a:extLst>
          </p:cNvPr>
          <p:cNvSpPr>
            <a:spLocks noGrp="1"/>
          </p:cNvSpPr>
          <p:nvPr>
            <p:ph type="body" sz="quarter" idx="58"/>
          </p:nvPr>
        </p:nvSpPr>
        <p:spPr/>
        <p:txBody>
          <a:bodyPr/>
          <a:lstStyle/>
          <a:p>
            <a:r>
              <a:rPr lang="en-US" dirty="0"/>
              <a:t>Company Name</a:t>
            </a:r>
          </a:p>
        </p:txBody>
      </p:sp>
      <p:sp>
        <p:nvSpPr>
          <p:cNvPr id="7" name="Text Placeholder 6">
            <a:extLst>
              <a:ext uri="{FF2B5EF4-FFF2-40B4-BE49-F238E27FC236}">
                <a16:creationId xmlns:a16="http://schemas.microsoft.com/office/drawing/2014/main" id="{6792BC18-D632-CF45-91D9-675FF8AC4043}"/>
              </a:ext>
            </a:extLst>
          </p:cNvPr>
          <p:cNvSpPr>
            <a:spLocks noGrp="1"/>
          </p:cNvSpPr>
          <p:nvPr>
            <p:ph type="body" sz="quarter" idx="59"/>
          </p:nvPr>
        </p:nvSpPr>
        <p:spPr/>
        <p:txBody>
          <a:bodyPr/>
          <a:lstStyle/>
          <a:p>
            <a:r>
              <a:rPr lang="en-GB" dirty="0" err="1"/>
              <a:t>Wellant</a:t>
            </a:r>
            <a:r>
              <a:rPr lang="en-GB" dirty="0"/>
              <a:t> College Dordrecht, The Netherlands</a:t>
            </a:r>
            <a:endParaRPr lang="en-US" dirty="0"/>
          </a:p>
        </p:txBody>
      </p:sp>
      <p:sp>
        <p:nvSpPr>
          <p:cNvPr id="8" name="Text Placeholder 7">
            <a:extLst>
              <a:ext uri="{FF2B5EF4-FFF2-40B4-BE49-F238E27FC236}">
                <a16:creationId xmlns:a16="http://schemas.microsoft.com/office/drawing/2014/main" id="{D151A422-F7B3-4948-A998-07CE18DC08E0}"/>
              </a:ext>
            </a:extLst>
          </p:cNvPr>
          <p:cNvSpPr>
            <a:spLocks noGrp="1"/>
          </p:cNvSpPr>
          <p:nvPr>
            <p:ph type="body" sz="quarter" idx="60"/>
          </p:nvPr>
        </p:nvSpPr>
        <p:spPr/>
        <p:txBody>
          <a:bodyPr/>
          <a:lstStyle/>
          <a:p>
            <a:r>
              <a:rPr lang="en-US" dirty="0"/>
              <a:t>Date of Interview</a:t>
            </a:r>
          </a:p>
        </p:txBody>
      </p:sp>
      <p:sp>
        <p:nvSpPr>
          <p:cNvPr id="9" name="Text Placeholder 8">
            <a:extLst>
              <a:ext uri="{FF2B5EF4-FFF2-40B4-BE49-F238E27FC236}">
                <a16:creationId xmlns:a16="http://schemas.microsoft.com/office/drawing/2014/main" id="{2067DCD8-AA2F-3342-8222-65B3AA7988E7}"/>
              </a:ext>
            </a:extLst>
          </p:cNvPr>
          <p:cNvSpPr>
            <a:spLocks noGrp="1"/>
          </p:cNvSpPr>
          <p:nvPr>
            <p:ph type="body" sz="quarter" idx="61"/>
          </p:nvPr>
        </p:nvSpPr>
        <p:spPr>
          <a:xfrm>
            <a:off x="883751" y="4423748"/>
            <a:ext cx="3445132" cy="348400"/>
          </a:xfrm>
        </p:spPr>
        <p:txBody>
          <a:bodyPr/>
          <a:lstStyle/>
          <a:p>
            <a:r>
              <a:rPr lang="en-US" dirty="0"/>
              <a:t>07.08.21 via Telephone</a:t>
            </a:r>
          </a:p>
        </p:txBody>
      </p:sp>
      <p:sp>
        <p:nvSpPr>
          <p:cNvPr id="10" name="Text Placeholder 9">
            <a:extLst>
              <a:ext uri="{FF2B5EF4-FFF2-40B4-BE49-F238E27FC236}">
                <a16:creationId xmlns:a16="http://schemas.microsoft.com/office/drawing/2014/main" id="{BED55557-4453-554B-BC16-84CC4DFF9BA8}"/>
              </a:ext>
            </a:extLst>
          </p:cNvPr>
          <p:cNvSpPr>
            <a:spLocks noGrp="1"/>
          </p:cNvSpPr>
          <p:nvPr>
            <p:ph type="body" sz="quarter" idx="62"/>
          </p:nvPr>
        </p:nvSpPr>
        <p:spPr/>
        <p:txBody>
          <a:bodyPr/>
          <a:lstStyle/>
          <a:p>
            <a:r>
              <a:rPr lang="en-US" dirty="0"/>
              <a:t>Contact Person</a:t>
            </a:r>
          </a:p>
        </p:txBody>
      </p:sp>
      <p:sp>
        <p:nvSpPr>
          <p:cNvPr id="11" name="Text Placeholder 10">
            <a:extLst>
              <a:ext uri="{FF2B5EF4-FFF2-40B4-BE49-F238E27FC236}">
                <a16:creationId xmlns:a16="http://schemas.microsoft.com/office/drawing/2014/main" id="{7554453E-0A67-914D-A5CF-71D49FE27116}"/>
              </a:ext>
            </a:extLst>
          </p:cNvPr>
          <p:cNvSpPr>
            <a:spLocks noGrp="1"/>
          </p:cNvSpPr>
          <p:nvPr>
            <p:ph type="body" sz="quarter" idx="63"/>
          </p:nvPr>
        </p:nvSpPr>
        <p:spPr/>
        <p:txBody>
          <a:bodyPr/>
          <a:lstStyle/>
          <a:p>
            <a:r>
              <a:rPr lang="en-US" dirty="0" err="1"/>
              <a:t>Machteld</a:t>
            </a:r>
            <a:r>
              <a:rPr lang="en-US" dirty="0"/>
              <a:t> Vroom - Project Manager Housing</a:t>
            </a:r>
          </a:p>
        </p:txBody>
      </p:sp>
      <p:sp>
        <p:nvSpPr>
          <p:cNvPr id="12" name="Text Placeholder 11">
            <a:extLst>
              <a:ext uri="{FF2B5EF4-FFF2-40B4-BE49-F238E27FC236}">
                <a16:creationId xmlns:a16="http://schemas.microsoft.com/office/drawing/2014/main" id="{D69CB52E-E012-574C-A4A0-2989742468F1}"/>
              </a:ext>
            </a:extLst>
          </p:cNvPr>
          <p:cNvSpPr>
            <a:spLocks noGrp="1"/>
          </p:cNvSpPr>
          <p:nvPr>
            <p:ph type="body" sz="quarter" idx="64"/>
          </p:nvPr>
        </p:nvSpPr>
        <p:spPr/>
        <p:txBody>
          <a:bodyPr/>
          <a:lstStyle/>
          <a:p>
            <a:r>
              <a:rPr lang="en-US" dirty="0"/>
              <a:t>Email</a:t>
            </a:r>
          </a:p>
        </p:txBody>
      </p:sp>
      <p:sp>
        <p:nvSpPr>
          <p:cNvPr id="13" name="Text Placeholder 12">
            <a:extLst>
              <a:ext uri="{FF2B5EF4-FFF2-40B4-BE49-F238E27FC236}">
                <a16:creationId xmlns:a16="http://schemas.microsoft.com/office/drawing/2014/main" id="{2BA7C2B1-880E-E147-B900-32C50D543CBA}"/>
              </a:ext>
            </a:extLst>
          </p:cNvPr>
          <p:cNvSpPr>
            <a:spLocks noGrp="1"/>
          </p:cNvSpPr>
          <p:nvPr>
            <p:ph type="body" sz="quarter" idx="65"/>
          </p:nvPr>
        </p:nvSpPr>
        <p:spPr/>
        <p:txBody>
          <a:bodyPr/>
          <a:lstStyle/>
          <a:p>
            <a:r>
              <a:rPr lang="en-US" dirty="0"/>
              <a:t>mbo.dordrecht@yuverta.nl</a:t>
            </a:r>
          </a:p>
        </p:txBody>
      </p:sp>
      <p:sp>
        <p:nvSpPr>
          <p:cNvPr id="14" name="Slide Number Placeholder 13">
            <a:extLst>
              <a:ext uri="{FF2B5EF4-FFF2-40B4-BE49-F238E27FC236}">
                <a16:creationId xmlns:a16="http://schemas.microsoft.com/office/drawing/2014/main" id="{8A4363A8-49FE-5A4F-B178-91CD35B95F98}"/>
              </a:ext>
            </a:extLst>
          </p:cNvPr>
          <p:cNvSpPr>
            <a:spLocks noGrp="1"/>
          </p:cNvSpPr>
          <p:nvPr>
            <p:ph type="sldNum" sz="quarter" idx="4"/>
          </p:nvPr>
        </p:nvSpPr>
        <p:spPr/>
        <p:txBody>
          <a:bodyPr/>
          <a:lstStyle/>
          <a:p>
            <a:fld id="{CB2079F2-58AF-ED44-82D7-E04B2F6FD686}" type="slidenum">
              <a:rPr lang="en-US" smtClean="0"/>
              <a:pPr/>
              <a:t>1</a:t>
            </a:fld>
            <a:endParaRPr lang="en-US" dirty="0"/>
          </a:p>
        </p:txBody>
      </p:sp>
      <p:grpSp>
        <p:nvGrpSpPr>
          <p:cNvPr id="25" name="Group 24">
            <a:extLst>
              <a:ext uri="{FF2B5EF4-FFF2-40B4-BE49-F238E27FC236}">
                <a16:creationId xmlns:a16="http://schemas.microsoft.com/office/drawing/2014/main" id="{889BEEFD-5BCD-C34C-A092-C910F3F5EF2E}"/>
              </a:ext>
            </a:extLst>
          </p:cNvPr>
          <p:cNvGrpSpPr/>
          <p:nvPr/>
        </p:nvGrpSpPr>
        <p:grpSpPr>
          <a:xfrm>
            <a:off x="4232497" y="5147391"/>
            <a:ext cx="925831" cy="832733"/>
            <a:chOff x="3939462" y="3269513"/>
            <a:chExt cx="925831" cy="832733"/>
          </a:xfrm>
        </p:grpSpPr>
        <p:sp>
          <p:nvSpPr>
            <p:cNvPr id="26" name="Freeform 25">
              <a:extLst>
                <a:ext uri="{FF2B5EF4-FFF2-40B4-BE49-F238E27FC236}">
                  <a16:creationId xmlns:a16="http://schemas.microsoft.com/office/drawing/2014/main" id="{EDF0E9A0-22D4-824F-B679-1C6F4C2BF11A}"/>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4BA41"/>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a:p>
          </p:txBody>
        </p:sp>
        <p:sp>
          <p:nvSpPr>
            <p:cNvPr id="27" name="Rectangle 26">
              <a:extLst>
                <a:ext uri="{FF2B5EF4-FFF2-40B4-BE49-F238E27FC236}">
                  <a16:creationId xmlns:a16="http://schemas.microsoft.com/office/drawing/2014/main" id="{759E49E9-2490-1C4D-8027-279AE8DF8BC4}"/>
                </a:ext>
              </a:extLst>
            </p:cNvPr>
            <p:cNvSpPr/>
            <p:nvPr/>
          </p:nvSpPr>
          <p:spPr>
            <a:xfrm rot="585404">
              <a:off x="3939462" y="3479589"/>
              <a:ext cx="925831" cy="473528"/>
            </a:xfrm>
            <a:prstGeom prst="rect">
              <a:avLst/>
            </a:prstGeom>
          </p:spPr>
          <p:txBody>
            <a:bodyPr wrap="none">
              <a:spAutoFit/>
            </a:bodyPr>
            <a:lstStyle/>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3"/>
                </a:rPr>
                <a:t>CLICK</a:t>
              </a:r>
            </a:p>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3"/>
                </a:rPr>
                <a:t>TO VIEW</a:t>
              </a:r>
              <a:endParaRPr lang="en-IE" sz="1600" dirty="0">
                <a:solidFill>
                  <a:schemeClr val="bg1"/>
                </a:solidFill>
                <a:latin typeface="Calibri" panose="020F0502020204030204" pitchFamily="34" charset="0"/>
                <a:cs typeface="Calibri" panose="020F0502020204030204" pitchFamily="34" charset="0"/>
              </a:endParaRPr>
            </a:p>
          </p:txBody>
        </p:sp>
      </p:grpSp>
      <p:sp>
        <p:nvSpPr>
          <p:cNvPr id="20" name="Text Placeholder 1">
            <a:extLst>
              <a:ext uri="{FF2B5EF4-FFF2-40B4-BE49-F238E27FC236}">
                <a16:creationId xmlns:a16="http://schemas.microsoft.com/office/drawing/2014/main" id="{B5F592D4-6092-45F0-AB21-339D8197CDA5}"/>
              </a:ext>
            </a:extLst>
          </p:cNvPr>
          <p:cNvSpPr>
            <a:spLocks noGrp="1"/>
          </p:cNvSpPr>
          <p:nvPr>
            <p:ph type="body" sz="quarter" idx="11"/>
          </p:nvPr>
        </p:nvSpPr>
        <p:spPr>
          <a:xfrm>
            <a:off x="923122" y="2485271"/>
            <a:ext cx="6272696" cy="650735"/>
          </a:xfrm>
        </p:spPr>
        <p:txBody>
          <a:bodyPr/>
          <a:lstStyle/>
          <a:p>
            <a:r>
              <a:rPr lang="en-US" dirty="0"/>
              <a:t>WELLANT COLLEGE </a:t>
            </a:r>
          </a:p>
          <a:p>
            <a:endParaRPr lang="en-US" dirty="0"/>
          </a:p>
        </p:txBody>
      </p:sp>
      <p:pic>
        <p:nvPicPr>
          <p:cNvPr id="22" name="Picture Placeholder 21"/>
          <p:cNvPicPr>
            <a:picLocks noGrp="1" noChangeAspect="1"/>
          </p:cNvPicPr>
          <p:nvPr>
            <p:ph type="pic" sz="quarter" idx="17"/>
          </p:nvPr>
        </p:nvPicPr>
        <p:blipFill>
          <a:blip r:embed="rId4" cstate="screen">
            <a:extLst>
              <a:ext uri="{28A0092B-C50C-407E-A947-70E740481C1C}">
                <a14:useLocalDpi xmlns:a14="http://schemas.microsoft.com/office/drawing/2010/main"/>
              </a:ext>
            </a:extLst>
          </a:blip>
          <a:srcRect/>
          <a:stretch>
            <a:fillRect/>
          </a:stretch>
        </p:blipFill>
        <p:spPr>
          <a:prstGeom prst="rect">
            <a:avLst/>
          </a:prstGeom>
        </p:spPr>
      </p:pic>
      <p:pic>
        <p:nvPicPr>
          <p:cNvPr id="7170" name="Picture 2" descr="Wellantcollege Web Client"/>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098869" y="3428885"/>
            <a:ext cx="2096949" cy="6280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58408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087961-8A82-264F-B7EE-1D4A01A5D1E4}"/>
              </a:ext>
            </a:extLst>
          </p:cNvPr>
          <p:cNvSpPr>
            <a:spLocks noGrp="1"/>
          </p:cNvSpPr>
          <p:nvPr>
            <p:ph type="sldNum" sz="quarter" idx="4"/>
          </p:nvPr>
        </p:nvSpPr>
        <p:spPr>
          <a:xfrm>
            <a:off x="6246356" y="10043045"/>
            <a:ext cx="988834" cy="465822"/>
          </a:xfrm>
        </p:spPr>
        <p:txBody>
          <a:bodyPr/>
          <a:lstStyle/>
          <a:p>
            <a:fld id="{CB2079F2-58AF-ED44-82D7-E04B2F6FD686}" type="slidenum">
              <a:rPr lang="en-US" smtClean="0"/>
              <a:pPr/>
              <a:t>2</a:t>
            </a:fld>
            <a:endParaRPr lang="en-US" dirty="0"/>
          </a:p>
        </p:txBody>
      </p:sp>
      <p:sp>
        <p:nvSpPr>
          <p:cNvPr id="3" name="Text Placeholder 2">
            <a:extLst>
              <a:ext uri="{FF2B5EF4-FFF2-40B4-BE49-F238E27FC236}">
                <a16:creationId xmlns:a16="http://schemas.microsoft.com/office/drawing/2014/main" id="{6CEFDCE5-542B-EB40-8D0D-A1DE30A87960}"/>
              </a:ext>
            </a:extLst>
          </p:cNvPr>
          <p:cNvSpPr>
            <a:spLocks noGrp="1"/>
          </p:cNvSpPr>
          <p:nvPr>
            <p:ph type="body" sz="quarter" idx="42"/>
          </p:nvPr>
        </p:nvSpPr>
        <p:spPr>
          <a:xfrm>
            <a:off x="463814" y="1126257"/>
            <a:ext cx="2869590" cy="969101"/>
          </a:xfrm>
        </p:spPr>
        <p:txBody>
          <a:bodyPr/>
          <a:lstStyle/>
          <a:p>
            <a:r>
              <a:rPr lang="en-US" dirty="0"/>
              <a:t>HOW </a:t>
            </a:r>
            <a:r>
              <a:rPr lang="en-US" dirty="0">
                <a:solidFill>
                  <a:schemeClr val="bg1"/>
                </a:solidFill>
                <a:highlight>
                  <a:srgbClr val="84BA41"/>
                </a:highlight>
              </a:rPr>
              <a:t>MANY STAFF </a:t>
            </a:r>
            <a:r>
              <a:rPr lang="en-US" dirty="0"/>
              <a:t>IS DIRECTLY EMPLOYED BY THE ORGANISATION?</a:t>
            </a:r>
          </a:p>
        </p:txBody>
      </p:sp>
      <p:sp>
        <p:nvSpPr>
          <p:cNvPr id="4" name="Text Placeholder 3">
            <a:extLst>
              <a:ext uri="{FF2B5EF4-FFF2-40B4-BE49-F238E27FC236}">
                <a16:creationId xmlns:a16="http://schemas.microsoft.com/office/drawing/2014/main" id="{86D92E6C-9587-BF4F-82E3-F4AE13484BE7}"/>
              </a:ext>
            </a:extLst>
          </p:cNvPr>
          <p:cNvSpPr>
            <a:spLocks noGrp="1"/>
          </p:cNvSpPr>
          <p:nvPr>
            <p:ph type="body" sz="quarter" idx="44"/>
          </p:nvPr>
        </p:nvSpPr>
        <p:spPr>
          <a:xfrm>
            <a:off x="3611476" y="1126257"/>
            <a:ext cx="3280814" cy="1703334"/>
          </a:xfrm>
        </p:spPr>
        <p:txBody>
          <a:bodyPr/>
          <a:lstStyle/>
          <a:p>
            <a:r>
              <a:rPr lang="en-US" dirty="0"/>
              <a:t>IN ADDITION TO STAFF  PRE COVID, HOW MANY </a:t>
            </a:r>
            <a:r>
              <a:rPr lang="en-US" dirty="0">
                <a:solidFill>
                  <a:schemeClr val="bg1"/>
                </a:solidFill>
                <a:highlight>
                  <a:srgbClr val="84BA41"/>
                </a:highlight>
              </a:rPr>
              <a:t>PEOPLE ACCESS THE BUILDING</a:t>
            </a:r>
            <a:r>
              <a:rPr lang="en-US" dirty="0"/>
              <a:t>  ?</a:t>
            </a:r>
            <a:r>
              <a:rPr lang="en-US" dirty="0">
                <a:solidFill>
                  <a:schemeClr val="bg1"/>
                </a:solidFill>
              </a:rPr>
              <a:t> </a:t>
            </a:r>
            <a:r>
              <a:rPr lang="en-US" sz="900" b="0" dirty="0">
                <a:solidFill>
                  <a:schemeClr val="tx1"/>
                </a:solidFill>
              </a:rPr>
              <a:t>(</a:t>
            </a:r>
            <a:r>
              <a:rPr lang="en-US" sz="900" b="0" dirty="0" err="1">
                <a:solidFill>
                  <a:schemeClr val="tx1"/>
                </a:solidFill>
              </a:rPr>
              <a:t>eg</a:t>
            </a:r>
            <a:r>
              <a:rPr lang="en-US" sz="900" b="0" dirty="0">
                <a:solidFill>
                  <a:schemeClr val="tx1"/>
                </a:solidFill>
              </a:rPr>
              <a:t> tenants, students, members of the public </a:t>
            </a:r>
            <a:r>
              <a:rPr lang="en-US" sz="900" b="0" dirty="0" err="1">
                <a:solidFill>
                  <a:schemeClr val="tx1"/>
                </a:solidFill>
              </a:rPr>
              <a:t>etc</a:t>
            </a:r>
            <a:r>
              <a:rPr lang="en-US" sz="900" b="0" dirty="0">
                <a:solidFill>
                  <a:schemeClr val="tx1"/>
                </a:solidFill>
              </a:rPr>
              <a:t>) </a:t>
            </a:r>
          </a:p>
          <a:p>
            <a:endParaRPr lang="en-US" dirty="0"/>
          </a:p>
        </p:txBody>
      </p:sp>
      <p:sp>
        <p:nvSpPr>
          <p:cNvPr id="6" name="Text Placeholder 5">
            <a:extLst>
              <a:ext uri="{FF2B5EF4-FFF2-40B4-BE49-F238E27FC236}">
                <a16:creationId xmlns:a16="http://schemas.microsoft.com/office/drawing/2014/main" id="{43564586-A1E1-6B4E-8DC1-4A51811B1E25}"/>
              </a:ext>
            </a:extLst>
          </p:cNvPr>
          <p:cNvSpPr>
            <a:spLocks noGrp="1"/>
          </p:cNvSpPr>
          <p:nvPr>
            <p:ph type="body" sz="quarter" idx="46"/>
          </p:nvPr>
        </p:nvSpPr>
        <p:spPr>
          <a:xfrm>
            <a:off x="369093" y="3462367"/>
            <a:ext cx="3528311" cy="969099"/>
          </a:xfrm>
        </p:spPr>
        <p:txBody>
          <a:bodyPr/>
          <a:lstStyle/>
          <a:p>
            <a:r>
              <a:rPr lang="en-GB" dirty="0"/>
              <a:t>HOW LONG HAS THE ORGANISATION BEEN </a:t>
            </a:r>
            <a:r>
              <a:rPr lang="en-GB" dirty="0">
                <a:solidFill>
                  <a:schemeClr val="bg1"/>
                </a:solidFill>
                <a:highlight>
                  <a:srgbClr val="84BA41"/>
                </a:highlight>
              </a:rPr>
              <a:t>DRIVING A GREEN REVOLUTION/ INTRODUCED SDG POLICY’S </a:t>
            </a:r>
            <a:r>
              <a:rPr lang="en-GB" dirty="0">
                <a:solidFill>
                  <a:schemeClr val="bg1"/>
                </a:solidFill>
              </a:rPr>
              <a:t>  </a:t>
            </a:r>
            <a:r>
              <a:rPr lang="en-GB" dirty="0"/>
              <a:t>OR ACTIONS? </a:t>
            </a:r>
          </a:p>
          <a:p>
            <a:endParaRPr lang="en-US" dirty="0"/>
          </a:p>
        </p:txBody>
      </p:sp>
      <p:sp>
        <p:nvSpPr>
          <p:cNvPr id="7" name="Text Placeholder 6">
            <a:extLst>
              <a:ext uri="{FF2B5EF4-FFF2-40B4-BE49-F238E27FC236}">
                <a16:creationId xmlns:a16="http://schemas.microsoft.com/office/drawing/2014/main" id="{075781C2-8583-C745-B542-DD9FFE879722}"/>
              </a:ext>
            </a:extLst>
          </p:cNvPr>
          <p:cNvSpPr>
            <a:spLocks noGrp="1"/>
          </p:cNvSpPr>
          <p:nvPr>
            <p:ph type="body" sz="quarter" idx="47"/>
          </p:nvPr>
        </p:nvSpPr>
        <p:spPr>
          <a:xfrm>
            <a:off x="4033877" y="3822115"/>
            <a:ext cx="3143631" cy="403361"/>
          </a:xfrm>
        </p:spPr>
        <p:txBody>
          <a:bodyPr/>
          <a:lstStyle/>
          <a:p>
            <a:r>
              <a:rPr lang="en-GB" sz="1500" b="1" dirty="0">
                <a:solidFill>
                  <a:srgbClr val="297239"/>
                </a:solidFill>
              </a:rPr>
              <a:t>WITHIN  LAST </a:t>
            </a:r>
            <a:r>
              <a:rPr lang="en-GB" sz="2400" b="1" dirty="0">
                <a:solidFill>
                  <a:srgbClr val="84BA41"/>
                </a:solidFill>
              </a:rPr>
              <a:t>12</a:t>
            </a:r>
            <a:r>
              <a:rPr lang="en-GB" sz="1500" b="1" dirty="0">
                <a:solidFill>
                  <a:srgbClr val="297239"/>
                </a:solidFill>
              </a:rPr>
              <a:t> YEARS </a:t>
            </a:r>
            <a:endParaRPr lang="en-IE" sz="1500" b="1" dirty="0">
              <a:solidFill>
                <a:srgbClr val="297239"/>
              </a:solidFill>
            </a:endParaRPr>
          </a:p>
          <a:p>
            <a:endParaRPr lang="en-US" dirty="0"/>
          </a:p>
          <a:p>
            <a:endParaRPr lang="en-US" dirty="0"/>
          </a:p>
        </p:txBody>
      </p:sp>
      <p:sp>
        <p:nvSpPr>
          <p:cNvPr id="8" name="Text Placeholder 7">
            <a:extLst>
              <a:ext uri="{FF2B5EF4-FFF2-40B4-BE49-F238E27FC236}">
                <a16:creationId xmlns:a16="http://schemas.microsoft.com/office/drawing/2014/main" id="{BCF811A8-4E7B-F047-AE00-5532C532724A}"/>
              </a:ext>
            </a:extLst>
          </p:cNvPr>
          <p:cNvSpPr>
            <a:spLocks noGrp="1"/>
          </p:cNvSpPr>
          <p:nvPr>
            <p:ph type="body" sz="quarter" idx="48"/>
          </p:nvPr>
        </p:nvSpPr>
        <p:spPr>
          <a:xfrm>
            <a:off x="396066" y="4513572"/>
            <a:ext cx="2959706" cy="600446"/>
          </a:xfrm>
        </p:spPr>
        <p:txBody>
          <a:bodyPr/>
          <a:lstStyle/>
          <a:p>
            <a:r>
              <a:rPr lang="en-GB" dirty="0"/>
              <a:t>WHAT </a:t>
            </a:r>
            <a:r>
              <a:rPr lang="en-GB" dirty="0">
                <a:solidFill>
                  <a:schemeClr val="bg1"/>
                </a:solidFill>
                <a:highlight>
                  <a:srgbClr val="84BA41"/>
                </a:highlight>
              </a:rPr>
              <a:t>SECTOR/S</a:t>
            </a:r>
            <a:r>
              <a:rPr lang="en-GB" dirty="0"/>
              <a:t> IS THE ORGANISATION ACTIVE IN? </a:t>
            </a:r>
            <a:endParaRPr lang="en-IE" dirty="0"/>
          </a:p>
          <a:p>
            <a:endParaRPr lang="en-US" dirty="0"/>
          </a:p>
        </p:txBody>
      </p:sp>
      <p:sp>
        <p:nvSpPr>
          <p:cNvPr id="9" name="Text Placeholder 8">
            <a:extLst>
              <a:ext uri="{FF2B5EF4-FFF2-40B4-BE49-F238E27FC236}">
                <a16:creationId xmlns:a16="http://schemas.microsoft.com/office/drawing/2014/main" id="{3AC096AC-2DFD-EB48-A3EB-D6435D9A8178}"/>
              </a:ext>
            </a:extLst>
          </p:cNvPr>
          <p:cNvSpPr>
            <a:spLocks noGrp="1"/>
          </p:cNvSpPr>
          <p:nvPr>
            <p:ph type="body" sz="quarter" idx="49"/>
          </p:nvPr>
        </p:nvSpPr>
        <p:spPr>
          <a:xfrm>
            <a:off x="423388" y="5113043"/>
            <a:ext cx="2932383" cy="1200896"/>
          </a:xfrm>
        </p:spPr>
        <p:txBody>
          <a:bodyPr/>
          <a:lstStyle/>
          <a:p>
            <a:r>
              <a:rPr lang="en-GB" dirty="0"/>
              <a:t>Educational establishment /VET school</a:t>
            </a:r>
            <a:endParaRPr lang="en-US" dirty="0"/>
          </a:p>
        </p:txBody>
      </p:sp>
      <p:sp>
        <p:nvSpPr>
          <p:cNvPr id="10" name="Text Placeholder 9">
            <a:extLst>
              <a:ext uri="{FF2B5EF4-FFF2-40B4-BE49-F238E27FC236}">
                <a16:creationId xmlns:a16="http://schemas.microsoft.com/office/drawing/2014/main" id="{B9E3C92C-D77F-7C46-BB2F-8B67F84BE524}"/>
              </a:ext>
            </a:extLst>
          </p:cNvPr>
          <p:cNvSpPr>
            <a:spLocks noGrp="1"/>
          </p:cNvSpPr>
          <p:nvPr>
            <p:ph type="body" sz="quarter" idx="50"/>
          </p:nvPr>
        </p:nvSpPr>
        <p:spPr>
          <a:xfrm>
            <a:off x="3857558" y="4513572"/>
            <a:ext cx="3280814" cy="600446"/>
          </a:xfrm>
        </p:spPr>
        <p:txBody>
          <a:bodyPr/>
          <a:lstStyle/>
          <a:p>
            <a:r>
              <a:rPr lang="en-GB" dirty="0"/>
              <a:t>HOW WOULD YOU DESCRIBE YOUR MAIN </a:t>
            </a:r>
            <a:r>
              <a:rPr lang="en-GB" dirty="0">
                <a:solidFill>
                  <a:schemeClr val="bg1"/>
                </a:solidFill>
                <a:highlight>
                  <a:srgbClr val="84BA41"/>
                </a:highlight>
              </a:rPr>
              <a:t>STAKEHOLDERS OR OCCUPANTS</a:t>
            </a:r>
            <a:r>
              <a:rPr lang="en-GB" dirty="0"/>
              <a:t>? </a:t>
            </a:r>
            <a:endParaRPr lang="en-US" dirty="0"/>
          </a:p>
          <a:p>
            <a:endParaRPr lang="en-US" dirty="0"/>
          </a:p>
        </p:txBody>
      </p:sp>
      <p:sp>
        <p:nvSpPr>
          <p:cNvPr id="11" name="Text Placeholder 10">
            <a:extLst>
              <a:ext uri="{FF2B5EF4-FFF2-40B4-BE49-F238E27FC236}">
                <a16:creationId xmlns:a16="http://schemas.microsoft.com/office/drawing/2014/main" id="{3DACFD08-ED1C-AF47-AE27-769A6707F7ED}"/>
              </a:ext>
            </a:extLst>
          </p:cNvPr>
          <p:cNvSpPr>
            <a:spLocks noGrp="1"/>
          </p:cNvSpPr>
          <p:nvPr>
            <p:ph type="body" sz="quarter" idx="30"/>
          </p:nvPr>
        </p:nvSpPr>
        <p:spPr/>
        <p:txBody>
          <a:bodyPr/>
          <a:lstStyle/>
          <a:p>
            <a:r>
              <a:rPr lang="en-GB" dirty="0"/>
              <a:t>ORGANISATION PROFILE</a:t>
            </a:r>
            <a:endParaRPr lang="en-US" dirty="0"/>
          </a:p>
          <a:p>
            <a:endParaRPr lang="en-US" dirty="0"/>
          </a:p>
        </p:txBody>
      </p:sp>
      <p:sp>
        <p:nvSpPr>
          <p:cNvPr id="12" name="Text Placeholder 11">
            <a:extLst>
              <a:ext uri="{FF2B5EF4-FFF2-40B4-BE49-F238E27FC236}">
                <a16:creationId xmlns:a16="http://schemas.microsoft.com/office/drawing/2014/main" id="{4465E930-6012-C444-91A3-3CA727FC1F08}"/>
              </a:ext>
            </a:extLst>
          </p:cNvPr>
          <p:cNvSpPr>
            <a:spLocks noGrp="1"/>
          </p:cNvSpPr>
          <p:nvPr>
            <p:ph type="body" sz="quarter" idx="52"/>
          </p:nvPr>
        </p:nvSpPr>
        <p:spPr>
          <a:xfrm>
            <a:off x="3857557" y="5113043"/>
            <a:ext cx="3377633" cy="1200896"/>
          </a:xfrm>
        </p:spPr>
        <p:txBody>
          <a:bodyPr/>
          <a:lstStyle/>
          <a:p>
            <a:r>
              <a:rPr lang="en-GB" dirty="0"/>
              <a:t>Students, teachers and staff</a:t>
            </a:r>
            <a:endParaRPr lang="en-US" dirty="0"/>
          </a:p>
        </p:txBody>
      </p:sp>
      <p:sp>
        <p:nvSpPr>
          <p:cNvPr id="13" name="Text Placeholder 12">
            <a:extLst>
              <a:ext uri="{FF2B5EF4-FFF2-40B4-BE49-F238E27FC236}">
                <a16:creationId xmlns:a16="http://schemas.microsoft.com/office/drawing/2014/main" id="{070469D3-2106-A849-9B7E-742E18B32ABC}"/>
              </a:ext>
            </a:extLst>
          </p:cNvPr>
          <p:cNvSpPr>
            <a:spLocks noGrp="1"/>
          </p:cNvSpPr>
          <p:nvPr>
            <p:ph type="body" sz="quarter" idx="53"/>
          </p:nvPr>
        </p:nvSpPr>
        <p:spPr>
          <a:xfrm>
            <a:off x="349817" y="2919168"/>
            <a:ext cx="2869590" cy="969101"/>
          </a:xfrm>
        </p:spPr>
        <p:txBody>
          <a:bodyPr/>
          <a:lstStyle/>
          <a:p>
            <a:pPr>
              <a:tabLst>
                <a:tab pos="484188" algn="l"/>
              </a:tabLst>
            </a:pPr>
            <a:r>
              <a:rPr lang="en-US" sz="4000" dirty="0">
                <a:solidFill>
                  <a:srgbClr val="84BA41"/>
                </a:solidFill>
              </a:rPr>
              <a:t>50 </a:t>
            </a:r>
            <a:r>
              <a:rPr lang="en-US" sz="1500" dirty="0"/>
              <a:t>EMPLOYEES</a:t>
            </a:r>
          </a:p>
          <a:p>
            <a:pPr>
              <a:tabLst>
                <a:tab pos="484188" algn="l"/>
              </a:tabLst>
            </a:pPr>
            <a:endParaRPr lang="en-US" dirty="0"/>
          </a:p>
        </p:txBody>
      </p:sp>
      <p:sp>
        <p:nvSpPr>
          <p:cNvPr id="14" name="Text Placeholder 13">
            <a:extLst>
              <a:ext uri="{FF2B5EF4-FFF2-40B4-BE49-F238E27FC236}">
                <a16:creationId xmlns:a16="http://schemas.microsoft.com/office/drawing/2014/main" id="{70C875D7-1818-624C-85A3-0968CE51FB9A}"/>
              </a:ext>
            </a:extLst>
          </p:cNvPr>
          <p:cNvSpPr>
            <a:spLocks noGrp="1"/>
          </p:cNvSpPr>
          <p:nvPr>
            <p:ph type="body" sz="quarter" idx="54"/>
          </p:nvPr>
        </p:nvSpPr>
        <p:spPr>
          <a:xfrm>
            <a:off x="3582235" y="2868162"/>
            <a:ext cx="4141429" cy="597854"/>
          </a:xfrm>
        </p:spPr>
        <p:txBody>
          <a:bodyPr/>
          <a:lstStyle/>
          <a:p>
            <a:pPr>
              <a:tabLst>
                <a:tab pos="969963" algn="l"/>
              </a:tabLst>
            </a:pPr>
            <a:r>
              <a:rPr lang="en-GB" sz="1500" dirty="0"/>
              <a:t>MORE THAN                     PEOPLE DAILY</a:t>
            </a:r>
            <a:endParaRPr lang="en-US" sz="1500" dirty="0"/>
          </a:p>
          <a:p>
            <a:pPr>
              <a:tabLst>
                <a:tab pos="969963" algn="l"/>
              </a:tabLst>
            </a:pPr>
            <a:r>
              <a:rPr lang="en-US" dirty="0"/>
              <a:t> </a:t>
            </a:r>
          </a:p>
        </p:txBody>
      </p:sp>
      <p:cxnSp>
        <p:nvCxnSpPr>
          <p:cNvPr id="17" name="Straight Connector 16">
            <a:extLst>
              <a:ext uri="{FF2B5EF4-FFF2-40B4-BE49-F238E27FC236}">
                <a16:creationId xmlns:a16="http://schemas.microsoft.com/office/drawing/2014/main" id="{8F25B796-9640-B64B-969E-DA7D09C16272}"/>
              </a:ext>
            </a:extLst>
          </p:cNvPr>
          <p:cNvCxnSpPr>
            <a:cxnSpLocks/>
          </p:cNvCxnSpPr>
          <p:nvPr/>
        </p:nvCxnSpPr>
        <p:spPr>
          <a:xfrm>
            <a:off x="4585" y="4340275"/>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61FD65-79B0-574E-8AF2-67D4D19CFFEF}"/>
              </a:ext>
            </a:extLst>
          </p:cNvPr>
          <p:cNvCxnSpPr>
            <a:cxnSpLocks/>
          </p:cNvCxnSpPr>
          <p:nvPr/>
        </p:nvCxnSpPr>
        <p:spPr>
          <a:xfrm flipV="1">
            <a:off x="3460147" y="4340276"/>
            <a:ext cx="0" cy="130067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58805D-90C1-1A42-A06F-042E38C99E10}"/>
              </a:ext>
            </a:extLst>
          </p:cNvPr>
          <p:cNvCxnSpPr>
            <a:cxnSpLocks/>
          </p:cNvCxnSpPr>
          <p:nvPr/>
        </p:nvCxnSpPr>
        <p:spPr>
          <a:xfrm>
            <a:off x="4585" y="3351490"/>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AEDE493-2314-6245-9539-6A91ACEA5656}"/>
              </a:ext>
            </a:extLst>
          </p:cNvPr>
          <p:cNvCxnSpPr>
            <a:cxnSpLocks/>
          </p:cNvCxnSpPr>
          <p:nvPr/>
        </p:nvCxnSpPr>
        <p:spPr>
          <a:xfrm flipV="1">
            <a:off x="3456329" y="1017981"/>
            <a:ext cx="0" cy="2333509"/>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40DC7D37-372B-9942-AA9C-48D963F8558A}"/>
              </a:ext>
            </a:extLst>
          </p:cNvPr>
          <p:cNvGrpSpPr/>
          <p:nvPr/>
        </p:nvGrpSpPr>
        <p:grpSpPr>
          <a:xfrm>
            <a:off x="555443" y="1749671"/>
            <a:ext cx="975283" cy="853560"/>
            <a:chOff x="508257" y="1787847"/>
            <a:chExt cx="3681974" cy="3222433"/>
          </a:xfrm>
        </p:grpSpPr>
        <p:sp>
          <p:nvSpPr>
            <p:cNvPr id="22" name="Freeform 21">
              <a:extLst>
                <a:ext uri="{FF2B5EF4-FFF2-40B4-BE49-F238E27FC236}">
                  <a16:creationId xmlns:a16="http://schemas.microsoft.com/office/drawing/2014/main" id="{0566D236-4FE3-8144-B77D-F0B0563E04CF}"/>
                </a:ext>
              </a:extLst>
            </p:cNvPr>
            <p:cNvSpPr/>
            <p:nvPr/>
          </p:nvSpPr>
          <p:spPr>
            <a:xfrm>
              <a:off x="508257" y="1796176"/>
              <a:ext cx="1920747"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4DD6E25-2BB3-C744-A012-F0493B8CB2DB}"/>
                </a:ext>
              </a:extLst>
            </p:cNvPr>
            <p:cNvSpPr/>
            <p:nvPr/>
          </p:nvSpPr>
          <p:spPr>
            <a:xfrm>
              <a:off x="2097226" y="1787847"/>
              <a:ext cx="2093005" cy="3217496"/>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5BF85BF-8BB0-1247-8047-E940D87B5C8E}"/>
                </a:ext>
              </a:extLst>
            </p:cNvPr>
            <p:cNvSpPr/>
            <p:nvPr/>
          </p:nvSpPr>
          <p:spPr>
            <a:xfrm>
              <a:off x="2518484" y="4157627"/>
              <a:ext cx="307085" cy="108611"/>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239BC5D-144B-2A41-8117-CBD2EAACE8A3}"/>
                </a:ext>
              </a:extLst>
            </p:cNvPr>
            <p:cNvSpPr/>
            <p:nvPr/>
          </p:nvSpPr>
          <p:spPr>
            <a:xfrm>
              <a:off x="1065806" y="4395331"/>
              <a:ext cx="256008" cy="107539"/>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EF8C7E7-B8A2-2447-8493-7AB4602F38AF}"/>
                </a:ext>
              </a:extLst>
            </p:cNvPr>
            <p:cNvSpPr/>
            <p:nvPr/>
          </p:nvSpPr>
          <p:spPr>
            <a:xfrm>
              <a:off x="1087353" y="3739543"/>
              <a:ext cx="299873" cy="335863"/>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7B7FA904-74EC-BE46-8045-52727EB961FA}"/>
                </a:ext>
              </a:extLst>
            </p:cNvPr>
            <p:cNvSpPr/>
            <p:nvPr/>
          </p:nvSpPr>
          <p:spPr>
            <a:xfrm>
              <a:off x="1556017" y="3732359"/>
              <a:ext cx="292160" cy="343048"/>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535AEDE-88AF-C844-A2E2-10A8B9B90F75}"/>
                </a:ext>
              </a:extLst>
            </p:cNvPr>
            <p:cNvSpPr/>
            <p:nvPr/>
          </p:nvSpPr>
          <p:spPr>
            <a:xfrm>
              <a:off x="3151450" y="3442294"/>
              <a:ext cx="407611" cy="418966"/>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441F605D-043C-8C4F-B415-1D21203B3868}"/>
                </a:ext>
              </a:extLst>
            </p:cNvPr>
            <p:cNvSpPr/>
            <p:nvPr/>
          </p:nvSpPr>
          <p:spPr>
            <a:xfrm>
              <a:off x="2591208" y="3444090"/>
              <a:ext cx="405816" cy="417047"/>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CAA5AC3C-CB32-164D-AC28-52EFA05518BB}"/>
                </a:ext>
              </a:extLst>
            </p:cNvPr>
            <p:cNvSpPr/>
            <p:nvPr/>
          </p:nvSpPr>
          <p:spPr>
            <a:xfrm>
              <a:off x="3023990" y="3800609"/>
              <a:ext cx="101830" cy="114947"/>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6AB37007-EFD4-8949-8AD5-8A595DB280CA}"/>
                </a:ext>
              </a:extLst>
            </p:cNvPr>
            <p:cNvSpPr/>
            <p:nvPr/>
          </p:nvSpPr>
          <p:spPr>
            <a:xfrm>
              <a:off x="2973681" y="4027811"/>
              <a:ext cx="229842" cy="953709"/>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2" name="Group 31">
            <a:extLst>
              <a:ext uri="{FF2B5EF4-FFF2-40B4-BE49-F238E27FC236}">
                <a16:creationId xmlns:a16="http://schemas.microsoft.com/office/drawing/2014/main" id="{AC79E722-EA41-7D4E-97D0-947C263742A0}"/>
              </a:ext>
            </a:extLst>
          </p:cNvPr>
          <p:cNvGrpSpPr/>
          <p:nvPr/>
        </p:nvGrpSpPr>
        <p:grpSpPr>
          <a:xfrm>
            <a:off x="3725217" y="1937452"/>
            <a:ext cx="2197373" cy="764883"/>
            <a:chOff x="3727443" y="2284108"/>
            <a:chExt cx="2515667" cy="875678"/>
          </a:xfrm>
        </p:grpSpPr>
        <p:sp>
          <p:nvSpPr>
            <p:cNvPr id="33" name="Freeform 32">
              <a:extLst>
                <a:ext uri="{FF2B5EF4-FFF2-40B4-BE49-F238E27FC236}">
                  <a16:creationId xmlns:a16="http://schemas.microsoft.com/office/drawing/2014/main" id="{A2C9026E-BB06-C344-9283-E3AC192D879E}"/>
                </a:ext>
              </a:extLst>
            </p:cNvPr>
            <p:cNvSpPr/>
            <p:nvPr/>
          </p:nvSpPr>
          <p:spPr>
            <a:xfrm>
              <a:off x="5826128" y="2568697"/>
              <a:ext cx="416982" cy="341430"/>
            </a:xfrm>
            <a:custGeom>
              <a:avLst/>
              <a:gdLst>
                <a:gd name="connsiteX0" fmla="*/ 1330602 w 1578514"/>
                <a:gd name="connsiteY0" fmla="*/ 718729 h 1292506"/>
                <a:gd name="connsiteX1" fmla="*/ 1281222 w 1578514"/>
                <a:gd name="connsiteY1" fmla="*/ 718729 h 1292506"/>
                <a:gd name="connsiteX2" fmla="*/ 102379 w 1578514"/>
                <a:gd name="connsiteY2" fmla="*/ 718729 h 1292506"/>
                <a:gd name="connsiteX3" fmla="*/ 52101 w 1578514"/>
                <a:gd name="connsiteY3" fmla="*/ 714239 h 1292506"/>
                <a:gd name="connsiteX4" fmla="*/ 27 w 1578514"/>
                <a:gd name="connsiteY4" fmla="*/ 647785 h 1292506"/>
                <a:gd name="connsiteX5" fmla="*/ 52999 w 1578514"/>
                <a:gd name="connsiteY5" fmla="*/ 578636 h 1292506"/>
                <a:gd name="connsiteX6" fmla="*/ 103277 w 1578514"/>
                <a:gd name="connsiteY6" fmla="*/ 574146 h 1292506"/>
                <a:gd name="connsiteX7" fmla="*/ 1282119 w 1578514"/>
                <a:gd name="connsiteY7" fmla="*/ 574146 h 1292506"/>
                <a:gd name="connsiteX8" fmla="*/ 1330602 w 1578514"/>
                <a:gd name="connsiteY8" fmla="*/ 574146 h 1292506"/>
                <a:gd name="connsiteX9" fmla="*/ 1300973 w 1578514"/>
                <a:gd name="connsiteY9" fmla="*/ 543613 h 1292506"/>
                <a:gd name="connsiteX10" fmla="*/ 893362 w 1578514"/>
                <a:gd name="connsiteY10" fmla="*/ 134111 h 1292506"/>
                <a:gd name="connsiteX11" fmla="*/ 862836 w 1578514"/>
                <a:gd name="connsiteY11" fmla="*/ 71248 h 1292506"/>
                <a:gd name="connsiteX12" fmla="*/ 898749 w 1578514"/>
                <a:gd name="connsiteY12" fmla="*/ 11978 h 1292506"/>
                <a:gd name="connsiteX13" fmla="*/ 970574 w 1578514"/>
                <a:gd name="connsiteY13" fmla="*/ 13774 h 1292506"/>
                <a:gd name="connsiteX14" fmla="*/ 1000203 w 1578514"/>
                <a:gd name="connsiteY14" fmla="*/ 40715 h 1292506"/>
                <a:gd name="connsiteX15" fmla="*/ 1549671 w 1578514"/>
                <a:gd name="connsiteY15" fmla="*/ 589413 h 1292506"/>
                <a:gd name="connsiteX16" fmla="*/ 1548773 w 1578514"/>
                <a:gd name="connsiteY16" fmla="*/ 706157 h 1292506"/>
                <a:gd name="connsiteX17" fmla="*/ 999305 w 1578514"/>
                <a:gd name="connsiteY17" fmla="*/ 1254854 h 1292506"/>
                <a:gd name="connsiteX18" fmla="*/ 968779 w 1578514"/>
                <a:gd name="connsiteY18" fmla="*/ 1280897 h 1292506"/>
                <a:gd name="connsiteX19" fmla="*/ 877201 w 1578514"/>
                <a:gd name="connsiteY19" fmla="*/ 1268325 h 1292506"/>
                <a:gd name="connsiteX20" fmla="*/ 874507 w 1578514"/>
                <a:gd name="connsiteY20" fmla="*/ 1178521 h 1292506"/>
                <a:gd name="connsiteX21" fmla="*/ 899646 w 1578514"/>
                <a:gd name="connsiteY21" fmla="*/ 1151580 h 1292506"/>
                <a:gd name="connsiteX22" fmla="*/ 1298280 w 1578514"/>
                <a:gd name="connsiteY22" fmla="*/ 751956 h 1292506"/>
                <a:gd name="connsiteX23" fmla="*/ 1330602 w 1578514"/>
                <a:gd name="connsiteY23" fmla="*/ 718729 h 129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78514" h="1292506">
                  <a:moveTo>
                    <a:pt x="1330602" y="718729"/>
                  </a:moveTo>
                  <a:cubicBezTo>
                    <a:pt x="1308156" y="718729"/>
                    <a:pt x="1294689" y="718729"/>
                    <a:pt x="1281222" y="718729"/>
                  </a:cubicBezTo>
                  <a:cubicBezTo>
                    <a:pt x="887975" y="718729"/>
                    <a:pt x="494728" y="718729"/>
                    <a:pt x="102379" y="718729"/>
                  </a:cubicBezTo>
                  <a:cubicBezTo>
                    <a:pt x="85320" y="718729"/>
                    <a:pt x="68262" y="717831"/>
                    <a:pt x="52101" y="714239"/>
                  </a:cubicBezTo>
                  <a:cubicBezTo>
                    <a:pt x="21575" y="707055"/>
                    <a:pt x="925" y="678318"/>
                    <a:pt x="27" y="647785"/>
                  </a:cubicBezTo>
                  <a:cubicBezTo>
                    <a:pt x="-871" y="616353"/>
                    <a:pt x="20677" y="585820"/>
                    <a:pt x="52999" y="578636"/>
                  </a:cubicBezTo>
                  <a:cubicBezTo>
                    <a:pt x="69160" y="575044"/>
                    <a:pt x="86218" y="574146"/>
                    <a:pt x="103277" y="574146"/>
                  </a:cubicBezTo>
                  <a:cubicBezTo>
                    <a:pt x="496524" y="574146"/>
                    <a:pt x="889770" y="574146"/>
                    <a:pt x="1282119" y="574146"/>
                  </a:cubicBezTo>
                  <a:cubicBezTo>
                    <a:pt x="1295587" y="574146"/>
                    <a:pt x="1308156" y="574146"/>
                    <a:pt x="1330602" y="574146"/>
                  </a:cubicBezTo>
                  <a:cubicBezTo>
                    <a:pt x="1317134" y="559778"/>
                    <a:pt x="1309054" y="551695"/>
                    <a:pt x="1300973" y="543613"/>
                  </a:cubicBezTo>
                  <a:cubicBezTo>
                    <a:pt x="1164504" y="407112"/>
                    <a:pt x="1028035" y="271509"/>
                    <a:pt x="893362" y="134111"/>
                  </a:cubicBezTo>
                  <a:cubicBezTo>
                    <a:pt x="877201" y="117946"/>
                    <a:pt x="861938" y="91903"/>
                    <a:pt x="862836" y="71248"/>
                  </a:cubicBezTo>
                  <a:cubicBezTo>
                    <a:pt x="863734" y="50594"/>
                    <a:pt x="881690" y="26347"/>
                    <a:pt x="898749" y="11978"/>
                  </a:cubicBezTo>
                  <a:cubicBezTo>
                    <a:pt x="919398" y="-5982"/>
                    <a:pt x="947231" y="-2390"/>
                    <a:pt x="970574" y="13774"/>
                  </a:cubicBezTo>
                  <a:cubicBezTo>
                    <a:pt x="981348" y="20958"/>
                    <a:pt x="991224" y="30837"/>
                    <a:pt x="1000203" y="40715"/>
                  </a:cubicBezTo>
                  <a:cubicBezTo>
                    <a:pt x="1183359" y="223016"/>
                    <a:pt x="1366515" y="406214"/>
                    <a:pt x="1549671" y="589413"/>
                  </a:cubicBezTo>
                  <a:cubicBezTo>
                    <a:pt x="1588277" y="628028"/>
                    <a:pt x="1588277" y="666643"/>
                    <a:pt x="1548773" y="706157"/>
                  </a:cubicBezTo>
                  <a:cubicBezTo>
                    <a:pt x="1365617" y="889355"/>
                    <a:pt x="1182461" y="1071656"/>
                    <a:pt x="999305" y="1254854"/>
                  </a:cubicBezTo>
                  <a:cubicBezTo>
                    <a:pt x="989429" y="1264733"/>
                    <a:pt x="980451" y="1273713"/>
                    <a:pt x="968779" y="1280897"/>
                  </a:cubicBezTo>
                  <a:cubicBezTo>
                    <a:pt x="938253" y="1300654"/>
                    <a:pt x="900544" y="1294367"/>
                    <a:pt x="877201" y="1268325"/>
                  </a:cubicBezTo>
                  <a:cubicBezTo>
                    <a:pt x="854755" y="1243180"/>
                    <a:pt x="853857" y="1205462"/>
                    <a:pt x="874507" y="1178521"/>
                  </a:cubicBezTo>
                  <a:cubicBezTo>
                    <a:pt x="881690" y="1168643"/>
                    <a:pt x="890668" y="1160561"/>
                    <a:pt x="899646" y="1151580"/>
                  </a:cubicBezTo>
                  <a:cubicBezTo>
                    <a:pt x="1032524" y="1018672"/>
                    <a:pt x="1165402" y="885763"/>
                    <a:pt x="1298280" y="751956"/>
                  </a:cubicBezTo>
                  <a:cubicBezTo>
                    <a:pt x="1308156" y="742976"/>
                    <a:pt x="1316237" y="733996"/>
                    <a:pt x="1330602" y="718729"/>
                  </a:cubicBezTo>
                  <a:close/>
                </a:path>
              </a:pathLst>
            </a:custGeom>
            <a:solidFill>
              <a:srgbClr val="000000"/>
            </a:solidFill>
            <a:ln w="8971" cap="flat">
              <a:noFill/>
              <a:prstDash val="solid"/>
              <a:miter/>
            </a:ln>
          </p:spPr>
          <p:txBody>
            <a:bodyPr rtlCol="0" anchor="ctr"/>
            <a:lstStyle/>
            <a:p>
              <a:endParaRPr lang="en-US"/>
            </a:p>
          </p:txBody>
        </p:sp>
        <p:grpSp>
          <p:nvGrpSpPr>
            <p:cNvPr id="34" name="Group 33">
              <a:extLst>
                <a:ext uri="{FF2B5EF4-FFF2-40B4-BE49-F238E27FC236}">
                  <a16:creationId xmlns:a16="http://schemas.microsoft.com/office/drawing/2014/main" id="{CA667E36-12C2-0845-9D10-A9554B90B41A}"/>
                </a:ext>
              </a:extLst>
            </p:cNvPr>
            <p:cNvGrpSpPr/>
            <p:nvPr/>
          </p:nvGrpSpPr>
          <p:grpSpPr>
            <a:xfrm>
              <a:off x="3727443" y="2284108"/>
              <a:ext cx="1958555" cy="875678"/>
              <a:chOff x="-660466" y="3699192"/>
              <a:chExt cx="1273576" cy="569421"/>
            </a:xfrm>
          </p:grpSpPr>
          <p:grpSp>
            <p:nvGrpSpPr>
              <p:cNvPr id="35" name="Group 34">
                <a:extLst>
                  <a:ext uri="{FF2B5EF4-FFF2-40B4-BE49-F238E27FC236}">
                    <a16:creationId xmlns:a16="http://schemas.microsoft.com/office/drawing/2014/main" id="{7F061D06-6369-7E4B-BB73-251D99F3FD84}"/>
                  </a:ext>
                </a:extLst>
              </p:cNvPr>
              <p:cNvGrpSpPr/>
              <p:nvPr/>
            </p:nvGrpSpPr>
            <p:grpSpPr>
              <a:xfrm>
                <a:off x="-660466" y="3699192"/>
                <a:ext cx="650624" cy="569421"/>
                <a:chOff x="508256" y="1787847"/>
                <a:chExt cx="3681966" cy="3222434"/>
              </a:xfrm>
            </p:grpSpPr>
            <p:sp>
              <p:nvSpPr>
                <p:cNvPr id="47" name="Freeform 46">
                  <a:extLst>
                    <a:ext uri="{FF2B5EF4-FFF2-40B4-BE49-F238E27FC236}">
                      <a16:creationId xmlns:a16="http://schemas.microsoft.com/office/drawing/2014/main" id="{05B6C4CB-022F-8744-9145-DDD579E5FB82}"/>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14C6439D-F615-6D44-90B0-71051500BC26}"/>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A10C1B28-395F-E54E-A04E-E9976247209D}"/>
                    </a:ext>
                  </a:extLst>
                </p:cNvPr>
                <p:cNvSpPr/>
                <p:nvPr/>
              </p:nvSpPr>
              <p:spPr>
                <a:xfrm>
                  <a:off x="2518481"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3EAF691F-DB9D-FC45-A352-449B2D749861}"/>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2DB8A3A-39B5-A648-9841-40F15A7C8160}"/>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C88019D-FAF6-F24A-9F15-F38851300067}"/>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AECFCB4-BC1A-F34C-BCA1-DF0A1B5D3A7F}"/>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FA6BBE0-7078-204C-912F-68DADBA98433}"/>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41A23901-8CA3-124E-8184-E7285ADA25E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A70F48B-7DAC-A241-AC26-FCA6272708EC}"/>
                    </a:ext>
                  </a:extLst>
                </p:cNvPr>
                <p:cNvSpPr/>
                <p:nvPr/>
              </p:nvSpPr>
              <p:spPr>
                <a:xfrm>
                  <a:off x="2973679"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6" name="Group 35">
                <a:extLst>
                  <a:ext uri="{FF2B5EF4-FFF2-40B4-BE49-F238E27FC236}">
                    <a16:creationId xmlns:a16="http://schemas.microsoft.com/office/drawing/2014/main" id="{D68E87D1-DD54-D346-8AA2-EF30B468919C}"/>
                  </a:ext>
                </a:extLst>
              </p:cNvPr>
              <p:cNvGrpSpPr/>
              <p:nvPr/>
            </p:nvGrpSpPr>
            <p:grpSpPr>
              <a:xfrm flipH="1">
                <a:off x="-37514" y="3699192"/>
                <a:ext cx="650624" cy="569421"/>
                <a:chOff x="508256" y="1787847"/>
                <a:chExt cx="3681966" cy="3222434"/>
              </a:xfrm>
            </p:grpSpPr>
            <p:sp>
              <p:nvSpPr>
                <p:cNvPr id="37" name="Freeform 36">
                  <a:extLst>
                    <a:ext uri="{FF2B5EF4-FFF2-40B4-BE49-F238E27FC236}">
                      <a16:creationId xmlns:a16="http://schemas.microsoft.com/office/drawing/2014/main" id="{D9906022-B42E-724E-AFB6-DB82216706AD}"/>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B6C20CA6-CB76-984D-B3C2-08F4DFAC2F49}"/>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DE030C86-FA93-5C46-88A4-57AC489C7047}"/>
                    </a:ext>
                  </a:extLst>
                </p:cNvPr>
                <p:cNvSpPr/>
                <p:nvPr/>
              </p:nvSpPr>
              <p:spPr>
                <a:xfrm>
                  <a:off x="2518476"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EB4E26E-E2BD-9143-8D07-6678D10F105A}"/>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D8CF5C95-5098-4840-BBE9-8822493B9F0D}"/>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F163E3A-2016-4C47-995E-E95E03829F79}"/>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FCC409A-70B9-C14E-A5A8-125BF7FDC8B3}"/>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F7E5AFF9-3F7F-C445-9414-0C32F819C42D}"/>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EFB780E-4DF0-4A47-9B58-4B897203948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71D34B85-20C5-3D4F-95A5-EB9D01BE73EC}"/>
                    </a:ext>
                  </a:extLst>
                </p:cNvPr>
                <p:cNvSpPr/>
                <p:nvPr/>
              </p:nvSpPr>
              <p:spPr>
                <a:xfrm>
                  <a:off x="2973685"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grpSp>
      <p:sp>
        <p:nvSpPr>
          <p:cNvPr id="57" name="Text Placeholder 13">
            <a:extLst>
              <a:ext uri="{FF2B5EF4-FFF2-40B4-BE49-F238E27FC236}">
                <a16:creationId xmlns:a16="http://schemas.microsoft.com/office/drawing/2014/main" id="{2479479B-EAFE-9C4C-ADE6-643611D1EEB7}"/>
              </a:ext>
            </a:extLst>
          </p:cNvPr>
          <p:cNvSpPr txBox="1">
            <a:spLocks/>
          </p:cNvSpPr>
          <p:nvPr/>
        </p:nvSpPr>
        <p:spPr>
          <a:xfrm>
            <a:off x="4850766" y="2738229"/>
            <a:ext cx="1352966" cy="64568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969963" algn="l"/>
              </a:tabLst>
            </a:pPr>
            <a:endParaRPr lang="en-US" dirty="0">
              <a:solidFill>
                <a:srgbClr val="84BA41"/>
              </a:solidFill>
            </a:endParaRPr>
          </a:p>
          <a:p>
            <a:pPr>
              <a:tabLst>
                <a:tab pos="969963" algn="l"/>
              </a:tabLst>
            </a:pPr>
            <a:r>
              <a:rPr lang="en-US" sz="4000" dirty="0">
                <a:solidFill>
                  <a:srgbClr val="84BA41"/>
                </a:solidFill>
              </a:rPr>
              <a:t>500 	</a:t>
            </a:r>
            <a:endParaRPr lang="en-US" sz="5400" dirty="0">
              <a:solidFill>
                <a:srgbClr val="84BA41"/>
              </a:solidFill>
            </a:endParaRPr>
          </a:p>
          <a:p>
            <a:pPr>
              <a:tabLst>
                <a:tab pos="969963" algn="l"/>
              </a:tabLst>
            </a:pPr>
            <a:endParaRPr lang="en-US" sz="4000" dirty="0">
              <a:solidFill>
                <a:srgbClr val="84BA41"/>
              </a:solidFill>
            </a:endParaRPr>
          </a:p>
          <a:p>
            <a:pPr>
              <a:tabLst>
                <a:tab pos="969963" algn="l"/>
              </a:tabLst>
            </a:pPr>
            <a:endParaRPr lang="en-US" dirty="0"/>
          </a:p>
        </p:txBody>
      </p:sp>
      <p:cxnSp>
        <p:nvCxnSpPr>
          <p:cNvPr id="59" name="Straight Connector 58">
            <a:extLst>
              <a:ext uri="{FF2B5EF4-FFF2-40B4-BE49-F238E27FC236}">
                <a16:creationId xmlns:a16="http://schemas.microsoft.com/office/drawing/2014/main" id="{667D7A64-A409-B949-B6D1-F1BDB776D8D3}"/>
              </a:ext>
            </a:extLst>
          </p:cNvPr>
          <p:cNvCxnSpPr>
            <a:cxnSpLocks/>
          </p:cNvCxnSpPr>
          <p:nvPr/>
        </p:nvCxnSpPr>
        <p:spPr>
          <a:xfrm>
            <a:off x="5374829" y="6558653"/>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60" name="Text Placeholder 32">
            <a:extLst>
              <a:ext uri="{FF2B5EF4-FFF2-40B4-BE49-F238E27FC236}">
                <a16:creationId xmlns:a16="http://schemas.microsoft.com/office/drawing/2014/main" id="{8F138A6E-4A71-DE40-B33C-E4FB4F040098}"/>
              </a:ext>
            </a:extLst>
          </p:cNvPr>
          <p:cNvSpPr txBox="1">
            <a:spLocks/>
          </p:cNvSpPr>
          <p:nvPr/>
        </p:nvSpPr>
        <p:spPr>
          <a:xfrm>
            <a:off x="987391" y="6006456"/>
            <a:ext cx="6169139" cy="465820"/>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400" b="1" i="0" kern="1200">
                <a:solidFill>
                  <a:srgbClr val="297239"/>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GOOD PRACTICES</a:t>
            </a:r>
            <a:endParaRPr lang="en-US" dirty="0"/>
          </a:p>
        </p:txBody>
      </p:sp>
      <p:sp>
        <p:nvSpPr>
          <p:cNvPr id="61" name="Text Placeholder 2">
            <a:extLst>
              <a:ext uri="{FF2B5EF4-FFF2-40B4-BE49-F238E27FC236}">
                <a16:creationId xmlns:a16="http://schemas.microsoft.com/office/drawing/2014/main" id="{5266C95B-5735-4140-8334-959C211D9ACC}"/>
              </a:ext>
            </a:extLst>
          </p:cNvPr>
          <p:cNvSpPr txBox="1">
            <a:spLocks/>
          </p:cNvSpPr>
          <p:nvPr/>
        </p:nvSpPr>
        <p:spPr>
          <a:xfrm>
            <a:off x="1147303" y="6895869"/>
            <a:ext cx="4088474"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WHAT IS YOUR  </a:t>
            </a:r>
            <a:r>
              <a:rPr lang="en-GB" dirty="0">
                <a:solidFill>
                  <a:schemeClr val="bg1"/>
                </a:solidFill>
                <a:highlight>
                  <a:srgbClr val="84BA41"/>
                </a:highlight>
              </a:rPr>
              <a:t>VISION AND STRATEGY</a:t>
            </a:r>
            <a:r>
              <a:rPr lang="en-GB" dirty="0">
                <a:solidFill>
                  <a:schemeClr val="bg1"/>
                </a:solidFill>
              </a:rPr>
              <a:t>  </a:t>
            </a:r>
            <a:r>
              <a:rPr lang="en-GB" dirty="0"/>
              <a:t>RELATED TO SUSTAINABLE DEVELOPMENT/CLIMATE ACTIONS?</a:t>
            </a:r>
          </a:p>
          <a:p>
            <a:endParaRPr lang="en-GB" dirty="0"/>
          </a:p>
          <a:p>
            <a:endParaRPr lang="en-GB" dirty="0"/>
          </a:p>
        </p:txBody>
      </p:sp>
      <p:sp>
        <p:nvSpPr>
          <p:cNvPr id="62" name="Text Placeholder 5">
            <a:extLst>
              <a:ext uri="{FF2B5EF4-FFF2-40B4-BE49-F238E27FC236}">
                <a16:creationId xmlns:a16="http://schemas.microsoft.com/office/drawing/2014/main" id="{DE0CA180-DD4C-9149-9A0C-84938AC45A3C}"/>
              </a:ext>
            </a:extLst>
          </p:cNvPr>
          <p:cNvSpPr txBox="1">
            <a:spLocks/>
          </p:cNvSpPr>
          <p:nvPr/>
        </p:nvSpPr>
        <p:spPr>
          <a:xfrm>
            <a:off x="1147303" y="7583124"/>
            <a:ext cx="5910006" cy="1162770"/>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GB" sz="1200" b="1" kern="1200" smtClean="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ct val="100000"/>
              </a:lnSpc>
            </a:pPr>
            <a:r>
              <a:rPr lang="en-GB" sz="1050" b="0" dirty="0">
                <a:solidFill>
                  <a:schemeClr val="tx1"/>
                </a:solidFill>
              </a:rPr>
              <a:t>Sustainability and the SDGs are guiding the choices of </a:t>
            </a:r>
            <a:r>
              <a:rPr lang="en-GB" sz="1050" b="0" dirty="0" err="1">
                <a:solidFill>
                  <a:schemeClr val="tx1"/>
                </a:solidFill>
              </a:rPr>
              <a:t>Wellant</a:t>
            </a:r>
            <a:r>
              <a:rPr lang="en-GB" sz="1050" b="0" dirty="0">
                <a:solidFill>
                  <a:schemeClr val="tx1"/>
                </a:solidFill>
              </a:rPr>
              <a:t> in their Educational programs, Business operations and relationships with SME’s and society. They believe that sustainable thinking and acting is important for all employees (teachers and supporting staff ) and students. That is why they became the most sustainable VET-school of the Netherlands in 2020.  https://wellant.nl/duurzaamste-mbo-school.</a:t>
            </a:r>
          </a:p>
        </p:txBody>
      </p:sp>
      <p:grpSp>
        <p:nvGrpSpPr>
          <p:cNvPr id="63" name="Group 62">
            <a:extLst>
              <a:ext uri="{FF2B5EF4-FFF2-40B4-BE49-F238E27FC236}">
                <a16:creationId xmlns:a16="http://schemas.microsoft.com/office/drawing/2014/main" id="{48CC3B0E-A0A0-E446-8496-BE394158487E}"/>
              </a:ext>
            </a:extLst>
          </p:cNvPr>
          <p:cNvGrpSpPr/>
          <p:nvPr/>
        </p:nvGrpSpPr>
        <p:grpSpPr>
          <a:xfrm>
            <a:off x="228957" y="6940080"/>
            <a:ext cx="7335303" cy="710005"/>
            <a:chOff x="213766" y="1344591"/>
            <a:chExt cx="7335303" cy="710005"/>
          </a:xfrm>
        </p:grpSpPr>
        <p:sp>
          <p:nvSpPr>
            <p:cNvPr id="64" name="Oval 63">
              <a:extLst>
                <a:ext uri="{FF2B5EF4-FFF2-40B4-BE49-F238E27FC236}">
                  <a16:creationId xmlns:a16="http://schemas.microsoft.com/office/drawing/2014/main" id="{C2FAF61D-A9AD-8E49-BDBE-A0F00B2DE43C}"/>
                </a:ext>
              </a:extLst>
            </p:cNvPr>
            <p:cNvSpPr/>
            <p:nvPr/>
          </p:nvSpPr>
          <p:spPr>
            <a:xfrm>
              <a:off x="213766" y="1344591"/>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a:extLst>
                <a:ext uri="{FF2B5EF4-FFF2-40B4-BE49-F238E27FC236}">
                  <a16:creationId xmlns:a16="http://schemas.microsoft.com/office/drawing/2014/main" id="{10D41F00-2D24-244D-9C9D-66B4E19902EC}"/>
                </a:ext>
              </a:extLst>
            </p:cNvPr>
            <p:cNvCxnSpPr>
              <a:cxnSpLocks/>
            </p:cNvCxnSpPr>
            <p:nvPr/>
          </p:nvCxnSpPr>
          <p:spPr>
            <a:xfrm>
              <a:off x="798246" y="1894139"/>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6" name="Graphic 2">
              <a:extLst>
                <a:ext uri="{FF2B5EF4-FFF2-40B4-BE49-F238E27FC236}">
                  <a16:creationId xmlns:a16="http://schemas.microsoft.com/office/drawing/2014/main" id="{080DA41C-BB8D-0847-A0CB-C1DBAA6889B1}"/>
                </a:ext>
              </a:extLst>
            </p:cNvPr>
            <p:cNvGrpSpPr/>
            <p:nvPr/>
          </p:nvGrpSpPr>
          <p:grpSpPr>
            <a:xfrm>
              <a:off x="350342" y="1476225"/>
              <a:ext cx="448818" cy="446735"/>
              <a:chOff x="3917171" y="3851610"/>
              <a:chExt cx="870324" cy="866284"/>
            </a:xfrm>
            <a:solidFill>
              <a:schemeClr val="bg1"/>
            </a:solidFill>
          </p:grpSpPr>
          <p:sp>
            <p:nvSpPr>
              <p:cNvPr id="67" name="Freeform 66">
                <a:extLst>
                  <a:ext uri="{FF2B5EF4-FFF2-40B4-BE49-F238E27FC236}">
                    <a16:creationId xmlns:a16="http://schemas.microsoft.com/office/drawing/2014/main" id="{7A5FD988-A421-0D44-9F77-10686D1FB74D}"/>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323CEB6-9B57-6246-980B-3170ACC5E1BB}"/>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7770B94-0F33-4644-8CF5-04C467AC4217}"/>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B7D03E4-4A6B-EF4E-A4FA-B685364669B1}"/>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3F5CE9A-022C-7849-8838-44E62978453D}"/>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83A264E-E9AD-0448-9243-5E0B996AA56B}"/>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B9D7070-9D24-0448-A9F2-BCBD817BB3BE}"/>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0E6749B-F631-CE4A-BB66-5CBB8D01744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C9D0E8F-CD71-9544-B395-24244F66E67A}"/>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D1E7A72-BFB1-6D4D-82F3-1CF4BBDA73FD}"/>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510FFF7-16A8-A445-AB5C-A3E90692ADFA}"/>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3B2F0BE8-C095-9E43-902C-1246FE732787}"/>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B63087C-0747-8848-BE95-5FB692077C68}"/>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40C9F273-F943-3441-BBF2-D76BA4821989}"/>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FE86EEA5-8FE4-AA48-8531-850C9A06CB8B}"/>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p>
            </p:txBody>
          </p:sp>
        </p:grpSp>
      </p:grpSp>
      <p:cxnSp>
        <p:nvCxnSpPr>
          <p:cNvPr id="97" name="Straight Connector 96">
            <a:extLst>
              <a:ext uri="{FF2B5EF4-FFF2-40B4-BE49-F238E27FC236}">
                <a16:creationId xmlns:a16="http://schemas.microsoft.com/office/drawing/2014/main" id="{EC7FE771-56D8-F544-990E-D24FB4645AAE}"/>
              </a:ext>
            </a:extLst>
          </p:cNvPr>
          <p:cNvCxnSpPr>
            <a:cxnSpLocks/>
          </p:cNvCxnSpPr>
          <p:nvPr/>
        </p:nvCxnSpPr>
        <p:spPr>
          <a:xfrm>
            <a:off x="77720" y="5640946"/>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9529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3</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62" name="Text Placeholder 1">
            <a:extLst>
              <a:ext uri="{FF2B5EF4-FFF2-40B4-BE49-F238E27FC236}">
                <a16:creationId xmlns:a16="http://schemas.microsoft.com/office/drawing/2014/main" id="{01409D1C-07F3-48AD-862D-D2A0104058C3}"/>
              </a:ext>
            </a:extLst>
          </p:cNvPr>
          <p:cNvSpPr txBox="1">
            <a:spLocks/>
          </p:cNvSpPr>
          <p:nvPr/>
        </p:nvSpPr>
        <p:spPr>
          <a:xfrm>
            <a:off x="1132112" y="3871022"/>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PARTNERS AND STAKEHOLDERS </a:t>
            </a:r>
            <a:r>
              <a:rPr lang="en-GB" dirty="0">
                <a:solidFill>
                  <a:schemeClr val="bg1"/>
                </a:solidFill>
              </a:rPr>
              <a:t> </a:t>
            </a:r>
            <a:r>
              <a:rPr lang="en-GB" dirty="0"/>
              <a:t>WERE INVOLVED? </a:t>
            </a:r>
          </a:p>
          <a:p>
            <a:endParaRPr lang="en-US" dirty="0"/>
          </a:p>
        </p:txBody>
      </p:sp>
      <p:grpSp>
        <p:nvGrpSpPr>
          <p:cNvPr id="64" name="Group 63">
            <a:extLst>
              <a:ext uri="{FF2B5EF4-FFF2-40B4-BE49-F238E27FC236}">
                <a16:creationId xmlns:a16="http://schemas.microsoft.com/office/drawing/2014/main" id="{D13656C4-88D3-4EEE-823A-37220223F3FA}"/>
              </a:ext>
            </a:extLst>
          </p:cNvPr>
          <p:cNvGrpSpPr/>
          <p:nvPr/>
        </p:nvGrpSpPr>
        <p:grpSpPr>
          <a:xfrm>
            <a:off x="224372" y="3659644"/>
            <a:ext cx="7335303" cy="710005"/>
            <a:chOff x="224372" y="1222585"/>
            <a:chExt cx="7335303" cy="710005"/>
          </a:xfrm>
        </p:grpSpPr>
        <p:sp>
          <p:nvSpPr>
            <p:cNvPr id="65" name="Oval 64">
              <a:extLst>
                <a:ext uri="{FF2B5EF4-FFF2-40B4-BE49-F238E27FC236}">
                  <a16:creationId xmlns:a16="http://schemas.microsoft.com/office/drawing/2014/main" id="{491037D8-513A-4CA6-9F93-DF625BBF703B}"/>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Connector 65">
              <a:extLst>
                <a:ext uri="{FF2B5EF4-FFF2-40B4-BE49-F238E27FC236}">
                  <a16:creationId xmlns:a16="http://schemas.microsoft.com/office/drawing/2014/main" id="{E13038E7-B7DD-49FA-B48F-B026762D49D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7" name="Graphic 2">
              <a:extLst>
                <a:ext uri="{FF2B5EF4-FFF2-40B4-BE49-F238E27FC236}">
                  <a16:creationId xmlns:a16="http://schemas.microsoft.com/office/drawing/2014/main" id="{77685D3B-9BFD-49F5-9D38-AAAD57146709}"/>
                </a:ext>
              </a:extLst>
            </p:cNvPr>
            <p:cNvGrpSpPr/>
            <p:nvPr/>
          </p:nvGrpSpPr>
          <p:grpSpPr>
            <a:xfrm>
              <a:off x="367389" y="1329570"/>
              <a:ext cx="456674" cy="462034"/>
              <a:chOff x="7190753" y="5365577"/>
              <a:chExt cx="745522" cy="754273"/>
            </a:xfrm>
            <a:solidFill>
              <a:schemeClr val="bg1"/>
            </a:solidFill>
          </p:grpSpPr>
          <p:sp>
            <p:nvSpPr>
              <p:cNvPr id="68" name="Freeform 11">
                <a:extLst>
                  <a:ext uri="{FF2B5EF4-FFF2-40B4-BE49-F238E27FC236}">
                    <a16:creationId xmlns:a16="http://schemas.microsoft.com/office/drawing/2014/main" id="{CD1F9B6A-E7D0-438A-9BF6-3AB4DAB420A0}"/>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69" name="Freeform 12">
                <a:extLst>
                  <a:ext uri="{FF2B5EF4-FFF2-40B4-BE49-F238E27FC236}">
                    <a16:creationId xmlns:a16="http://schemas.microsoft.com/office/drawing/2014/main" id="{14B3FEC0-96BF-4DE2-A655-105CA64D5A54}"/>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70" name="Freeform 13">
                <a:extLst>
                  <a:ext uri="{FF2B5EF4-FFF2-40B4-BE49-F238E27FC236}">
                    <a16:creationId xmlns:a16="http://schemas.microsoft.com/office/drawing/2014/main" id="{F759564F-5E7D-44FE-84D5-5485FD316B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71" name="Freeform 14">
                <a:extLst>
                  <a:ext uri="{FF2B5EF4-FFF2-40B4-BE49-F238E27FC236}">
                    <a16:creationId xmlns:a16="http://schemas.microsoft.com/office/drawing/2014/main" id="{2B88392B-9D0B-45E9-9071-AE1CC53AA6F5}"/>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72" name="Freeform 15">
                <a:extLst>
                  <a:ext uri="{FF2B5EF4-FFF2-40B4-BE49-F238E27FC236}">
                    <a16:creationId xmlns:a16="http://schemas.microsoft.com/office/drawing/2014/main" id="{8A7E4247-B6D9-41E2-884E-F138CFCF49EF}"/>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73" name="Freeform 16">
                <a:extLst>
                  <a:ext uri="{FF2B5EF4-FFF2-40B4-BE49-F238E27FC236}">
                    <a16:creationId xmlns:a16="http://schemas.microsoft.com/office/drawing/2014/main" id="{CFCE90F2-DD6F-4F90-8C41-F343E2AE25CE}"/>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74" name="Freeform 17">
                <a:extLst>
                  <a:ext uri="{FF2B5EF4-FFF2-40B4-BE49-F238E27FC236}">
                    <a16:creationId xmlns:a16="http://schemas.microsoft.com/office/drawing/2014/main" id="{44E84886-7B67-4B9D-B81E-A061063801E8}"/>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75" name="Freeform 18">
                <a:extLst>
                  <a:ext uri="{FF2B5EF4-FFF2-40B4-BE49-F238E27FC236}">
                    <a16:creationId xmlns:a16="http://schemas.microsoft.com/office/drawing/2014/main" id="{0EE853FB-B974-46E9-A4F1-943558C032F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76" name="Freeform 19">
                <a:extLst>
                  <a:ext uri="{FF2B5EF4-FFF2-40B4-BE49-F238E27FC236}">
                    <a16:creationId xmlns:a16="http://schemas.microsoft.com/office/drawing/2014/main" id="{65F3C923-F900-4ACD-BD31-E37084B22128}"/>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sp>
        <p:nvSpPr>
          <p:cNvPr id="57" name="Text Placeholder 3">
            <a:extLst>
              <a:ext uri="{FF2B5EF4-FFF2-40B4-BE49-F238E27FC236}">
                <a16:creationId xmlns:a16="http://schemas.microsoft.com/office/drawing/2014/main" id="{FF1DE9F0-FA15-E64B-8392-93EBC2F08601}"/>
              </a:ext>
            </a:extLst>
          </p:cNvPr>
          <p:cNvSpPr txBox="1">
            <a:spLocks/>
          </p:cNvSpPr>
          <p:nvPr/>
        </p:nvSpPr>
        <p:spPr>
          <a:xfrm>
            <a:off x="1133348" y="5187299"/>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DID YOU RECEIVE ANY KIND OF </a:t>
            </a:r>
            <a:r>
              <a:rPr lang="en-US" sz="1200" b="1" dirty="0">
                <a:solidFill>
                  <a:schemeClr val="bg1"/>
                </a:solidFill>
                <a:highlight>
                  <a:srgbClr val="84BA41"/>
                </a:highlight>
              </a:rPr>
              <a:t>TRAINING OR SUPPORT </a:t>
            </a:r>
            <a:r>
              <a:rPr lang="en-US" sz="1200" b="1" dirty="0">
                <a:solidFill>
                  <a:srgbClr val="297239"/>
                </a:solidFill>
              </a:rPr>
              <a:t>REGARDING YOUR ACTIONS? </a:t>
            </a:r>
          </a:p>
          <a:p>
            <a:endParaRPr lang="en-US" dirty="0"/>
          </a:p>
          <a:p>
            <a:endParaRPr lang="en-US" dirty="0"/>
          </a:p>
        </p:txBody>
      </p:sp>
      <p:grpSp>
        <p:nvGrpSpPr>
          <p:cNvPr id="58" name="Group 57">
            <a:extLst>
              <a:ext uri="{FF2B5EF4-FFF2-40B4-BE49-F238E27FC236}">
                <a16:creationId xmlns:a16="http://schemas.microsoft.com/office/drawing/2014/main" id="{46CA30CA-276D-A14C-A17F-EA7A2BA18102}"/>
              </a:ext>
            </a:extLst>
          </p:cNvPr>
          <p:cNvGrpSpPr/>
          <p:nvPr/>
        </p:nvGrpSpPr>
        <p:grpSpPr>
          <a:xfrm>
            <a:off x="209699" y="5181503"/>
            <a:ext cx="7335303" cy="710005"/>
            <a:chOff x="224372" y="8389939"/>
            <a:chExt cx="7335303" cy="710005"/>
          </a:xfrm>
        </p:grpSpPr>
        <p:sp>
          <p:nvSpPr>
            <p:cNvPr id="59" name="Oval 58">
              <a:extLst>
                <a:ext uri="{FF2B5EF4-FFF2-40B4-BE49-F238E27FC236}">
                  <a16:creationId xmlns:a16="http://schemas.microsoft.com/office/drawing/2014/main" id="{782EED94-381B-DD40-B4E6-D5A367891AE4}"/>
                </a:ext>
              </a:extLst>
            </p:cNvPr>
            <p:cNvSpPr/>
            <p:nvPr/>
          </p:nvSpPr>
          <p:spPr>
            <a:xfrm>
              <a:off x="224372" y="8389939"/>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id="{5C55D85F-A0FB-3746-99C8-E12A4E162073}"/>
                </a:ext>
              </a:extLst>
            </p:cNvPr>
            <p:cNvCxnSpPr>
              <a:cxnSpLocks/>
            </p:cNvCxnSpPr>
            <p:nvPr/>
          </p:nvCxnSpPr>
          <p:spPr>
            <a:xfrm>
              <a:off x="808852" y="8939487"/>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13898455-6EA2-1E46-B15A-CD2488473520}"/>
                </a:ext>
              </a:extLst>
            </p:cNvPr>
            <p:cNvGrpSpPr/>
            <p:nvPr/>
          </p:nvGrpSpPr>
          <p:grpSpPr>
            <a:xfrm>
              <a:off x="349391" y="8537793"/>
              <a:ext cx="428340" cy="428678"/>
              <a:chOff x="2845389" y="1612886"/>
              <a:chExt cx="3419384" cy="3422081"/>
            </a:xfrm>
            <a:solidFill>
              <a:schemeClr val="bg1"/>
            </a:solidFill>
          </p:grpSpPr>
          <p:sp>
            <p:nvSpPr>
              <p:cNvPr id="77" name="Freeform 24">
                <a:extLst>
                  <a:ext uri="{FF2B5EF4-FFF2-40B4-BE49-F238E27FC236}">
                    <a16:creationId xmlns:a16="http://schemas.microsoft.com/office/drawing/2014/main" id="{410C656E-FA80-9948-A02E-DC4CCFEDFA86}"/>
                  </a:ext>
                </a:extLst>
              </p:cNvPr>
              <p:cNvSpPr/>
              <p:nvPr/>
            </p:nvSpPr>
            <p:spPr>
              <a:xfrm>
                <a:off x="2845389" y="1612886"/>
                <a:ext cx="3419384" cy="2222603"/>
              </a:xfrm>
              <a:custGeom>
                <a:avLst/>
                <a:gdLst>
                  <a:gd name="connsiteX0" fmla="*/ 486104 w 3419384"/>
                  <a:gd name="connsiteY0" fmla="*/ 684226 h 2222603"/>
                  <a:gd name="connsiteX1" fmla="*/ 399495 w 3419384"/>
                  <a:gd name="connsiteY1" fmla="*/ 489073 h 2222603"/>
                  <a:gd name="connsiteX2" fmla="*/ 398544 w 3419384"/>
                  <a:gd name="connsiteY2" fmla="*/ 147317 h 2222603"/>
                  <a:gd name="connsiteX3" fmla="*/ 564147 w 3419384"/>
                  <a:gd name="connsiteY3" fmla="*/ 714 h 2222603"/>
                  <a:gd name="connsiteX4" fmla="*/ 909631 w 3419384"/>
                  <a:gd name="connsiteY4" fmla="*/ 714 h 2222603"/>
                  <a:gd name="connsiteX5" fmla="*/ 1080945 w 3419384"/>
                  <a:gd name="connsiteY5" fmla="*/ 171116 h 2222603"/>
                  <a:gd name="connsiteX6" fmla="*/ 1102836 w 3419384"/>
                  <a:gd name="connsiteY6" fmla="*/ 258697 h 2222603"/>
                  <a:gd name="connsiteX7" fmla="*/ 1181831 w 3419384"/>
                  <a:gd name="connsiteY7" fmla="*/ 418627 h 2222603"/>
                  <a:gd name="connsiteX8" fmla="*/ 1121870 w 3419384"/>
                  <a:gd name="connsiteY8" fmla="*/ 514776 h 2222603"/>
                  <a:gd name="connsiteX9" fmla="*/ 1085704 w 3419384"/>
                  <a:gd name="connsiteY9" fmla="*/ 514776 h 2222603"/>
                  <a:gd name="connsiteX10" fmla="*/ 1003854 w 3419384"/>
                  <a:gd name="connsiteY10" fmla="*/ 686130 h 2222603"/>
                  <a:gd name="connsiteX11" fmla="*/ 1151375 w 3419384"/>
                  <a:gd name="connsiteY11" fmla="*/ 685178 h 2222603"/>
                  <a:gd name="connsiteX12" fmla="*/ 1456885 w 3419384"/>
                  <a:gd name="connsiteY12" fmla="*/ 826069 h 2222603"/>
                  <a:gd name="connsiteX13" fmla="*/ 1594888 w 3419384"/>
                  <a:gd name="connsiteY13" fmla="*/ 987903 h 2222603"/>
                  <a:gd name="connsiteX14" fmla="*/ 1594888 w 3419384"/>
                  <a:gd name="connsiteY14" fmla="*/ 942209 h 2222603"/>
                  <a:gd name="connsiteX15" fmla="*/ 1594888 w 3419384"/>
                  <a:gd name="connsiteY15" fmla="*/ 83535 h 2222603"/>
                  <a:gd name="connsiteX16" fmla="*/ 1677690 w 3419384"/>
                  <a:gd name="connsiteY16" fmla="*/ 2618 h 2222603"/>
                  <a:gd name="connsiteX17" fmla="*/ 3337535 w 3419384"/>
                  <a:gd name="connsiteY17" fmla="*/ 2618 h 2222603"/>
                  <a:gd name="connsiteX18" fmla="*/ 3419385 w 3419384"/>
                  <a:gd name="connsiteY18" fmla="*/ 84487 h 2222603"/>
                  <a:gd name="connsiteX19" fmla="*/ 3419385 w 3419384"/>
                  <a:gd name="connsiteY19" fmla="*/ 1916070 h 2222603"/>
                  <a:gd name="connsiteX20" fmla="*/ 3337535 w 3419384"/>
                  <a:gd name="connsiteY20" fmla="*/ 1997940 h 2222603"/>
                  <a:gd name="connsiteX21" fmla="*/ 2098362 w 3419384"/>
                  <a:gd name="connsiteY21" fmla="*/ 1997940 h 2222603"/>
                  <a:gd name="connsiteX22" fmla="*/ 2052678 w 3419384"/>
                  <a:gd name="connsiteY22" fmla="*/ 1997940 h 2222603"/>
                  <a:gd name="connsiteX23" fmla="*/ 2052678 w 3419384"/>
                  <a:gd name="connsiteY23" fmla="*/ 2110272 h 2222603"/>
                  <a:gd name="connsiteX24" fmla="*/ 1939420 w 3419384"/>
                  <a:gd name="connsiteY24" fmla="*/ 2110272 h 2222603"/>
                  <a:gd name="connsiteX25" fmla="*/ 1939420 w 3419384"/>
                  <a:gd name="connsiteY25" fmla="*/ 1999843 h 2222603"/>
                  <a:gd name="connsiteX26" fmla="*/ 229133 w 3419384"/>
                  <a:gd name="connsiteY26" fmla="*/ 1999843 h 2222603"/>
                  <a:gd name="connsiteX27" fmla="*/ 229133 w 3419384"/>
                  <a:gd name="connsiteY27" fmla="*/ 2222604 h 2222603"/>
                  <a:gd name="connsiteX28" fmla="*/ 114923 w 3419384"/>
                  <a:gd name="connsiteY28" fmla="*/ 2222604 h 2222603"/>
                  <a:gd name="connsiteX29" fmla="*/ 114923 w 3419384"/>
                  <a:gd name="connsiteY29" fmla="*/ 1996988 h 2222603"/>
                  <a:gd name="connsiteX30" fmla="*/ 58770 w 3419384"/>
                  <a:gd name="connsiteY30" fmla="*/ 1996988 h 2222603"/>
                  <a:gd name="connsiteX31" fmla="*/ 714 w 3419384"/>
                  <a:gd name="connsiteY31" fmla="*/ 1937966 h 2222603"/>
                  <a:gd name="connsiteX32" fmla="*/ 714 w 3419384"/>
                  <a:gd name="connsiteY32" fmla="*/ 1713302 h 2222603"/>
                  <a:gd name="connsiteX33" fmla="*/ 59722 w 3419384"/>
                  <a:gd name="connsiteY33" fmla="*/ 1655232 h 2222603"/>
                  <a:gd name="connsiteX34" fmla="*/ 173932 w 3419384"/>
                  <a:gd name="connsiteY34" fmla="*/ 1655232 h 2222603"/>
                  <a:gd name="connsiteX35" fmla="*/ 113972 w 3419384"/>
                  <a:gd name="connsiteY35" fmla="*/ 1388681 h 2222603"/>
                  <a:gd name="connsiteX36" fmla="*/ 113972 w 3419384"/>
                  <a:gd name="connsiteY36" fmla="*/ 982191 h 2222603"/>
                  <a:gd name="connsiteX37" fmla="*/ 409965 w 3419384"/>
                  <a:gd name="connsiteY37" fmla="*/ 685178 h 2222603"/>
                  <a:gd name="connsiteX38" fmla="*/ 486104 w 3419384"/>
                  <a:gd name="connsiteY38" fmla="*/ 684226 h 2222603"/>
                  <a:gd name="connsiteX39" fmla="*/ 3300417 w 3419384"/>
                  <a:gd name="connsiteY39" fmla="*/ 1879896 h 2222603"/>
                  <a:gd name="connsiteX40" fmla="*/ 3300417 w 3419384"/>
                  <a:gd name="connsiteY40" fmla="*/ 116854 h 2222603"/>
                  <a:gd name="connsiteX41" fmla="*/ 1709098 w 3419384"/>
                  <a:gd name="connsiteY41" fmla="*/ 116854 h 2222603"/>
                  <a:gd name="connsiteX42" fmla="*/ 1709098 w 3419384"/>
                  <a:gd name="connsiteY42" fmla="*/ 994567 h 2222603"/>
                  <a:gd name="connsiteX43" fmla="*/ 1717663 w 3419384"/>
                  <a:gd name="connsiteY43" fmla="*/ 990759 h 2222603"/>
                  <a:gd name="connsiteX44" fmla="*/ 1927048 w 3419384"/>
                  <a:gd name="connsiteY44" fmla="*/ 782278 h 2222603"/>
                  <a:gd name="connsiteX45" fmla="*/ 2057437 w 3419384"/>
                  <a:gd name="connsiteY45" fmla="*/ 774663 h 2222603"/>
                  <a:gd name="connsiteX46" fmla="*/ 2347719 w 3419384"/>
                  <a:gd name="connsiteY46" fmla="*/ 479553 h 2222603"/>
                  <a:gd name="connsiteX47" fmla="*/ 2433376 w 3419384"/>
                  <a:gd name="connsiteY47" fmla="*/ 556662 h 2222603"/>
                  <a:gd name="connsiteX48" fmla="*/ 2129769 w 3419384"/>
                  <a:gd name="connsiteY48" fmla="*/ 857484 h 2222603"/>
                  <a:gd name="connsiteX49" fmla="*/ 2245882 w 3419384"/>
                  <a:gd name="connsiteY49" fmla="*/ 970768 h 2222603"/>
                  <a:gd name="connsiteX50" fmla="*/ 2245882 w 3419384"/>
                  <a:gd name="connsiteY50" fmla="*/ 1079292 h 2222603"/>
                  <a:gd name="connsiteX51" fmla="*/ 1955600 w 3419384"/>
                  <a:gd name="connsiteY51" fmla="*/ 1368690 h 2222603"/>
                  <a:gd name="connsiteX52" fmla="*/ 1709098 w 3419384"/>
                  <a:gd name="connsiteY52" fmla="*/ 1551467 h 2222603"/>
                  <a:gd name="connsiteX53" fmla="*/ 1709098 w 3419384"/>
                  <a:gd name="connsiteY53" fmla="*/ 1652376 h 2222603"/>
                  <a:gd name="connsiteX54" fmla="*/ 2088844 w 3419384"/>
                  <a:gd name="connsiteY54" fmla="*/ 1652376 h 2222603"/>
                  <a:gd name="connsiteX55" fmla="*/ 2162129 w 3419384"/>
                  <a:gd name="connsiteY55" fmla="*/ 1725677 h 2222603"/>
                  <a:gd name="connsiteX56" fmla="*/ 2162129 w 3419384"/>
                  <a:gd name="connsiteY56" fmla="*/ 1878944 h 2222603"/>
                  <a:gd name="connsiteX57" fmla="*/ 3300417 w 3419384"/>
                  <a:gd name="connsiteY57" fmla="*/ 1879896 h 2222603"/>
                  <a:gd name="connsiteX58" fmla="*/ 1988911 w 3419384"/>
                  <a:gd name="connsiteY58" fmla="*/ 882235 h 2222603"/>
                  <a:gd name="connsiteX59" fmla="*/ 1704339 w 3419384"/>
                  <a:gd name="connsiteY59" fmla="*/ 1167825 h 2222603"/>
                  <a:gd name="connsiteX60" fmla="*/ 1594888 w 3419384"/>
                  <a:gd name="connsiteY60" fmla="*/ 1164017 h 2222603"/>
                  <a:gd name="connsiteX61" fmla="*/ 1339820 w 3419384"/>
                  <a:gd name="connsiteY61" fmla="*/ 866051 h 2222603"/>
                  <a:gd name="connsiteX62" fmla="*/ 1193251 w 3419384"/>
                  <a:gd name="connsiteY62" fmla="*/ 798462 h 2222603"/>
                  <a:gd name="connsiteX63" fmla="*/ 976253 w 3419384"/>
                  <a:gd name="connsiteY63" fmla="*/ 798462 h 2222603"/>
                  <a:gd name="connsiteX64" fmla="*/ 929618 w 3419384"/>
                  <a:gd name="connsiteY64" fmla="*/ 826069 h 2222603"/>
                  <a:gd name="connsiteX65" fmla="*/ 795422 w 3419384"/>
                  <a:gd name="connsiteY65" fmla="*/ 1097379 h 2222603"/>
                  <a:gd name="connsiteX66" fmla="*/ 736413 w 3419384"/>
                  <a:gd name="connsiteY66" fmla="*/ 1141170 h 2222603"/>
                  <a:gd name="connsiteX67" fmla="*/ 681212 w 3419384"/>
                  <a:gd name="connsiteY67" fmla="*/ 1098331 h 2222603"/>
                  <a:gd name="connsiteX68" fmla="*/ 587941 w 3419384"/>
                  <a:gd name="connsiteY68" fmla="*/ 910794 h 2222603"/>
                  <a:gd name="connsiteX69" fmla="*/ 529885 w 3419384"/>
                  <a:gd name="connsiteY69" fmla="*/ 807982 h 2222603"/>
                  <a:gd name="connsiteX70" fmla="*/ 409013 w 3419384"/>
                  <a:gd name="connsiteY70" fmla="*/ 800366 h 2222603"/>
                  <a:gd name="connsiteX71" fmla="*/ 226278 w 3419384"/>
                  <a:gd name="connsiteY71" fmla="*/ 982191 h 2222603"/>
                  <a:gd name="connsiteX72" fmla="*/ 226278 w 3419384"/>
                  <a:gd name="connsiteY72" fmla="*/ 1470550 h 2222603"/>
                  <a:gd name="connsiteX73" fmla="*/ 410916 w 3419384"/>
                  <a:gd name="connsiteY73" fmla="*/ 1655232 h 2222603"/>
                  <a:gd name="connsiteX74" fmla="*/ 820167 w 3419384"/>
                  <a:gd name="connsiteY74" fmla="*/ 1655232 h 2222603"/>
                  <a:gd name="connsiteX75" fmla="*/ 853478 w 3419384"/>
                  <a:gd name="connsiteY75" fmla="*/ 1653328 h 2222603"/>
                  <a:gd name="connsiteX76" fmla="*/ 853478 w 3419384"/>
                  <a:gd name="connsiteY76" fmla="*/ 1501965 h 2222603"/>
                  <a:gd name="connsiteX77" fmla="*/ 778290 w 3419384"/>
                  <a:gd name="connsiteY77" fmla="*/ 1427712 h 2222603"/>
                  <a:gd name="connsiteX78" fmla="*/ 522271 w 3419384"/>
                  <a:gd name="connsiteY78" fmla="*/ 1427712 h 2222603"/>
                  <a:gd name="connsiteX79" fmla="*/ 456600 w 3419384"/>
                  <a:gd name="connsiteY79" fmla="*/ 1381065 h 2222603"/>
                  <a:gd name="connsiteX80" fmla="*/ 455648 w 3419384"/>
                  <a:gd name="connsiteY80" fmla="*/ 1201144 h 2222603"/>
                  <a:gd name="connsiteX81" fmla="*/ 568906 w 3419384"/>
                  <a:gd name="connsiteY81" fmla="*/ 1201144 h 2222603"/>
                  <a:gd name="connsiteX82" fmla="*/ 568906 w 3419384"/>
                  <a:gd name="connsiteY82" fmla="*/ 1313476 h 2222603"/>
                  <a:gd name="connsiteX83" fmla="*/ 782097 w 3419384"/>
                  <a:gd name="connsiteY83" fmla="*/ 1313476 h 2222603"/>
                  <a:gd name="connsiteX84" fmla="*/ 967688 w 3419384"/>
                  <a:gd name="connsiteY84" fmla="*/ 1497205 h 2222603"/>
                  <a:gd name="connsiteX85" fmla="*/ 967688 w 3419384"/>
                  <a:gd name="connsiteY85" fmla="*/ 1653328 h 2222603"/>
                  <a:gd name="connsiteX86" fmla="*/ 1252260 w 3419384"/>
                  <a:gd name="connsiteY86" fmla="*/ 1653328 h 2222603"/>
                  <a:gd name="connsiteX87" fmla="*/ 1252260 w 3419384"/>
                  <a:gd name="connsiteY87" fmla="*/ 1269685 h 2222603"/>
                  <a:gd name="connsiteX88" fmla="*/ 1289378 w 3419384"/>
                  <a:gd name="connsiteY88" fmla="*/ 1203048 h 2222603"/>
                  <a:gd name="connsiteX89" fmla="*/ 1358855 w 3419384"/>
                  <a:gd name="connsiteY89" fmla="*/ 1223991 h 2222603"/>
                  <a:gd name="connsiteX90" fmla="*/ 1519700 w 3419384"/>
                  <a:gd name="connsiteY90" fmla="*/ 1384873 h 2222603"/>
                  <a:gd name="connsiteX91" fmla="*/ 1783334 w 3419384"/>
                  <a:gd name="connsiteY91" fmla="*/ 1383921 h 2222603"/>
                  <a:gd name="connsiteX92" fmla="*/ 2118349 w 3419384"/>
                  <a:gd name="connsiteY92" fmla="*/ 1048829 h 2222603"/>
                  <a:gd name="connsiteX93" fmla="*/ 2136432 w 3419384"/>
                  <a:gd name="connsiteY93" fmla="*/ 1028838 h 2222603"/>
                  <a:gd name="connsiteX94" fmla="*/ 1988911 w 3419384"/>
                  <a:gd name="connsiteY94" fmla="*/ 882235 h 2222603"/>
                  <a:gd name="connsiteX95" fmla="*/ 1041924 w 3419384"/>
                  <a:gd name="connsiteY95" fmla="*/ 396732 h 2222603"/>
                  <a:gd name="connsiteX96" fmla="*/ 1031455 w 3419384"/>
                  <a:gd name="connsiteY96" fmla="*/ 373885 h 2222603"/>
                  <a:gd name="connsiteX97" fmla="*/ 962929 w 3419384"/>
                  <a:gd name="connsiteY97" fmla="*/ 164452 h 2222603"/>
                  <a:gd name="connsiteX98" fmla="*/ 905824 w 3419384"/>
                  <a:gd name="connsiteY98" fmla="*/ 113998 h 2222603"/>
                  <a:gd name="connsiteX99" fmla="*/ 567954 w 3419384"/>
                  <a:gd name="connsiteY99" fmla="*/ 113998 h 2222603"/>
                  <a:gd name="connsiteX100" fmla="*/ 509898 w 3419384"/>
                  <a:gd name="connsiteY100" fmla="*/ 172068 h 2222603"/>
                  <a:gd name="connsiteX101" fmla="*/ 510850 w 3419384"/>
                  <a:gd name="connsiteY101" fmla="*/ 460514 h 2222603"/>
                  <a:gd name="connsiteX102" fmla="*/ 735462 w 3419384"/>
                  <a:gd name="connsiteY102" fmla="*/ 683274 h 2222603"/>
                  <a:gd name="connsiteX103" fmla="*/ 964832 w 3419384"/>
                  <a:gd name="connsiteY103" fmla="*/ 473841 h 2222603"/>
                  <a:gd name="connsiteX104" fmla="*/ 1041924 w 3419384"/>
                  <a:gd name="connsiteY104" fmla="*/ 396732 h 2222603"/>
                  <a:gd name="connsiteX105" fmla="*/ 112068 w 3419384"/>
                  <a:gd name="connsiteY105" fmla="*/ 1879896 h 2222603"/>
                  <a:gd name="connsiteX106" fmla="*/ 2046016 w 3419384"/>
                  <a:gd name="connsiteY106" fmla="*/ 1879896 h 2222603"/>
                  <a:gd name="connsiteX107" fmla="*/ 2046016 w 3419384"/>
                  <a:gd name="connsiteY107" fmla="*/ 1769468 h 2222603"/>
                  <a:gd name="connsiteX108" fmla="*/ 112068 w 3419384"/>
                  <a:gd name="connsiteY108" fmla="*/ 1769468 h 2222603"/>
                  <a:gd name="connsiteX109" fmla="*/ 112068 w 3419384"/>
                  <a:gd name="connsiteY109" fmla="*/ 1879896 h 2222603"/>
                  <a:gd name="connsiteX110" fmla="*/ 1592033 w 3419384"/>
                  <a:gd name="connsiteY110" fmla="*/ 1551467 h 2222603"/>
                  <a:gd name="connsiteX111" fmla="*/ 1367421 w 3419384"/>
                  <a:gd name="connsiteY111" fmla="*/ 1395345 h 2222603"/>
                  <a:gd name="connsiteX112" fmla="*/ 1367421 w 3419384"/>
                  <a:gd name="connsiteY112" fmla="*/ 1651424 h 2222603"/>
                  <a:gd name="connsiteX113" fmla="*/ 1592033 w 3419384"/>
                  <a:gd name="connsiteY113" fmla="*/ 1651424 h 2222603"/>
                  <a:gd name="connsiteX114" fmla="*/ 1592033 w 3419384"/>
                  <a:gd name="connsiteY114" fmla="*/ 1551467 h 2222603"/>
                  <a:gd name="connsiteX115" fmla="*/ 815408 w 3419384"/>
                  <a:gd name="connsiteY115" fmla="*/ 801318 h 2222603"/>
                  <a:gd name="connsiteX116" fmla="*/ 660274 w 3419384"/>
                  <a:gd name="connsiteY116" fmla="*/ 801318 h 2222603"/>
                  <a:gd name="connsiteX117" fmla="*/ 737365 w 3419384"/>
                  <a:gd name="connsiteY117" fmla="*/ 955536 h 2222603"/>
                  <a:gd name="connsiteX118" fmla="*/ 815408 w 3419384"/>
                  <a:gd name="connsiteY118" fmla="*/ 801318 h 222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3419384" h="2222603">
                    <a:moveTo>
                      <a:pt x="486104" y="684226"/>
                    </a:moveTo>
                    <a:cubicBezTo>
                      <a:pt x="436613" y="622348"/>
                      <a:pt x="403302" y="560470"/>
                      <a:pt x="399495" y="489073"/>
                    </a:cubicBezTo>
                    <a:cubicBezTo>
                      <a:pt x="394737" y="374837"/>
                      <a:pt x="392833" y="260601"/>
                      <a:pt x="398544" y="147317"/>
                    </a:cubicBezTo>
                    <a:cubicBezTo>
                      <a:pt x="403302" y="63544"/>
                      <a:pt x="478490" y="714"/>
                      <a:pt x="564147" y="714"/>
                    </a:cubicBezTo>
                    <a:cubicBezTo>
                      <a:pt x="679309" y="-238"/>
                      <a:pt x="794470" y="-238"/>
                      <a:pt x="909631" y="714"/>
                    </a:cubicBezTo>
                    <a:cubicBezTo>
                      <a:pt x="1004806" y="1666"/>
                      <a:pt x="1076187" y="74967"/>
                      <a:pt x="1080945" y="171116"/>
                    </a:cubicBezTo>
                    <a:cubicBezTo>
                      <a:pt x="1082849" y="200627"/>
                      <a:pt x="1090463" y="231090"/>
                      <a:pt x="1102836" y="258697"/>
                    </a:cubicBezTo>
                    <a:cubicBezTo>
                      <a:pt x="1126629" y="312959"/>
                      <a:pt x="1155182" y="365317"/>
                      <a:pt x="1181831" y="418627"/>
                    </a:cubicBezTo>
                    <a:cubicBezTo>
                      <a:pt x="1209431" y="475745"/>
                      <a:pt x="1185637" y="513824"/>
                      <a:pt x="1121870" y="514776"/>
                    </a:cubicBezTo>
                    <a:cubicBezTo>
                      <a:pt x="1107594" y="514776"/>
                      <a:pt x="1093318" y="514776"/>
                      <a:pt x="1085704" y="514776"/>
                    </a:cubicBezTo>
                    <a:cubicBezTo>
                      <a:pt x="1057152" y="573798"/>
                      <a:pt x="1031455" y="628060"/>
                      <a:pt x="1003854" y="686130"/>
                    </a:cubicBezTo>
                    <a:cubicBezTo>
                      <a:pt x="1050490" y="686130"/>
                      <a:pt x="1100932" y="688986"/>
                      <a:pt x="1151375" y="685178"/>
                    </a:cubicBezTo>
                    <a:cubicBezTo>
                      <a:pt x="1279860" y="675658"/>
                      <a:pt x="1379794" y="723256"/>
                      <a:pt x="1456885" y="826069"/>
                    </a:cubicBezTo>
                    <a:cubicBezTo>
                      <a:pt x="1497810" y="879379"/>
                      <a:pt x="1544446" y="928881"/>
                      <a:pt x="1594888" y="987903"/>
                    </a:cubicBezTo>
                    <a:cubicBezTo>
                      <a:pt x="1594888" y="966960"/>
                      <a:pt x="1594888" y="954584"/>
                      <a:pt x="1594888" y="942209"/>
                    </a:cubicBezTo>
                    <a:cubicBezTo>
                      <a:pt x="1594888" y="655667"/>
                      <a:pt x="1594888" y="370077"/>
                      <a:pt x="1594888" y="83535"/>
                    </a:cubicBezTo>
                    <a:cubicBezTo>
                      <a:pt x="1594888" y="18801"/>
                      <a:pt x="1611068" y="2618"/>
                      <a:pt x="1677690" y="2618"/>
                    </a:cubicBezTo>
                    <a:cubicBezTo>
                      <a:pt x="2230654" y="2618"/>
                      <a:pt x="2784571" y="2618"/>
                      <a:pt x="3337535" y="2618"/>
                    </a:cubicBezTo>
                    <a:cubicBezTo>
                      <a:pt x="3403205" y="2618"/>
                      <a:pt x="3419385" y="18801"/>
                      <a:pt x="3419385" y="84487"/>
                    </a:cubicBezTo>
                    <a:cubicBezTo>
                      <a:pt x="3419385" y="694697"/>
                      <a:pt x="3419385" y="1305860"/>
                      <a:pt x="3419385" y="1916070"/>
                    </a:cubicBezTo>
                    <a:cubicBezTo>
                      <a:pt x="3419385" y="1981756"/>
                      <a:pt x="3403205" y="1997940"/>
                      <a:pt x="3337535" y="1997940"/>
                    </a:cubicBezTo>
                    <a:cubicBezTo>
                      <a:pt x="2924477" y="1997940"/>
                      <a:pt x="2511419" y="1997940"/>
                      <a:pt x="2098362" y="1997940"/>
                    </a:cubicBezTo>
                    <a:cubicBezTo>
                      <a:pt x="2084086" y="1997940"/>
                      <a:pt x="2069809" y="1997940"/>
                      <a:pt x="2052678" y="1997940"/>
                    </a:cubicBezTo>
                    <a:cubicBezTo>
                      <a:pt x="2052678" y="2036018"/>
                      <a:pt x="2052678" y="2072193"/>
                      <a:pt x="2052678" y="2110272"/>
                    </a:cubicBezTo>
                    <a:cubicBezTo>
                      <a:pt x="2013656" y="2110272"/>
                      <a:pt x="1978442" y="2110272"/>
                      <a:pt x="1939420" y="2110272"/>
                    </a:cubicBezTo>
                    <a:cubicBezTo>
                      <a:pt x="1939420" y="2074097"/>
                      <a:pt x="1939420" y="2038874"/>
                      <a:pt x="1939420" y="1999843"/>
                    </a:cubicBezTo>
                    <a:cubicBezTo>
                      <a:pt x="1367421" y="1999843"/>
                      <a:pt x="799229" y="1999843"/>
                      <a:pt x="229133" y="1999843"/>
                    </a:cubicBezTo>
                    <a:cubicBezTo>
                      <a:pt x="229133" y="2074097"/>
                      <a:pt x="229133" y="2147398"/>
                      <a:pt x="229133" y="2222604"/>
                    </a:cubicBezTo>
                    <a:cubicBezTo>
                      <a:pt x="190111" y="2222604"/>
                      <a:pt x="154897" y="2222604"/>
                      <a:pt x="114923" y="2222604"/>
                    </a:cubicBezTo>
                    <a:cubicBezTo>
                      <a:pt x="114923" y="2149302"/>
                      <a:pt x="114923" y="2075049"/>
                      <a:pt x="114923" y="1996988"/>
                    </a:cubicBezTo>
                    <a:cubicBezTo>
                      <a:pt x="93985" y="1996988"/>
                      <a:pt x="75902" y="1997940"/>
                      <a:pt x="58770" y="1996988"/>
                    </a:cubicBezTo>
                    <a:cubicBezTo>
                      <a:pt x="23556" y="1995084"/>
                      <a:pt x="1666" y="1974140"/>
                      <a:pt x="714" y="1937966"/>
                    </a:cubicBezTo>
                    <a:cubicBezTo>
                      <a:pt x="-238" y="1862760"/>
                      <a:pt x="-238" y="1788507"/>
                      <a:pt x="714" y="1713302"/>
                    </a:cubicBezTo>
                    <a:cubicBezTo>
                      <a:pt x="1666" y="1677127"/>
                      <a:pt x="23556" y="1656184"/>
                      <a:pt x="59722" y="1655232"/>
                    </a:cubicBezTo>
                    <a:cubicBezTo>
                      <a:pt x="94937" y="1654280"/>
                      <a:pt x="130151" y="1655232"/>
                      <a:pt x="173932" y="1655232"/>
                    </a:cubicBezTo>
                    <a:cubicBezTo>
                      <a:pt x="107309" y="1572410"/>
                      <a:pt x="113972" y="1480070"/>
                      <a:pt x="113972" y="1388681"/>
                    </a:cubicBezTo>
                    <a:cubicBezTo>
                      <a:pt x="114923" y="1253502"/>
                      <a:pt x="113972" y="1118323"/>
                      <a:pt x="113972" y="982191"/>
                    </a:cubicBezTo>
                    <a:cubicBezTo>
                      <a:pt x="113972" y="807982"/>
                      <a:pt x="236747" y="686130"/>
                      <a:pt x="409965" y="685178"/>
                    </a:cubicBezTo>
                    <a:cubicBezTo>
                      <a:pt x="429951" y="684226"/>
                      <a:pt x="453745" y="684226"/>
                      <a:pt x="486104" y="684226"/>
                    </a:cubicBezTo>
                    <a:close/>
                    <a:moveTo>
                      <a:pt x="3300417" y="1879896"/>
                    </a:moveTo>
                    <a:cubicBezTo>
                      <a:pt x="3300417" y="1289677"/>
                      <a:pt x="3300417" y="702313"/>
                      <a:pt x="3300417" y="116854"/>
                    </a:cubicBezTo>
                    <a:cubicBezTo>
                      <a:pt x="2768391" y="116854"/>
                      <a:pt x="2238268" y="116854"/>
                      <a:pt x="1709098" y="116854"/>
                    </a:cubicBezTo>
                    <a:cubicBezTo>
                      <a:pt x="1709098" y="411011"/>
                      <a:pt x="1709098" y="702313"/>
                      <a:pt x="1709098" y="994567"/>
                    </a:cubicBezTo>
                    <a:cubicBezTo>
                      <a:pt x="1713857" y="992663"/>
                      <a:pt x="1715760" y="992663"/>
                      <a:pt x="1717663" y="990759"/>
                    </a:cubicBezTo>
                    <a:cubicBezTo>
                      <a:pt x="1787141" y="921266"/>
                      <a:pt x="1857570" y="851772"/>
                      <a:pt x="1927048" y="782278"/>
                    </a:cubicBezTo>
                    <a:cubicBezTo>
                      <a:pt x="1979394" y="729920"/>
                      <a:pt x="1989863" y="728968"/>
                      <a:pt x="2057437" y="774663"/>
                    </a:cubicBezTo>
                    <a:cubicBezTo>
                      <a:pt x="2154515" y="675658"/>
                      <a:pt x="2253496" y="575702"/>
                      <a:pt x="2347719" y="479553"/>
                    </a:cubicBezTo>
                    <a:cubicBezTo>
                      <a:pt x="2375320" y="504304"/>
                      <a:pt x="2401969" y="528103"/>
                      <a:pt x="2433376" y="556662"/>
                    </a:cubicBezTo>
                    <a:cubicBezTo>
                      <a:pt x="2331540" y="657571"/>
                      <a:pt x="2231606" y="756575"/>
                      <a:pt x="2129769" y="857484"/>
                    </a:cubicBezTo>
                    <a:cubicBezTo>
                      <a:pt x="2169743" y="896514"/>
                      <a:pt x="2207813" y="933641"/>
                      <a:pt x="2245882" y="970768"/>
                    </a:cubicBezTo>
                    <a:cubicBezTo>
                      <a:pt x="2287759" y="1012654"/>
                      <a:pt x="2287759" y="1037405"/>
                      <a:pt x="2245882" y="1079292"/>
                    </a:cubicBezTo>
                    <a:cubicBezTo>
                      <a:pt x="2149756" y="1176393"/>
                      <a:pt x="2053630" y="1273493"/>
                      <a:pt x="1955600" y="1368690"/>
                    </a:cubicBezTo>
                    <a:cubicBezTo>
                      <a:pt x="1880412" y="1441991"/>
                      <a:pt x="1818549" y="1531476"/>
                      <a:pt x="1709098" y="1551467"/>
                    </a:cubicBezTo>
                    <a:cubicBezTo>
                      <a:pt x="1709098" y="1588594"/>
                      <a:pt x="1709098" y="1620009"/>
                      <a:pt x="1709098" y="1652376"/>
                    </a:cubicBezTo>
                    <a:cubicBezTo>
                      <a:pt x="1837583" y="1652376"/>
                      <a:pt x="1963214" y="1652376"/>
                      <a:pt x="2088844" y="1652376"/>
                    </a:cubicBezTo>
                    <a:cubicBezTo>
                      <a:pt x="2142142" y="1652376"/>
                      <a:pt x="2161177" y="1671415"/>
                      <a:pt x="2162129" y="1725677"/>
                    </a:cubicBezTo>
                    <a:cubicBezTo>
                      <a:pt x="2162129" y="1776131"/>
                      <a:pt x="2162129" y="1826586"/>
                      <a:pt x="2162129" y="1878944"/>
                    </a:cubicBezTo>
                    <a:cubicBezTo>
                      <a:pt x="2543779" y="1879896"/>
                      <a:pt x="2920670" y="1879896"/>
                      <a:pt x="3300417" y="1879896"/>
                    </a:cubicBezTo>
                    <a:close/>
                    <a:moveTo>
                      <a:pt x="1988911" y="882235"/>
                    </a:moveTo>
                    <a:cubicBezTo>
                      <a:pt x="1893736" y="977431"/>
                      <a:pt x="1798562" y="1072628"/>
                      <a:pt x="1704339" y="1167825"/>
                    </a:cubicBezTo>
                    <a:cubicBezTo>
                      <a:pt x="1661510" y="1209711"/>
                      <a:pt x="1632958" y="1208759"/>
                      <a:pt x="1594888" y="1164017"/>
                    </a:cubicBezTo>
                    <a:cubicBezTo>
                      <a:pt x="1510183" y="1065013"/>
                      <a:pt x="1424526" y="966008"/>
                      <a:pt x="1339820" y="866051"/>
                    </a:cubicBezTo>
                    <a:cubicBezTo>
                      <a:pt x="1300799" y="820357"/>
                      <a:pt x="1253211" y="797510"/>
                      <a:pt x="1193251" y="798462"/>
                    </a:cubicBezTo>
                    <a:cubicBezTo>
                      <a:pt x="1120919" y="799414"/>
                      <a:pt x="1048586" y="799414"/>
                      <a:pt x="976253" y="798462"/>
                    </a:cubicBezTo>
                    <a:cubicBezTo>
                      <a:pt x="952460" y="797510"/>
                      <a:pt x="940087" y="805126"/>
                      <a:pt x="929618" y="826069"/>
                    </a:cubicBezTo>
                    <a:cubicBezTo>
                      <a:pt x="885837" y="916506"/>
                      <a:pt x="840154" y="1006942"/>
                      <a:pt x="795422" y="1097379"/>
                    </a:cubicBezTo>
                    <a:cubicBezTo>
                      <a:pt x="783049" y="1122131"/>
                      <a:pt x="766869" y="1141170"/>
                      <a:pt x="736413" y="1141170"/>
                    </a:cubicBezTo>
                    <a:cubicBezTo>
                      <a:pt x="707861" y="1140218"/>
                      <a:pt x="692633" y="1122131"/>
                      <a:pt x="681212" y="1098331"/>
                    </a:cubicBezTo>
                    <a:cubicBezTo>
                      <a:pt x="650756" y="1035501"/>
                      <a:pt x="619349" y="972672"/>
                      <a:pt x="587941" y="910794"/>
                    </a:cubicBezTo>
                    <a:cubicBezTo>
                      <a:pt x="569858" y="874619"/>
                      <a:pt x="559389" y="825117"/>
                      <a:pt x="529885" y="807982"/>
                    </a:cubicBezTo>
                    <a:cubicBezTo>
                      <a:pt x="499429" y="788942"/>
                      <a:pt x="449938" y="800366"/>
                      <a:pt x="409013" y="800366"/>
                    </a:cubicBezTo>
                    <a:cubicBezTo>
                      <a:pt x="297659" y="800366"/>
                      <a:pt x="226278" y="871763"/>
                      <a:pt x="226278" y="982191"/>
                    </a:cubicBezTo>
                    <a:cubicBezTo>
                      <a:pt x="226278" y="1144978"/>
                      <a:pt x="226278" y="1307764"/>
                      <a:pt x="226278" y="1470550"/>
                    </a:cubicBezTo>
                    <a:cubicBezTo>
                      <a:pt x="226278" y="1583834"/>
                      <a:pt x="297659" y="1655232"/>
                      <a:pt x="410916" y="1655232"/>
                    </a:cubicBezTo>
                    <a:cubicBezTo>
                      <a:pt x="547016" y="1655232"/>
                      <a:pt x="684067" y="1655232"/>
                      <a:pt x="820167" y="1655232"/>
                    </a:cubicBezTo>
                    <a:cubicBezTo>
                      <a:pt x="830636" y="1655232"/>
                      <a:pt x="841105" y="1654280"/>
                      <a:pt x="853478" y="1653328"/>
                    </a:cubicBezTo>
                    <a:cubicBezTo>
                      <a:pt x="853478" y="1600969"/>
                      <a:pt x="853478" y="1551467"/>
                      <a:pt x="853478" y="1501965"/>
                    </a:cubicBezTo>
                    <a:cubicBezTo>
                      <a:pt x="853478" y="1445799"/>
                      <a:pt x="834443" y="1427712"/>
                      <a:pt x="778290" y="1427712"/>
                    </a:cubicBezTo>
                    <a:cubicBezTo>
                      <a:pt x="692633" y="1427712"/>
                      <a:pt x="606976" y="1427712"/>
                      <a:pt x="522271" y="1427712"/>
                    </a:cubicBezTo>
                    <a:cubicBezTo>
                      <a:pt x="488008" y="1427712"/>
                      <a:pt x="459455" y="1415336"/>
                      <a:pt x="456600" y="1381065"/>
                    </a:cubicBezTo>
                    <a:cubicBezTo>
                      <a:pt x="451841" y="1321091"/>
                      <a:pt x="455648" y="1261118"/>
                      <a:pt x="455648" y="1201144"/>
                    </a:cubicBezTo>
                    <a:cubicBezTo>
                      <a:pt x="494670" y="1201144"/>
                      <a:pt x="529885" y="1201144"/>
                      <a:pt x="568906" y="1201144"/>
                    </a:cubicBezTo>
                    <a:cubicBezTo>
                      <a:pt x="568906" y="1239222"/>
                      <a:pt x="568906" y="1275397"/>
                      <a:pt x="568906" y="1313476"/>
                    </a:cubicBezTo>
                    <a:cubicBezTo>
                      <a:pt x="642191" y="1313476"/>
                      <a:pt x="712620" y="1313476"/>
                      <a:pt x="782097" y="1313476"/>
                    </a:cubicBezTo>
                    <a:cubicBezTo>
                      <a:pt x="896307" y="1313476"/>
                      <a:pt x="966736" y="1383921"/>
                      <a:pt x="967688" y="1497205"/>
                    </a:cubicBezTo>
                    <a:cubicBezTo>
                      <a:pt x="967688" y="1548611"/>
                      <a:pt x="967688" y="1600969"/>
                      <a:pt x="967688" y="1653328"/>
                    </a:cubicBezTo>
                    <a:cubicBezTo>
                      <a:pt x="1064766" y="1653328"/>
                      <a:pt x="1158037" y="1653328"/>
                      <a:pt x="1252260" y="1653328"/>
                    </a:cubicBezTo>
                    <a:cubicBezTo>
                      <a:pt x="1252260" y="1523860"/>
                      <a:pt x="1252260" y="1397249"/>
                      <a:pt x="1252260" y="1269685"/>
                    </a:cubicBezTo>
                    <a:cubicBezTo>
                      <a:pt x="1252260" y="1240174"/>
                      <a:pt x="1259874" y="1215423"/>
                      <a:pt x="1289378" y="1203048"/>
                    </a:cubicBezTo>
                    <a:cubicBezTo>
                      <a:pt x="1317930" y="1191624"/>
                      <a:pt x="1339820" y="1204952"/>
                      <a:pt x="1358855" y="1223991"/>
                    </a:cubicBezTo>
                    <a:cubicBezTo>
                      <a:pt x="1412153" y="1278253"/>
                      <a:pt x="1466402" y="1331563"/>
                      <a:pt x="1519700" y="1384873"/>
                    </a:cubicBezTo>
                    <a:cubicBezTo>
                      <a:pt x="1602502" y="1466742"/>
                      <a:pt x="1700532" y="1466742"/>
                      <a:pt x="1783334" y="1383921"/>
                    </a:cubicBezTo>
                    <a:cubicBezTo>
                      <a:pt x="1895640" y="1272541"/>
                      <a:pt x="2006994" y="1160209"/>
                      <a:pt x="2118349" y="1048829"/>
                    </a:cubicBezTo>
                    <a:cubicBezTo>
                      <a:pt x="2125962" y="1041213"/>
                      <a:pt x="2131673" y="1033598"/>
                      <a:pt x="2136432" y="1028838"/>
                    </a:cubicBezTo>
                    <a:cubicBezTo>
                      <a:pt x="2085037" y="979336"/>
                      <a:pt x="2038402" y="931737"/>
                      <a:pt x="1988911" y="882235"/>
                    </a:cubicBezTo>
                    <a:close/>
                    <a:moveTo>
                      <a:pt x="1041924" y="396732"/>
                    </a:moveTo>
                    <a:cubicBezTo>
                      <a:pt x="1037165" y="387212"/>
                      <a:pt x="1034310" y="380549"/>
                      <a:pt x="1031455" y="373885"/>
                    </a:cubicBezTo>
                    <a:cubicBezTo>
                      <a:pt x="1000999" y="307247"/>
                      <a:pt x="955315" y="246321"/>
                      <a:pt x="962929" y="164452"/>
                    </a:cubicBezTo>
                    <a:cubicBezTo>
                      <a:pt x="965784" y="133037"/>
                      <a:pt x="938183" y="113998"/>
                      <a:pt x="905824" y="113998"/>
                    </a:cubicBezTo>
                    <a:cubicBezTo>
                      <a:pt x="793518" y="113046"/>
                      <a:pt x="680260" y="113046"/>
                      <a:pt x="567954" y="113998"/>
                    </a:cubicBezTo>
                    <a:cubicBezTo>
                      <a:pt x="532740" y="113998"/>
                      <a:pt x="509898" y="136845"/>
                      <a:pt x="509898" y="172068"/>
                    </a:cubicBezTo>
                    <a:cubicBezTo>
                      <a:pt x="508946" y="268217"/>
                      <a:pt x="507043" y="364365"/>
                      <a:pt x="510850" y="460514"/>
                    </a:cubicBezTo>
                    <a:cubicBezTo>
                      <a:pt x="515608" y="584269"/>
                      <a:pt x="618397" y="682322"/>
                      <a:pt x="735462" y="683274"/>
                    </a:cubicBezTo>
                    <a:cubicBezTo>
                      <a:pt x="854430" y="684226"/>
                      <a:pt x="954363" y="592837"/>
                      <a:pt x="964832" y="473841"/>
                    </a:cubicBezTo>
                    <a:cubicBezTo>
                      <a:pt x="970543" y="414819"/>
                      <a:pt x="980060" y="404348"/>
                      <a:pt x="1041924" y="396732"/>
                    </a:cubicBezTo>
                    <a:close/>
                    <a:moveTo>
                      <a:pt x="112068" y="1879896"/>
                    </a:moveTo>
                    <a:cubicBezTo>
                      <a:pt x="758304" y="1879896"/>
                      <a:pt x="1402636" y="1879896"/>
                      <a:pt x="2046016" y="1879896"/>
                    </a:cubicBezTo>
                    <a:cubicBezTo>
                      <a:pt x="2046016" y="1841817"/>
                      <a:pt x="2046016" y="1805642"/>
                      <a:pt x="2046016" y="1769468"/>
                    </a:cubicBezTo>
                    <a:cubicBezTo>
                      <a:pt x="1399780" y="1769468"/>
                      <a:pt x="757352" y="1769468"/>
                      <a:pt x="112068" y="1769468"/>
                    </a:cubicBezTo>
                    <a:cubicBezTo>
                      <a:pt x="112068" y="1806594"/>
                      <a:pt x="112068" y="1841817"/>
                      <a:pt x="112068" y="1879896"/>
                    </a:cubicBezTo>
                    <a:close/>
                    <a:moveTo>
                      <a:pt x="1592033" y="1551467"/>
                    </a:moveTo>
                    <a:cubicBezTo>
                      <a:pt x="1493051" y="1536236"/>
                      <a:pt x="1435947" y="1461031"/>
                      <a:pt x="1367421" y="1395345"/>
                    </a:cubicBezTo>
                    <a:cubicBezTo>
                      <a:pt x="1367421" y="1484830"/>
                      <a:pt x="1367421" y="1567651"/>
                      <a:pt x="1367421" y="1651424"/>
                    </a:cubicBezTo>
                    <a:cubicBezTo>
                      <a:pt x="1443561" y="1651424"/>
                      <a:pt x="1517797" y="1651424"/>
                      <a:pt x="1592033" y="1651424"/>
                    </a:cubicBezTo>
                    <a:cubicBezTo>
                      <a:pt x="1592033" y="1618105"/>
                      <a:pt x="1592033" y="1587642"/>
                      <a:pt x="1592033" y="1551467"/>
                    </a:cubicBezTo>
                    <a:close/>
                    <a:moveTo>
                      <a:pt x="815408" y="801318"/>
                    </a:moveTo>
                    <a:cubicBezTo>
                      <a:pt x="762111" y="801318"/>
                      <a:pt x="713572" y="801318"/>
                      <a:pt x="660274" y="801318"/>
                    </a:cubicBezTo>
                    <a:cubicBezTo>
                      <a:pt x="685971" y="852724"/>
                      <a:pt x="709764" y="901274"/>
                      <a:pt x="737365" y="955536"/>
                    </a:cubicBezTo>
                    <a:cubicBezTo>
                      <a:pt x="764966" y="900322"/>
                      <a:pt x="788759" y="852724"/>
                      <a:pt x="815408" y="801318"/>
                    </a:cubicBezTo>
                    <a:close/>
                  </a:path>
                </a:pathLst>
              </a:custGeom>
              <a:grpFill/>
              <a:ln w="9514" cap="flat">
                <a:noFill/>
                <a:prstDash val="solid"/>
                <a:miter/>
              </a:ln>
            </p:spPr>
            <p:txBody>
              <a:bodyPr rtlCol="0" anchor="ctr"/>
              <a:lstStyle/>
              <a:p>
                <a:endParaRPr lang="en-US"/>
              </a:p>
            </p:txBody>
          </p:sp>
          <p:sp>
            <p:nvSpPr>
              <p:cNvPr id="78" name="Freeform 25">
                <a:extLst>
                  <a:ext uri="{FF2B5EF4-FFF2-40B4-BE49-F238E27FC236}">
                    <a16:creationId xmlns:a16="http://schemas.microsoft.com/office/drawing/2014/main" id="{D8DF7C78-12F4-4F41-9FE6-BC95413BD5F4}"/>
                  </a:ext>
                </a:extLst>
              </p:cNvPr>
              <p:cNvSpPr/>
              <p:nvPr/>
            </p:nvSpPr>
            <p:spPr>
              <a:xfrm>
                <a:off x="3012029" y="3836916"/>
                <a:ext cx="685886" cy="1198051"/>
              </a:xfrm>
              <a:custGeom>
                <a:avLst/>
                <a:gdLst>
                  <a:gd name="connsiteX0" fmla="*/ 163378 w 685886"/>
                  <a:gd name="connsiteY0" fmla="*/ 506924 h 1198051"/>
                  <a:gd name="connsiteX1" fmla="*/ 145295 w 685886"/>
                  <a:gd name="connsiteY1" fmla="*/ 80443 h 1198051"/>
                  <a:gd name="connsiteX2" fmla="*/ 544076 w 685886"/>
                  <a:gd name="connsiteY2" fmla="*/ 82347 h 1198051"/>
                  <a:gd name="connsiteX3" fmla="*/ 525993 w 685886"/>
                  <a:gd name="connsiteY3" fmla="*/ 505020 h 1198051"/>
                  <a:gd name="connsiteX4" fmla="*/ 543125 w 685886"/>
                  <a:gd name="connsiteY4" fmla="*/ 521203 h 1198051"/>
                  <a:gd name="connsiteX5" fmla="*/ 685887 w 685886"/>
                  <a:gd name="connsiteY5" fmla="*/ 805841 h 1198051"/>
                  <a:gd name="connsiteX6" fmla="*/ 685887 w 685886"/>
                  <a:gd name="connsiteY6" fmla="*/ 1126654 h 1198051"/>
                  <a:gd name="connsiteX7" fmla="*/ 614506 w 685886"/>
                  <a:gd name="connsiteY7" fmla="*/ 1198051 h 1198051"/>
                  <a:gd name="connsiteX8" fmla="*/ 72962 w 685886"/>
                  <a:gd name="connsiteY8" fmla="*/ 1198051 h 1198051"/>
                  <a:gd name="connsiteX9" fmla="*/ 1581 w 685886"/>
                  <a:gd name="connsiteY9" fmla="*/ 1126654 h 1198051"/>
                  <a:gd name="connsiteX10" fmla="*/ 629 w 685886"/>
                  <a:gd name="connsiteY10" fmla="*/ 848680 h 1198051"/>
                  <a:gd name="connsiteX11" fmla="*/ 163378 w 685886"/>
                  <a:gd name="connsiteY11" fmla="*/ 506924 h 1198051"/>
                  <a:gd name="connsiteX12" fmla="*/ 570725 w 685886"/>
                  <a:gd name="connsiteY12" fmla="*/ 1081911 h 1198051"/>
                  <a:gd name="connsiteX13" fmla="*/ 570725 w 685886"/>
                  <a:gd name="connsiteY13" fmla="*/ 798226 h 1198051"/>
                  <a:gd name="connsiteX14" fmla="*/ 363245 w 685886"/>
                  <a:gd name="connsiteY14" fmla="*/ 570705 h 1198051"/>
                  <a:gd name="connsiteX15" fmla="*/ 121501 w 685886"/>
                  <a:gd name="connsiteY15" fmla="*/ 758243 h 1198051"/>
                  <a:gd name="connsiteX16" fmla="*/ 118646 w 685886"/>
                  <a:gd name="connsiteY16" fmla="*/ 1081911 h 1198051"/>
                  <a:gd name="connsiteX17" fmla="*/ 570725 w 685886"/>
                  <a:gd name="connsiteY17" fmla="*/ 1081911 h 1198051"/>
                  <a:gd name="connsiteX18" fmla="*/ 513621 w 685886"/>
                  <a:gd name="connsiteY18" fmla="*/ 286067 h 1198051"/>
                  <a:gd name="connsiteX19" fmla="*/ 345161 w 685886"/>
                  <a:gd name="connsiteY19" fmla="*/ 113761 h 1198051"/>
                  <a:gd name="connsiteX20" fmla="*/ 171944 w 685886"/>
                  <a:gd name="connsiteY20" fmla="*/ 284164 h 1198051"/>
                  <a:gd name="connsiteX21" fmla="*/ 343258 w 685886"/>
                  <a:gd name="connsiteY21" fmla="*/ 456469 h 1198051"/>
                  <a:gd name="connsiteX22" fmla="*/ 513621 w 685886"/>
                  <a:gd name="connsiteY22" fmla="*/ 286067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5886" h="1198051">
                    <a:moveTo>
                      <a:pt x="163378" y="506924"/>
                    </a:moveTo>
                    <a:cubicBezTo>
                      <a:pt x="2533" y="354609"/>
                      <a:pt x="51072" y="169928"/>
                      <a:pt x="145295" y="80443"/>
                    </a:cubicBezTo>
                    <a:cubicBezTo>
                      <a:pt x="256649" y="-27129"/>
                      <a:pt x="432722" y="-27129"/>
                      <a:pt x="544076" y="82347"/>
                    </a:cubicBezTo>
                    <a:cubicBezTo>
                      <a:pt x="640203" y="176591"/>
                      <a:pt x="680176" y="359369"/>
                      <a:pt x="525993" y="505020"/>
                    </a:cubicBezTo>
                    <a:cubicBezTo>
                      <a:pt x="531704" y="510732"/>
                      <a:pt x="537414" y="516443"/>
                      <a:pt x="543125" y="521203"/>
                    </a:cubicBezTo>
                    <a:cubicBezTo>
                      <a:pt x="637348" y="592601"/>
                      <a:pt x="685887" y="686845"/>
                      <a:pt x="685887" y="805841"/>
                    </a:cubicBezTo>
                    <a:cubicBezTo>
                      <a:pt x="685887" y="912462"/>
                      <a:pt x="685887" y="1020034"/>
                      <a:pt x="685887" y="1126654"/>
                    </a:cubicBezTo>
                    <a:cubicBezTo>
                      <a:pt x="685887" y="1178060"/>
                      <a:pt x="665900" y="1198051"/>
                      <a:pt x="614506" y="1198051"/>
                    </a:cubicBezTo>
                    <a:cubicBezTo>
                      <a:pt x="433674" y="1198051"/>
                      <a:pt x="253794" y="1198051"/>
                      <a:pt x="72962" y="1198051"/>
                    </a:cubicBezTo>
                    <a:cubicBezTo>
                      <a:pt x="21568" y="1198051"/>
                      <a:pt x="1581" y="1178060"/>
                      <a:pt x="1581" y="1126654"/>
                    </a:cubicBezTo>
                    <a:cubicBezTo>
                      <a:pt x="1581" y="1034313"/>
                      <a:pt x="4436" y="941021"/>
                      <a:pt x="629" y="848680"/>
                    </a:cubicBezTo>
                    <a:cubicBezTo>
                      <a:pt x="-6033" y="705885"/>
                      <a:pt x="39651" y="589745"/>
                      <a:pt x="163378" y="506924"/>
                    </a:cubicBezTo>
                    <a:close/>
                    <a:moveTo>
                      <a:pt x="570725" y="1081911"/>
                    </a:moveTo>
                    <a:cubicBezTo>
                      <a:pt x="570725" y="984811"/>
                      <a:pt x="571677" y="891518"/>
                      <a:pt x="570725" y="798226"/>
                    </a:cubicBezTo>
                    <a:cubicBezTo>
                      <a:pt x="569774" y="678278"/>
                      <a:pt x="479358" y="581177"/>
                      <a:pt x="363245" y="570705"/>
                    </a:cubicBezTo>
                    <a:cubicBezTo>
                      <a:pt x="246180" y="560234"/>
                      <a:pt x="133874" y="639247"/>
                      <a:pt x="121501" y="758243"/>
                    </a:cubicBezTo>
                    <a:cubicBezTo>
                      <a:pt x="110080" y="864863"/>
                      <a:pt x="118646" y="972435"/>
                      <a:pt x="118646" y="1081911"/>
                    </a:cubicBezTo>
                    <a:cubicBezTo>
                      <a:pt x="268070" y="1081911"/>
                      <a:pt x="417494" y="1081911"/>
                      <a:pt x="570725" y="1081911"/>
                    </a:cubicBezTo>
                    <a:close/>
                    <a:moveTo>
                      <a:pt x="513621" y="286067"/>
                    </a:moveTo>
                    <a:cubicBezTo>
                      <a:pt x="513621" y="192775"/>
                      <a:pt x="438433" y="115666"/>
                      <a:pt x="345161" y="113761"/>
                    </a:cubicBezTo>
                    <a:cubicBezTo>
                      <a:pt x="249987" y="112810"/>
                      <a:pt x="171944" y="188967"/>
                      <a:pt x="171944" y="284164"/>
                    </a:cubicBezTo>
                    <a:cubicBezTo>
                      <a:pt x="171944" y="378408"/>
                      <a:pt x="249035" y="456469"/>
                      <a:pt x="343258" y="456469"/>
                    </a:cubicBezTo>
                    <a:cubicBezTo>
                      <a:pt x="436529" y="455518"/>
                      <a:pt x="513621" y="379360"/>
                      <a:pt x="513621" y="286067"/>
                    </a:cubicBezTo>
                    <a:close/>
                  </a:path>
                </a:pathLst>
              </a:custGeom>
              <a:grpFill/>
              <a:ln w="9514" cap="flat">
                <a:noFill/>
                <a:prstDash val="solid"/>
                <a:miter/>
              </a:ln>
            </p:spPr>
            <p:txBody>
              <a:bodyPr rtlCol="0" anchor="ctr"/>
              <a:lstStyle/>
              <a:p>
                <a:endParaRPr lang="en-US"/>
              </a:p>
            </p:txBody>
          </p:sp>
          <p:sp>
            <p:nvSpPr>
              <p:cNvPr id="79" name="Freeform 26">
                <a:extLst>
                  <a:ext uri="{FF2B5EF4-FFF2-40B4-BE49-F238E27FC236}">
                    <a16:creationId xmlns:a16="http://schemas.microsoft.com/office/drawing/2014/main" id="{FE453D20-BDF5-7647-9CA6-13510008F6AD}"/>
                  </a:ext>
                </a:extLst>
              </p:cNvPr>
              <p:cNvSpPr/>
              <p:nvPr/>
            </p:nvSpPr>
            <p:spPr>
              <a:xfrm>
                <a:off x="3809750" y="3836916"/>
                <a:ext cx="685728" cy="1198051"/>
              </a:xfrm>
              <a:custGeom>
                <a:avLst/>
                <a:gdLst>
                  <a:gd name="connsiteX0" fmla="*/ 163220 w 685728"/>
                  <a:gd name="connsiteY0" fmla="*/ 506924 h 1198051"/>
                  <a:gd name="connsiteX1" fmla="*/ 145137 w 685728"/>
                  <a:gd name="connsiteY1" fmla="*/ 80443 h 1198051"/>
                  <a:gd name="connsiteX2" fmla="*/ 543919 w 685728"/>
                  <a:gd name="connsiteY2" fmla="*/ 82347 h 1198051"/>
                  <a:gd name="connsiteX3" fmla="*/ 525835 w 685728"/>
                  <a:gd name="connsiteY3" fmla="*/ 505020 h 1198051"/>
                  <a:gd name="connsiteX4" fmla="*/ 542967 w 685728"/>
                  <a:gd name="connsiteY4" fmla="*/ 521203 h 1198051"/>
                  <a:gd name="connsiteX5" fmla="*/ 685729 w 685728"/>
                  <a:gd name="connsiteY5" fmla="*/ 805841 h 1198051"/>
                  <a:gd name="connsiteX6" fmla="*/ 685729 w 685728"/>
                  <a:gd name="connsiteY6" fmla="*/ 1126654 h 1198051"/>
                  <a:gd name="connsiteX7" fmla="*/ 614348 w 685728"/>
                  <a:gd name="connsiteY7" fmla="*/ 1198051 h 1198051"/>
                  <a:gd name="connsiteX8" fmla="*/ 72804 w 685728"/>
                  <a:gd name="connsiteY8" fmla="*/ 1198051 h 1198051"/>
                  <a:gd name="connsiteX9" fmla="*/ 1423 w 685728"/>
                  <a:gd name="connsiteY9" fmla="*/ 1126654 h 1198051"/>
                  <a:gd name="connsiteX10" fmla="*/ 472 w 685728"/>
                  <a:gd name="connsiteY10" fmla="*/ 848680 h 1198051"/>
                  <a:gd name="connsiteX11" fmla="*/ 163220 w 685728"/>
                  <a:gd name="connsiteY11" fmla="*/ 506924 h 1198051"/>
                  <a:gd name="connsiteX12" fmla="*/ 569616 w 685728"/>
                  <a:gd name="connsiteY12" fmla="*/ 1081911 h 1198051"/>
                  <a:gd name="connsiteX13" fmla="*/ 570567 w 685728"/>
                  <a:gd name="connsiteY13" fmla="*/ 1063824 h 1198051"/>
                  <a:gd name="connsiteX14" fmla="*/ 570567 w 685728"/>
                  <a:gd name="connsiteY14" fmla="*/ 793466 h 1198051"/>
                  <a:gd name="connsiteX15" fmla="*/ 344052 w 685728"/>
                  <a:gd name="connsiteY15" fmla="*/ 569754 h 1198051"/>
                  <a:gd name="connsiteX16" fmla="*/ 115633 w 685728"/>
                  <a:gd name="connsiteY16" fmla="*/ 794417 h 1198051"/>
                  <a:gd name="connsiteX17" fmla="*/ 115633 w 685728"/>
                  <a:gd name="connsiteY17" fmla="*/ 1064776 h 1198051"/>
                  <a:gd name="connsiteX18" fmla="*/ 118488 w 685728"/>
                  <a:gd name="connsiteY18" fmla="*/ 1081911 h 1198051"/>
                  <a:gd name="connsiteX19" fmla="*/ 569616 w 685728"/>
                  <a:gd name="connsiteY19" fmla="*/ 1081911 h 1198051"/>
                  <a:gd name="connsiteX20" fmla="*/ 514414 w 685728"/>
                  <a:gd name="connsiteY20" fmla="*/ 287971 h 1198051"/>
                  <a:gd name="connsiteX21" fmla="*/ 348811 w 685728"/>
                  <a:gd name="connsiteY21" fmla="*/ 113761 h 1198051"/>
                  <a:gd name="connsiteX22" fmla="*/ 172738 w 685728"/>
                  <a:gd name="connsiteY22" fmla="*/ 281308 h 1198051"/>
                  <a:gd name="connsiteX23" fmla="*/ 342148 w 685728"/>
                  <a:gd name="connsiteY23" fmla="*/ 455518 h 1198051"/>
                  <a:gd name="connsiteX24" fmla="*/ 514414 w 685728"/>
                  <a:gd name="connsiteY24" fmla="*/ 287971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5728" h="1198051">
                    <a:moveTo>
                      <a:pt x="163220" y="506924"/>
                    </a:moveTo>
                    <a:cubicBezTo>
                      <a:pt x="2375" y="354609"/>
                      <a:pt x="50914" y="169928"/>
                      <a:pt x="145137" y="80443"/>
                    </a:cubicBezTo>
                    <a:cubicBezTo>
                      <a:pt x="256491" y="-27129"/>
                      <a:pt x="432564" y="-27129"/>
                      <a:pt x="543919" y="82347"/>
                    </a:cubicBezTo>
                    <a:cubicBezTo>
                      <a:pt x="640045" y="176591"/>
                      <a:pt x="680018" y="359369"/>
                      <a:pt x="525835" y="505020"/>
                    </a:cubicBezTo>
                    <a:cubicBezTo>
                      <a:pt x="531546" y="510732"/>
                      <a:pt x="537256" y="516443"/>
                      <a:pt x="542967" y="521203"/>
                    </a:cubicBezTo>
                    <a:cubicBezTo>
                      <a:pt x="637190" y="592601"/>
                      <a:pt x="685729" y="686845"/>
                      <a:pt x="685729" y="805841"/>
                    </a:cubicBezTo>
                    <a:cubicBezTo>
                      <a:pt x="685729" y="912462"/>
                      <a:pt x="685729" y="1020034"/>
                      <a:pt x="685729" y="1126654"/>
                    </a:cubicBezTo>
                    <a:cubicBezTo>
                      <a:pt x="685729" y="1178060"/>
                      <a:pt x="665742" y="1198051"/>
                      <a:pt x="614348" y="1198051"/>
                    </a:cubicBezTo>
                    <a:cubicBezTo>
                      <a:pt x="433516" y="1198051"/>
                      <a:pt x="253636" y="1198051"/>
                      <a:pt x="72804" y="1198051"/>
                    </a:cubicBezTo>
                    <a:cubicBezTo>
                      <a:pt x="21410" y="1198051"/>
                      <a:pt x="1423" y="1178060"/>
                      <a:pt x="1423" y="1126654"/>
                    </a:cubicBezTo>
                    <a:cubicBezTo>
                      <a:pt x="1423" y="1034313"/>
                      <a:pt x="4278" y="941021"/>
                      <a:pt x="472" y="848680"/>
                    </a:cubicBezTo>
                    <a:cubicBezTo>
                      <a:pt x="-5239" y="705885"/>
                      <a:pt x="40445" y="589745"/>
                      <a:pt x="163220" y="506924"/>
                    </a:cubicBezTo>
                    <a:close/>
                    <a:moveTo>
                      <a:pt x="569616" y="1081911"/>
                    </a:moveTo>
                    <a:cubicBezTo>
                      <a:pt x="570567" y="1073344"/>
                      <a:pt x="570567" y="1068584"/>
                      <a:pt x="570567" y="1063824"/>
                    </a:cubicBezTo>
                    <a:cubicBezTo>
                      <a:pt x="570567" y="973387"/>
                      <a:pt x="571519" y="883903"/>
                      <a:pt x="570567" y="793466"/>
                    </a:cubicBezTo>
                    <a:cubicBezTo>
                      <a:pt x="568664" y="669710"/>
                      <a:pt x="466827" y="570705"/>
                      <a:pt x="344052" y="569754"/>
                    </a:cubicBezTo>
                    <a:cubicBezTo>
                      <a:pt x="219373" y="568802"/>
                      <a:pt x="117536" y="668758"/>
                      <a:pt x="115633" y="794417"/>
                    </a:cubicBezTo>
                    <a:cubicBezTo>
                      <a:pt x="114681" y="884854"/>
                      <a:pt x="115633" y="974339"/>
                      <a:pt x="115633" y="1064776"/>
                    </a:cubicBezTo>
                    <a:cubicBezTo>
                      <a:pt x="115633" y="1070488"/>
                      <a:pt x="117536" y="1076200"/>
                      <a:pt x="118488" y="1081911"/>
                    </a:cubicBezTo>
                    <a:cubicBezTo>
                      <a:pt x="268864" y="1081911"/>
                      <a:pt x="418288" y="1081911"/>
                      <a:pt x="569616" y="1081911"/>
                    </a:cubicBezTo>
                    <a:close/>
                    <a:moveTo>
                      <a:pt x="514414" y="287971"/>
                    </a:moveTo>
                    <a:cubicBezTo>
                      <a:pt x="516318" y="194679"/>
                      <a:pt x="441130" y="116618"/>
                      <a:pt x="348811" y="113761"/>
                    </a:cubicBezTo>
                    <a:cubicBezTo>
                      <a:pt x="253636" y="111858"/>
                      <a:pt x="174641" y="187063"/>
                      <a:pt x="172738" y="281308"/>
                    </a:cubicBezTo>
                    <a:cubicBezTo>
                      <a:pt x="170834" y="376504"/>
                      <a:pt x="247925" y="454566"/>
                      <a:pt x="342148" y="455518"/>
                    </a:cubicBezTo>
                    <a:cubicBezTo>
                      <a:pt x="435419" y="456469"/>
                      <a:pt x="512511" y="381264"/>
                      <a:pt x="514414" y="287971"/>
                    </a:cubicBezTo>
                    <a:close/>
                  </a:path>
                </a:pathLst>
              </a:custGeom>
              <a:grpFill/>
              <a:ln w="9514" cap="flat">
                <a:noFill/>
                <a:prstDash val="solid"/>
                <a:miter/>
              </a:ln>
            </p:spPr>
            <p:txBody>
              <a:bodyPr rtlCol="0" anchor="ctr"/>
              <a:lstStyle/>
              <a:p>
                <a:endParaRPr lang="en-US"/>
              </a:p>
            </p:txBody>
          </p:sp>
          <p:sp>
            <p:nvSpPr>
              <p:cNvPr id="80" name="Freeform 27">
                <a:extLst>
                  <a:ext uri="{FF2B5EF4-FFF2-40B4-BE49-F238E27FC236}">
                    <a16:creationId xmlns:a16="http://schemas.microsoft.com/office/drawing/2014/main" id="{3CC87FCB-4190-C843-A15B-FC3F756EA01B}"/>
                  </a:ext>
                </a:extLst>
              </p:cNvPr>
              <p:cNvSpPr/>
              <p:nvPr/>
            </p:nvSpPr>
            <p:spPr>
              <a:xfrm>
                <a:off x="4608736" y="3837617"/>
                <a:ext cx="684305" cy="1197349"/>
              </a:xfrm>
              <a:custGeom>
                <a:avLst/>
                <a:gdLst>
                  <a:gd name="connsiteX0" fmla="*/ 161797 w 684305"/>
                  <a:gd name="connsiteY0" fmla="*/ 506222 h 1197349"/>
                  <a:gd name="connsiteX1" fmla="*/ 140859 w 684305"/>
                  <a:gd name="connsiteY1" fmla="*/ 82597 h 1197349"/>
                  <a:gd name="connsiteX2" fmla="*/ 539640 w 684305"/>
                  <a:gd name="connsiteY2" fmla="*/ 78789 h 1197349"/>
                  <a:gd name="connsiteX3" fmla="*/ 524412 w 684305"/>
                  <a:gd name="connsiteY3" fmla="*/ 504318 h 1197349"/>
                  <a:gd name="connsiteX4" fmla="*/ 541543 w 684305"/>
                  <a:gd name="connsiteY4" fmla="*/ 520502 h 1197349"/>
                  <a:gd name="connsiteX5" fmla="*/ 684305 w 684305"/>
                  <a:gd name="connsiteY5" fmla="*/ 805140 h 1197349"/>
                  <a:gd name="connsiteX6" fmla="*/ 684305 w 684305"/>
                  <a:gd name="connsiteY6" fmla="*/ 1125953 h 1197349"/>
                  <a:gd name="connsiteX7" fmla="*/ 612924 w 684305"/>
                  <a:gd name="connsiteY7" fmla="*/ 1197350 h 1197349"/>
                  <a:gd name="connsiteX8" fmla="*/ 71381 w 684305"/>
                  <a:gd name="connsiteY8" fmla="*/ 1197350 h 1197349"/>
                  <a:gd name="connsiteX9" fmla="*/ 0 w 684305"/>
                  <a:gd name="connsiteY9" fmla="*/ 1125953 h 1197349"/>
                  <a:gd name="connsiteX10" fmla="*/ 0 w 684305"/>
                  <a:gd name="connsiteY10" fmla="*/ 805140 h 1197349"/>
                  <a:gd name="connsiteX11" fmla="*/ 145617 w 684305"/>
                  <a:gd name="connsiteY11" fmla="*/ 518598 h 1197349"/>
                  <a:gd name="connsiteX12" fmla="*/ 161797 w 684305"/>
                  <a:gd name="connsiteY12" fmla="*/ 506222 h 1197349"/>
                  <a:gd name="connsiteX13" fmla="*/ 570096 w 684305"/>
                  <a:gd name="connsiteY13" fmla="*/ 1082162 h 1197349"/>
                  <a:gd name="connsiteX14" fmla="*/ 570096 w 684305"/>
                  <a:gd name="connsiteY14" fmla="*/ 802284 h 1197349"/>
                  <a:gd name="connsiteX15" fmla="*/ 341677 w 684305"/>
                  <a:gd name="connsiteY15" fmla="*/ 570004 h 1197349"/>
                  <a:gd name="connsiteX16" fmla="*/ 114210 w 684305"/>
                  <a:gd name="connsiteY16" fmla="*/ 803236 h 1197349"/>
                  <a:gd name="connsiteX17" fmla="*/ 114210 w 684305"/>
                  <a:gd name="connsiteY17" fmla="*/ 1055507 h 1197349"/>
                  <a:gd name="connsiteX18" fmla="*/ 117065 w 684305"/>
                  <a:gd name="connsiteY18" fmla="*/ 1082162 h 1197349"/>
                  <a:gd name="connsiteX19" fmla="*/ 570096 w 684305"/>
                  <a:gd name="connsiteY19" fmla="*/ 1082162 h 1197349"/>
                  <a:gd name="connsiteX20" fmla="*/ 512991 w 684305"/>
                  <a:gd name="connsiteY20" fmla="*/ 284414 h 1197349"/>
                  <a:gd name="connsiteX21" fmla="*/ 344532 w 684305"/>
                  <a:gd name="connsiteY21" fmla="*/ 113060 h 1197349"/>
                  <a:gd name="connsiteX22" fmla="*/ 171314 w 684305"/>
                  <a:gd name="connsiteY22" fmla="*/ 283462 h 1197349"/>
                  <a:gd name="connsiteX23" fmla="*/ 343580 w 684305"/>
                  <a:gd name="connsiteY23" fmla="*/ 454816 h 1197349"/>
                  <a:gd name="connsiteX24" fmla="*/ 512991 w 684305"/>
                  <a:gd name="connsiteY24" fmla="*/ 284414 h 119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305" h="1197349">
                    <a:moveTo>
                      <a:pt x="161797" y="506222"/>
                    </a:moveTo>
                    <a:cubicBezTo>
                      <a:pt x="3807" y="356764"/>
                      <a:pt x="48539" y="173986"/>
                      <a:pt x="140859" y="82597"/>
                    </a:cubicBezTo>
                    <a:cubicBezTo>
                      <a:pt x="251261" y="-25927"/>
                      <a:pt x="427334" y="-27831"/>
                      <a:pt x="539640" y="78789"/>
                    </a:cubicBezTo>
                    <a:cubicBezTo>
                      <a:pt x="636718" y="171130"/>
                      <a:pt x="680498" y="355811"/>
                      <a:pt x="524412" y="504318"/>
                    </a:cubicBezTo>
                    <a:cubicBezTo>
                      <a:pt x="530123" y="510030"/>
                      <a:pt x="535833" y="515742"/>
                      <a:pt x="541543" y="520502"/>
                    </a:cubicBezTo>
                    <a:cubicBezTo>
                      <a:pt x="635766" y="591899"/>
                      <a:pt x="684305" y="686144"/>
                      <a:pt x="684305" y="805140"/>
                    </a:cubicBezTo>
                    <a:cubicBezTo>
                      <a:pt x="684305" y="911760"/>
                      <a:pt x="684305" y="1019332"/>
                      <a:pt x="684305" y="1125953"/>
                    </a:cubicBezTo>
                    <a:cubicBezTo>
                      <a:pt x="684305" y="1177359"/>
                      <a:pt x="664319" y="1197350"/>
                      <a:pt x="612924" y="1197350"/>
                    </a:cubicBezTo>
                    <a:cubicBezTo>
                      <a:pt x="432093" y="1197350"/>
                      <a:pt x="252213" y="1197350"/>
                      <a:pt x="71381" y="1197350"/>
                    </a:cubicBezTo>
                    <a:cubicBezTo>
                      <a:pt x="19987" y="1197350"/>
                      <a:pt x="0" y="1177359"/>
                      <a:pt x="0" y="1125953"/>
                    </a:cubicBezTo>
                    <a:cubicBezTo>
                      <a:pt x="0" y="1019332"/>
                      <a:pt x="0" y="911760"/>
                      <a:pt x="0" y="805140"/>
                    </a:cubicBezTo>
                    <a:cubicBezTo>
                      <a:pt x="0" y="685192"/>
                      <a:pt x="49491" y="589995"/>
                      <a:pt x="145617" y="518598"/>
                    </a:cubicBezTo>
                    <a:cubicBezTo>
                      <a:pt x="150376" y="514790"/>
                      <a:pt x="155135" y="510982"/>
                      <a:pt x="161797" y="506222"/>
                    </a:cubicBezTo>
                    <a:close/>
                    <a:moveTo>
                      <a:pt x="570096" y="1082162"/>
                    </a:moveTo>
                    <a:cubicBezTo>
                      <a:pt x="570096" y="986965"/>
                      <a:pt x="571048" y="894625"/>
                      <a:pt x="570096" y="802284"/>
                    </a:cubicBezTo>
                    <a:cubicBezTo>
                      <a:pt x="569144" y="670912"/>
                      <a:pt x="469211" y="570004"/>
                      <a:pt x="341677" y="570004"/>
                    </a:cubicBezTo>
                    <a:cubicBezTo>
                      <a:pt x="214143" y="570004"/>
                      <a:pt x="115161" y="670912"/>
                      <a:pt x="114210" y="803236"/>
                    </a:cubicBezTo>
                    <a:cubicBezTo>
                      <a:pt x="113258" y="887009"/>
                      <a:pt x="114210" y="971734"/>
                      <a:pt x="114210" y="1055507"/>
                    </a:cubicBezTo>
                    <a:cubicBezTo>
                      <a:pt x="114210" y="1064075"/>
                      <a:pt x="116113" y="1073594"/>
                      <a:pt x="117065" y="1082162"/>
                    </a:cubicBezTo>
                    <a:cubicBezTo>
                      <a:pt x="268392" y="1082162"/>
                      <a:pt x="416865" y="1082162"/>
                      <a:pt x="570096" y="1082162"/>
                    </a:cubicBezTo>
                    <a:close/>
                    <a:moveTo>
                      <a:pt x="512991" y="284414"/>
                    </a:moveTo>
                    <a:cubicBezTo>
                      <a:pt x="512991" y="191121"/>
                      <a:pt x="436851" y="114012"/>
                      <a:pt x="344532" y="113060"/>
                    </a:cubicBezTo>
                    <a:cubicBezTo>
                      <a:pt x="250309" y="112108"/>
                      <a:pt x="171314" y="189217"/>
                      <a:pt x="171314" y="283462"/>
                    </a:cubicBezTo>
                    <a:cubicBezTo>
                      <a:pt x="171314" y="377707"/>
                      <a:pt x="249358" y="455768"/>
                      <a:pt x="343580" y="454816"/>
                    </a:cubicBezTo>
                    <a:cubicBezTo>
                      <a:pt x="436851" y="454816"/>
                      <a:pt x="512991" y="377707"/>
                      <a:pt x="512991" y="284414"/>
                    </a:cubicBezTo>
                    <a:close/>
                  </a:path>
                </a:pathLst>
              </a:custGeom>
              <a:grpFill/>
              <a:ln w="9514" cap="flat">
                <a:noFill/>
                <a:prstDash val="solid"/>
                <a:miter/>
              </a:ln>
            </p:spPr>
            <p:txBody>
              <a:bodyPr rtlCol="0" anchor="ctr"/>
              <a:lstStyle/>
              <a:p>
                <a:endParaRPr lang="en-US"/>
              </a:p>
            </p:txBody>
          </p:sp>
          <p:sp>
            <p:nvSpPr>
              <p:cNvPr id="81" name="Freeform 28">
                <a:extLst>
                  <a:ext uri="{FF2B5EF4-FFF2-40B4-BE49-F238E27FC236}">
                    <a16:creationId xmlns:a16="http://schemas.microsoft.com/office/drawing/2014/main" id="{D7384F9F-F674-CE4A-8600-F4FC1E9F38ED}"/>
                  </a:ext>
                </a:extLst>
              </p:cNvPr>
              <p:cNvSpPr/>
              <p:nvPr/>
            </p:nvSpPr>
            <p:spPr>
              <a:xfrm>
                <a:off x="5405925" y="3836643"/>
                <a:ext cx="684679" cy="1197794"/>
              </a:xfrm>
              <a:custGeom>
                <a:avLst/>
                <a:gdLst>
                  <a:gd name="connsiteX0" fmla="*/ 522883 w 684679"/>
                  <a:gd name="connsiteY0" fmla="*/ 507196 h 1197794"/>
                  <a:gd name="connsiteX1" fmla="*/ 672306 w 684679"/>
                  <a:gd name="connsiteY1" fmla="*/ 710917 h 1197794"/>
                  <a:gd name="connsiteX2" fmla="*/ 683728 w 684679"/>
                  <a:gd name="connsiteY2" fmla="*/ 784218 h 1197794"/>
                  <a:gd name="connsiteX3" fmla="*/ 684679 w 684679"/>
                  <a:gd name="connsiteY3" fmla="*/ 1133590 h 1197794"/>
                  <a:gd name="connsiteX4" fmla="*/ 620912 w 684679"/>
                  <a:gd name="connsiteY4" fmla="*/ 1197371 h 1197794"/>
                  <a:gd name="connsiteX5" fmla="*/ 65093 w 684679"/>
                  <a:gd name="connsiteY5" fmla="*/ 1197371 h 1197794"/>
                  <a:gd name="connsiteX6" fmla="*/ 1326 w 684679"/>
                  <a:gd name="connsiteY6" fmla="*/ 1133590 h 1197794"/>
                  <a:gd name="connsiteX7" fmla="*/ 2277 w 684679"/>
                  <a:gd name="connsiteY7" fmla="*/ 781362 h 1197794"/>
                  <a:gd name="connsiteX8" fmla="*/ 134570 w 684679"/>
                  <a:gd name="connsiteY8" fmla="*/ 528139 h 1197794"/>
                  <a:gd name="connsiteX9" fmla="*/ 163122 w 684679"/>
                  <a:gd name="connsiteY9" fmla="*/ 507196 h 1197794"/>
                  <a:gd name="connsiteX10" fmla="*/ 60334 w 684679"/>
                  <a:gd name="connsiteY10" fmla="*/ 250165 h 1197794"/>
                  <a:gd name="connsiteX11" fmla="*/ 163122 w 684679"/>
                  <a:gd name="connsiteY11" fmla="*/ 64531 h 1197794"/>
                  <a:gd name="connsiteX12" fmla="*/ 550483 w 684679"/>
                  <a:gd name="connsiteY12" fmla="*/ 90234 h 1197794"/>
                  <a:gd name="connsiteX13" fmla="*/ 522883 w 684679"/>
                  <a:gd name="connsiteY13" fmla="*/ 507196 h 1197794"/>
                  <a:gd name="connsiteX14" fmla="*/ 115535 w 684679"/>
                  <a:gd name="connsiteY14" fmla="*/ 1081231 h 1197794"/>
                  <a:gd name="connsiteX15" fmla="*/ 570470 w 684679"/>
                  <a:gd name="connsiteY15" fmla="*/ 1081231 h 1197794"/>
                  <a:gd name="connsiteX16" fmla="*/ 569518 w 684679"/>
                  <a:gd name="connsiteY16" fmla="*/ 780410 h 1197794"/>
                  <a:gd name="connsiteX17" fmla="*/ 341099 w 684679"/>
                  <a:gd name="connsiteY17" fmla="*/ 570977 h 1197794"/>
                  <a:gd name="connsiteX18" fmla="*/ 116487 w 684679"/>
                  <a:gd name="connsiteY18" fmla="*/ 780410 h 1197794"/>
                  <a:gd name="connsiteX19" fmla="*/ 115535 w 684679"/>
                  <a:gd name="connsiteY19" fmla="*/ 1081231 h 1197794"/>
                  <a:gd name="connsiteX20" fmla="*/ 514317 w 684679"/>
                  <a:gd name="connsiteY20" fmla="*/ 285387 h 1197794"/>
                  <a:gd name="connsiteX21" fmla="*/ 345858 w 684679"/>
                  <a:gd name="connsiteY21" fmla="*/ 114033 h 1197794"/>
                  <a:gd name="connsiteX22" fmla="*/ 172640 w 684679"/>
                  <a:gd name="connsiteY22" fmla="*/ 284436 h 1197794"/>
                  <a:gd name="connsiteX23" fmla="*/ 344906 w 684679"/>
                  <a:gd name="connsiteY23" fmla="*/ 455790 h 1197794"/>
                  <a:gd name="connsiteX24" fmla="*/ 514317 w 684679"/>
                  <a:gd name="connsiteY24" fmla="*/ 285387 h 119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679" h="1197794">
                    <a:moveTo>
                      <a:pt x="522883" y="507196"/>
                    </a:moveTo>
                    <a:cubicBezTo>
                      <a:pt x="598070" y="558602"/>
                      <a:pt x="650416" y="624288"/>
                      <a:pt x="672306" y="710917"/>
                    </a:cubicBezTo>
                    <a:cubicBezTo>
                      <a:pt x="678017" y="734716"/>
                      <a:pt x="683728" y="759467"/>
                      <a:pt x="683728" y="784218"/>
                    </a:cubicBezTo>
                    <a:cubicBezTo>
                      <a:pt x="684679" y="900358"/>
                      <a:pt x="684679" y="1016498"/>
                      <a:pt x="684679" y="1133590"/>
                    </a:cubicBezTo>
                    <a:cubicBezTo>
                      <a:pt x="684679" y="1175476"/>
                      <a:pt x="662789" y="1197371"/>
                      <a:pt x="620912" y="1197371"/>
                    </a:cubicBezTo>
                    <a:cubicBezTo>
                      <a:pt x="435322" y="1198323"/>
                      <a:pt x="250683" y="1197371"/>
                      <a:pt x="65093" y="1197371"/>
                    </a:cubicBezTo>
                    <a:cubicBezTo>
                      <a:pt x="23216" y="1197371"/>
                      <a:pt x="1326" y="1175476"/>
                      <a:pt x="1326" y="1133590"/>
                    </a:cubicBezTo>
                    <a:cubicBezTo>
                      <a:pt x="374" y="1016498"/>
                      <a:pt x="-1530" y="898454"/>
                      <a:pt x="2277" y="781362"/>
                    </a:cubicBezTo>
                    <a:cubicBezTo>
                      <a:pt x="5133" y="676646"/>
                      <a:pt x="53672" y="592873"/>
                      <a:pt x="134570" y="528139"/>
                    </a:cubicBezTo>
                    <a:cubicBezTo>
                      <a:pt x="143136" y="521475"/>
                      <a:pt x="151702" y="515763"/>
                      <a:pt x="163122" y="507196"/>
                    </a:cubicBezTo>
                    <a:cubicBezTo>
                      <a:pt x="86983" y="437702"/>
                      <a:pt x="47961" y="352977"/>
                      <a:pt x="60334" y="250165"/>
                    </a:cubicBezTo>
                    <a:cubicBezTo>
                      <a:pt x="69851" y="174960"/>
                      <a:pt x="104114" y="113082"/>
                      <a:pt x="163122" y="64531"/>
                    </a:cubicBezTo>
                    <a:cubicBezTo>
                      <a:pt x="280187" y="-30665"/>
                      <a:pt x="447695" y="-19242"/>
                      <a:pt x="550483" y="90234"/>
                    </a:cubicBezTo>
                    <a:cubicBezTo>
                      <a:pt x="639947" y="184479"/>
                      <a:pt x="676114" y="362497"/>
                      <a:pt x="522883" y="507196"/>
                    </a:cubicBezTo>
                    <a:close/>
                    <a:moveTo>
                      <a:pt x="115535" y="1081231"/>
                    </a:moveTo>
                    <a:cubicBezTo>
                      <a:pt x="269718" y="1081231"/>
                      <a:pt x="419142" y="1081231"/>
                      <a:pt x="570470" y="1081231"/>
                    </a:cubicBezTo>
                    <a:cubicBezTo>
                      <a:pt x="570470" y="979371"/>
                      <a:pt x="574277" y="879415"/>
                      <a:pt x="569518" y="780410"/>
                    </a:cubicBezTo>
                    <a:cubicBezTo>
                      <a:pt x="563807" y="662366"/>
                      <a:pt x="460067" y="570026"/>
                      <a:pt x="341099" y="570977"/>
                    </a:cubicBezTo>
                    <a:cubicBezTo>
                      <a:pt x="224034" y="571929"/>
                      <a:pt x="121246" y="664270"/>
                      <a:pt x="116487" y="780410"/>
                    </a:cubicBezTo>
                    <a:cubicBezTo>
                      <a:pt x="112680" y="879415"/>
                      <a:pt x="115535" y="979371"/>
                      <a:pt x="115535" y="1081231"/>
                    </a:cubicBezTo>
                    <a:close/>
                    <a:moveTo>
                      <a:pt x="514317" y="285387"/>
                    </a:moveTo>
                    <a:cubicBezTo>
                      <a:pt x="514317" y="192095"/>
                      <a:pt x="438177" y="114985"/>
                      <a:pt x="345858" y="114033"/>
                    </a:cubicBezTo>
                    <a:cubicBezTo>
                      <a:pt x="251635" y="113082"/>
                      <a:pt x="172640" y="190191"/>
                      <a:pt x="172640" y="284436"/>
                    </a:cubicBezTo>
                    <a:cubicBezTo>
                      <a:pt x="172640" y="378680"/>
                      <a:pt x="250683" y="456741"/>
                      <a:pt x="344906" y="455790"/>
                    </a:cubicBezTo>
                    <a:cubicBezTo>
                      <a:pt x="437225" y="455790"/>
                      <a:pt x="514317" y="378680"/>
                      <a:pt x="514317" y="285387"/>
                    </a:cubicBezTo>
                    <a:close/>
                  </a:path>
                </a:pathLst>
              </a:custGeom>
              <a:grpFill/>
              <a:ln w="9514" cap="flat">
                <a:noFill/>
                <a:prstDash val="solid"/>
                <a:miter/>
              </a:ln>
            </p:spPr>
            <p:txBody>
              <a:bodyPr rtlCol="0" anchor="ctr"/>
              <a:lstStyle/>
              <a:p>
                <a:endParaRPr lang="en-US"/>
              </a:p>
            </p:txBody>
          </p:sp>
          <p:sp>
            <p:nvSpPr>
              <p:cNvPr id="82" name="Freeform 29">
                <a:extLst>
                  <a:ext uri="{FF2B5EF4-FFF2-40B4-BE49-F238E27FC236}">
                    <a16:creationId xmlns:a16="http://schemas.microsoft.com/office/drawing/2014/main" id="{914B25C5-A608-EE43-A2D9-C02848708645}"/>
                  </a:ext>
                </a:extLst>
              </p:cNvPr>
              <p:cNvSpPr/>
              <p:nvPr/>
            </p:nvSpPr>
            <p:spPr>
              <a:xfrm>
                <a:off x="4868563" y="1843700"/>
                <a:ext cx="1077376" cy="279799"/>
              </a:xfrm>
              <a:custGeom>
                <a:avLst/>
                <a:gdLst>
                  <a:gd name="connsiteX0" fmla="*/ 0 w 1077376"/>
                  <a:gd name="connsiteY0" fmla="*/ 174485 h 279799"/>
                  <a:gd name="connsiteX1" fmla="*/ 347387 w 1077376"/>
                  <a:gd name="connsiteY1" fmla="*/ 3131 h 279799"/>
                  <a:gd name="connsiteX2" fmla="*/ 407347 w 1077376"/>
                  <a:gd name="connsiteY2" fmla="*/ 11699 h 279799"/>
                  <a:gd name="connsiteX3" fmla="*/ 684305 w 1077376"/>
                  <a:gd name="connsiteY3" fmla="*/ 149734 h 279799"/>
                  <a:gd name="connsiteX4" fmla="*/ 736651 w 1077376"/>
                  <a:gd name="connsiteY4" fmla="*/ 148782 h 279799"/>
                  <a:gd name="connsiteX5" fmla="*/ 1025982 w 1077376"/>
                  <a:gd name="connsiteY5" fmla="*/ 4083 h 279799"/>
                  <a:gd name="connsiteX6" fmla="*/ 1077376 w 1077376"/>
                  <a:gd name="connsiteY6" fmla="*/ 105943 h 279799"/>
                  <a:gd name="connsiteX7" fmla="*/ 945084 w 1077376"/>
                  <a:gd name="connsiteY7" fmla="*/ 171629 h 279799"/>
                  <a:gd name="connsiteX8" fmla="*/ 751879 w 1077376"/>
                  <a:gd name="connsiteY8" fmla="*/ 268730 h 279799"/>
                  <a:gd name="connsiteX9" fmla="*/ 668125 w 1077376"/>
                  <a:gd name="connsiteY9" fmla="*/ 268730 h 279799"/>
                  <a:gd name="connsiteX10" fmla="*/ 394975 w 1077376"/>
                  <a:gd name="connsiteY10" fmla="*/ 130695 h 279799"/>
                  <a:gd name="connsiteX11" fmla="*/ 342629 w 1077376"/>
                  <a:gd name="connsiteY11" fmla="*/ 130695 h 279799"/>
                  <a:gd name="connsiteX12" fmla="*/ 52346 w 1077376"/>
                  <a:gd name="connsiteY12" fmla="*/ 276345 h 279799"/>
                  <a:gd name="connsiteX13" fmla="*/ 0 w 1077376"/>
                  <a:gd name="connsiteY13" fmla="*/ 174485 h 27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7376" h="279799">
                    <a:moveTo>
                      <a:pt x="0" y="174485"/>
                    </a:moveTo>
                    <a:cubicBezTo>
                      <a:pt x="118016" y="115463"/>
                      <a:pt x="232226" y="57393"/>
                      <a:pt x="347387" y="3131"/>
                    </a:cubicBezTo>
                    <a:cubicBezTo>
                      <a:pt x="362615" y="-4485"/>
                      <a:pt x="389264" y="3131"/>
                      <a:pt x="407347" y="11699"/>
                    </a:cubicBezTo>
                    <a:cubicBezTo>
                      <a:pt x="500618" y="56441"/>
                      <a:pt x="592938" y="102136"/>
                      <a:pt x="684305" y="149734"/>
                    </a:cubicBezTo>
                    <a:cubicBezTo>
                      <a:pt x="703340" y="159254"/>
                      <a:pt x="717616" y="159254"/>
                      <a:pt x="736651" y="148782"/>
                    </a:cubicBezTo>
                    <a:cubicBezTo>
                      <a:pt x="831826" y="100232"/>
                      <a:pt x="927000" y="53585"/>
                      <a:pt x="1025982" y="4083"/>
                    </a:cubicBezTo>
                    <a:cubicBezTo>
                      <a:pt x="1043113" y="37402"/>
                      <a:pt x="1059293" y="69769"/>
                      <a:pt x="1077376" y="105943"/>
                    </a:cubicBezTo>
                    <a:cubicBezTo>
                      <a:pt x="1031692" y="128791"/>
                      <a:pt x="988864" y="150686"/>
                      <a:pt x="945084" y="171629"/>
                    </a:cubicBezTo>
                    <a:cubicBezTo>
                      <a:pt x="880365" y="203996"/>
                      <a:pt x="815646" y="235411"/>
                      <a:pt x="751879" y="268730"/>
                    </a:cubicBezTo>
                    <a:cubicBezTo>
                      <a:pt x="722375" y="283961"/>
                      <a:pt x="696678" y="283009"/>
                      <a:pt x="668125" y="268730"/>
                    </a:cubicBezTo>
                    <a:cubicBezTo>
                      <a:pt x="577710" y="222083"/>
                      <a:pt x="485390" y="178293"/>
                      <a:pt x="394975" y="130695"/>
                    </a:cubicBezTo>
                    <a:cubicBezTo>
                      <a:pt x="375940" y="121175"/>
                      <a:pt x="361663" y="120223"/>
                      <a:pt x="342629" y="130695"/>
                    </a:cubicBezTo>
                    <a:cubicBezTo>
                      <a:pt x="246502" y="180197"/>
                      <a:pt x="150376" y="226843"/>
                      <a:pt x="52346" y="276345"/>
                    </a:cubicBezTo>
                    <a:cubicBezTo>
                      <a:pt x="34263" y="242075"/>
                      <a:pt x="18083" y="210660"/>
                      <a:pt x="0" y="174485"/>
                    </a:cubicBezTo>
                    <a:close/>
                  </a:path>
                </a:pathLst>
              </a:custGeom>
              <a:grpFill/>
              <a:ln w="9514" cap="flat">
                <a:noFill/>
                <a:prstDash val="solid"/>
                <a:miter/>
              </a:ln>
            </p:spPr>
            <p:txBody>
              <a:bodyPr rtlCol="0" anchor="ctr"/>
              <a:lstStyle/>
              <a:p>
                <a:endParaRPr lang="en-US"/>
              </a:p>
            </p:txBody>
          </p:sp>
          <p:sp>
            <p:nvSpPr>
              <p:cNvPr id="83" name="Freeform 30">
                <a:extLst>
                  <a:ext uri="{FF2B5EF4-FFF2-40B4-BE49-F238E27FC236}">
                    <a16:creationId xmlns:a16="http://schemas.microsoft.com/office/drawing/2014/main" id="{96C737D7-5D2A-314A-A925-7AE5F140F4E3}"/>
                  </a:ext>
                </a:extLst>
              </p:cNvPr>
              <p:cNvSpPr/>
              <p:nvPr/>
            </p:nvSpPr>
            <p:spPr>
              <a:xfrm>
                <a:off x="5295897" y="2470369"/>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sp>
            <p:nvSpPr>
              <p:cNvPr id="84" name="Freeform 31">
                <a:extLst>
                  <a:ext uri="{FF2B5EF4-FFF2-40B4-BE49-F238E27FC236}">
                    <a16:creationId xmlns:a16="http://schemas.microsoft.com/office/drawing/2014/main" id="{DC6956FC-1EEB-4142-B9F6-B42C86584830}"/>
                  </a:ext>
                </a:extLst>
              </p:cNvPr>
              <p:cNvSpPr/>
              <p:nvPr/>
            </p:nvSpPr>
            <p:spPr>
              <a:xfrm>
                <a:off x="5295897" y="2697889"/>
                <a:ext cx="678594" cy="111380"/>
              </a:xfrm>
              <a:custGeom>
                <a:avLst/>
                <a:gdLst>
                  <a:gd name="connsiteX0" fmla="*/ 678595 w 678594"/>
                  <a:gd name="connsiteY0" fmla="*/ 111380 h 111380"/>
                  <a:gd name="connsiteX1" fmla="*/ 0 w 678594"/>
                  <a:gd name="connsiteY1" fmla="*/ 111380 h 111380"/>
                  <a:gd name="connsiteX2" fmla="*/ 0 w 678594"/>
                  <a:gd name="connsiteY2" fmla="*/ 0 h 111380"/>
                  <a:gd name="connsiteX3" fmla="*/ 678595 w 678594"/>
                  <a:gd name="connsiteY3" fmla="*/ 0 h 111380"/>
                  <a:gd name="connsiteX4" fmla="*/ 678595 w 678594"/>
                  <a:gd name="connsiteY4" fmla="*/ 111380 h 111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94" h="111380">
                    <a:moveTo>
                      <a:pt x="678595" y="111380"/>
                    </a:moveTo>
                    <a:cubicBezTo>
                      <a:pt x="452079" y="111380"/>
                      <a:pt x="227467" y="111380"/>
                      <a:pt x="0" y="111380"/>
                    </a:cubicBezTo>
                    <a:cubicBezTo>
                      <a:pt x="0" y="74253"/>
                      <a:pt x="0" y="38079"/>
                      <a:pt x="0" y="0"/>
                    </a:cubicBezTo>
                    <a:cubicBezTo>
                      <a:pt x="225564" y="0"/>
                      <a:pt x="451127" y="0"/>
                      <a:pt x="678595" y="0"/>
                    </a:cubicBezTo>
                    <a:cubicBezTo>
                      <a:pt x="678595" y="35223"/>
                      <a:pt x="678595" y="71397"/>
                      <a:pt x="678595" y="111380"/>
                    </a:cubicBezTo>
                    <a:close/>
                  </a:path>
                </a:pathLst>
              </a:custGeom>
              <a:grpFill/>
              <a:ln w="9514" cap="flat">
                <a:noFill/>
                <a:prstDash val="solid"/>
                <a:miter/>
              </a:ln>
            </p:spPr>
            <p:txBody>
              <a:bodyPr rtlCol="0" anchor="ctr"/>
              <a:lstStyle/>
              <a:p>
                <a:endParaRPr lang="en-US"/>
              </a:p>
            </p:txBody>
          </p:sp>
          <p:sp>
            <p:nvSpPr>
              <p:cNvPr id="85" name="Freeform 32">
                <a:extLst>
                  <a:ext uri="{FF2B5EF4-FFF2-40B4-BE49-F238E27FC236}">
                    <a16:creationId xmlns:a16="http://schemas.microsoft.com/office/drawing/2014/main" id="{6EF355E9-42BF-F14B-A7F2-1D910EA6ECF0}"/>
                  </a:ext>
                </a:extLst>
              </p:cNvPr>
              <p:cNvSpPr/>
              <p:nvPr/>
            </p:nvSpPr>
            <p:spPr>
              <a:xfrm>
                <a:off x="5294945" y="2926361"/>
                <a:ext cx="679546" cy="109476"/>
              </a:xfrm>
              <a:custGeom>
                <a:avLst/>
                <a:gdLst>
                  <a:gd name="connsiteX0" fmla="*/ 0 w 679546"/>
                  <a:gd name="connsiteY0" fmla="*/ 109476 h 109476"/>
                  <a:gd name="connsiteX1" fmla="*/ 0 w 679546"/>
                  <a:gd name="connsiteY1" fmla="*/ 0 h 109476"/>
                  <a:gd name="connsiteX2" fmla="*/ 679547 w 679546"/>
                  <a:gd name="connsiteY2" fmla="*/ 0 h 109476"/>
                  <a:gd name="connsiteX3" fmla="*/ 679547 w 679546"/>
                  <a:gd name="connsiteY3" fmla="*/ 109476 h 109476"/>
                  <a:gd name="connsiteX4" fmla="*/ 0 w 679546"/>
                  <a:gd name="connsiteY4" fmla="*/ 109476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0" y="109476"/>
                    </a:moveTo>
                    <a:cubicBezTo>
                      <a:pt x="0" y="72350"/>
                      <a:pt x="0" y="37127"/>
                      <a:pt x="0" y="0"/>
                    </a:cubicBezTo>
                    <a:cubicBezTo>
                      <a:pt x="226515" y="0"/>
                      <a:pt x="451127" y="0"/>
                      <a:pt x="679547" y="0"/>
                    </a:cubicBezTo>
                    <a:cubicBezTo>
                      <a:pt x="679547" y="35223"/>
                      <a:pt x="679547" y="71397"/>
                      <a:pt x="679547" y="109476"/>
                    </a:cubicBezTo>
                    <a:cubicBezTo>
                      <a:pt x="453983" y="109476"/>
                      <a:pt x="228419" y="109476"/>
                      <a:pt x="0" y="109476"/>
                    </a:cubicBezTo>
                    <a:close/>
                  </a:path>
                </a:pathLst>
              </a:custGeom>
              <a:grpFill/>
              <a:ln w="9514" cap="flat">
                <a:noFill/>
                <a:prstDash val="solid"/>
                <a:miter/>
              </a:ln>
            </p:spPr>
            <p:txBody>
              <a:bodyPr rtlCol="0" anchor="ctr"/>
              <a:lstStyle/>
              <a:p>
                <a:endParaRPr lang="en-US"/>
              </a:p>
            </p:txBody>
          </p:sp>
          <p:sp>
            <p:nvSpPr>
              <p:cNvPr id="86" name="Freeform 33">
                <a:extLst>
                  <a:ext uri="{FF2B5EF4-FFF2-40B4-BE49-F238E27FC236}">
                    <a16:creationId xmlns:a16="http://schemas.microsoft.com/office/drawing/2014/main" id="{C7166731-2BC6-4949-8288-B1630B44AC11}"/>
                  </a:ext>
                </a:extLst>
              </p:cNvPr>
              <p:cNvSpPr/>
              <p:nvPr/>
            </p:nvSpPr>
            <p:spPr>
              <a:xfrm>
                <a:off x="5295897" y="3154833"/>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grpSp>
      </p:grpSp>
      <p:sp>
        <p:nvSpPr>
          <p:cNvPr id="87" name="Text Placeholder 1">
            <a:extLst>
              <a:ext uri="{FF2B5EF4-FFF2-40B4-BE49-F238E27FC236}">
                <a16:creationId xmlns:a16="http://schemas.microsoft.com/office/drawing/2014/main" id="{F0D51E38-E71A-DD40-A2AB-803509D49964}"/>
              </a:ext>
            </a:extLst>
          </p:cNvPr>
          <p:cNvSpPr txBox="1">
            <a:spLocks/>
          </p:cNvSpPr>
          <p:nvPr/>
        </p:nvSpPr>
        <p:spPr>
          <a:xfrm>
            <a:off x="1128171" y="6545736"/>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RESULTS</a:t>
            </a:r>
            <a:r>
              <a:rPr lang="en-GB" dirty="0"/>
              <a:t> DID YOU ACHIEVE ALREADY?</a:t>
            </a:r>
          </a:p>
          <a:p>
            <a:endParaRPr lang="en-US" dirty="0"/>
          </a:p>
        </p:txBody>
      </p:sp>
      <p:grpSp>
        <p:nvGrpSpPr>
          <p:cNvPr id="89" name="Group 88">
            <a:extLst>
              <a:ext uri="{FF2B5EF4-FFF2-40B4-BE49-F238E27FC236}">
                <a16:creationId xmlns:a16="http://schemas.microsoft.com/office/drawing/2014/main" id="{3135ACD2-92C5-8E4C-AD8B-6C0E48C8AE2F}"/>
              </a:ext>
            </a:extLst>
          </p:cNvPr>
          <p:cNvGrpSpPr/>
          <p:nvPr/>
        </p:nvGrpSpPr>
        <p:grpSpPr>
          <a:xfrm>
            <a:off x="209699" y="6379109"/>
            <a:ext cx="7335303" cy="710005"/>
            <a:chOff x="224372" y="1222585"/>
            <a:chExt cx="7335303" cy="710005"/>
          </a:xfrm>
        </p:grpSpPr>
        <p:sp>
          <p:nvSpPr>
            <p:cNvPr id="90" name="Oval 89">
              <a:extLst>
                <a:ext uri="{FF2B5EF4-FFF2-40B4-BE49-F238E27FC236}">
                  <a16:creationId xmlns:a16="http://schemas.microsoft.com/office/drawing/2014/main" id="{F70E6539-2A0B-E143-AAC6-6764E16A0E2D}"/>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1" name="Straight Connector 90">
              <a:extLst>
                <a:ext uri="{FF2B5EF4-FFF2-40B4-BE49-F238E27FC236}">
                  <a16:creationId xmlns:a16="http://schemas.microsoft.com/office/drawing/2014/main" id="{9A686662-5A31-C84E-ABA4-B295D3623B2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4F249DD4-A958-E747-AB22-0B7CAD909F52}"/>
                </a:ext>
              </a:extLst>
            </p:cNvPr>
            <p:cNvGrpSpPr/>
            <p:nvPr/>
          </p:nvGrpSpPr>
          <p:grpSpPr>
            <a:xfrm>
              <a:off x="363419" y="1339401"/>
              <a:ext cx="476454" cy="476372"/>
              <a:chOff x="3258209" y="1217582"/>
              <a:chExt cx="4712093" cy="4711281"/>
            </a:xfrm>
            <a:solidFill>
              <a:schemeClr val="bg1"/>
            </a:solidFill>
          </p:grpSpPr>
          <p:sp>
            <p:nvSpPr>
              <p:cNvPr id="93" name="Freeform 92">
                <a:extLst>
                  <a:ext uri="{FF2B5EF4-FFF2-40B4-BE49-F238E27FC236}">
                    <a16:creationId xmlns:a16="http://schemas.microsoft.com/office/drawing/2014/main" id="{EF604722-5306-8141-AD4E-56EFEE4666D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0F8E6826-798B-BD40-908C-D7B5302EE0C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D6BF4C3F-2DE9-CB4E-81C2-138179CE884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7D7C5A54-925E-1C46-B720-28F9393B25E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EE58BD98-C4EA-544A-8FAC-59360114E04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14DBA9D5-895E-A344-8952-5BCE1673749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A0D83D89-1CE5-614F-9BD6-7215F8E99C02}"/>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8B6AC22A-0ADF-A943-9775-1740FA4942D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3EC3D2F5-8A49-424F-9A35-B799AEA1E48C}"/>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E6C00159-90AE-0449-98FC-C67142EAC4F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710D8935-5754-1145-A359-0FAA5159355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11A4C9-C721-3040-ADF2-F1D5EFB2E9A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0DCD7DB6-5FDB-8F4E-8A27-6CB94BF109F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76767FB6-0515-6643-BC4B-839E246E087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120" name="Text Placeholder 6">
            <a:extLst>
              <a:ext uri="{FF2B5EF4-FFF2-40B4-BE49-F238E27FC236}">
                <a16:creationId xmlns:a16="http://schemas.microsoft.com/office/drawing/2014/main" id="{7F7F45D5-A539-9F45-A93D-F1B93192E370}"/>
              </a:ext>
            </a:extLst>
          </p:cNvPr>
          <p:cNvSpPr txBox="1">
            <a:spLocks/>
          </p:cNvSpPr>
          <p:nvPr/>
        </p:nvSpPr>
        <p:spPr>
          <a:xfrm>
            <a:off x="1145050" y="995770"/>
            <a:ext cx="4088474" cy="517624"/>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sz="1200" b="1" dirty="0">
                <a:solidFill>
                  <a:srgbClr val="297239"/>
                </a:solidFill>
              </a:rPr>
              <a:t>WHAT</a:t>
            </a:r>
            <a:r>
              <a:rPr lang="en-GB" sz="1200" b="1" dirty="0">
                <a:solidFill>
                  <a:schemeClr val="bg1"/>
                </a:solidFill>
              </a:rPr>
              <a:t> </a:t>
            </a:r>
            <a:r>
              <a:rPr lang="en-GB" sz="1200" b="1" dirty="0">
                <a:solidFill>
                  <a:schemeClr val="bg1"/>
                </a:solidFill>
                <a:highlight>
                  <a:srgbClr val="84BA41"/>
                </a:highlight>
              </a:rPr>
              <a:t>ACTIONS</a:t>
            </a:r>
            <a:r>
              <a:rPr lang="en-GB" sz="1200" b="1" dirty="0">
                <a:solidFill>
                  <a:schemeClr val="bg1"/>
                </a:solidFill>
              </a:rPr>
              <a:t> </a:t>
            </a:r>
            <a:r>
              <a:rPr lang="en-GB" sz="1200" b="1" dirty="0">
                <a:solidFill>
                  <a:srgbClr val="297239"/>
                </a:solidFill>
              </a:rPr>
              <a:t>DID YOU TAKE? </a:t>
            </a:r>
          </a:p>
        </p:txBody>
      </p:sp>
      <p:grpSp>
        <p:nvGrpSpPr>
          <p:cNvPr id="121" name="Group 120">
            <a:extLst>
              <a:ext uri="{FF2B5EF4-FFF2-40B4-BE49-F238E27FC236}">
                <a16:creationId xmlns:a16="http://schemas.microsoft.com/office/drawing/2014/main" id="{9356D1A2-1F35-E24F-ACE9-38AD9A858837}"/>
              </a:ext>
            </a:extLst>
          </p:cNvPr>
          <p:cNvGrpSpPr/>
          <p:nvPr/>
        </p:nvGrpSpPr>
        <p:grpSpPr>
          <a:xfrm>
            <a:off x="237310" y="812146"/>
            <a:ext cx="7335303" cy="710005"/>
            <a:chOff x="224372" y="5970988"/>
            <a:chExt cx="7335303" cy="710005"/>
          </a:xfrm>
        </p:grpSpPr>
        <p:grpSp>
          <p:nvGrpSpPr>
            <p:cNvPr id="122" name="Group 121">
              <a:extLst>
                <a:ext uri="{FF2B5EF4-FFF2-40B4-BE49-F238E27FC236}">
                  <a16:creationId xmlns:a16="http://schemas.microsoft.com/office/drawing/2014/main" id="{95F021FC-3C10-4D42-B15E-FB2B1DE670FD}"/>
                </a:ext>
              </a:extLst>
            </p:cNvPr>
            <p:cNvGrpSpPr/>
            <p:nvPr/>
          </p:nvGrpSpPr>
          <p:grpSpPr>
            <a:xfrm>
              <a:off x="224372" y="5970988"/>
              <a:ext cx="7335303" cy="710005"/>
              <a:chOff x="224371" y="5492523"/>
              <a:chExt cx="7335303" cy="710005"/>
            </a:xfrm>
          </p:grpSpPr>
          <p:sp>
            <p:nvSpPr>
              <p:cNvPr id="129" name="Oval 128">
                <a:extLst>
                  <a:ext uri="{FF2B5EF4-FFF2-40B4-BE49-F238E27FC236}">
                    <a16:creationId xmlns:a16="http://schemas.microsoft.com/office/drawing/2014/main" id="{3FCD13A0-8410-7C4C-B703-1FB209DEB8E0}"/>
                  </a:ext>
                </a:extLst>
              </p:cNvPr>
              <p:cNvSpPr/>
              <p:nvPr/>
            </p:nvSpPr>
            <p:spPr>
              <a:xfrm>
                <a:off x="224371" y="5492523"/>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0" name="Straight Connector 129">
                <a:extLst>
                  <a:ext uri="{FF2B5EF4-FFF2-40B4-BE49-F238E27FC236}">
                    <a16:creationId xmlns:a16="http://schemas.microsoft.com/office/drawing/2014/main" id="{69A3B79D-8A8B-7D43-A23C-ED0E68C1BF68}"/>
                  </a:ext>
                </a:extLst>
              </p:cNvPr>
              <p:cNvCxnSpPr>
                <a:cxnSpLocks/>
              </p:cNvCxnSpPr>
              <p:nvPr/>
            </p:nvCxnSpPr>
            <p:spPr>
              <a:xfrm>
                <a:off x="808851" y="6042071"/>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grpSp>
          <p:nvGrpSpPr>
            <p:cNvPr id="123" name="Graphic 2">
              <a:extLst>
                <a:ext uri="{FF2B5EF4-FFF2-40B4-BE49-F238E27FC236}">
                  <a16:creationId xmlns:a16="http://schemas.microsoft.com/office/drawing/2014/main" id="{98A2D5C6-4F8A-1449-9954-94BEA7DBAC99}"/>
                </a:ext>
              </a:extLst>
            </p:cNvPr>
            <p:cNvGrpSpPr/>
            <p:nvPr/>
          </p:nvGrpSpPr>
          <p:grpSpPr>
            <a:xfrm>
              <a:off x="367594" y="6109112"/>
              <a:ext cx="434229" cy="433755"/>
              <a:chOff x="7257599" y="768348"/>
              <a:chExt cx="868457" cy="867509"/>
            </a:xfrm>
            <a:solidFill>
              <a:schemeClr val="bg1"/>
            </a:solidFill>
          </p:grpSpPr>
          <p:sp>
            <p:nvSpPr>
              <p:cNvPr id="124" name="Freeform 123">
                <a:extLst>
                  <a:ext uri="{FF2B5EF4-FFF2-40B4-BE49-F238E27FC236}">
                    <a16:creationId xmlns:a16="http://schemas.microsoft.com/office/drawing/2014/main" id="{81B6546E-6564-C34A-8622-200A18B79092}"/>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7DFA58C-F330-244F-9B5E-52EE134A0D92}"/>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748F1EFF-86AE-B34E-AB6A-655B7071F92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A052142B-B807-EA43-90DD-BC59005C007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E8F0B714-9AD3-754B-85E3-59223D6B44F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p>
            </p:txBody>
          </p:sp>
        </p:grpSp>
      </p:grpSp>
      <p:sp>
        <p:nvSpPr>
          <p:cNvPr id="131" name="Text Placeholder 5">
            <a:extLst>
              <a:ext uri="{FF2B5EF4-FFF2-40B4-BE49-F238E27FC236}">
                <a16:creationId xmlns:a16="http://schemas.microsoft.com/office/drawing/2014/main" id="{AAF365E6-2133-E44D-A831-FF9FF0D1ED01}"/>
              </a:ext>
            </a:extLst>
          </p:cNvPr>
          <p:cNvSpPr txBox="1">
            <a:spLocks/>
          </p:cNvSpPr>
          <p:nvPr/>
        </p:nvSpPr>
        <p:spPr>
          <a:xfrm>
            <a:off x="1166267" y="4325578"/>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Architect Erik </a:t>
            </a:r>
            <a:r>
              <a:rPr lang="en-GB" dirty="0" err="1"/>
              <a:t>Schotte</a:t>
            </a:r>
            <a:r>
              <a:rPr lang="en-GB" dirty="0"/>
              <a:t> van LIAG was responsible for the design of the building ( https://www.liag.nl/team/erik-schotte  </a:t>
            </a:r>
            <a:r>
              <a:rPr lang="en-GB" dirty="0" err="1"/>
              <a:t>Arcadis</a:t>
            </a:r>
            <a:r>
              <a:rPr lang="en-GB" dirty="0"/>
              <a:t> (</a:t>
            </a:r>
            <a:r>
              <a:rPr lang="en-GB" dirty="0" err="1"/>
              <a:t>Timo</a:t>
            </a:r>
            <a:r>
              <a:rPr lang="en-GB" dirty="0"/>
              <a:t> Cents) is responsible for the landscape design surrounding the building.</a:t>
            </a:r>
          </a:p>
        </p:txBody>
      </p:sp>
      <p:sp>
        <p:nvSpPr>
          <p:cNvPr id="132" name="Text Placeholder 5">
            <a:extLst>
              <a:ext uri="{FF2B5EF4-FFF2-40B4-BE49-F238E27FC236}">
                <a16:creationId xmlns:a16="http://schemas.microsoft.com/office/drawing/2014/main" id="{AAF365E6-2133-E44D-A831-FF9FF0D1ED01}"/>
              </a:ext>
            </a:extLst>
          </p:cNvPr>
          <p:cNvSpPr txBox="1">
            <a:spLocks/>
          </p:cNvSpPr>
          <p:nvPr/>
        </p:nvSpPr>
        <p:spPr>
          <a:xfrm>
            <a:off x="1133348" y="5830281"/>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No specific training. Only support of external experts.</a:t>
            </a:r>
          </a:p>
        </p:txBody>
      </p:sp>
      <p:sp>
        <p:nvSpPr>
          <p:cNvPr id="133" name="Text Placeholder 6">
            <a:extLst>
              <a:ext uri="{FF2B5EF4-FFF2-40B4-BE49-F238E27FC236}">
                <a16:creationId xmlns:a16="http://schemas.microsoft.com/office/drawing/2014/main" id="{F9901009-4EBB-485B-A9A8-3E8086248CDE}"/>
              </a:ext>
            </a:extLst>
          </p:cNvPr>
          <p:cNvSpPr txBox="1">
            <a:spLocks/>
          </p:cNvSpPr>
          <p:nvPr/>
        </p:nvSpPr>
        <p:spPr>
          <a:xfrm>
            <a:off x="1093848" y="1445086"/>
            <a:ext cx="5910006" cy="1139541"/>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Sustainability was the leading principle guiding the design of the new school building in Dordrecht. Goal was that the building and his surroundings would be an inspirational learning environment for students and teachers. </a:t>
            </a:r>
          </a:p>
          <a:p>
            <a:r>
              <a:rPr lang="en-GB" dirty="0"/>
              <a:t>See:        </a:t>
            </a:r>
            <a:r>
              <a:rPr lang="en-GB" dirty="0">
                <a:hlinkClick r:id="rId2"/>
              </a:rPr>
              <a:t>https://www.youtube.com/watch?v=JyTIoYvN4gw</a:t>
            </a:r>
            <a:r>
              <a:rPr lang="en-GB" dirty="0"/>
              <a:t> </a:t>
            </a:r>
          </a:p>
          <a:p>
            <a:r>
              <a:rPr lang="en-GB" dirty="0"/>
              <a:t>   </a:t>
            </a:r>
          </a:p>
          <a:p>
            <a:r>
              <a:rPr lang="en-GB" dirty="0"/>
              <a:t>The building is completely energy neutral with the highest Dutch energy label A++++:  it has an energy efficient construction, is gas free with solar panels on the roof. Most of the furnishing of the building is also sustainable with for example furniture that is made of waste materials. The school has good facilities  to separate waste.  </a:t>
            </a:r>
          </a:p>
          <a:p>
            <a:endParaRPr lang="en-GB" dirty="0"/>
          </a:p>
          <a:p>
            <a:r>
              <a:rPr lang="en-GB" dirty="0"/>
              <a:t>Also during designing the outdoor space, explicit attention was paid to stimulate biodiversity and climate adaptation. Examples: good drainage to the groundwater, use plants which attract insects, filter the air or absorb heat.</a:t>
            </a:r>
          </a:p>
          <a:p>
            <a:pPr marL="228600" indent="-228600">
              <a:buFont typeface="+mj-lt"/>
              <a:buAutoNum type="arabicPeriod"/>
            </a:pPr>
            <a:endParaRPr lang="en-US" dirty="0"/>
          </a:p>
        </p:txBody>
      </p:sp>
      <p:sp>
        <p:nvSpPr>
          <p:cNvPr id="88" name="Text Placeholder 5">
            <a:extLst>
              <a:ext uri="{FF2B5EF4-FFF2-40B4-BE49-F238E27FC236}">
                <a16:creationId xmlns:a16="http://schemas.microsoft.com/office/drawing/2014/main" id="{AAF365E6-2133-E44D-A831-FF9FF0D1ED01}"/>
              </a:ext>
            </a:extLst>
          </p:cNvPr>
          <p:cNvSpPr txBox="1">
            <a:spLocks/>
          </p:cNvSpPr>
          <p:nvPr/>
        </p:nvSpPr>
        <p:spPr>
          <a:xfrm>
            <a:off x="1132112" y="7063360"/>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The VET school building was opened in august 2020 as one of the first sustainable buildings of the Green Campus in Dordrecht. The Green Campus is now being developed further with other sustainable school buildings and a park that will act as a practical field lab for SME’s, where students work together on innovative solutions in the field of greening, water, animals, recreation and circular economy.</a:t>
            </a:r>
          </a:p>
        </p:txBody>
      </p:sp>
      <p:sp>
        <p:nvSpPr>
          <p:cNvPr id="107" name="Text Placeholder 6">
            <a:extLst>
              <a:ext uri="{FF2B5EF4-FFF2-40B4-BE49-F238E27FC236}">
                <a16:creationId xmlns:a16="http://schemas.microsoft.com/office/drawing/2014/main" id="{93518E0E-B36B-F341-87A6-84C09CD01BBC}"/>
              </a:ext>
            </a:extLst>
          </p:cNvPr>
          <p:cNvSpPr txBox="1">
            <a:spLocks/>
          </p:cNvSpPr>
          <p:nvPr/>
        </p:nvSpPr>
        <p:spPr>
          <a:xfrm>
            <a:off x="1117439" y="8343542"/>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WHAT ARE YOUR </a:t>
            </a:r>
            <a:r>
              <a:rPr lang="en-US" sz="1200" b="1" dirty="0">
                <a:solidFill>
                  <a:schemeClr val="bg1"/>
                </a:solidFill>
                <a:highlight>
                  <a:srgbClr val="84BA41"/>
                </a:highlight>
              </a:rPr>
              <a:t>FUTURE PLANS </a:t>
            </a:r>
            <a:r>
              <a:rPr lang="en-US" sz="1200" b="1" dirty="0">
                <a:solidFill>
                  <a:srgbClr val="297239"/>
                </a:solidFill>
              </a:rPr>
              <a:t>AND NEXT STEPS?</a:t>
            </a:r>
          </a:p>
          <a:p>
            <a:endParaRPr lang="en-US" dirty="0"/>
          </a:p>
        </p:txBody>
      </p:sp>
      <p:grpSp>
        <p:nvGrpSpPr>
          <p:cNvPr id="108" name="Group 107">
            <a:extLst>
              <a:ext uri="{FF2B5EF4-FFF2-40B4-BE49-F238E27FC236}">
                <a16:creationId xmlns:a16="http://schemas.microsoft.com/office/drawing/2014/main" id="{C82912AF-DC20-7241-A17D-9CEC3A5B09E7}"/>
              </a:ext>
            </a:extLst>
          </p:cNvPr>
          <p:cNvGrpSpPr/>
          <p:nvPr/>
        </p:nvGrpSpPr>
        <p:grpSpPr>
          <a:xfrm>
            <a:off x="209699" y="8225627"/>
            <a:ext cx="7335303" cy="710005"/>
            <a:chOff x="224372" y="6981475"/>
            <a:chExt cx="7335303" cy="710005"/>
          </a:xfrm>
        </p:grpSpPr>
        <p:sp>
          <p:nvSpPr>
            <p:cNvPr id="109" name="Oval 108">
              <a:extLst>
                <a:ext uri="{FF2B5EF4-FFF2-40B4-BE49-F238E27FC236}">
                  <a16:creationId xmlns:a16="http://schemas.microsoft.com/office/drawing/2014/main" id="{A9C5B2FD-C610-2048-B90B-7417CA8219C5}"/>
                </a:ext>
              </a:extLst>
            </p:cNvPr>
            <p:cNvSpPr/>
            <p:nvPr/>
          </p:nvSpPr>
          <p:spPr>
            <a:xfrm>
              <a:off x="224372" y="698147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0" name="Straight Connector 109">
              <a:extLst>
                <a:ext uri="{FF2B5EF4-FFF2-40B4-BE49-F238E27FC236}">
                  <a16:creationId xmlns:a16="http://schemas.microsoft.com/office/drawing/2014/main" id="{139E6C8D-6A6C-424F-9EA2-6E27E2E19B50}"/>
                </a:ext>
              </a:extLst>
            </p:cNvPr>
            <p:cNvCxnSpPr>
              <a:cxnSpLocks/>
            </p:cNvCxnSpPr>
            <p:nvPr/>
          </p:nvCxnSpPr>
          <p:spPr>
            <a:xfrm>
              <a:off x="808852" y="753102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11" name="Group 110">
              <a:extLst>
                <a:ext uri="{FF2B5EF4-FFF2-40B4-BE49-F238E27FC236}">
                  <a16:creationId xmlns:a16="http://schemas.microsoft.com/office/drawing/2014/main" id="{ABE1C4B5-80A5-F446-A345-41BC04100C93}"/>
                </a:ext>
              </a:extLst>
            </p:cNvPr>
            <p:cNvGrpSpPr/>
            <p:nvPr/>
          </p:nvGrpSpPr>
          <p:grpSpPr>
            <a:xfrm>
              <a:off x="352563" y="7106625"/>
              <a:ext cx="453622" cy="459704"/>
              <a:chOff x="2899351" y="1724980"/>
              <a:chExt cx="3364829" cy="3409943"/>
            </a:xfrm>
            <a:solidFill>
              <a:schemeClr val="bg1"/>
            </a:solidFill>
          </p:grpSpPr>
          <p:sp>
            <p:nvSpPr>
              <p:cNvPr id="112" name="Freeform 111">
                <a:extLst>
                  <a:ext uri="{FF2B5EF4-FFF2-40B4-BE49-F238E27FC236}">
                    <a16:creationId xmlns:a16="http://schemas.microsoft.com/office/drawing/2014/main" id="{77D54461-6CCC-C441-A9F5-1F273B772A9B}"/>
                  </a:ext>
                </a:extLst>
              </p:cNvPr>
              <p:cNvSpPr/>
              <p:nvPr/>
            </p:nvSpPr>
            <p:spPr>
              <a:xfrm>
                <a:off x="3238658" y="2222541"/>
                <a:ext cx="2793401" cy="2672486"/>
              </a:xfrm>
              <a:custGeom>
                <a:avLst/>
                <a:gdLst>
                  <a:gd name="connsiteX0" fmla="*/ 2662550 w 2793401"/>
                  <a:gd name="connsiteY0" fmla="*/ 1257865 h 2672486"/>
                  <a:gd name="connsiteX1" fmla="*/ 2228554 w 2793401"/>
                  <a:gd name="connsiteY1" fmla="*/ 1257865 h 2672486"/>
                  <a:gd name="connsiteX2" fmla="*/ 2228554 w 2793401"/>
                  <a:gd name="connsiteY2" fmla="*/ 1145533 h 2672486"/>
                  <a:gd name="connsiteX3" fmla="*/ 2638756 w 2793401"/>
                  <a:gd name="connsiteY3" fmla="*/ 1145533 h 2672486"/>
                  <a:gd name="connsiteX4" fmla="*/ 2393206 w 2793401"/>
                  <a:gd name="connsiteY4" fmla="*/ 646702 h 2672486"/>
                  <a:gd name="connsiteX5" fmla="*/ 2258058 w 2793401"/>
                  <a:gd name="connsiteY5" fmla="*/ 735235 h 2672486"/>
                  <a:gd name="connsiteX6" fmla="*/ 2195243 w 2793401"/>
                  <a:gd name="connsiteY6" fmla="*/ 640991 h 2672486"/>
                  <a:gd name="connsiteX7" fmla="*/ 2315163 w 2793401"/>
                  <a:gd name="connsiteY7" fmla="*/ 559121 h 2672486"/>
                  <a:gd name="connsiteX8" fmla="*/ 1900201 w 2793401"/>
                  <a:gd name="connsiteY8" fmla="*/ 253540 h 2672486"/>
                  <a:gd name="connsiteX9" fmla="*/ 1817399 w 2793401"/>
                  <a:gd name="connsiteY9" fmla="*/ 377296 h 2672486"/>
                  <a:gd name="connsiteX10" fmla="*/ 1723177 w 2793401"/>
                  <a:gd name="connsiteY10" fmla="*/ 314466 h 2672486"/>
                  <a:gd name="connsiteX11" fmla="*/ 1794557 w 2793401"/>
                  <a:gd name="connsiteY11" fmla="*/ 205942 h 2672486"/>
                  <a:gd name="connsiteX12" fmla="*/ 1371982 w 2793401"/>
                  <a:gd name="connsiteY12" fmla="*/ 119313 h 2672486"/>
                  <a:gd name="connsiteX13" fmla="*/ 1371982 w 2793401"/>
                  <a:gd name="connsiteY13" fmla="*/ 572449 h 2672486"/>
                  <a:gd name="connsiteX14" fmla="*/ 1257773 w 2793401"/>
                  <a:gd name="connsiteY14" fmla="*/ 572449 h 2672486"/>
                  <a:gd name="connsiteX15" fmla="*/ 1257773 w 2793401"/>
                  <a:gd name="connsiteY15" fmla="*/ 122169 h 2672486"/>
                  <a:gd name="connsiteX16" fmla="*/ 768575 w 2793401"/>
                  <a:gd name="connsiteY16" fmla="*/ 251636 h 2672486"/>
                  <a:gd name="connsiteX17" fmla="*/ 847570 w 2793401"/>
                  <a:gd name="connsiteY17" fmla="*/ 371584 h 2672486"/>
                  <a:gd name="connsiteX18" fmla="*/ 753348 w 2793401"/>
                  <a:gd name="connsiteY18" fmla="*/ 434414 h 2672486"/>
                  <a:gd name="connsiteX19" fmla="*/ 668642 w 2793401"/>
                  <a:gd name="connsiteY19" fmla="*/ 308754 h 2672486"/>
                  <a:gd name="connsiteX20" fmla="*/ 306979 w 2793401"/>
                  <a:gd name="connsiteY20" fmla="*/ 670502 h 2672486"/>
                  <a:gd name="connsiteX21" fmla="*/ 432609 w 2793401"/>
                  <a:gd name="connsiteY21" fmla="*/ 755227 h 2672486"/>
                  <a:gd name="connsiteX22" fmla="*/ 369794 w 2793401"/>
                  <a:gd name="connsiteY22" fmla="*/ 850423 h 2672486"/>
                  <a:gd name="connsiteX23" fmla="*/ 249874 w 2793401"/>
                  <a:gd name="connsiteY23" fmla="*/ 771410 h 2672486"/>
                  <a:gd name="connsiteX24" fmla="*/ 129954 w 2793401"/>
                  <a:gd name="connsiteY24" fmla="*/ 1143629 h 2672486"/>
                  <a:gd name="connsiteX25" fmla="*/ 569661 w 2793401"/>
                  <a:gd name="connsiteY25" fmla="*/ 1143629 h 2672486"/>
                  <a:gd name="connsiteX26" fmla="*/ 569661 w 2793401"/>
                  <a:gd name="connsiteY26" fmla="*/ 1258817 h 2672486"/>
                  <a:gd name="connsiteX27" fmla="*/ 118533 w 2793401"/>
                  <a:gd name="connsiteY27" fmla="*/ 1258817 h 2672486"/>
                  <a:gd name="connsiteX28" fmla="*/ 157555 w 2793401"/>
                  <a:gd name="connsiteY28" fmla="*/ 1630084 h 2672486"/>
                  <a:gd name="connsiteX29" fmla="*/ 317448 w 2793401"/>
                  <a:gd name="connsiteY29" fmla="*/ 1551071 h 2672486"/>
                  <a:gd name="connsiteX30" fmla="*/ 367890 w 2793401"/>
                  <a:gd name="connsiteY30" fmla="*/ 1651979 h 2672486"/>
                  <a:gd name="connsiteX31" fmla="*/ 192769 w 2793401"/>
                  <a:gd name="connsiteY31" fmla="*/ 1740512 h 2672486"/>
                  <a:gd name="connsiteX32" fmla="*/ 549674 w 2793401"/>
                  <a:gd name="connsiteY32" fmla="*/ 2240294 h 2672486"/>
                  <a:gd name="connsiteX33" fmla="*/ 477341 w 2793401"/>
                  <a:gd name="connsiteY33" fmla="*/ 2326923 h 2672486"/>
                  <a:gd name="connsiteX34" fmla="*/ 227032 w 2793401"/>
                  <a:gd name="connsiteY34" fmla="*/ 2052757 h 2672486"/>
                  <a:gd name="connsiteX35" fmla="*/ 843763 w 2793401"/>
                  <a:gd name="connsiteY35" fmla="*/ 91706 h 2672486"/>
                  <a:gd name="connsiteX36" fmla="*/ 1904008 w 2793401"/>
                  <a:gd name="connsiteY36" fmla="*/ 129785 h 2672486"/>
                  <a:gd name="connsiteX37" fmla="*/ 2758676 w 2793401"/>
                  <a:gd name="connsiteY37" fmla="*/ 1181707 h 2672486"/>
                  <a:gd name="connsiteX38" fmla="*/ 2219988 w 2793401"/>
                  <a:gd name="connsiteY38" fmla="*/ 2658207 h 2672486"/>
                  <a:gd name="connsiteX39" fmla="*/ 2200953 w 2793401"/>
                  <a:gd name="connsiteY39" fmla="*/ 2672487 h 2672486"/>
                  <a:gd name="connsiteX40" fmla="*/ 2134331 w 2793401"/>
                  <a:gd name="connsiteY40" fmla="*/ 2583954 h 2672486"/>
                  <a:gd name="connsiteX41" fmla="*/ 2257106 w 2793401"/>
                  <a:gd name="connsiteY41" fmla="*/ 2475430 h 2672486"/>
                  <a:gd name="connsiteX42" fmla="*/ 2371316 w 2793401"/>
                  <a:gd name="connsiteY42" fmla="*/ 2357386 h 2672486"/>
                  <a:gd name="connsiteX43" fmla="*/ 2250444 w 2793401"/>
                  <a:gd name="connsiteY43" fmla="*/ 2275517 h 2672486"/>
                  <a:gd name="connsiteX44" fmla="*/ 2312307 w 2793401"/>
                  <a:gd name="connsiteY44" fmla="*/ 2181272 h 2672486"/>
                  <a:gd name="connsiteX45" fmla="*/ 2437938 w 2793401"/>
                  <a:gd name="connsiteY45" fmla="*/ 2263141 h 2672486"/>
                  <a:gd name="connsiteX46" fmla="*/ 2653032 w 2793401"/>
                  <a:gd name="connsiteY46" fmla="*/ 1752887 h 2672486"/>
                  <a:gd name="connsiteX47" fmla="*/ 2495043 w 2793401"/>
                  <a:gd name="connsiteY47" fmla="*/ 1711953 h 2672486"/>
                  <a:gd name="connsiteX48" fmla="*/ 2522643 w 2793401"/>
                  <a:gd name="connsiteY48" fmla="*/ 1603429 h 2672486"/>
                  <a:gd name="connsiteX49" fmla="*/ 2670164 w 2793401"/>
                  <a:gd name="connsiteY49" fmla="*/ 1638651 h 2672486"/>
                  <a:gd name="connsiteX50" fmla="*/ 2662550 w 2793401"/>
                  <a:gd name="connsiteY50" fmla="*/ 1257865 h 267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793401" h="2672486">
                    <a:moveTo>
                      <a:pt x="2662550" y="1257865"/>
                    </a:moveTo>
                    <a:cubicBezTo>
                      <a:pt x="2515029" y="1257865"/>
                      <a:pt x="2372267" y="1257865"/>
                      <a:pt x="2228554" y="1257865"/>
                    </a:cubicBezTo>
                    <a:cubicBezTo>
                      <a:pt x="2228554" y="1220738"/>
                      <a:pt x="2228554" y="1185515"/>
                      <a:pt x="2228554" y="1145533"/>
                    </a:cubicBezTo>
                    <a:cubicBezTo>
                      <a:pt x="2363701" y="1145533"/>
                      <a:pt x="2499801" y="1145533"/>
                      <a:pt x="2638756" y="1145533"/>
                    </a:cubicBezTo>
                    <a:cubicBezTo>
                      <a:pt x="2591169" y="959899"/>
                      <a:pt x="2509319" y="797113"/>
                      <a:pt x="2393206" y="646702"/>
                    </a:cubicBezTo>
                    <a:cubicBezTo>
                      <a:pt x="2348474" y="676213"/>
                      <a:pt x="2304693" y="704772"/>
                      <a:pt x="2258058" y="735235"/>
                    </a:cubicBezTo>
                    <a:cubicBezTo>
                      <a:pt x="2237119" y="703820"/>
                      <a:pt x="2217133" y="674309"/>
                      <a:pt x="2195243" y="640991"/>
                    </a:cubicBezTo>
                    <a:cubicBezTo>
                      <a:pt x="2236168" y="613384"/>
                      <a:pt x="2276141" y="585777"/>
                      <a:pt x="2315163" y="559121"/>
                    </a:cubicBezTo>
                    <a:cubicBezTo>
                      <a:pt x="2239023" y="458213"/>
                      <a:pt x="2013459" y="292571"/>
                      <a:pt x="1900201" y="253540"/>
                    </a:cubicBezTo>
                    <a:cubicBezTo>
                      <a:pt x="1873552" y="293523"/>
                      <a:pt x="1846903" y="333505"/>
                      <a:pt x="1817399" y="377296"/>
                    </a:cubicBezTo>
                    <a:cubicBezTo>
                      <a:pt x="1785992" y="356353"/>
                      <a:pt x="1755536" y="336361"/>
                      <a:pt x="1723177" y="314466"/>
                    </a:cubicBezTo>
                    <a:cubicBezTo>
                      <a:pt x="1746970" y="277339"/>
                      <a:pt x="1769812" y="243069"/>
                      <a:pt x="1794557" y="205942"/>
                    </a:cubicBezTo>
                    <a:cubicBezTo>
                      <a:pt x="1658458" y="152632"/>
                      <a:pt x="1519503" y="126929"/>
                      <a:pt x="1371982" y="119313"/>
                    </a:cubicBezTo>
                    <a:cubicBezTo>
                      <a:pt x="1371982" y="270676"/>
                      <a:pt x="1371982" y="420134"/>
                      <a:pt x="1371982" y="572449"/>
                    </a:cubicBezTo>
                    <a:cubicBezTo>
                      <a:pt x="1332009" y="572449"/>
                      <a:pt x="1297746" y="572449"/>
                      <a:pt x="1257773" y="572449"/>
                    </a:cubicBezTo>
                    <a:cubicBezTo>
                      <a:pt x="1257773" y="423942"/>
                      <a:pt x="1257773" y="274484"/>
                      <a:pt x="1257773" y="122169"/>
                    </a:cubicBezTo>
                    <a:cubicBezTo>
                      <a:pt x="1083603" y="129785"/>
                      <a:pt x="922758" y="172623"/>
                      <a:pt x="768575" y="251636"/>
                    </a:cubicBezTo>
                    <a:cubicBezTo>
                      <a:pt x="795224" y="292571"/>
                      <a:pt x="820921" y="330650"/>
                      <a:pt x="847570" y="371584"/>
                    </a:cubicBezTo>
                    <a:cubicBezTo>
                      <a:pt x="816163" y="392527"/>
                      <a:pt x="786659" y="412519"/>
                      <a:pt x="753348" y="434414"/>
                    </a:cubicBezTo>
                    <a:cubicBezTo>
                      <a:pt x="724795" y="392527"/>
                      <a:pt x="697194" y="352545"/>
                      <a:pt x="668642" y="308754"/>
                    </a:cubicBezTo>
                    <a:cubicBezTo>
                      <a:pt x="522073" y="402999"/>
                      <a:pt x="402153" y="522947"/>
                      <a:pt x="306979" y="670502"/>
                    </a:cubicBezTo>
                    <a:cubicBezTo>
                      <a:pt x="348856" y="699061"/>
                      <a:pt x="388829" y="725716"/>
                      <a:pt x="432609" y="755227"/>
                    </a:cubicBezTo>
                    <a:cubicBezTo>
                      <a:pt x="411671" y="786641"/>
                      <a:pt x="391684" y="817104"/>
                      <a:pt x="369794" y="850423"/>
                    </a:cubicBezTo>
                    <a:cubicBezTo>
                      <a:pt x="328869" y="823768"/>
                      <a:pt x="290799" y="798065"/>
                      <a:pt x="249874" y="771410"/>
                    </a:cubicBezTo>
                    <a:cubicBezTo>
                      <a:pt x="188010" y="889454"/>
                      <a:pt x="150892" y="1011306"/>
                      <a:pt x="129954" y="1143629"/>
                    </a:cubicBezTo>
                    <a:cubicBezTo>
                      <a:pt x="276523" y="1143629"/>
                      <a:pt x="422140" y="1143629"/>
                      <a:pt x="569661" y="1143629"/>
                    </a:cubicBezTo>
                    <a:cubicBezTo>
                      <a:pt x="569661" y="1183612"/>
                      <a:pt x="569661" y="1219786"/>
                      <a:pt x="569661" y="1258817"/>
                    </a:cubicBezTo>
                    <a:cubicBezTo>
                      <a:pt x="420236" y="1258817"/>
                      <a:pt x="271764" y="1258817"/>
                      <a:pt x="118533" y="1258817"/>
                    </a:cubicBezTo>
                    <a:cubicBezTo>
                      <a:pt x="109967" y="1386380"/>
                      <a:pt x="126147" y="1507280"/>
                      <a:pt x="157555" y="1630084"/>
                    </a:cubicBezTo>
                    <a:cubicBezTo>
                      <a:pt x="212756" y="1602477"/>
                      <a:pt x="264150" y="1577726"/>
                      <a:pt x="317448" y="1551071"/>
                    </a:cubicBezTo>
                    <a:cubicBezTo>
                      <a:pt x="334579" y="1584389"/>
                      <a:pt x="349807" y="1615804"/>
                      <a:pt x="367890" y="1651979"/>
                    </a:cubicBezTo>
                    <a:cubicBezTo>
                      <a:pt x="309834" y="1681490"/>
                      <a:pt x="253681" y="1710049"/>
                      <a:pt x="192769" y="1740512"/>
                    </a:cubicBezTo>
                    <a:cubicBezTo>
                      <a:pt x="267005" y="1938521"/>
                      <a:pt x="386925" y="2102259"/>
                      <a:pt x="549674" y="2240294"/>
                    </a:cubicBezTo>
                    <a:cubicBezTo>
                      <a:pt x="525880" y="2268853"/>
                      <a:pt x="502087" y="2297412"/>
                      <a:pt x="477341" y="2326923"/>
                    </a:cubicBezTo>
                    <a:cubicBezTo>
                      <a:pt x="379311" y="2246958"/>
                      <a:pt x="295558" y="2156521"/>
                      <a:pt x="227032" y="2052757"/>
                    </a:cubicBezTo>
                    <a:cubicBezTo>
                      <a:pt x="-245986" y="1344494"/>
                      <a:pt x="49055" y="399191"/>
                      <a:pt x="843763" y="91706"/>
                    </a:cubicBezTo>
                    <a:cubicBezTo>
                      <a:pt x="1200668" y="-46329"/>
                      <a:pt x="1558525" y="-24434"/>
                      <a:pt x="1904008" y="129785"/>
                    </a:cubicBezTo>
                    <a:cubicBezTo>
                      <a:pt x="2362750" y="335409"/>
                      <a:pt x="2659694" y="687637"/>
                      <a:pt x="2758676" y="1181707"/>
                    </a:cubicBezTo>
                    <a:cubicBezTo>
                      <a:pt x="2877644" y="1776686"/>
                      <a:pt x="2689199" y="2271709"/>
                      <a:pt x="2219988" y="2658207"/>
                    </a:cubicBezTo>
                    <a:cubicBezTo>
                      <a:pt x="2214277" y="2662967"/>
                      <a:pt x="2208567" y="2665823"/>
                      <a:pt x="2200953" y="2672487"/>
                    </a:cubicBezTo>
                    <a:cubicBezTo>
                      <a:pt x="2178111" y="2642024"/>
                      <a:pt x="2156221" y="2612513"/>
                      <a:pt x="2134331" y="2583954"/>
                    </a:cubicBezTo>
                    <a:cubicBezTo>
                      <a:pt x="2177159" y="2546827"/>
                      <a:pt x="2218084" y="2512557"/>
                      <a:pt x="2257106" y="2475430"/>
                    </a:cubicBezTo>
                    <a:cubicBezTo>
                      <a:pt x="2295176" y="2438303"/>
                      <a:pt x="2331342" y="2399272"/>
                      <a:pt x="2371316" y="2357386"/>
                    </a:cubicBezTo>
                    <a:cubicBezTo>
                      <a:pt x="2329439" y="2328827"/>
                      <a:pt x="2291369" y="2303124"/>
                      <a:pt x="2250444" y="2275517"/>
                    </a:cubicBezTo>
                    <a:cubicBezTo>
                      <a:pt x="2271382" y="2244102"/>
                      <a:pt x="2291369" y="2213639"/>
                      <a:pt x="2312307" y="2181272"/>
                    </a:cubicBezTo>
                    <a:cubicBezTo>
                      <a:pt x="2355136" y="2208879"/>
                      <a:pt x="2395109" y="2235534"/>
                      <a:pt x="2437938" y="2263141"/>
                    </a:cubicBezTo>
                    <a:cubicBezTo>
                      <a:pt x="2545485" y="2107971"/>
                      <a:pt x="2615914" y="1939473"/>
                      <a:pt x="2653032" y="1752887"/>
                    </a:cubicBezTo>
                    <a:cubicBezTo>
                      <a:pt x="2599735" y="1738608"/>
                      <a:pt x="2548340" y="1725280"/>
                      <a:pt x="2495043" y="1711953"/>
                    </a:cubicBezTo>
                    <a:cubicBezTo>
                      <a:pt x="2504560" y="1675778"/>
                      <a:pt x="2513126" y="1641507"/>
                      <a:pt x="2522643" y="1603429"/>
                    </a:cubicBezTo>
                    <a:cubicBezTo>
                      <a:pt x="2572134" y="1614852"/>
                      <a:pt x="2619721" y="1626276"/>
                      <a:pt x="2670164" y="1638651"/>
                    </a:cubicBezTo>
                    <a:cubicBezTo>
                      <a:pt x="2690150" y="1510136"/>
                      <a:pt x="2684440" y="1385428"/>
                      <a:pt x="2662550" y="1257865"/>
                    </a:cubicBezTo>
                    <a:close/>
                  </a:path>
                </a:pathLst>
              </a:custGeom>
              <a:grpFill/>
              <a:ln w="9514"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A85D4844-A48B-F340-A611-7393B24BD761}"/>
                  </a:ext>
                </a:extLst>
              </p:cNvPr>
              <p:cNvSpPr/>
              <p:nvPr/>
            </p:nvSpPr>
            <p:spPr>
              <a:xfrm>
                <a:off x="3869758" y="3084114"/>
                <a:ext cx="1368081" cy="2050809"/>
              </a:xfrm>
              <a:custGeom>
                <a:avLst/>
                <a:gdLst>
                  <a:gd name="connsiteX0" fmla="*/ 987383 w 1368081"/>
                  <a:gd name="connsiteY0" fmla="*/ 927489 h 2050809"/>
                  <a:gd name="connsiteX1" fmla="*/ 1316688 w 1368081"/>
                  <a:gd name="connsiteY1" fmla="*/ 1201655 h 2050809"/>
                  <a:gd name="connsiteX2" fmla="*/ 1367130 w 1368081"/>
                  <a:gd name="connsiteY2" fmla="*/ 1407280 h 2050809"/>
                  <a:gd name="connsiteX3" fmla="*/ 1368082 w 1368081"/>
                  <a:gd name="connsiteY3" fmla="*/ 1984172 h 2050809"/>
                  <a:gd name="connsiteX4" fmla="*/ 1299556 w 1368081"/>
                  <a:gd name="connsiteY4" fmla="*/ 2050809 h 2050809"/>
                  <a:gd name="connsiteX5" fmla="*/ 67045 w 1368081"/>
                  <a:gd name="connsiteY5" fmla="*/ 2050809 h 2050809"/>
                  <a:gd name="connsiteX6" fmla="*/ 423 w 1368081"/>
                  <a:gd name="connsiteY6" fmla="*/ 1979412 h 2050809"/>
                  <a:gd name="connsiteX7" fmla="*/ 423 w 1368081"/>
                  <a:gd name="connsiteY7" fmla="*/ 1431079 h 2050809"/>
                  <a:gd name="connsiteX8" fmla="*/ 358279 w 1368081"/>
                  <a:gd name="connsiteY8" fmla="*/ 936057 h 2050809"/>
                  <a:gd name="connsiteX9" fmla="*/ 378266 w 1368081"/>
                  <a:gd name="connsiteY9" fmla="*/ 928441 h 2050809"/>
                  <a:gd name="connsiteX10" fmla="*/ 344003 w 1368081"/>
                  <a:gd name="connsiteY10" fmla="*/ 126885 h 2050809"/>
                  <a:gd name="connsiteX11" fmla="*/ 1057813 w 1368081"/>
                  <a:gd name="connsiteY11" fmla="*/ 161156 h 2050809"/>
                  <a:gd name="connsiteX12" fmla="*/ 987383 w 1368081"/>
                  <a:gd name="connsiteY12" fmla="*/ 927489 h 2050809"/>
                  <a:gd name="connsiteX13" fmla="*/ 773241 w 1368081"/>
                  <a:gd name="connsiteY13" fmla="*/ 1027445 h 2050809"/>
                  <a:gd name="connsiteX14" fmla="*/ 787517 w 1368081"/>
                  <a:gd name="connsiteY14" fmla="*/ 1063620 h 2050809"/>
                  <a:gd name="connsiteX15" fmla="*/ 899823 w 1368081"/>
                  <a:gd name="connsiteY15" fmla="*/ 1329219 h 2050809"/>
                  <a:gd name="connsiteX16" fmla="*/ 900775 w 1368081"/>
                  <a:gd name="connsiteY16" fmla="*/ 1402520 h 2050809"/>
                  <a:gd name="connsiteX17" fmla="*/ 742785 w 1368081"/>
                  <a:gd name="connsiteY17" fmla="*/ 1775691 h 2050809"/>
                  <a:gd name="connsiteX18" fmla="*/ 686632 w 1368081"/>
                  <a:gd name="connsiteY18" fmla="*/ 1822337 h 2050809"/>
                  <a:gd name="connsiteX19" fmla="*/ 626672 w 1368081"/>
                  <a:gd name="connsiteY19" fmla="*/ 1775691 h 2050809"/>
                  <a:gd name="connsiteX20" fmla="*/ 466779 w 1368081"/>
                  <a:gd name="connsiteY20" fmla="*/ 1403472 h 2050809"/>
                  <a:gd name="connsiteX21" fmla="*/ 467730 w 1368081"/>
                  <a:gd name="connsiteY21" fmla="*/ 1328267 h 2050809"/>
                  <a:gd name="connsiteX22" fmla="*/ 581940 w 1368081"/>
                  <a:gd name="connsiteY22" fmla="*/ 1063620 h 2050809"/>
                  <a:gd name="connsiteX23" fmla="*/ 597168 w 1368081"/>
                  <a:gd name="connsiteY23" fmla="*/ 1024589 h 2050809"/>
                  <a:gd name="connsiteX24" fmla="*/ 528642 w 1368081"/>
                  <a:gd name="connsiteY24" fmla="*/ 1024589 h 2050809"/>
                  <a:gd name="connsiteX25" fmla="*/ 114633 w 1368081"/>
                  <a:gd name="connsiteY25" fmla="*/ 1436791 h 2050809"/>
                  <a:gd name="connsiteX26" fmla="*/ 114633 w 1368081"/>
                  <a:gd name="connsiteY26" fmla="*/ 1900398 h 2050809"/>
                  <a:gd name="connsiteX27" fmla="*/ 116536 w 1368081"/>
                  <a:gd name="connsiteY27" fmla="*/ 1934669 h 2050809"/>
                  <a:gd name="connsiteX28" fmla="*/ 1253872 w 1368081"/>
                  <a:gd name="connsiteY28" fmla="*/ 1934669 h 2050809"/>
                  <a:gd name="connsiteX29" fmla="*/ 1251969 w 1368081"/>
                  <a:gd name="connsiteY29" fmla="*/ 1391096 h 2050809"/>
                  <a:gd name="connsiteX30" fmla="*/ 1215802 w 1368081"/>
                  <a:gd name="connsiteY30" fmla="*/ 1254965 h 2050809"/>
                  <a:gd name="connsiteX31" fmla="*/ 773241 w 1368081"/>
                  <a:gd name="connsiteY31" fmla="*/ 1027445 h 2050809"/>
                  <a:gd name="connsiteX32" fmla="*/ 687584 w 1368081"/>
                  <a:gd name="connsiteY32" fmla="*/ 351549 h 2050809"/>
                  <a:gd name="connsiteX33" fmla="*/ 315451 w 1368081"/>
                  <a:gd name="connsiteY33" fmla="*/ 441034 h 2050809"/>
                  <a:gd name="connsiteX34" fmla="*/ 284995 w 1368081"/>
                  <a:gd name="connsiteY34" fmla="*/ 491488 h 2050809"/>
                  <a:gd name="connsiteX35" fmla="*/ 680921 w 1368081"/>
                  <a:gd name="connsiteY35" fmla="*/ 910353 h 2050809"/>
                  <a:gd name="connsiteX36" fmla="*/ 1082558 w 1368081"/>
                  <a:gd name="connsiteY36" fmla="*/ 493392 h 2050809"/>
                  <a:gd name="connsiteX37" fmla="*/ 1047343 w 1368081"/>
                  <a:gd name="connsiteY37" fmla="*/ 439130 h 2050809"/>
                  <a:gd name="connsiteX38" fmla="*/ 687584 w 1368081"/>
                  <a:gd name="connsiteY38" fmla="*/ 351549 h 2050809"/>
                  <a:gd name="connsiteX39" fmla="*/ 1014984 w 1368081"/>
                  <a:gd name="connsiteY39" fmla="*/ 295383 h 2050809"/>
                  <a:gd name="connsiteX40" fmla="*/ 659031 w 1368081"/>
                  <a:gd name="connsiteY40" fmla="*/ 113558 h 2050809"/>
                  <a:gd name="connsiteX41" fmla="*/ 352569 w 1368081"/>
                  <a:gd name="connsiteY41" fmla="*/ 295383 h 2050809"/>
                  <a:gd name="connsiteX42" fmla="*/ 1014984 w 1368081"/>
                  <a:gd name="connsiteY42" fmla="*/ 295383 h 2050809"/>
                  <a:gd name="connsiteX43" fmla="*/ 683777 w 1368081"/>
                  <a:gd name="connsiteY43" fmla="*/ 1620520 h 2050809"/>
                  <a:gd name="connsiteX44" fmla="*/ 786565 w 1368081"/>
                  <a:gd name="connsiteY44" fmla="*/ 1378721 h 2050809"/>
                  <a:gd name="connsiteX45" fmla="*/ 782758 w 1368081"/>
                  <a:gd name="connsiteY45" fmla="*/ 1345402 h 2050809"/>
                  <a:gd name="connsiteX46" fmla="*/ 693294 w 1368081"/>
                  <a:gd name="connsiteY46" fmla="*/ 1136922 h 2050809"/>
                  <a:gd name="connsiteX47" fmla="*/ 680921 w 1368081"/>
                  <a:gd name="connsiteY47" fmla="*/ 1117882 h 2050809"/>
                  <a:gd name="connsiteX48" fmla="*/ 581940 w 1368081"/>
                  <a:gd name="connsiteY48" fmla="*/ 1350162 h 2050809"/>
                  <a:gd name="connsiteX49" fmla="*/ 580036 w 1368081"/>
                  <a:gd name="connsiteY49" fmla="*/ 1376817 h 2050809"/>
                  <a:gd name="connsiteX50" fmla="*/ 683777 w 1368081"/>
                  <a:gd name="connsiteY50" fmla="*/ 1620520 h 2050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68081" h="2050809">
                    <a:moveTo>
                      <a:pt x="987383" y="927489"/>
                    </a:moveTo>
                    <a:cubicBezTo>
                      <a:pt x="1137759" y="974135"/>
                      <a:pt x="1248162" y="1063620"/>
                      <a:pt x="1316688" y="1201655"/>
                    </a:cubicBezTo>
                    <a:cubicBezTo>
                      <a:pt x="1349047" y="1266389"/>
                      <a:pt x="1366178" y="1334930"/>
                      <a:pt x="1367130" y="1407280"/>
                    </a:cubicBezTo>
                    <a:cubicBezTo>
                      <a:pt x="1368082" y="1599577"/>
                      <a:pt x="1368082" y="1791874"/>
                      <a:pt x="1368082" y="1984172"/>
                    </a:cubicBezTo>
                    <a:cubicBezTo>
                      <a:pt x="1368082" y="2029866"/>
                      <a:pt x="1346192" y="2050809"/>
                      <a:pt x="1299556" y="2050809"/>
                    </a:cubicBezTo>
                    <a:cubicBezTo>
                      <a:pt x="888402" y="2050809"/>
                      <a:pt x="478199" y="2050809"/>
                      <a:pt x="67045" y="2050809"/>
                    </a:cubicBezTo>
                    <a:cubicBezTo>
                      <a:pt x="19458" y="2050809"/>
                      <a:pt x="423" y="2028914"/>
                      <a:pt x="423" y="1979412"/>
                    </a:cubicBezTo>
                    <a:cubicBezTo>
                      <a:pt x="423" y="1796634"/>
                      <a:pt x="-529" y="1613856"/>
                      <a:pt x="423" y="1431079"/>
                    </a:cubicBezTo>
                    <a:cubicBezTo>
                      <a:pt x="1375" y="1199751"/>
                      <a:pt x="137474" y="1011262"/>
                      <a:pt x="358279" y="936057"/>
                    </a:cubicBezTo>
                    <a:cubicBezTo>
                      <a:pt x="364942" y="934153"/>
                      <a:pt x="370652" y="931297"/>
                      <a:pt x="378266" y="928441"/>
                    </a:cubicBezTo>
                    <a:cubicBezTo>
                      <a:pt x="66093" y="679026"/>
                      <a:pt x="153654" y="290623"/>
                      <a:pt x="344003" y="126885"/>
                    </a:cubicBezTo>
                    <a:cubicBezTo>
                      <a:pt x="552436" y="-53037"/>
                      <a:pt x="864608" y="-41613"/>
                      <a:pt x="1057813" y="161156"/>
                    </a:cubicBezTo>
                    <a:cubicBezTo>
                      <a:pt x="1247210" y="359165"/>
                      <a:pt x="1259583" y="711392"/>
                      <a:pt x="987383" y="927489"/>
                    </a:cubicBezTo>
                    <a:close/>
                    <a:moveTo>
                      <a:pt x="773241" y="1027445"/>
                    </a:moveTo>
                    <a:cubicBezTo>
                      <a:pt x="777999" y="1039821"/>
                      <a:pt x="782758" y="1052196"/>
                      <a:pt x="787517" y="1063620"/>
                    </a:cubicBezTo>
                    <a:cubicBezTo>
                      <a:pt x="825587" y="1152153"/>
                      <a:pt x="864608" y="1239734"/>
                      <a:pt x="899823" y="1329219"/>
                    </a:cubicBezTo>
                    <a:cubicBezTo>
                      <a:pt x="908389" y="1351114"/>
                      <a:pt x="909340" y="1381577"/>
                      <a:pt x="900775" y="1402520"/>
                    </a:cubicBezTo>
                    <a:cubicBezTo>
                      <a:pt x="850332" y="1528180"/>
                      <a:pt x="795131" y="1650983"/>
                      <a:pt x="742785" y="1775691"/>
                    </a:cubicBezTo>
                    <a:cubicBezTo>
                      <a:pt x="731364" y="1801394"/>
                      <a:pt x="717088" y="1821385"/>
                      <a:pt x="686632" y="1822337"/>
                    </a:cubicBezTo>
                    <a:cubicBezTo>
                      <a:pt x="654272" y="1823289"/>
                      <a:pt x="639044" y="1802346"/>
                      <a:pt x="626672" y="1775691"/>
                    </a:cubicBezTo>
                    <a:cubicBezTo>
                      <a:pt x="574326" y="1650983"/>
                      <a:pt x="521028" y="1527228"/>
                      <a:pt x="466779" y="1403472"/>
                    </a:cubicBezTo>
                    <a:cubicBezTo>
                      <a:pt x="455358" y="1377769"/>
                      <a:pt x="456309" y="1353970"/>
                      <a:pt x="467730" y="1328267"/>
                    </a:cubicBezTo>
                    <a:cubicBezTo>
                      <a:pt x="506752" y="1240686"/>
                      <a:pt x="543870" y="1152153"/>
                      <a:pt x="581940" y="1063620"/>
                    </a:cubicBezTo>
                    <a:cubicBezTo>
                      <a:pt x="586698" y="1052196"/>
                      <a:pt x="591457" y="1039821"/>
                      <a:pt x="597168" y="1024589"/>
                    </a:cubicBezTo>
                    <a:cubicBezTo>
                      <a:pt x="571471" y="1024589"/>
                      <a:pt x="550532" y="1024589"/>
                      <a:pt x="528642" y="1024589"/>
                    </a:cubicBezTo>
                    <a:cubicBezTo>
                      <a:pt x="287850" y="1025541"/>
                      <a:pt x="115584" y="1197847"/>
                      <a:pt x="114633" y="1436791"/>
                    </a:cubicBezTo>
                    <a:cubicBezTo>
                      <a:pt x="114633" y="1591009"/>
                      <a:pt x="114633" y="1745228"/>
                      <a:pt x="114633" y="1900398"/>
                    </a:cubicBezTo>
                    <a:cubicBezTo>
                      <a:pt x="114633" y="1911822"/>
                      <a:pt x="115584" y="1923246"/>
                      <a:pt x="116536" y="1934669"/>
                    </a:cubicBezTo>
                    <a:cubicBezTo>
                      <a:pt x="497234" y="1934669"/>
                      <a:pt x="875078" y="1934669"/>
                      <a:pt x="1253872" y="1934669"/>
                    </a:cubicBezTo>
                    <a:cubicBezTo>
                      <a:pt x="1253872" y="1751892"/>
                      <a:pt x="1256727" y="1571018"/>
                      <a:pt x="1251969" y="1391096"/>
                    </a:cubicBezTo>
                    <a:cubicBezTo>
                      <a:pt x="1251017" y="1345402"/>
                      <a:pt x="1234837" y="1296852"/>
                      <a:pt x="1215802" y="1254965"/>
                    </a:cubicBezTo>
                    <a:cubicBezTo>
                      <a:pt x="1139663" y="1090275"/>
                      <a:pt x="975962" y="1007454"/>
                      <a:pt x="773241" y="1027445"/>
                    </a:cubicBezTo>
                    <a:close/>
                    <a:moveTo>
                      <a:pt x="687584" y="351549"/>
                    </a:moveTo>
                    <a:cubicBezTo>
                      <a:pt x="554339" y="350597"/>
                      <a:pt x="431564" y="382012"/>
                      <a:pt x="315451" y="441034"/>
                    </a:cubicBezTo>
                    <a:cubicBezTo>
                      <a:pt x="293561" y="452457"/>
                      <a:pt x="285947" y="466737"/>
                      <a:pt x="284995" y="491488"/>
                    </a:cubicBezTo>
                    <a:cubicBezTo>
                      <a:pt x="275478" y="718056"/>
                      <a:pt x="455358" y="908450"/>
                      <a:pt x="680921" y="910353"/>
                    </a:cubicBezTo>
                    <a:cubicBezTo>
                      <a:pt x="908389" y="911305"/>
                      <a:pt x="1091124" y="721864"/>
                      <a:pt x="1082558" y="493392"/>
                    </a:cubicBezTo>
                    <a:cubicBezTo>
                      <a:pt x="1081606" y="465785"/>
                      <a:pt x="1071137" y="451506"/>
                      <a:pt x="1047343" y="439130"/>
                    </a:cubicBezTo>
                    <a:cubicBezTo>
                      <a:pt x="933134" y="381060"/>
                      <a:pt x="813214" y="351549"/>
                      <a:pt x="687584" y="351549"/>
                    </a:cubicBezTo>
                    <a:close/>
                    <a:moveTo>
                      <a:pt x="1014984" y="295383"/>
                    </a:moveTo>
                    <a:cubicBezTo>
                      <a:pt x="929327" y="168772"/>
                      <a:pt x="811310" y="104990"/>
                      <a:pt x="659031" y="113558"/>
                    </a:cubicBezTo>
                    <a:cubicBezTo>
                      <a:pt x="527690" y="121173"/>
                      <a:pt x="425853" y="184955"/>
                      <a:pt x="352569" y="295383"/>
                    </a:cubicBezTo>
                    <a:cubicBezTo>
                      <a:pt x="574326" y="216370"/>
                      <a:pt x="794179" y="217322"/>
                      <a:pt x="1014984" y="295383"/>
                    </a:cubicBezTo>
                    <a:close/>
                    <a:moveTo>
                      <a:pt x="683777" y="1620520"/>
                    </a:moveTo>
                    <a:cubicBezTo>
                      <a:pt x="720895" y="1532939"/>
                      <a:pt x="755158" y="1456782"/>
                      <a:pt x="786565" y="1378721"/>
                    </a:cubicBezTo>
                    <a:cubicBezTo>
                      <a:pt x="790372" y="1369201"/>
                      <a:pt x="787517" y="1355874"/>
                      <a:pt x="782758" y="1345402"/>
                    </a:cubicBezTo>
                    <a:cubicBezTo>
                      <a:pt x="753254" y="1275908"/>
                      <a:pt x="723750" y="1206415"/>
                      <a:pt x="693294" y="1136922"/>
                    </a:cubicBezTo>
                    <a:cubicBezTo>
                      <a:pt x="690439" y="1131210"/>
                      <a:pt x="686632" y="1126450"/>
                      <a:pt x="680921" y="1117882"/>
                    </a:cubicBezTo>
                    <a:cubicBezTo>
                      <a:pt x="646658" y="1197847"/>
                      <a:pt x="613347" y="1274005"/>
                      <a:pt x="581940" y="1350162"/>
                    </a:cubicBezTo>
                    <a:cubicBezTo>
                      <a:pt x="578133" y="1357778"/>
                      <a:pt x="576229" y="1369201"/>
                      <a:pt x="580036" y="1376817"/>
                    </a:cubicBezTo>
                    <a:cubicBezTo>
                      <a:pt x="612396" y="1455830"/>
                      <a:pt x="646658" y="1532939"/>
                      <a:pt x="683777" y="1620520"/>
                    </a:cubicBezTo>
                    <a:close/>
                  </a:path>
                </a:pathLst>
              </a:custGeom>
              <a:grpFill/>
              <a:ln w="9514"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34F7D2EE-0EA5-AD4F-B3B2-1A552FADF96B}"/>
                  </a:ext>
                </a:extLst>
              </p:cNvPr>
              <p:cNvSpPr/>
              <p:nvPr/>
            </p:nvSpPr>
            <p:spPr>
              <a:xfrm>
                <a:off x="2899351" y="1724980"/>
                <a:ext cx="3364829" cy="3213838"/>
              </a:xfrm>
              <a:custGeom>
                <a:avLst/>
                <a:gdLst>
                  <a:gd name="connsiteX0" fmla="*/ 3108452 w 3364829"/>
                  <a:gd name="connsiteY0" fmla="*/ 209433 h 3213838"/>
                  <a:gd name="connsiteX1" fmla="*/ 2934283 w 3364829"/>
                  <a:gd name="connsiteY1" fmla="*/ 92341 h 3213838"/>
                  <a:gd name="connsiteX2" fmla="*/ 2996146 w 3364829"/>
                  <a:gd name="connsiteY2" fmla="*/ 0 h 3213838"/>
                  <a:gd name="connsiteX3" fmla="*/ 3018988 w 3364829"/>
                  <a:gd name="connsiteY3" fmla="*/ 12376 h 3213838"/>
                  <a:gd name="connsiteX4" fmla="*/ 3323547 w 3364829"/>
                  <a:gd name="connsiteY4" fmla="*/ 216096 h 3213838"/>
                  <a:gd name="connsiteX5" fmla="*/ 3322595 w 3364829"/>
                  <a:gd name="connsiteY5" fmla="*/ 332236 h 3213838"/>
                  <a:gd name="connsiteX6" fmla="*/ 2997098 w 3364829"/>
                  <a:gd name="connsiteY6" fmla="*/ 549285 h 3213838"/>
                  <a:gd name="connsiteX7" fmla="*/ 2934283 w 3364829"/>
                  <a:gd name="connsiteY7" fmla="*/ 455040 h 3213838"/>
                  <a:gd name="connsiteX8" fmla="*/ 3108452 w 3364829"/>
                  <a:gd name="connsiteY8" fmla="*/ 337948 h 3213838"/>
                  <a:gd name="connsiteX9" fmla="*/ 3106549 w 3364829"/>
                  <a:gd name="connsiteY9" fmla="*/ 331284 h 3213838"/>
                  <a:gd name="connsiteX10" fmla="*/ 3076093 w 3364829"/>
                  <a:gd name="connsiteY10" fmla="*/ 331284 h 3213838"/>
                  <a:gd name="connsiteX11" fmla="*/ 1604693 w 3364829"/>
                  <a:gd name="connsiteY11" fmla="*/ 331284 h 3213838"/>
                  <a:gd name="connsiteX12" fmla="*/ 191351 w 3364829"/>
                  <a:gd name="connsiteY12" fmla="*/ 1344177 h 3213838"/>
                  <a:gd name="connsiteX13" fmla="*/ 848055 w 3364829"/>
                  <a:gd name="connsiteY13" fmla="*/ 3093891 h 3213838"/>
                  <a:gd name="connsiteX14" fmla="*/ 882318 w 3364829"/>
                  <a:gd name="connsiteY14" fmla="*/ 3113882 h 3213838"/>
                  <a:gd name="connsiteX15" fmla="*/ 827117 w 3364829"/>
                  <a:gd name="connsiteY15" fmla="*/ 3213839 h 3213838"/>
                  <a:gd name="connsiteX16" fmla="*/ 729087 w 3364829"/>
                  <a:gd name="connsiteY16" fmla="*/ 3154817 h 3213838"/>
                  <a:gd name="connsiteX17" fmla="*/ 9567 w 3364829"/>
                  <a:gd name="connsiteY17" fmla="*/ 1981042 h 3213838"/>
                  <a:gd name="connsiteX18" fmla="*/ 1012707 w 3364829"/>
                  <a:gd name="connsiteY18" fmla="*/ 328428 h 3213838"/>
                  <a:gd name="connsiteX19" fmla="*/ 1614211 w 3364829"/>
                  <a:gd name="connsiteY19" fmla="*/ 217048 h 3213838"/>
                  <a:gd name="connsiteX20" fmla="*/ 3067527 w 3364829"/>
                  <a:gd name="connsiteY20" fmla="*/ 217048 h 3213838"/>
                  <a:gd name="connsiteX21" fmla="*/ 3106549 w 3364829"/>
                  <a:gd name="connsiteY21" fmla="*/ 217048 h 3213838"/>
                  <a:gd name="connsiteX22" fmla="*/ 3108452 w 3364829"/>
                  <a:gd name="connsiteY22" fmla="*/ 209433 h 321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4829" h="3213838">
                    <a:moveTo>
                      <a:pt x="3108452" y="209433"/>
                    </a:moveTo>
                    <a:cubicBezTo>
                      <a:pt x="3050395" y="170402"/>
                      <a:pt x="2993291" y="132323"/>
                      <a:pt x="2934283" y="92341"/>
                    </a:cubicBezTo>
                    <a:cubicBezTo>
                      <a:pt x="2956173" y="59974"/>
                      <a:pt x="2975207" y="30463"/>
                      <a:pt x="2996146" y="0"/>
                    </a:cubicBezTo>
                    <a:cubicBezTo>
                      <a:pt x="3004712" y="4760"/>
                      <a:pt x="3012326" y="7616"/>
                      <a:pt x="3018988" y="12376"/>
                    </a:cubicBezTo>
                    <a:cubicBezTo>
                      <a:pt x="3120825" y="79965"/>
                      <a:pt x="3222661" y="147555"/>
                      <a:pt x="3323547" y="216096"/>
                    </a:cubicBezTo>
                    <a:cubicBezTo>
                      <a:pt x="3378748" y="253223"/>
                      <a:pt x="3378748" y="295110"/>
                      <a:pt x="3322595" y="332236"/>
                    </a:cubicBezTo>
                    <a:cubicBezTo>
                      <a:pt x="3215048" y="403634"/>
                      <a:pt x="3107500" y="475983"/>
                      <a:pt x="2997098" y="549285"/>
                    </a:cubicBezTo>
                    <a:cubicBezTo>
                      <a:pt x="2975207" y="516918"/>
                      <a:pt x="2955221" y="486455"/>
                      <a:pt x="2934283" y="455040"/>
                    </a:cubicBezTo>
                    <a:cubicBezTo>
                      <a:pt x="2994242" y="415057"/>
                      <a:pt x="3051347" y="376027"/>
                      <a:pt x="3108452" y="337948"/>
                    </a:cubicBezTo>
                    <a:cubicBezTo>
                      <a:pt x="3107500" y="336044"/>
                      <a:pt x="3106549" y="334140"/>
                      <a:pt x="3106549" y="331284"/>
                    </a:cubicBezTo>
                    <a:cubicBezTo>
                      <a:pt x="3096079" y="331284"/>
                      <a:pt x="3086562" y="331284"/>
                      <a:pt x="3076093" y="331284"/>
                    </a:cubicBezTo>
                    <a:cubicBezTo>
                      <a:pt x="2585943" y="331284"/>
                      <a:pt x="2095794" y="330332"/>
                      <a:pt x="1604693" y="331284"/>
                    </a:cubicBezTo>
                    <a:cubicBezTo>
                      <a:pt x="957506" y="332236"/>
                      <a:pt x="398831" y="733966"/>
                      <a:pt x="191351" y="1344177"/>
                    </a:cubicBezTo>
                    <a:cubicBezTo>
                      <a:pt x="-32309" y="2003889"/>
                      <a:pt x="245600" y="2744519"/>
                      <a:pt x="848055" y="3093891"/>
                    </a:cubicBezTo>
                    <a:cubicBezTo>
                      <a:pt x="858525" y="3099603"/>
                      <a:pt x="868042" y="3106266"/>
                      <a:pt x="882318" y="3113882"/>
                    </a:cubicBezTo>
                    <a:cubicBezTo>
                      <a:pt x="864235" y="3146249"/>
                      <a:pt x="847104" y="3177664"/>
                      <a:pt x="827117" y="3213839"/>
                    </a:cubicBezTo>
                    <a:cubicBezTo>
                      <a:pt x="792854" y="3192895"/>
                      <a:pt x="760495" y="3174808"/>
                      <a:pt x="729087" y="3154817"/>
                    </a:cubicBezTo>
                    <a:cubicBezTo>
                      <a:pt x="310319" y="2873987"/>
                      <a:pt x="65720" y="2482728"/>
                      <a:pt x="9567" y="1981042"/>
                    </a:cubicBezTo>
                    <a:cubicBezTo>
                      <a:pt x="-69428" y="1270875"/>
                      <a:pt x="347437" y="590219"/>
                      <a:pt x="1012707" y="328428"/>
                    </a:cubicBezTo>
                    <a:cubicBezTo>
                      <a:pt x="1205912" y="252271"/>
                      <a:pt x="1406730" y="216096"/>
                      <a:pt x="1614211" y="217048"/>
                    </a:cubicBezTo>
                    <a:cubicBezTo>
                      <a:pt x="2098650" y="217048"/>
                      <a:pt x="2583088" y="217048"/>
                      <a:pt x="3067527" y="217048"/>
                    </a:cubicBezTo>
                    <a:cubicBezTo>
                      <a:pt x="3080851" y="217048"/>
                      <a:pt x="3093224" y="217048"/>
                      <a:pt x="3106549" y="217048"/>
                    </a:cubicBezTo>
                    <a:cubicBezTo>
                      <a:pt x="3107500" y="214192"/>
                      <a:pt x="3107500" y="212289"/>
                      <a:pt x="3108452" y="209433"/>
                    </a:cubicBezTo>
                    <a:close/>
                  </a:path>
                </a:pathLst>
              </a:custGeom>
              <a:grpFill/>
              <a:ln w="951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4E12EF26-1014-ED4F-A12F-2D3C96D0BCD4}"/>
                  </a:ext>
                </a:extLst>
              </p:cNvPr>
              <p:cNvSpPr/>
              <p:nvPr/>
            </p:nvSpPr>
            <p:spPr>
              <a:xfrm>
                <a:off x="4212810" y="3594642"/>
                <a:ext cx="281716" cy="142806"/>
              </a:xfrm>
              <a:custGeom>
                <a:avLst/>
                <a:gdLst>
                  <a:gd name="connsiteX0" fmla="*/ 0 w 281716"/>
                  <a:gd name="connsiteY0" fmla="*/ 952 h 142806"/>
                  <a:gd name="connsiteX1" fmla="*/ 94223 w 281716"/>
                  <a:gd name="connsiteY1" fmla="*/ 952 h 142806"/>
                  <a:gd name="connsiteX2" fmla="*/ 114210 w 281716"/>
                  <a:gd name="connsiteY2" fmla="*/ 10472 h 142806"/>
                  <a:gd name="connsiteX3" fmla="*/ 167507 w 281716"/>
                  <a:gd name="connsiteY3" fmla="*/ 11424 h 142806"/>
                  <a:gd name="connsiteX4" fmla="*/ 186542 w 281716"/>
                  <a:gd name="connsiteY4" fmla="*/ 952 h 142806"/>
                  <a:gd name="connsiteX5" fmla="*/ 281717 w 281716"/>
                  <a:gd name="connsiteY5" fmla="*/ 0 h 142806"/>
                  <a:gd name="connsiteX6" fmla="*/ 141810 w 281716"/>
                  <a:gd name="connsiteY6" fmla="*/ 142795 h 142806"/>
                  <a:gd name="connsiteX7" fmla="*/ 0 w 281716"/>
                  <a:gd name="connsiteY7" fmla="*/ 952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2806">
                    <a:moveTo>
                      <a:pt x="0" y="952"/>
                    </a:moveTo>
                    <a:cubicBezTo>
                      <a:pt x="33311" y="952"/>
                      <a:pt x="63767" y="0"/>
                      <a:pt x="94223" y="952"/>
                    </a:cubicBezTo>
                    <a:cubicBezTo>
                      <a:pt x="100885" y="952"/>
                      <a:pt x="110402" y="4760"/>
                      <a:pt x="114210" y="10472"/>
                    </a:cubicBezTo>
                    <a:cubicBezTo>
                      <a:pt x="132293" y="35223"/>
                      <a:pt x="148472" y="36175"/>
                      <a:pt x="167507" y="11424"/>
                    </a:cubicBezTo>
                    <a:cubicBezTo>
                      <a:pt x="171314" y="5712"/>
                      <a:pt x="179880" y="952"/>
                      <a:pt x="186542" y="952"/>
                    </a:cubicBezTo>
                    <a:cubicBezTo>
                      <a:pt x="217950" y="0"/>
                      <a:pt x="250309" y="0"/>
                      <a:pt x="281717" y="0"/>
                    </a:cubicBezTo>
                    <a:cubicBezTo>
                      <a:pt x="279813" y="81869"/>
                      <a:pt x="218902" y="141843"/>
                      <a:pt x="141810" y="142795"/>
                    </a:cubicBezTo>
                    <a:cubicBezTo>
                      <a:pt x="64719" y="143747"/>
                      <a:pt x="3807" y="84725"/>
                      <a:pt x="0" y="952"/>
                    </a:cubicBezTo>
                    <a:close/>
                  </a:path>
                </a:pathLst>
              </a:custGeom>
              <a:grpFill/>
              <a:ln w="9514"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3B389AA4-681C-384B-899B-5B5E60ADCC98}"/>
                  </a:ext>
                </a:extLst>
              </p:cNvPr>
              <p:cNvSpPr/>
              <p:nvPr/>
            </p:nvSpPr>
            <p:spPr>
              <a:xfrm>
                <a:off x="4612543" y="3594584"/>
                <a:ext cx="281716" cy="143804"/>
              </a:xfrm>
              <a:custGeom>
                <a:avLst/>
                <a:gdLst>
                  <a:gd name="connsiteX0" fmla="*/ 0 w 281716"/>
                  <a:gd name="connsiteY0" fmla="*/ 1009 h 143804"/>
                  <a:gd name="connsiteX1" fmla="*/ 94223 w 281716"/>
                  <a:gd name="connsiteY1" fmla="*/ 1961 h 143804"/>
                  <a:gd name="connsiteX2" fmla="*/ 118017 w 281716"/>
                  <a:gd name="connsiteY2" fmla="*/ 16241 h 143804"/>
                  <a:gd name="connsiteX3" fmla="*/ 154183 w 281716"/>
                  <a:gd name="connsiteY3" fmla="*/ 23856 h 143804"/>
                  <a:gd name="connsiteX4" fmla="*/ 236033 w 281716"/>
                  <a:gd name="connsiteY4" fmla="*/ 1009 h 143804"/>
                  <a:gd name="connsiteX5" fmla="*/ 281717 w 281716"/>
                  <a:gd name="connsiteY5" fmla="*/ 1009 h 143804"/>
                  <a:gd name="connsiteX6" fmla="*/ 141810 w 281716"/>
                  <a:gd name="connsiteY6" fmla="*/ 143804 h 143804"/>
                  <a:gd name="connsiteX7" fmla="*/ 0 w 281716"/>
                  <a:gd name="connsiteY7" fmla="*/ 1009 h 14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3804">
                    <a:moveTo>
                      <a:pt x="0" y="1009"/>
                    </a:moveTo>
                    <a:cubicBezTo>
                      <a:pt x="33311" y="1009"/>
                      <a:pt x="63767" y="57"/>
                      <a:pt x="94223" y="1961"/>
                    </a:cubicBezTo>
                    <a:cubicBezTo>
                      <a:pt x="102789" y="2913"/>
                      <a:pt x="109451" y="13385"/>
                      <a:pt x="118017" y="16241"/>
                    </a:cubicBezTo>
                    <a:cubicBezTo>
                      <a:pt x="129437" y="21000"/>
                      <a:pt x="151328" y="27664"/>
                      <a:pt x="154183" y="23856"/>
                    </a:cubicBezTo>
                    <a:cubicBezTo>
                      <a:pt x="175121" y="-10415"/>
                      <a:pt x="207481" y="2913"/>
                      <a:pt x="236033" y="1009"/>
                    </a:cubicBezTo>
                    <a:cubicBezTo>
                      <a:pt x="251261" y="57"/>
                      <a:pt x="266489" y="1009"/>
                      <a:pt x="281717" y="1009"/>
                    </a:cubicBezTo>
                    <a:cubicBezTo>
                      <a:pt x="279814" y="82878"/>
                      <a:pt x="218902" y="142852"/>
                      <a:pt x="141810" y="143804"/>
                    </a:cubicBezTo>
                    <a:cubicBezTo>
                      <a:pt x="63767" y="143804"/>
                      <a:pt x="3807" y="84782"/>
                      <a:pt x="0" y="1009"/>
                    </a:cubicBezTo>
                    <a:close/>
                  </a:path>
                </a:pathLst>
              </a:custGeom>
              <a:grpFill/>
              <a:ln w="9514" cap="flat">
                <a:noFill/>
                <a:prstDash val="solid"/>
                <a:miter/>
              </a:ln>
            </p:spPr>
            <p:txBody>
              <a:bodyPr rtlCol="0" anchor="ctr"/>
              <a:lstStyle/>
              <a:p>
                <a:endParaRPr lang="en-US"/>
              </a:p>
            </p:txBody>
          </p:sp>
        </p:grpSp>
      </p:grpSp>
      <p:sp>
        <p:nvSpPr>
          <p:cNvPr id="117" name="Text Placeholder 5">
            <a:extLst>
              <a:ext uri="{FF2B5EF4-FFF2-40B4-BE49-F238E27FC236}">
                <a16:creationId xmlns:a16="http://schemas.microsoft.com/office/drawing/2014/main" id="{AAF365E6-2133-E44D-A831-FF9FF0D1ED01}"/>
              </a:ext>
            </a:extLst>
          </p:cNvPr>
          <p:cNvSpPr txBox="1">
            <a:spLocks/>
          </p:cNvSpPr>
          <p:nvPr/>
        </p:nvSpPr>
        <p:spPr>
          <a:xfrm>
            <a:off x="1089828" y="8943384"/>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Regarding business development and operations, </a:t>
            </a:r>
            <a:r>
              <a:rPr lang="en-GB" dirty="0" err="1"/>
              <a:t>Wellant</a:t>
            </a:r>
            <a:r>
              <a:rPr lang="en-GB" dirty="0"/>
              <a:t> has the ambition to work on CO2 reduction, both within their school buildings and in the surroundings of the school, in cooperation with other schools and businesses. In 2030, </a:t>
            </a:r>
            <a:r>
              <a:rPr lang="en-GB" dirty="0" err="1"/>
              <a:t>Wellant</a:t>
            </a:r>
            <a:r>
              <a:rPr lang="en-GB" dirty="0"/>
              <a:t> will save 55% energy compared to 2012 and has the ambition to stimulate its stakeholders to act sustainable as well. This means that they want to focus on: </a:t>
            </a:r>
          </a:p>
          <a:p>
            <a:r>
              <a:rPr lang="en-GB" dirty="0"/>
              <a:t>SDG 7 Affordable and clean energy, </a:t>
            </a:r>
          </a:p>
          <a:p>
            <a:r>
              <a:rPr lang="en-GB" dirty="0"/>
              <a:t>SDG 11. Sustainable cities and communities and SDG 13 Climate action.</a:t>
            </a:r>
          </a:p>
        </p:txBody>
      </p:sp>
    </p:spTree>
    <p:extLst>
      <p:ext uri="{BB962C8B-B14F-4D97-AF65-F5344CB8AC3E}">
        <p14:creationId xmlns:p14="http://schemas.microsoft.com/office/powerpoint/2010/main" val="3950925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A963FD0B-158F-BF4A-80D5-541A82114C55}"/>
              </a:ext>
            </a:extLst>
          </p:cNvPr>
          <p:cNvSpPr>
            <a:spLocks noGrp="1"/>
          </p:cNvSpPr>
          <p:nvPr>
            <p:ph type="body" sz="quarter" idx="50"/>
          </p:nvPr>
        </p:nvSpPr>
        <p:spPr>
          <a:xfrm>
            <a:off x="1125529" y="2254003"/>
            <a:ext cx="3010628" cy="2288154"/>
          </a:xfrm>
        </p:spPr>
        <p:txBody>
          <a:bodyPr/>
          <a:lstStyle/>
          <a:p>
            <a:pPr marL="228600" lvl="0" indent="-228600" algn="l">
              <a:spcAft>
                <a:spcPts val="300"/>
              </a:spcAft>
              <a:buClr>
                <a:srgbClr val="84BA41"/>
              </a:buClr>
              <a:buFont typeface="+mj-lt"/>
              <a:buAutoNum type="arabicPeriod"/>
            </a:pPr>
            <a:r>
              <a:rPr lang="en-GB" dirty="0"/>
              <a:t>The Whole School, Approach to Sustainable Development ( </a:t>
            </a:r>
            <a:r>
              <a:rPr lang="en-GB" dirty="0">
                <a:hlinkClick r:id="rId2"/>
              </a:rPr>
              <a:t>https://wholeschoolapproach.lerenvoormorgen.org/en/</a:t>
            </a:r>
            <a:r>
              <a:rPr lang="en-GB" dirty="0"/>
              <a:t>)</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The natural step approach  </a:t>
            </a:r>
            <a:r>
              <a:rPr lang="en-GB" dirty="0">
                <a:hlinkClick r:id="rId3"/>
              </a:rPr>
              <a:t>https://thenaturalstep.org/</a:t>
            </a:r>
            <a:endParaRPr lang="en-GB" dirty="0"/>
          </a:p>
          <a:p>
            <a:pPr marL="228600" lvl="0" indent="-228600" algn="l">
              <a:spcAft>
                <a:spcPts val="300"/>
              </a:spcAft>
              <a:buClr>
                <a:srgbClr val="84BA41"/>
              </a:buClr>
              <a:buFont typeface="+mj-lt"/>
              <a:buAutoNum type="arabicPeriod"/>
            </a:pPr>
            <a:endParaRPr lang="en-GB" dirty="0"/>
          </a:p>
        </p:txBody>
      </p:sp>
      <p:sp>
        <p:nvSpPr>
          <p:cNvPr id="57" name="Text Placeholder 56">
            <a:extLst>
              <a:ext uri="{FF2B5EF4-FFF2-40B4-BE49-F238E27FC236}">
                <a16:creationId xmlns:a16="http://schemas.microsoft.com/office/drawing/2014/main" id="{E11F3FBE-006F-884E-B9EE-9B27AF5908EB}"/>
              </a:ext>
            </a:extLst>
          </p:cNvPr>
          <p:cNvSpPr>
            <a:spLocks noGrp="1"/>
          </p:cNvSpPr>
          <p:nvPr>
            <p:ph type="body" sz="quarter" idx="53"/>
          </p:nvPr>
        </p:nvSpPr>
        <p:spPr>
          <a:xfrm>
            <a:off x="4340052" y="2254003"/>
            <a:ext cx="2995251" cy="2288154"/>
          </a:xfrm>
        </p:spPr>
        <p:txBody>
          <a:bodyPr/>
          <a:lstStyle/>
          <a:p>
            <a:pPr marL="228600" lvl="0" indent="-228600" algn="l">
              <a:spcAft>
                <a:spcPts val="300"/>
              </a:spcAft>
              <a:buClr>
                <a:srgbClr val="84BA41"/>
              </a:buClr>
              <a:buFont typeface="+mj-lt"/>
              <a:buAutoNum type="arabicPeriod"/>
            </a:pPr>
            <a:r>
              <a:rPr lang="en-GB" dirty="0"/>
              <a:t>Don’t act alone, cooperation with local </a:t>
            </a:r>
            <a:r>
              <a:rPr lang="en-GB" dirty="0" err="1"/>
              <a:t>en</a:t>
            </a:r>
            <a:r>
              <a:rPr lang="en-GB" dirty="0"/>
              <a:t> regional stakeholders and experts is needed to develop solutions.</a:t>
            </a:r>
          </a:p>
          <a:p>
            <a:pPr marL="228600" lvl="0" indent="-228600" algn="l">
              <a:spcAft>
                <a:spcPts val="300"/>
              </a:spcAft>
              <a:buClr>
                <a:srgbClr val="84BA41"/>
              </a:buClr>
              <a:buFont typeface="+mj-lt"/>
              <a:buAutoNum type="arabicPeriod"/>
            </a:pPr>
            <a:r>
              <a:rPr lang="en-GB" dirty="0"/>
              <a:t>Use the energy and ideas of the youth..</a:t>
            </a:r>
          </a:p>
          <a:p>
            <a:pPr marL="228600" lvl="0" indent="-228600" algn="l">
              <a:spcAft>
                <a:spcPts val="300"/>
              </a:spcAft>
              <a:buClr>
                <a:srgbClr val="84BA41"/>
              </a:buClr>
              <a:buFont typeface="+mj-lt"/>
              <a:buAutoNum type="arabicPeriod"/>
            </a:pPr>
            <a:r>
              <a:rPr lang="en-GB" dirty="0"/>
              <a:t>Work from an integral an interdisciplinary point of view in which the whole school or business is involved. </a:t>
            </a:r>
          </a:p>
          <a:p>
            <a:pPr marL="228600" lvl="0" indent="-228600" algn="l">
              <a:spcAft>
                <a:spcPts val="300"/>
              </a:spcAft>
              <a:buClr>
                <a:srgbClr val="84BA41"/>
              </a:buClr>
              <a:buFont typeface="+mj-lt"/>
              <a:buAutoNum type="arabicPeriod"/>
            </a:pPr>
            <a:r>
              <a:rPr lang="en-GB" dirty="0"/>
              <a:t>Start with awareness and build up a movement that is ‘natural’ part of the DNA of your organisation.</a:t>
            </a:r>
          </a:p>
          <a:p>
            <a:pPr marL="228600" lvl="0" indent="-228600" algn="l">
              <a:spcAft>
                <a:spcPts val="300"/>
              </a:spcAft>
              <a:buClr>
                <a:srgbClr val="84BA41"/>
              </a:buClr>
              <a:buFont typeface="+mj-lt"/>
              <a:buAutoNum type="arabicPeriod"/>
            </a:pPr>
            <a:r>
              <a:rPr lang="en-GB" dirty="0"/>
              <a:t>Develop a clear vision and strategy for the next five years with smart/measurable goals. </a:t>
            </a:r>
          </a:p>
        </p:txBody>
      </p:sp>
      <p:sp>
        <p:nvSpPr>
          <p:cNvPr id="43" name="Text Placeholder 42">
            <a:extLst>
              <a:ext uri="{FF2B5EF4-FFF2-40B4-BE49-F238E27FC236}">
                <a16:creationId xmlns:a16="http://schemas.microsoft.com/office/drawing/2014/main" id="{5B2E82B6-A9E0-2F4A-9F29-0906A25B1A8A}"/>
              </a:ext>
            </a:extLst>
          </p:cNvPr>
          <p:cNvSpPr>
            <a:spLocks noGrp="1"/>
          </p:cNvSpPr>
          <p:nvPr>
            <p:ph type="body" sz="quarter" idx="54"/>
          </p:nvPr>
        </p:nvSpPr>
        <p:spPr/>
        <p:txBody>
          <a:bodyPr/>
          <a:lstStyle/>
          <a:p>
            <a:r>
              <a:rPr lang="en-GB" dirty="0"/>
              <a:t>RECOMMENDATIONS</a:t>
            </a:r>
            <a:endParaRPr lang="en-US" dirty="0"/>
          </a:p>
          <a:p>
            <a:endParaRPr lang="en-US" dirty="0"/>
          </a:p>
        </p:txBody>
      </p:sp>
      <p:sp>
        <p:nvSpPr>
          <p:cNvPr id="68" name="Text Placeholder 67">
            <a:extLst>
              <a:ext uri="{FF2B5EF4-FFF2-40B4-BE49-F238E27FC236}">
                <a16:creationId xmlns:a16="http://schemas.microsoft.com/office/drawing/2014/main" id="{DA6882D1-274B-4841-B67E-C694A1D196A1}"/>
              </a:ext>
            </a:extLst>
          </p:cNvPr>
          <p:cNvSpPr>
            <a:spLocks noGrp="1"/>
          </p:cNvSpPr>
          <p:nvPr>
            <p:ph type="body" sz="quarter" idx="55"/>
          </p:nvPr>
        </p:nvSpPr>
        <p:spPr>
          <a:xfrm>
            <a:off x="4136157" y="5903683"/>
            <a:ext cx="3063276" cy="610137"/>
          </a:xfrm>
        </p:spPr>
        <p:txBody>
          <a:bodyPr/>
          <a:lstStyle/>
          <a:p>
            <a:r>
              <a:rPr lang="en-GB" dirty="0"/>
              <a:t>Next 1 to 3 years</a:t>
            </a:r>
          </a:p>
        </p:txBody>
      </p:sp>
      <p:sp>
        <p:nvSpPr>
          <p:cNvPr id="79" name="Text Placeholder 78">
            <a:extLst>
              <a:ext uri="{FF2B5EF4-FFF2-40B4-BE49-F238E27FC236}">
                <a16:creationId xmlns:a16="http://schemas.microsoft.com/office/drawing/2014/main" id="{FF1487FC-6BA9-474C-B730-C72D0650FE08}"/>
              </a:ext>
            </a:extLst>
          </p:cNvPr>
          <p:cNvSpPr>
            <a:spLocks noGrp="1"/>
          </p:cNvSpPr>
          <p:nvPr>
            <p:ph type="body" sz="quarter" idx="56"/>
          </p:nvPr>
        </p:nvSpPr>
        <p:spPr/>
        <p:txBody>
          <a:bodyPr/>
          <a:lstStyle/>
          <a:p>
            <a:r>
              <a:rPr lang="en-GB" sz="1100" b="1" dirty="0">
                <a:highlight>
                  <a:srgbClr val="84BA41"/>
                </a:highlight>
              </a:rPr>
              <a:t>Sustainable Infrastructure/Buildings </a:t>
            </a:r>
            <a:r>
              <a:rPr lang="en-GB" dirty="0">
                <a:highlight>
                  <a:srgbClr val="84BA41"/>
                </a:highlight>
              </a:rPr>
              <a:t>– SDG11 Sustainable cities and Communities and SDG13 Climate action: </a:t>
            </a:r>
            <a:endParaRPr lang="en-IE" dirty="0">
              <a:highlight>
                <a:srgbClr val="84BA41"/>
              </a:highlight>
            </a:endParaRPr>
          </a:p>
          <a:p>
            <a:endParaRPr lang="en-US" dirty="0"/>
          </a:p>
        </p:txBody>
      </p:sp>
      <p:sp>
        <p:nvSpPr>
          <p:cNvPr id="70" name="Text Placeholder 69">
            <a:extLst>
              <a:ext uri="{FF2B5EF4-FFF2-40B4-BE49-F238E27FC236}">
                <a16:creationId xmlns:a16="http://schemas.microsoft.com/office/drawing/2014/main" id="{F0D132A6-8BFB-C944-87D1-2AD025B2B10A}"/>
              </a:ext>
            </a:extLst>
          </p:cNvPr>
          <p:cNvSpPr>
            <a:spLocks noGrp="1"/>
          </p:cNvSpPr>
          <p:nvPr>
            <p:ph type="body" sz="quarter" idx="57"/>
          </p:nvPr>
        </p:nvSpPr>
        <p:spPr>
          <a:xfrm>
            <a:off x="4136157" y="6675894"/>
            <a:ext cx="3063276" cy="610137"/>
          </a:xfrm>
        </p:spPr>
        <p:txBody>
          <a:bodyPr/>
          <a:lstStyle/>
          <a:p>
            <a:r>
              <a:rPr lang="en-GB" dirty="0"/>
              <a:t>Next 1 to 3 years</a:t>
            </a:r>
          </a:p>
        </p:txBody>
      </p:sp>
      <p:sp>
        <p:nvSpPr>
          <p:cNvPr id="80" name="Text Placeholder 79">
            <a:extLst>
              <a:ext uri="{FF2B5EF4-FFF2-40B4-BE49-F238E27FC236}">
                <a16:creationId xmlns:a16="http://schemas.microsoft.com/office/drawing/2014/main" id="{9D530281-1A1D-E84A-9ADD-51382E1AB4CC}"/>
              </a:ext>
            </a:extLst>
          </p:cNvPr>
          <p:cNvSpPr>
            <a:spLocks noGrp="1"/>
          </p:cNvSpPr>
          <p:nvPr>
            <p:ph type="body" sz="quarter" idx="58"/>
          </p:nvPr>
        </p:nvSpPr>
        <p:spPr/>
        <p:txBody>
          <a:bodyPr/>
          <a:lstStyle/>
          <a:p>
            <a:pPr marL="444500"/>
            <a:r>
              <a:rPr lang="en-GB" sz="1100" b="1" dirty="0">
                <a:highlight>
                  <a:srgbClr val="84BA41"/>
                </a:highlight>
              </a:rPr>
              <a:t>Energy and Resource Efficiency </a:t>
            </a:r>
            <a:r>
              <a:rPr lang="en-GB" dirty="0">
                <a:highlight>
                  <a:srgbClr val="84BA41"/>
                </a:highlight>
              </a:rPr>
              <a:t>– SDG 7 Affordable and clean energy and SDG12 Responsible consumption and production: </a:t>
            </a:r>
            <a:endParaRPr lang="en-IE" dirty="0">
              <a:highlight>
                <a:srgbClr val="84BA41"/>
              </a:highlight>
            </a:endParaRPr>
          </a:p>
        </p:txBody>
      </p:sp>
      <p:sp>
        <p:nvSpPr>
          <p:cNvPr id="72" name="Text Placeholder 71">
            <a:extLst>
              <a:ext uri="{FF2B5EF4-FFF2-40B4-BE49-F238E27FC236}">
                <a16:creationId xmlns:a16="http://schemas.microsoft.com/office/drawing/2014/main" id="{0F4640E6-160F-4C41-A50E-75AE28E1BD74}"/>
              </a:ext>
            </a:extLst>
          </p:cNvPr>
          <p:cNvSpPr>
            <a:spLocks noGrp="1"/>
          </p:cNvSpPr>
          <p:nvPr>
            <p:ph type="body" sz="quarter" idx="59"/>
          </p:nvPr>
        </p:nvSpPr>
        <p:spPr>
          <a:xfrm>
            <a:off x="4136157" y="8476528"/>
            <a:ext cx="3063276" cy="610137"/>
          </a:xfrm>
        </p:spPr>
        <p:txBody>
          <a:bodyPr/>
          <a:lstStyle/>
          <a:p>
            <a:r>
              <a:rPr lang="en-GB" dirty="0"/>
              <a:t>Next 1 to 3 years</a:t>
            </a:r>
          </a:p>
        </p:txBody>
      </p:sp>
      <p:sp>
        <p:nvSpPr>
          <p:cNvPr id="81" name="Text Placeholder 80">
            <a:extLst>
              <a:ext uri="{FF2B5EF4-FFF2-40B4-BE49-F238E27FC236}">
                <a16:creationId xmlns:a16="http://schemas.microsoft.com/office/drawing/2014/main" id="{1AB0A2CA-86A7-074B-9414-DD286DBECC6E}"/>
              </a:ext>
            </a:extLst>
          </p:cNvPr>
          <p:cNvSpPr>
            <a:spLocks noGrp="1"/>
          </p:cNvSpPr>
          <p:nvPr>
            <p:ph type="body" sz="quarter" idx="60"/>
          </p:nvPr>
        </p:nvSpPr>
        <p:spPr/>
        <p:txBody>
          <a:bodyPr/>
          <a:lstStyle/>
          <a:p>
            <a:pPr marL="444500"/>
            <a:r>
              <a:rPr lang="en-GB" sz="1100" b="1" dirty="0">
                <a:highlight>
                  <a:srgbClr val="84BA41"/>
                </a:highlight>
              </a:rPr>
              <a:t>Digital Technology for Sustainable Enterprise Centres </a:t>
            </a:r>
            <a:r>
              <a:rPr lang="en-GB" dirty="0">
                <a:highlight>
                  <a:srgbClr val="84BA41"/>
                </a:highlight>
              </a:rPr>
              <a:t>– SDG8 Decent work and Economic Growth and SDG13 Climate action: </a:t>
            </a:r>
            <a:endParaRPr lang="en-IE" dirty="0">
              <a:highlight>
                <a:srgbClr val="84BA41"/>
              </a:highlight>
            </a:endParaRPr>
          </a:p>
        </p:txBody>
      </p:sp>
      <p:sp>
        <p:nvSpPr>
          <p:cNvPr id="74" name="Text Placeholder 73">
            <a:extLst>
              <a:ext uri="{FF2B5EF4-FFF2-40B4-BE49-F238E27FC236}">
                <a16:creationId xmlns:a16="http://schemas.microsoft.com/office/drawing/2014/main" id="{655CA124-ED87-C146-B5B0-2456D7FB7577}"/>
              </a:ext>
            </a:extLst>
          </p:cNvPr>
          <p:cNvSpPr>
            <a:spLocks noGrp="1"/>
          </p:cNvSpPr>
          <p:nvPr>
            <p:ph type="body" sz="quarter" idx="61"/>
          </p:nvPr>
        </p:nvSpPr>
        <p:spPr>
          <a:xfrm>
            <a:off x="4136157" y="7487714"/>
            <a:ext cx="3063276" cy="833227"/>
          </a:xfrm>
        </p:spPr>
        <p:txBody>
          <a:bodyPr/>
          <a:lstStyle/>
          <a:p>
            <a:r>
              <a:rPr lang="en-GB" dirty="0"/>
              <a:t>Next 1 to 3 years</a:t>
            </a:r>
          </a:p>
        </p:txBody>
      </p:sp>
      <p:sp>
        <p:nvSpPr>
          <p:cNvPr id="82" name="Text Placeholder 81">
            <a:extLst>
              <a:ext uri="{FF2B5EF4-FFF2-40B4-BE49-F238E27FC236}">
                <a16:creationId xmlns:a16="http://schemas.microsoft.com/office/drawing/2014/main" id="{7F984B70-40C2-3645-A617-598D1200817F}"/>
              </a:ext>
            </a:extLst>
          </p:cNvPr>
          <p:cNvSpPr>
            <a:spLocks noGrp="1"/>
          </p:cNvSpPr>
          <p:nvPr>
            <p:ph type="body" sz="quarter" idx="62"/>
          </p:nvPr>
        </p:nvSpPr>
        <p:spPr/>
        <p:txBody>
          <a:bodyPr/>
          <a:lstStyle/>
          <a:p>
            <a:pPr marL="444500"/>
            <a:r>
              <a:rPr lang="en-GB" sz="1100" b="1" dirty="0">
                <a:highlight>
                  <a:srgbClr val="84BA41"/>
                </a:highlight>
              </a:rPr>
              <a:t>Sustainable Eco-systems and Collective Action </a:t>
            </a:r>
            <a:r>
              <a:rPr lang="en-GB" dirty="0">
                <a:highlight>
                  <a:srgbClr val="84BA41"/>
                </a:highlight>
              </a:rPr>
              <a:t>– SDG4 Quality Education, SDG12 Responsible consumption and production and SDG17 Partnership for the Goals: </a:t>
            </a:r>
            <a:endParaRPr lang="en-IE" dirty="0">
              <a:highlight>
                <a:srgbClr val="84BA41"/>
              </a:highlight>
            </a:endParaRPr>
          </a:p>
        </p:txBody>
      </p:sp>
      <p:sp>
        <p:nvSpPr>
          <p:cNvPr id="76" name="Text Placeholder 75">
            <a:extLst>
              <a:ext uri="{FF2B5EF4-FFF2-40B4-BE49-F238E27FC236}">
                <a16:creationId xmlns:a16="http://schemas.microsoft.com/office/drawing/2014/main" id="{D036920B-E5DC-E246-9BF5-E9FDA63BF79F}"/>
              </a:ext>
            </a:extLst>
          </p:cNvPr>
          <p:cNvSpPr>
            <a:spLocks noGrp="1"/>
          </p:cNvSpPr>
          <p:nvPr>
            <p:ph type="body" sz="quarter" idx="63"/>
          </p:nvPr>
        </p:nvSpPr>
        <p:spPr>
          <a:xfrm>
            <a:off x="4116154" y="9273769"/>
            <a:ext cx="3063276" cy="833227"/>
          </a:xfrm>
        </p:spPr>
        <p:txBody>
          <a:bodyPr/>
          <a:lstStyle/>
          <a:p>
            <a:r>
              <a:rPr lang="en-GB" dirty="0"/>
              <a:t>Next 1 to 3 years.</a:t>
            </a:r>
          </a:p>
        </p:txBody>
      </p:sp>
      <p:sp>
        <p:nvSpPr>
          <p:cNvPr id="83" name="Text Placeholder 82">
            <a:extLst>
              <a:ext uri="{FF2B5EF4-FFF2-40B4-BE49-F238E27FC236}">
                <a16:creationId xmlns:a16="http://schemas.microsoft.com/office/drawing/2014/main" id="{05B169DA-5A21-9949-8247-65F8C2CD1CCF}"/>
              </a:ext>
            </a:extLst>
          </p:cNvPr>
          <p:cNvSpPr>
            <a:spLocks noGrp="1"/>
          </p:cNvSpPr>
          <p:nvPr>
            <p:ph type="body" sz="quarter" idx="64"/>
          </p:nvPr>
        </p:nvSpPr>
        <p:spPr/>
        <p:txBody>
          <a:bodyPr/>
          <a:lstStyle/>
          <a:p>
            <a:pPr marL="444500"/>
            <a:r>
              <a:rPr lang="en-GB" sz="1100" b="1" dirty="0">
                <a:highlight>
                  <a:srgbClr val="84BA41"/>
                </a:highlight>
              </a:rPr>
              <a:t>Sustainable Futures for Enterprise Centres </a:t>
            </a:r>
            <a:r>
              <a:rPr lang="en-GB" dirty="0">
                <a:highlight>
                  <a:srgbClr val="84BA41"/>
                </a:highlight>
              </a:rPr>
              <a:t>– SDG 9 -Industrial innovation &amp; infrastructure and SDG17 Partnership for the Goals: </a:t>
            </a:r>
            <a:endParaRPr lang="en-IE" dirty="0">
              <a:highlight>
                <a:srgbClr val="84BA41"/>
              </a:highlight>
            </a:endParaRPr>
          </a:p>
        </p:txBody>
      </p:sp>
      <p:sp>
        <p:nvSpPr>
          <p:cNvPr id="78" name="Text Placeholder 77">
            <a:extLst>
              <a:ext uri="{FF2B5EF4-FFF2-40B4-BE49-F238E27FC236}">
                <a16:creationId xmlns:a16="http://schemas.microsoft.com/office/drawing/2014/main" id="{0190B6FC-1C8C-7F45-9757-33D221767971}"/>
              </a:ext>
            </a:extLst>
          </p:cNvPr>
          <p:cNvSpPr>
            <a:spLocks noGrp="1"/>
          </p:cNvSpPr>
          <p:nvPr>
            <p:ph type="body" sz="quarter" idx="65"/>
          </p:nvPr>
        </p:nvSpPr>
        <p:spPr/>
        <p:txBody>
          <a:bodyPr/>
          <a:lstStyle/>
          <a:p>
            <a:r>
              <a:rPr lang="en-GB" dirty="0"/>
              <a:t>WHAT </a:t>
            </a:r>
            <a:r>
              <a:rPr lang="en-GB" dirty="0">
                <a:solidFill>
                  <a:srgbClr val="84BA41"/>
                </a:solidFill>
              </a:rPr>
              <a:t>SUSTAINABLE GOALS </a:t>
            </a:r>
            <a:r>
              <a:rPr lang="en-GB" dirty="0"/>
              <a:t>WOULD YOU LIKE TO IMPLEMENT IN THE FUTURE?</a:t>
            </a:r>
            <a:r>
              <a:rPr lang="en-IE" dirty="0"/>
              <a:t> </a:t>
            </a:r>
            <a:endParaRPr lang="en-US" dirty="0"/>
          </a:p>
        </p:txBody>
      </p:sp>
      <p:sp>
        <p:nvSpPr>
          <p:cNvPr id="84" name="Text Placeholder 83">
            <a:extLst>
              <a:ext uri="{FF2B5EF4-FFF2-40B4-BE49-F238E27FC236}">
                <a16:creationId xmlns:a16="http://schemas.microsoft.com/office/drawing/2014/main" id="{899E2726-A568-EE49-AFF9-8A3E35E4B45D}"/>
              </a:ext>
            </a:extLst>
          </p:cNvPr>
          <p:cNvSpPr>
            <a:spLocks noGrp="1"/>
          </p:cNvSpPr>
          <p:nvPr>
            <p:ph type="body" sz="quarter" idx="66"/>
          </p:nvPr>
        </p:nvSpPr>
        <p:spPr/>
        <p:txBody>
          <a:bodyPr/>
          <a:lstStyle/>
          <a:p>
            <a:r>
              <a:rPr lang="en-US" dirty="0"/>
              <a:t>01</a:t>
            </a:r>
          </a:p>
        </p:txBody>
      </p:sp>
      <p:sp>
        <p:nvSpPr>
          <p:cNvPr id="85" name="Text Placeholder 84">
            <a:extLst>
              <a:ext uri="{FF2B5EF4-FFF2-40B4-BE49-F238E27FC236}">
                <a16:creationId xmlns:a16="http://schemas.microsoft.com/office/drawing/2014/main" id="{8F5A720F-02CD-BB4B-B1FC-F81CF135BEAC}"/>
              </a:ext>
            </a:extLst>
          </p:cNvPr>
          <p:cNvSpPr>
            <a:spLocks noGrp="1"/>
          </p:cNvSpPr>
          <p:nvPr>
            <p:ph type="body" sz="quarter" idx="67"/>
          </p:nvPr>
        </p:nvSpPr>
        <p:spPr/>
        <p:txBody>
          <a:bodyPr/>
          <a:lstStyle/>
          <a:p>
            <a:r>
              <a:rPr lang="en-US" dirty="0"/>
              <a:t>02</a:t>
            </a:r>
          </a:p>
        </p:txBody>
      </p:sp>
      <p:sp>
        <p:nvSpPr>
          <p:cNvPr id="86" name="Text Placeholder 85">
            <a:extLst>
              <a:ext uri="{FF2B5EF4-FFF2-40B4-BE49-F238E27FC236}">
                <a16:creationId xmlns:a16="http://schemas.microsoft.com/office/drawing/2014/main" id="{4A327279-11D9-B247-95E1-C815BBA0C69D}"/>
              </a:ext>
            </a:extLst>
          </p:cNvPr>
          <p:cNvSpPr>
            <a:spLocks noGrp="1"/>
          </p:cNvSpPr>
          <p:nvPr>
            <p:ph type="body" sz="quarter" idx="68"/>
          </p:nvPr>
        </p:nvSpPr>
        <p:spPr/>
        <p:txBody>
          <a:bodyPr/>
          <a:lstStyle/>
          <a:p>
            <a:r>
              <a:rPr lang="en-US" dirty="0"/>
              <a:t>03</a:t>
            </a:r>
          </a:p>
        </p:txBody>
      </p:sp>
      <p:sp>
        <p:nvSpPr>
          <p:cNvPr id="87" name="Text Placeholder 86">
            <a:extLst>
              <a:ext uri="{FF2B5EF4-FFF2-40B4-BE49-F238E27FC236}">
                <a16:creationId xmlns:a16="http://schemas.microsoft.com/office/drawing/2014/main" id="{50B1FB11-A2EF-7248-B597-69BBC05EFBFF}"/>
              </a:ext>
            </a:extLst>
          </p:cNvPr>
          <p:cNvSpPr>
            <a:spLocks noGrp="1"/>
          </p:cNvSpPr>
          <p:nvPr>
            <p:ph type="body" sz="quarter" idx="69"/>
          </p:nvPr>
        </p:nvSpPr>
        <p:spPr/>
        <p:txBody>
          <a:bodyPr/>
          <a:lstStyle/>
          <a:p>
            <a:r>
              <a:rPr lang="en-US" dirty="0"/>
              <a:t>04</a:t>
            </a:r>
          </a:p>
        </p:txBody>
      </p:sp>
      <p:sp>
        <p:nvSpPr>
          <p:cNvPr id="88" name="Text Placeholder 87">
            <a:extLst>
              <a:ext uri="{FF2B5EF4-FFF2-40B4-BE49-F238E27FC236}">
                <a16:creationId xmlns:a16="http://schemas.microsoft.com/office/drawing/2014/main" id="{EAE43CA7-1505-F843-B1C3-CA1A8CBE4643}"/>
              </a:ext>
            </a:extLst>
          </p:cNvPr>
          <p:cNvSpPr>
            <a:spLocks noGrp="1"/>
          </p:cNvSpPr>
          <p:nvPr>
            <p:ph type="body" sz="quarter" idx="70"/>
          </p:nvPr>
        </p:nvSpPr>
        <p:spPr/>
        <p:txBody>
          <a:bodyPr/>
          <a:lstStyle/>
          <a:p>
            <a:r>
              <a:rPr lang="en-US" dirty="0"/>
              <a:t>05</a:t>
            </a:r>
          </a:p>
        </p:txBody>
      </p:sp>
      <p:sp>
        <p:nvSpPr>
          <p:cNvPr id="56" name="Text Placeholder 55">
            <a:extLst>
              <a:ext uri="{FF2B5EF4-FFF2-40B4-BE49-F238E27FC236}">
                <a16:creationId xmlns:a16="http://schemas.microsoft.com/office/drawing/2014/main" id="{2D17D0EF-3908-D64F-BE83-3E6D1012983B}"/>
              </a:ext>
            </a:extLst>
          </p:cNvPr>
          <p:cNvSpPr>
            <a:spLocks noGrp="1"/>
          </p:cNvSpPr>
          <p:nvPr>
            <p:ph type="body" sz="quarter" idx="51"/>
          </p:nvPr>
        </p:nvSpPr>
        <p:spPr>
          <a:prstGeom prst="rect">
            <a:avLst/>
          </a:prstGeom>
        </p:spPr>
        <p:txBody>
          <a:bodyPr/>
          <a:lstStyle/>
          <a:p>
            <a:r>
              <a:rPr lang="en-US" dirty="0"/>
              <a:t>WHAT KIND OF </a:t>
            </a:r>
            <a:r>
              <a:rPr lang="en-US" dirty="0">
                <a:solidFill>
                  <a:schemeClr val="bg1"/>
                </a:solidFill>
                <a:highlight>
                  <a:srgbClr val="84BA41"/>
                </a:highlight>
              </a:rPr>
              <a:t>HELP AND TOOLS </a:t>
            </a:r>
            <a:r>
              <a:rPr lang="en-US" dirty="0"/>
              <a:t>DO YOU NEED TO REALISE YOUR </a:t>
            </a:r>
            <a:r>
              <a:rPr lang="en-US" dirty="0">
                <a:solidFill>
                  <a:schemeClr val="bg1"/>
                </a:solidFill>
                <a:highlight>
                  <a:srgbClr val="84BA41"/>
                </a:highlight>
              </a:rPr>
              <a:t>FUTURE GOALS</a:t>
            </a:r>
            <a:r>
              <a:rPr lang="en-US" dirty="0"/>
              <a:t>?</a:t>
            </a:r>
            <a:endParaRPr lang="en-US" b="1" dirty="0">
              <a:solidFill>
                <a:srgbClr val="297239"/>
              </a:solidFill>
            </a:endParaRPr>
          </a:p>
        </p:txBody>
      </p:sp>
      <p:sp>
        <p:nvSpPr>
          <p:cNvPr id="54" name="Text Placeholder 53">
            <a:extLst>
              <a:ext uri="{FF2B5EF4-FFF2-40B4-BE49-F238E27FC236}">
                <a16:creationId xmlns:a16="http://schemas.microsoft.com/office/drawing/2014/main" id="{91E28C8F-E8A5-154E-9C61-88CE72CB82A1}"/>
              </a:ext>
            </a:extLst>
          </p:cNvPr>
          <p:cNvSpPr>
            <a:spLocks noGrp="1"/>
          </p:cNvSpPr>
          <p:nvPr>
            <p:ph type="body" sz="quarter" idx="71"/>
          </p:nvPr>
        </p:nvSpPr>
        <p:spPr>
          <a:xfrm>
            <a:off x="4340052" y="1155401"/>
            <a:ext cx="2995251" cy="1073272"/>
          </a:xfrm>
          <a:prstGeom prst="rect">
            <a:avLst/>
          </a:prstGeom>
        </p:spPr>
        <p:txBody>
          <a:bodyPr/>
          <a:lstStyle/>
          <a:p>
            <a:r>
              <a:rPr lang="en-US" dirty="0"/>
              <a:t>WHAT ARE YOUR MOST IMPORTANT </a:t>
            </a:r>
            <a:r>
              <a:rPr lang="en-US" dirty="0">
                <a:solidFill>
                  <a:schemeClr val="bg1"/>
                </a:solidFill>
                <a:highlight>
                  <a:srgbClr val="84BA41"/>
                </a:highlight>
              </a:rPr>
              <a:t>TIPS &amp; ADVICE </a:t>
            </a:r>
            <a:r>
              <a:rPr lang="en-US" dirty="0"/>
              <a:t>TO GIVE TO OTHER ORGANISATIONS TO IMPLEMENT SDG WITHIN THEIR BUSINESS? </a:t>
            </a:r>
          </a:p>
        </p:txBody>
      </p:sp>
      <p:grpSp>
        <p:nvGrpSpPr>
          <p:cNvPr id="94" name="Group 93">
            <a:extLst>
              <a:ext uri="{FF2B5EF4-FFF2-40B4-BE49-F238E27FC236}">
                <a16:creationId xmlns:a16="http://schemas.microsoft.com/office/drawing/2014/main" id="{14ACC8E5-FDAF-F046-B1BD-B3EAEFDDB5C4}"/>
              </a:ext>
            </a:extLst>
          </p:cNvPr>
          <p:cNvGrpSpPr/>
          <p:nvPr/>
        </p:nvGrpSpPr>
        <p:grpSpPr>
          <a:xfrm>
            <a:off x="224372" y="1596180"/>
            <a:ext cx="7335303" cy="710005"/>
            <a:chOff x="224372" y="1650610"/>
            <a:chExt cx="7335303" cy="710005"/>
          </a:xfrm>
        </p:grpSpPr>
        <p:sp>
          <p:nvSpPr>
            <p:cNvPr id="89" name="Oval 88">
              <a:extLst>
                <a:ext uri="{FF2B5EF4-FFF2-40B4-BE49-F238E27FC236}">
                  <a16:creationId xmlns:a16="http://schemas.microsoft.com/office/drawing/2014/main" id="{A0824785-D1AE-3F45-9656-3270EC7178B9}"/>
                </a:ext>
              </a:extLst>
            </p:cNvPr>
            <p:cNvSpPr/>
            <p:nvPr/>
          </p:nvSpPr>
          <p:spPr>
            <a:xfrm>
              <a:off x="224372" y="1650610"/>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0" name="Straight Connector 89">
              <a:extLst>
                <a:ext uri="{FF2B5EF4-FFF2-40B4-BE49-F238E27FC236}">
                  <a16:creationId xmlns:a16="http://schemas.microsoft.com/office/drawing/2014/main" id="{8C33ECD6-6BFA-3A49-B5DF-8B38C3ABE8C5}"/>
                </a:ext>
              </a:extLst>
            </p:cNvPr>
            <p:cNvCxnSpPr>
              <a:cxnSpLocks/>
            </p:cNvCxnSpPr>
            <p:nvPr/>
          </p:nvCxnSpPr>
          <p:spPr>
            <a:xfrm>
              <a:off x="808852" y="2200158"/>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1" name="Graphic 2">
              <a:extLst>
                <a:ext uri="{FF2B5EF4-FFF2-40B4-BE49-F238E27FC236}">
                  <a16:creationId xmlns:a16="http://schemas.microsoft.com/office/drawing/2014/main" id="{BA1D1682-D9C6-734A-B0DC-8DA969DE9218}"/>
                </a:ext>
              </a:extLst>
            </p:cNvPr>
            <p:cNvGrpSpPr>
              <a:grpSpLocks noChangeAspect="1"/>
            </p:cNvGrpSpPr>
            <p:nvPr/>
          </p:nvGrpSpPr>
          <p:grpSpPr>
            <a:xfrm>
              <a:off x="339907" y="1777796"/>
              <a:ext cx="468459" cy="468000"/>
              <a:chOff x="10376768" y="2334933"/>
              <a:chExt cx="920484" cy="919581"/>
            </a:xfrm>
            <a:solidFill>
              <a:schemeClr val="bg1"/>
            </a:solidFill>
          </p:grpSpPr>
          <p:sp>
            <p:nvSpPr>
              <p:cNvPr id="92" name="Freeform 91">
                <a:extLst>
                  <a:ext uri="{FF2B5EF4-FFF2-40B4-BE49-F238E27FC236}">
                    <a16:creationId xmlns:a16="http://schemas.microsoft.com/office/drawing/2014/main" id="{00C2E140-87E2-B348-89FF-A5CD4754F11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9CC6469-01D2-1D44-8FCD-D6539110441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859005807"/>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5a96bb8c-aa49-4f7e-b12a-1d018b5931c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B665A067CB52648AD10275D9981F6E9" ma:contentTypeVersion="14" ma:contentTypeDescription="Create a new document." ma:contentTypeScope="" ma:versionID="a863f5d3d18e094d9fabb2b76174c92c">
  <xsd:schema xmlns:xsd="http://www.w3.org/2001/XMLSchema" xmlns:xs="http://www.w3.org/2001/XMLSchema" xmlns:p="http://schemas.microsoft.com/office/2006/metadata/properties" xmlns:ns3="5a96bb8c-aa49-4f7e-b12a-1d018b5931c3" xmlns:ns4="bd7d76e0-c20f-457d-a5c3-91e787aaf778" targetNamespace="http://schemas.microsoft.com/office/2006/metadata/properties" ma:root="true" ma:fieldsID="a352378842bb654477992db38e84d2fa" ns3:_="" ns4:_="">
    <xsd:import namespace="5a96bb8c-aa49-4f7e-b12a-1d018b5931c3"/>
    <xsd:import namespace="bd7d76e0-c20f-457d-a5c3-91e787aaf77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96bb8c-aa49-4f7e-b12a-1d018b593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d7d76e0-c20f-457d-a5c3-91e787aaf77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9AD2B3-D789-4FC7-A14D-89ADA76B73A8}">
  <ds:schemaRef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5a96bb8c-aa49-4f7e-b12a-1d018b5931c3"/>
    <ds:schemaRef ds:uri="http://purl.org/dc/elements/1.1/"/>
    <ds:schemaRef ds:uri="bd7d76e0-c20f-457d-a5c3-91e787aaf778"/>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75D36A99-23E6-4573-9779-7E6E18DF03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96bb8c-aa49-4f7e-b12a-1d018b5931c3"/>
    <ds:schemaRef ds:uri="bd7d76e0-c20f-457d-a5c3-91e787aaf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Magazine layout</Template>
  <TotalTime>4515</TotalTime>
  <Words>1127</Words>
  <Application>Microsoft Macintosh PowerPoint</Application>
  <PresentationFormat>Custom</PresentationFormat>
  <Paragraphs>80</Paragraphs>
  <Slides>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vt:i4>
      </vt:variant>
    </vt:vector>
  </HeadingPairs>
  <TitlesOfParts>
    <vt:vector size="14" baseType="lpstr">
      <vt:lpstr>Arial</vt:lpstr>
      <vt:lpstr>Avenir</vt:lpstr>
      <vt:lpstr>Avenir Black</vt:lpstr>
      <vt:lpstr>Avenir Book</vt:lpstr>
      <vt:lpstr>Calibri</vt:lpstr>
      <vt:lpstr>Century Schoolbook</vt:lpstr>
      <vt:lpstr>Montserrat</vt:lpstr>
      <vt:lpstr>Poppins</vt:lpstr>
      <vt:lpstr>Poppins SemiBold</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Ian Sayers</cp:lastModifiedBy>
  <cp:revision>337</cp:revision>
  <dcterms:created xsi:type="dcterms:W3CDTF">2021-06-15T11:45:52Z</dcterms:created>
  <dcterms:modified xsi:type="dcterms:W3CDTF">2022-04-06T11:07:11Z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0x0101003B665A067CB52648AD10275D9981F6E9</vt:lpwstr>
  </property>
</Properties>
</file>