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300"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wur.nl/nl/locatie/Plus-Ultra-gebouwnummer-D.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2512538"/>
          </a:xfrm>
        </p:spPr>
        <p:txBody>
          <a:bodyPr/>
          <a:lstStyle/>
          <a:p>
            <a:r>
              <a:rPr lang="en-GB" dirty="0"/>
              <a:t>Plus Ultra is one of the buildings on the Campus of </a:t>
            </a:r>
            <a:r>
              <a:rPr lang="en-GB" dirty="0" err="1"/>
              <a:t>Wageningen</a:t>
            </a:r>
            <a:r>
              <a:rPr lang="en-GB" dirty="0"/>
              <a:t> University. It hosts 24 starting and knowledge intensive companies and organisations, with the focus on health, food and education. Construction was ready in 2015. It has a unique architecture and an inspiring environment. Plus Ultra has 7.500 m2 for laboratories, clean rooms, pilot plants, conditioned rooms, multifunctional research rooms, techno halls, meeting rooms, presentation rooms and offices. </a:t>
            </a:r>
          </a:p>
          <a:p>
            <a:endParaRPr lang="en-GB" dirty="0"/>
          </a:p>
          <a:p>
            <a:r>
              <a:rPr lang="en-GB" dirty="0"/>
              <a:t>The open and transparent character of the building stimulates contacts between the different companies. “Plus Ultra” means “Always further” and want to facilitate ongoing innovation. Plus Ultra is designed and built according the BREEAM guidelines. BREEAM stands for “Building Research Establishment Environmental Assessment Method” and is used in over 80 countries worldwide. With this certification, Plus Ultra has high sustainability characteristics. On the roof of the building are 200 solar panels and during the construction, mostly natural materials were used, such as glass, wood and concrete.</a:t>
            </a:r>
          </a:p>
          <a:p>
            <a:endParaRPr lang="en-GB" dirty="0"/>
          </a:p>
          <a:p>
            <a:r>
              <a:rPr lang="en-GB" dirty="0"/>
              <a:t>After the success of Plus Ultra, a second identical building was completed in 2020. Its name is Plus Ultra II and it can be found on the Campus as well.</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GB" dirty="0"/>
              <a:t>Plus Ultra, </a:t>
            </a:r>
            <a:r>
              <a:rPr lang="en-GB" dirty="0" err="1"/>
              <a:t>Wageningen</a:t>
            </a:r>
            <a:r>
              <a:rPr lang="en-GB" dirty="0"/>
              <a:t> - </a:t>
            </a:r>
            <a:r>
              <a:rPr lang="en-GB" dirty="0" err="1"/>
              <a:t>Kadans</a:t>
            </a:r>
            <a:r>
              <a:rPr lang="en-GB" dirty="0"/>
              <a:t> Science Partner</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12.07.21 via Face to Face Meeting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R. </a:t>
            </a:r>
            <a:r>
              <a:rPr lang="en-US" dirty="0" err="1"/>
              <a:t>Wijngaard</a:t>
            </a:r>
            <a:r>
              <a:rPr lang="en-US" dirty="0"/>
              <a:t> – Property Manager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 r.wijngaard@kadans.com</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5" name="Picture Placeholder 14"/>
          <p:cNvPicPr>
            <a:picLocks noGrp="1" noChangeAspect="1"/>
          </p:cNvPicPr>
          <p:nvPr>
            <p:ph type="pic" sz="quarter" idx="17"/>
          </p:nvPr>
        </p:nvPicPr>
        <p:blipFill>
          <a:blip r:embed="rId3"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PLUS ULTRA </a:t>
            </a:r>
          </a:p>
          <a:p>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3074" name="Picture 2" descr="Wageningen University &amp; Research logo Research logo&lt;/L&gt;"/>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028816" y="3613389"/>
            <a:ext cx="2000250" cy="38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992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6 </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Agro Food</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GB" dirty="0"/>
              <a:t>Combination of start ups (“techno starters”) and bigger companies such as DSM.</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5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340276"/>
            <a:ext cx="3818" cy="127512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1" y="2738229"/>
            <a:ext cx="1094660"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ctr">
              <a:tabLst>
                <a:tab pos="969963" algn="l"/>
              </a:tabLst>
            </a:pPr>
            <a:endParaRPr lang="en-US" dirty="0">
              <a:solidFill>
                <a:srgbClr val="84BA41"/>
              </a:solidFill>
            </a:endParaRPr>
          </a:p>
          <a:p>
            <a:pPr algn="ctr">
              <a:tabLst>
                <a:tab pos="969963" algn="l"/>
              </a:tabLst>
            </a:pPr>
            <a:r>
              <a:rPr lang="en-US" sz="4000" dirty="0">
                <a:solidFill>
                  <a:srgbClr val="84BA41"/>
                </a:solidFill>
              </a:rPr>
              <a:t>150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From the beginning on (2014) sustainability was a leading topic. The vision from the owner is:</a:t>
            </a:r>
          </a:p>
          <a:p>
            <a:pPr algn="just">
              <a:lnSpc>
                <a:spcPct val="100000"/>
              </a:lnSpc>
            </a:pPr>
            <a:r>
              <a:rPr lang="en-GB" sz="1050" b="0" dirty="0">
                <a:solidFill>
                  <a:schemeClr val="tx1"/>
                </a:solidFill>
              </a:rPr>
              <a:t>To facilitate tenants to work on knowledge intensive developments in the green sector in a sustainable, stimulating and healthy environment,</a:t>
            </a:r>
          </a:p>
          <a:p>
            <a:pPr algn="just">
              <a:lnSpc>
                <a:spcPct val="100000"/>
              </a:lnSpc>
            </a:pPr>
            <a:r>
              <a:rPr lang="en-GB" sz="1050" b="0" dirty="0">
                <a:solidFill>
                  <a:schemeClr val="tx1"/>
                </a:solidFill>
              </a:rPr>
              <a:t>To have an open and transparent working place, to stimulate communication among the tenants, leading to “cross-breeding”.</a:t>
            </a:r>
          </a:p>
          <a:p>
            <a:pPr algn="just">
              <a:lnSpc>
                <a:spcPct val="100000"/>
              </a:lnSpc>
            </a:pPr>
            <a:r>
              <a:rPr lang="en-GB" sz="1050" b="0" dirty="0">
                <a:solidFill>
                  <a:schemeClr val="tx1"/>
                </a:solidFill>
              </a:rPr>
              <a:t>To make exploitation not only sustainable, but also cost reducing, compared with more traditional buildings.</a:t>
            </a: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61539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6203" y="3650525"/>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7798" y="3439147"/>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5628" y="5489932"/>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1979" y="5484136"/>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270" y="6908782"/>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7798" y="6742155"/>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416517"/>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298602"/>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162592"/>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16086" y="989676"/>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27621" y="6154402"/>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Not Applicable </a:t>
            </a:r>
          </a:p>
        </p:txBody>
      </p:sp>
      <p:sp>
        <p:nvSpPr>
          <p:cNvPr id="118" name="Text Placeholder 2">
            <a:extLst>
              <a:ext uri="{FF2B5EF4-FFF2-40B4-BE49-F238E27FC236}">
                <a16:creationId xmlns:a16="http://schemas.microsoft.com/office/drawing/2014/main" id="{9A96369A-B52D-474E-A585-7941B7E95F05}"/>
              </a:ext>
            </a:extLst>
          </p:cNvPr>
          <p:cNvSpPr txBox="1">
            <a:spLocks/>
          </p:cNvSpPr>
          <p:nvPr/>
        </p:nvSpPr>
        <p:spPr>
          <a:xfrm>
            <a:off x="1116203" y="4092621"/>
            <a:ext cx="5910006" cy="1215393"/>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Main stake holders:</a:t>
            </a:r>
          </a:p>
          <a:p>
            <a:pPr marL="171450" indent="-171450">
              <a:buFont typeface="Arial" panose="020B0604020202020204" pitchFamily="34" charset="0"/>
              <a:buChar char="•"/>
            </a:pPr>
            <a:r>
              <a:rPr lang="en-GB" dirty="0" err="1"/>
              <a:t>Kadans</a:t>
            </a:r>
            <a:r>
              <a:rPr lang="en-GB" dirty="0"/>
              <a:t>; estate agent and owner. This company owns more buildings at the </a:t>
            </a:r>
            <a:r>
              <a:rPr lang="en-GB" dirty="0" err="1"/>
              <a:t>Wageningen</a:t>
            </a:r>
            <a:r>
              <a:rPr lang="en-GB" dirty="0"/>
              <a:t> Campus as well as in other cities. Sustainability and flexibility for future users are key words for </a:t>
            </a:r>
            <a:r>
              <a:rPr lang="en-GB" dirty="0" err="1"/>
              <a:t>Kadans</a:t>
            </a:r>
            <a:r>
              <a:rPr lang="en-GB" dirty="0"/>
              <a: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err="1"/>
              <a:t>Wageningen</a:t>
            </a:r>
            <a:r>
              <a:rPr lang="en-GB" dirty="0"/>
              <a:t> UR is owner of the Campus, is also tenant.</a:t>
            </a:r>
          </a:p>
          <a:p>
            <a:pPr marL="171450" indent="-171450">
              <a:buFont typeface="Arial" panose="020B0604020202020204" pitchFamily="34" charset="0"/>
              <a:buChar char="•"/>
            </a:pPr>
            <a:r>
              <a:rPr lang="en-GB" dirty="0"/>
              <a:t>Architect: “Proof of the sum”.</a:t>
            </a:r>
          </a:p>
          <a:p>
            <a:pPr marL="171450" indent="-171450">
              <a:buFont typeface="Arial" panose="020B0604020202020204" pitchFamily="34" charset="0"/>
              <a:buChar char="•"/>
            </a:pPr>
            <a:r>
              <a:rPr lang="en-GB" dirty="0"/>
              <a:t>Construction company: Hendriks </a:t>
            </a:r>
            <a:r>
              <a:rPr lang="en-GB" dirty="0" err="1"/>
              <a:t>Bouw</a:t>
            </a:r>
            <a:r>
              <a:rPr lang="en-GB" dirty="0"/>
              <a:t>, Oss.</a:t>
            </a:r>
          </a:p>
        </p:txBody>
      </p:sp>
      <p:sp>
        <p:nvSpPr>
          <p:cNvPr id="119" name="Text Placeholder 5">
            <a:extLst>
              <a:ext uri="{FF2B5EF4-FFF2-40B4-BE49-F238E27FC236}">
                <a16:creationId xmlns:a16="http://schemas.microsoft.com/office/drawing/2014/main" id="{AAF365E6-2133-E44D-A831-FF9FF0D1ED01}"/>
              </a:ext>
            </a:extLst>
          </p:cNvPr>
          <p:cNvSpPr txBox="1">
            <a:spLocks/>
          </p:cNvSpPr>
          <p:nvPr/>
        </p:nvSpPr>
        <p:spPr>
          <a:xfrm>
            <a:off x="1089129" y="7428475"/>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Plus Ultra has been opened in 2015. Since then, about 25 companies and organisations have found their place. Companies come and go. Some grow fast and leave for a bigger place. Others are not successful and stop. And a group stays for a longer. </a:t>
            </a:r>
          </a:p>
          <a:p>
            <a:endParaRPr lang="en-US" dirty="0"/>
          </a:p>
        </p:txBody>
      </p:sp>
      <p:sp>
        <p:nvSpPr>
          <p:cNvPr id="131" name="Text Placeholder 2">
            <a:extLst>
              <a:ext uri="{FF2B5EF4-FFF2-40B4-BE49-F238E27FC236}">
                <a16:creationId xmlns:a16="http://schemas.microsoft.com/office/drawing/2014/main" id="{9A96369A-B52D-474E-A585-7941B7E95F05}"/>
              </a:ext>
            </a:extLst>
          </p:cNvPr>
          <p:cNvSpPr txBox="1">
            <a:spLocks/>
          </p:cNvSpPr>
          <p:nvPr/>
        </p:nvSpPr>
        <p:spPr>
          <a:xfrm>
            <a:off x="1138524" y="1597228"/>
            <a:ext cx="5910006" cy="1215393"/>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Design: Open design, with a big central staircase.</a:t>
            </a:r>
          </a:p>
          <a:p>
            <a:r>
              <a:rPr lang="en-GB" dirty="0"/>
              <a:t>Construction: Use of natural materials, such as glass, concrete and wood. Related to SDG 9 and 11.</a:t>
            </a:r>
          </a:p>
          <a:p>
            <a:r>
              <a:rPr lang="en-GB" dirty="0"/>
              <a:t>Energy: Solar panels on the roof. LED lights, monitored by sensors. Temperature per room monitored.  Related to SDG 7.</a:t>
            </a:r>
          </a:p>
          <a:p>
            <a:r>
              <a:rPr lang="en-GB" dirty="0"/>
              <a:t>Human factor: Shared meeting rooms and little canteens for coffee and tea. Outside: gardens with little demand for water and maintenance. Parking with facilities for electric cars and bicycles.</a:t>
            </a:r>
          </a:p>
          <a:p>
            <a:r>
              <a:rPr lang="en-GB" dirty="0"/>
              <a:t>Related to SDG 17. </a:t>
            </a:r>
          </a:p>
          <a:p>
            <a:endParaRPr lang="en-GB" dirty="0"/>
          </a:p>
          <a:p>
            <a:r>
              <a:rPr lang="en-GB" dirty="0"/>
              <a:t>In general: The building got a BREEAM certification See www.BREEAM.nl. This certification asks for sustainability in all phases: design, construction and exploitation.</a:t>
            </a:r>
          </a:p>
        </p:txBody>
      </p:sp>
      <p:sp>
        <p:nvSpPr>
          <p:cNvPr id="132" name="Text Placeholder 2">
            <a:extLst>
              <a:ext uri="{FF2B5EF4-FFF2-40B4-BE49-F238E27FC236}">
                <a16:creationId xmlns:a16="http://schemas.microsoft.com/office/drawing/2014/main" id="{9A96369A-B52D-474E-A585-7941B7E95F05}"/>
              </a:ext>
            </a:extLst>
          </p:cNvPr>
          <p:cNvSpPr txBox="1">
            <a:spLocks/>
          </p:cNvSpPr>
          <p:nvPr/>
        </p:nvSpPr>
        <p:spPr>
          <a:xfrm>
            <a:off x="1113419" y="8945725"/>
            <a:ext cx="5910006" cy="1215393"/>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Plus Ultra is very popular among tenants. That is why </a:t>
            </a:r>
            <a:r>
              <a:rPr lang="en-GB" dirty="0" err="1"/>
              <a:t>Kadans</a:t>
            </a:r>
            <a:r>
              <a:rPr lang="en-GB" dirty="0"/>
              <a:t> decided to build a second, comparable building. This plan has been realized: Plus Ultra II opened on the 4th of May 2020. The second building is 1.5 times bigger. </a:t>
            </a:r>
          </a:p>
          <a:p>
            <a:endParaRPr lang="en-GB" dirty="0"/>
          </a:p>
          <a:p>
            <a:endParaRPr lang="en-GB" dirty="0"/>
          </a:p>
          <a:p>
            <a:r>
              <a:rPr lang="en-GB" dirty="0"/>
              <a:t>Main tenants are </a:t>
            </a:r>
            <a:r>
              <a:rPr lang="en-GB" dirty="0" err="1"/>
              <a:t>Wageningen</a:t>
            </a:r>
            <a:r>
              <a:rPr lang="en-GB" dirty="0"/>
              <a:t> University &amp; Research and One Planet Research </a:t>
            </a:r>
            <a:r>
              <a:rPr lang="en-GB" dirty="0" err="1"/>
              <a:t>Center</a:t>
            </a:r>
            <a:r>
              <a:rPr lang="en-GB" dirty="0"/>
              <a:t>. But, also some smaller companies found their way.</a:t>
            </a:r>
          </a:p>
          <a:p>
            <a:r>
              <a:rPr lang="en-GB" dirty="0"/>
              <a:t>Latest developments: Plus Ultra III is planned. The model can already be admired in the central hall of building.</a:t>
            </a:r>
          </a:p>
          <a:p>
            <a:r>
              <a:rPr lang="en-GB" dirty="0"/>
              <a:t>.</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Financial resources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Good communication with local government</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Marketing tools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Advice about sustainable gardens around the building.</a:t>
            </a:r>
          </a:p>
          <a:p>
            <a:pPr marL="228600" lvl="0" indent="-228600" algn="l">
              <a:spcAft>
                <a:spcPts val="300"/>
              </a:spcAft>
              <a:buClr>
                <a:srgbClr val="84BA41"/>
              </a:buClr>
              <a:buFont typeface="+mj-lt"/>
              <a:buAutoNum type="arabicPeriod"/>
            </a:pPr>
            <a:endParaRPr lang="en-GB" dirty="0"/>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Install monitored LED light.</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Install monitored heating systems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Discourage the use of elevators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Have a good contact with the tenants. They also come with valuable suggestions.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Anticipate on the future growing use of electric cars.</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39159"/>
            <a:ext cx="3063276" cy="610137"/>
          </a:xfrm>
        </p:spPr>
        <p:txBody>
          <a:bodyPr/>
          <a:lstStyle/>
          <a:p>
            <a:r>
              <a:rPr lang="en-GB" dirty="0"/>
              <a:t>For the development of building III, the same procedure will be followed: sustainable construction materials, inside and outside the building: 1-3 years</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50713"/>
            <a:ext cx="3063276" cy="610137"/>
          </a:xfrm>
        </p:spPr>
        <p:txBody>
          <a:bodyPr/>
          <a:lstStyle/>
          <a:p>
            <a:r>
              <a:rPr lang="en-GB" dirty="0"/>
              <a:t>Light and temperature monitoring are essential. Also, the water consumption is monitored 24/7 per working room. Looking at more options in next 1-3 years</a:t>
            </a:r>
            <a:endParaRPr lang="en-IE" dirty="0"/>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43750"/>
            <a:ext cx="3063276" cy="610137"/>
          </a:xfrm>
        </p:spPr>
        <p:txBody>
          <a:bodyPr/>
          <a:lstStyle/>
          <a:p>
            <a:r>
              <a:rPr lang="en-GB" dirty="0"/>
              <a:t>Digital technology is used for monitoring. Digital safety has priority. Patch closets can only be opened with a digital code. Digital data protection is an ongoing process: 1-3 years</a:t>
            </a:r>
            <a:endParaRPr lang="en-IE" dirty="0"/>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All results of monitoring and are discussed with the tenants on a regular basis. Once per year, the analyses are used to make improvements: 6-12 months</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US" dirty="0"/>
              <a:t>In </a:t>
            </a:r>
            <a:r>
              <a:rPr lang="en-US"/>
              <a:t>the future.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bd7d76e0-c20f-457d-a5c3-91e787aaf778"/>
    <ds:schemaRef ds:uri="5a96bb8c-aa49-4f7e-b12a-1d018b5931c3"/>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4593</TotalTime>
  <Words>1169</Words>
  <Application>Microsoft Macintosh PowerPoint</Application>
  <PresentationFormat>Custom</PresentationFormat>
  <Paragraphs>101</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324</cp:revision>
  <dcterms:created xsi:type="dcterms:W3CDTF">2021-06-15T11:45:52Z</dcterms:created>
  <dcterms:modified xsi:type="dcterms:W3CDTF">2022-04-06T11:08:14Z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