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mc.nl/"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2377851"/>
          </a:xfrm>
        </p:spPr>
        <p:txBody>
          <a:bodyPr/>
          <a:lstStyle/>
          <a:p>
            <a:r>
              <a:rPr lang="en-GB" dirty="0"/>
              <a:t>The name of the building “Het Cambium” refers to wood. It is the place in a tree, where new cells are made. It is well chosen. The building has a lot of wood and the idea that this place can lead to new activities, is also in line with this name. The building is from 2006. Characteristic is the use of wood. The original owner was “</a:t>
            </a:r>
            <a:r>
              <a:rPr lang="en-GB" dirty="0" err="1"/>
              <a:t>Triodos</a:t>
            </a:r>
            <a:r>
              <a:rPr lang="en-GB" dirty="0"/>
              <a:t> </a:t>
            </a:r>
            <a:r>
              <a:rPr lang="en-GB" dirty="0" err="1"/>
              <a:t>Vastgoed</a:t>
            </a:r>
            <a:r>
              <a:rPr lang="en-GB" dirty="0"/>
              <a:t>” (= real estate). </a:t>
            </a:r>
            <a:r>
              <a:rPr lang="en-GB" dirty="0" err="1"/>
              <a:t>Triodos</a:t>
            </a:r>
            <a:r>
              <a:rPr lang="en-GB" dirty="0"/>
              <a:t> follows </a:t>
            </a:r>
            <a:r>
              <a:rPr lang="en-GB" dirty="0" err="1"/>
              <a:t>antroposophical</a:t>
            </a:r>
            <a:r>
              <a:rPr lang="en-GB" dirty="0"/>
              <a:t> principles in building. </a:t>
            </a:r>
          </a:p>
          <a:p>
            <a:endParaRPr lang="en-GB" dirty="0"/>
          </a:p>
          <a:p>
            <a:r>
              <a:rPr lang="en-GB" dirty="0"/>
              <a:t>In 2006, Het Cambium was one of the first offices, which received the “</a:t>
            </a:r>
            <a:r>
              <a:rPr lang="en-GB" dirty="0" err="1"/>
              <a:t>groenverklaring</a:t>
            </a:r>
            <a:r>
              <a:rPr lang="en-GB" dirty="0"/>
              <a:t> </a:t>
            </a:r>
            <a:r>
              <a:rPr lang="en-GB" dirty="0" err="1"/>
              <a:t>utiliteitsbouw</a:t>
            </a:r>
            <a:r>
              <a:rPr lang="en-GB" dirty="0"/>
              <a:t>” (= green certificate for utility construction). The building was mainly used by organisations SKH and SHR which are specialists in research in the use of wood. The total office space is 2500 m2.</a:t>
            </a:r>
          </a:p>
          <a:p>
            <a:endParaRPr lang="en-GB" dirty="0"/>
          </a:p>
          <a:p>
            <a:r>
              <a:rPr lang="en-GB" dirty="0"/>
              <a:t>Special sustainability measurements were taken. It was possible to safe energy by improving isolation and recovery of heath. As a result of that the energy performance coefficient was 30% lower as necessary for normal buildings.</a:t>
            </a:r>
          </a:p>
          <a:p>
            <a:endParaRPr lang="en-GB" dirty="0"/>
          </a:p>
          <a:p>
            <a:r>
              <a:rPr lang="en-GB" dirty="0"/>
              <a:t>Now, in 2021, the building is 15 years old and it is interesting to see that the condition of this building is still good. Although small repair and maintenance were necessary, it has a long life ahead. Present contact is CMC brokerage, on behalf of the owner. </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a:xfrm>
            <a:off x="883750" y="3626736"/>
            <a:ext cx="3348747" cy="348400"/>
          </a:xfrm>
        </p:spPr>
        <p:txBody>
          <a:bodyPr/>
          <a:lstStyle/>
          <a:p>
            <a:r>
              <a:rPr lang="en-US" dirty="0"/>
              <a:t>Company Name</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 12.07.21 via Telephone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Denise - </a:t>
            </a:r>
            <a:r>
              <a:rPr lang="en-GB" dirty="0"/>
              <a:t>Communication Manager</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denise@cmc.nl</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HET CAMBIUM</a:t>
            </a:r>
          </a:p>
          <a:p>
            <a:endParaRPr lang="en-US" dirty="0"/>
          </a:p>
        </p:txBody>
      </p:sp>
      <p:pic>
        <p:nvPicPr>
          <p:cNvPr id="24" name="Picture Placeholder 23">
            <a:extLst>
              <a:ext uri="{FF2B5EF4-FFF2-40B4-BE49-F238E27FC236}">
                <a16:creationId xmlns:a16="http://schemas.microsoft.com/office/drawing/2014/main" id="{E4F5847C-AB89-45DB-8F1C-E1C124DB26B5}"/>
              </a:ext>
            </a:extLst>
          </p:cNvPr>
          <p:cNvPicPr>
            <a:picLocks noGrp="1" noChangeAspect="1"/>
          </p:cNvPicPr>
          <p:nvPr>
            <p:ph type="pic" sz="quarter" idx="56"/>
          </p:nvPr>
        </p:nvPicPr>
        <p:blipFill rotWithShape="1">
          <a:blip r:embed="rId2" cstate="screen">
            <a:extLst>
              <a:ext uri="{28A0092B-C50C-407E-A947-70E740481C1C}">
                <a14:useLocalDpi xmlns:a14="http://schemas.microsoft.com/office/drawing/2010/main"/>
              </a:ext>
            </a:extLst>
          </a:blip>
          <a:srcRect b="-1143"/>
          <a:stretch/>
        </p:blipFill>
        <p:spPr>
          <a:prstGeom prst="rect">
            <a:avLst/>
          </a:prstGeom>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28" name="Picture 27">
            <a:extLst>
              <a:ext uri="{FF2B5EF4-FFF2-40B4-BE49-F238E27FC236}">
                <a16:creationId xmlns:a16="http://schemas.microsoft.com/office/drawing/2014/main" id="{6DAA9038-B82E-491A-BE75-E1A8A395CC0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793465" y="3378164"/>
            <a:ext cx="872187" cy="872187"/>
          </a:xfrm>
          <a:prstGeom prst="rect">
            <a:avLst/>
          </a:prstGeom>
        </p:spPr>
      </p:pic>
      <p:sp>
        <p:nvSpPr>
          <p:cNvPr id="17" name="Text Placeholder 16"/>
          <p:cNvSpPr>
            <a:spLocks noGrp="1"/>
          </p:cNvSpPr>
          <p:nvPr>
            <p:ph type="body" sz="quarter" idx="59"/>
          </p:nvPr>
        </p:nvSpPr>
        <p:spPr/>
        <p:txBody>
          <a:bodyPr/>
          <a:lstStyle/>
          <a:p>
            <a:r>
              <a:rPr lang="en-GB" dirty="0"/>
              <a:t>HET Cambium</a:t>
            </a:r>
          </a:p>
        </p:txBody>
      </p:sp>
      <p:pic>
        <p:nvPicPr>
          <p:cNvPr id="19" name="Picture Placeholder 18"/>
          <p:cNvPicPr>
            <a:picLocks noGrp="1" noChangeAspect="1"/>
          </p:cNvPicPr>
          <p:nvPr>
            <p:ph type="pic" sz="quarter" idx="17"/>
          </p:nvPr>
        </p:nvPicPr>
        <p:blipFill>
          <a:blip r:embed="rId5" cstate="screen">
            <a:extLst>
              <a:ext uri="{28A0092B-C50C-407E-A947-70E740481C1C}">
                <a14:useLocalDpi xmlns:a14="http://schemas.microsoft.com/office/drawing/2010/main"/>
              </a:ext>
            </a:extLst>
          </a:blip>
          <a:srcRect/>
          <a:stretch>
            <a:fillRect/>
          </a:stretch>
        </p:blipFill>
        <p:spPr>
          <a:prstGeom prst="rect">
            <a:avLst/>
          </a:prstGeom>
        </p:spPr>
      </p:pic>
    </p:spTree>
    <p:extLst>
      <p:ext uri="{BB962C8B-B14F-4D97-AF65-F5344CB8AC3E}">
        <p14:creationId xmlns:p14="http://schemas.microsoft.com/office/powerpoint/2010/main" val="1274293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Mainly used by organisations SKH and SHR which are specialists in research </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Tenants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5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6329" y="4340276"/>
            <a:ext cx="3818" cy="1316397"/>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lgn="ctr">
              <a:tabLst>
                <a:tab pos="969963" algn="l"/>
              </a:tabLst>
            </a:pPr>
            <a:r>
              <a:rPr lang="en-US" sz="4000" dirty="0">
                <a:solidFill>
                  <a:srgbClr val="84BA41"/>
                </a:solidFill>
              </a:rPr>
              <a:t>80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Vision: The vision of the original owner was clear: use as much as possible, natural building materials, with the focus on different types of wood, such as larch and pine. It was also the wish to safe energy. This has been realised with efficient isolation and reclaim of heath.</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Strategy: The building as such was also a kind of experiment: how long the wood will stay in a good condition.</a:t>
            </a: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2366" y="5656673"/>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6203" y="315361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8463" y="2942239"/>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8021" y="491858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4372" y="4912785"/>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42844" y="6379734"/>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24372" y="6213107"/>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05703" y="8794851"/>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In general, the ongoing maintenance in a sustainable way is important for a building like this.</a:t>
            </a:r>
          </a:p>
          <a:p>
            <a:r>
              <a:rPr lang="en-GB" dirty="0"/>
              <a:t>Also, an effective marketing to attract new tenants, is essential. The architecture and the sustainable aspects are important in this marketing.</a:t>
            </a:r>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23414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116226"/>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22740" y="171923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Isolation gave an interesting problem. On one hand, it was necessary to isolate. On the other hand, for the condition of the wood, it was necessary to have a good ventilation. It asked for special technical measures. Wood needs more maintenance, but also after 16 years, the building is still in a good condition. Also the orientation of the building to the south and the regulation of humidity were necessary aspects during the construction.</a:t>
            </a:r>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2543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10707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30014" y="5595446"/>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Not Applicable. </a:t>
            </a:r>
          </a:p>
        </p:txBody>
      </p:sp>
      <p:sp>
        <p:nvSpPr>
          <p:cNvPr id="118" name="Text Placeholder 2">
            <a:extLst>
              <a:ext uri="{FF2B5EF4-FFF2-40B4-BE49-F238E27FC236}">
                <a16:creationId xmlns:a16="http://schemas.microsoft.com/office/drawing/2014/main" id="{9A96369A-B52D-474E-A585-7941B7E95F05}"/>
              </a:ext>
            </a:extLst>
          </p:cNvPr>
          <p:cNvSpPr txBox="1">
            <a:spLocks/>
          </p:cNvSpPr>
          <p:nvPr/>
        </p:nvSpPr>
        <p:spPr>
          <a:xfrm>
            <a:off x="1116203" y="3595713"/>
            <a:ext cx="5899506" cy="1236732"/>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Main owner was “</a:t>
            </a:r>
            <a:r>
              <a:rPr lang="en-GB" dirty="0" err="1"/>
              <a:t>Triodos</a:t>
            </a:r>
            <a:r>
              <a:rPr lang="en-GB" dirty="0"/>
              <a:t> </a:t>
            </a:r>
            <a:r>
              <a:rPr lang="en-GB" dirty="0" err="1"/>
              <a:t>Vastgoed</a:t>
            </a:r>
            <a:r>
              <a:rPr lang="en-GB" dirty="0"/>
              <a:t>”. </a:t>
            </a:r>
            <a:r>
              <a:rPr lang="en-GB" dirty="0" err="1"/>
              <a:t>Triodos</a:t>
            </a:r>
            <a:r>
              <a:rPr lang="en-GB" dirty="0"/>
              <a:t> follows the </a:t>
            </a:r>
            <a:r>
              <a:rPr lang="en-GB" dirty="0" err="1"/>
              <a:t>antroposophic</a:t>
            </a:r>
            <a:r>
              <a:rPr lang="en-GB" dirty="0"/>
              <a:t> ideas for building.</a:t>
            </a:r>
          </a:p>
          <a:p>
            <a:r>
              <a:rPr lang="en-GB" dirty="0"/>
              <a:t>Also the organisation </a:t>
            </a:r>
            <a:r>
              <a:rPr lang="en-GB" dirty="0" err="1"/>
              <a:t>Senter</a:t>
            </a:r>
            <a:r>
              <a:rPr lang="en-GB" dirty="0"/>
              <a:t> </a:t>
            </a:r>
            <a:r>
              <a:rPr lang="en-GB" dirty="0" err="1"/>
              <a:t>Novem</a:t>
            </a:r>
            <a:r>
              <a:rPr lang="en-GB" dirty="0"/>
              <a:t>, related to the Ministry of economic affairs, was directly involved.</a:t>
            </a:r>
          </a:p>
          <a:p>
            <a:endParaRPr lang="en-GB" dirty="0"/>
          </a:p>
          <a:p>
            <a:endParaRPr lang="en-GB" dirty="0"/>
          </a:p>
          <a:p>
            <a:r>
              <a:rPr lang="en-GB" dirty="0"/>
              <a:t>Further partners were: </a:t>
            </a:r>
          </a:p>
          <a:p>
            <a:pPr marL="171450" indent="-171450">
              <a:buFont typeface="Arial" panose="020B0604020202020204" pitchFamily="34" charset="0"/>
              <a:buChar char="•"/>
            </a:pPr>
            <a:r>
              <a:rPr lang="en-GB" dirty="0"/>
              <a:t>Development: </a:t>
            </a:r>
            <a:r>
              <a:rPr lang="en-GB" dirty="0" err="1"/>
              <a:t>Bouwfonds</a:t>
            </a:r>
            <a:r>
              <a:rPr lang="en-GB" dirty="0"/>
              <a:t> Asset Management, </a:t>
            </a:r>
          </a:p>
          <a:p>
            <a:pPr marL="171450" indent="-171450">
              <a:buFont typeface="Arial" panose="020B0604020202020204" pitchFamily="34" charset="0"/>
              <a:buChar char="•"/>
            </a:pPr>
            <a:r>
              <a:rPr lang="en-GB" dirty="0"/>
              <a:t>Construction: </a:t>
            </a:r>
            <a:r>
              <a:rPr lang="en-GB" dirty="0" err="1"/>
              <a:t>Zegersbouw</a:t>
            </a:r>
            <a:r>
              <a:rPr lang="en-GB" dirty="0"/>
              <a:t>  </a:t>
            </a:r>
          </a:p>
          <a:p>
            <a:pPr marL="171450" indent="-171450">
              <a:buFont typeface="Arial" panose="020B0604020202020204" pitchFamily="34" charset="0"/>
              <a:buChar char="•"/>
            </a:pPr>
            <a:r>
              <a:rPr lang="en-GB" dirty="0"/>
              <a:t>One of the tenants: </a:t>
            </a:r>
            <a:r>
              <a:rPr lang="en-GB" dirty="0" err="1"/>
              <a:t>Stichting</a:t>
            </a:r>
            <a:r>
              <a:rPr lang="en-GB" dirty="0"/>
              <a:t> </a:t>
            </a:r>
            <a:r>
              <a:rPr lang="en-GB" dirty="0" err="1"/>
              <a:t>Hout</a:t>
            </a:r>
            <a:r>
              <a:rPr lang="en-GB" dirty="0"/>
              <a:t> Research</a:t>
            </a:r>
          </a:p>
        </p:txBody>
      </p:sp>
      <p:sp>
        <p:nvSpPr>
          <p:cNvPr id="119" name="Text Placeholder 5">
            <a:extLst>
              <a:ext uri="{FF2B5EF4-FFF2-40B4-BE49-F238E27FC236}">
                <a16:creationId xmlns:a16="http://schemas.microsoft.com/office/drawing/2014/main" id="{AAF365E6-2133-E44D-A831-FF9FF0D1ED01}"/>
              </a:ext>
            </a:extLst>
          </p:cNvPr>
          <p:cNvSpPr txBox="1">
            <a:spLocks/>
          </p:cNvSpPr>
          <p:nvPr/>
        </p:nvSpPr>
        <p:spPr>
          <a:xfrm>
            <a:off x="1105703" y="6868545"/>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Apart of general measures, such as monitoring light and energy, also recovery of heat was realised, leading to an overall reduction of energy consumption of 30%. Monitoring of water consumption will follow.</a:t>
            </a:r>
          </a:p>
          <a:p>
            <a:endParaRPr lang="en-US"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We need some new tenants! We will intensify our marketing (CMC)</a:t>
            </a:r>
          </a:p>
          <a:p>
            <a:pPr marL="228600" lvl="0" indent="-228600" algn="l">
              <a:spcAft>
                <a:spcPts val="300"/>
              </a:spcAft>
              <a:buClr>
                <a:srgbClr val="84BA41"/>
              </a:buClr>
              <a:buFont typeface="+mj-lt"/>
              <a:buAutoNum type="arabicPeriod"/>
            </a:pPr>
            <a:r>
              <a:rPr lang="en-GB" dirty="0"/>
              <a:t>Ongoing advisory about the condition of wood on the longer term.</a:t>
            </a:r>
          </a:p>
          <a:p>
            <a:pPr marL="228600" lvl="0" indent="-228600" algn="l">
              <a:spcAft>
                <a:spcPts val="300"/>
              </a:spcAft>
              <a:buClr>
                <a:srgbClr val="84BA41"/>
              </a:buClr>
              <a:buFont typeface="+mj-lt"/>
              <a:buAutoNum type="arabicPeriod"/>
            </a:pPr>
            <a:r>
              <a:rPr lang="en-GB" dirty="0"/>
              <a:t>Long-term planning of activities to increase savings on energy and light</a:t>
            </a:r>
          </a:p>
          <a:p>
            <a:pPr marL="228600" lvl="0" indent="-228600" algn="l">
              <a:spcAft>
                <a:spcPts val="300"/>
              </a:spcAft>
              <a:buClr>
                <a:srgbClr val="84BA41"/>
              </a:buClr>
              <a:buFont typeface="+mj-lt"/>
              <a:buAutoNum type="arabicPeriod"/>
            </a:pPr>
            <a:r>
              <a:rPr lang="en-GB" dirty="0"/>
              <a:t>Investments in facilities for electric cars and e-bikes.</a:t>
            </a:r>
          </a:p>
          <a:p>
            <a:pPr marL="228600" lvl="0" indent="-228600" algn="l">
              <a:spcAft>
                <a:spcPts val="300"/>
              </a:spcAft>
              <a:buClr>
                <a:srgbClr val="84BA41"/>
              </a:buClr>
              <a:buFont typeface="+mj-lt"/>
              <a:buAutoNum type="arabicPeriod"/>
            </a:pPr>
            <a:r>
              <a:rPr lang="en-GB" dirty="0"/>
              <a:t>Upgrade of the green area around the building towards more sustainability.</a:t>
            </a:r>
          </a:p>
          <a:p>
            <a:pPr marL="228600" lvl="0" indent="-228600" algn="l">
              <a:spcAft>
                <a:spcPts val="300"/>
              </a:spcAft>
              <a:buClr>
                <a:srgbClr val="84BA41"/>
              </a:buClr>
              <a:buFont typeface="+mj-lt"/>
              <a:buAutoNum type="arabicPeriod"/>
            </a:pPr>
            <a:endParaRPr lang="en-GB" dirty="0"/>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Many sustainability aspects have to be realised during the construction. So pay attention to this during the design phase.</a:t>
            </a:r>
          </a:p>
          <a:p>
            <a:pPr marL="228600" lvl="0" indent="-228600" algn="l">
              <a:spcAft>
                <a:spcPts val="300"/>
              </a:spcAft>
              <a:buClr>
                <a:srgbClr val="84BA41"/>
              </a:buClr>
              <a:buFont typeface="+mj-lt"/>
              <a:buAutoNum type="arabicPeriod"/>
            </a:pPr>
            <a:r>
              <a:rPr lang="en-GB" dirty="0"/>
              <a:t>Look for general or more specific certifications. Being certified, increases the </a:t>
            </a:r>
            <a:r>
              <a:rPr lang="en-GB" dirty="0" err="1"/>
              <a:t>attractivity</a:t>
            </a:r>
            <a:r>
              <a:rPr lang="en-GB" dirty="0"/>
              <a:t> of the centre and it helps to make a checklist for all kind of aspects. </a:t>
            </a:r>
          </a:p>
          <a:p>
            <a:pPr marL="228600" lvl="0" indent="-228600" algn="l">
              <a:spcAft>
                <a:spcPts val="300"/>
              </a:spcAft>
              <a:buClr>
                <a:srgbClr val="84BA41"/>
              </a:buClr>
              <a:buFont typeface="+mj-lt"/>
              <a:buAutoNum type="arabicPeriod"/>
            </a:pPr>
            <a:r>
              <a:rPr lang="en-GB" dirty="0"/>
              <a:t>Calculate costs and benefits from your SDG investments. Make calculations for the long term.</a:t>
            </a:r>
          </a:p>
          <a:p>
            <a:pPr marL="228600" lvl="0" indent="-228600" algn="l">
              <a:spcAft>
                <a:spcPts val="300"/>
              </a:spcAft>
              <a:buClr>
                <a:srgbClr val="84BA41"/>
              </a:buClr>
              <a:buFont typeface="+mj-lt"/>
              <a:buAutoNum type="arabicPeriod"/>
            </a:pPr>
            <a:r>
              <a:rPr lang="en-GB" dirty="0"/>
              <a:t>Pay attention to effective marketing of your centre. This is an ongoing process.</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Maintenance of the building: 1-3 years</a:t>
            </a:r>
            <a:endParaRPr lang="en-IE"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Monitoring light and temperature:1-3 years</a:t>
            </a:r>
          </a:p>
          <a:p>
            <a:r>
              <a:rPr lang="en-GB" dirty="0"/>
              <a:t>Control of humidity in the building: 6-12 months</a:t>
            </a:r>
          </a:p>
          <a:p>
            <a:r>
              <a:rPr lang="en-GB" dirty="0"/>
              <a:t>Installation of solar panels: 1-3 years</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84263" y="8443750"/>
            <a:ext cx="3063276" cy="610137"/>
          </a:xfrm>
        </p:spPr>
        <p:txBody>
          <a:bodyPr/>
          <a:lstStyle/>
          <a:p>
            <a:r>
              <a:rPr lang="en-GB" dirty="0"/>
              <a:t>Update of existing facilities toward better internet : 1-3 years</a:t>
            </a:r>
          </a:p>
          <a:p>
            <a:r>
              <a:rPr lang="en-GB" dirty="0"/>
              <a:t>Ongoing activities to improve data protection: 1-3 years</a:t>
            </a:r>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Redesign green areas around the building towards sustainable gardens: 1-3 years</a:t>
            </a:r>
          </a:p>
          <a:p>
            <a:r>
              <a:rPr lang="en-GB" dirty="0"/>
              <a:t>Analysis of canteens, to reduce plastic waste and to re-use coffee residues: 1-3 years</a:t>
            </a:r>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More facilities for electric cars and e-bikes (at least 10% of all places): 1-3 years</a:t>
            </a:r>
          </a:p>
          <a:p>
            <a:r>
              <a:rPr lang="en-GB" dirty="0"/>
              <a:t>Some reconstruction of the building to make it more flexible and attractive for smaller tenants: 1-3 years</a:t>
            </a:r>
          </a:p>
          <a:p>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5a96bb8c-aa49-4f7e-b12a-1d018b5931c3"/>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4475</TotalTime>
  <Words>1133</Words>
  <Application>Microsoft Macintosh PowerPoint</Application>
  <PresentationFormat>Custom</PresentationFormat>
  <Paragraphs>92</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322</cp:revision>
  <dcterms:created xsi:type="dcterms:W3CDTF">2021-06-15T11:45:52Z</dcterms:created>
  <dcterms:modified xsi:type="dcterms:W3CDTF">2022-04-06T11:08:18Z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