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292"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398" autoAdjust="0"/>
    <p:restoredTop sz="94638"/>
  </p:normalViewPr>
  <p:slideViewPr>
    <p:cSldViewPr snapToGrid="0" snapToObjects="1">
      <p:cViewPr varScale="1">
        <p:scale>
          <a:sx n="82" d="100"/>
          <a:sy n="82" d="100"/>
        </p:scale>
        <p:origin x="3952"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hyperlink" Target="https://cookstownenterpris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506909"/>
            <a:ext cx="6351439" cy="2541558"/>
          </a:xfrm>
        </p:spPr>
        <p:txBody>
          <a:bodyPr/>
          <a:lstStyle/>
          <a:p>
            <a:r>
              <a:rPr lang="en-GB" dirty="0"/>
              <a:t>Cookstown enterprise Centre (CEC) was established in 1991 and is centrally located in the Mid Ulster Council District and in the heart of Northern Ireland. CEC is a social enterprise with charitable status and is a non-profit taking ISO 9001 quality accredited organization. While successfully operation the business for the last 30 years, the company is primarily concerned with business start-up and growth in Cookstown and its immediate hinterland. </a:t>
            </a:r>
          </a:p>
          <a:p>
            <a:endParaRPr lang="en-GB" dirty="0"/>
          </a:p>
          <a:p>
            <a:r>
              <a:rPr lang="en-GB" dirty="0"/>
              <a:t>A small team of core staff deliver high level professional business support services to local entrepreneurs with the provision of business property and bespoke training and mentoring among the core services provided. </a:t>
            </a:r>
          </a:p>
          <a:p>
            <a:endParaRPr lang="en-GB" dirty="0"/>
          </a:p>
          <a:p>
            <a:r>
              <a:rPr lang="en-GB" dirty="0"/>
              <a:t>Within Northern Ireland, Mid Ulster is well known for its ‘entrepreneurial flair’ and the region boasts business start-up statistics only surpassed by Belfast. The regions has historically not benefited from much inward investment and therefore indigenous small businesses are responsible for employment and wealth creation locally. </a:t>
            </a:r>
          </a:p>
          <a:p>
            <a:endParaRPr lang="en-GB" dirty="0"/>
          </a:p>
          <a:p>
            <a:r>
              <a:rPr lang="en-GB" dirty="0"/>
              <a:t>The voluntary board of trustees, management and staff of CEC are fully committed to assist with the creation and growth of successful and sustainable businesses which have their roots in the local economy.</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Cookstown Enterprise </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980137" y="4423748"/>
            <a:ext cx="3348746" cy="348400"/>
          </a:xfrm>
        </p:spPr>
        <p:txBody>
          <a:bodyPr/>
          <a:lstStyle/>
          <a:p>
            <a:r>
              <a:rPr lang="en-US" dirty="0"/>
              <a:t>02/07/2021 via phone call </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Jim Eastwood – General Manager</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 info@cookstownenterprise.com</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6" name="Picture Placeholder 15">
            <a:extLst>
              <a:ext uri="{FF2B5EF4-FFF2-40B4-BE49-F238E27FC236}">
                <a16:creationId xmlns:a16="http://schemas.microsoft.com/office/drawing/2014/main" id="{2492F6DA-8848-4EC2-962F-97F576E61CA0}"/>
              </a:ext>
            </a:extLst>
          </p:cNvPr>
          <p:cNvPicPr>
            <a:picLocks noGrp="1" noChangeAspect="1"/>
          </p:cNvPicPr>
          <p:nvPr>
            <p:ph type="pic" sz="quarter" idx="17"/>
          </p:nvPr>
        </p:nvPicPr>
        <p:blipFill>
          <a:blip r:embed="rId2" cstate="screen">
            <a:extLst>
              <a:ext uri="{28A0092B-C50C-407E-A947-70E740481C1C}">
                <a14:useLocalDpi xmlns:a14="http://schemas.microsoft.com/office/drawing/2010/main"/>
              </a:ext>
            </a:extLst>
          </a:blip>
          <a:srcRect/>
          <a:stretch>
            <a:fillRect/>
          </a:stretch>
        </p:blipFill>
        <p:spPr/>
      </p:pic>
      <p:pic>
        <p:nvPicPr>
          <p:cNvPr id="34" name="Picture Placeholder 33">
            <a:extLst>
              <a:ext uri="{FF2B5EF4-FFF2-40B4-BE49-F238E27FC236}">
                <a16:creationId xmlns:a16="http://schemas.microsoft.com/office/drawing/2014/main" id="{E4D2ECA1-3F70-4361-8DC7-F09119C79B20}"/>
              </a:ext>
            </a:extLst>
          </p:cNvPr>
          <p:cNvPicPr>
            <a:picLocks noGrp="1" noChangeAspect="1"/>
          </p:cNvPicPr>
          <p:nvPr>
            <p:ph type="pic" sz="quarter" idx="56"/>
          </p:nvPr>
        </p:nvPicPr>
        <p:blipFill>
          <a:blip r:embed="rId3" cstate="screen">
            <a:extLst>
              <a:ext uri="{28A0092B-C50C-407E-A947-70E740481C1C}">
                <a14:useLocalDpi xmlns:a14="http://schemas.microsoft.com/office/drawing/2010/main"/>
              </a:ext>
            </a:extLst>
          </a:blip>
          <a:srcRect/>
          <a:stretch>
            <a:fillRect/>
          </a:stretch>
        </p:blipFill>
        <p:spPr/>
      </p:pic>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sp>
        <p:nvSpPr>
          <p:cNvPr id="3" name="Text Placeholder 2"/>
          <p:cNvSpPr>
            <a:spLocks noGrp="1"/>
          </p:cNvSpPr>
          <p:nvPr>
            <p:ph type="body" sz="quarter" idx="11"/>
          </p:nvPr>
        </p:nvSpPr>
        <p:spPr/>
        <p:txBody>
          <a:bodyPr/>
          <a:lstStyle/>
          <a:p>
            <a:r>
              <a:rPr lang="en-GB" dirty="0"/>
              <a:t>COOKSTOWN ENTERPRISE </a:t>
            </a:r>
          </a:p>
        </p:txBody>
      </p:sp>
    </p:spTree>
    <p:extLst>
      <p:ext uri="{BB962C8B-B14F-4D97-AF65-F5344CB8AC3E}">
        <p14:creationId xmlns:p14="http://schemas.microsoft.com/office/powerpoint/2010/main" val="913981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a:t>
            </a:r>
            <a:r>
              <a:rPr lang="en-GB" sz="2400" b="1" dirty="0">
                <a:solidFill>
                  <a:srgbClr val="84BA41"/>
                </a:solidFill>
              </a:rPr>
              <a:t>3</a:t>
            </a:r>
            <a:r>
              <a:rPr lang="en-GB" sz="1500" b="1" dirty="0">
                <a:solidFill>
                  <a:srgbClr val="297239"/>
                </a:solidFill>
              </a:rPr>
              <a:t> TO </a:t>
            </a:r>
            <a:r>
              <a:rPr lang="en-GB" sz="2400" b="1" dirty="0">
                <a:solidFill>
                  <a:srgbClr val="84BA41"/>
                </a:solidFill>
              </a:rPr>
              <a:t>5</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pPr algn="l"/>
            <a:r>
              <a:rPr lang="en-GB" dirty="0"/>
              <a:t>Local Enterprise</a:t>
            </a:r>
          </a:p>
          <a:p>
            <a:pPr marL="0" indent="0">
              <a:buNone/>
            </a:pP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09885" cy="1200896"/>
          </a:xfrm>
        </p:spPr>
        <p:txBody>
          <a:bodyPr/>
          <a:lstStyle/>
          <a:p>
            <a:r>
              <a:rPr lang="en-US" dirty="0"/>
              <a:t>SMEs</a:t>
            </a:r>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dirty="0">
                <a:solidFill>
                  <a:srgbClr val="84BA41"/>
                </a:solidFill>
              </a:rPr>
              <a:t>7</a:t>
            </a:r>
            <a:r>
              <a:rPr lang="en-US" sz="3200" dirty="0">
                <a:solidFill>
                  <a:srgbClr val="84BA41"/>
                </a:solidFill>
              </a:rPr>
              <a:t> </a:t>
            </a:r>
            <a:r>
              <a:rPr lang="en-US" sz="1500" dirty="0"/>
              <a:t>EMPLOYEES</a:t>
            </a:r>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1342180"/>
          </a:xfrm>
        </p:spPr>
        <p:txBody>
          <a:bodyPr/>
          <a:lstStyle/>
          <a:p>
            <a:pPr>
              <a:tabLst>
                <a:tab pos="969963" algn="l"/>
              </a:tabLst>
            </a:pPr>
            <a:r>
              <a:rPr lang="en-GB" sz="1500" dirty="0"/>
              <a:t>MORE THAN                    PEOPLE DAILY</a:t>
            </a:r>
            <a:endParaRPr lang="en-US" sz="1500" dirty="0"/>
          </a:p>
          <a:p>
            <a:pPr>
              <a:tabLst>
                <a:tab pos="969963" algn="l"/>
              </a:tabLst>
            </a:pPr>
            <a:endParaRPr lang="en-US" dirty="0"/>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192572"/>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794008" y="2693106"/>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150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85741" y="647796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98303" y="5925768"/>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58215" y="6815181"/>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58215" y="7502436"/>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IE" sz="1050" b="0" dirty="0">
                <a:solidFill>
                  <a:schemeClr val="tx1"/>
                </a:solidFill>
              </a:rPr>
              <a:t>CEC is conscious of the need to take sustainable actions and the Board is committed to ensuring this core objective is achieved. All current and future capital building projects will incorporate design and construction features to address the reduction of the carbon footprint. Currently as light fitting become worn out all units are being replaced with low voltage LED equipment.  CEC has always considered its employees to be its most valuable asset. </a:t>
            </a:r>
          </a:p>
          <a:p>
            <a:pPr algn="just">
              <a:lnSpc>
                <a:spcPct val="100000"/>
              </a:lnSpc>
            </a:pP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39869" y="6859392"/>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sp>
        <p:nvSpPr>
          <p:cNvPr id="82" name="Text Placeholder 3">
            <a:extLst>
              <a:ext uri="{FF2B5EF4-FFF2-40B4-BE49-F238E27FC236}">
                <a16:creationId xmlns:a16="http://schemas.microsoft.com/office/drawing/2014/main" id="{E8F85693-2944-2840-B2FA-D5E356C3ABE4}"/>
              </a:ext>
            </a:extLst>
          </p:cNvPr>
          <p:cNvSpPr txBox="1">
            <a:spLocks/>
          </p:cNvSpPr>
          <p:nvPr/>
        </p:nvSpPr>
        <p:spPr>
          <a:xfrm>
            <a:off x="1135155" y="9355760"/>
            <a:ext cx="5910006" cy="735336"/>
          </a:xfrm>
          <a:prstGeom prst="rect">
            <a:avLst/>
          </a:prstGeom>
        </p:spPr>
        <p:txBody>
          <a:bodyPr numCol="1" spcCol="288000" anchor="t">
            <a:noAutofit/>
          </a:bodyPr>
          <a:lstStyle>
            <a:lvl1pPr marL="171450" indent="-171450" algn="l" defTabSz="2072941" rtl="0" eaLnBrk="1" latinLnBrk="0" hangingPunct="1">
              <a:lnSpc>
                <a:spcPct val="100000"/>
              </a:lnSpc>
              <a:spcBef>
                <a:spcPts val="0"/>
              </a:spcBef>
              <a:buClr>
                <a:srgbClr val="84BA41"/>
              </a:buClr>
              <a:buFont typeface="Arial" panose="020B0604020202020204" pitchFamily="34" charset="0"/>
              <a:buChar char="•"/>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dirty="0"/>
              <a:t>The company has always ensured that its staff are properly rewarded for their work and that the issue of poverty is addressed by ensuring that salaries are well above the recommended national living wage levels.</a:t>
            </a:r>
            <a:endParaRPr lang="en-US" dirty="0"/>
          </a:p>
        </p:txBody>
      </p:sp>
      <p:sp>
        <p:nvSpPr>
          <p:cNvPr id="83" name="Text Placeholder 6">
            <a:extLst>
              <a:ext uri="{FF2B5EF4-FFF2-40B4-BE49-F238E27FC236}">
                <a16:creationId xmlns:a16="http://schemas.microsoft.com/office/drawing/2014/main" id="{7F7F45D5-A539-9F45-A93D-F1B93192E370}"/>
              </a:ext>
            </a:extLst>
          </p:cNvPr>
          <p:cNvSpPr txBox="1">
            <a:spLocks/>
          </p:cNvSpPr>
          <p:nvPr/>
        </p:nvSpPr>
        <p:spPr>
          <a:xfrm>
            <a:off x="1122046" y="8867832"/>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a:p>
            <a:endParaRPr lang="en-US" dirty="0"/>
          </a:p>
        </p:txBody>
      </p:sp>
      <p:grpSp>
        <p:nvGrpSpPr>
          <p:cNvPr id="84" name="Group 83">
            <a:extLst>
              <a:ext uri="{FF2B5EF4-FFF2-40B4-BE49-F238E27FC236}">
                <a16:creationId xmlns:a16="http://schemas.microsoft.com/office/drawing/2014/main" id="{9356D1A2-1F35-E24F-ACE9-38AD9A858837}"/>
              </a:ext>
            </a:extLst>
          </p:cNvPr>
          <p:cNvGrpSpPr/>
          <p:nvPr/>
        </p:nvGrpSpPr>
        <p:grpSpPr>
          <a:xfrm>
            <a:off x="214306" y="8684208"/>
            <a:ext cx="7335303" cy="710005"/>
            <a:chOff x="224372" y="5970988"/>
            <a:chExt cx="7335303" cy="710005"/>
          </a:xfrm>
        </p:grpSpPr>
        <p:grpSp>
          <p:nvGrpSpPr>
            <p:cNvPr id="85" name="Group 84">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92" name="Oval 91">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86"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87" name="Freeform 86">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88" name="Freeform 87">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89" name="Freeform 88">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91" name="Freeform 90">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4585" y="5532848"/>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32112" y="1458272"/>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WHICH </a:t>
            </a:r>
            <a:r>
              <a:rPr lang="en-GB">
                <a:solidFill>
                  <a:schemeClr val="bg1"/>
                </a:solidFill>
                <a:highlight>
                  <a:srgbClr val="84BA41"/>
                </a:highlight>
              </a:rPr>
              <a:t>PARTNERS AND STAKEHOLDERS </a:t>
            </a:r>
            <a:r>
              <a:rPr lang="en-GB">
                <a:solidFill>
                  <a:schemeClr val="bg1"/>
                </a:solidFill>
              </a:rPr>
              <a:t> </a:t>
            </a:r>
            <a:r>
              <a:rPr lang="en-GB"/>
              <a:t>WERE INVOLVED? </a:t>
            </a:r>
          </a:p>
          <a:p>
            <a:endParaRPr lang="en-US" dirty="0"/>
          </a:p>
        </p:txBody>
      </p:sp>
      <p:sp>
        <p:nvSpPr>
          <p:cNvPr id="63" name="Text Placeholder 6">
            <a:extLst>
              <a:ext uri="{FF2B5EF4-FFF2-40B4-BE49-F238E27FC236}">
                <a16:creationId xmlns:a16="http://schemas.microsoft.com/office/drawing/2014/main" id="{F9901009-4EBB-485B-A9A8-3E8086248CDE}"/>
              </a:ext>
            </a:extLst>
          </p:cNvPr>
          <p:cNvSpPr txBox="1">
            <a:spLocks/>
          </p:cNvSpPr>
          <p:nvPr/>
        </p:nvSpPr>
        <p:spPr>
          <a:xfrm>
            <a:off x="1132112" y="1977138"/>
            <a:ext cx="5910006" cy="698242"/>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As well as the Trustees and staff of the company, CEC has a range of stakeholders who are consistently consulted in all decisions and actions surrounding sustainability. Tenants, programme clients, conference room users and suppliers as well as economic development partners are also at the forefront of this consultation process. Mid Ulster District Council, Invest NI, Enterprise NI and Enterprising West are engaged in this consultation regularly.</a:t>
            </a:r>
            <a:endParaRPr lang="en-US" dirty="0"/>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24372" y="1246894"/>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6" name="Text Placeholder 2">
            <a:extLst>
              <a:ext uri="{FF2B5EF4-FFF2-40B4-BE49-F238E27FC236}">
                <a16:creationId xmlns:a16="http://schemas.microsoft.com/office/drawing/2014/main" id="{9A96369A-B52D-474E-A585-7941B7E95F05}"/>
              </a:ext>
            </a:extLst>
          </p:cNvPr>
          <p:cNvSpPr txBox="1">
            <a:spLocks/>
          </p:cNvSpPr>
          <p:nvPr/>
        </p:nvSpPr>
        <p:spPr>
          <a:xfrm>
            <a:off x="1132112" y="4273774"/>
            <a:ext cx="5910006" cy="79192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While no formal training was received, the management of CEC has ensured that the organisation is kept abreast of the necessary actions required to ensure future sustainability. Through effective collaboration CEC shares important information and learn from others in respect of good practice in these matters. </a:t>
            </a:r>
            <a:endParaRPr lang="en-US" dirty="0"/>
          </a:p>
        </p:txBody>
      </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32112" y="3656652"/>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08463" y="3650856"/>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32112" y="5803013"/>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WHICH </a:t>
            </a:r>
            <a:r>
              <a:rPr lang="en-GB">
                <a:solidFill>
                  <a:schemeClr val="bg1"/>
                </a:solidFill>
                <a:highlight>
                  <a:srgbClr val="84BA41"/>
                </a:highlight>
              </a:rPr>
              <a:t>RESULTS</a:t>
            </a:r>
            <a:r>
              <a:rPr lang="en-GB"/>
              <a:t> DID YOU ACHIEVE ALREADY?</a:t>
            </a:r>
          </a:p>
          <a:p>
            <a:endParaRPr lang="en-US" dirty="0"/>
          </a:p>
        </p:txBody>
      </p:sp>
      <p:sp>
        <p:nvSpPr>
          <p:cNvPr id="88" name="Text Placeholder 4">
            <a:extLst>
              <a:ext uri="{FF2B5EF4-FFF2-40B4-BE49-F238E27FC236}">
                <a16:creationId xmlns:a16="http://schemas.microsoft.com/office/drawing/2014/main" id="{E534E7C3-F7DF-1043-8285-011E981C21BB}"/>
              </a:ext>
            </a:extLst>
          </p:cNvPr>
          <p:cNvSpPr txBox="1">
            <a:spLocks/>
          </p:cNvSpPr>
          <p:nvPr/>
        </p:nvSpPr>
        <p:spPr>
          <a:xfrm>
            <a:off x="1132112" y="6321879"/>
            <a:ext cx="5910006" cy="1696833"/>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The decision to replace all current light fittings with LED Units and the upgrade of building insulation on a phased replacement programme have already been implemented. Currently the directors are researching the installation of solar panel on selected roof areas. This could make a significant contribution to more efficient energy production for the company and its tenant businesses. </a:t>
            </a:r>
          </a:p>
          <a:p>
            <a:endParaRPr lang="en-GB" dirty="0"/>
          </a:p>
          <a:p>
            <a:endParaRPr lang="en-GB" dirty="0"/>
          </a:p>
          <a:p>
            <a:endParaRPr lang="en-GB" dirty="0"/>
          </a:p>
          <a:p>
            <a:r>
              <a:rPr lang="en-GB" dirty="0"/>
              <a:t>The development of a new’ pilot’ facility to allow employees of larger public and private organisations to work ‘nearer to home’ is currently underway. This will allow employees to reduce their commute time and hence will contribute significantly to reducing their carbon footprint and environmental pollution.  The company has funded the necessary hardware and software to provide CEC staff with the option of spending some more time working from home.</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13640" y="5636386"/>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44983" y="9491105"/>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a:t>To ensure that all CEC stakeholders are fully conversant with the need to incorporate sustainable action into their everyday business-related operations.</a:t>
            </a: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44983" y="8863096"/>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37243" y="8745181"/>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Information, training, and support to better understand sustainability.</a:t>
            </a:r>
          </a:p>
          <a:p>
            <a:pPr marL="228600" lvl="0" indent="-228600" algn="l">
              <a:spcAft>
                <a:spcPts val="300"/>
              </a:spcAft>
              <a:buClr>
                <a:srgbClr val="84BA41"/>
              </a:buClr>
              <a:buFont typeface="+mj-lt"/>
              <a:buAutoNum type="arabicPeriod"/>
            </a:pPr>
            <a:r>
              <a:rPr lang="en-GB" dirty="0"/>
              <a:t>Access to sources of funding which will assist us to meet our objectives.</a:t>
            </a:r>
          </a:p>
          <a:p>
            <a:pPr marL="228600" lvl="0" indent="-228600" algn="l">
              <a:spcAft>
                <a:spcPts val="300"/>
              </a:spcAft>
              <a:buClr>
                <a:srgbClr val="84BA41"/>
              </a:buClr>
              <a:buFont typeface="+mj-lt"/>
              <a:buAutoNum type="arabicPeriod"/>
            </a:pPr>
            <a:r>
              <a:rPr lang="en-GB" dirty="0"/>
              <a:t>Modern technology and communication methods to share good practice.</a:t>
            </a:r>
          </a:p>
          <a:p>
            <a:pPr marL="228600" lvl="0" indent="-228600" algn="l">
              <a:spcAft>
                <a:spcPts val="300"/>
              </a:spcAft>
              <a:buClr>
                <a:srgbClr val="84BA41"/>
              </a:buClr>
              <a:buFont typeface="+mj-lt"/>
              <a:buAutoNum type="arabicPeriod"/>
            </a:pPr>
            <a:r>
              <a:rPr lang="en-GB" dirty="0"/>
              <a:t>Learn from other enterprise centres which are recognised leaders in this field.</a:t>
            </a:r>
          </a:p>
          <a:p>
            <a:pPr>
              <a:spcAft>
                <a:spcPts val="300"/>
              </a:spcAft>
            </a:pPr>
            <a:endParaRPr lang="en-US" dirty="0"/>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Collaborate with likeminded organisations.</a:t>
            </a:r>
          </a:p>
          <a:p>
            <a:pPr marL="228600" lvl="0" indent="-228600" algn="l">
              <a:spcAft>
                <a:spcPts val="300"/>
              </a:spcAft>
              <a:buClr>
                <a:srgbClr val="84BA41"/>
              </a:buClr>
              <a:buFont typeface="+mj-lt"/>
              <a:buAutoNum type="arabicPeriod"/>
            </a:pPr>
            <a:r>
              <a:rPr lang="en-GB" dirty="0"/>
              <a:t>Have confidence to share information and regularly consult stakeholders to gain valuable feedback.</a:t>
            </a:r>
          </a:p>
          <a:p>
            <a:pPr marL="228600" lvl="0" indent="-228600" algn="l">
              <a:spcAft>
                <a:spcPts val="300"/>
              </a:spcAft>
              <a:buClr>
                <a:srgbClr val="84BA41"/>
              </a:buClr>
              <a:buFont typeface="+mj-lt"/>
              <a:buAutoNum type="arabicPeriod"/>
            </a:pPr>
            <a:r>
              <a:rPr lang="en-GB" dirty="0"/>
              <a:t>Agree and strategy and set realistic and achievable sustainability objectives.</a:t>
            </a:r>
          </a:p>
          <a:p>
            <a:pPr marL="228600" lvl="0" indent="-228600" algn="l">
              <a:spcAft>
                <a:spcPts val="300"/>
              </a:spcAft>
              <a:buClr>
                <a:srgbClr val="84BA41"/>
              </a:buClr>
              <a:buFont typeface="+mj-lt"/>
              <a:buAutoNum type="arabicPeriod"/>
            </a:pPr>
            <a:r>
              <a:rPr lang="en-GB" dirty="0"/>
              <a:t>Regularly measure progress and take corrective action where appropriate.</a:t>
            </a:r>
          </a:p>
          <a:p>
            <a:pPr marL="228600" lvl="0" indent="-228600" algn="l">
              <a:spcAft>
                <a:spcPts val="300"/>
              </a:spcAft>
              <a:buClr>
                <a:srgbClr val="84BA41"/>
              </a:buClr>
              <a:buFont typeface="+mj-lt"/>
              <a:buAutoNum type="arabicPeriod"/>
            </a:pPr>
            <a:r>
              <a:rPr lang="en-GB" dirty="0"/>
              <a:t>Demonstrate leadership to ensure an appropriate culture is developed within the organisation</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1 – 2 years</a:t>
            </a:r>
            <a:endParaRPr lang="en-IE" dirty="0"/>
          </a:p>
          <a:p>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2 – 3 years</a:t>
            </a:r>
            <a:endParaRPr lang="en-IE" dirty="0"/>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12 – 18 months </a:t>
            </a:r>
            <a:endParaRPr lang="en-IE" dirty="0"/>
          </a:p>
          <a:p>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2 – 3 years </a:t>
            </a:r>
            <a:endParaRPr lang="en-IE" dirty="0"/>
          </a:p>
          <a:p>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1 – 2 years</a:t>
            </a:r>
            <a:endParaRPr lang="en-IE" dirty="0"/>
          </a:p>
          <a:p>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bd7d76e0-c20f-457d-a5c3-91e787aaf778"/>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5a96bb8c-aa49-4f7e-b12a-1d018b5931c3"/>
    <ds:schemaRef ds:uri="http://www.w3.org/XML/1998/namespac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4394</TotalTime>
  <Words>1040</Words>
  <Application>Microsoft Macintosh PowerPoint</Application>
  <PresentationFormat>Custom</PresentationFormat>
  <Paragraphs>80</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316</cp:revision>
  <dcterms:created xsi:type="dcterms:W3CDTF">2021-06-15T11:45:52Z</dcterms:created>
  <dcterms:modified xsi:type="dcterms:W3CDTF">2022-04-06T11:08:24Z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