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299" r:id="rId5"/>
    <p:sldId id="282" r:id="rId6"/>
    <p:sldId id="294" r:id="rId7"/>
    <p:sldId id="29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94638"/>
  </p:normalViewPr>
  <p:slideViewPr>
    <p:cSldViewPr snapToGrid="0" snapToObjects="1">
      <p:cViewPr varScale="1">
        <p:scale>
          <a:sx n="82" d="100"/>
          <a:sy n="82" d="100"/>
        </p:scale>
        <p:origin x="3280"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ecreate.ie/" TargetMode="External"/><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p:cNvPicPr>
            <a:picLocks noGrp="1" noChangeAspect="1"/>
          </p:cNvPicPr>
          <p:nvPr>
            <p:ph type="pic" sz="quarter" idx="56"/>
          </p:nvPr>
        </p:nvPicPr>
        <p:blipFill>
          <a:blip r:embed="rId2" cstate="screen">
            <a:extLst>
              <a:ext uri="{28A0092B-C50C-407E-A947-70E740481C1C}">
                <a14:useLocalDpi xmlns:a14="http://schemas.microsoft.com/office/drawing/2010/main"/>
              </a:ext>
            </a:extLst>
          </a:blip>
          <a:srcRect/>
          <a:stretch>
            <a:fillRect/>
          </a:stretch>
        </p:blipFill>
        <p:spPr>
          <a:prstGeom prst="rect">
            <a:avLst/>
          </a:prstGeom>
        </p:spPr>
      </p:pic>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773024"/>
            <a:ext cx="6351439" cy="1309568"/>
          </a:xfrm>
        </p:spPr>
        <p:txBody>
          <a:bodyPr/>
          <a:lstStyle/>
          <a:p>
            <a:r>
              <a:rPr lang="en-GB" dirty="0" err="1"/>
              <a:t>WeCreate</a:t>
            </a:r>
            <a:r>
              <a:rPr lang="en-GB" dirty="0"/>
              <a:t> is based in Cloughjordan Ecovillage in North Tipperary, an award-winning community pioneering in green building, renewable energy and local food. </a:t>
            </a:r>
          </a:p>
          <a:p>
            <a:endParaRPr lang="en-GB" dirty="0"/>
          </a:p>
          <a:p>
            <a:r>
              <a:rPr lang="en-GB" dirty="0" err="1"/>
              <a:t>WeCreate</a:t>
            </a:r>
            <a:r>
              <a:rPr lang="en-GB" dirty="0"/>
              <a:t> supports digital fabrication projects in these areas and aims to share open-source hardware and software solutions that enhance community resilience by providing employment opportunities as the region transitions away from extractive economic activities.</a:t>
            </a:r>
          </a:p>
          <a:p>
            <a:endParaRPr lang="en-GB" dirty="0"/>
          </a:p>
          <a:p>
            <a:r>
              <a:rPr lang="en-GB" dirty="0" err="1"/>
              <a:t>WeCreate</a:t>
            </a:r>
            <a:r>
              <a:rPr lang="en-GB" dirty="0"/>
              <a:t> allows individuals to work in a unique creative and technological workspace located in the Cloughjordan Ecovillage and offers access to a Fab Lab, work space units and co-working spaces. </a:t>
            </a:r>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a:t>Cloughjordan Ecovillage: WeCreate Enterprise Centre </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17.08.21 via video call</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a:t>Davie Philip – Community Resilience Manager </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 info@wecreate.ie</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TO VIEW</a:t>
              </a:r>
              <a:endParaRPr lang="en-IE" sz="1600" dirty="0">
                <a:solidFill>
                  <a:schemeClr val="bg1"/>
                </a:solidFill>
                <a:latin typeface="Calibri" panose="020F0502020204030204" pitchFamily="34" charset="0"/>
                <a:cs typeface="Calibri" panose="020F0502020204030204" pitchFamily="34" charset="0"/>
              </a:endParaRPr>
            </a:p>
          </p:txBody>
        </p:sp>
      </p:grpSp>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85271"/>
            <a:ext cx="6272696" cy="650735"/>
          </a:xfrm>
        </p:spPr>
        <p:txBody>
          <a:bodyPr/>
          <a:lstStyle/>
          <a:p>
            <a:r>
              <a:rPr lang="en-US" dirty="0"/>
              <a:t>CLOUGHJORDAN ECOVILLAGE </a:t>
            </a:r>
          </a:p>
        </p:txBody>
      </p:sp>
      <p:pic>
        <p:nvPicPr>
          <p:cNvPr id="18" name="Picture 17" descr="Cloughjordan Ecovillage | Building Sustainable Community"/>
          <p:cNvPicPr/>
          <p:nvPr/>
        </p:nvPicPr>
        <p:blipFill>
          <a:blip r:embed="rId4" cstate="screen">
            <a:extLst>
              <a:ext uri="{28A0092B-C50C-407E-A947-70E740481C1C}">
                <a14:useLocalDpi xmlns:a14="http://schemas.microsoft.com/office/drawing/2010/main"/>
              </a:ext>
            </a:extLst>
          </a:blip>
          <a:srcRect/>
          <a:stretch>
            <a:fillRect/>
          </a:stretch>
        </p:blipFill>
        <p:spPr bwMode="auto">
          <a:xfrm>
            <a:off x="5468936" y="3596468"/>
            <a:ext cx="1404303" cy="372572"/>
          </a:xfrm>
          <a:prstGeom prst="rect">
            <a:avLst/>
          </a:prstGeom>
          <a:noFill/>
          <a:ln>
            <a:noFill/>
          </a:ln>
        </p:spPr>
      </p:pic>
      <p:pic>
        <p:nvPicPr>
          <p:cNvPr id="22" name="Picture Placeholder 21"/>
          <p:cNvPicPr>
            <a:picLocks noGrp="1" noChangeAspect="1"/>
          </p:cNvPicPr>
          <p:nvPr>
            <p:ph type="pic" sz="quarter" idx="17"/>
          </p:nvPr>
        </p:nvPicPr>
        <p:blipFill rotWithShape="1">
          <a:blip r:embed="rId5" cstate="screen">
            <a:extLst>
              <a:ext uri="{28A0092B-C50C-407E-A947-70E740481C1C}">
                <a14:useLocalDpi xmlns:a14="http://schemas.microsoft.com/office/drawing/2010/main"/>
              </a:ext>
            </a:extLst>
          </a:blip>
          <a:srcRect/>
          <a:stretch/>
        </p:blipFill>
        <p:spPr>
          <a:prstGeom prst="rect">
            <a:avLst/>
          </a:prstGeom>
        </p:spPr>
      </p:pic>
    </p:spTree>
    <p:extLst>
      <p:ext uri="{BB962C8B-B14F-4D97-AF65-F5344CB8AC3E}">
        <p14:creationId xmlns:p14="http://schemas.microsoft.com/office/powerpoint/2010/main" val="2980822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9</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Local Enterprise/Education </a:t>
            </a: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09885" cy="1200896"/>
          </a:xfrm>
        </p:spPr>
        <p:txBody>
          <a:bodyPr/>
          <a:lstStyle/>
          <a:p>
            <a:r>
              <a:rPr lang="en-US" dirty="0"/>
              <a:t>Co-Workers, Learners and SMEs  </a:t>
            </a:r>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5-10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1342180"/>
          </a:xfrm>
        </p:spPr>
        <p:txBody>
          <a:bodyPr/>
          <a:lstStyle/>
          <a:p>
            <a:pPr>
              <a:tabLst>
                <a:tab pos="969963" algn="l"/>
              </a:tabLst>
            </a:pPr>
            <a:r>
              <a:rPr lang="en-GB" sz="1500" dirty="0"/>
              <a:t>MORE THAN                       PEOPLE DAILY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6"/>
            <a:ext cx="0" cy="1192572"/>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lgn="ctr">
              <a:tabLst>
                <a:tab pos="969963" algn="l"/>
              </a:tabLst>
            </a:pPr>
            <a:r>
              <a:rPr lang="en-US" sz="4000" dirty="0">
                <a:solidFill>
                  <a:srgbClr val="84BA41"/>
                </a:solidFill>
              </a:rPr>
              <a:t>200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6732769"/>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6180572"/>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0352" y="7069985"/>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0352" y="7757240"/>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The Ecovillage is a pioneer in sustainable living in Ireland, with 'Building Sustainable Community' being the founding mission statement over 20 years ago.  The </a:t>
            </a:r>
            <a:r>
              <a:rPr lang="en-GB" sz="1050" b="0" dirty="0" err="1">
                <a:solidFill>
                  <a:schemeClr val="tx1"/>
                </a:solidFill>
              </a:rPr>
              <a:t>WeCreate</a:t>
            </a:r>
            <a:r>
              <a:rPr lang="en-GB" sz="1050" b="0" dirty="0">
                <a:solidFill>
                  <a:schemeClr val="tx1"/>
                </a:solidFill>
              </a:rPr>
              <a:t> Enterprise Centre, which operates as a separate entity within the community, contributes towards this ecosystem by promoting employment opportunities and facilitating remote working creating a more resilient rural community.  The work and impact of </a:t>
            </a:r>
            <a:r>
              <a:rPr lang="en-GB" sz="1050" b="0" dirty="0" err="1">
                <a:solidFill>
                  <a:schemeClr val="tx1"/>
                </a:solidFill>
              </a:rPr>
              <a:t>WeCreate</a:t>
            </a:r>
            <a:r>
              <a:rPr lang="en-GB" sz="1050" b="0" dirty="0">
                <a:solidFill>
                  <a:schemeClr val="tx1"/>
                </a:solidFill>
              </a:rPr>
              <a:t> stretch further than the </a:t>
            </a:r>
            <a:r>
              <a:rPr lang="en-GB" sz="1050" b="0" dirty="0" err="1">
                <a:solidFill>
                  <a:schemeClr val="tx1"/>
                </a:solidFill>
              </a:rPr>
              <a:t>EcoVillage</a:t>
            </a:r>
            <a:r>
              <a:rPr lang="en-GB" sz="1050" b="0" dirty="0">
                <a:solidFill>
                  <a:schemeClr val="tx1"/>
                </a:solidFill>
              </a:rPr>
              <a:t> by providing opportunities and education for people from the wider region. </a:t>
            </a:r>
            <a:r>
              <a:rPr lang="en-GB" sz="1050" b="0" dirty="0" err="1">
                <a:solidFill>
                  <a:schemeClr val="tx1"/>
                </a:solidFill>
              </a:rPr>
              <a:t>WeCreate</a:t>
            </a:r>
            <a:r>
              <a:rPr lang="en-GB" sz="1050" b="0" dirty="0">
                <a:solidFill>
                  <a:schemeClr val="tx1"/>
                </a:solidFill>
              </a:rPr>
              <a:t> uses the Ecovillage biomass district heating system, while the buildings are built as efficiently as possible.  </a:t>
            </a:r>
            <a:r>
              <a:rPr lang="en-GB" sz="1050" b="0" dirty="0" err="1">
                <a:solidFill>
                  <a:schemeClr val="tx1"/>
                </a:solidFill>
              </a:rPr>
              <a:t>WeCreate</a:t>
            </a:r>
            <a:r>
              <a:rPr lang="en-GB" sz="1050" b="0" dirty="0">
                <a:solidFill>
                  <a:schemeClr val="tx1"/>
                </a:solidFill>
              </a:rPr>
              <a:t> also commits to education and training and providing replicable, sustainable practices for communities across Ireland. </a:t>
            </a:r>
          </a:p>
          <a:p>
            <a:pPr algn="just">
              <a:lnSpc>
                <a:spcPct val="100000"/>
              </a:lnSpc>
            </a:pPr>
            <a:endParaRPr lang="en-GB" sz="1050" b="0" dirty="0">
              <a:solidFill>
                <a:schemeClr val="tx1"/>
              </a:solidFill>
            </a:endParaRPr>
          </a:p>
          <a:p>
            <a:pPr algn="just">
              <a:lnSpc>
                <a:spcPct val="100000"/>
              </a:lnSpc>
            </a:pP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2006" y="7114196"/>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4585" y="5532848"/>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32112" y="2877638"/>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24372" y="2666260"/>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32112" y="4211043"/>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08463" y="4205247"/>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26935" y="5944950"/>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08463" y="5778323"/>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16203" y="8364510"/>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08463" y="8246595"/>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88" name="Text Placeholder 3">
            <a:extLst>
              <a:ext uri="{FF2B5EF4-FFF2-40B4-BE49-F238E27FC236}">
                <a16:creationId xmlns:a16="http://schemas.microsoft.com/office/drawing/2014/main" id="{E8F85693-2944-2840-B2FA-D5E356C3ABE4}"/>
              </a:ext>
            </a:extLst>
          </p:cNvPr>
          <p:cNvSpPr txBox="1">
            <a:spLocks/>
          </p:cNvSpPr>
          <p:nvPr/>
        </p:nvSpPr>
        <p:spPr>
          <a:xfrm>
            <a:off x="1122740" y="1697867"/>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Setting up </a:t>
            </a:r>
            <a:r>
              <a:rPr lang="en-GB" dirty="0" err="1"/>
              <a:t>WeCreate</a:t>
            </a:r>
            <a:r>
              <a:rPr lang="en-GB" dirty="0"/>
              <a:t> within the Ecovillage provided an opportunity to develop job opportunities for the wider community </a:t>
            </a:r>
          </a:p>
          <a:p>
            <a:pPr marL="0" indent="0">
              <a:buNone/>
            </a:pPr>
            <a:endParaRPr lang="en-GB" dirty="0"/>
          </a:p>
          <a:p>
            <a:pPr marL="0" indent="0">
              <a:buNone/>
            </a:pPr>
            <a:r>
              <a:rPr lang="en-GB" dirty="0"/>
              <a:t>It also provided an opportunity to invite people into the community and share the learnings of the Ecovillage with people hoping to implement sustainable initiatives in their communities</a:t>
            </a:r>
          </a:p>
        </p:txBody>
      </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16203" y="1254337"/>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08463" y="1070713"/>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36" name="Text Placeholder 3">
            <a:extLst>
              <a:ext uri="{FF2B5EF4-FFF2-40B4-BE49-F238E27FC236}">
                <a16:creationId xmlns:a16="http://schemas.microsoft.com/office/drawing/2014/main" id="{E8F85693-2944-2840-B2FA-D5E356C3ABE4}"/>
              </a:ext>
            </a:extLst>
          </p:cNvPr>
          <p:cNvSpPr txBox="1">
            <a:spLocks/>
          </p:cNvSpPr>
          <p:nvPr/>
        </p:nvSpPr>
        <p:spPr>
          <a:xfrm>
            <a:off x="1114105" y="4951171"/>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The Cloughjordan Ecovillage is a pioneer in the space of sustainable communities in Ireland and so have forged their own way with their wealth of expertise from their network of contributors.  The Enterprise Centre was funded with help from Enterprise Ireland and LEADER. From the outset, support was forthcoming from Local Enterprise Office. </a:t>
            </a:r>
          </a:p>
        </p:txBody>
      </p:sp>
      <p:sp>
        <p:nvSpPr>
          <p:cNvPr id="131" name="Text Placeholder 3">
            <a:extLst>
              <a:ext uri="{FF2B5EF4-FFF2-40B4-BE49-F238E27FC236}">
                <a16:creationId xmlns:a16="http://schemas.microsoft.com/office/drawing/2014/main" id="{E8F85693-2944-2840-B2FA-D5E356C3ABE4}"/>
              </a:ext>
            </a:extLst>
          </p:cNvPr>
          <p:cNvSpPr txBox="1">
            <a:spLocks/>
          </p:cNvSpPr>
          <p:nvPr/>
        </p:nvSpPr>
        <p:spPr>
          <a:xfrm>
            <a:off x="1163930" y="3343746"/>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WeCreate is a part of a larger ecosystem of sustainable communities and organisations.  Founded initially as the North Tipperary Green Enterprise Centre with support from Enterprise Ireland and LEADER, WeCreate is managed by Cultivate  http://www.cultivate.ie/about-cultivate-new. </a:t>
            </a:r>
          </a:p>
        </p:txBody>
      </p:sp>
      <p:sp>
        <p:nvSpPr>
          <p:cNvPr id="133" name="Text Placeholder 2">
            <a:extLst>
              <a:ext uri="{FF2B5EF4-FFF2-40B4-BE49-F238E27FC236}">
                <a16:creationId xmlns:a16="http://schemas.microsoft.com/office/drawing/2014/main" id="{9A96369A-B52D-474E-A585-7941B7E95F05}"/>
              </a:ext>
            </a:extLst>
          </p:cNvPr>
          <p:cNvSpPr txBox="1">
            <a:spLocks/>
          </p:cNvSpPr>
          <p:nvPr/>
        </p:nvSpPr>
        <p:spPr>
          <a:xfrm>
            <a:off x="1132112" y="8918620"/>
            <a:ext cx="5910006" cy="1362514"/>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WeCreate is working on adapting the building for a post-</a:t>
            </a:r>
            <a:r>
              <a:rPr lang="en-GB" dirty="0" err="1"/>
              <a:t>covid</a:t>
            </a:r>
            <a:r>
              <a:rPr lang="en-GB" dirty="0"/>
              <a:t> mixed approach to work and learning by upgrading the conference rooms with cameras and microphones.</a:t>
            </a:r>
          </a:p>
          <a:p>
            <a:r>
              <a:rPr lang="en-GB" dirty="0"/>
              <a:t> </a:t>
            </a:r>
          </a:p>
          <a:p>
            <a:r>
              <a:rPr lang="en-GB" dirty="0"/>
              <a:t>In all of their plans they are considering the future growth of the community and how they can best provide for them. </a:t>
            </a:r>
          </a:p>
          <a:p>
            <a:r>
              <a:rPr lang="en-GB" dirty="0"/>
              <a:t>WeCreate and the </a:t>
            </a:r>
            <a:r>
              <a:rPr lang="en-GB" dirty="0" err="1"/>
              <a:t>EcoVillage</a:t>
            </a:r>
            <a:r>
              <a:rPr lang="en-GB" dirty="0"/>
              <a:t> is working on a Food Hub for the area which would consist of training facilities as well as a digital farmers market. </a:t>
            </a:r>
          </a:p>
          <a:p>
            <a:endParaRPr lang="en-GB" dirty="0"/>
          </a:p>
          <a:p>
            <a:r>
              <a:rPr lang="en-GB" dirty="0"/>
              <a:t>WeCreate strives to share their knowledge with communities and cities that must now try to implement their own sustainable initiatives. </a:t>
            </a:r>
          </a:p>
        </p:txBody>
      </p:sp>
      <p:sp>
        <p:nvSpPr>
          <p:cNvPr id="134" name="Text Placeholder 2">
            <a:extLst>
              <a:ext uri="{FF2B5EF4-FFF2-40B4-BE49-F238E27FC236}">
                <a16:creationId xmlns:a16="http://schemas.microsoft.com/office/drawing/2014/main" id="{9A96369A-B52D-474E-A585-7941B7E95F05}"/>
              </a:ext>
            </a:extLst>
          </p:cNvPr>
          <p:cNvSpPr txBox="1">
            <a:spLocks/>
          </p:cNvSpPr>
          <p:nvPr/>
        </p:nvSpPr>
        <p:spPr>
          <a:xfrm>
            <a:off x="1106831" y="6479570"/>
            <a:ext cx="5910006" cy="1149776"/>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WeCreate is a successfully functioning enterprise centre in a sustainable community in rural Ireland. They're energy efficient and provide a shared resource work place for co-workers and SMEs.  </a:t>
            </a:r>
          </a:p>
          <a:p>
            <a:endParaRPr lang="en-GB" dirty="0"/>
          </a:p>
          <a:p>
            <a:r>
              <a:rPr lang="en-GB" dirty="0"/>
              <a:t>They also provide conference facilities for many national agencies and run a number of training courses out of their facilities where they share their learnings on sustainable living with people from around Ireland. Ireland's first Fab Lab is located on their premises, providing an important resource for the local economy.  The Fab Lab provides a range of digital fabrication equipment based on the MIT Fab Lab model which are designed to let people make almost anything.  This equipment combined with workshop space is available to rent to Makers, developers, artists and many others. </a:t>
            </a:r>
            <a:r>
              <a:rPr lang="en-US" dirty="0"/>
              <a:t> </a:t>
            </a:r>
            <a:r>
              <a:rPr lang="en-GB" dirty="0"/>
              <a:t>sustainable initiatives. </a:t>
            </a:r>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Information on what funding streams are available, both nationally and in Europe.</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What support is available for implementing new initiatives. </a:t>
            </a:r>
          </a:p>
          <a:p>
            <a:pPr>
              <a:spcAft>
                <a:spcPts val="300"/>
              </a:spcAft>
            </a:pPr>
            <a:endParaRPr lang="en-US"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Think about regenerating and restoring your local community and environment more so than sustaining it.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Focus first on what you can do to add value to, and strengthen your local economy and provide meaningful work.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Look at how you can help to shorten supply chains. </a:t>
            </a:r>
          </a:p>
          <a:p>
            <a:pPr marL="228600" lvl="0" indent="-228600" algn="l">
              <a:spcAft>
                <a:spcPts val="300"/>
              </a:spcAft>
              <a:buClr>
                <a:srgbClr val="84BA41"/>
              </a:buClr>
              <a:buFont typeface="+mj-lt"/>
              <a:buAutoNum type="arabicPeriod"/>
            </a:pPr>
            <a:endParaRPr lang="en-GB"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p:txBody>
          <a:bodyPr/>
          <a:lstStyle/>
          <a:p>
            <a:r>
              <a:rPr lang="en-GB" dirty="0"/>
              <a:t>Within next 6 months</a:t>
            </a:r>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 6 -12 months</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a:xfrm>
            <a:off x="4184263" y="8443750"/>
            <a:ext cx="3063276" cy="610137"/>
          </a:xfrm>
        </p:spPr>
        <p:txBody>
          <a:bodyPr/>
          <a:lstStyle/>
          <a:p>
            <a:r>
              <a:rPr lang="en-GB" dirty="0"/>
              <a:t> 6 -12 months</a:t>
            </a:r>
          </a:p>
          <a:p>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1 – 3 years</a:t>
            </a:r>
          </a:p>
          <a:p>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a:xfrm>
            <a:off x="4136157" y="9242252"/>
            <a:ext cx="3063276" cy="833227"/>
          </a:xfrm>
        </p:spPr>
        <p:txBody>
          <a:bodyPr/>
          <a:lstStyle/>
          <a:p>
            <a:r>
              <a:rPr lang="en-GB" dirty="0"/>
              <a:t>1 - 3 years </a:t>
            </a:r>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Props1.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2.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69AD2B3-D789-4FC7-A14D-89ADA76B73A8}">
  <ds:schemaRef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5a96bb8c-aa49-4f7e-b12a-1d018b5931c3"/>
    <ds:schemaRef ds:uri="bd7d76e0-c20f-457d-a5c3-91e787aaf778"/>
    <ds:schemaRef ds:uri="http://schemas.microsoft.com/office/2006/documentManagement/types"/>
    <ds:schemaRef ds:uri="http://purl.org/dc/term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Magazine layout</Template>
  <TotalTime>4490</TotalTime>
  <Words>1025</Words>
  <Application>Microsoft Macintosh PowerPoint</Application>
  <PresentationFormat>Custom</PresentationFormat>
  <Paragraphs>83</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326</cp:revision>
  <dcterms:created xsi:type="dcterms:W3CDTF">2021-06-15T11:45:52Z</dcterms:created>
  <dcterms:modified xsi:type="dcterms:W3CDTF">2022-04-06T11:08:30Z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