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0"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info@cido.co.uk" TargetMode="Externa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https://www.cido.co.uk/"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B22D4-A049-904C-A7EF-568AA48FB80C}"/>
              </a:ext>
            </a:extLst>
          </p:cNvPr>
          <p:cNvSpPr>
            <a:spLocks noGrp="1"/>
          </p:cNvSpPr>
          <p:nvPr>
            <p:ph type="body" sz="quarter" idx="11"/>
          </p:nvPr>
        </p:nvSpPr>
        <p:spPr>
          <a:xfrm>
            <a:off x="923122" y="2485271"/>
            <a:ext cx="6272696" cy="650735"/>
          </a:xfrm>
        </p:spPr>
        <p:txBody>
          <a:bodyPr/>
          <a:lstStyle/>
          <a:p>
            <a:r>
              <a:rPr lang="en-US" dirty="0"/>
              <a:t>CIDO</a:t>
            </a:r>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00455"/>
            <a:ext cx="6351439" cy="1905370"/>
          </a:xfrm>
        </p:spPr>
        <p:txBody>
          <a:bodyPr/>
          <a:lstStyle/>
          <a:p>
            <a:r>
              <a:rPr lang="en-GB" dirty="0"/>
              <a:t>CIDO operates as a not-for-profit Local Enterprise Agency in Craigavon, established in 1983 to promote local business start and enterprise among SMEs. As a registered charity the organisation manages a considerable portfolio of commercial property, aimed at small businesses across a range of sectors, as well as providing a range of business support services, ranging from formal revenue generating training programmes to ad hoc business consultancy/advice/services funded by CIDO.</a:t>
            </a:r>
          </a:p>
          <a:p>
            <a:endParaRPr lang="en-GB" dirty="0"/>
          </a:p>
          <a:p>
            <a:r>
              <a:rPr lang="en-GB" dirty="0"/>
              <a:t>CIDO’s aim is to encourage innovation, to incubate and accelerate business for the good and growth of the economy, Craigavon and beyond by providing exceptional support for our clients in the form of premises, training, guidance and advocacy</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Craigavon Industrial Development </a:t>
            </a:r>
            <a:r>
              <a:rPr lang="en-US" dirty="0" err="1"/>
              <a:t>Organisation</a:t>
            </a:r>
            <a:r>
              <a:rPr lang="en-US" dirty="0"/>
              <a:t> (CIDO)</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13.08.21 via Telephone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it-IT" dirty="0"/>
              <a:t>Cara Dallat </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GB" u="sng" dirty="0">
                <a:hlinkClick r:id="rId2"/>
              </a:rPr>
              <a:t>info@cido.co.uk</a:t>
            </a:r>
            <a:endParaRPr lang="en-US" dirty="0"/>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1" name="Picture 20" descr="May be an image of text that says '2 CỦ DO innovate incubate'">
            <a:extLst>
              <a:ext uri="{FF2B5EF4-FFF2-40B4-BE49-F238E27FC236}">
                <a16:creationId xmlns:a16="http://schemas.microsoft.com/office/drawing/2014/main" id="{2B37FE03-E394-412A-BDC4-DDD3B78EE342}"/>
              </a:ext>
            </a:extLst>
          </p:cNvPr>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24746" y="3472316"/>
            <a:ext cx="809625" cy="538480"/>
          </a:xfrm>
          <a:prstGeom prst="rect">
            <a:avLst/>
          </a:prstGeom>
          <a:noFill/>
          <a:ln>
            <a:noFill/>
          </a:ln>
        </p:spPr>
      </p:pic>
      <p:pic>
        <p:nvPicPr>
          <p:cNvPr id="22" name="Picture Placeholder 21">
            <a:extLst>
              <a:ext uri="{FF2B5EF4-FFF2-40B4-BE49-F238E27FC236}">
                <a16:creationId xmlns:a16="http://schemas.microsoft.com/office/drawing/2014/main" id="{A2DEF120-5FFE-458C-965C-39EF8FE50C46}"/>
              </a:ext>
            </a:extLst>
          </p:cNvPr>
          <p:cNvPicPr>
            <a:picLocks noGrp="1" noChangeAspect="1"/>
          </p:cNvPicPr>
          <p:nvPr>
            <p:ph type="pic" sz="quarter" idx="56"/>
          </p:nvPr>
        </p:nvPicPr>
        <p:blipFill rotWithShape="1">
          <a:blip r:embed="rId4" cstate="screen">
            <a:extLst>
              <a:ext uri="{28A0092B-C50C-407E-A947-70E740481C1C}">
                <a14:useLocalDpi xmlns:a14="http://schemas.microsoft.com/office/drawing/2010/main"/>
              </a:ext>
            </a:extLst>
          </a:blip>
          <a:srcRect/>
          <a:stretch/>
        </p:blipFill>
        <p:spPr>
          <a:xfrm>
            <a:off x="4905165" y="4385750"/>
            <a:ext cx="2648788" cy="1685456"/>
          </a:xfrm>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31" name="Picture Placeholder 30">
            <a:extLst>
              <a:ext uri="{FF2B5EF4-FFF2-40B4-BE49-F238E27FC236}">
                <a16:creationId xmlns:a16="http://schemas.microsoft.com/office/drawing/2014/main" id="{EB908BE9-9E9F-4C2D-9858-6A616E7989FB}"/>
              </a:ext>
            </a:extLst>
          </p:cNvPr>
          <p:cNvPicPr>
            <a:picLocks noGrp="1" noChangeAspect="1"/>
          </p:cNvPicPr>
          <p:nvPr>
            <p:ph type="pic" sz="quarter" idx="17"/>
          </p:nvPr>
        </p:nvPicPr>
        <p:blipFill rotWithShape="1">
          <a:blip r:embed="rId6" cstate="screen">
            <a:extLst>
              <a:ext uri="{28A0092B-C50C-407E-A947-70E740481C1C}">
                <a14:useLocalDpi xmlns:a14="http://schemas.microsoft.com/office/drawing/2010/main"/>
              </a:ext>
            </a:extLst>
          </a:blip>
          <a:srcRect r="-436"/>
          <a:stretch/>
        </p:blipFill>
        <p:spPr>
          <a:xfrm>
            <a:off x="2239993" y="140011"/>
            <a:ext cx="5337139" cy="2248015"/>
          </a:xfrm>
          <a:prstGeom prst="rect">
            <a:avLst/>
          </a:prstGeom>
        </p:spPr>
      </p:pic>
    </p:spTree>
    <p:extLst>
      <p:ext uri="{BB962C8B-B14F-4D97-AF65-F5344CB8AC3E}">
        <p14:creationId xmlns:p14="http://schemas.microsoft.com/office/powerpoint/2010/main" val="3724815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7</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 &amp; Local 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7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We plan to include SDG actions in our next capital build development which will include the creation of new basic industrial units for rent to start-up businesses as well as modern office pods which can be relocated if necessary.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Any future buildings will adopt a low carbon emissions policy as we previously carried out on our Innovation Centre which was built over 10 years ago.  These measures include solar panels on the roof, sufficient building insulation and heating sourced from air derived energy.  Regular maintenance of the buildings is vital to ensure maximum energy conservation.</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315361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8463" y="2942239"/>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465365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4647855"/>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31559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148969"/>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16203" y="934504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Work with architect to ensure SDGs are incorporated into plan for new Buildings</a:t>
            </a:r>
          </a:p>
          <a:p>
            <a:r>
              <a:rPr lang="en-GB" dirty="0"/>
              <a:t>Develop a building that is innovative in design and flexible to the future needs of companies</a:t>
            </a:r>
          </a:p>
          <a:p>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71703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599123"/>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We have engaged a local architect to design the new industrial units with energy efficiency and sustainability in mind, whilst using locally sourced materials where possible and to engage local builders to carryout the work which will also keep carbon emissions lower.</a:t>
            </a:r>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3" name="Text Placeholder 3">
            <a:extLst>
              <a:ext uri="{FF2B5EF4-FFF2-40B4-BE49-F238E27FC236}">
                <a16:creationId xmlns:a16="http://schemas.microsoft.com/office/drawing/2014/main" id="{E8F85693-2944-2840-B2FA-D5E356C3ABE4}"/>
              </a:ext>
            </a:extLst>
          </p:cNvPr>
          <p:cNvSpPr txBox="1">
            <a:spLocks/>
          </p:cNvSpPr>
          <p:nvPr/>
        </p:nvSpPr>
        <p:spPr>
          <a:xfrm>
            <a:off x="1126935" y="3586054"/>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Board of Directors, Staff, Sub Contractors, local architects, local building firm.</a:t>
            </a:r>
          </a:p>
        </p:txBody>
      </p:sp>
      <p:sp>
        <p:nvSpPr>
          <p:cNvPr id="135" name="Text Placeholder 2">
            <a:extLst>
              <a:ext uri="{FF2B5EF4-FFF2-40B4-BE49-F238E27FC236}">
                <a16:creationId xmlns:a16="http://schemas.microsoft.com/office/drawing/2014/main" id="{9A96369A-B52D-474E-A585-7941B7E95F05}"/>
              </a:ext>
            </a:extLst>
          </p:cNvPr>
          <p:cNvSpPr txBox="1">
            <a:spLocks/>
          </p:cNvSpPr>
          <p:nvPr/>
        </p:nvSpPr>
        <p:spPr>
          <a:xfrm>
            <a:off x="1089794" y="6898036"/>
            <a:ext cx="5910006" cy="1236732"/>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Building:</a:t>
            </a:r>
          </a:p>
          <a:p>
            <a:pPr marL="171450" indent="-171450">
              <a:buFont typeface="Arial" panose="020B0604020202020204" pitchFamily="34" charset="0"/>
              <a:buChar char="•"/>
            </a:pPr>
            <a:r>
              <a:rPr lang="en-GB" dirty="0"/>
              <a:t>Solar Panels to reduce fuel consumption</a:t>
            </a:r>
          </a:p>
          <a:p>
            <a:pPr marL="171450" indent="-171450">
              <a:buFont typeface="Arial" panose="020B0604020202020204" pitchFamily="34" charset="0"/>
              <a:buChar char="•"/>
            </a:pPr>
            <a:r>
              <a:rPr lang="en-GB" dirty="0"/>
              <a:t>Thermostats in each office of Innovation Centre to reduce heat waste</a:t>
            </a:r>
          </a:p>
          <a:p>
            <a:pPr marL="171450" indent="-171450">
              <a:buFont typeface="Arial" panose="020B0604020202020204" pitchFamily="34" charset="0"/>
              <a:buChar char="•"/>
            </a:pPr>
            <a:r>
              <a:rPr lang="en-GB" dirty="0"/>
              <a:t>Building insulated to reduce heat waste</a:t>
            </a:r>
          </a:p>
          <a:p>
            <a:pPr marL="171450" indent="-171450">
              <a:buFont typeface="Arial" panose="020B0604020202020204" pitchFamily="34" charset="0"/>
              <a:buChar char="•"/>
            </a:pPr>
            <a:r>
              <a:rPr lang="en-GB" dirty="0"/>
              <a:t>Air derived underfloor heating</a:t>
            </a:r>
          </a:p>
          <a:p>
            <a:pPr marL="171450" indent="-171450">
              <a:buFont typeface="Arial" panose="020B0604020202020204" pitchFamily="34" charset="0"/>
              <a:buChar char="•"/>
            </a:pPr>
            <a:r>
              <a:rPr lang="en-GB" dirty="0"/>
              <a:t>Recycling of waste materials</a:t>
            </a:r>
          </a:p>
          <a:p>
            <a:r>
              <a:rPr lang="en-GB" dirty="0"/>
              <a:t>Staff/Tenants</a:t>
            </a:r>
          </a:p>
          <a:p>
            <a:pPr marL="171450" indent="-171450">
              <a:buFont typeface="Arial" panose="020B0604020202020204" pitchFamily="34" charset="0"/>
              <a:buChar char="•"/>
            </a:pPr>
            <a:r>
              <a:rPr lang="en-GB" dirty="0"/>
              <a:t>Allow Home working for staff to reduce carbon footprint</a:t>
            </a:r>
          </a:p>
          <a:p>
            <a:pPr marL="171450" indent="-171450">
              <a:buFont typeface="Arial" panose="020B0604020202020204" pitchFamily="34" charset="0"/>
              <a:buChar char="•"/>
            </a:pPr>
            <a:r>
              <a:rPr lang="en-GB" dirty="0"/>
              <a:t>Provide Hot desk facilities for tenants to reduce carbon footprint</a:t>
            </a:r>
          </a:p>
        </p:txBody>
      </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30014" y="5393779"/>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Only advice from local architect and local Council regarding planning and building control.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Information on access to grants with regards to sustainable energy sources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Resources that we can share with tenants to help them keep their costs down and reduce their own carbon footprint</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Shared information with other enterprise agencies to see what good practice they have already adopted</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Talking to other businesses &amp; organisations to see what works well for them</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Consider SDGs early in planning stage of any new build</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Engage consultants to assess existing buildings and how they could be improved to enhance sustainability and efficiency</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Keep abreast of any grants or funding available for new sustainability projects.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6 months</a:t>
            </a:r>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1 to 5 years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3 to 5 years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Ongoing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Ongoing</a:t>
            </a:r>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969AD2B3-D789-4FC7-A14D-89ADA76B73A8}">
  <ds:schemaRefs>
    <ds:schemaRef ds:uri="http://schemas.microsoft.com/office/infopath/2007/PartnerControls"/>
    <ds:schemaRef ds:uri="http://schemas.microsoft.com/office/2006/documentManagement/types"/>
    <ds:schemaRef ds:uri="http://schemas.microsoft.com/office/2006/metadata/properties"/>
    <ds:schemaRef ds:uri="5a96bb8c-aa49-4f7e-b12a-1d018b5931c3"/>
    <ds:schemaRef ds:uri="http://purl.org/dc/elements/1.1/"/>
    <ds:schemaRef ds:uri="http://purl.org/dc/terms/"/>
    <ds:schemaRef ds:uri="http://schemas.openxmlformats.org/package/2006/metadata/core-properties"/>
    <ds:schemaRef ds:uri="http://purl.org/dc/dcmitype/"/>
    <ds:schemaRef ds:uri="bd7d76e0-c20f-457d-a5c3-91e787aaf778"/>
    <ds:schemaRef ds:uri="http://www.w3.org/XML/1998/namespace"/>
  </ds:schemaRefs>
</ds:datastoreItem>
</file>

<file path=customXml/itemProps3.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4420</TotalTime>
  <Words>825</Words>
  <Application>Microsoft Macintosh PowerPoint</Application>
  <PresentationFormat>Custom</PresentationFormat>
  <Paragraphs>87</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318</cp:revision>
  <dcterms:created xsi:type="dcterms:W3CDTF">2021-06-15T11:45:52Z</dcterms:created>
  <dcterms:modified xsi:type="dcterms:W3CDTF">2022-04-06T11:08:34Z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