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648" r:id="rId5"/>
  </p:sldMasterIdLst>
  <p:notesMasterIdLst>
    <p:notesMasterId r:id="rId75"/>
  </p:notesMasterIdLst>
  <p:sldIdLst>
    <p:sldId id="4286" r:id="rId6"/>
    <p:sldId id="4394" r:id="rId7"/>
    <p:sldId id="4320" r:id="rId8"/>
    <p:sldId id="4395" r:id="rId9"/>
    <p:sldId id="4413" r:id="rId10"/>
    <p:sldId id="4492" r:id="rId11"/>
    <p:sldId id="4491" r:id="rId12"/>
    <p:sldId id="4328" r:id="rId13"/>
    <p:sldId id="4398" r:id="rId14"/>
    <p:sldId id="4405" r:id="rId15"/>
    <p:sldId id="4407" r:id="rId16"/>
    <p:sldId id="4415" r:id="rId17"/>
    <p:sldId id="4406" r:id="rId18"/>
    <p:sldId id="4474" r:id="rId19"/>
    <p:sldId id="4506" r:id="rId20"/>
    <p:sldId id="4508" r:id="rId21"/>
    <p:sldId id="4509" r:id="rId22"/>
    <p:sldId id="4510" r:id="rId23"/>
    <p:sldId id="4498" r:id="rId24"/>
    <p:sldId id="4507" r:id="rId25"/>
    <p:sldId id="4493" r:id="rId26"/>
    <p:sldId id="4404" r:id="rId27"/>
    <p:sldId id="4400" r:id="rId28"/>
    <p:sldId id="4475" r:id="rId29"/>
    <p:sldId id="4403" r:id="rId30"/>
    <p:sldId id="4402" r:id="rId31"/>
    <p:sldId id="4477" r:id="rId32"/>
    <p:sldId id="4319" r:id="rId33"/>
    <p:sldId id="4424" r:id="rId34"/>
    <p:sldId id="4426" r:id="rId35"/>
    <p:sldId id="4436" r:id="rId36"/>
    <p:sldId id="4430" r:id="rId37"/>
    <p:sldId id="4431" r:id="rId38"/>
    <p:sldId id="4437" r:id="rId39"/>
    <p:sldId id="4439" r:id="rId40"/>
    <p:sldId id="4440" r:id="rId41"/>
    <p:sldId id="4443" r:id="rId42"/>
    <p:sldId id="4445" r:id="rId43"/>
    <p:sldId id="4448" r:id="rId44"/>
    <p:sldId id="4449" r:id="rId45"/>
    <p:sldId id="4450" r:id="rId46"/>
    <p:sldId id="4451" r:id="rId47"/>
    <p:sldId id="4452" r:id="rId48"/>
    <p:sldId id="4453" r:id="rId49"/>
    <p:sldId id="4454" r:id="rId50"/>
    <p:sldId id="4456" r:id="rId51"/>
    <p:sldId id="4457" r:id="rId52"/>
    <p:sldId id="4324" r:id="rId53"/>
    <p:sldId id="4419" r:id="rId54"/>
    <p:sldId id="4480" r:id="rId55"/>
    <p:sldId id="4482" r:id="rId56"/>
    <p:sldId id="4483" r:id="rId57"/>
    <p:sldId id="4484" r:id="rId58"/>
    <p:sldId id="4499" r:id="rId59"/>
    <p:sldId id="4500" r:id="rId60"/>
    <p:sldId id="4501" r:id="rId61"/>
    <p:sldId id="4485" r:id="rId62"/>
    <p:sldId id="4423" r:id="rId63"/>
    <p:sldId id="4486" r:id="rId64"/>
    <p:sldId id="4502" r:id="rId65"/>
    <p:sldId id="4503" r:id="rId66"/>
    <p:sldId id="4505" r:id="rId67"/>
    <p:sldId id="4321" r:id="rId68"/>
    <p:sldId id="4490" r:id="rId69"/>
    <p:sldId id="4458" r:id="rId70"/>
    <p:sldId id="4487" r:id="rId71"/>
    <p:sldId id="4488" r:id="rId72"/>
    <p:sldId id="4489" r:id="rId73"/>
    <p:sldId id="4511" r:id="rId7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F37E58-0D04-4B31-B6D2-CB64D02CCC06}">
          <p14:sldIdLst>
            <p14:sldId id="4286"/>
            <p14:sldId id="4394"/>
          </p14:sldIdLst>
        </p14:section>
        <p14:section name="The Importance of Sustainability and SME’s for Europe’s Future" id="{7847F788-B1B1-474F-9165-C45CF7EA6809}">
          <p14:sldIdLst>
            <p14:sldId id="4320"/>
            <p14:sldId id="4395"/>
            <p14:sldId id="4413"/>
            <p14:sldId id="4492"/>
            <p14:sldId id="4491"/>
            <p14:sldId id="4328"/>
            <p14:sldId id="4398"/>
            <p14:sldId id="4405"/>
            <p14:sldId id="4407"/>
            <p14:sldId id="4415"/>
            <p14:sldId id="4406"/>
            <p14:sldId id="4474"/>
            <p14:sldId id="4506"/>
            <p14:sldId id="4508"/>
            <p14:sldId id="4509"/>
            <p14:sldId id="4510"/>
            <p14:sldId id="4498"/>
            <p14:sldId id="4507"/>
            <p14:sldId id="4493"/>
            <p14:sldId id="4404"/>
            <p14:sldId id="4400"/>
            <p14:sldId id="4475"/>
            <p14:sldId id="4403"/>
            <p14:sldId id="4402"/>
            <p14:sldId id="4477"/>
          </p14:sldIdLst>
        </p14:section>
        <p14:section name="Sustainability in Depth: Environmental" id="{BC94C8A4-A70C-4A4D-A5FF-6D064D952217}">
          <p14:sldIdLst>
            <p14:sldId id="4319"/>
            <p14:sldId id="4424"/>
            <p14:sldId id="4426"/>
            <p14:sldId id="4436"/>
            <p14:sldId id="4430"/>
            <p14:sldId id="4431"/>
            <p14:sldId id="4437"/>
            <p14:sldId id="4439"/>
            <p14:sldId id="4440"/>
            <p14:sldId id="4443"/>
            <p14:sldId id="4445"/>
            <p14:sldId id="4448"/>
            <p14:sldId id="4449"/>
            <p14:sldId id="4450"/>
            <p14:sldId id="4451"/>
            <p14:sldId id="4452"/>
            <p14:sldId id="4453"/>
            <p14:sldId id="4454"/>
            <p14:sldId id="4456"/>
            <p14:sldId id="4457"/>
            <p14:sldId id="4324"/>
            <p14:sldId id="4419"/>
            <p14:sldId id="4480"/>
            <p14:sldId id="4482"/>
            <p14:sldId id="4483"/>
            <p14:sldId id="4484"/>
            <p14:sldId id="4499"/>
            <p14:sldId id="4500"/>
            <p14:sldId id="4501"/>
            <p14:sldId id="4485"/>
            <p14:sldId id="4423"/>
            <p14:sldId id="4486"/>
            <p14:sldId id="4502"/>
            <p14:sldId id="4503"/>
            <p14:sldId id="4505"/>
          </p14:sldIdLst>
        </p14:section>
        <p14:section name="Business Case" id="{51FE84E1-EA59-4FB2-A8B2-C37997E5F1F7}">
          <p14:sldIdLst>
            <p14:sldId id="4321"/>
            <p14:sldId id="4490"/>
            <p14:sldId id="4458"/>
            <p14:sldId id="4487"/>
            <p14:sldId id="4488"/>
            <p14:sldId id="4489"/>
            <p14:sldId id="45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022A4-579A-D4FE-3333-9FB9725D3274}" name="Mark Bolger ( Momentum Consulting )" initials="MB(MC)" userId="Mark Bolger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8940"/>
    <a:srgbClr val="000000"/>
    <a:srgbClr val="63A043"/>
    <a:srgbClr val="84BA41"/>
    <a:srgbClr val="B9B9B9"/>
    <a:srgbClr val="74AD42"/>
    <a:srgbClr val="559542"/>
    <a:srgbClr val="297239"/>
    <a:srgbClr val="0B582E"/>
    <a:srgbClr val="A2C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CC3FB-92CD-4773-A18B-D24EEF1E6A30}" v="417" dt="2022-11-13T10:07:48.789"/>
    <p1510:client id="{1A481FB7-5A5C-4372-9772-0CF655C7694E}" v="1229" dt="2022-11-13T09:27:50.382"/>
    <p1510:client id="{AD95EF6C-A494-46E8-BBBE-C1BE8A78E4F0}" v="33" dt="2022-11-04T10:15:07.681"/>
    <p1510:client id="{B1A57E80-026E-4040-A85A-FAB91B472EC0}" v="151" dt="2022-11-11T13:20:49.242"/>
    <p1510:client id="{BA280229-422B-4875-83EC-D32D23652EB8}" v="149" dt="2022-11-04T18:54:23.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83884" autoAdjust="0"/>
  </p:normalViewPr>
  <p:slideViewPr>
    <p:cSldViewPr snapToGrid="0" snapToObjects="1">
      <p:cViewPr varScale="1">
        <p:scale>
          <a:sx n="28" d="100"/>
          <a:sy n="28" d="100"/>
        </p:scale>
        <p:origin x="1184" y="32"/>
      </p:cViewPr>
      <p:guideLst/>
    </p:cSldViewPr>
  </p:slideViewPr>
  <p:notesTextViewPr>
    <p:cViewPr>
      <p:scale>
        <a:sx n="20" d="100"/>
        <a:sy n="2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0C7E5E2-8BBD-4ABB-85DA-FB750B6BA38E}" type="datetimeFigureOut">
              <a:rPr lang="en-IE" smtClean="0"/>
              <a:t>13/11/2022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33D4B31-1C11-4072-8318-EDB8FBADD21A}" type="slidenum">
              <a:rPr lang="en-IE" smtClean="0"/>
              <a:t>‹#›</a:t>
            </a:fld>
            <a:endParaRPr lang="en-IE"/>
          </a:p>
        </p:txBody>
      </p:sp>
    </p:spTree>
    <p:extLst>
      <p:ext uri="{BB962C8B-B14F-4D97-AF65-F5344CB8AC3E}">
        <p14:creationId xmlns:p14="http://schemas.microsoft.com/office/powerpoint/2010/main" val="292081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4</a:t>
            </a:fld>
            <a:endParaRPr lang="en-IE"/>
          </a:p>
        </p:txBody>
      </p:sp>
    </p:spTree>
    <p:extLst>
      <p:ext uri="{BB962C8B-B14F-4D97-AF65-F5344CB8AC3E}">
        <p14:creationId xmlns:p14="http://schemas.microsoft.com/office/powerpoint/2010/main" val="294579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15</a:t>
            </a:fld>
            <a:endParaRPr lang="en-IE"/>
          </a:p>
        </p:txBody>
      </p:sp>
    </p:spTree>
    <p:extLst>
      <p:ext uri="{BB962C8B-B14F-4D97-AF65-F5344CB8AC3E}">
        <p14:creationId xmlns:p14="http://schemas.microsoft.com/office/powerpoint/2010/main" val="3859353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16</a:t>
            </a:fld>
            <a:endParaRPr lang="en-IE"/>
          </a:p>
        </p:txBody>
      </p:sp>
    </p:spTree>
    <p:extLst>
      <p:ext uri="{BB962C8B-B14F-4D97-AF65-F5344CB8AC3E}">
        <p14:creationId xmlns:p14="http://schemas.microsoft.com/office/powerpoint/2010/main" val="759966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17</a:t>
            </a:fld>
            <a:endParaRPr lang="en-IE"/>
          </a:p>
        </p:txBody>
      </p:sp>
    </p:spTree>
    <p:extLst>
      <p:ext uri="{BB962C8B-B14F-4D97-AF65-F5344CB8AC3E}">
        <p14:creationId xmlns:p14="http://schemas.microsoft.com/office/powerpoint/2010/main" val="3823123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18</a:t>
            </a:fld>
            <a:endParaRPr lang="en-IE"/>
          </a:p>
        </p:txBody>
      </p:sp>
    </p:spTree>
    <p:extLst>
      <p:ext uri="{BB962C8B-B14F-4D97-AF65-F5344CB8AC3E}">
        <p14:creationId xmlns:p14="http://schemas.microsoft.com/office/powerpoint/2010/main" val="1068414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19</a:t>
            </a:fld>
            <a:endParaRPr lang="en-IE"/>
          </a:p>
        </p:txBody>
      </p:sp>
    </p:spTree>
    <p:extLst>
      <p:ext uri="{BB962C8B-B14F-4D97-AF65-F5344CB8AC3E}">
        <p14:creationId xmlns:p14="http://schemas.microsoft.com/office/powerpoint/2010/main" val="249212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20</a:t>
            </a:fld>
            <a:endParaRPr lang="en-IE"/>
          </a:p>
        </p:txBody>
      </p:sp>
    </p:spTree>
    <p:extLst>
      <p:ext uri="{BB962C8B-B14F-4D97-AF65-F5344CB8AC3E}">
        <p14:creationId xmlns:p14="http://schemas.microsoft.com/office/powerpoint/2010/main" val="1116576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21</a:t>
            </a:fld>
            <a:endParaRPr lang="en-IE"/>
          </a:p>
        </p:txBody>
      </p:sp>
    </p:spTree>
    <p:extLst>
      <p:ext uri="{BB962C8B-B14F-4D97-AF65-F5344CB8AC3E}">
        <p14:creationId xmlns:p14="http://schemas.microsoft.com/office/powerpoint/2010/main" val="369134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111111"/>
              </a:solidFill>
              <a:effectLst/>
              <a:latin typeface="SourceSansPro"/>
            </a:endParaRPr>
          </a:p>
          <a:p>
            <a:pPr algn="l"/>
            <a:endParaRPr lang="en-US" b="0" i="0" dirty="0">
              <a:solidFill>
                <a:srgbClr val="111111"/>
              </a:solidFill>
              <a:effectLst/>
              <a:latin typeface="SourceSansPro"/>
            </a:endParaRPr>
          </a:p>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22</a:t>
            </a:fld>
            <a:endParaRPr lang="en-IE"/>
          </a:p>
        </p:txBody>
      </p:sp>
    </p:spTree>
    <p:extLst>
      <p:ext uri="{BB962C8B-B14F-4D97-AF65-F5344CB8AC3E}">
        <p14:creationId xmlns:p14="http://schemas.microsoft.com/office/powerpoint/2010/main" val="3380155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23</a:t>
            </a:fld>
            <a:endParaRPr lang="en-IE"/>
          </a:p>
        </p:txBody>
      </p:sp>
    </p:spTree>
    <p:extLst>
      <p:ext uri="{BB962C8B-B14F-4D97-AF65-F5344CB8AC3E}">
        <p14:creationId xmlns:p14="http://schemas.microsoft.com/office/powerpoint/2010/main" val="251910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24</a:t>
            </a:fld>
            <a:endParaRPr lang="en-IE"/>
          </a:p>
        </p:txBody>
      </p:sp>
    </p:spTree>
    <p:extLst>
      <p:ext uri="{BB962C8B-B14F-4D97-AF65-F5344CB8AC3E}">
        <p14:creationId xmlns:p14="http://schemas.microsoft.com/office/powerpoint/2010/main" val="27790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6</a:t>
            </a:fld>
            <a:endParaRPr lang="en-IE"/>
          </a:p>
        </p:txBody>
      </p:sp>
    </p:spTree>
    <p:extLst>
      <p:ext uri="{BB962C8B-B14F-4D97-AF65-F5344CB8AC3E}">
        <p14:creationId xmlns:p14="http://schemas.microsoft.com/office/powerpoint/2010/main" val="777914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25</a:t>
            </a:fld>
            <a:endParaRPr lang="en-IE"/>
          </a:p>
        </p:txBody>
      </p:sp>
    </p:spTree>
    <p:extLst>
      <p:ext uri="{BB962C8B-B14F-4D97-AF65-F5344CB8AC3E}">
        <p14:creationId xmlns:p14="http://schemas.microsoft.com/office/powerpoint/2010/main" val="3913585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26</a:t>
            </a:fld>
            <a:endParaRPr lang="en-IE"/>
          </a:p>
        </p:txBody>
      </p:sp>
    </p:spTree>
    <p:extLst>
      <p:ext uri="{BB962C8B-B14F-4D97-AF65-F5344CB8AC3E}">
        <p14:creationId xmlns:p14="http://schemas.microsoft.com/office/powerpoint/2010/main" val="372678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27</a:t>
            </a:fld>
            <a:endParaRPr lang="en-IE"/>
          </a:p>
        </p:txBody>
      </p:sp>
    </p:spTree>
    <p:extLst>
      <p:ext uri="{BB962C8B-B14F-4D97-AF65-F5344CB8AC3E}">
        <p14:creationId xmlns:p14="http://schemas.microsoft.com/office/powerpoint/2010/main" val="9525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Sustainability In Depth: Environmental </a:t>
            </a:r>
          </a:p>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28</a:t>
            </a:fld>
            <a:endParaRPr lang="en-IE"/>
          </a:p>
        </p:txBody>
      </p:sp>
    </p:spTree>
    <p:extLst>
      <p:ext uri="{BB962C8B-B14F-4D97-AF65-F5344CB8AC3E}">
        <p14:creationId xmlns:p14="http://schemas.microsoft.com/office/powerpoint/2010/main" val="1870002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29</a:t>
            </a:fld>
            <a:endParaRPr lang="en-IE"/>
          </a:p>
        </p:txBody>
      </p:sp>
    </p:spTree>
    <p:extLst>
      <p:ext uri="{BB962C8B-B14F-4D97-AF65-F5344CB8AC3E}">
        <p14:creationId xmlns:p14="http://schemas.microsoft.com/office/powerpoint/2010/main" val="2815910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44</a:t>
            </a:fld>
            <a:endParaRPr lang="en-IE"/>
          </a:p>
        </p:txBody>
      </p:sp>
    </p:spTree>
    <p:extLst>
      <p:ext uri="{BB962C8B-B14F-4D97-AF65-F5344CB8AC3E}">
        <p14:creationId xmlns:p14="http://schemas.microsoft.com/office/powerpoint/2010/main" val="379340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45</a:t>
            </a:fld>
            <a:endParaRPr lang="en-IE"/>
          </a:p>
        </p:txBody>
      </p:sp>
    </p:spTree>
    <p:extLst>
      <p:ext uri="{BB962C8B-B14F-4D97-AF65-F5344CB8AC3E}">
        <p14:creationId xmlns:p14="http://schemas.microsoft.com/office/powerpoint/2010/main" val="2253645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46</a:t>
            </a:fld>
            <a:endParaRPr lang="en-IE"/>
          </a:p>
        </p:txBody>
      </p:sp>
    </p:spTree>
    <p:extLst>
      <p:ext uri="{BB962C8B-B14F-4D97-AF65-F5344CB8AC3E}">
        <p14:creationId xmlns:p14="http://schemas.microsoft.com/office/powerpoint/2010/main" val="3100308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47</a:t>
            </a:fld>
            <a:endParaRPr lang="en-IE"/>
          </a:p>
        </p:txBody>
      </p:sp>
    </p:spTree>
    <p:extLst>
      <p:ext uri="{BB962C8B-B14F-4D97-AF65-F5344CB8AC3E}">
        <p14:creationId xmlns:p14="http://schemas.microsoft.com/office/powerpoint/2010/main" val="212175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Sustainability In Depth: Environmental </a:t>
            </a:r>
          </a:p>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49</a:t>
            </a:fld>
            <a:endParaRPr lang="en-IE"/>
          </a:p>
        </p:txBody>
      </p:sp>
    </p:spTree>
    <p:extLst>
      <p:ext uri="{BB962C8B-B14F-4D97-AF65-F5344CB8AC3E}">
        <p14:creationId xmlns:p14="http://schemas.microsoft.com/office/powerpoint/2010/main" val="171746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7</a:t>
            </a:fld>
            <a:endParaRPr lang="en-IE"/>
          </a:p>
        </p:txBody>
      </p:sp>
    </p:spTree>
    <p:extLst>
      <p:ext uri="{BB962C8B-B14F-4D97-AF65-F5344CB8AC3E}">
        <p14:creationId xmlns:p14="http://schemas.microsoft.com/office/powerpoint/2010/main" val="2904630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3D4B31-1C11-4072-8318-EDB8FBADD21A}" type="slidenum">
              <a:rPr lang="en-IE" smtClean="0"/>
              <a:t>55</a:t>
            </a:fld>
            <a:endParaRPr lang="en-IE"/>
          </a:p>
        </p:txBody>
      </p:sp>
    </p:spTree>
    <p:extLst>
      <p:ext uri="{BB962C8B-B14F-4D97-AF65-F5344CB8AC3E}">
        <p14:creationId xmlns:p14="http://schemas.microsoft.com/office/powerpoint/2010/main" val="24304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https://www.linkedin.com/posts/b-corp-uk_b-corp-certification-topics-activity-6996772964167786496-l3hn?utm_source=share&amp;utm_medium=member_desktop</a:t>
            </a:r>
          </a:p>
          <a:p>
            <a:r>
              <a:rPr lang="en-IE" dirty="0"/>
              <a:t>- Good link to B Lab issues </a:t>
            </a:r>
          </a:p>
        </p:txBody>
      </p:sp>
      <p:sp>
        <p:nvSpPr>
          <p:cNvPr id="4" name="Slide Number Placeholder 3"/>
          <p:cNvSpPr>
            <a:spLocks noGrp="1"/>
          </p:cNvSpPr>
          <p:nvPr>
            <p:ph type="sldNum" sz="quarter" idx="5"/>
          </p:nvPr>
        </p:nvSpPr>
        <p:spPr/>
        <p:txBody>
          <a:bodyPr/>
          <a:lstStyle/>
          <a:p>
            <a:fld id="{A33D4B31-1C11-4072-8318-EDB8FBADD21A}" type="slidenum">
              <a:rPr lang="en-IE" smtClean="0"/>
              <a:t>58</a:t>
            </a:fld>
            <a:endParaRPr lang="en-IE"/>
          </a:p>
        </p:txBody>
      </p:sp>
    </p:spTree>
    <p:extLst>
      <p:ext uri="{BB962C8B-B14F-4D97-AF65-F5344CB8AC3E}">
        <p14:creationId xmlns:p14="http://schemas.microsoft.com/office/powerpoint/2010/main" val="348158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60</a:t>
            </a:fld>
            <a:endParaRPr lang="en-IE"/>
          </a:p>
        </p:txBody>
      </p:sp>
    </p:spTree>
    <p:extLst>
      <p:ext uri="{BB962C8B-B14F-4D97-AF65-F5344CB8AC3E}">
        <p14:creationId xmlns:p14="http://schemas.microsoft.com/office/powerpoint/2010/main" val="3825703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61</a:t>
            </a:fld>
            <a:endParaRPr lang="en-IE"/>
          </a:p>
        </p:txBody>
      </p:sp>
    </p:spTree>
    <p:extLst>
      <p:ext uri="{BB962C8B-B14F-4D97-AF65-F5344CB8AC3E}">
        <p14:creationId xmlns:p14="http://schemas.microsoft.com/office/powerpoint/2010/main" val="17951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9</a:t>
            </a:fld>
            <a:endParaRPr lang="en-IE"/>
          </a:p>
        </p:txBody>
      </p:sp>
    </p:spTree>
    <p:extLst>
      <p:ext uri="{BB962C8B-B14F-4D97-AF65-F5344CB8AC3E}">
        <p14:creationId xmlns:p14="http://schemas.microsoft.com/office/powerpoint/2010/main" val="286094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Photo Credit: </a:t>
            </a:r>
          </a:p>
          <a:p>
            <a:r>
              <a:rPr lang="en-IE" dirty="0"/>
              <a:t>https://www.americanyawp.com/text/27-the-sixties/</a:t>
            </a:r>
          </a:p>
          <a:p>
            <a:r>
              <a:rPr lang="en-IE" dirty="0"/>
              <a:t>https://geneticliteracyproject.org/2018/05/01/how-does-the-science-of-rachel-carsons-silent-spring-stand-up-more-the-50-years-later/</a:t>
            </a:r>
          </a:p>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10</a:t>
            </a:fld>
            <a:endParaRPr lang="en-IE"/>
          </a:p>
        </p:txBody>
      </p:sp>
    </p:spTree>
    <p:extLst>
      <p:ext uri="{BB962C8B-B14F-4D97-AF65-F5344CB8AC3E}">
        <p14:creationId xmlns:p14="http://schemas.microsoft.com/office/powerpoint/2010/main" val="207683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Photo credits:</a:t>
            </a:r>
          </a:p>
          <a:p>
            <a:r>
              <a:rPr lang="en-IE" dirty="0"/>
              <a:t>https://www.nasa.gov/multimedia/imagegallery/image_feature_1249.html</a:t>
            </a:r>
          </a:p>
          <a:p>
            <a:r>
              <a:rPr lang="en-IE" dirty="0"/>
              <a:t>https://www.history.com/this-day-in-history/the-first-earth-day</a:t>
            </a:r>
          </a:p>
          <a:p>
            <a:r>
              <a:rPr lang="en-IE" dirty="0"/>
              <a:t>https://climatechronology.org/1979/climate-conference/</a:t>
            </a:r>
          </a:p>
        </p:txBody>
      </p:sp>
      <p:sp>
        <p:nvSpPr>
          <p:cNvPr id="4" name="Slide Number Placeholder 3"/>
          <p:cNvSpPr>
            <a:spLocks noGrp="1"/>
          </p:cNvSpPr>
          <p:nvPr>
            <p:ph type="sldNum" sz="quarter" idx="5"/>
          </p:nvPr>
        </p:nvSpPr>
        <p:spPr/>
        <p:txBody>
          <a:bodyPr/>
          <a:lstStyle/>
          <a:p>
            <a:fld id="{A33D4B31-1C11-4072-8318-EDB8FBADD21A}" type="slidenum">
              <a:rPr lang="en-IE" smtClean="0"/>
              <a:t>11</a:t>
            </a:fld>
            <a:endParaRPr lang="en-IE"/>
          </a:p>
        </p:txBody>
      </p:sp>
    </p:spTree>
    <p:extLst>
      <p:ext uri="{BB962C8B-B14F-4D97-AF65-F5344CB8AC3E}">
        <p14:creationId xmlns:p14="http://schemas.microsoft.com/office/powerpoint/2010/main" val="73412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BDC1C6"/>
                </a:solidFill>
                <a:effectLst/>
                <a:latin typeface="arial" panose="020B0604020202020204" pitchFamily="34" charset="0"/>
              </a:rPr>
              <a:t>Photo Credit: </a:t>
            </a:r>
          </a:p>
          <a:p>
            <a:r>
              <a:rPr lang="en-US" b="0" i="0" dirty="0">
                <a:solidFill>
                  <a:srgbClr val="BDC1C6"/>
                </a:solidFill>
                <a:effectLst/>
                <a:latin typeface="arial" panose="020B0604020202020204" pitchFamily="34" charset="0"/>
              </a:rPr>
              <a:t>https://www.nytimes.com/2006/05/24/movies/24trut.html</a:t>
            </a:r>
          </a:p>
          <a:p>
            <a:endParaRPr lang="en-US" b="0" i="0" dirty="0">
              <a:solidFill>
                <a:srgbClr val="BDC1C6"/>
              </a:solidFill>
              <a:effectLst/>
              <a:latin typeface="arial" panose="020B0604020202020204" pitchFamily="34" charset="0"/>
            </a:endParaRPr>
          </a:p>
          <a:p>
            <a:endParaRPr lang="en-US" b="0" i="0" dirty="0">
              <a:solidFill>
                <a:srgbClr val="BDC1C6"/>
              </a:solidFill>
              <a:effectLst/>
              <a:latin typeface="arial" panose="020B0604020202020204" pitchFamily="34" charset="0"/>
            </a:endParaRPr>
          </a:p>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12</a:t>
            </a:fld>
            <a:endParaRPr lang="en-IE"/>
          </a:p>
        </p:txBody>
      </p:sp>
    </p:spTree>
    <p:extLst>
      <p:ext uri="{BB962C8B-B14F-4D97-AF65-F5344CB8AC3E}">
        <p14:creationId xmlns:p14="http://schemas.microsoft.com/office/powerpoint/2010/main" val="1203236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dirty="0">
                <a:solidFill>
                  <a:srgbClr val="707575"/>
                </a:solidFill>
                <a:effectLst/>
                <a:latin typeface="Helvetica" panose="020B0604020202020204" pitchFamily="34" charset="0"/>
              </a:rPr>
            </a:br>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13</a:t>
            </a:fld>
            <a:endParaRPr lang="en-IE"/>
          </a:p>
        </p:txBody>
      </p:sp>
    </p:spTree>
    <p:extLst>
      <p:ext uri="{BB962C8B-B14F-4D97-AF65-F5344CB8AC3E}">
        <p14:creationId xmlns:p14="http://schemas.microsoft.com/office/powerpoint/2010/main" val="2187121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33D4B31-1C11-4072-8318-EDB8FBADD21A}" type="slidenum">
              <a:rPr lang="en-IE" smtClean="0"/>
              <a:t>14</a:t>
            </a:fld>
            <a:endParaRPr lang="en-IE"/>
          </a:p>
        </p:txBody>
      </p:sp>
    </p:spTree>
    <p:extLst>
      <p:ext uri="{BB962C8B-B14F-4D97-AF65-F5344CB8AC3E}">
        <p14:creationId xmlns:p14="http://schemas.microsoft.com/office/powerpoint/2010/main" val="3833877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dirty="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SUSTAINABLE FUTURES FOR ENTERPRISE CENTRES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dirty="0"/>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04008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dirty="0"/>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dirty="0"/>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95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84BA41"/>
          </a:solidFill>
          <a:ln w="2370" cap="flat">
            <a:no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39649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2"/>
            <a:ext cx="11453646" cy="8402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468940"/>
          </a:solidFill>
          <a:ln w="2370" cap="flat">
            <a:noFill/>
            <a:prstDash val="solid"/>
            <a:miter/>
          </a:ln>
        </p:spPr>
        <p:txBody>
          <a:bodyPr rtlCol="0" anchor="ctr"/>
          <a:lstStyle/>
          <a:p>
            <a:endParaRPr lang="en-US" dirty="0"/>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97422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63A043"/>
          </a:solidFill>
          <a:ln w="2370" cap="flat">
            <a:noFill/>
            <a:prstDash val="solid"/>
            <a:miter/>
          </a:ln>
        </p:spPr>
        <p:txBody>
          <a:bodyPr rtlCol="0" anchor="ctr"/>
          <a:lstStyle/>
          <a:p>
            <a:endParaRPr lang="en-US" dirty="0"/>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85140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1"/>
            <a:ext cx="11453646" cy="20722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text here…</a:t>
            </a:r>
            <a:endParaRPr lang="en-US" dirty="0"/>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7487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1"/>
            <a:ext cx="11453646" cy="893364"/>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tement/quot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0" y="0"/>
            <a:ext cx="834190"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4647"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29455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dirty="0"/>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47335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ur Journey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9601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dirty="0"/>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714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dirty="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dirty="0">
              <a:solidFill>
                <a:srgbClr val="000000"/>
              </a:solidFill>
              <a:effectLst/>
              <a:ea typeface="Calibri" panose="020F0502020204030204" pitchFamily="34" charset="0"/>
              <a:cs typeface="Times New Roman" panose="02020603050405020304" pitchFamily="18" charset="0"/>
            </a:endParaRPr>
          </a:p>
          <a:p>
            <a:pPr algn="ctr"/>
            <a:r>
              <a:rPr lang="en-US" sz="750" dirty="0">
                <a:solidFill>
                  <a:srgbClr val="000000"/>
                </a:solidFill>
                <a:effectLst/>
                <a:ea typeface="Calibri" panose="020F0502020204030204" pitchFamily="34" charset="0"/>
                <a:cs typeface="Times New Roman" panose="02020603050405020304" pitchFamily="18" charset="0"/>
              </a:rPr>
              <a:t> </a:t>
            </a:r>
            <a:endParaRPr lang="en-IE" sz="750" dirty="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Tree>
    <p:extLst>
      <p:ext uri="{BB962C8B-B14F-4D97-AF65-F5344CB8AC3E}">
        <p14:creationId xmlns:p14="http://schemas.microsoft.com/office/powerpoint/2010/main" val="2202688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dirty="0"/>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dirty="0">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dirty="0">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dirty="0">
                <a:solidFill>
                  <a:schemeClr val="bg1"/>
                </a:solidFill>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53062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ster Text Slide - Green">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21602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817599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dirty="0"/>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dirty="0"/>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5678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573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dirty="0"/>
              <a:t>Joe </a:t>
            </a:r>
            <a:r>
              <a:rPr lang="en-US" dirty="0" err="1"/>
              <a:t>Blogg</a:t>
            </a:r>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a:extLst>
              <a:ext uri="{28A0092B-C50C-407E-A947-70E740481C1C}">
                <a14:useLocalDpi xmlns:a14="http://schemas.microsoft.com/office/drawing/2010/main" val="0"/>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66563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75168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dirty="0"/>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dirty="0"/>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04121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819108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27627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1179555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5831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dirty="0"/>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dirty="0"/>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4221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525633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 Orange">
    <p:bg>
      <p:bgPr>
        <a:solidFill>
          <a:srgbClr val="F29E38"/>
        </a:solidFill>
        <a:effectLst/>
      </p:bgPr>
    </p:bg>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dirty="0"/>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dirty="0"/>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477293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dirty="0"/>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a:extLst>
                <a:ext uri="{28A0092B-C50C-407E-A947-70E740481C1C}">
                  <a14:useLocalDpi xmlns:a14="http://schemas.microsoft.com/office/drawing/2010/main" val="0"/>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8004446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403297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913963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a:extLst>
                <a:ext uri="{28A0092B-C50C-407E-A947-70E740481C1C}">
                  <a14:useLocalDpi xmlns:a14="http://schemas.microsoft.com/office/drawing/2010/main" val="0"/>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09446A"/>
                </a:solidFill>
              </a:endParaRPr>
            </a:p>
          </p:txBody>
        </p:sp>
      </p:grpSp>
    </p:spTree>
    <p:extLst>
      <p:ext uri="{BB962C8B-B14F-4D97-AF65-F5344CB8AC3E}">
        <p14:creationId xmlns:p14="http://schemas.microsoft.com/office/powerpoint/2010/main" val="2813256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dirty="0"/>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04665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theme" Target="../theme/theme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61" r:id="rId6"/>
    <p:sldLayoutId id="2147483879" r:id="rId7"/>
    <p:sldLayoutId id="2147483862" r:id="rId8"/>
    <p:sldLayoutId id="2147483846" r:id="rId9"/>
    <p:sldLayoutId id="2147483882" r:id="rId10"/>
    <p:sldLayoutId id="2147483866" r:id="rId11"/>
    <p:sldLayoutId id="2147483898" r:id="rId12"/>
    <p:sldLayoutId id="2147483883" r:id="rId13"/>
    <p:sldLayoutId id="2147483901" r:id="rId14"/>
    <p:sldLayoutId id="2147483894" r:id="rId15"/>
    <p:sldLayoutId id="2147483895" r:id="rId16"/>
    <p:sldLayoutId id="2147483885" r:id="rId17"/>
    <p:sldLayoutId id="2147483875" r:id="rId18"/>
    <p:sldLayoutId id="2147483902" r:id="rId19"/>
    <p:sldLayoutId id="2147483896" r:id="rId20"/>
    <p:sldLayoutId id="2147483833" r:id="rId21"/>
    <p:sldLayoutId id="2147483847" r:id="rId22"/>
    <p:sldLayoutId id="2147483871" r:id="rId23"/>
    <p:sldLayoutId id="2147483837" r:id="rId24"/>
    <p:sldLayoutId id="2147483838" r:id="rId25"/>
    <p:sldLayoutId id="2147483899" r:id="rId26"/>
    <p:sldLayoutId id="2147483844" r:id="rId27"/>
    <p:sldLayoutId id="2147483848" r:id="rId28"/>
    <p:sldLayoutId id="2147483849" r:id="rId29"/>
    <p:sldLayoutId id="2147483903" r:id="rId30"/>
    <p:sldLayoutId id="2147483851" r:id="rId31"/>
    <p:sldLayoutId id="2147483854" r:id="rId32"/>
    <p:sldLayoutId id="2147483855" r:id="rId33"/>
    <p:sldLayoutId id="2147483856" r:id="rId34"/>
    <p:sldLayoutId id="2147483857" r:id="rId35"/>
    <p:sldLayoutId id="2147483864" r:id="rId36"/>
    <p:sldLayoutId id="2147483852" r:id="rId37"/>
    <p:sldLayoutId id="2147483858" r:id="rId38"/>
    <p:sldLayoutId id="2147483859" r:id="rId39"/>
    <p:sldLayoutId id="2147483860" r:id="rId40"/>
    <p:sldLayoutId id="2147483853" r:id="rId41"/>
    <p:sldLayoutId id="2147483886" r:id="rId42"/>
    <p:sldLayoutId id="2147483888" r:id="rId43"/>
    <p:sldLayoutId id="2147483900"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0" r:id="rId4"/>
    <p:sldLayoutId id="2147483704" r:id="rId5"/>
    <p:sldLayoutId id="2147483665" r:id="rId6"/>
    <p:sldLayoutId id="2147483685" r:id="rId7"/>
    <p:sldLayoutId id="2147483667" r:id="rId8"/>
    <p:sldLayoutId id="2147483705" r:id="rId9"/>
    <p:sldLayoutId id="2147483686" r:id="rId10"/>
    <p:sldLayoutId id="2147483708" r:id="rId11"/>
    <p:sldLayoutId id="2147483709" r:id="rId12"/>
    <p:sldLayoutId id="2147483683" r:id="rId13"/>
    <p:sldLayoutId id="2147483717" r:id="rId14"/>
    <p:sldLayoutId id="2147483688" r:id="rId15"/>
    <p:sldLayoutId id="2147483712" r:id="rId16"/>
    <p:sldLayoutId id="2147483662" r:id="rId17"/>
    <p:sldLayoutId id="2147483689" r:id="rId18"/>
    <p:sldLayoutId id="2147483690" r:id="rId19"/>
    <p:sldLayoutId id="2147483691" r:id="rId20"/>
    <p:sldLayoutId id="2147483684" r:id="rId21"/>
    <p:sldLayoutId id="2147483661" r:id="rId22"/>
    <p:sldLayoutId id="2147483714" r:id="rId23"/>
    <p:sldLayoutId id="2147483692" r:id="rId24"/>
    <p:sldLayoutId id="2147483711" r:id="rId25"/>
    <p:sldLayoutId id="2147483693" r:id="rId26"/>
    <p:sldLayoutId id="2147483679" r:id="rId27"/>
    <p:sldLayoutId id="2147483694" r:id="rId28"/>
    <p:sldLayoutId id="2147483706" r:id="rId29"/>
    <p:sldLayoutId id="2147483696" r:id="rId30"/>
    <p:sldLayoutId id="2147483697" r:id="rId31"/>
    <p:sldLayoutId id="2147483652" r:id="rId32"/>
    <p:sldLayoutId id="2147483699" r:id="rId33"/>
    <p:sldLayoutId id="2147483673" r:id="rId34"/>
    <p:sldLayoutId id="2147483707" r:id="rId35"/>
    <p:sldLayoutId id="2147483716" r:id="rId36"/>
    <p:sldLayoutId id="2147483710" r:id="rId37"/>
    <p:sldLayoutId id="2147483677" r:id="rId38"/>
    <p:sldLayoutId id="2147483676" r:id="rId39"/>
    <p:sldLayoutId id="2147483700" r:id="rId40"/>
    <p:sldLayoutId id="2147483702" r:id="rId41"/>
    <p:sldLayoutId id="2147483715" r:id="rId42"/>
    <p:sldLayoutId id="2147483703" r:id="rId43"/>
    <p:sldLayoutId id="2147483701" r:id="rId44"/>
    <p:sldLayoutId id="2147483669" r:id="rId45"/>
    <p:sldLayoutId id="2147483656" r:id="rId46"/>
    <p:sldLayoutId id="2147483657" r:id="rId47"/>
    <p:sldLayoutId id="2147483658"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hyperlink" Target="https://unfccc.int/cop27#:~:text=At%20the%20Sharm%20el-Sheikh%20Climate%20Change%20Conference%20%28COP,agreed%20under%20the%20Paris%20Agreement%20and%20the%20Convention." TargetMode="Externa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https://www.youtube.com/embed/ivm191V50KE?feature=oembed" TargetMode="External"/><Relationship Id="rId5" Type="http://schemas.openxmlformats.org/officeDocument/2006/relationships/hyperlink" Target="https://www.wbcsd.org/Overview/Resources/General/CEO-Guide-to-the-SDGs" TargetMode="Externa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sdgcompass.or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topics/social-sciences/brundtland-repor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www.investopedia.com/articles/investing/100515/three-pillars-corporate-sustainability.asp"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time.com/6097677/young-people-climate-change-anxiety/"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ourworldindata.org/ghg-emissions-by-sector"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www.un.org/en/climatechange/science/causes-effects-climate-change" TargetMode="Externa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un.org/en/climatechange/science/causes-effects-climate-change" TargetMode="Externa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www.un.org/en/climatechange/science/causes-effects-climate-change" TargetMode="Externa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https://www.un.org/en/climatechange/science/causes-effects-climate-change"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hyperlink" Target="https://www.un.org/en/climatechange/science/causes-effects-climate-change"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hyperlink" Target="https://www.un.org/en/climatechange/science/causes-effects-climate-change" TargetMode="External"/><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60.jpg"/></Relationships>
</file>

<file path=ppt/slides/_rels/slide47.xml.rels><?xml version="1.0" encoding="UTF-8" standalone="yes"?>
<Relationships xmlns="http://schemas.openxmlformats.org/package/2006/relationships"><Relationship Id="rId3" Type="http://schemas.openxmlformats.org/officeDocument/2006/relationships/hyperlink" Target="https://www.un.org/en/climatechange/science/causes-effects-climate-change"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hyperlink" Target="https://www.greenbiz.com/article/why-consuming-smarter-means-consuming-less" TargetMode="External"/><Relationship Id="rId4" Type="http://schemas.openxmlformats.org/officeDocument/2006/relationships/image" Target="../media/image61.jpg"/></Relationships>
</file>

<file path=ppt/slides/_rels/slide48.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33.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ibm.com/thought-leadership/institute-business-value/report/2022-sustainability-consumer-research" TargetMode="External"/><Relationship Id="rId2" Type="http://schemas.openxmlformats.org/officeDocument/2006/relationships/hyperlink" Target="https://www.cdp.net/en/research/global-reports/global-supply-chain-report-2018"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fridaysforfuture.org/" TargetMode="External"/><Relationship Id="rId2" Type="http://schemas.openxmlformats.org/officeDocument/2006/relationships/hyperlink" Target="https://www.ey.com/en_kr/workforce/recognition-reward-advisory#:~:text=The%20Millennial%20challenge,from%20those%20of%20previous%20generations."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d306pr3pise04h.cloudfront.net/docs/news_events%2F9.3%2Fbetter-business-better-world.pdf"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ellenmacarthurfoundation.org/circulate-products-and-materials" TargetMode="External"/><Relationship Id="rId2" Type="http://schemas.openxmlformats.org/officeDocument/2006/relationships/hyperlink" Target="https://ellenmacarthurfoundation.org/eliminate-waste-and-pollution" TargetMode="External"/><Relationship Id="rId1" Type="http://schemas.openxmlformats.org/officeDocument/2006/relationships/slideLayout" Target="../slideLayouts/slideLayout16.xml"/><Relationship Id="rId6" Type="http://schemas.openxmlformats.org/officeDocument/2006/relationships/hyperlink" Target="https://ellenmacarthurfoundation.org/topics/circular-economy-introduction/overview" TargetMode="External"/><Relationship Id="rId5" Type="http://schemas.openxmlformats.org/officeDocument/2006/relationships/image" Target="../media/image70.png"/><Relationship Id="rId4" Type="http://schemas.openxmlformats.org/officeDocument/2006/relationships/hyperlink" Target="https://ellenmacarthurfoundation.org/regenerate-natur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5.xml"/><Relationship Id="rId1" Type="http://schemas.openxmlformats.org/officeDocument/2006/relationships/video" Target="https://www.youtube.com/embed/NBEvJwTxs4w?feature=oembed"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www.businesswire.com/news/home/20191002005697/en/Consumers-Expect-the-Brands-they-Support-to-be-Socially-Responsible"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commission/presscorner/detail/en/fs_20_426"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investopedia.com/articles/investing/100515/three-pillars-corporate-sustainability.asp"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www.unglobalcompact.org/what-is-gc/our-work/socia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csr-in-deutschland.de/EN/CSR/Background/Sustainability-and-CSR/sustainability-and-csr.html"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hyperlink" Target="https://researchoutreach.org/articles/integrating-social-media-csr-strategic-planning-competitive-advantage/" TargetMode="External"/><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6.xml"/><Relationship Id="rId4" Type="http://schemas.openxmlformats.org/officeDocument/2006/relationships/image" Target="../media/image7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3fe.com/"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3fe.com/blog/2019/1/3/sustainability-at-3fe-week-1" TargetMode="External"/><Relationship Id="rId2" Type="http://schemas.openxmlformats.org/officeDocument/2006/relationships/hyperlink" Target="https://3fe.com/" TargetMode="Externa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hyperlink" Target="https://3fe.com/blog/2019/4/4/sustainability-at-3fe-week-14" TargetMode="External"/><Relationship Id="rId4" Type="http://schemas.openxmlformats.org/officeDocument/2006/relationships/hyperlink" Target="https://3fe.com/blog/2019/1/10/sustainability-at-3fe-week-2"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hyperlink" Target="https://ec.europa.eu/commission/presscorner/api/files/attachment/863069/EU_SMEs_strategy_en.pdf.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researchleap.com/impact-smes-financing-business-growth-nigeria-study-keffi-mararaba-metropolis/"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391900" y="2803666"/>
            <a:ext cx="6114406" cy="697353"/>
          </a:xfrm>
        </p:spPr>
        <p:txBody>
          <a:bodyPr/>
          <a:lstStyle/>
          <a:p>
            <a:r>
              <a:rPr lang="en-IE" dirty="0"/>
              <a:t>Introduction to Sustainable Business </a:t>
            </a:r>
            <a:endParaRPr lang="en-US" dirty="0"/>
          </a:p>
        </p:txBody>
      </p:sp>
      <p:sp>
        <p:nvSpPr>
          <p:cNvPr id="3" name="Text Placeholder 2">
            <a:extLst>
              <a:ext uri="{FF2B5EF4-FFF2-40B4-BE49-F238E27FC236}">
                <a16:creationId xmlns:a16="http://schemas.microsoft.com/office/drawing/2014/main" id="{15FCBCF7-7C9C-C5E4-7E25-4163B1A56C4E}"/>
              </a:ext>
            </a:extLst>
          </p:cNvPr>
          <p:cNvSpPr>
            <a:spLocks noGrp="1"/>
          </p:cNvSpPr>
          <p:nvPr>
            <p:ph type="body" sz="quarter" idx="16"/>
          </p:nvPr>
        </p:nvSpPr>
        <p:spPr>
          <a:xfrm>
            <a:off x="391900" y="2185143"/>
            <a:ext cx="6114406" cy="697353"/>
          </a:xfrm>
        </p:spPr>
        <p:txBody>
          <a:bodyPr/>
          <a:lstStyle/>
          <a:p>
            <a:r>
              <a:rPr lang="en-IE" dirty="0"/>
              <a:t>Module 1:</a:t>
            </a:r>
          </a:p>
        </p:txBody>
      </p:sp>
      <p:pic>
        <p:nvPicPr>
          <p:cNvPr id="2" name="Picture 1" descr="Graphical user interface, text&#10;&#10;Description automatically generated">
            <a:extLst>
              <a:ext uri="{FF2B5EF4-FFF2-40B4-BE49-F238E27FC236}">
                <a16:creationId xmlns:a16="http://schemas.microsoft.com/office/drawing/2014/main" id="{7E575E16-5550-5791-81C6-7469F2648675}"/>
              </a:ext>
            </a:extLst>
          </p:cNvPr>
          <p:cNvPicPr>
            <a:picLocks noChangeAspect="1"/>
          </p:cNvPicPr>
          <p:nvPr/>
        </p:nvPicPr>
        <p:blipFill>
          <a:blip r:embed="rId2"/>
          <a:stretch>
            <a:fillRect/>
          </a:stretch>
        </p:blipFill>
        <p:spPr>
          <a:xfrm>
            <a:off x="2723847" y="5735874"/>
            <a:ext cx="9468153" cy="466253"/>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D8E5601-10C8-3087-8604-F078548D3ECA}"/>
              </a:ext>
            </a:extLst>
          </p:cNvPr>
          <p:cNvSpPr>
            <a:spLocks noGrp="1"/>
          </p:cNvSpPr>
          <p:nvPr>
            <p:ph type="body" sz="quarter" idx="16"/>
          </p:nvPr>
        </p:nvSpPr>
        <p:spPr>
          <a:xfrm>
            <a:off x="464194" y="444299"/>
            <a:ext cx="9546079" cy="1448669"/>
          </a:xfrm>
        </p:spPr>
        <p:txBody>
          <a:bodyPr>
            <a:normAutofit/>
          </a:bodyPr>
          <a:lstStyle/>
          <a:p>
            <a:r>
              <a:rPr lang="en-IE" b="1" dirty="0">
                <a:solidFill>
                  <a:srgbClr val="468940"/>
                </a:solidFill>
              </a:rPr>
              <a:t>Development of Sustainability as we know it </a:t>
            </a:r>
          </a:p>
        </p:txBody>
      </p:sp>
      <p:sp>
        <p:nvSpPr>
          <p:cNvPr id="17" name="Text Placeholder 16">
            <a:extLst>
              <a:ext uri="{FF2B5EF4-FFF2-40B4-BE49-F238E27FC236}">
                <a16:creationId xmlns:a16="http://schemas.microsoft.com/office/drawing/2014/main" id="{A98B20CB-8E7F-B8DE-9A2D-A4BB06B287BC}"/>
              </a:ext>
            </a:extLst>
          </p:cNvPr>
          <p:cNvSpPr>
            <a:spLocks noGrp="1"/>
          </p:cNvSpPr>
          <p:nvPr>
            <p:ph type="body" sz="quarter" idx="19"/>
          </p:nvPr>
        </p:nvSpPr>
        <p:spPr>
          <a:xfrm>
            <a:off x="3715770" y="3470013"/>
            <a:ext cx="4717030" cy="1237497"/>
          </a:xfrm>
        </p:spPr>
        <p:txBody>
          <a:bodyPr>
            <a:noAutofit/>
          </a:bodyPr>
          <a:lstStyle/>
          <a:p>
            <a:r>
              <a:rPr lang="en-IE" sz="1900" dirty="0"/>
              <a:t>As environmental concerns were being raised, the</a:t>
            </a:r>
            <a:r>
              <a:rPr lang="en-IE" sz="1900" b="1" dirty="0"/>
              <a:t> Social Justice Movement </a:t>
            </a:r>
            <a:r>
              <a:rPr lang="en-IE" sz="1900" dirty="0"/>
              <a:t>was raising concerns of inequalities for minorities</a:t>
            </a:r>
            <a:endParaRPr lang="en-IE" sz="1900" b="1" dirty="0"/>
          </a:p>
        </p:txBody>
      </p:sp>
      <p:sp>
        <p:nvSpPr>
          <p:cNvPr id="18" name="Text Placeholder 17">
            <a:extLst>
              <a:ext uri="{FF2B5EF4-FFF2-40B4-BE49-F238E27FC236}">
                <a16:creationId xmlns:a16="http://schemas.microsoft.com/office/drawing/2014/main" id="{7AB97AF1-2FCA-C269-9DBF-DFC9013CF41A}"/>
              </a:ext>
            </a:extLst>
          </p:cNvPr>
          <p:cNvSpPr>
            <a:spLocks noGrp="1"/>
          </p:cNvSpPr>
          <p:nvPr>
            <p:ph type="body" sz="quarter" idx="20"/>
          </p:nvPr>
        </p:nvSpPr>
        <p:spPr>
          <a:xfrm>
            <a:off x="8067626" y="1121751"/>
            <a:ext cx="2655366" cy="824268"/>
          </a:xfrm>
        </p:spPr>
        <p:txBody>
          <a:bodyPr>
            <a:noAutofit/>
          </a:bodyPr>
          <a:lstStyle/>
          <a:p>
            <a:r>
              <a:rPr lang="en-IE" sz="1900" dirty="0"/>
              <a:t>Rachel Carson’s Published her book </a:t>
            </a:r>
            <a:r>
              <a:rPr lang="en-IE" sz="1900" b="1" dirty="0"/>
              <a:t>Silent Spring</a:t>
            </a:r>
            <a:r>
              <a:rPr lang="en-IE" sz="1900" dirty="0"/>
              <a:t> which drew mainstream media attention to the impact humans were having on nature through pesticides   </a:t>
            </a:r>
          </a:p>
        </p:txBody>
      </p:sp>
      <p:sp>
        <p:nvSpPr>
          <p:cNvPr id="20" name="Text Placeholder 19">
            <a:extLst>
              <a:ext uri="{FF2B5EF4-FFF2-40B4-BE49-F238E27FC236}">
                <a16:creationId xmlns:a16="http://schemas.microsoft.com/office/drawing/2014/main" id="{77B7ECAE-5CAF-90B2-F749-15239F3F368A}"/>
              </a:ext>
            </a:extLst>
          </p:cNvPr>
          <p:cNvSpPr>
            <a:spLocks noGrp="1"/>
          </p:cNvSpPr>
          <p:nvPr>
            <p:ph type="body" sz="quarter" idx="22"/>
          </p:nvPr>
        </p:nvSpPr>
        <p:spPr/>
        <p:txBody>
          <a:bodyPr>
            <a:normAutofit fontScale="85000" lnSpcReduction="20000"/>
          </a:bodyPr>
          <a:lstStyle/>
          <a:p>
            <a:r>
              <a:rPr lang="en-IE" b="1" dirty="0"/>
              <a:t>20</a:t>
            </a:r>
            <a:r>
              <a:rPr lang="en-IE" b="1" baseline="30000" dirty="0"/>
              <a:t>th</a:t>
            </a:r>
            <a:r>
              <a:rPr lang="en-IE" b="1" dirty="0"/>
              <a:t> Century </a:t>
            </a:r>
          </a:p>
        </p:txBody>
      </p:sp>
      <p:sp>
        <p:nvSpPr>
          <p:cNvPr id="21" name="Text Placeholder 20">
            <a:extLst>
              <a:ext uri="{FF2B5EF4-FFF2-40B4-BE49-F238E27FC236}">
                <a16:creationId xmlns:a16="http://schemas.microsoft.com/office/drawing/2014/main" id="{9686EFE5-AD10-441A-8A8B-F5B2098FAC57}"/>
              </a:ext>
            </a:extLst>
          </p:cNvPr>
          <p:cNvSpPr>
            <a:spLocks noGrp="1"/>
          </p:cNvSpPr>
          <p:nvPr>
            <p:ph type="body" sz="quarter" idx="23"/>
          </p:nvPr>
        </p:nvSpPr>
        <p:spPr/>
        <p:txBody>
          <a:bodyPr>
            <a:normAutofit fontScale="85000" lnSpcReduction="20000"/>
          </a:bodyPr>
          <a:lstStyle/>
          <a:p>
            <a:r>
              <a:rPr lang="en-IE" b="1" dirty="0"/>
              <a:t>1962</a:t>
            </a:r>
          </a:p>
        </p:txBody>
      </p:sp>
      <p:pic>
        <p:nvPicPr>
          <p:cNvPr id="3" name="Graphic 2" descr="Production with solid fill">
            <a:extLst>
              <a:ext uri="{FF2B5EF4-FFF2-40B4-BE49-F238E27FC236}">
                <a16:creationId xmlns:a16="http://schemas.microsoft.com/office/drawing/2014/main" id="{FE2AC9E4-2C2E-0CBC-F8F4-B643B64B85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1927" y="2971800"/>
            <a:ext cx="914400" cy="914400"/>
          </a:xfrm>
          <a:prstGeom prst="rect">
            <a:avLst/>
          </a:prstGeom>
        </p:spPr>
      </p:pic>
      <p:sp>
        <p:nvSpPr>
          <p:cNvPr id="4" name="Text Placeholder 16">
            <a:extLst>
              <a:ext uri="{FF2B5EF4-FFF2-40B4-BE49-F238E27FC236}">
                <a16:creationId xmlns:a16="http://schemas.microsoft.com/office/drawing/2014/main" id="{C68A1B38-A825-4491-12DD-98F296859B70}"/>
              </a:ext>
            </a:extLst>
          </p:cNvPr>
          <p:cNvSpPr txBox="1">
            <a:spLocks/>
          </p:cNvSpPr>
          <p:nvPr/>
        </p:nvSpPr>
        <p:spPr>
          <a:xfrm>
            <a:off x="838200" y="1367330"/>
            <a:ext cx="3580485" cy="1467306"/>
          </a:xfrm>
          <a:prstGeom prst="rect">
            <a:avLst/>
          </a:prstGeom>
        </p:spPr>
        <p:txBody>
          <a:bodyPr vert="horz" lIns="91440" tIns="45720" rIns="91440" bIns="45720" rtlCol="0" anchor="t">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100" dirty="0"/>
              <a:t>From</a:t>
            </a:r>
            <a:r>
              <a:rPr lang="en-IE" sz="2000" dirty="0"/>
              <a:t> the mid 20</a:t>
            </a:r>
            <a:r>
              <a:rPr lang="en-IE" sz="2000" baseline="30000" dirty="0"/>
              <a:t>th</a:t>
            </a:r>
            <a:r>
              <a:rPr lang="en-IE" sz="2000" dirty="0"/>
              <a:t> Century on there was a rising concern for the over production and </a:t>
            </a:r>
            <a:r>
              <a:rPr lang="en-IE" sz="2000" b="1" dirty="0"/>
              <a:t>pollution that capitalistic systems were producing</a:t>
            </a:r>
            <a:r>
              <a:rPr lang="en-IE" sz="2000" dirty="0"/>
              <a:t>. </a:t>
            </a:r>
            <a:endParaRPr lang="en-IE" sz="2000" dirty="0">
              <a:cs typeface="Calibri"/>
            </a:endParaRPr>
          </a:p>
        </p:txBody>
      </p:sp>
      <p:pic>
        <p:nvPicPr>
          <p:cNvPr id="7" name="Picture 6">
            <a:extLst>
              <a:ext uri="{FF2B5EF4-FFF2-40B4-BE49-F238E27FC236}">
                <a16:creationId xmlns:a16="http://schemas.microsoft.com/office/drawing/2014/main" id="{3008ACE4-D179-571B-5459-3B3CBC5EC4D1}"/>
              </a:ext>
            </a:extLst>
          </p:cNvPr>
          <p:cNvPicPr>
            <a:picLocks noChangeAspect="1" noChangeArrowheads="1"/>
          </p:cNvPicPr>
          <p:nvPr/>
        </p:nvPicPr>
        <p:blipFill>
          <a:blip r:embed="rId5"/>
          <a:srcRect l="16759" r="16759"/>
          <a:stretch/>
        </p:blipFill>
        <p:spPr bwMode="auto">
          <a:xfrm>
            <a:off x="5223067" y="4445291"/>
            <a:ext cx="1745866" cy="17641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son">
            <a:extLst>
              <a:ext uri="{FF2B5EF4-FFF2-40B4-BE49-F238E27FC236}">
                <a16:creationId xmlns:a16="http://schemas.microsoft.com/office/drawing/2014/main" id="{1E713A5A-9A64-07A1-6ED4-487132476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1336" y="4445291"/>
            <a:ext cx="2506226" cy="178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575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7E91061-CF97-555A-AF8F-EF0C7AE5C4E7}"/>
              </a:ext>
            </a:extLst>
          </p:cNvPr>
          <p:cNvSpPr>
            <a:spLocks noGrp="1"/>
          </p:cNvSpPr>
          <p:nvPr>
            <p:ph type="body" sz="quarter" idx="19"/>
          </p:nvPr>
        </p:nvSpPr>
        <p:spPr>
          <a:xfrm>
            <a:off x="722318" y="3573357"/>
            <a:ext cx="3853476" cy="1237497"/>
          </a:xfrm>
        </p:spPr>
        <p:txBody>
          <a:bodyPr>
            <a:noAutofit/>
          </a:bodyPr>
          <a:lstStyle/>
          <a:p>
            <a:pPr marL="0"/>
            <a:r>
              <a:rPr lang="en-IE" sz="1900" b="1" dirty="0"/>
              <a:t>Earthrise</a:t>
            </a:r>
            <a:br>
              <a:rPr lang="en-IE" sz="1900" b="1" dirty="0"/>
            </a:br>
            <a:r>
              <a:rPr lang="en-IE" sz="1900" dirty="0"/>
              <a:t>In 1968 “</a:t>
            </a:r>
            <a:r>
              <a:rPr lang="en-IE" sz="1900" i="1" dirty="0"/>
              <a:t>the most influential environmental photograph ever taken” </a:t>
            </a:r>
            <a:r>
              <a:rPr lang="en-IE" sz="1900" dirty="0"/>
              <a:t>was released when the Apollo 8 mission pictured the Earth, as viewed from the Moon. </a:t>
            </a:r>
            <a:r>
              <a:rPr lang="en-US" sz="1900" dirty="0">
                <a:latin typeface="Calibri" panose="020F0502020204030204" pitchFamily="34" charset="0"/>
              </a:rPr>
              <a:t>For the first time people were viewing our planet as a small and beautiful connected dot in space, and from that a sense of unity and a need to protect all people and environments on Earth was born. </a:t>
            </a:r>
            <a:endParaRPr lang="en-IE" sz="1900" b="1" dirty="0"/>
          </a:p>
        </p:txBody>
      </p:sp>
      <p:sp>
        <p:nvSpPr>
          <p:cNvPr id="11" name="Text Placeholder 10">
            <a:extLst>
              <a:ext uri="{FF2B5EF4-FFF2-40B4-BE49-F238E27FC236}">
                <a16:creationId xmlns:a16="http://schemas.microsoft.com/office/drawing/2014/main" id="{77159DC4-EBEB-ACC8-39BA-6C52333A5149}"/>
              </a:ext>
            </a:extLst>
          </p:cNvPr>
          <p:cNvSpPr>
            <a:spLocks noGrp="1"/>
          </p:cNvSpPr>
          <p:nvPr>
            <p:ph type="body" sz="quarter" idx="20"/>
          </p:nvPr>
        </p:nvSpPr>
        <p:spPr>
          <a:xfrm>
            <a:off x="4525586" y="801232"/>
            <a:ext cx="3140827" cy="1237497"/>
          </a:xfrm>
        </p:spPr>
        <p:txBody>
          <a:bodyPr vert="horz" lIns="91440" tIns="45720" rIns="91440" bIns="45720" rtlCol="0" anchor="t">
            <a:noAutofit/>
          </a:bodyPr>
          <a:lstStyle/>
          <a:p>
            <a:pPr marL="0"/>
            <a:r>
              <a:rPr lang="en-IE" sz="1900" b="1" dirty="0"/>
              <a:t>Earth Day </a:t>
            </a:r>
            <a:br>
              <a:rPr lang="en-IE" sz="1900" b="1" dirty="0"/>
            </a:br>
            <a:r>
              <a:rPr lang="en-IE" sz="1900" dirty="0"/>
              <a:t>Born from this newfound sense of unity the first Earth Day was held on the 22</a:t>
            </a:r>
            <a:r>
              <a:rPr lang="en-IE" sz="1900" baseline="30000" dirty="0"/>
              <a:t>nd</a:t>
            </a:r>
            <a:r>
              <a:rPr lang="en-IE" sz="1900" dirty="0"/>
              <a:t> of April 1970 through a series of events held across the US.  20 million people participated placing concerns for our planet at the forefront.</a:t>
            </a:r>
            <a:endParaRPr lang="en-IE" sz="1900" b="1" dirty="0"/>
          </a:p>
        </p:txBody>
      </p:sp>
      <p:sp>
        <p:nvSpPr>
          <p:cNvPr id="13" name="Text Placeholder 12">
            <a:extLst>
              <a:ext uri="{FF2B5EF4-FFF2-40B4-BE49-F238E27FC236}">
                <a16:creationId xmlns:a16="http://schemas.microsoft.com/office/drawing/2014/main" id="{E7B94C63-DB67-DF89-DF92-E0F579D070EE}"/>
              </a:ext>
            </a:extLst>
          </p:cNvPr>
          <p:cNvSpPr>
            <a:spLocks noGrp="1"/>
          </p:cNvSpPr>
          <p:nvPr>
            <p:ph type="body" sz="quarter" idx="22"/>
          </p:nvPr>
        </p:nvSpPr>
        <p:spPr/>
        <p:txBody>
          <a:bodyPr/>
          <a:lstStyle/>
          <a:p>
            <a:r>
              <a:rPr lang="en-IE" b="1" dirty="0"/>
              <a:t>1968</a:t>
            </a:r>
          </a:p>
        </p:txBody>
      </p:sp>
      <p:sp>
        <p:nvSpPr>
          <p:cNvPr id="14" name="Text Placeholder 13">
            <a:extLst>
              <a:ext uri="{FF2B5EF4-FFF2-40B4-BE49-F238E27FC236}">
                <a16:creationId xmlns:a16="http://schemas.microsoft.com/office/drawing/2014/main" id="{F77E42F3-6A34-A31C-6A20-727643BDCD09}"/>
              </a:ext>
            </a:extLst>
          </p:cNvPr>
          <p:cNvSpPr>
            <a:spLocks noGrp="1"/>
          </p:cNvSpPr>
          <p:nvPr>
            <p:ph type="body" sz="quarter" idx="23"/>
          </p:nvPr>
        </p:nvSpPr>
        <p:spPr/>
        <p:txBody>
          <a:bodyPr/>
          <a:lstStyle/>
          <a:p>
            <a:r>
              <a:rPr lang="en-IE" b="1" dirty="0"/>
              <a:t>1970</a:t>
            </a:r>
            <a:r>
              <a:rPr lang="en-IE" dirty="0"/>
              <a:t> </a:t>
            </a:r>
          </a:p>
        </p:txBody>
      </p:sp>
      <p:pic>
        <p:nvPicPr>
          <p:cNvPr id="3" name="Picture 2">
            <a:extLst>
              <a:ext uri="{FF2B5EF4-FFF2-40B4-BE49-F238E27FC236}">
                <a16:creationId xmlns:a16="http://schemas.microsoft.com/office/drawing/2014/main" id="{C4983FD0-103E-9D5A-D9E0-B6F15B7BEC94}"/>
              </a:ext>
            </a:extLst>
          </p:cNvPr>
          <p:cNvPicPr>
            <a:picLocks noChangeAspect="1" noChangeArrowheads="1"/>
          </p:cNvPicPr>
          <p:nvPr/>
        </p:nvPicPr>
        <p:blipFill rotWithShape="1">
          <a:blip r:embed="rId3"/>
          <a:srcRect l="21270" t="21285" r="15546" b="18777"/>
          <a:stretch/>
        </p:blipFill>
        <p:spPr bwMode="auto">
          <a:xfrm>
            <a:off x="1768536" y="802354"/>
            <a:ext cx="1887522" cy="1907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3">
            <a:extLst>
              <a:ext uri="{FF2B5EF4-FFF2-40B4-BE49-F238E27FC236}">
                <a16:creationId xmlns:a16="http://schemas.microsoft.com/office/drawing/2014/main" id="{73E397E6-A527-996D-2B54-D0D05EA57F08}"/>
              </a:ext>
            </a:extLst>
          </p:cNvPr>
          <p:cNvSpPr txBox="1">
            <a:spLocks/>
          </p:cNvSpPr>
          <p:nvPr/>
        </p:nvSpPr>
        <p:spPr>
          <a:xfrm>
            <a:off x="8223426" y="2814946"/>
            <a:ext cx="2506226" cy="33505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300">
                <a:solidFill>
                  <a:srgbClr val="29723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1979</a:t>
            </a:r>
            <a:r>
              <a:rPr lang="en-IE" dirty="0"/>
              <a:t> </a:t>
            </a:r>
          </a:p>
        </p:txBody>
      </p:sp>
      <p:pic>
        <p:nvPicPr>
          <p:cNvPr id="5" name="Picture 4">
            <a:extLst>
              <a:ext uri="{FF2B5EF4-FFF2-40B4-BE49-F238E27FC236}">
                <a16:creationId xmlns:a16="http://schemas.microsoft.com/office/drawing/2014/main" id="{09E12183-AA08-8031-4DC5-17F7E799C0F6}"/>
              </a:ext>
            </a:extLst>
          </p:cNvPr>
          <p:cNvPicPr>
            <a:picLocks noChangeAspect="1" noChangeArrowheads="1"/>
          </p:cNvPicPr>
          <p:nvPr/>
        </p:nvPicPr>
        <p:blipFill rotWithShape="1">
          <a:blip r:embed="rId4"/>
          <a:srcRect l="29547" r="15045"/>
          <a:stretch/>
        </p:blipFill>
        <p:spPr bwMode="auto">
          <a:xfrm>
            <a:off x="5199477" y="4334319"/>
            <a:ext cx="1887522" cy="1907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A6D282B-DF65-14DC-B62A-12828DABD2E9}"/>
              </a:ext>
            </a:extLst>
          </p:cNvPr>
          <p:cNvPicPr>
            <a:picLocks noChangeAspect="1" noChangeArrowheads="1"/>
          </p:cNvPicPr>
          <p:nvPr/>
        </p:nvPicPr>
        <p:blipFill>
          <a:blip r:embed="rId5"/>
          <a:srcRect l="17342" r="17342"/>
          <a:stretch/>
        </p:blipFill>
        <p:spPr bwMode="auto">
          <a:xfrm>
            <a:off x="8532778" y="801232"/>
            <a:ext cx="1887522" cy="190728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0">
            <a:extLst>
              <a:ext uri="{FF2B5EF4-FFF2-40B4-BE49-F238E27FC236}">
                <a16:creationId xmlns:a16="http://schemas.microsoft.com/office/drawing/2014/main" id="{898EC7B5-A24B-BED0-48CA-70502F60A12E}"/>
              </a:ext>
            </a:extLst>
          </p:cNvPr>
          <p:cNvSpPr txBox="1">
            <a:spLocks/>
          </p:cNvSpPr>
          <p:nvPr/>
        </p:nvSpPr>
        <p:spPr>
          <a:xfrm>
            <a:off x="8334365" y="4022190"/>
            <a:ext cx="2506226" cy="123749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IE" sz="1900" b="1" dirty="0"/>
              <a:t>First World Climate Conference is held  </a:t>
            </a:r>
            <a:br>
              <a:rPr lang="en-IE" sz="1900" b="1" dirty="0"/>
            </a:br>
            <a:r>
              <a:rPr lang="en-US" sz="1900" dirty="0"/>
              <a:t>They conclude that that “greenhouse effect” from increased build-up of carbon dioxide in the atmosphere demands urgent attention </a:t>
            </a:r>
          </a:p>
          <a:p>
            <a:pPr marL="0"/>
            <a:endParaRPr lang="en-IE" sz="1300" b="1" dirty="0"/>
          </a:p>
        </p:txBody>
      </p:sp>
    </p:spTree>
    <p:extLst>
      <p:ext uri="{BB962C8B-B14F-4D97-AF65-F5344CB8AC3E}">
        <p14:creationId xmlns:p14="http://schemas.microsoft.com/office/powerpoint/2010/main" val="380063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7E91061-CF97-555A-AF8F-EF0C7AE5C4E7}"/>
              </a:ext>
            </a:extLst>
          </p:cNvPr>
          <p:cNvSpPr>
            <a:spLocks noGrp="1"/>
          </p:cNvSpPr>
          <p:nvPr>
            <p:ph type="body" sz="quarter" idx="19"/>
          </p:nvPr>
        </p:nvSpPr>
        <p:spPr>
          <a:xfrm>
            <a:off x="441749" y="3573357"/>
            <a:ext cx="4303286" cy="1237497"/>
          </a:xfrm>
        </p:spPr>
        <p:txBody>
          <a:bodyPr vert="horz" lIns="91440" tIns="45720" rIns="91440" bIns="45720" rtlCol="0" anchor="t">
            <a:noAutofit/>
          </a:bodyPr>
          <a:lstStyle/>
          <a:p>
            <a:r>
              <a:rPr lang="en-IE" sz="1900" b="1" dirty="0"/>
              <a:t>Publishing of ‘Our Common Future’ </a:t>
            </a:r>
            <a:r>
              <a:rPr lang="en-IE" sz="1900" dirty="0"/>
              <a:t>The World Commission on Environment and Development (WCED) consolidates decades of sustainability work and comes up with the now widely accepted definition of sustainable development that takes into account environmental, social, and economic issues and published this new concept in their ‘Brundtland report’, titled ‘Our Common Future’.</a:t>
            </a:r>
          </a:p>
        </p:txBody>
      </p:sp>
      <p:sp>
        <p:nvSpPr>
          <p:cNvPr id="11" name="Text Placeholder 10">
            <a:extLst>
              <a:ext uri="{FF2B5EF4-FFF2-40B4-BE49-F238E27FC236}">
                <a16:creationId xmlns:a16="http://schemas.microsoft.com/office/drawing/2014/main" id="{77159DC4-EBEB-ACC8-39BA-6C52333A5149}"/>
              </a:ext>
            </a:extLst>
          </p:cNvPr>
          <p:cNvSpPr>
            <a:spLocks noGrp="1"/>
          </p:cNvSpPr>
          <p:nvPr>
            <p:ph type="body" sz="quarter" idx="20"/>
          </p:nvPr>
        </p:nvSpPr>
        <p:spPr>
          <a:xfrm>
            <a:off x="4549404" y="616392"/>
            <a:ext cx="3682375" cy="1237497"/>
          </a:xfrm>
        </p:spPr>
        <p:txBody>
          <a:bodyPr>
            <a:noAutofit/>
          </a:bodyPr>
          <a:lstStyle/>
          <a:p>
            <a:pPr marL="0"/>
            <a:r>
              <a:rPr lang="en-IE" sz="1900" b="1" dirty="0"/>
              <a:t>Kyoto Protocol </a:t>
            </a:r>
            <a:br>
              <a:rPr lang="en-IE" sz="1900" b="1" dirty="0"/>
            </a:br>
            <a:r>
              <a:rPr lang="en-IE" sz="1900" dirty="0"/>
              <a:t>The first cohesive and global steps made towards a more sustainable future were taken at the Kyoto Protocol in Japan in 1997 when an international agreement was made between industrialised countries to reduce CO2 emissions and the presence of Greenhouse Gases in the atmosphere</a:t>
            </a:r>
            <a:endParaRPr lang="en-IE" sz="1900" b="1" dirty="0"/>
          </a:p>
        </p:txBody>
      </p:sp>
      <p:sp>
        <p:nvSpPr>
          <p:cNvPr id="13" name="Text Placeholder 12">
            <a:extLst>
              <a:ext uri="{FF2B5EF4-FFF2-40B4-BE49-F238E27FC236}">
                <a16:creationId xmlns:a16="http://schemas.microsoft.com/office/drawing/2014/main" id="{E7B94C63-DB67-DF89-DF92-E0F579D070EE}"/>
              </a:ext>
            </a:extLst>
          </p:cNvPr>
          <p:cNvSpPr>
            <a:spLocks noGrp="1"/>
          </p:cNvSpPr>
          <p:nvPr>
            <p:ph type="body" sz="quarter" idx="22"/>
          </p:nvPr>
        </p:nvSpPr>
        <p:spPr>
          <a:xfrm>
            <a:off x="1459184" y="2837148"/>
            <a:ext cx="2506226" cy="335052"/>
          </a:xfrm>
        </p:spPr>
        <p:txBody>
          <a:bodyPr/>
          <a:lstStyle/>
          <a:p>
            <a:r>
              <a:rPr lang="en-IE" b="1" dirty="0"/>
              <a:t>1968</a:t>
            </a:r>
          </a:p>
        </p:txBody>
      </p:sp>
      <p:sp>
        <p:nvSpPr>
          <p:cNvPr id="14" name="Text Placeholder 13">
            <a:extLst>
              <a:ext uri="{FF2B5EF4-FFF2-40B4-BE49-F238E27FC236}">
                <a16:creationId xmlns:a16="http://schemas.microsoft.com/office/drawing/2014/main" id="{F77E42F3-6A34-A31C-6A20-727643BDCD09}"/>
              </a:ext>
            </a:extLst>
          </p:cNvPr>
          <p:cNvSpPr>
            <a:spLocks noGrp="1"/>
          </p:cNvSpPr>
          <p:nvPr>
            <p:ph type="body" sz="quarter" idx="23"/>
          </p:nvPr>
        </p:nvSpPr>
        <p:spPr>
          <a:xfrm>
            <a:off x="4890125" y="3857054"/>
            <a:ext cx="2506226" cy="335052"/>
          </a:xfrm>
        </p:spPr>
        <p:txBody>
          <a:bodyPr/>
          <a:lstStyle/>
          <a:p>
            <a:r>
              <a:rPr lang="en-IE" b="1" dirty="0"/>
              <a:t>1997</a:t>
            </a:r>
            <a:endParaRPr lang="en-IE" dirty="0"/>
          </a:p>
        </p:txBody>
      </p:sp>
      <p:pic>
        <p:nvPicPr>
          <p:cNvPr id="3" name="Picture 2">
            <a:extLst>
              <a:ext uri="{FF2B5EF4-FFF2-40B4-BE49-F238E27FC236}">
                <a16:creationId xmlns:a16="http://schemas.microsoft.com/office/drawing/2014/main" id="{C4983FD0-103E-9D5A-D9E0-B6F15B7BEC94}"/>
              </a:ext>
            </a:extLst>
          </p:cNvPr>
          <p:cNvPicPr>
            <a:picLocks noChangeAspect="1" noChangeArrowheads="1"/>
          </p:cNvPicPr>
          <p:nvPr/>
        </p:nvPicPr>
        <p:blipFill>
          <a:blip r:embed="rId3"/>
          <a:srcRect l="39" r="39"/>
          <a:stretch/>
        </p:blipFill>
        <p:spPr bwMode="auto">
          <a:xfrm>
            <a:off x="1768536" y="802354"/>
            <a:ext cx="1887522" cy="1907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3">
            <a:extLst>
              <a:ext uri="{FF2B5EF4-FFF2-40B4-BE49-F238E27FC236}">
                <a16:creationId xmlns:a16="http://schemas.microsoft.com/office/drawing/2014/main" id="{73E397E6-A527-996D-2B54-D0D05EA57F08}"/>
              </a:ext>
            </a:extLst>
          </p:cNvPr>
          <p:cNvSpPr txBox="1">
            <a:spLocks/>
          </p:cNvSpPr>
          <p:nvPr/>
        </p:nvSpPr>
        <p:spPr>
          <a:xfrm>
            <a:off x="9125126" y="2714691"/>
            <a:ext cx="2506226" cy="33505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300">
                <a:solidFill>
                  <a:srgbClr val="29723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2006</a:t>
            </a:r>
            <a:r>
              <a:rPr lang="en-IE" dirty="0"/>
              <a:t> </a:t>
            </a:r>
          </a:p>
        </p:txBody>
      </p:sp>
      <p:pic>
        <p:nvPicPr>
          <p:cNvPr id="5" name="Picture 4">
            <a:extLst>
              <a:ext uri="{FF2B5EF4-FFF2-40B4-BE49-F238E27FC236}">
                <a16:creationId xmlns:a16="http://schemas.microsoft.com/office/drawing/2014/main" id="{09E12183-AA08-8031-4DC5-17F7E799C0F6}"/>
              </a:ext>
            </a:extLst>
          </p:cNvPr>
          <p:cNvPicPr>
            <a:picLocks noChangeAspect="1" noChangeArrowheads="1"/>
          </p:cNvPicPr>
          <p:nvPr/>
        </p:nvPicPr>
        <p:blipFill>
          <a:blip r:embed="rId4"/>
          <a:srcRect l="17012" r="17012"/>
          <a:stretch/>
        </p:blipFill>
        <p:spPr bwMode="auto">
          <a:xfrm>
            <a:off x="5199477" y="4334319"/>
            <a:ext cx="1887522" cy="19072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A6D282B-DF65-14DC-B62A-12828DABD2E9}"/>
              </a:ext>
            </a:extLst>
          </p:cNvPr>
          <p:cNvPicPr>
            <a:picLocks noChangeAspect="1" noChangeArrowheads="1"/>
          </p:cNvPicPr>
          <p:nvPr/>
        </p:nvPicPr>
        <p:blipFill>
          <a:blip r:embed="rId5"/>
          <a:srcRect l="25259" r="25259"/>
          <a:stretch/>
        </p:blipFill>
        <p:spPr bwMode="auto">
          <a:xfrm>
            <a:off x="9332878" y="801232"/>
            <a:ext cx="1887522" cy="1907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9">
            <a:extLst>
              <a:ext uri="{FF2B5EF4-FFF2-40B4-BE49-F238E27FC236}">
                <a16:creationId xmlns:a16="http://schemas.microsoft.com/office/drawing/2014/main" id="{88C5BB3B-F698-26C5-6CCE-5C968B2EBE5C}"/>
              </a:ext>
            </a:extLst>
          </p:cNvPr>
          <p:cNvSpPr txBox="1">
            <a:spLocks/>
          </p:cNvSpPr>
          <p:nvPr/>
        </p:nvSpPr>
        <p:spPr>
          <a:xfrm>
            <a:off x="7850794" y="3588074"/>
            <a:ext cx="4341206" cy="123749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900" b="1" dirty="0"/>
              <a:t>An inconvenient Truth                                       </a:t>
            </a:r>
            <a:r>
              <a:rPr lang="en-IE" sz="1900" dirty="0"/>
              <a:t>Despite the positive outcome from the Kyoto Protocol, action was not matching the scale of the issue. In 2006, former Vice President of the United States Al Gore illuminated this in his documentary ‘An Inconvenient Truth’. The documentary has been credited for raising international public awareness of global warming and reenergizing the environmental movement.  </a:t>
            </a:r>
          </a:p>
        </p:txBody>
      </p:sp>
    </p:spTree>
    <p:extLst>
      <p:ext uri="{BB962C8B-B14F-4D97-AF65-F5344CB8AC3E}">
        <p14:creationId xmlns:p14="http://schemas.microsoft.com/office/powerpoint/2010/main" val="1190497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305F8E-7529-4992-8F5B-68A6ED14444F}"/>
              </a:ext>
            </a:extLst>
          </p:cNvPr>
          <p:cNvSpPr>
            <a:spLocks noGrp="1"/>
          </p:cNvSpPr>
          <p:nvPr>
            <p:ph type="body" sz="quarter" idx="20"/>
          </p:nvPr>
        </p:nvSpPr>
        <p:spPr>
          <a:xfrm>
            <a:off x="377842" y="337987"/>
            <a:ext cx="4197884" cy="1198752"/>
          </a:xfrm>
        </p:spPr>
        <p:txBody>
          <a:bodyPr vert="horz" lIns="91440" tIns="45720" rIns="91440" bIns="45720" rtlCol="0" anchor="t">
            <a:noAutofit/>
          </a:bodyPr>
          <a:lstStyle/>
          <a:p>
            <a:r>
              <a:rPr lang="en-US" sz="1800" b="1" dirty="0"/>
              <a:t>Paris Agreement </a:t>
            </a:r>
            <a:endParaRPr lang="en-US" sz="1800" b="1" dirty="0">
              <a:cs typeface="Calibri"/>
            </a:endParaRPr>
          </a:p>
          <a:p>
            <a:r>
              <a:rPr lang="en-US" sz="1900" dirty="0"/>
              <a:t>In 2015, 196 countries at COP 21 in Paris, signed a legally binding international treaty on climate change. The Goal of the treaty was to limit global warming to well below 2, preferably to 1.5 degrees Celsius, compared to pre-industrial levels. The Global Agreement called for a peaking of global temperatures and emissions asap with rapid reductions after that. </a:t>
            </a:r>
            <a:endParaRPr lang="en-US" sz="1900" dirty="0">
              <a:cs typeface="Calibri"/>
            </a:endParaRPr>
          </a:p>
          <a:p>
            <a:endParaRPr lang="en-IE" sz="1600" dirty="0">
              <a:cs typeface="Calibri"/>
            </a:endParaRPr>
          </a:p>
        </p:txBody>
      </p:sp>
      <p:sp>
        <p:nvSpPr>
          <p:cNvPr id="3" name="Text Placeholder 2">
            <a:extLst>
              <a:ext uri="{FF2B5EF4-FFF2-40B4-BE49-F238E27FC236}">
                <a16:creationId xmlns:a16="http://schemas.microsoft.com/office/drawing/2014/main" id="{1DBEAC2B-2EB1-97F1-6612-7239A74C148A}"/>
              </a:ext>
            </a:extLst>
          </p:cNvPr>
          <p:cNvSpPr>
            <a:spLocks noGrp="1"/>
          </p:cNvSpPr>
          <p:nvPr>
            <p:ph type="body" sz="quarter" idx="21"/>
          </p:nvPr>
        </p:nvSpPr>
        <p:spPr>
          <a:xfrm>
            <a:off x="4372493" y="3675414"/>
            <a:ext cx="3701654" cy="1237497"/>
          </a:xfrm>
        </p:spPr>
        <p:txBody>
          <a:bodyPr vert="horz" lIns="91440" tIns="45720" rIns="91440" bIns="45720" rtlCol="0" anchor="t">
            <a:noAutofit/>
          </a:bodyPr>
          <a:lstStyle/>
          <a:p>
            <a:r>
              <a:rPr lang="en-IE" sz="1900" b="1" dirty="0"/>
              <a:t>The UN Sustainable Development Goals are introduced. </a:t>
            </a:r>
            <a:br>
              <a:rPr lang="en-IE" sz="1900" b="1" dirty="0"/>
            </a:br>
            <a:r>
              <a:rPr lang="en-IE" sz="1900" dirty="0"/>
              <a:t>The United Nations General Assembly set up the SDGs to be achieved by 2030. Based off the Brundtland report’s definition of sustainable Development the mission statement for the goals is </a:t>
            </a:r>
            <a:r>
              <a:rPr lang="en-IE" sz="1900" i="1" dirty="0"/>
              <a:t>“</a:t>
            </a:r>
            <a:r>
              <a:rPr lang="en-US" sz="1900" i="1" dirty="0"/>
              <a:t>A shared blueprint for peace and prosperity for people and the planet, now and into the future"</a:t>
            </a:r>
            <a:endParaRPr lang="en-IE" sz="1900" b="1" i="1" dirty="0">
              <a:cs typeface="Calibri"/>
            </a:endParaRPr>
          </a:p>
        </p:txBody>
      </p:sp>
      <p:sp>
        <p:nvSpPr>
          <p:cNvPr id="5" name="Text Placeholder 4">
            <a:extLst>
              <a:ext uri="{FF2B5EF4-FFF2-40B4-BE49-F238E27FC236}">
                <a16:creationId xmlns:a16="http://schemas.microsoft.com/office/drawing/2014/main" id="{7A790203-7FDF-ECA4-6E6C-6E7FFBF3C1B9}"/>
              </a:ext>
            </a:extLst>
          </p:cNvPr>
          <p:cNvSpPr>
            <a:spLocks noGrp="1"/>
          </p:cNvSpPr>
          <p:nvPr>
            <p:ph type="body" sz="quarter" idx="24"/>
          </p:nvPr>
        </p:nvSpPr>
        <p:spPr/>
        <p:txBody>
          <a:bodyPr/>
          <a:lstStyle/>
          <a:p>
            <a:r>
              <a:rPr lang="en-IE" b="1" dirty="0"/>
              <a:t>2015</a:t>
            </a:r>
          </a:p>
        </p:txBody>
      </p:sp>
      <p:sp>
        <p:nvSpPr>
          <p:cNvPr id="6" name="Text Placeholder 5">
            <a:extLst>
              <a:ext uri="{FF2B5EF4-FFF2-40B4-BE49-F238E27FC236}">
                <a16:creationId xmlns:a16="http://schemas.microsoft.com/office/drawing/2014/main" id="{1AC6F6A7-A17B-158B-5C08-F1CCAA94DD49}"/>
              </a:ext>
            </a:extLst>
          </p:cNvPr>
          <p:cNvSpPr>
            <a:spLocks noGrp="1"/>
          </p:cNvSpPr>
          <p:nvPr>
            <p:ph type="body" sz="quarter" idx="25"/>
          </p:nvPr>
        </p:nvSpPr>
        <p:spPr/>
        <p:txBody>
          <a:bodyPr/>
          <a:lstStyle/>
          <a:p>
            <a:r>
              <a:rPr lang="en-IE" b="1" dirty="0"/>
              <a:t>2015</a:t>
            </a:r>
          </a:p>
        </p:txBody>
      </p:sp>
      <p:pic>
        <p:nvPicPr>
          <p:cNvPr id="7" name="Picture 6">
            <a:extLst>
              <a:ext uri="{FF2B5EF4-FFF2-40B4-BE49-F238E27FC236}">
                <a16:creationId xmlns:a16="http://schemas.microsoft.com/office/drawing/2014/main" id="{47042279-50BC-C1BA-7722-245044DCF197}"/>
              </a:ext>
            </a:extLst>
          </p:cNvPr>
          <p:cNvPicPr>
            <a:picLocks noChangeAspect="1" noChangeArrowheads="1"/>
          </p:cNvPicPr>
          <p:nvPr/>
        </p:nvPicPr>
        <p:blipFill>
          <a:blip r:embed="rId3"/>
          <a:srcRect t="10614" b="10614"/>
          <a:stretch/>
        </p:blipFill>
        <p:spPr bwMode="auto">
          <a:xfrm>
            <a:off x="1768536" y="4613958"/>
            <a:ext cx="1887522" cy="19072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stainable Development Goals launch in 2016">
            <a:extLst>
              <a:ext uri="{FF2B5EF4-FFF2-40B4-BE49-F238E27FC236}">
                <a16:creationId xmlns:a16="http://schemas.microsoft.com/office/drawing/2014/main" id="{A4B8EB9E-9964-DE64-5D87-96860EC5C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557" y="1025016"/>
            <a:ext cx="2547975" cy="1578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3">
            <a:extLst>
              <a:ext uri="{FF2B5EF4-FFF2-40B4-BE49-F238E27FC236}">
                <a16:creationId xmlns:a16="http://schemas.microsoft.com/office/drawing/2014/main" id="{E7F953AC-4EA2-797C-E99C-3D63810BEAED}"/>
              </a:ext>
            </a:extLst>
          </p:cNvPr>
          <p:cNvSpPr txBox="1">
            <a:spLocks/>
          </p:cNvSpPr>
          <p:nvPr/>
        </p:nvSpPr>
        <p:spPr>
          <a:xfrm>
            <a:off x="7756647" y="247151"/>
            <a:ext cx="3810001" cy="690212"/>
          </a:xfrm>
          <a:prstGeom prst="rect">
            <a:avLst/>
          </a:prstGeom>
        </p:spPr>
        <p:txBody>
          <a:bodyPr vert="horz" lIns="91440" tIns="45720" rIns="91440" bIns="45720" rtlCol="0" anchor="t">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300">
                <a:solidFill>
                  <a:srgbClr val="29723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spc="0" dirty="0">
                <a:solidFill>
                  <a:srgbClr val="000000"/>
                </a:solidFill>
                <a:cs typeface="Calibri"/>
              </a:rPr>
              <a:t> </a:t>
            </a:r>
            <a:r>
              <a:rPr lang="en-GB" sz="1900" b="1" spc="0" dirty="0">
                <a:solidFill>
                  <a:srgbClr val="000000"/>
                </a:solidFill>
                <a:cs typeface="Calibri"/>
              </a:rPr>
              <a:t>   COPs   </a:t>
            </a:r>
            <a:endParaRPr lang="en-IE" sz="1900" b="1" spc="0">
              <a:solidFill>
                <a:srgbClr val="000000"/>
              </a:solidFill>
              <a:cs typeface="Calibri"/>
            </a:endParaRPr>
          </a:p>
          <a:p>
            <a:r>
              <a:rPr lang="en-GB" sz="1900" spc="0" dirty="0">
                <a:solidFill>
                  <a:srgbClr val="000000"/>
                </a:solidFill>
              </a:rPr>
              <a:t>For nearly three decades the UN has been bringing together almost every country on earth for global climate summit – called COPs – which stands for ‘Conference of the Parties’. In that time climate change has gone from being a fringe issue to a global priority.</a:t>
            </a:r>
            <a:endParaRPr lang="en-IE" sz="1900" spc="0">
              <a:solidFill>
                <a:srgbClr val="000000"/>
              </a:solidFill>
              <a:cs typeface="Calibri"/>
            </a:endParaRPr>
          </a:p>
        </p:txBody>
      </p:sp>
      <p:sp>
        <p:nvSpPr>
          <p:cNvPr id="8" name="TextBox 7">
            <a:extLst>
              <a:ext uri="{FF2B5EF4-FFF2-40B4-BE49-F238E27FC236}">
                <a16:creationId xmlns:a16="http://schemas.microsoft.com/office/drawing/2014/main" id="{303C786B-D9C6-8284-EBFD-DA10C1EEA90F}"/>
              </a:ext>
            </a:extLst>
          </p:cNvPr>
          <p:cNvSpPr txBox="1"/>
          <p:nvPr/>
        </p:nvSpPr>
        <p:spPr>
          <a:xfrm>
            <a:off x="8535944" y="4243548"/>
            <a:ext cx="2771775" cy="1200329"/>
          </a:xfrm>
          <a:prstGeom prst="rect">
            <a:avLst/>
          </a:prstGeom>
          <a:noFill/>
        </p:spPr>
        <p:txBody>
          <a:bodyPr wrap="square">
            <a:spAutoFit/>
          </a:bodyPr>
          <a:lstStyle/>
          <a:p>
            <a:pPr algn="ctr"/>
            <a:r>
              <a:rPr lang="en-GB" sz="1800" b="1" spc="0" dirty="0">
                <a:solidFill>
                  <a:srgbClr val="000000"/>
                </a:solidFill>
              </a:rPr>
              <a:t>KEEP UP TO DATE </a:t>
            </a:r>
          </a:p>
          <a:p>
            <a:pPr algn="ctr"/>
            <a:r>
              <a:rPr lang="en-GB" dirty="0">
                <a:hlinkClick r:id="rId5"/>
              </a:rPr>
              <a:t>Sharm el-Sheikh Climate Change Conference - November 2022 | UNFCCC</a:t>
            </a:r>
            <a:endParaRPr lang="en-IE" dirty="0"/>
          </a:p>
        </p:txBody>
      </p:sp>
    </p:spTree>
    <p:extLst>
      <p:ext uri="{BB962C8B-B14F-4D97-AF65-F5344CB8AC3E}">
        <p14:creationId xmlns:p14="http://schemas.microsoft.com/office/powerpoint/2010/main" val="842575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00F34B8-AE4A-86CA-341D-F9CD0EFA302C}"/>
              </a:ext>
            </a:extLst>
          </p:cNvPr>
          <p:cNvSpPr txBox="1"/>
          <p:nvPr/>
        </p:nvSpPr>
        <p:spPr>
          <a:xfrm>
            <a:off x="-471378" y="357691"/>
            <a:ext cx="7388749" cy="646331"/>
          </a:xfrm>
          <a:prstGeom prst="rect">
            <a:avLst/>
          </a:prstGeom>
          <a:noFill/>
        </p:spPr>
        <p:txBody>
          <a:bodyPr wrap="square" lIns="91440" tIns="45720" rIns="91440" bIns="45720" rtlCol="0" anchor="t">
            <a:spAutoFit/>
          </a:bodyPr>
          <a:lstStyle/>
          <a:p>
            <a:pPr algn="ctr"/>
            <a:r>
              <a:rPr lang="en-IE" sz="3600" b="1" dirty="0">
                <a:solidFill>
                  <a:srgbClr val="468940"/>
                </a:solidFill>
              </a:rPr>
              <a:t>Importance of SDGs to SMEs</a:t>
            </a:r>
            <a:endParaRPr lang="en-US" dirty="0"/>
          </a:p>
        </p:txBody>
      </p:sp>
      <p:sp>
        <p:nvSpPr>
          <p:cNvPr id="3" name="TextBox 2">
            <a:extLst>
              <a:ext uri="{FF2B5EF4-FFF2-40B4-BE49-F238E27FC236}">
                <a16:creationId xmlns:a16="http://schemas.microsoft.com/office/drawing/2014/main" id="{B40BFE2B-7E5A-DB8E-369D-D803FBC152CA}"/>
              </a:ext>
            </a:extLst>
          </p:cNvPr>
          <p:cNvSpPr txBox="1"/>
          <p:nvPr/>
        </p:nvSpPr>
        <p:spPr>
          <a:xfrm>
            <a:off x="394085" y="1276158"/>
            <a:ext cx="367057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50000"/>
                  </a:schemeClr>
                </a:solidFill>
                <a:latin typeface="Calibri"/>
                <a:ea typeface="Source Serif Pro"/>
                <a:cs typeface="Calibri"/>
              </a:rPr>
              <a:t>SDGs are meant to protect the planet from the environmental, social, and economic problems which are plaguing our world and exerting a global impact on businesses</a:t>
            </a:r>
            <a:r>
              <a:rPr lang="en-US" sz="2400" b="1" dirty="0">
                <a:solidFill>
                  <a:schemeClr val="tx1">
                    <a:lumMod val="50000"/>
                  </a:schemeClr>
                </a:solidFill>
                <a:latin typeface="Calibri"/>
                <a:ea typeface="Source Serif Pro"/>
                <a:cs typeface="Calibri"/>
              </a:rPr>
              <a:t>. </a:t>
            </a:r>
            <a:r>
              <a:rPr lang="en-US" sz="2400" dirty="0">
                <a:solidFill>
                  <a:schemeClr val="tx1">
                    <a:lumMod val="50000"/>
                  </a:schemeClr>
                </a:solidFill>
                <a:latin typeface="Calibri"/>
                <a:ea typeface="Source Serif Pro"/>
                <a:cs typeface="Calibri"/>
              </a:rPr>
              <a:t>One might wonder how the UN SDGs could be relevant to small and medium enterprises (SMEs) which have profitability and revenue generation as their main objectives.</a:t>
            </a:r>
          </a:p>
        </p:txBody>
      </p:sp>
      <p:pic>
        <p:nvPicPr>
          <p:cNvPr id="4" name="Picture 4" descr="A picture containing graphical user interface&#10;&#10;Description automatically generated">
            <a:extLst>
              <a:ext uri="{FF2B5EF4-FFF2-40B4-BE49-F238E27FC236}">
                <a16:creationId xmlns:a16="http://schemas.microsoft.com/office/drawing/2014/main" id="{864FF515-968D-B21F-C221-83155216DC41}"/>
              </a:ext>
            </a:extLst>
          </p:cNvPr>
          <p:cNvPicPr>
            <a:picLocks noChangeAspect="1"/>
          </p:cNvPicPr>
          <p:nvPr/>
        </p:nvPicPr>
        <p:blipFill>
          <a:blip r:embed="rId3"/>
          <a:stretch>
            <a:fillRect/>
          </a:stretch>
        </p:blipFill>
        <p:spPr>
          <a:xfrm>
            <a:off x="3810000" y="1144281"/>
            <a:ext cx="8575963" cy="5414565"/>
          </a:xfrm>
          <a:prstGeom prst="rect">
            <a:avLst/>
          </a:prstGeom>
        </p:spPr>
      </p:pic>
    </p:spTree>
    <p:extLst>
      <p:ext uri="{BB962C8B-B14F-4D97-AF65-F5344CB8AC3E}">
        <p14:creationId xmlns:p14="http://schemas.microsoft.com/office/powerpoint/2010/main" val="2822775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00F34B8-AE4A-86CA-341D-F9CD0EFA302C}"/>
              </a:ext>
            </a:extLst>
          </p:cNvPr>
          <p:cNvSpPr txBox="1"/>
          <p:nvPr/>
        </p:nvSpPr>
        <p:spPr>
          <a:xfrm>
            <a:off x="-471378" y="357691"/>
            <a:ext cx="12279403" cy="646331"/>
          </a:xfrm>
          <a:prstGeom prst="rect">
            <a:avLst/>
          </a:prstGeom>
          <a:noFill/>
        </p:spPr>
        <p:txBody>
          <a:bodyPr wrap="square" lIns="91440" tIns="45720" rIns="91440" bIns="45720" rtlCol="0" anchor="t">
            <a:spAutoFit/>
          </a:bodyPr>
          <a:lstStyle/>
          <a:p>
            <a:pPr algn="ctr"/>
            <a:r>
              <a:rPr lang="en-IE" sz="3600" b="1" dirty="0">
                <a:solidFill>
                  <a:srgbClr val="468940"/>
                </a:solidFill>
              </a:rPr>
              <a:t>WATCH - Importance of SDGs to SMEs</a:t>
            </a:r>
            <a:endParaRPr lang="en-US" dirty="0"/>
          </a:p>
        </p:txBody>
      </p:sp>
      <p:sp>
        <p:nvSpPr>
          <p:cNvPr id="3" name="TextBox 2">
            <a:extLst>
              <a:ext uri="{FF2B5EF4-FFF2-40B4-BE49-F238E27FC236}">
                <a16:creationId xmlns:a16="http://schemas.microsoft.com/office/drawing/2014/main" id="{B40BFE2B-7E5A-DB8E-369D-D803FBC152CA}"/>
              </a:ext>
            </a:extLst>
          </p:cNvPr>
          <p:cNvSpPr txBox="1"/>
          <p:nvPr/>
        </p:nvSpPr>
        <p:spPr>
          <a:xfrm>
            <a:off x="394085" y="1276158"/>
            <a:ext cx="110273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dirty="0">
              <a:ea typeface="+mn-lt"/>
              <a:cs typeface="+mn-lt"/>
            </a:endParaRPr>
          </a:p>
        </p:txBody>
      </p:sp>
      <p:pic>
        <p:nvPicPr>
          <p:cNvPr id="4" name="Online Media 3" title="The SDGs and Business">
            <a:hlinkClick r:id="" action="ppaction://media"/>
            <a:extLst>
              <a:ext uri="{FF2B5EF4-FFF2-40B4-BE49-F238E27FC236}">
                <a16:creationId xmlns:a16="http://schemas.microsoft.com/office/drawing/2014/main" id="{C83BE4BC-B120-CD9F-84D1-FDB2BFFD78D1}"/>
              </a:ext>
            </a:extLst>
          </p:cNvPr>
          <p:cNvPicPr>
            <a:picLocks noRot="1" noChangeAspect="1"/>
          </p:cNvPicPr>
          <p:nvPr>
            <a:videoFile r:link="rId1"/>
          </p:nvPr>
        </p:nvPicPr>
        <p:blipFill>
          <a:blip r:embed="rId4"/>
          <a:stretch>
            <a:fillRect/>
          </a:stretch>
        </p:blipFill>
        <p:spPr>
          <a:xfrm>
            <a:off x="6350000" y="1731736"/>
            <a:ext cx="5225142" cy="2995385"/>
          </a:xfrm>
          <a:prstGeom prst="rect">
            <a:avLst/>
          </a:prstGeom>
        </p:spPr>
      </p:pic>
      <p:sp>
        <p:nvSpPr>
          <p:cNvPr id="5" name="TextBox 4">
            <a:extLst>
              <a:ext uri="{FF2B5EF4-FFF2-40B4-BE49-F238E27FC236}">
                <a16:creationId xmlns:a16="http://schemas.microsoft.com/office/drawing/2014/main" id="{5DD04CFF-E5F1-FA95-6194-2C1AE0560774}"/>
              </a:ext>
            </a:extLst>
          </p:cNvPr>
          <p:cNvSpPr txBox="1"/>
          <p:nvPr/>
        </p:nvSpPr>
        <p:spPr>
          <a:xfrm>
            <a:off x="285448" y="1591734"/>
            <a:ext cx="562186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F0F0F"/>
                </a:solidFill>
                <a:latin typeface="Roboto"/>
                <a:ea typeface="Roboto"/>
                <a:cs typeface="Roboto"/>
              </a:rPr>
              <a:t>The World Business Council for Sustainable Development (WBCSD) launched the CEO Guide to the SDGs - a new resource aimed at </a:t>
            </a:r>
            <a:r>
              <a:rPr lang="en-US" sz="2400" dirty="0" err="1">
                <a:solidFill>
                  <a:srgbClr val="0F0F0F"/>
                </a:solidFill>
                <a:latin typeface="Roboto"/>
                <a:ea typeface="Roboto"/>
                <a:cs typeface="Roboto"/>
              </a:rPr>
              <a:t>galvanising</a:t>
            </a:r>
            <a:r>
              <a:rPr lang="en-US" sz="2400" dirty="0">
                <a:solidFill>
                  <a:srgbClr val="0F0F0F"/>
                </a:solidFill>
                <a:latin typeface="Roboto"/>
                <a:ea typeface="Roboto"/>
                <a:cs typeface="Roboto"/>
              </a:rPr>
              <a:t> engagement from global business leaders in relation to the Sustainable Development Goals (SDGs). The CEO Guide to the SDGs sets out clear actions that CEOs can take to begin to align their </a:t>
            </a:r>
            <a:r>
              <a:rPr lang="en-US" sz="2400" dirty="0" err="1">
                <a:solidFill>
                  <a:srgbClr val="0F0F0F"/>
                </a:solidFill>
                <a:latin typeface="Roboto"/>
                <a:ea typeface="Roboto"/>
                <a:cs typeface="Roboto"/>
              </a:rPr>
              <a:t>organisations</a:t>
            </a:r>
            <a:r>
              <a:rPr lang="en-US" sz="2400" dirty="0">
                <a:solidFill>
                  <a:srgbClr val="0F0F0F"/>
                </a:solidFill>
                <a:latin typeface="Roboto"/>
                <a:ea typeface="Roboto"/>
                <a:cs typeface="Roboto"/>
              </a:rPr>
              <a:t> with the SDGs and plot a course towards unlocking the value they represent. </a:t>
            </a:r>
            <a:endParaRPr lang="en-US" sz="2400">
              <a:solidFill>
                <a:srgbClr val="086D6E"/>
              </a:solidFill>
              <a:latin typeface="Calibri" panose="020F0502020204030204"/>
              <a:ea typeface="Roboto"/>
              <a:cs typeface="Calibri" panose="020F0502020204030204"/>
            </a:endParaRPr>
          </a:p>
          <a:p>
            <a:endParaRPr lang="en-US" sz="2400" dirty="0">
              <a:solidFill>
                <a:srgbClr val="0F0F0F"/>
              </a:solidFill>
              <a:latin typeface="Roboto"/>
              <a:ea typeface="Roboto"/>
              <a:cs typeface="Roboto"/>
            </a:endParaRPr>
          </a:p>
          <a:p>
            <a:endParaRPr lang="en-US" sz="2400" dirty="0">
              <a:cs typeface="Calibri"/>
            </a:endParaRPr>
          </a:p>
        </p:txBody>
      </p:sp>
      <p:sp>
        <p:nvSpPr>
          <p:cNvPr id="6" name="TextBox 5">
            <a:extLst>
              <a:ext uri="{FF2B5EF4-FFF2-40B4-BE49-F238E27FC236}">
                <a16:creationId xmlns:a16="http://schemas.microsoft.com/office/drawing/2014/main" id="{3E35CC82-6F78-1031-4797-B931622D8319}"/>
              </a:ext>
            </a:extLst>
          </p:cNvPr>
          <p:cNvSpPr txBox="1"/>
          <p:nvPr/>
        </p:nvSpPr>
        <p:spPr>
          <a:xfrm>
            <a:off x="6429829" y="5063067"/>
            <a:ext cx="51743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Roboto"/>
              </a:rPr>
              <a:t>Click play to watch this short and powerful video exploring SDGs and business</a:t>
            </a:r>
            <a:endParaRPr lang="en-GB" dirty="0">
              <a:latin typeface="Calibri" panose="020F0502020204030204"/>
              <a:cs typeface="Calibri" panose="020F0502020204030204"/>
            </a:endParaRPr>
          </a:p>
          <a:p>
            <a:endParaRPr lang="en-US" b="1" dirty="0">
              <a:solidFill>
                <a:srgbClr val="0F0F0F"/>
              </a:solidFill>
              <a:latin typeface="Roboto"/>
            </a:endParaRPr>
          </a:p>
          <a:p>
            <a:r>
              <a:rPr lang="en-US" b="1" dirty="0">
                <a:solidFill>
                  <a:srgbClr val="0F0F0F"/>
                </a:solidFill>
                <a:latin typeface="Roboto"/>
              </a:rPr>
              <a:t>Find out more:</a:t>
            </a:r>
            <a:r>
              <a:rPr lang="en-US" dirty="0">
                <a:solidFill>
                  <a:srgbClr val="0F0F0F"/>
                </a:solidFill>
                <a:latin typeface="Roboto"/>
              </a:rPr>
              <a:t> </a:t>
            </a:r>
            <a:r>
              <a:rPr lang="en-US" dirty="0">
                <a:solidFill>
                  <a:srgbClr val="87A66E"/>
                </a:solidFill>
                <a:cs typeface="Segoe UI"/>
                <a:hlinkClick r:id="rId5"/>
              </a:rPr>
              <a:t>CEO Guide to the SDGs (wbcsd.org)</a:t>
            </a:r>
            <a:endParaRPr lang="en-GB">
              <a:cs typeface="Calibri"/>
            </a:endParaRPr>
          </a:p>
        </p:txBody>
      </p:sp>
    </p:spTree>
    <p:extLst>
      <p:ext uri="{BB962C8B-B14F-4D97-AF65-F5344CB8AC3E}">
        <p14:creationId xmlns:p14="http://schemas.microsoft.com/office/powerpoint/2010/main" val="271768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00F34B8-AE4A-86CA-341D-F9CD0EFA302C}"/>
              </a:ext>
            </a:extLst>
          </p:cNvPr>
          <p:cNvSpPr txBox="1"/>
          <p:nvPr/>
        </p:nvSpPr>
        <p:spPr>
          <a:xfrm>
            <a:off x="-471378" y="357691"/>
            <a:ext cx="12279403" cy="646331"/>
          </a:xfrm>
          <a:prstGeom prst="rect">
            <a:avLst/>
          </a:prstGeom>
          <a:noFill/>
        </p:spPr>
        <p:txBody>
          <a:bodyPr wrap="square" lIns="91440" tIns="45720" rIns="91440" bIns="45720" rtlCol="0" anchor="t">
            <a:spAutoFit/>
          </a:bodyPr>
          <a:lstStyle/>
          <a:p>
            <a:pPr algn="ctr"/>
            <a:r>
              <a:rPr lang="en-IE" sz="3600" b="1" dirty="0">
                <a:solidFill>
                  <a:srgbClr val="468940"/>
                </a:solidFill>
              </a:rPr>
              <a:t>Practical ways of delivering SDGs in SMEs</a:t>
            </a:r>
            <a:endParaRPr lang="en-US" dirty="0"/>
          </a:p>
        </p:txBody>
      </p:sp>
      <p:sp>
        <p:nvSpPr>
          <p:cNvPr id="3" name="TextBox 2">
            <a:extLst>
              <a:ext uri="{FF2B5EF4-FFF2-40B4-BE49-F238E27FC236}">
                <a16:creationId xmlns:a16="http://schemas.microsoft.com/office/drawing/2014/main" id="{B40BFE2B-7E5A-DB8E-369D-D803FBC152CA}"/>
              </a:ext>
            </a:extLst>
          </p:cNvPr>
          <p:cNvSpPr txBox="1"/>
          <p:nvPr/>
        </p:nvSpPr>
        <p:spPr>
          <a:xfrm>
            <a:off x="394085" y="1276158"/>
            <a:ext cx="110273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dirty="0">
              <a:ea typeface="+mn-lt"/>
              <a:cs typeface="+mn-lt"/>
            </a:endParaRPr>
          </a:p>
        </p:txBody>
      </p:sp>
      <p:graphicFrame>
        <p:nvGraphicFramePr>
          <p:cNvPr id="7" name="Table 6">
            <a:extLst>
              <a:ext uri="{FF2B5EF4-FFF2-40B4-BE49-F238E27FC236}">
                <a16:creationId xmlns:a16="http://schemas.microsoft.com/office/drawing/2014/main" id="{E4DB1A13-5831-49B6-896B-6B123DBB88B7}"/>
              </a:ext>
            </a:extLst>
          </p:cNvPr>
          <p:cNvGraphicFramePr>
            <a:graphicFrameLocks noGrp="1"/>
          </p:cNvGraphicFramePr>
          <p:nvPr/>
        </p:nvGraphicFramePr>
        <p:xfrm>
          <a:off x="698500" y="1366964"/>
          <a:ext cx="10795000" cy="4124071"/>
        </p:xfrm>
        <a:graphic>
          <a:graphicData uri="http://schemas.openxmlformats.org/drawingml/2006/table">
            <a:tbl>
              <a:tblPr firstRow="1" bandRow="1">
                <a:tableStyleId>{5C22544A-7EE6-4342-B048-85BDC9FD1C3A}</a:tableStyleId>
              </a:tblPr>
              <a:tblGrid>
                <a:gridCol w="9055100">
                  <a:extLst>
                    <a:ext uri="{9D8B030D-6E8A-4147-A177-3AD203B41FA5}">
                      <a16:colId xmlns:a16="http://schemas.microsoft.com/office/drawing/2014/main" val="4163421158"/>
                    </a:ext>
                  </a:extLst>
                </a:gridCol>
                <a:gridCol w="1739900">
                  <a:extLst>
                    <a:ext uri="{9D8B030D-6E8A-4147-A177-3AD203B41FA5}">
                      <a16:colId xmlns:a16="http://schemas.microsoft.com/office/drawing/2014/main" val="3887099899"/>
                    </a:ext>
                  </a:extLst>
                </a:gridCol>
              </a:tblGrid>
              <a:tr h="474218">
                <a:tc>
                  <a:txBody>
                    <a:bodyPr/>
                    <a:lstStyle/>
                    <a:p>
                      <a:pPr marL="0" algn="l" rtl="0" eaLnBrk="1" latinLnBrk="0" hangingPunct="1">
                        <a:spcBef>
                          <a:spcPts val="0"/>
                        </a:spcBef>
                        <a:spcAft>
                          <a:spcPts val="0"/>
                        </a:spcAft>
                      </a:pPr>
                      <a:r>
                        <a:rPr lang="en-IE" sz="2400" kern="1200">
                          <a:effectLst/>
                        </a:rPr>
                        <a:t>How SMEs can Consciously Consume </a:t>
                      </a:r>
                      <a:endParaRPr lang="en-IE">
                        <a:effectLst/>
                      </a:endParaRPr>
                    </a:p>
                  </a:txBody>
                  <a:tcPr marL="0" marR="0" marT="0" marB="0" anchor="ctr"/>
                </a:tc>
                <a:tc>
                  <a:txBody>
                    <a:bodyPr/>
                    <a:lstStyle/>
                    <a:p>
                      <a:pPr marL="0" algn="l" rtl="0" eaLnBrk="1" latinLnBrk="0" hangingPunct="1">
                        <a:spcBef>
                          <a:spcPts val="0"/>
                        </a:spcBef>
                        <a:spcAft>
                          <a:spcPts val="0"/>
                        </a:spcAft>
                      </a:pPr>
                      <a:r>
                        <a:rPr lang="en-IE" sz="2000" kern="1200">
                          <a:effectLst/>
                        </a:rPr>
                        <a:t>SDG Number</a:t>
                      </a:r>
                      <a:endParaRPr lang="en-IE">
                        <a:effectLst/>
                      </a:endParaRPr>
                    </a:p>
                  </a:txBody>
                  <a:tcPr marL="0" marR="0" marT="0" marB="0" anchor="ctr"/>
                </a:tc>
                <a:extLst>
                  <a:ext uri="{0D108BD9-81ED-4DB2-BD59-A6C34878D82A}">
                    <a16:rowId xmlns:a16="http://schemas.microsoft.com/office/drawing/2014/main" val="2665491991"/>
                  </a:ext>
                </a:extLst>
              </a:tr>
              <a:tr h="377190">
                <a:tc>
                  <a:txBody>
                    <a:bodyPr/>
                    <a:lstStyle/>
                    <a:p>
                      <a:pPr marL="0" marR="0" indent="0" algn="l" rtl="0" eaLnBrk="1" fontAlgn="auto" latinLnBrk="0" hangingPunct="1">
                        <a:spcBef>
                          <a:spcPts val="0"/>
                        </a:spcBef>
                        <a:spcAft>
                          <a:spcPts val="0"/>
                        </a:spcAft>
                      </a:pPr>
                      <a:r>
                        <a:rPr lang="en-GB" sz="1800" kern="1200">
                          <a:effectLst/>
                        </a:rPr>
                        <a:t>Ensure that your building has efficient water consumption practices</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(6, 12) </a:t>
                      </a:r>
                      <a:endParaRPr lang="en-GB">
                        <a:effectLst/>
                      </a:endParaRPr>
                    </a:p>
                  </a:txBody>
                  <a:tcPr marL="0" marR="0" marT="0" marB="0" anchor="ctr"/>
                </a:tc>
                <a:extLst>
                  <a:ext uri="{0D108BD9-81ED-4DB2-BD59-A6C34878D82A}">
                    <a16:rowId xmlns:a16="http://schemas.microsoft.com/office/drawing/2014/main" val="2300012275"/>
                  </a:ext>
                </a:extLst>
              </a:tr>
              <a:tr h="377190">
                <a:tc>
                  <a:txBody>
                    <a:bodyPr/>
                    <a:lstStyle/>
                    <a:p>
                      <a:pPr marL="0" marR="0" indent="0" algn="l" rtl="0" eaLnBrk="1" fontAlgn="auto" latinLnBrk="0" hangingPunct="1">
                        <a:spcBef>
                          <a:spcPts val="0"/>
                        </a:spcBef>
                        <a:spcAft>
                          <a:spcPts val="0"/>
                        </a:spcAft>
                      </a:pPr>
                      <a:r>
                        <a:rPr lang="en-GB" sz="1800" kern="1200">
                          <a:effectLst/>
                        </a:rPr>
                        <a:t>Encourage staff to take nationally recommended online Water Conservation Training</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(6, 12) </a:t>
                      </a:r>
                      <a:endParaRPr lang="en-GB">
                        <a:effectLst/>
                      </a:endParaRPr>
                    </a:p>
                  </a:txBody>
                  <a:tcPr marL="0" marR="0" marT="0" marB="0" anchor="ctr"/>
                </a:tc>
                <a:extLst>
                  <a:ext uri="{0D108BD9-81ED-4DB2-BD59-A6C34878D82A}">
                    <a16:rowId xmlns:a16="http://schemas.microsoft.com/office/drawing/2014/main" val="3133804721"/>
                  </a:ext>
                </a:extLst>
              </a:tr>
              <a:tr h="377190">
                <a:tc>
                  <a:txBody>
                    <a:bodyPr/>
                    <a:lstStyle/>
                    <a:p>
                      <a:pPr marL="0" marR="0" indent="0" algn="l" rtl="0" eaLnBrk="1" fontAlgn="auto" latinLnBrk="0" hangingPunct="1">
                        <a:spcBef>
                          <a:spcPts val="0"/>
                        </a:spcBef>
                        <a:spcAft>
                          <a:spcPts val="0"/>
                        </a:spcAft>
                      </a:pPr>
                      <a:r>
                        <a:rPr lang="en-GB" sz="1800" kern="1200">
                          <a:effectLst/>
                        </a:rPr>
                        <a:t>Switch to green energy suppliers</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(7, 12, 13, 15) </a:t>
                      </a:r>
                      <a:endParaRPr lang="en-GB">
                        <a:effectLst/>
                      </a:endParaRPr>
                    </a:p>
                  </a:txBody>
                  <a:tcPr marL="0" marR="0" marT="0" marB="0" anchor="ctr"/>
                </a:tc>
                <a:extLst>
                  <a:ext uri="{0D108BD9-81ED-4DB2-BD59-A6C34878D82A}">
                    <a16:rowId xmlns:a16="http://schemas.microsoft.com/office/drawing/2014/main" val="1881881027"/>
                  </a:ext>
                </a:extLst>
              </a:tr>
              <a:tr h="377190">
                <a:tc>
                  <a:txBody>
                    <a:bodyPr/>
                    <a:lstStyle/>
                    <a:p>
                      <a:pPr marL="0" marR="0" indent="0" algn="l" rtl="0" eaLnBrk="1" fontAlgn="auto" latinLnBrk="0" hangingPunct="1">
                        <a:spcBef>
                          <a:spcPts val="0"/>
                        </a:spcBef>
                        <a:spcAft>
                          <a:spcPts val="0"/>
                        </a:spcAft>
                      </a:pPr>
                      <a:r>
                        <a:rPr lang="en-GB" sz="1800" kern="1200">
                          <a:effectLst/>
                        </a:rPr>
                        <a:t>Switch to electric vehicles (EVs) if you offer company cars</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(7, 12, 13) </a:t>
                      </a:r>
                      <a:endParaRPr lang="en-GB">
                        <a:effectLst/>
                      </a:endParaRPr>
                    </a:p>
                  </a:txBody>
                  <a:tcPr marL="0" marR="0" marT="0" marB="0" anchor="ctr"/>
                </a:tc>
                <a:extLst>
                  <a:ext uri="{0D108BD9-81ED-4DB2-BD59-A6C34878D82A}">
                    <a16:rowId xmlns:a16="http://schemas.microsoft.com/office/drawing/2014/main" val="4264429467"/>
                  </a:ext>
                </a:extLst>
              </a:tr>
              <a:tr h="390398">
                <a:tc>
                  <a:txBody>
                    <a:bodyPr/>
                    <a:lstStyle/>
                    <a:p>
                      <a:pPr marL="0" marR="0" indent="0" algn="l" rtl="0" eaLnBrk="1" fontAlgn="auto" latinLnBrk="0" hangingPunct="1">
                        <a:spcBef>
                          <a:spcPts val="0"/>
                        </a:spcBef>
                        <a:spcAft>
                          <a:spcPts val="0"/>
                        </a:spcAft>
                      </a:pPr>
                      <a:r>
                        <a:rPr lang="en-GB" sz="1800" kern="1200">
                          <a:effectLst/>
                        </a:rPr>
                        <a:t>Fund on-site car charging points to encourage staff to switch to EVs </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(7, 12, 13) </a:t>
                      </a:r>
                      <a:endParaRPr lang="en-GB">
                        <a:effectLst/>
                      </a:endParaRPr>
                    </a:p>
                  </a:txBody>
                  <a:tcPr marL="0" marR="0" marT="0" marB="0" anchor="ctr"/>
                </a:tc>
                <a:extLst>
                  <a:ext uri="{0D108BD9-81ED-4DB2-BD59-A6C34878D82A}">
                    <a16:rowId xmlns:a16="http://schemas.microsoft.com/office/drawing/2014/main" val="3926117372"/>
                  </a:ext>
                </a:extLst>
              </a:tr>
              <a:tr h="377190">
                <a:tc>
                  <a:txBody>
                    <a:bodyPr/>
                    <a:lstStyle/>
                    <a:p>
                      <a:pPr marL="0" marR="0" indent="0" algn="l" rtl="0" eaLnBrk="1" fontAlgn="auto" latinLnBrk="0" hangingPunct="1">
                        <a:spcBef>
                          <a:spcPts val="0"/>
                        </a:spcBef>
                        <a:spcAft>
                          <a:spcPts val="0"/>
                        </a:spcAft>
                      </a:pPr>
                      <a:r>
                        <a:rPr lang="en-GB" sz="1800" kern="1200">
                          <a:effectLst/>
                        </a:rPr>
                        <a:t>Undergo an energy audit </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(7, 12, 13) </a:t>
                      </a:r>
                      <a:endParaRPr lang="en-GB">
                        <a:effectLst/>
                      </a:endParaRPr>
                    </a:p>
                  </a:txBody>
                  <a:tcPr marL="0" marR="0" marT="0" marB="0" anchor="ctr"/>
                </a:tc>
                <a:extLst>
                  <a:ext uri="{0D108BD9-81ED-4DB2-BD59-A6C34878D82A}">
                    <a16:rowId xmlns:a16="http://schemas.microsoft.com/office/drawing/2014/main" val="728226538"/>
                  </a:ext>
                </a:extLst>
              </a:tr>
              <a:tr h="415417">
                <a:tc>
                  <a:txBody>
                    <a:bodyPr/>
                    <a:lstStyle/>
                    <a:p>
                      <a:pPr marL="0" marR="0" indent="0" algn="l" rtl="0" eaLnBrk="1" fontAlgn="auto" latinLnBrk="0" hangingPunct="1">
                        <a:spcBef>
                          <a:spcPts val="0"/>
                        </a:spcBef>
                        <a:spcAft>
                          <a:spcPts val="0"/>
                        </a:spcAft>
                      </a:pPr>
                      <a:r>
                        <a:rPr lang="en-GB" sz="1800" kern="1200">
                          <a:effectLst/>
                        </a:rPr>
                        <a:t>Switch to more efficient lighting options in your building</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(7, 12, 13) </a:t>
                      </a:r>
                      <a:endParaRPr lang="en-GB">
                        <a:effectLst/>
                      </a:endParaRPr>
                    </a:p>
                  </a:txBody>
                  <a:tcPr marL="0" marR="0" marT="0" marB="0" anchor="ctr"/>
                </a:tc>
                <a:extLst>
                  <a:ext uri="{0D108BD9-81ED-4DB2-BD59-A6C34878D82A}">
                    <a16:rowId xmlns:a16="http://schemas.microsoft.com/office/drawing/2014/main" val="1011401507"/>
                  </a:ext>
                </a:extLst>
              </a:tr>
              <a:tr h="377190">
                <a:tc>
                  <a:txBody>
                    <a:bodyPr/>
                    <a:lstStyle/>
                    <a:p>
                      <a:pPr marL="0" marR="0" indent="0" algn="l" rtl="0" eaLnBrk="1" fontAlgn="auto" latinLnBrk="0" hangingPunct="1">
                        <a:spcBef>
                          <a:spcPts val="0"/>
                        </a:spcBef>
                        <a:spcAft>
                          <a:spcPts val="0"/>
                        </a:spcAft>
                      </a:pPr>
                      <a:r>
                        <a:rPr lang="en-GB" sz="1800" kern="1200">
                          <a:effectLst/>
                        </a:rPr>
                        <a:t>Insulate your office building</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(7, 12, 13) </a:t>
                      </a:r>
                      <a:endParaRPr lang="en-GB">
                        <a:effectLst/>
                      </a:endParaRPr>
                    </a:p>
                  </a:txBody>
                  <a:tcPr marL="0" marR="0" marT="0" marB="0" anchor="ctr"/>
                </a:tc>
                <a:extLst>
                  <a:ext uri="{0D108BD9-81ED-4DB2-BD59-A6C34878D82A}">
                    <a16:rowId xmlns:a16="http://schemas.microsoft.com/office/drawing/2014/main" val="3794777850"/>
                  </a:ext>
                </a:extLst>
              </a:tr>
              <a:tr h="580898">
                <a:tc>
                  <a:txBody>
                    <a:bodyPr/>
                    <a:lstStyle/>
                    <a:p>
                      <a:pPr marL="0" marR="0" indent="0" algn="l" rtl="0" eaLnBrk="1" fontAlgn="auto" latinLnBrk="0" hangingPunct="1">
                        <a:spcBef>
                          <a:spcPts val="0"/>
                        </a:spcBef>
                        <a:spcAft>
                          <a:spcPts val="0"/>
                        </a:spcAft>
                      </a:pPr>
                      <a:r>
                        <a:rPr lang="en-GB" sz="1800" kern="1200">
                          <a:effectLst/>
                        </a:rPr>
                        <a:t>Undertake energy management training with the national sustainable energy authority</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(7, 12, 13)</a:t>
                      </a:r>
                      <a:endParaRPr lang="en-GB">
                        <a:effectLst/>
                      </a:endParaRPr>
                    </a:p>
                  </a:txBody>
                  <a:tcPr marL="0" marR="0" marT="0" marB="0" anchor="ctr"/>
                </a:tc>
                <a:extLst>
                  <a:ext uri="{0D108BD9-81ED-4DB2-BD59-A6C34878D82A}">
                    <a16:rowId xmlns:a16="http://schemas.microsoft.com/office/drawing/2014/main" val="1497439373"/>
                  </a:ext>
                </a:extLst>
              </a:tr>
            </a:tbl>
          </a:graphicData>
        </a:graphic>
      </p:graphicFrame>
      <p:pic>
        <p:nvPicPr>
          <p:cNvPr id="8" name="Picture 8" descr="Graphical user interface, table&#10;&#10;Description automatically generated">
            <a:extLst>
              <a:ext uri="{FF2B5EF4-FFF2-40B4-BE49-F238E27FC236}">
                <a16:creationId xmlns:a16="http://schemas.microsoft.com/office/drawing/2014/main" id="{028AC886-4977-0C7C-D83D-FDD4159C8451}"/>
              </a:ext>
            </a:extLst>
          </p:cNvPr>
          <p:cNvPicPr>
            <a:picLocks noChangeAspect="1"/>
          </p:cNvPicPr>
          <p:nvPr/>
        </p:nvPicPr>
        <p:blipFill>
          <a:blip r:embed="rId3"/>
          <a:stretch>
            <a:fillRect/>
          </a:stretch>
        </p:blipFill>
        <p:spPr>
          <a:xfrm>
            <a:off x="1898073" y="5690031"/>
            <a:ext cx="7966363" cy="1089027"/>
          </a:xfrm>
          <a:prstGeom prst="rect">
            <a:avLst/>
          </a:prstGeom>
        </p:spPr>
      </p:pic>
    </p:spTree>
    <p:extLst>
      <p:ext uri="{BB962C8B-B14F-4D97-AF65-F5344CB8AC3E}">
        <p14:creationId xmlns:p14="http://schemas.microsoft.com/office/powerpoint/2010/main" val="358369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00F34B8-AE4A-86CA-341D-F9CD0EFA302C}"/>
              </a:ext>
            </a:extLst>
          </p:cNvPr>
          <p:cNvSpPr txBox="1"/>
          <p:nvPr/>
        </p:nvSpPr>
        <p:spPr>
          <a:xfrm>
            <a:off x="-471378" y="357691"/>
            <a:ext cx="12279403" cy="646331"/>
          </a:xfrm>
          <a:prstGeom prst="rect">
            <a:avLst/>
          </a:prstGeom>
          <a:noFill/>
        </p:spPr>
        <p:txBody>
          <a:bodyPr wrap="square" lIns="91440" tIns="45720" rIns="91440" bIns="45720" rtlCol="0" anchor="t">
            <a:spAutoFit/>
          </a:bodyPr>
          <a:lstStyle/>
          <a:p>
            <a:pPr algn="ctr"/>
            <a:r>
              <a:rPr lang="en-IE" sz="3600" b="1" dirty="0">
                <a:solidFill>
                  <a:srgbClr val="468940"/>
                </a:solidFill>
              </a:rPr>
              <a:t>Practical ways of delivering SDGs in SMEs</a:t>
            </a:r>
            <a:endParaRPr lang="en-US" dirty="0"/>
          </a:p>
        </p:txBody>
      </p:sp>
      <p:sp>
        <p:nvSpPr>
          <p:cNvPr id="3" name="TextBox 2">
            <a:extLst>
              <a:ext uri="{FF2B5EF4-FFF2-40B4-BE49-F238E27FC236}">
                <a16:creationId xmlns:a16="http://schemas.microsoft.com/office/drawing/2014/main" id="{B40BFE2B-7E5A-DB8E-369D-D803FBC152CA}"/>
              </a:ext>
            </a:extLst>
          </p:cNvPr>
          <p:cNvSpPr txBox="1"/>
          <p:nvPr/>
        </p:nvSpPr>
        <p:spPr>
          <a:xfrm>
            <a:off x="394085" y="1276158"/>
            <a:ext cx="110273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dirty="0">
              <a:ea typeface="+mn-lt"/>
              <a:cs typeface="+mn-lt"/>
            </a:endParaRPr>
          </a:p>
        </p:txBody>
      </p:sp>
      <p:graphicFrame>
        <p:nvGraphicFramePr>
          <p:cNvPr id="4" name="Table 3">
            <a:extLst>
              <a:ext uri="{FF2B5EF4-FFF2-40B4-BE49-F238E27FC236}">
                <a16:creationId xmlns:a16="http://schemas.microsoft.com/office/drawing/2014/main" id="{D48DA885-9D83-E45A-7164-187CD12AD0E7}"/>
              </a:ext>
            </a:extLst>
          </p:cNvPr>
          <p:cNvGraphicFramePr>
            <a:graphicFrameLocks noGrp="1"/>
          </p:cNvGraphicFramePr>
          <p:nvPr>
            <p:extLst>
              <p:ext uri="{D42A27DB-BD31-4B8C-83A1-F6EECF244321}">
                <p14:modId xmlns:p14="http://schemas.microsoft.com/office/powerpoint/2010/main" val="907181593"/>
              </p:ext>
            </p:extLst>
          </p:nvPr>
        </p:nvGraphicFramePr>
        <p:xfrm>
          <a:off x="721591" y="1383613"/>
          <a:ext cx="10388600" cy="3508883"/>
        </p:xfrm>
        <a:graphic>
          <a:graphicData uri="http://schemas.openxmlformats.org/drawingml/2006/table">
            <a:tbl>
              <a:tblPr firstRow="1" bandRow="1">
                <a:tableStyleId>{5C22544A-7EE6-4342-B048-85BDC9FD1C3A}</a:tableStyleId>
              </a:tblPr>
              <a:tblGrid>
                <a:gridCol w="8547100">
                  <a:extLst>
                    <a:ext uri="{9D8B030D-6E8A-4147-A177-3AD203B41FA5}">
                      <a16:colId xmlns:a16="http://schemas.microsoft.com/office/drawing/2014/main" val="4062249120"/>
                    </a:ext>
                  </a:extLst>
                </a:gridCol>
                <a:gridCol w="1841500">
                  <a:extLst>
                    <a:ext uri="{9D8B030D-6E8A-4147-A177-3AD203B41FA5}">
                      <a16:colId xmlns:a16="http://schemas.microsoft.com/office/drawing/2014/main" val="1926798740"/>
                    </a:ext>
                  </a:extLst>
                </a:gridCol>
              </a:tblGrid>
              <a:tr h="474218">
                <a:tc>
                  <a:txBody>
                    <a:bodyPr/>
                    <a:lstStyle/>
                    <a:p>
                      <a:pPr marL="0" algn="l" rtl="0" eaLnBrk="1" latinLnBrk="0" hangingPunct="1">
                        <a:spcBef>
                          <a:spcPts val="0"/>
                        </a:spcBef>
                        <a:spcAft>
                          <a:spcPts val="0"/>
                        </a:spcAft>
                      </a:pPr>
                      <a:r>
                        <a:rPr lang="en-IE" sz="2400" kern="1200">
                          <a:effectLst/>
                        </a:rPr>
                        <a:t>How SMEs can Protect the Planet</a:t>
                      </a:r>
                      <a:endParaRPr lang="en-IE">
                        <a:effectLst/>
                      </a:endParaRPr>
                    </a:p>
                  </a:txBody>
                  <a:tcPr marL="0" marR="0" marT="0" marB="0" anchor="ctr"/>
                </a:tc>
                <a:tc>
                  <a:txBody>
                    <a:bodyPr/>
                    <a:lstStyle/>
                    <a:p>
                      <a:pPr marL="0" algn="l" rtl="0" eaLnBrk="1" latinLnBrk="0" hangingPunct="1">
                        <a:spcBef>
                          <a:spcPts val="0"/>
                        </a:spcBef>
                        <a:spcAft>
                          <a:spcPts val="0"/>
                        </a:spcAft>
                      </a:pPr>
                      <a:r>
                        <a:rPr lang="en-IE" sz="2000" kern="1200">
                          <a:effectLst/>
                        </a:rPr>
                        <a:t>SDG Number</a:t>
                      </a:r>
                      <a:endParaRPr lang="en-IE">
                        <a:effectLst/>
                      </a:endParaRPr>
                    </a:p>
                  </a:txBody>
                  <a:tcPr marL="0" marR="0" marT="0" marB="0" anchor="ctr"/>
                </a:tc>
                <a:extLst>
                  <a:ext uri="{0D108BD9-81ED-4DB2-BD59-A6C34878D82A}">
                    <a16:rowId xmlns:a16="http://schemas.microsoft.com/office/drawing/2014/main" val="2461684262"/>
                  </a:ext>
                </a:extLst>
              </a:tr>
              <a:tr h="377190">
                <a:tc>
                  <a:txBody>
                    <a:bodyPr/>
                    <a:lstStyle/>
                    <a:p>
                      <a:pPr marL="0" algn="l" rtl="0" eaLnBrk="1" latinLnBrk="0" hangingPunct="1">
                        <a:spcBef>
                          <a:spcPts val="0"/>
                        </a:spcBef>
                        <a:spcAft>
                          <a:spcPts val="0"/>
                        </a:spcAft>
                      </a:pPr>
                      <a:r>
                        <a:rPr lang="en-GB" sz="1800" kern="1200">
                          <a:effectLst/>
                        </a:rPr>
                        <a:t>Encourage recycling and the reduction of waste across the business</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(12, 13, 14, 15) </a:t>
                      </a:r>
                      <a:endParaRPr lang="en-GB">
                        <a:effectLst/>
                      </a:endParaRPr>
                    </a:p>
                  </a:txBody>
                  <a:tcPr marL="0" marR="0" marT="0" marB="0" anchor="ctr"/>
                </a:tc>
                <a:extLst>
                  <a:ext uri="{0D108BD9-81ED-4DB2-BD59-A6C34878D82A}">
                    <a16:rowId xmlns:a16="http://schemas.microsoft.com/office/drawing/2014/main" val="3809421082"/>
                  </a:ext>
                </a:extLst>
              </a:tr>
              <a:tr h="377190">
                <a:tc>
                  <a:txBody>
                    <a:bodyPr/>
                    <a:lstStyle/>
                    <a:p>
                      <a:pPr marL="0" algn="l" rtl="0" eaLnBrk="1" latinLnBrk="0" hangingPunct="1">
                        <a:spcBef>
                          <a:spcPts val="0"/>
                        </a:spcBef>
                        <a:spcAft>
                          <a:spcPts val="0"/>
                        </a:spcAft>
                      </a:pPr>
                      <a:r>
                        <a:rPr lang="en-GB" sz="1800" kern="1200">
                          <a:effectLst/>
                        </a:rPr>
                        <a:t>Get involved with the circular economy movement and find innovative ways to reuse waste materials from your business</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(12, 13, 14, 15) </a:t>
                      </a:r>
                      <a:endParaRPr lang="en-GB">
                        <a:effectLst/>
                      </a:endParaRPr>
                    </a:p>
                  </a:txBody>
                  <a:tcPr marL="0" marR="0" marT="0" marB="0" anchor="ctr"/>
                </a:tc>
                <a:extLst>
                  <a:ext uri="{0D108BD9-81ED-4DB2-BD59-A6C34878D82A}">
                    <a16:rowId xmlns:a16="http://schemas.microsoft.com/office/drawing/2014/main" val="484074908"/>
                  </a:ext>
                </a:extLst>
              </a:tr>
              <a:tr h="377190">
                <a:tc>
                  <a:txBody>
                    <a:bodyPr/>
                    <a:lstStyle/>
                    <a:p>
                      <a:pPr marL="0" marR="0" indent="0" algn="l" rtl="0" eaLnBrk="1" fontAlgn="auto" latinLnBrk="0" hangingPunct="1">
                        <a:spcBef>
                          <a:spcPts val="0"/>
                        </a:spcBef>
                        <a:spcAft>
                          <a:spcPts val="0"/>
                        </a:spcAft>
                      </a:pPr>
                      <a:r>
                        <a:rPr lang="en-GB" sz="1800" kern="1200">
                          <a:effectLst/>
                        </a:rPr>
                        <a:t>Source suppliers who use – or request that they use – reusable or biodegradable packaging</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(12, 13, 14, 15) </a:t>
                      </a:r>
                      <a:endParaRPr lang="en-GB">
                        <a:effectLst/>
                      </a:endParaRPr>
                    </a:p>
                  </a:txBody>
                  <a:tcPr marL="0" marR="0" marT="0" marB="0" anchor="ctr"/>
                </a:tc>
                <a:extLst>
                  <a:ext uri="{0D108BD9-81ED-4DB2-BD59-A6C34878D82A}">
                    <a16:rowId xmlns:a16="http://schemas.microsoft.com/office/drawing/2014/main" val="3786670365"/>
                  </a:ext>
                </a:extLst>
              </a:tr>
              <a:tr h="377190">
                <a:tc>
                  <a:txBody>
                    <a:bodyPr/>
                    <a:lstStyle/>
                    <a:p>
                      <a:pPr marL="0" marR="0" indent="0" algn="l" rtl="0" eaLnBrk="1" fontAlgn="auto" latinLnBrk="0" hangingPunct="1">
                        <a:spcBef>
                          <a:spcPts val="0"/>
                        </a:spcBef>
                        <a:spcAft>
                          <a:spcPts val="0"/>
                        </a:spcAft>
                      </a:pPr>
                      <a:r>
                        <a:rPr lang="en-GB" sz="1800" kern="1200">
                          <a:effectLst/>
                        </a:rPr>
                        <a:t>Remove single-use plastic from the workplace</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(12, 13, 14, 15)</a:t>
                      </a:r>
                      <a:endParaRPr lang="en-GB">
                        <a:effectLst/>
                      </a:endParaRPr>
                    </a:p>
                  </a:txBody>
                  <a:tcPr marL="0" marR="0" marT="0" marB="0" anchor="ctr"/>
                </a:tc>
                <a:extLst>
                  <a:ext uri="{0D108BD9-81ED-4DB2-BD59-A6C34878D82A}">
                    <a16:rowId xmlns:a16="http://schemas.microsoft.com/office/drawing/2014/main" val="672800235"/>
                  </a:ext>
                </a:extLst>
              </a:tr>
              <a:tr h="390398">
                <a:tc>
                  <a:txBody>
                    <a:bodyPr/>
                    <a:lstStyle/>
                    <a:p>
                      <a:pPr marL="0" marR="0" indent="0" algn="l" rtl="0" eaLnBrk="1" fontAlgn="auto" latinLnBrk="0" hangingPunct="1">
                        <a:spcBef>
                          <a:spcPts val="0"/>
                        </a:spcBef>
                        <a:spcAft>
                          <a:spcPts val="0"/>
                        </a:spcAft>
                      </a:pPr>
                      <a:r>
                        <a:rPr lang="en-GB" sz="1800" kern="1200">
                          <a:effectLst/>
                        </a:rPr>
                        <a:t>Insulate your office building</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(7, 12, 13) </a:t>
                      </a:r>
                      <a:endParaRPr lang="en-GB">
                        <a:effectLst/>
                      </a:endParaRPr>
                    </a:p>
                  </a:txBody>
                  <a:tcPr marL="0" marR="0" marT="0" marB="0" anchor="ctr"/>
                </a:tc>
                <a:extLst>
                  <a:ext uri="{0D108BD9-81ED-4DB2-BD59-A6C34878D82A}">
                    <a16:rowId xmlns:a16="http://schemas.microsoft.com/office/drawing/2014/main" val="2175531852"/>
                  </a:ext>
                </a:extLst>
              </a:tr>
              <a:tr h="377190">
                <a:tc>
                  <a:txBody>
                    <a:bodyPr/>
                    <a:lstStyle/>
                    <a:p>
                      <a:pPr marL="0" marR="0" indent="0" algn="l" rtl="0" eaLnBrk="1" fontAlgn="auto" latinLnBrk="0" hangingPunct="1">
                        <a:spcBef>
                          <a:spcPts val="0"/>
                        </a:spcBef>
                        <a:spcAft>
                          <a:spcPts val="0"/>
                        </a:spcAft>
                      </a:pPr>
                      <a:r>
                        <a:rPr lang="en-GB" sz="1800" kern="1200">
                          <a:effectLst/>
                        </a:rPr>
                        <a:t>If using chemicals or harmful substances in your workplace, work with the EPA to find solutions to minimise the negative impact on the environment</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(12, 13, 14, 15) </a:t>
                      </a:r>
                      <a:endParaRPr lang="en-GB">
                        <a:effectLst/>
                      </a:endParaRPr>
                    </a:p>
                  </a:txBody>
                  <a:tcPr marL="0" marR="0" marT="0" marB="0" anchor="ctr"/>
                </a:tc>
                <a:extLst>
                  <a:ext uri="{0D108BD9-81ED-4DB2-BD59-A6C34878D82A}">
                    <a16:rowId xmlns:a16="http://schemas.microsoft.com/office/drawing/2014/main" val="4186938837"/>
                  </a:ext>
                </a:extLst>
              </a:tr>
              <a:tr h="415417">
                <a:tc>
                  <a:txBody>
                    <a:bodyPr/>
                    <a:lstStyle/>
                    <a:p>
                      <a:pPr marL="0" marR="0" indent="0" algn="l" rtl="0" eaLnBrk="1" fontAlgn="auto" latinLnBrk="0" hangingPunct="1">
                        <a:spcBef>
                          <a:spcPts val="0"/>
                        </a:spcBef>
                        <a:spcAft>
                          <a:spcPts val="0"/>
                        </a:spcAft>
                      </a:pPr>
                      <a:r>
                        <a:rPr lang="en-GB" sz="1800" kern="1200">
                          <a:effectLst/>
                        </a:rPr>
                        <a:t>Arrange car-pool groups to reduce your staff’s carbon emissions</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(12, 13) </a:t>
                      </a:r>
                      <a:endParaRPr lang="en-GB">
                        <a:effectLst/>
                      </a:endParaRPr>
                    </a:p>
                  </a:txBody>
                  <a:tcPr marL="0" marR="0" marT="0" marB="0" anchor="ctr"/>
                </a:tc>
                <a:extLst>
                  <a:ext uri="{0D108BD9-81ED-4DB2-BD59-A6C34878D82A}">
                    <a16:rowId xmlns:a16="http://schemas.microsoft.com/office/drawing/2014/main" val="2628408808"/>
                  </a:ext>
                </a:extLst>
              </a:tr>
            </a:tbl>
          </a:graphicData>
        </a:graphic>
      </p:graphicFrame>
      <p:pic>
        <p:nvPicPr>
          <p:cNvPr id="5" name="Picture 5" descr="Graphical user interface, table&#10;&#10;Description automatically generated">
            <a:extLst>
              <a:ext uri="{FF2B5EF4-FFF2-40B4-BE49-F238E27FC236}">
                <a16:creationId xmlns:a16="http://schemas.microsoft.com/office/drawing/2014/main" id="{C8A1DF14-AB48-71DB-70A5-CD4410074DA1}"/>
              </a:ext>
            </a:extLst>
          </p:cNvPr>
          <p:cNvPicPr>
            <a:picLocks noChangeAspect="1"/>
          </p:cNvPicPr>
          <p:nvPr/>
        </p:nvPicPr>
        <p:blipFill>
          <a:blip r:embed="rId3"/>
          <a:stretch>
            <a:fillRect/>
          </a:stretch>
        </p:blipFill>
        <p:spPr>
          <a:xfrm>
            <a:off x="1551710" y="5329611"/>
            <a:ext cx="8215744" cy="1130996"/>
          </a:xfrm>
          <a:prstGeom prst="rect">
            <a:avLst/>
          </a:prstGeom>
        </p:spPr>
      </p:pic>
    </p:spTree>
    <p:extLst>
      <p:ext uri="{BB962C8B-B14F-4D97-AF65-F5344CB8AC3E}">
        <p14:creationId xmlns:p14="http://schemas.microsoft.com/office/powerpoint/2010/main" val="2025416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00F34B8-AE4A-86CA-341D-F9CD0EFA302C}"/>
              </a:ext>
            </a:extLst>
          </p:cNvPr>
          <p:cNvSpPr txBox="1"/>
          <p:nvPr/>
        </p:nvSpPr>
        <p:spPr>
          <a:xfrm>
            <a:off x="-471378" y="357691"/>
            <a:ext cx="12279403" cy="646331"/>
          </a:xfrm>
          <a:prstGeom prst="rect">
            <a:avLst/>
          </a:prstGeom>
          <a:noFill/>
        </p:spPr>
        <p:txBody>
          <a:bodyPr wrap="square" lIns="91440" tIns="45720" rIns="91440" bIns="45720" rtlCol="0" anchor="t">
            <a:spAutoFit/>
          </a:bodyPr>
          <a:lstStyle/>
          <a:p>
            <a:pPr algn="ctr"/>
            <a:r>
              <a:rPr lang="en-IE" sz="3600" b="1" dirty="0">
                <a:solidFill>
                  <a:srgbClr val="468940"/>
                </a:solidFill>
              </a:rPr>
              <a:t>Practical ways of delivering SDGs in SMEs</a:t>
            </a:r>
            <a:endParaRPr lang="en-US" dirty="0"/>
          </a:p>
        </p:txBody>
      </p:sp>
      <p:sp>
        <p:nvSpPr>
          <p:cNvPr id="3" name="TextBox 2">
            <a:extLst>
              <a:ext uri="{FF2B5EF4-FFF2-40B4-BE49-F238E27FC236}">
                <a16:creationId xmlns:a16="http://schemas.microsoft.com/office/drawing/2014/main" id="{B40BFE2B-7E5A-DB8E-369D-D803FBC152CA}"/>
              </a:ext>
            </a:extLst>
          </p:cNvPr>
          <p:cNvSpPr txBox="1"/>
          <p:nvPr/>
        </p:nvSpPr>
        <p:spPr>
          <a:xfrm>
            <a:off x="394085" y="1276158"/>
            <a:ext cx="110273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dirty="0">
              <a:ea typeface="+mn-lt"/>
              <a:cs typeface="+mn-lt"/>
            </a:endParaRPr>
          </a:p>
        </p:txBody>
      </p:sp>
      <p:graphicFrame>
        <p:nvGraphicFramePr>
          <p:cNvPr id="9" name="Table 8">
            <a:extLst>
              <a:ext uri="{FF2B5EF4-FFF2-40B4-BE49-F238E27FC236}">
                <a16:creationId xmlns:a16="http://schemas.microsoft.com/office/drawing/2014/main" id="{12206C5C-DC85-5AC5-4E08-74753E44DF35}"/>
              </a:ext>
            </a:extLst>
          </p:cNvPr>
          <p:cNvGraphicFramePr>
            <a:graphicFrameLocks noGrp="1"/>
          </p:cNvGraphicFramePr>
          <p:nvPr>
            <p:extLst>
              <p:ext uri="{D42A27DB-BD31-4B8C-83A1-F6EECF244321}">
                <p14:modId xmlns:p14="http://schemas.microsoft.com/office/powerpoint/2010/main" val="3460151060"/>
              </p:ext>
            </p:extLst>
          </p:nvPr>
        </p:nvGraphicFramePr>
        <p:xfrm>
          <a:off x="698500" y="1628613"/>
          <a:ext cx="10795000" cy="2908046"/>
        </p:xfrm>
        <a:graphic>
          <a:graphicData uri="http://schemas.openxmlformats.org/drawingml/2006/table">
            <a:tbl>
              <a:tblPr firstRow="1" bandRow="1">
                <a:tableStyleId>{5C22544A-7EE6-4342-B048-85BDC9FD1C3A}</a:tableStyleId>
              </a:tblPr>
              <a:tblGrid>
                <a:gridCol w="9361586">
                  <a:extLst>
                    <a:ext uri="{9D8B030D-6E8A-4147-A177-3AD203B41FA5}">
                      <a16:colId xmlns:a16="http://schemas.microsoft.com/office/drawing/2014/main" val="1712018434"/>
                    </a:ext>
                  </a:extLst>
                </a:gridCol>
                <a:gridCol w="1433414">
                  <a:extLst>
                    <a:ext uri="{9D8B030D-6E8A-4147-A177-3AD203B41FA5}">
                      <a16:colId xmlns:a16="http://schemas.microsoft.com/office/drawing/2014/main" val="691042384"/>
                    </a:ext>
                  </a:extLst>
                </a:gridCol>
              </a:tblGrid>
              <a:tr h="456311">
                <a:tc>
                  <a:txBody>
                    <a:bodyPr/>
                    <a:lstStyle/>
                    <a:p>
                      <a:pPr marL="0" algn="l" rtl="0" eaLnBrk="1" latinLnBrk="0" hangingPunct="1">
                        <a:spcBef>
                          <a:spcPts val="0"/>
                        </a:spcBef>
                        <a:spcAft>
                          <a:spcPts val="0"/>
                        </a:spcAft>
                      </a:pPr>
                      <a:r>
                        <a:rPr lang="en-IE" sz="2400" kern="1200">
                          <a:effectLst/>
                        </a:rPr>
                        <a:t>How SMEs can Support Local Communities</a:t>
                      </a:r>
                      <a:endParaRPr lang="en-IE">
                        <a:effectLst/>
                      </a:endParaRPr>
                    </a:p>
                  </a:txBody>
                  <a:tcPr marL="0" marR="0" marT="0" marB="0" anchor="ctr"/>
                </a:tc>
                <a:tc>
                  <a:txBody>
                    <a:bodyPr/>
                    <a:lstStyle/>
                    <a:p>
                      <a:pPr marL="0" algn="l" rtl="0" eaLnBrk="1" latinLnBrk="0" hangingPunct="1">
                        <a:spcBef>
                          <a:spcPts val="0"/>
                        </a:spcBef>
                        <a:spcAft>
                          <a:spcPts val="0"/>
                        </a:spcAft>
                      </a:pPr>
                      <a:r>
                        <a:rPr lang="en-IE" sz="1800" kern="1200">
                          <a:effectLst/>
                        </a:rPr>
                        <a:t>SDG Number</a:t>
                      </a:r>
                      <a:endParaRPr lang="en-IE">
                        <a:effectLst/>
                      </a:endParaRPr>
                    </a:p>
                  </a:txBody>
                  <a:tcPr marL="0" marR="0" marT="0" marB="0" anchor="ctr"/>
                </a:tc>
                <a:extLst>
                  <a:ext uri="{0D108BD9-81ED-4DB2-BD59-A6C34878D82A}">
                    <a16:rowId xmlns:a16="http://schemas.microsoft.com/office/drawing/2014/main" val="516631310"/>
                  </a:ext>
                </a:extLst>
              </a:tr>
              <a:tr h="362966">
                <a:tc>
                  <a:txBody>
                    <a:bodyPr/>
                    <a:lstStyle/>
                    <a:p>
                      <a:pPr marL="0" marR="0" indent="0" algn="l" rtl="0" eaLnBrk="1" fontAlgn="auto" latinLnBrk="0" hangingPunct="1">
                        <a:spcBef>
                          <a:spcPts val="0"/>
                        </a:spcBef>
                        <a:spcAft>
                          <a:spcPts val="0"/>
                        </a:spcAft>
                      </a:pPr>
                      <a:r>
                        <a:rPr lang="en-GB" sz="1800" kern="1200">
                          <a:effectLst/>
                        </a:rPr>
                        <a:t>Consider moving your business/secondary offices out of cities to support local economies and improve regional development</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(9, 11)</a:t>
                      </a:r>
                      <a:endParaRPr lang="en-GB">
                        <a:effectLst/>
                      </a:endParaRPr>
                    </a:p>
                  </a:txBody>
                  <a:tcPr marL="0" marR="0" marT="0" marB="0" anchor="ctr"/>
                </a:tc>
                <a:extLst>
                  <a:ext uri="{0D108BD9-81ED-4DB2-BD59-A6C34878D82A}">
                    <a16:rowId xmlns:a16="http://schemas.microsoft.com/office/drawing/2014/main" val="3430356609"/>
                  </a:ext>
                </a:extLst>
              </a:tr>
              <a:tr h="615823">
                <a:tc>
                  <a:txBody>
                    <a:bodyPr/>
                    <a:lstStyle/>
                    <a:p>
                      <a:pPr marL="0" marR="0" indent="0" algn="l" rtl="0" eaLnBrk="1" fontAlgn="auto" latinLnBrk="0" hangingPunct="1">
                        <a:spcBef>
                          <a:spcPts val="0"/>
                        </a:spcBef>
                        <a:spcAft>
                          <a:spcPts val="0"/>
                        </a:spcAft>
                      </a:pPr>
                      <a:r>
                        <a:rPr lang="en-GB" sz="1800" kern="1200">
                          <a:effectLst/>
                        </a:rPr>
                        <a:t>Encourage employees to get involved with their communities by supporting volunteer work</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(8, 11, 17)</a:t>
                      </a:r>
                      <a:endParaRPr lang="en-GB">
                        <a:effectLst/>
                      </a:endParaRPr>
                    </a:p>
                  </a:txBody>
                  <a:tcPr marL="0" marR="0" marT="0" marB="0" anchor="ctr"/>
                </a:tc>
                <a:extLst>
                  <a:ext uri="{0D108BD9-81ED-4DB2-BD59-A6C34878D82A}">
                    <a16:rowId xmlns:a16="http://schemas.microsoft.com/office/drawing/2014/main" val="734652175"/>
                  </a:ext>
                </a:extLst>
              </a:tr>
              <a:tr h="362966">
                <a:tc>
                  <a:txBody>
                    <a:bodyPr/>
                    <a:lstStyle/>
                    <a:p>
                      <a:pPr marL="0" marR="0" indent="0" algn="l" rtl="0" eaLnBrk="1" fontAlgn="auto" latinLnBrk="0" hangingPunct="1">
                        <a:spcBef>
                          <a:spcPts val="0"/>
                        </a:spcBef>
                        <a:spcAft>
                          <a:spcPts val="0"/>
                        </a:spcAft>
                      </a:pPr>
                      <a:r>
                        <a:rPr lang="en-GB" sz="1800" kern="1200">
                          <a:effectLst/>
                        </a:rPr>
                        <a:t>Introduce apprenticeship and traineeship programmes to introduce marginalised groups into your business sector</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(4, 8, 10)</a:t>
                      </a:r>
                      <a:endParaRPr lang="en-GB">
                        <a:effectLst/>
                      </a:endParaRPr>
                    </a:p>
                  </a:txBody>
                  <a:tcPr marL="0" marR="0" marT="0" marB="0" anchor="ctr"/>
                </a:tc>
                <a:extLst>
                  <a:ext uri="{0D108BD9-81ED-4DB2-BD59-A6C34878D82A}">
                    <a16:rowId xmlns:a16="http://schemas.microsoft.com/office/drawing/2014/main" val="776705365"/>
                  </a:ext>
                </a:extLst>
              </a:tr>
              <a:tr h="362966">
                <a:tc>
                  <a:txBody>
                    <a:bodyPr/>
                    <a:lstStyle/>
                    <a:p>
                      <a:pPr marL="0" marR="0" indent="0" algn="l" rtl="0" eaLnBrk="1" fontAlgn="auto" latinLnBrk="0" hangingPunct="1">
                        <a:spcBef>
                          <a:spcPts val="0"/>
                        </a:spcBef>
                        <a:spcAft>
                          <a:spcPts val="0"/>
                        </a:spcAft>
                      </a:pPr>
                      <a:r>
                        <a:rPr lang="en-GB" sz="1800" kern="1200">
                          <a:effectLst/>
                        </a:rPr>
                        <a:t>Mentor in schools/DEIS schools around pathways to employment</a:t>
                      </a:r>
                      <a:endParaRPr lang="en-GB">
                        <a:effectLst/>
                      </a:endParaRPr>
                    </a:p>
                  </a:txBody>
                  <a:tcPr marL="0" marR="0" marT="0" marB="0" anchor="ctr"/>
                </a:tc>
                <a:tc>
                  <a:txBody>
                    <a:bodyPr/>
                    <a:lstStyle/>
                    <a:p>
                      <a:pPr marL="0" marR="0" indent="0" algn="ctr" rtl="0" eaLnBrk="1" fontAlgn="auto" latinLnBrk="0" hangingPunct="1">
                        <a:spcBef>
                          <a:spcPts val="0"/>
                        </a:spcBef>
                        <a:spcAft>
                          <a:spcPts val="0"/>
                        </a:spcAft>
                      </a:pPr>
                      <a:r>
                        <a:rPr lang="en-GB" sz="1800" kern="1200">
                          <a:effectLst/>
                        </a:rPr>
                        <a:t>(4, 8, 10)</a:t>
                      </a:r>
                      <a:endParaRPr lang="en-GB">
                        <a:effectLst/>
                      </a:endParaRPr>
                    </a:p>
                  </a:txBody>
                  <a:tcPr marL="0" marR="0" marT="0" marB="0" anchor="ctr"/>
                </a:tc>
                <a:extLst>
                  <a:ext uri="{0D108BD9-81ED-4DB2-BD59-A6C34878D82A}">
                    <a16:rowId xmlns:a16="http://schemas.microsoft.com/office/drawing/2014/main" val="2562539901"/>
                  </a:ext>
                </a:extLst>
              </a:tr>
              <a:tr h="375666">
                <a:tc>
                  <a:txBody>
                    <a:bodyPr/>
                    <a:lstStyle/>
                    <a:p>
                      <a:pPr marL="0" marR="0" indent="0" algn="l" rtl="0" eaLnBrk="1" fontAlgn="auto" latinLnBrk="0" hangingPunct="1">
                        <a:spcBef>
                          <a:spcPts val="0"/>
                        </a:spcBef>
                        <a:spcAft>
                          <a:spcPts val="0"/>
                        </a:spcAft>
                      </a:pPr>
                      <a:r>
                        <a:rPr lang="en-GB" sz="1800" kern="1200">
                          <a:effectLst/>
                        </a:rPr>
                        <a:t>Offer paid internships to ensure that this opportunity is accessible to all</a:t>
                      </a:r>
                      <a:endParaRPr lang="en-GB">
                        <a:effectLst/>
                      </a:endParaRPr>
                    </a:p>
                  </a:txBody>
                  <a:tcPr marL="0" marR="0" marT="0" marB="0" anchor="ctr"/>
                </a:tc>
                <a:tc>
                  <a:txBody>
                    <a:bodyPr/>
                    <a:lstStyle/>
                    <a:p>
                      <a:pPr marL="0" algn="ctr" rtl="0" eaLnBrk="1" latinLnBrk="0" hangingPunct="1">
                        <a:spcBef>
                          <a:spcPts val="0"/>
                        </a:spcBef>
                        <a:spcAft>
                          <a:spcPts val="0"/>
                        </a:spcAft>
                      </a:pPr>
                      <a:r>
                        <a:rPr lang="en-GB" sz="1800" kern="1200">
                          <a:effectLst/>
                        </a:rPr>
                        <a:t>(4, 8, 10)</a:t>
                      </a:r>
                      <a:endParaRPr lang="en-GB">
                        <a:effectLst/>
                      </a:endParaRPr>
                    </a:p>
                  </a:txBody>
                  <a:tcPr marL="0" marR="0" marT="0" marB="0" anchor="ctr"/>
                </a:tc>
                <a:extLst>
                  <a:ext uri="{0D108BD9-81ED-4DB2-BD59-A6C34878D82A}">
                    <a16:rowId xmlns:a16="http://schemas.microsoft.com/office/drawing/2014/main" val="1865209156"/>
                  </a:ext>
                </a:extLst>
              </a:tr>
            </a:tbl>
          </a:graphicData>
        </a:graphic>
      </p:graphicFrame>
      <p:pic>
        <p:nvPicPr>
          <p:cNvPr id="10" name="Picture 10" descr="Graphical user interface, application&#10;&#10;Description automatically generated">
            <a:extLst>
              <a:ext uri="{FF2B5EF4-FFF2-40B4-BE49-F238E27FC236}">
                <a16:creationId xmlns:a16="http://schemas.microsoft.com/office/drawing/2014/main" id="{612BA1DA-CFEA-BC12-7D54-FD7573A50BD4}"/>
              </a:ext>
            </a:extLst>
          </p:cNvPr>
          <p:cNvPicPr>
            <a:picLocks noChangeAspect="1"/>
          </p:cNvPicPr>
          <p:nvPr/>
        </p:nvPicPr>
        <p:blipFill>
          <a:blip r:embed="rId3"/>
          <a:stretch>
            <a:fillRect/>
          </a:stretch>
        </p:blipFill>
        <p:spPr>
          <a:xfrm>
            <a:off x="2147454" y="4973887"/>
            <a:ext cx="7897090" cy="1246696"/>
          </a:xfrm>
          <a:prstGeom prst="rect">
            <a:avLst/>
          </a:prstGeom>
        </p:spPr>
      </p:pic>
    </p:spTree>
    <p:extLst>
      <p:ext uri="{BB962C8B-B14F-4D97-AF65-F5344CB8AC3E}">
        <p14:creationId xmlns:p14="http://schemas.microsoft.com/office/powerpoint/2010/main" val="3009746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00F34B8-AE4A-86CA-341D-F9CD0EFA302C}"/>
              </a:ext>
            </a:extLst>
          </p:cNvPr>
          <p:cNvSpPr txBox="1"/>
          <p:nvPr/>
        </p:nvSpPr>
        <p:spPr>
          <a:xfrm>
            <a:off x="-302045" y="248834"/>
            <a:ext cx="12279403" cy="646331"/>
          </a:xfrm>
          <a:prstGeom prst="rect">
            <a:avLst/>
          </a:prstGeom>
          <a:noFill/>
        </p:spPr>
        <p:txBody>
          <a:bodyPr wrap="square" lIns="91440" tIns="45720" rIns="91440" bIns="45720" rtlCol="0" anchor="t">
            <a:spAutoFit/>
          </a:bodyPr>
          <a:lstStyle/>
          <a:p>
            <a:pPr algn="ctr"/>
            <a:r>
              <a:rPr lang="en-IE" sz="3600" b="1" dirty="0">
                <a:solidFill>
                  <a:srgbClr val="468940"/>
                </a:solidFill>
                <a:cs typeface="Calibri"/>
              </a:rPr>
              <a:t>ENGAGE WITH THIS RESOURCE: SDG COMPASS GUIDE</a:t>
            </a:r>
          </a:p>
        </p:txBody>
      </p:sp>
      <p:sp>
        <p:nvSpPr>
          <p:cNvPr id="3" name="TextBox 2">
            <a:extLst>
              <a:ext uri="{FF2B5EF4-FFF2-40B4-BE49-F238E27FC236}">
                <a16:creationId xmlns:a16="http://schemas.microsoft.com/office/drawing/2014/main" id="{B40BFE2B-7E5A-DB8E-369D-D803FBC152CA}"/>
              </a:ext>
            </a:extLst>
          </p:cNvPr>
          <p:cNvSpPr txBox="1"/>
          <p:nvPr/>
        </p:nvSpPr>
        <p:spPr>
          <a:xfrm>
            <a:off x="394085" y="1276158"/>
            <a:ext cx="110273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dirty="0">
              <a:ea typeface="+mn-lt"/>
              <a:cs typeface="+mn-lt"/>
            </a:endParaRPr>
          </a:p>
        </p:txBody>
      </p:sp>
      <p:sp>
        <p:nvSpPr>
          <p:cNvPr id="5" name="TextBox 4">
            <a:extLst>
              <a:ext uri="{FF2B5EF4-FFF2-40B4-BE49-F238E27FC236}">
                <a16:creationId xmlns:a16="http://schemas.microsoft.com/office/drawing/2014/main" id="{5DD04CFF-E5F1-FA95-6194-2C1AE0560774}"/>
              </a:ext>
            </a:extLst>
          </p:cNvPr>
          <p:cNvSpPr txBox="1"/>
          <p:nvPr/>
        </p:nvSpPr>
        <p:spPr>
          <a:xfrm>
            <a:off x="237067" y="890210"/>
            <a:ext cx="7303104"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0000"/>
                </a:solidFill>
                <a:ea typeface="+mn-lt"/>
                <a:cs typeface="+mn-lt"/>
              </a:rPr>
              <a:t>The</a:t>
            </a:r>
            <a:r>
              <a:rPr lang="en-US" sz="2400" dirty="0">
                <a:ea typeface="+mn-lt"/>
                <a:cs typeface="+mn-lt"/>
              </a:rPr>
              <a:t> </a:t>
            </a:r>
            <a:r>
              <a:rPr lang="en-US" sz="2400" b="1" dirty="0">
                <a:ea typeface="+mn-lt"/>
                <a:cs typeface="+mn-lt"/>
                <a:hlinkClick r:id="rId3"/>
              </a:rPr>
              <a:t>SDG Compass Guide</a:t>
            </a:r>
            <a:r>
              <a:rPr lang="en-US" sz="2400" dirty="0">
                <a:ea typeface="+mn-lt"/>
                <a:cs typeface="+mn-lt"/>
                <a:hlinkClick r:id="rId3"/>
              </a:rPr>
              <a:t> </a:t>
            </a:r>
            <a:r>
              <a:rPr lang="en-US" sz="2400" dirty="0">
                <a:ea typeface="+mn-lt"/>
                <a:cs typeface="+mn-lt"/>
              </a:rPr>
              <a:t>p</a:t>
            </a:r>
            <a:r>
              <a:rPr lang="en-US" sz="2400" dirty="0">
                <a:solidFill>
                  <a:srgbClr val="000000"/>
                </a:solidFill>
                <a:ea typeface="+mn-lt"/>
                <a:cs typeface="+mn-lt"/>
              </a:rPr>
              <a:t>rovides guidance for companies on how they can align their strategies as well as measure and manage their contribution to the realization of the SDGs. The guide is </a:t>
            </a:r>
            <a:r>
              <a:rPr lang="en-US" sz="2400" dirty="0" err="1">
                <a:solidFill>
                  <a:srgbClr val="000000"/>
                </a:solidFill>
                <a:ea typeface="+mn-lt"/>
                <a:cs typeface="+mn-lt"/>
              </a:rPr>
              <a:t>organised</a:t>
            </a:r>
            <a:r>
              <a:rPr lang="en-US" sz="2400" dirty="0">
                <a:solidFill>
                  <a:srgbClr val="000000"/>
                </a:solidFill>
                <a:ea typeface="+mn-lt"/>
                <a:cs typeface="+mn-lt"/>
              </a:rPr>
              <a:t> into sections that address each of the five steps-</a:t>
            </a:r>
            <a:endParaRPr lang="en-US" dirty="0">
              <a:solidFill>
                <a:srgbClr val="000000"/>
              </a:solidFill>
              <a:cs typeface="Calibri"/>
            </a:endParaRPr>
          </a:p>
          <a:p>
            <a:endParaRPr lang="en-US" sz="2400" dirty="0">
              <a:solidFill>
                <a:srgbClr val="000000"/>
              </a:solidFill>
              <a:latin typeface="Calibri"/>
              <a:ea typeface="Roboto"/>
              <a:cs typeface="Calibri"/>
            </a:endParaRPr>
          </a:p>
          <a:p>
            <a:pPr algn="ctr"/>
            <a:r>
              <a:rPr lang="en-US" sz="2400" b="1" dirty="0">
                <a:ea typeface="+mn-lt"/>
                <a:cs typeface="+mn-lt"/>
              </a:rPr>
              <a:t>1 Understand the SDGs</a:t>
            </a:r>
            <a:endParaRPr lang="en-US" dirty="0"/>
          </a:p>
          <a:p>
            <a:pPr algn="ctr"/>
            <a:r>
              <a:rPr lang="en-US" sz="2400" dirty="0">
                <a:ea typeface="+mn-lt"/>
                <a:cs typeface="+mn-lt"/>
              </a:rPr>
              <a:t>A</a:t>
            </a:r>
            <a:r>
              <a:rPr lang="en-US" sz="2400" dirty="0">
                <a:solidFill>
                  <a:srgbClr val="000000"/>
                </a:solidFill>
                <a:ea typeface="+mn-lt"/>
                <a:cs typeface="+mn-lt"/>
              </a:rPr>
              <a:t>s a first step, companies need to </a:t>
            </a:r>
            <a:r>
              <a:rPr lang="en-US" sz="2400" dirty="0" err="1">
                <a:solidFill>
                  <a:srgbClr val="000000"/>
                </a:solidFill>
                <a:ea typeface="+mn-lt"/>
                <a:cs typeface="+mn-lt"/>
              </a:rPr>
              <a:t>familiarise</a:t>
            </a:r>
            <a:r>
              <a:rPr lang="en-US" sz="2400" dirty="0">
                <a:solidFill>
                  <a:srgbClr val="000000"/>
                </a:solidFill>
                <a:ea typeface="+mn-lt"/>
                <a:cs typeface="+mn-lt"/>
              </a:rPr>
              <a:t> themselves with the 17 SDGs. Be aware of how your company addresses each of the SDGs and its potential. </a:t>
            </a:r>
            <a:endParaRPr lang="en-US">
              <a:solidFill>
                <a:srgbClr val="000000"/>
              </a:solidFill>
              <a:cs typeface="Calibri"/>
            </a:endParaRPr>
          </a:p>
          <a:p>
            <a:pPr algn="ctr"/>
            <a:endParaRPr lang="en-US" sz="2400" dirty="0">
              <a:ea typeface="+mn-lt"/>
              <a:cs typeface="+mn-lt"/>
            </a:endParaRPr>
          </a:p>
          <a:p>
            <a:pPr algn="ctr"/>
            <a:r>
              <a:rPr lang="en-US" sz="2400" b="1" dirty="0">
                <a:ea typeface="+mn-lt"/>
                <a:cs typeface="+mn-lt"/>
              </a:rPr>
              <a:t>2 Define Priorities</a:t>
            </a:r>
            <a:endParaRPr lang="en-US" dirty="0"/>
          </a:p>
          <a:p>
            <a:pPr algn="ctr"/>
            <a:r>
              <a:rPr lang="en-US" sz="2400" dirty="0">
                <a:ea typeface="+mn-lt"/>
                <a:cs typeface="+mn-lt"/>
              </a:rPr>
              <a:t>S</a:t>
            </a:r>
            <a:r>
              <a:rPr lang="en-US" sz="2400" dirty="0">
                <a:solidFill>
                  <a:srgbClr val="000000"/>
                </a:solidFill>
                <a:ea typeface="+mn-lt"/>
                <a:cs typeface="+mn-lt"/>
              </a:rPr>
              <a:t>MEs must define their priorities based on their current positive and negative current and potential impact on the SDGs across their business value chains. This will open up opportunities and reduce risks. </a:t>
            </a:r>
            <a:endParaRPr lang="en-US">
              <a:solidFill>
                <a:srgbClr val="000000"/>
              </a:solidFill>
              <a:cs typeface="Calibri"/>
            </a:endParaRPr>
          </a:p>
          <a:p>
            <a:endParaRPr lang="en-US" sz="2400" dirty="0">
              <a:solidFill>
                <a:srgbClr val="000000"/>
              </a:solidFill>
              <a:cs typeface="Calibri"/>
            </a:endParaRPr>
          </a:p>
          <a:p>
            <a:endParaRPr lang="en-US" sz="2400" dirty="0">
              <a:solidFill>
                <a:srgbClr val="000000"/>
              </a:solidFill>
              <a:latin typeface="Roboto"/>
              <a:ea typeface="Roboto"/>
              <a:cs typeface="Roboto"/>
            </a:endParaRPr>
          </a:p>
          <a:p>
            <a:endParaRPr lang="en-US" sz="2400" dirty="0">
              <a:cs typeface="Calibri"/>
            </a:endParaRPr>
          </a:p>
        </p:txBody>
      </p:sp>
      <p:pic>
        <p:nvPicPr>
          <p:cNvPr id="2" name="Picture 6" descr="Chart, surface chart&#10;&#10;Description automatically generated">
            <a:extLst>
              <a:ext uri="{FF2B5EF4-FFF2-40B4-BE49-F238E27FC236}">
                <a16:creationId xmlns:a16="http://schemas.microsoft.com/office/drawing/2014/main" id="{9F02B0E1-078C-4802-0858-16B8ED023B4E}"/>
              </a:ext>
            </a:extLst>
          </p:cNvPr>
          <p:cNvPicPr>
            <a:picLocks noChangeAspect="1"/>
          </p:cNvPicPr>
          <p:nvPr/>
        </p:nvPicPr>
        <p:blipFill>
          <a:blip r:embed="rId4"/>
          <a:stretch>
            <a:fillRect/>
          </a:stretch>
        </p:blipFill>
        <p:spPr>
          <a:xfrm>
            <a:off x="8086657" y="781969"/>
            <a:ext cx="3456819" cy="3788533"/>
          </a:xfrm>
          <a:prstGeom prst="rect">
            <a:avLst/>
          </a:prstGeom>
        </p:spPr>
      </p:pic>
      <p:sp>
        <p:nvSpPr>
          <p:cNvPr id="7" name="TextBox 6">
            <a:extLst>
              <a:ext uri="{FF2B5EF4-FFF2-40B4-BE49-F238E27FC236}">
                <a16:creationId xmlns:a16="http://schemas.microsoft.com/office/drawing/2014/main" id="{9D19202F-5724-86FF-87FF-6011F6146948}"/>
              </a:ext>
            </a:extLst>
          </p:cNvPr>
          <p:cNvSpPr txBox="1"/>
          <p:nvPr/>
        </p:nvSpPr>
        <p:spPr>
          <a:xfrm>
            <a:off x="7976808" y="4656667"/>
            <a:ext cx="3664856" cy="1938992"/>
          </a:xfrm>
          <a:prstGeom prst="rect">
            <a:avLst/>
          </a:prstGeom>
          <a:noFill/>
          <a:ln>
            <a:solidFill>
              <a:srgbClr val="46894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cs typeface="Calibri"/>
              </a:rPr>
              <a:t>DOWNLOAD AND START USING  </a:t>
            </a:r>
            <a:r>
              <a:rPr lang="en-GB" sz="2400" dirty="0">
                <a:ea typeface="+mn-lt"/>
                <a:cs typeface="+mn-lt"/>
                <a:hlinkClick r:id="rId3"/>
              </a:rPr>
              <a:t>SDG Compass – A Guide for Business Action to Advance the Sustainable Development Goals</a:t>
            </a:r>
            <a:endParaRPr lang="en-GB" sz="2400" b="1" dirty="0">
              <a:cs typeface="Calibri"/>
            </a:endParaRPr>
          </a:p>
        </p:txBody>
      </p:sp>
    </p:spTree>
    <p:extLst>
      <p:ext uri="{BB962C8B-B14F-4D97-AF65-F5344CB8AC3E}">
        <p14:creationId xmlns:p14="http://schemas.microsoft.com/office/powerpoint/2010/main" val="3289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9611D9-30D8-9E6E-E85B-791F0080CE3F}"/>
              </a:ext>
            </a:extLst>
          </p:cNvPr>
          <p:cNvSpPr>
            <a:spLocks noGrp="1"/>
          </p:cNvSpPr>
          <p:nvPr>
            <p:ph type="body" sz="quarter" idx="18"/>
          </p:nvPr>
        </p:nvSpPr>
        <p:spPr>
          <a:xfrm>
            <a:off x="6872419" y="1699839"/>
            <a:ext cx="4524109" cy="3631343"/>
          </a:xfrm>
        </p:spPr>
        <p:txBody>
          <a:bodyPr vert="horz" lIns="91440" tIns="45720" rIns="91440" bIns="45720" rtlCol="0" anchor="t">
            <a:noAutofit/>
          </a:bodyPr>
          <a:lstStyle/>
          <a:p>
            <a:pPr marL="0">
              <a:lnSpc>
                <a:spcPct val="100000"/>
              </a:lnSpc>
            </a:pPr>
            <a:r>
              <a:rPr lang="en-US" sz="2200" dirty="0">
                <a:ea typeface="+mn-lt"/>
                <a:cs typeface="+mn-lt"/>
              </a:rPr>
              <a:t>For many SMEs, sustainability is viewed as a nice to have.  In this module,  we lay out the importance of action, the impact SMEs can have on Europe’s sustainability and most importantly, the business case for SME’s adopting more sustainable Business Practices. </a:t>
            </a:r>
            <a:endParaRPr lang="en-US" sz="2200" dirty="0">
              <a:cs typeface="Calibri"/>
            </a:endParaRPr>
          </a:p>
          <a:p>
            <a:pPr marL="0">
              <a:lnSpc>
                <a:spcPct val="100000"/>
              </a:lnSpc>
            </a:pPr>
            <a:r>
              <a:rPr lang="en-US" sz="2200" dirty="0"/>
              <a:t>Module 1 lays down the foundation for the rest of the course bringing learning from a theoretical background to best practice sustainability in SMEs.</a:t>
            </a:r>
            <a:endParaRPr lang="en-US" sz="2200" dirty="0">
              <a:cs typeface="Calibri"/>
            </a:endParaRPr>
          </a:p>
          <a:p>
            <a:pPr marL="0"/>
            <a:endParaRPr lang="en-US" dirty="0"/>
          </a:p>
          <a:p>
            <a:endParaRPr lang="en-IE" dirty="0"/>
          </a:p>
        </p:txBody>
      </p:sp>
      <p:sp>
        <p:nvSpPr>
          <p:cNvPr id="4" name="Text Placeholder 3">
            <a:extLst>
              <a:ext uri="{FF2B5EF4-FFF2-40B4-BE49-F238E27FC236}">
                <a16:creationId xmlns:a16="http://schemas.microsoft.com/office/drawing/2014/main" id="{C105F61F-7629-6339-AFB7-66D3869B5705}"/>
              </a:ext>
            </a:extLst>
          </p:cNvPr>
          <p:cNvSpPr>
            <a:spLocks noGrp="1"/>
          </p:cNvSpPr>
          <p:nvPr>
            <p:ph type="body" sz="quarter" idx="16"/>
          </p:nvPr>
        </p:nvSpPr>
        <p:spPr>
          <a:xfrm>
            <a:off x="6860325" y="244222"/>
            <a:ext cx="4342424" cy="1473164"/>
          </a:xfrm>
        </p:spPr>
        <p:txBody>
          <a:bodyPr/>
          <a:lstStyle/>
          <a:p>
            <a:r>
              <a:rPr lang="en-US" dirty="0"/>
              <a:t>M1: Introduction to Sustainable Business </a:t>
            </a:r>
          </a:p>
        </p:txBody>
      </p:sp>
      <p:sp>
        <p:nvSpPr>
          <p:cNvPr id="6" name="Text Placeholder 5">
            <a:extLst>
              <a:ext uri="{FF2B5EF4-FFF2-40B4-BE49-F238E27FC236}">
                <a16:creationId xmlns:a16="http://schemas.microsoft.com/office/drawing/2014/main" id="{06271E21-A385-57DC-2F4B-50CCE258BD10}"/>
              </a:ext>
            </a:extLst>
          </p:cNvPr>
          <p:cNvSpPr>
            <a:spLocks noGrp="1"/>
          </p:cNvSpPr>
          <p:nvPr>
            <p:ph type="body" sz="quarter" idx="19"/>
          </p:nvPr>
        </p:nvSpPr>
        <p:spPr/>
        <p:txBody>
          <a:bodyPr/>
          <a:lstStyle/>
          <a:p>
            <a:r>
              <a:rPr lang="en-IE" dirty="0"/>
              <a:t>01</a:t>
            </a:r>
          </a:p>
        </p:txBody>
      </p:sp>
      <p:sp>
        <p:nvSpPr>
          <p:cNvPr id="7" name="Text Placeholder 6">
            <a:extLst>
              <a:ext uri="{FF2B5EF4-FFF2-40B4-BE49-F238E27FC236}">
                <a16:creationId xmlns:a16="http://schemas.microsoft.com/office/drawing/2014/main" id="{0ACECE95-33D8-D9B7-FD4F-00F01F958EEB}"/>
              </a:ext>
            </a:extLst>
          </p:cNvPr>
          <p:cNvSpPr>
            <a:spLocks noGrp="1"/>
          </p:cNvSpPr>
          <p:nvPr>
            <p:ph type="body" sz="quarter" idx="20"/>
          </p:nvPr>
        </p:nvSpPr>
        <p:spPr/>
        <p:txBody>
          <a:bodyPr/>
          <a:lstStyle/>
          <a:p>
            <a:r>
              <a:rPr lang="en-US" dirty="0"/>
              <a:t>The Importance of Sustainability and SME’s for Europe’s Future </a:t>
            </a:r>
            <a:endParaRPr lang="en-IE" dirty="0"/>
          </a:p>
        </p:txBody>
      </p:sp>
      <p:sp>
        <p:nvSpPr>
          <p:cNvPr id="8" name="Text Placeholder 7">
            <a:extLst>
              <a:ext uri="{FF2B5EF4-FFF2-40B4-BE49-F238E27FC236}">
                <a16:creationId xmlns:a16="http://schemas.microsoft.com/office/drawing/2014/main" id="{0CFDC19B-0302-66A0-FDE8-AA99E0FE1D8B}"/>
              </a:ext>
            </a:extLst>
          </p:cNvPr>
          <p:cNvSpPr>
            <a:spLocks noGrp="1"/>
          </p:cNvSpPr>
          <p:nvPr>
            <p:ph type="body" sz="quarter" idx="21"/>
          </p:nvPr>
        </p:nvSpPr>
        <p:spPr/>
        <p:txBody>
          <a:bodyPr/>
          <a:lstStyle/>
          <a:p>
            <a:r>
              <a:rPr lang="en-IE" dirty="0"/>
              <a:t>02</a:t>
            </a:r>
          </a:p>
        </p:txBody>
      </p:sp>
      <p:sp>
        <p:nvSpPr>
          <p:cNvPr id="9" name="Text Placeholder 8">
            <a:extLst>
              <a:ext uri="{FF2B5EF4-FFF2-40B4-BE49-F238E27FC236}">
                <a16:creationId xmlns:a16="http://schemas.microsoft.com/office/drawing/2014/main" id="{7EB46176-FA96-4709-4226-81BF27DFB662}"/>
              </a:ext>
            </a:extLst>
          </p:cNvPr>
          <p:cNvSpPr>
            <a:spLocks noGrp="1"/>
          </p:cNvSpPr>
          <p:nvPr>
            <p:ph type="body" sz="quarter" idx="22"/>
          </p:nvPr>
        </p:nvSpPr>
        <p:spPr/>
        <p:txBody>
          <a:bodyPr/>
          <a:lstStyle/>
          <a:p>
            <a:r>
              <a:rPr lang="en-IE" dirty="0"/>
              <a:t>Sustainability In Depth: Environmental </a:t>
            </a:r>
          </a:p>
        </p:txBody>
      </p:sp>
      <p:sp>
        <p:nvSpPr>
          <p:cNvPr id="10" name="Text Placeholder 9">
            <a:extLst>
              <a:ext uri="{FF2B5EF4-FFF2-40B4-BE49-F238E27FC236}">
                <a16:creationId xmlns:a16="http://schemas.microsoft.com/office/drawing/2014/main" id="{855AE5EF-C462-3E7A-1466-696E605A0697}"/>
              </a:ext>
            </a:extLst>
          </p:cNvPr>
          <p:cNvSpPr>
            <a:spLocks noGrp="1"/>
          </p:cNvSpPr>
          <p:nvPr>
            <p:ph type="body" sz="quarter" idx="23"/>
          </p:nvPr>
        </p:nvSpPr>
        <p:spPr/>
        <p:txBody>
          <a:bodyPr/>
          <a:lstStyle/>
          <a:p>
            <a:r>
              <a:rPr lang="en-IE" dirty="0"/>
              <a:t>03</a:t>
            </a:r>
          </a:p>
        </p:txBody>
      </p:sp>
      <p:sp>
        <p:nvSpPr>
          <p:cNvPr id="11" name="Text Placeholder 10">
            <a:extLst>
              <a:ext uri="{FF2B5EF4-FFF2-40B4-BE49-F238E27FC236}">
                <a16:creationId xmlns:a16="http://schemas.microsoft.com/office/drawing/2014/main" id="{E23C6566-508E-1C7F-D88E-E227B857B29B}"/>
              </a:ext>
            </a:extLst>
          </p:cNvPr>
          <p:cNvSpPr>
            <a:spLocks noGrp="1"/>
          </p:cNvSpPr>
          <p:nvPr>
            <p:ph type="body" sz="quarter" idx="24"/>
          </p:nvPr>
        </p:nvSpPr>
        <p:spPr/>
        <p:txBody>
          <a:bodyPr/>
          <a:lstStyle/>
          <a:p>
            <a:r>
              <a:rPr lang="en-IE" dirty="0"/>
              <a:t>Sustainability In Depth: Economic, including Circular Economy  </a:t>
            </a:r>
          </a:p>
        </p:txBody>
      </p:sp>
      <p:sp>
        <p:nvSpPr>
          <p:cNvPr id="12" name="Text Placeholder 11">
            <a:extLst>
              <a:ext uri="{FF2B5EF4-FFF2-40B4-BE49-F238E27FC236}">
                <a16:creationId xmlns:a16="http://schemas.microsoft.com/office/drawing/2014/main" id="{029C300E-5A09-6662-C153-AFCA8108C9AC}"/>
              </a:ext>
            </a:extLst>
          </p:cNvPr>
          <p:cNvSpPr>
            <a:spLocks noGrp="1"/>
          </p:cNvSpPr>
          <p:nvPr>
            <p:ph type="body" sz="quarter" idx="25"/>
          </p:nvPr>
        </p:nvSpPr>
        <p:spPr/>
        <p:txBody>
          <a:bodyPr/>
          <a:lstStyle/>
          <a:p>
            <a:r>
              <a:rPr lang="en-IE" dirty="0"/>
              <a:t>04</a:t>
            </a:r>
          </a:p>
        </p:txBody>
      </p:sp>
      <p:sp>
        <p:nvSpPr>
          <p:cNvPr id="13" name="Text Placeholder 12">
            <a:extLst>
              <a:ext uri="{FF2B5EF4-FFF2-40B4-BE49-F238E27FC236}">
                <a16:creationId xmlns:a16="http://schemas.microsoft.com/office/drawing/2014/main" id="{AD7B88AA-8CE5-ED19-2E81-8A4691BFAAE2}"/>
              </a:ext>
            </a:extLst>
          </p:cNvPr>
          <p:cNvSpPr>
            <a:spLocks noGrp="1"/>
          </p:cNvSpPr>
          <p:nvPr>
            <p:ph type="body" sz="quarter" idx="26"/>
          </p:nvPr>
        </p:nvSpPr>
        <p:spPr/>
        <p:txBody>
          <a:bodyPr/>
          <a:lstStyle/>
          <a:p>
            <a:r>
              <a:rPr lang="en-IE" dirty="0"/>
              <a:t>Sustainability In Depth: Social including CSR – corporate social responsibility</a:t>
            </a:r>
          </a:p>
        </p:txBody>
      </p:sp>
      <p:sp>
        <p:nvSpPr>
          <p:cNvPr id="14" name="Text Placeholder 13">
            <a:extLst>
              <a:ext uri="{FF2B5EF4-FFF2-40B4-BE49-F238E27FC236}">
                <a16:creationId xmlns:a16="http://schemas.microsoft.com/office/drawing/2014/main" id="{7846CA06-82F8-12DF-4BA0-A6439F2B0321}"/>
              </a:ext>
            </a:extLst>
          </p:cNvPr>
          <p:cNvSpPr>
            <a:spLocks noGrp="1"/>
          </p:cNvSpPr>
          <p:nvPr>
            <p:ph type="body" sz="quarter" idx="27"/>
          </p:nvPr>
        </p:nvSpPr>
        <p:spPr/>
        <p:txBody>
          <a:bodyPr/>
          <a:lstStyle/>
          <a:p>
            <a:r>
              <a:rPr lang="en-IE" dirty="0"/>
              <a:t>05</a:t>
            </a:r>
          </a:p>
        </p:txBody>
      </p:sp>
      <p:sp>
        <p:nvSpPr>
          <p:cNvPr id="15" name="Text Placeholder 14">
            <a:extLst>
              <a:ext uri="{FF2B5EF4-FFF2-40B4-BE49-F238E27FC236}">
                <a16:creationId xmlns:a16="http://schemas.microsoft.com/office/drawing/2014/main" id="{B6161510-0CD2-96AE-C343-C62028358D87}"/>
              </a:ext>
            </a:extLst>
          </p:cNvPr>
          <p:cNvSpPr>
            <a:spLocks noGrp="1"/>
          </p:cNvSpPr>
          <p:nvPr>
            <p:ph type="body" sz="quarter" idx="28"/>
          </p:nvPr>
        </p:nvSpPr>
        <p:spPr/>
        <p:txBody>
          <a:bodyPr/>
          <a:lstStyle/>
          <a:p>
            <a:r>
              <a:rPr lang="en-IE" dirty="0"/>
              <a:t>The Business Case for Sustainability </a:t>
            </a:r>
          </a:p>
        </p:txBody>
      </p:sp>
    </p:spTree>
    <p:extLst>
      <p:ext uri="{BB962C8B-B14F-4D97-AF65-F5344CB8AC3E}">
        <p14:creationId xmlns:p14="http://schemas.microsoft.com/office/powerpoint/2010/main" val="3001702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D00F34B8-AE4A-86CA-341D-F9CD0EFA302C}"/>
              </a:ext>
            </a:extLst>
          </p:cNvPr>
          <p:cNvSpPr txBox="1"/>
          <p:nvPr/>
        </p:nvSpPr>
        <p:spPr>
          <a:xfrm>
            <a:off x="-471378" y="357691"/>
            <a:ext cx="12279403" cy="646331"/>
          </a:xfrm>
          <a:prstGeom prst="rect">
            <a:avLst/>
          </a:prstGeom>
          <a:noFill/>
        </p:spPr>
        <p:txBody>
          <a:bodyPr wrap="square" lIns="91440" tIns="45720" rIns="91440" bIns="45720" rtlCol="0" anchor="t">
            <a:spAutoFit/>
          </a:bodyPr>
          <a:lstStyle/>
          <a:p>
            <a:pPr algn="ctr"/>
            <a:r>
              <a:rPr lang="en-IE" sz="3600" b="1" dirty="0">
                <a:solidFill>
                  <a:srgbClr val="468940"/>
                </a:solidFill>
                <a:cs typeface="Calibri"/>
              </a:rPr>
              <a:t>RESOURCE: SDG COMPASS GUIDE</a:t>
            </a:r>
          </a:p>
        </p:txBody>
      </p:sp>
      <p:sp>
        <p:nvSpPr>
          <p:cNvPr id="3" name="TextBox 2">
            <a:extLst>
              <a:ext uri="{FF2B5EF4-FFF2-40B4-BE49-F238E27FC236}">
                <a16:creationId xmlns:a16="http://schemas.microsoft.com/office/drawing/2014/main" id="{B40BFE2B-7E5A-DB8E-369D-D803FBC152CA}"/>
              </a:ext>
            </a:extLst>
          </p:cNvPr>
          <p:cNvSpPr txBox="1"/>
          <p:nvPr/>
        </p:nvSpPr>
        <p:spPr>
          <a:xfrm>
            <a:off x="394085" y="1276158"/>
            <a:ext cx="110273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dirty="0">
              <a:ea typeface="+mn-lt"/>
              <a:cs typeface="+mn-lt"/>
            </a:endParaRPr>
          </a:p>
        </p:txBody>
      </p:sp>
      <p:sp>
        <p:nvSpPr>
          <p:cNvPr id="5" name="TextBox 4">
            <a:extLst>
              <a:ext uri="{FF2B5EF4-FFF2-40B4-BE49-F238E27FC236}">
                <a16:creationId xmlns:a16="http://schemas.microsoft.com/office/drawing/2014/main" id="{5DD04CFF-E5F1-FA95-6194-2C1AE0560774}"/>
              </a:ext>
            </a:extLst>
          </p:cNvPr>
          <p:cNvSpPr txBox="1"/>
          <p:nvPr/>
        </p:nvSpPr>
        <p:spPr>
          <a:xfrm>
            <a:off x="503162" y="1180496"/>
            <a:ext cx="11016341"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ea typeface="+mn-lt"/>
                <a:cs typeface="+mn-lt"/>
              </a:rPr>
              <a:t>3 Set Goals</a:t>
            </a:r>
            <a:endParaRPr lang="en-US" dirty="0"/>
          </a:p>
          <a:p>
            <a:pPr algn="ctr"/>
            <a:r>
              <a:rPr lang="en-US" sz="2400" dirty="0">
                <a:solidFill>
                  <a:srgbClr val="000000"/>
                </a:solidFill>
                <a:ea typeface="+mn-lt"/>
                <a:cs typeface="+mn-lt"/>
              </a:rPr>
              <a:t>Setting goals will help you put down your priorities in black and white, identify the required actions and make them a reality. Aligning SME company goals with the SDGs will form a leadership that is demonstrated with a commitment to global sustainable development priorities.  </a:t>
            </a:r>
            <a:endParaRPr lang="en-US">
              <a:solidFill>
                <a:srgbClr val="000000"/>
              </a:solidFill>
              <a:cs typeface="Calibri"/>
            </a:endParaRPr>
          </a:p>
          <a:p>
            <a:pPr algn="ctr"/>
            <a:r>
              <a:rPr lang="en-US" sz="2400" b="1" dirty="0">
                <a:ea typeface="+mn-lt"/>
                <a:cs typeface="+mn-lt"/>
              </a:rPr>
              <a:t>4 Integrating</a:t>
            </a:r>
            <a:endParaRPr lang="en-US" dirty="0"/>
          </a:p>
          <a:p>
            <a:pPr algn="ctr"/>
            <a:r>
              <a:rPr lang="en-US" sz="2400" dirty="0">
                <a:ea typeface="+mn-lt"/>
                <a:cs typeface="+mn-lt"/>
              </a:rPr>
              <a:t>In</a:t>
            </a:r>
            <a:r>
              <a:rPr lang="en-US" sz="2400" dirty="0">
                <a:solidFill>
                  <a:srgbClr val="000000"/>
                </a:solidFill>
                <a:ea typeface="+mn-lt"/>
                <a:cs typeface="+mn-lt"/>
              </a:rPr>
              <a:t>tegrating the SDGs into the core business and governance will embed corporate social responsibility (see later in the Module) and sustainability development targets and functions. Objectives to address challenges must engage partnerships across the value chain, across the sector, with the government and civil society communities.</a:t>
            </a:r>
            <a:endParaRPr lang="en-US" sz="2400" dirty="0">
              <a:solidFill>
                <a:srgbClr val="000000"/>
              </a:solidFill>
              <a:cs typeface="Calibri"/>
            </a:endParaRPr>
          </a:p>
          <a:p>
            <a:pPr algn="ctr"/>
            <a:r>
              <a:rPr lang="en-US" sz="2400" b="1" dirty="0">
                <a:ea typeface="+mn-lt"/>
                <a:cs typeface="+mn-lt"/>
              </a:rPr>
              <a:t>5 Reporting &amp; Communicating</a:t>
            </a:r>
            <a:endParaRPr lang="en-US" dirty="0"/>
          </a:p>
          <a:p>
            <a:pPr algn="ctr"/>
            <a:r>
              <a:rPr lang="en-US" sz="2400" dirty="0">
                <a:solidFill>
                  <a:srgbClr val="000000"/>
                </a:solidFill>
                <a:ea typeface="+mn-lt"/>
                <a:cs typeface="+mn-lt"/>
              </a:rPr>
              <a:t>SDGs enable SMEs to report information on sustainable development performance using the common indicators and a shared set of priorities. The SDG Compass encourages to build these SDGs into their communication, reporting and applications with stakeholders and partners.</a:t>
            </a:r>
            <a:endParaRPr lang="en-US" dirty="0">
              <a:solidFill>
                <a:srgbClr val="000000"/>
              </a:solidFill>
              <a:cs typeface="Calibri"/>
            </a:endParaRPr>
          </a:p>
          <a:p>
            <a:pPr algn="ctr"/>
            <a:endParaRPr lang="en-US" sz="2400" dirty="0">
              <a:solidFill>
                <a:srgbClr val="000000"/>
              </a:solidFill>
              <a:cs typeface="Calibri"/>
            </a:endParaRPr>
          </a:p>
          <a:p>
            <a:endParaRPr lang="en-US" sz="2400" dirty="0">
              <a:solidFill>
                <a:srgbClr val="000000"/>
              </a:solidFill>
              <a:latin typeface="Calibri"/>
              <a:ea typeface="Roboto"/>
              <a:cs typeface="Calibri"/>
            </a:endParaRPr>
          </a:p>
          <a:p>
            <a:endParaRPr lang="en-US" sz="2400" dirty="0">
              <a:solidFill>
                <a:srgbClr val="000000"/>
              </a:solidFill>
              <a:latin typeface="Calibri"/>
              <a:ea typeface="Roboto"/>
              <a:cs typeface="Calibri"/>
            </a:endParaRPr>
          </a:p>
          <a:p>
            <a:endParaRPr lang="en-US" sz="2400" dirty="0">
              <a:solidFill>
                <a:srgbClr val="000000"/>
              </a:solidFill>
              <a:latin typeface="Roboto"/>
              <a:ea typeface="Roboto"/>
              <a:cs typeface="Roboto"/>
            </a:endParaRPr>
          </a:p>
          <a:p>
            <a:endParaRPr lang="en-US" sz="2400" dirty="0">
              <a:cs typeface="Calibri"/>
            </a:endParaRPr>
          </a:p>
        </p:txBody>
      </p:sp>
    </p:spTree>
    <p:extLst>
      <p:ext uri="{BB962C8B-B14F-4D97-AF65-F5344CB8AC3E}">
        <p14:creationId xmlns:p14="http://schemas.microsoft.com/office/powerpoint/2010/main" val="396780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879D0F4D-E3ED-3064-AF28-97360C4D590D}"/>
              </a:ext>
            </a:extLst>
          </p:cNvPr>
          <p:cNvGrpSpPr/>
          <p:nvPr/>
        </p:nvGrpSpPr>
        <p:grpSpPr>
          <a:xfrm>
            <a:off x="5525061" y="1535785"/>
            <a:ext cx="4835517" cy="4530000"/>
            <a:chOff x="3696261" y="1163999"/>
            <a:chExt cx="4835517" cy="4530000"/>
          </a:xfrm>
        </p:grpSpPr>
        <p:sp>
          <p:nvSpPr>
            <p:cNvPr id="25" name="Freeform: Shape 24">
              <a:extLst>
                <a:ext uri="{FF2B5EF4-FFF2-40B4-BE49-F238E27FC236}">
                  <a16:creationId xmlns:a16="http://schemas.microsoft.com/office/drawing/2014/main" id="{91072BC0-C7E4-F0A5-979D-E036D60D3813}"/>
                </a:ext>
              </a:extLst>
            </p:cNvPr>
            <p:cNvSpPr/>
            <p:nvPr/>
          </p:nvSpPr>
          <p:spPr>
            <a:xfrm>
              <a:off x="4758477" y="2906307"/>
              <a:ext cx="1337523" cy="1004024"/>
            </a:xfrm>
            <a:custGeom>
              <a:avLst/>
              <a:gdLst>
                <a:gd name="connsiteX0" fmla="*/ 331630 w 1337523"/>
                <a:gd name="connsiteY0" fmla="*/ 0 h 1004024"/>
                <a:gd name="connsiteX1" fmla="*/ 1317228 w 1337523"/>
                <a:gd name="connsiteY1" fmla="*/ 408248 h 1004024"/>
                <a:gd name="connsiteX2" fmla="*/ 1337523 w 1337523"/>
                <a:gd name="connsiteY2" fmla="*/ 430578 h 1004024"/>
                <a:gd name="connsiteX3" fmla="*/ 1267856 w 1337523"/>
                <a:gd name="connsiteY3" fmla="*/ 507230 h 1004024"/>
                <a:gd name="connsiteX4" fmla="*/ 1012234 w 1337523"/>
                <a:gd name="connsiteY4" fmla="*/ 979359 h 1004024"/>
                <a:gd name="connsiteX5" fmla="*/ 1005892 w 1337523"/>
                <a:gd name="connsiteY5" fmla="*/ 1004024 h 1004024"/>
                <a:gd name="connsiteX6" fmla="*/ 923036 w 1337523"/>
                <a:gd name="connsiteY6" fmla="*/ 982719 h 1004024"/>
                <a:gd name="connsiteX7" fmla="*/ 6342 w 1337523"/>
                <a:gd name="connsiteY7" fmla="*/ 66025 h 1004024"/>
                <a:gd name="connsiteX8" fmla="*/ 0 w 1337523"/>
                <a:gd name="connsiteY8" fmla="*/ 41360 h 1004024"/>
                <a:gd name="connsiteX9" fmla="*/ 50721 w 1337523"/>
                <a:gd name="connsiteY9" fmla="*/ 28318 h 1004024"/>
                <a:gd name="connsiteX10" fmla="*/ 331630 w 1337523"/>
                <a:gd name="connsiteY10" fmla="*/ 0 h 100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523" h="1004024">
                  <a:moveTo>
                    <a:pt x="331630" y="0"/>
                  </a:moveTo>
                  <a:cubicBezTo>
                    <a:pt x="716530" y="0"/>
                    <a:pt x="1064992" y="156012"/>
                    <a:pt x="1317228" y="408248"/>
                  </a:cubicBezTo>
                  <a:lnTo>
                    <a:pt x="1337523" y="430578"/>
                  </a:lnTo>
                  <a:lnTo>
                    <a:pt x="1267856" y="507230"/>
                  </a:lnTo>
                  <a:cubicBezTo>
                    <a:pt x="1154233" y="644910"/>
                    <a:pt x="1066534" y="804777"/>
                    <a:pt x="1012234" y="979359"/>
                  </a:cubicBezTo>
                  <a:lnTo>
                    <a:pt x="1005892" y="1004024"/>
                  </a:lnTo>
                  <a:lnTo>
                    <a:pt x="923036" y="982719"/>
                  </a:lnTo>
                  <a:cubicBezTo>
                    <a:pt x="486581" y="846968"/>
                    <a:pt x="142093" y="502480"/>
                    <a:pt x="6342" y="66025"/>
                  </a:cubicBezTo>
                  <a:lnTo>
                    <a:pt x="0" y="41360"/>
                  </a:lnTo>
                  <a:lnTo>
                    <a:pt x="50721" y="28318"/>
                  </a:lnTo>
                  <a:cubicBezTo>
                    <a:pt x="141458" y="9751"/>
                    <a:pt x="235405" y="0"/>
                    <a:pt x="331630" y="0"/>
                  </a:cubicBezTo>
                  <a:close/>
                </a:path>
              </a:pathLst>
            </a:custGeom>
            <a:solidFill>
              <a:srgbClr val="559542"/>
            </a:solidFill>
          </p:spPr>
          <p:style>
            <a:lnRef idx="2">
              <a:schemeClr val="lt1">
                <a:hueOff val="0"/>
                <a:satOff val="0"/>
                <a:lumOff val="0"/>
                <a:alphaOff val="0"/>
              </a:schemeClr>
            </a:lnRef>
            <a:fillRef idx="1">
              <a:schemeClr val="accent3">
                <a:alpha val="50000"/>
                <a:hueOff val="-102837"/>
                <a:satOff val="458"/>
                <a:lumOff val="13725"/>
                <a:alphaOff val="0"/>
              </a:schemeClr>
            </a:fillRef>
            <a:effectRef idx="0">
              <a:schemeClr val="accent3">
                <a:alpha val="50000"/>
                <a:hueOff val="-102837"/>
                <a:satOff val="458"/>
                <a:lumOff val="13725"/>
                <a:alphaOff val="0"/>
              </a:schemeClr>
            </a:effectRef>
            <a:fontRef idx="minor">
              <a:schemeClr val="tx1"/>
            </a:fontRef>
          </p:style>
          <p:txBody>
            <a:bodyPr spcFirstLastPara="0" vert="horz" wrap="square" lIns="262508" tIns="720154" rIns="852569" bIns="534308" numCol="1" spcCol="1270" anchor="ctr" anchorCtr="0">
              <a:noAutofit/>
            </a:bodyPr>
            <a:lstStyle/>
            <a:p>
              <a:pPr marL="0" lvl="0" indent="0" algn="ctr" defTabSz="2889250">
                <a:lnSpc>
                  <a:spcPct val="90000"/>
                </a:lnSpc>
                <a:spcBef>
                  <a:spcPct val="0"/>
                </a:spcBef>
                <a:spcAft>
                  <a:spcPct val="35000"/>
                </a:spcAft>
                <a:buNone/>
              </a:pPr>
              <a:endParaRPr lang="en-IE" sz="6500" kern="1200" dirty="0"/>
            </a:p>
          </p:txBody>
        </p:sp>
        <p:sp>
          <p:nvSpPr>
            <p:cNvPr id="24" name="Freeform: Shape 23">
              <a:extLst>
                <a:ext uri="{FF2B5EF4-FFF2-40B4-BE49-F238E27FC236}">
                  <a16:creationId xmlns:a16="http://schemas.microsoft.com/office/drawing/2014/main" id="{68348707-4B2F-7E73-6D4C-12C250F5DFA2}"/>
                </a:ext>
              </a:extLst>
            </p:cNvPr>
            <p:cNvSpPr/>
            <p:nvPr/>
          </p:nvSpPr>
          <p:spPr>
            <a:xfrm>
              <a:off x="6096000" y="2906307"/>
              <a:ext cx="1337523" cy="1004024"/>
            </a:xfrm>
            <a:custGeom>
              <a:avLst/>
              <a:gdLst>
                <a:gd name="connsiteX0" fmla="*/ 1005892 w 1337523"/>
                <a:gd name="connsiteY0" fmla="*/ 0 h 1004024"/>
                <a:gd name="connsiteX1" fmla="*/ 1286801 w 1337523"/>
                <a:gd name="connsiteY1" fmla="*/ 28318 h 1004024"/>
                <a:gd name="connsiteX2" fmla="*/ 1337523 w 1337523"/>
                <a:gd name="connsiteY2" fmla="*/ 41360 h 1004024"/>
                <a:gd name="connsiteX3" fmla="*/ 1331181 w 1337523"/>
                <a:gd name="connsiteY3" fmla="*/ 66025 h 1004024"/>
                <a:gd name="connsiteX4" fmla="*/ 414487 w 1337523"/>
                <a:gd name="connsiteY4" fmla="*/ 982719 h 1004024"/>
                <a:gd name="connsiteX5" fmla="*/ 331630 w 1337523"/>
                <a:gd name="connsiteY5" fmla="*/ 1004024 h 1004024"/>
                <a:gd name="connsiteX6" fmla="*/ 325288 w 1337523"/>
                <a:gd name="connsiteY6" fmla="*/ 979359 h 1004024"/>
                <a:gd name="connsiteX7" fmla="*/ 69666 w 1337523"/>
                <a:gd name="connsiteY7" fmla="*/ 507230 h 1004024"/>
                <a:gd name="connsiteX8" fmla="*/ 0 w 1337523"/>
                <a:gd name="connsiteY8" fmla="*/ 430578 h 1004024"/>
                <a:gd name="connsiteX9" fmla="*/ 20294 w 1337523"/>
                <a:gd name="connsiteY9" fmla="*/ 408248 h 1004024"/>
                <a:gd name="connsiteX10" fmla="*/ 1005892 w 1337523"/>
                <a:gd name="connsiteY10" fmla="*/ 0 h 100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523" h="1004024">
                  <a:moveTo>
                    <a:pt x="1005892" y="0"/>
                  </a:moveTo>
                  <a:cubicBezTo>
                    <a:pt x="1102117" y="0"/>
                    <a:pt x="1196065" y="9751"/>
                    <a:pt x="1286801" y="28318"/>
                  </a:cubicBezTo>
                  <a:lnTo>
                    <a:pt x="1337523" y="41360"/>
                  </a:lnTo>
                  <a:lnTo>
                    <a:pt x="1331181" y="66025"/>
                  </a:lnTo>
                  <a:cubicBezTo>
                    <a:pt x="1195430" y="502480"/>
                    <a:pt x="850942" y="846968"/>
                    <a:pt x="414487" y="982719"/>
                  </a:cubicBezTo>
                  <a:lnTo>
                    <a:pt x="331630" y="1004024"/>
                  </a:lnTo>
                  <a:lnTo>
                    <a:pt x="325288" y="979359"/>
                  </a:lnTo>
                  <a:cubicBezTo>
                    <a:pt x="270988" y="804777"/>
                    <a:pt x="183290" y="644910"/>
                    <a:pt x="69666" y="507230"/>
                  </a:cubicBezTo>
                  <a:lnTo>
                    <a:pt x="0" y="430578"/>
                  </a:lnTo>
                  <a:lnTo>
                    <a:pt x="20294" y="408248"/>
                  </a:lnTo>
                  <a:cubicBezTo>
                    <a:pt x="272531" y="156012"/>
                    <a:pt x="620992" y="0"/>
                    <a:pt x="1005892" y="0"/>
                  </a:cubicBezTo>
                  <a:close/>
                </a:path>
              </a:pathLst>
            </a:custGeom>
            <a:solidFill>
              <a:srgbClr val="74AD42"/>
            </a:solidFill>
          </p:spPr>
          <p:style>
            <a:lnRef idx="2">
              <a:schemeClr val="lt1">
                <a:hueOff val="0"/>
                <a:satOff val="0"/>
                <a:lumOff val="0"/>
                <a:alphaOff val="0"/>
              </a:schemeClr>
            </a:lnRef>
            <a:fillRef idx="1">
              <a:schemeClr val="accent3">
                <a:alpha val="50000"/>
                <a:hueOff val="-102837"/>
                <a:satOff val="458"/>
                <a:lumOff val="13725"/>
                <a:alphaOff val="0"/>
              </a:schemeClr>
            </a:fillRef>
            <a:effectRef idx="0">
              <a:schemeClr val="accent3">
                <a:alpha val="50000"/>
                <a:hueOff val="-102837"/>
                <a:satOff val="458"/>
                <a:lumOff val="13725"/>
                <a:alphaOff val="0"/>
              </a:schemeClr>
            </a:effectRef>
            <a:fontRef idx="minor">
              <a:schemeClr val="tx1"/>
            </a:fontRef>
          </p:style>
          <p:txBody>
            <a:bodyPr spcFirstLastPara="0" vert="horz" wrap="square" lIns="262508" tIns="720154" rIns="852569" bIns="534308" numCol="1" spcCol="1270" anchor="ctr" anchorCtr="0">
              <a:noAutofit/>
            </a:bodyPr>
            <a:lstStyle/>
            <a:p>
              <a:pPr marL="0" lvl="0" indent="0" algn="ctr" defTabSz="2889250">
                <a:lnSpc>
                  <a:spcPct val="90000"/>
                </a:lnSpc>
                <a:spcBef>
                  <a:spcPct val="0"/>
                </a:spcBef>
                <a:spcAft>
                  <a:spcPct val="35000"/>
                </a:spcAft>
                <a:buNone/>
              </a:pPr>
              <a:endParaRPr lang="en-IE" sz="6500" kern="1200" dirty="0"/>
            </a:p>
          </p:txBody>
        </p:sp>
        <p:sp>
          <p:nvSpPr>
            <p:cNvPr id="23" name="Freeform: Shape 22">
              <a:extLst>
                <a:ext uri="{FF2B5EF4-FFF2-40B4-BE49-F238E27FC236}">
                  <a16:creationId xmlns:a16="http://schemas.microsoft.com/office/drawing/2014/main" id="{706E775B-F9E0-386C-A7C0-3B3538BD472E}"/>
                </a:ext>
              </a:extLst>
            </p:cNvPr>
            <p:cNvSpPr/>
            <p:nvPr/>
          </p:nvSpPr>
          <p:spPr>
            <a:xfrm>
              <a:off x="5708046" y="3910332"/>
              <a:ext cx="775907" cy="1353091"/>
            </a:xfrm>
            <a:custGeom>
              <a:avLst/>
              <a:gdLst>
                <a:gd name="connsiteX0" fmla="*/ 56323 w 775907"/>
                <a:gd name="connsiteY0" fmla="*/ 0 h 1353091"/>
                <a:gd name="connsiteX1" fmla="*/ 107045 w 775907"/>
                <a:gd name="connsiteY1" fmla="*/ 13042 h 1353091"/>
                <a:gd name="connsiteX2" fmla="*/ 387954 w 775907"/>
                <a:gd name="connsiteY2" fmla="*/ 41360 h 1353091"/>
                <a:gd name="connsiteX3" fmla="*/ 668863 w 775907"/>
                <a:gd name="connsiteY3" fmla="*/ 13042 h 1353091"/>
                <a:gd name="connsiteX4" fmla="*/ 719584 w 775907"/>
                <a:gd name="connsiteY4" fmla="*/ 0 h 1353091"/>
                <a:gd name="connsiteX5" fmla="*/ 747589 w 775907"/>
                <a:gd name="connsiteY5" fmla="*/ 108913 h 1353091"/>
                <a:gd name="connsiteX6" fmla="*/ 775907 w 775907"/>
                <a:gd name="connsiteY6" fmla="*/ 389822 h 1353091"/>
                <a:gd name="connsiteX7" fmla="*/ 457620 w 775907"/>
                <a:gd name="connsiteY7" fmla="*/ 1276438 h 1353091"/>
                <a:gd name="connsiteX8" fmla="*/ 387954 w 775907"/>
                <a:gd name="connsiteY8" fmla="*/ 1353091 h 1353091"/>
                <a:gd name="connsiteX9" fmla="*/ 318287 w 775907"/>
                <a:gd name="connsiteY9" fmla="*/ 1276438 h 1353091"/>
                <a:gd name="connsiteX10" fmla="*/ 0 w 775907"/>
                <a:gd name="connsiteY10" fmla="*/ 389822 h 1353091"/>
                <a:gd name="connsiteX11" fmla="*/ 28318 w 775907"/>
                <a:gd name="connsiteY11" fmla="*/ 108913 h 1353091"/>
                <a:gd name="connsiteX12" fmla="*/ 56323 w 775907"/>
                <a:gd name="connsiteY12" fmla="*/ 0 h 135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907" h="1353091">
                  <a:moveTo>
                    <a:pt x="56323" y="0"/>
                  </a:moveTo>
                  <a:lnTo>
                    <a:pt x="107045" y="13042"/>
                  </a:lnTo>
                  <a:cubicBezTo>
                    <a:pt x="197782" y="31609"/>
                    <a:pt x="291729" y="41360"/>
                    <a:pt x="387954" y="41360"/>
                  </a:cubicBezTo>
                  <a:cubicBezTo>
                    <a:pt x="484179" y="41360"/>
                    <a:pt x="578127" y="31609"/>
                    <a:pt x="668863" y="13042"/>
                  </a:cubicBezTo>
                  <a:lnTo>
                    <a:pt x="719584" y="0"/>
                  </a:lnTo>
                  <a:lnTo>
                    <a:pt x="747589" y="108913"/>
                  </a:lnTo>
                  <a:cubicBezTo>
                    <a:pt x="766157" y="199650"/>
                    <a:pt x="775907" y="293597"/>
                    <a:pt x="775907" y="389822"/>
                  </a:cubicBezTo>
                  <a:cubicBezTo>
                    <a:pt x="775907" y="726610"/>
                    <a:pt x="656461" y="1035499"/>
                    <a:pt x="457620" y="1276438"/>
                  </a:cubicBezTo>
                  <a:lnTo>
                    <a:pt x="387954" y="1353091"/>
                  </a:lnTo>
                  <a:lnTo>
                    <a:pt x="318287" y="1276438"/>
                  </a:lnTo>
                  <a:cubicBezTo>
                    <a:pt x="119447" y="1035499"/>
                    <a:pt x="0" y="726610"/>
                    <a:pt x="0" y="389822"/>
                  </a:cubicBezTo>
                  <a:cubicBezTo>
                    <a:pt x="0" y="293597"/>
                    <a:pt x="9751" y="199650"/>
                    <a:pt x="28318" y="108913"/>
                  </a:cubicBezTo>
                  <a:lnTo>
                    <a:pt x="56323" y="0"/>
                  </a:lnTo>
                  <a:close/>
                </a:path>
              </a:pathLst>
            </a:custGeom>
            <a:solidFill>
              <a:srgbClr val="74AD42"/>
            </a:solidFill>
          </p:spPr>
          <p:style>
            <a:lnRef idx="2">
              <a:schemeClr val="lt1">
                <a:hueOff val="0"/>
                <a:satOff val="0"/>
                <a:lumOff val="0"/>
                <a:alphaOff val="0"/>
              </a:schemeClr>
            </a:lnRef>
            <a:fillRef idx="1">
              <a:schemeClr val="accent3">
                <a:alpha val="50000"/>
                <a:hueOff val="-102837"/>
                <a:satOff val="458"/>
                <a:lumOff val="13725"/>
                <a:alphaOff val="0"/>
              </a:schemeClr>
            </a:fillRef>
            <a:effectRef idx="0">
              <a:schemeClr val="accent3">
                <a:alpha val="50000"/>
                <a:hueOff val="-102837"/>
                <a:satOff val="458"/>
                <a:lumOff val="13725"/>
                <a:alphaOff val="0"/>
              </a:schemeClr>
            </a:effectRef>
            <a:fontRef idx="minor">
              <a:schemeClr val="tx1"/>
            </a:fontRef>
          </p:style>
          <p:txBody>
            <a:bodyPr spcFirstLastPara="0" vert="horz" wrap="square" lIns="262508" tIns="720154" rIns="852569" bIns="534308" numCol="1" spcCol="1270" anchor="ctr" anchorCtr="0">
              <a:noAutofit/>
            </a:bodyPr>
            <a:lstStyle/>
            <a:p>
              <a:pPr marL="0" lvl="0" indent="0" algn="ctr" defTabSz="2889250">
                <a:lnSpc>
                  <a:spcPct val="90000"/>
                </a:lnSpc>
                <a:spcBef>
                  <a:spcPct val="0"/>
                </a:spcBef>
                <a:spcAft>
                  <a:spcPct val="35000"/>
                </a:spcAft>
                <a:buNone/>
              </a:pPr>
              <a:endParaRPr lang="en-IE" sz="6500" kern="1200" dirty="0"/>
            </a:p>
          </p:txBody>
        </p:sp>
        <p:sp>
          <p:nvSpPr>
            <p:cNvPr id="22" name="Freeform: Shape 21">
              <a:extLst>
                <a:ext uri="{FF2B5EF4-FFF2-40B4-BE49-F238E27FC236}">
                  <a16:creationId xmlns:a16="http://schemas.microsoft.com/office/drawing/2014/main" id="{236EC81B-F937-E871-EF06-95E264B3AC0E}"/>
                </a:ext>
              </a:extLst>
            </p:cNvPr>
            <p:cNvSpPr/>
            <p:nvPr/>
          </p:nvSpPr>
          <p:spPr>
            <a:xfrm>
              <a:off x="4702153" y="1163999"/>
              <a:ext cx="2787692" cy="2172886"/>
            </a:xfrm>
            <a:custGeom>
              <a:avLst/>
              <a:gdLst>
                <a:gd name="connsiteX0" fmla="*/ 1393846 w 2787692"/>
                <a:gd name="connsiteY0" fmla="*/ 0 h 2172886"/>
                <a:gd name="connsiteX1" fmla="*/ 2787692 w 2787692"/>
                <a:gd name="connsiteY1" fmla="*/ 1393846 h 2172886"/>
                <a:gd name="connsiteX2" fmla="*/ 2759374 w 2787692"/>
                <a:gd name="connsiteY2" fmla="*/ 1674755 h 2172886"/>
                <a:gd name="connsiteX3" fmla="*/ 2731369 w 2787692"/>
                <a:gd name="connsiteY3" fmla="*/ 1783668 h 2172886"/>
                <a:gd name="connsiteX4" fmla="*/ 2680647 w 2787692"/>
                <a:gd name="connsiteY4" fmla="*/ 1770626 h 2172886"/>
                <a:gd name="connsiteX5" fmla="*/ 2399738 w 2787692"/>
                <a:gd name="connsiteY5" fmla="*/ 1742308 h 2172886"/>
                <a:gd name="connsiteX6" fmla="*/ 1414140 w 2787692"/>
                <a:gd name="connsiteY6" fmla="*/ 2150556 h 2172886"/>
                <a:gd name="connsiteX7" fmla="*/ 1393846 w 2787692"/>
                <a:gd name="connsiteY7" fmla="*/ 2172886 h 2172886"/>
                <a:gd name="connsiteX8" fmla="*/ 1373551 w 2787692"/>
                <a:gd name="connsiteY8" fmla="*/ 2150556 h 2172886"/>
                <a:gd name="connsiteX9" fmla="*/ 387953 w 2787692"/>
                <a:gd name="connsiteY9" fmla="*/ 1742308 h 2172886"/>
                <a:gd name="connsiteX10" fmla="*/ 107044 w 2787692"/>
                <a:gd name="connsiteY10" fmla="*/ 1770626 h 2172886"/>
                <a:gd name="connsiteX11" fmla="*/ 56323 w 2787692"/>
                <a:gd name="connsiteY11" fmla="*/ 1783668 h 2172886"/>
                <a:gd name="connsiteX12" fmla="*/ 28318 w 2787692"/>
                <a:gd name="connsiteY12" fmla="*/ 1674755 h 2172886"/>
                <a:gd name="connsiteX13" fmla="*/ 0 w 2787692"/>
                <a:gd name="connsiteY13" fmla="*/ 1393846 h 2172886"/>
                <a:gd name="connsiteX14" fmla="*/ 1393846 w 2787692"/>
                <a:gd name="connsiteY14" fmla="*/ 0 h 217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7692" h="2172886">
                  <a:moveTo>
                    <a:pt x="1393846" y="0"/>
                  </a:moveTo>
                  <a:cubicBezTo>
                    <a:pt x="2163646" y="0"/>
                    <a:pt x="2787692" y="624046"/>
                    <a:pt x="2787692" y="1393846"/>
                  </a:cubicBezTo>
                  <a:cubicBezTo>
                    <a:pt x="2787692" y="1490071"/>
                    <a:pt x="2777942" y="1584018"/>
                    <a:pt x="2759374" y="1674755"/>
                  </a:cubicBezTo>
                  <a:lnTo>
                    <a:pt x="2731369" y="1783668"/>
                  </a:lnTo>
                  <a:lnTo>
                    <a:pt x="2680647" y="1770626"/>
                  </a:lnTo>
                  <a:cubicBezTo>
                    <a:pt x="2589911" y="1752059"/>
                    <a:pt x="2495963" y="1742308"/>
                    <a:pt x="2399738" y="1742308"/>
                  </a:cubicBezTo>
                  <a:cubicBezTo>
                    <a:pt x="2014838" y="1742308"/>
                    <a:pt x="1666377" y="1898320"/>
                    <a:pt x="1414140" y="2150556"/>
                  </a:cubicBezTo>
                  <a:lnTo>
                    <a:pt x="1393846" y="2172886"/>
                  </a:lnTo>
                  <a:lnTo>
                    <a:pt x="1373551" y="2150556"/>
                  </a:lnTo>
                  <a:cubicBezTo>
                    <a:pt x="1121315" y="1898320"/>
                    <a:pt x="772853" y="1742308"/>
                    <a:pt x="387953" y="1742308"/>
                  </a:cubicBezTo>
                  <a:cubicBezTo>
                    <a:pt x="291728" y="1742308"/>
                    <a:pt x="197781" y="1752059"/>
                    <a:pt x="107044" y="1770626"/>
                  </a:cubicBezTo>
                  <a:lnTo>
                    <a:pt x="56323" y="1783668"/>
                  </a:lnTo>
                  <a:lnTo>
                    <a:pt x="28318" y="1674755"/>
                  </a:lnTo>
                  <a:cubicBezTo>
                    <a:pt x="9751" y="1584018"/>
                    <a:pt x="0" y="1490071"/>
                    <a:pt x="0" y="1393846"/>
                  </a:cubicBezTo>
                  <a:cubicBezTo>
                    <a:pt x="0" y="624046"/>
                    <a:pt x="624046" y="0"/>
                    <a:pt x="1393846" y="0"/>
                  </a:cubicBezTo>
                  <a:close/>
                </a:path>
              </a:pathLst>
            </a:custGeom>
            <a:solidFill>
              <a:srgbClr val="468940"/>
            </a:solidFill>
          </p:spPr>
          <p:style>
            <a:lnRef idx="2">
              <a:schemeClr val="lt1">
                <a:hueOff val="0"/>
                <a:satOff val="0"/>
                <a:lumOff val="0"/>
                <a:alphaOff val="0"/>
              </a:schemeClr>
            </a:lnRef>
            <a:fillRef idx="1">
              <a:schemeClr val="accent3">
                <a:alpha val="50000"/>
                <a:hueOff val="-102837"/>
                <a:satOff val="458"/>
                <a:lumOff val="13725"/>
                <a:alphaOff val="0"/>
              </a:schemeClr>
            </a:fillRef>
            <a:effectRef idx="0">
              <a:schemeClr val="accent3">
                <a:alpha val="50000"/>
                <a:hueOff val="-102837"/>
                <a:satOff val="458"/>
                <a:lumOff val="13725"/>
                <a:alphaOff val="0"/>
              </a:schemeClr>
            </a:effectRef>
            <a:fontRef idx="minor">
              <a:schemeClr val="tx1"/>
            </a:fontRef>
          </p:style>
          <p:txBody>
            <a:bodyPr spcFirstLastPara="0" vert="horz" wrap="square" lIns="262508" tIns="720154" rIns="852569" bIns="534308" numCol="1" spcCol="1270" anchor="ctr" anchorCtr="0">
              <a:noAutofit/>
            </a:bodyPr>
            <a:lstStyle/>
            <a:p>
              <a:pPr marL="0" lvl="0" indent="0" algn="ctr" defTabSz="2889250">
                <a:lnSpc>
                  <a:spcPct val="90000"/>
                </a:lnSpc>
                <a:spcBef>
                  <a:spcPct val="0"/>
                </a:spcBef>
                <a:spcAft>
                  <a:spcPct val="35000"/>
                </a:spcAft>
                <a:buNone/>
              </a:pPr>
              <a:endParaRPr lang="en-IE" sz="6500" kern="1200" dirty="0"/>
            </a:p>
          </p:txBody>
        </p:sp>
        <p:sp>
          <p:nvSpPr>
            <p:cNvPr id="21" name="Freeform: Shape 20">
              <a:extLst>
                <a:ext uri="{FF2B5EF4-FFF2-40B4-BE49-F238E27FC236}">
                  <a16:creationId xmlns:a16="http://schemas.microsoft.com/office/drawing/2014/main" id="{1C01093E-CB04-ED09-F5A9-6696AE5CDC85}"/>
                </a:ext>
              </a:extLst>
            </p:cNvPr>
            <p:cNvSpPr/>
            <p:nvPr/>
          </p:nvSpPr>
          <p:spPr>
            <a:xfrm>
              <a:off x="3696261" y="2947667"/>
              <a:ext cx="2399739" cy="2746332"/>
            </a:xfrm>
            <a:custGeom>
              <a:avLst/>
              <a:gdLst>
                <a:gd name="connsiteX0" fmla="*/ 1062216 w 2399739"/>
                <a:gd name="connsiteY0" fmla="*/ 0 h 2746332"/>
                <a:gd name="connsiteX1" fmla="*/ 1068558 w 2399739"/>
                <a:gd name="connsiteY1" fmla="*/ 24665 h 2746332"/>
                <a:gd name="connsiteX2" fmla="*/ 1985252 w 2399739"/>
                <a:gd name="connsiteY2" fmla="*/ 941359 h 2746332"/>
                <a:gd name="connsiteX3" fmla="*/ 2068108 w 2399739"/>
                <a:gd name="connsiteY3" fmla="*/ 962664 h 2746332"/>
                <a:gd name="connsiteX4" fmla="*/ 2040103 w 2399739"/>
                <a:gd name="connsiteY4" fmla="*/ 1071577 h 2746332"/>
                <a:gd name="connsiteX5" fmla="*/ 2011785 w 2399739"/>
                <a:gd name="connsiteY5" fmla="*/ 1352486 h 2746332"/>
                <a:gd name="connsiteX6" fmla="*/ 2330072 w 2399739"/>
                <a:gd name="connsiteY6" fmla="*/ 2239102 h 2746332"/>
                <a:gd name="connsiteX7" fmla="*/ 2399739 w 2399739"/>
                <a:gd name="connsiteY7" fmla="*/ 2315755 h 2746332"/>
                <a:gd name="connsiteX8" fmla="*/ 2379444 w 2399739"/>
                <a:gd name="connsiteY8" fmla="*/ 2338084 h 2746332"/>
                <a:gd name="connsiteX9" fmla="*/ 1393846 w 2399739"/>
                <a:gd name="connsiteY9" fmla="*/ 2746332 h 2746332"/>
                <a:gd name="connsiteX10" fmla="*/ 0 w 2399739"/>
                <a:gd name="connsiteY10" fmla="*/ 1352486 h 2746332"/>
                <a:gd name="connsiteX11" fmla="*/ 979359 w 2399739"/>
                <a:gd name="connsiteY11" fmla="*/ 21305 h 2746332"/>
                <a:gd name="connsiteX12" fmla="*/ 1062216 w 2399739"/>
                <a:gd name="connsiteY12" fmla="*/ 0 h 27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739" h="2746332">
                  <a:moveTo>
                    <a:pt x="1062216" y="0"/>
                  </a:moveTo>
                  <a:lnTo>
                    <a:pt x="1068558" y="24665"/>
                  </a:lnTo>
                  <a:cubicBezTo>
                    <a:pt x="1204309" y="461120"/>
                    <a:pt x="1548797" y="805608"/>
                    <a:pt x="1985252" y="941359"/>
                  </a:cubicBezTo>
                  <a:lnTo>
                    <a:pt x="2068108" y="962664"/>
                  </a:lnTo>
                  <a:lnTo>
                    <a:pt x="2040103" y="1071577"/>
                  </a:lnTo>
                  <a:cubicBezTo>
                    <a:pt x="2021536" y="1162314"/>
                    <a:pt x="2011785" y="1256261"/>
                    <a:pt x="2011785" y="1352486"/>
                  </a:cubicBezTo>
                  <a:cubicBezTo>
                    <a:pt x="2011785" y="1689274"/>
                    <a:pt x="2131232" y="1998163"/>
                    <a:pt x="2330072" y="2239102"/>
                  </a:cubicBezTo>
                  <a:lnTo>
                    <a:pt x="2399739" y="2315755"/>
                  </a:lnTo>
                  <a:lnTo>
                    <a:pt x="2379444" y="2338084"/>
                  </a:lnTo>
                  <a:cubicBezTo>
                    <a:pt x="2127208" y="2590321"/>
                    <a:pt x="1778746" y="2746332"/>
                    <a:pt x="1393846" y="2746332"/>
                  </a:cubicBezTo>
                  <a:cubicBezTo>
                    <a:pt x="624046" y="2746332"/>
                    <a:pt x="0" y="2122286"/>
                    <a:pt x="0" y="1352486"/>
                  </a:cubicBezTo>
                  <a:cubicBezTo>
                    <a:pt x="0" y="727024"/>
                    <a:pt x="411968" y="197782"/>
                    <a:pt x="979359" y="21305"/>
                  </a:cubicBezTo>
                  <a:lnTo>
                    <a:pt x="1062216" y="0"/>
                  </a:lnTo>
                  <a:close/>
                </a:path>
              </a:pathLst>
            </a:custGeom>
            <a:solidFill>
              <a:srgbClr val="63A043"/>
            </a:solidFill>
          </p:spPr>
          <p:style>
            <a:lnRef idx="2">
              <a:schemeClr val="lt1">
                <a:hueOff val="0"/>
                <a:satOff val="0"/>
                <a:lumOff val="0"/>
                <a:alphaOff val="0"/>
              </a:schemeClr>
            </a:lnRef>
            <a:fillRef idx="1">
              <a:schemeClr val="accent3">
                <a:alpha val="50000"/>
                <a:hueOff val="-102837"/>
                <a:satOff val="458"/>
                <a:lumOff val="13725"/>
                <a:alphaOff val="0"/>
              </a:schemeClr>
            </a:fillRef>
            <a:effectRef idx="0">
              <a:schemeClr val="accent3">
                <a:alpha val="50000"/>
                <a:hueOff val="-102837"/>
                <a:satOff val="458"/>
                <a:lumOff val="13725"/>
                <a:alphaOff val="0"/>
              </a:schemeClr>
            </a:effectRef>
            <a:fontRef idx="minor">
              <a:schemeClr val="tx1"/>
            </a:fontRef>
          </p:style>
          <p:txBody>
            <a:bodyPr spcFirstLastPara="0" vert="horz" wrap="square" lIns="262508" tIns="720154" rIns="852569" bIns="534308" numCol="1" spcCol="1270" anchor="ctr" anchorCtr="0">
              <a:noAutofit/>
            </a:bodyPr>
            <a:lstStyle/>
            <a:p>
              <a:pPr marL="0" lvl="0" indent="0" algn="ctr" defTabSz="2889250">
                <a:lnSpc>
                  <a:spcPct val="90000"/>
                </a:lnSpc>
                <a:spcBef>
                  <a:spcPct val="0"/>
                </a:spcBef>
                <a:spcAft>
                  <a:spcPct val="35000"/>
                </a:spcAft>
                <a:buNone/>
              </a:pPr>
              <a:endParaRPr lang="en-IE" sz="6500" kern="1200" dirty="0"/>
            </a:p>
          </p:txBody>
        </p:sp>
        <p:sp>
          <p:nvSpPr>
            <p:cNvPr id="20" name="Freeform: Shape 19">
              <a:extLst>
                <a:ext uri="{FF2B5EF4-FFF2-40B4-BE49-F238E27FC236}">
                  <a16:creationId xmlns:a16="http://schemas.microsoft.com/office/drawing/2014/main" id="{8CE27DF7-F96E-DF43-DCF8-E2BCD770FB92}"/>
                </a:ext>
              </a:extLst>
            </p:cNvPr>
            <p:cNvSpPr/>
            <p:nvPr/>
          </p:nvSpPr>
          <p:spPr>
            <a:xfrm>
              <a:off x="6095999" y="2947667"/>
              <a:ext cx="2399738" cy="2746332"/>
            </a:xfrm>
            <a:custGeom>
              <a:avLst/>
              <a:gdLst>
                <a:gd name="connsiteX0" fmla="*/ 1337523 w 2399738"/>
                <a:gd name="connsiteY0" fmla="*/ 0 h 2746332"/>
                <a:gd name="connsiteX1" fmla="*/ 1420379 w 2399738"/>
                <a:gd name="connsiteY1" fmla="*/ 21305 h 2746332"/>
                <a:gd name="connsiteX2" fmla="*/ 2399738 w 2399738"/>
                <a:gd name="connsiteY2" fmla="*/ 1352486 h 2746332"/>
                <a:gd name="connsiteX3" fmla="*/ 1005892 w 2399738"/>
                <a:gd name="connsiteY3" fmla="*/ 2746332 h 2746332"/>
                <a:gd name="connsiteX4" fmla="*/ 20294 w 2399738"/>
                <a:gd name="connsiteY4" fmla="*/ 2338084 h 2746332"/>
                <a:gd name="connsiteX5" fmla="*/ 0 w 2399738"/>
                <a:gd name="connsiteY5" fmla="*/ 2315755 h 2746332"/>
                <a:gd name="connsiteX6" fmla="*/ 69666 w 2399738"/>
                <a:gd name="connsiteY6" fmla="*/ 2239102 h 2746332"/>
                <a:gd name="connsiteX7" fmla="*/ 387953 w 2399738"/>
                <a:gd name="connsiteY7" fmla="*/ 1352486 h 2746332"/>
                <a:gd name="connsiteX8" fmla="*/ 359635 w 2399738"/>
                <a:gd name="connsiteY8" fmla="*/ 1071577 h 2746332"/>
                <a:gd name="connsiteX9" fmla="*/ 331630 w 2399738"/>
                <a:gd name="connsiteY9" fmla="*/ 962664 h 2746332"/>
                <a:gd name="connsiteX10" fmla="*/ 414487 w 2399738"/>
                <a:gd name="connsiteY10" fmla="*/ 941359 h 2746332"/>
                <a:gd name="connsiteX11" fmla="*/ 1331181 w 2399738"/>
                <a:gd name="connsiteY11" fmla="*/ 24665 h 2746332"/>
                <a:gd name="connsiteX12" fmla="*/ 1337523 w 2399738"/>
                <a:gd name="connsiteY12" fmla="*/ 0 h 27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738" h="2746332">
                  <a:moveTo>
                    <a:pt x="1337523" y="0"/>
                  </a:moveTo>
                  <a:lnTo>
                    <a:pt x="1420379" y="21305"/>
                  </a:lnTo>
                  <a:cubicBezTo>
                    <a:pt x="1987770" y="197782"/>
                    <a:pt x="2399738" y="727024"/>
                    <a:pt x="2399738" y="1352486"/>
                  </a:cubicBezTo>
                  <a:cubicBezTo>
                    <a:pt x="2399738" y="2122286"/>
                    <a:pt x="1775692" y="2746332"/>
                    <a:pt x="1005892" y="2746332"/>
                  </a:cubicBezTo>
                  <a:cubicBezTo>
                    <a:pt x="620992" y="2746332"/>
                    <a:pt x="272531" y="2590321"/>
                    <a:pt x="20294" y="2338084"/>
                  </a:cubicBezTo>
                  <a:lnTo>
                    <a:pt x="0" y="2315755"/>
                  </a:lnTo>
                  <a:lnTo>
                    <a:pt x="69666" y="2239102"/>
                  </a:lnTo>
                  <a:cubicBezTo>
                    <a:pt x="268507" y="1998163"/>
                    <a:pt x="387953" y="1689274"/>
                    <a:pt x="387953" y="1352486"/>
                  </a:cubicBezTo>
                  <a:cubicBezTo>
                    <a:pt x="387953" y="1256261"/>
                    <a:pt x="378203" y="1162314"/>
                    <a:pt x="359635" y="1071577"/>
                  </a:cubicBezTo>
                  <a:lnTo>
                    <a:pt x="331630" y="962664"/>
                  </a:lnTo>
                  <a:lnTo>
                    <a:pt x="414487" y="941359"/>
                  </a:lnTo>
                  <a:cubicBezTo>
                    <a:pt x="850942" y="805608"/>
                    <a:pt x="1195430" y="461120"/>
                    <a:pt x="1331181" y="24665"/>
                  </a:cubicBezTo>
                  <a:lnTo>
                    <a:pt x="1337523" y="0"/>
                  </a:lnTo>
                  <a:close/>
                </a:path>
              </a:pathLst>
            </a:custGeom>
            <a:solidFill>
              <a:srgbClr val="84BA41"/>
            </a:solidFill>
          </p:spPr>
          <p:style>
            <a:lnRef idx="2">
              <a:schemeClr val="lt1">
                <a:hueOff val="0"/>
                <a:satOff val="0"/>
                <a:lumOff val="0"/>
                <a:alphaOff val="0"/>
              </a:schemeClr>
            </a:lnRef>
            <a:fillRef idx="1">
              <a:schemeClr val="accent3">
                <a:alpha val="50000"/>
                <a:hueOff val="-102837"/>
                <a:satOff val="458"/>
                <a:lumOff val="13725"/>
                <a:alphaOff val="0"/>
              </a:schemeClr>
            </a:fillRef>
            <a:effectRef idx="0">
              <a:schemeClr val="accent3">
                <a:alpha val="50000"/>
                <a:hueOff val="-102837"/>
                <a:satOff val="458"/>
                <a:lumOff val="13725"/>
                <a:alphaOff val="0"/>
              </a:schemeClr>
            </a:effectRef>
            <a:fontRef idx="minor">
              <a:schemeClr val="tx1"/>
            </a:fontRef>
          </p:style>
          <p:txBody>
            <a:bodyPr spcFirstLastPara="0" vert="horz" wrap="square" lIns="262508" tIns="720154" rIns="852569" bIns="534308" numCol="1" spcCol="1270" anchor="ctr" anchorCtr="0">
              <a:noAutofit/>
            </a:bodyPr>
            <a:lstStyle/>
            <a:p>
              <a:pPr marL="0" lvl="0" indent="0" algn="ctr" defTabSz="2889250">
                <a:lnSpc>
                  <a:spcPct val="90000"/>
                </a:lnSpc>
                <a:spcBef>
                  <a:spcPct val="0"/>
                </a:spcBef>
                <a:spcAft>
                  <a:spcPct val="35000"/>
                </a:spcAft>
                <a:buNone/>
              </a:pPr>
              <a:endParaRPr lang="en-IE" sz="6500" kern="1200" dirty="0"/>
            </a:p>
          </p:txBody>
        </p:sp>
        <p:sp>
          <p:nvSpPr>
            <p:cNvPr id="19" name="Freeform: Shape 18">
              <a:extLst>
                <a:ext uri="{FF2B5EF4-FFF2-40B4-BE49-F238E27FC236}">
                  <a16:creationId xmlns:a16="http://schemas.microsoft.com/office/drawing/2014/main" id="{4C64F651-BCC9-CBB1-51CA-6700376BA3EE}"/>
                </a:ext>
              </a:extLst>
            </p:cNvPr>
            <p:cNvSpPr/>
            <p:nvPr/>
          </p:nvSpPr>
          <p:spPr>
            <a:xfrm>
              <a:off x="5764369" y="3336885"/>
              <a:ext cx="663261" cy="614806"/>
            </a:xfrm>
            <a:custGeom>
              <a:avLst/>
              <a:gdLst>
                <a:gd name="connsiteX0" fmla="*/ 331631 w 663261"/>
                <a:gd name="connsiteY0" fmla="*/ 0 h 614806"/>
                <a:gd name="connsiteX1" fmla="*/ 401297 w 663261"/>
                <a:gd name="connsiteY1" fmla="*/ 76652 h 614806"/>
                <a:gd name="connsiteX2" fmla="*/ 656919 w 663261"/>
                <a:gd name="connsiteY2" fmla="*/ 548781 h 614806"/>
                <a:gd name="connsiteX3" fmla="*/ 663261 w 663261"/>
                <a:gd name="connsiteY3" fmla="*/ 573446 h 614806"/>
                <a:gd name="connsiteX4" fmla="*/ 612540 w 663261"/>
                <a:gd name="connsiteY4" fmla="*/ 586488 h 614806"/>
                <a:gd name="connsiteX5" fmla="*/ 331631 w 663261"/>
                <a:gd name="connsiteY5" fmla="*/ 614806 h 614806"/>
                <a:gd name="connsiteX6" fmla="*/ 50722 w 663261"/>
                <a:gd name="connsiteY6" fmla="*/ 586488 h 614806"/>
                <a:gd name="connsiteX7" fmla="*/ 0 w 663261"/>
                <a:gd name="connsiteY7" fmla="*/ 573446 h 614806"/>
                <a:gd name="connsiteX8" fmla="*/ 6342 w 663261"/>
                <a:gd name="connsiteY8" fmla="*/ 548781 h 614806"/>
                <a:gd name="connsiteX9" fmla="*/ 261964 w 663261"/>
                <a:gd name="connsiteY9" fmla="*/ 76652 h 614806"/>
                <a:gd name="connsiteX10" fmla="*/ 331631 w 663261"/>
                <a:gd name="connsiteY10" fmla="*/ 0 h 61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261" h="614806">
                  <a:moveTo>
                    <a:pt x="331631" y="0"/>
                  </a:moveTo>
                  <a:lnTo>
                    <a:pt x="401297" y="76652"/>
                  </a:lnTo>
                  <a:cubicBezTo>
                    <a:pt x="514921" y="214332"/>
                    <a:pt x="602619" y="374199"/>
                    <a:pt x="656919" y="548781"/>
                  </a:cubicBezTo>
                  <a:lnTo>
                    <a:pt x="663261" y="573446"/>
                  </a:lnTo>
                  <a:lnTo>
                    <a:pt x="612540" y="586488"/>
                  </a:lnTo>
                  <a:cubicBezTo>
                    <a:pt x="521804" y="605055"/>
                    <a:pt x="427856" y="614806"/>
                    <a:pt x="331631" y="614806"/>
                  </a:cubicBezTo>
                  <a:cubicBezTo>
                    <a:pt x="235406" y="614806"/>
                    <a:pt x="141459" y="605055"/>
                    <a:pt x="50722" y="586488"/>
                  </a:cubicBezTo>
                  <a:lnTo>
                    <a:pt x="0" y="573446"/>
                  </a:lnTo>
                  <a:lnTo>
                    <a:pt x="6342" y="548781"/>
                  </a:lnTo>
                  <a:cubicBezTo>
                    <a:pt x="60642" y="374199"/>
                    <a:pt x="148341" y="214332"/>
                    <a:pt x="261964" y="76652"/>
                  </a:cubicBezTo>
                  <a:lnTo>
                    <a:pt x="331631" y="0"/>
                  </a:lnTo>
                  <a:close/>
                </a:path>
              </a:pathLst>
            </a:custGeom>
            <a:solidFill>
              <a:srgbClr val="63A043"/>
            </a:solidFill>
          </p:spPr>
          <p:style>
            <a:lnRef idx="2">
              <a:schemeClr val="lt1">
                <a:hueOff val="0"/>
                <a:satOff val="0"/>
                <a:lumOff val="0"/>
                <a:alphaOff val="0"/>
              </a:schemeClr>
            </a:lnRef>
            <a:fillRef idx="1">
              <a:schemeClr val="accent3">
                <a:alpha val="50000"/>
                <a:hueOff val="-102837"/>
                <a:satOff val="458"/>
                <a:lumOff val="13725"/>
                <a:alphaOff val="0"/>
              </a:schemeClr>
            </a:fillRef>
            <a:effectRef idx="0">
              <a:schemeClr val="accent3">
                <a:alpha val="50000"/>
                <a:hueOff val="-102837"/>
                <a:satOff val="458"/>
                <a:lumOff val="13725"/>
                <a:alphaOff val="0"/>
              </a:schemeClr>
            </a:effectRef>
            <a:fontRef idx="minor">
              <a:schemeClr val="tx1"/>
            </a:fontRef>
          </p:style>
          <p:txBody>
            <a:bodyPr spcFirstLastPara="0" vert="horz" wrap="square" lIns="262508" tIns="720154" rIns="852569" bIns="534308" numCol="1" spcCol="1270" anchor="ctr" anchorCtr="0">
              <a:noAutofit/>
            </a:bodyPr>
            <a:lstStyle/>
            <a:p>
              <a:pPr marL="0" lvl="0" indent="0" algn="ctr" defTabSz="2889250">
                <a:lnSpc>
                  <a:spcPct val="90000"/>
                </a:lnSpc>
                <a:spcBef>
                  <a:spcPct val="0"/>
                </a:spcBef>
                <a:spcAft>
                  <a:spcPct val="35000"/>
                </a:spcAft>
                <a:buNone/>
              </a:pPr>
              <a:endParaRPr lang="en-IE" sz="6500" kern="1200" dirty="0"/>
            </a:p>
          </p:txBody>
        </p:sp>
        <p:sp>
          <p:nvSpPr>
            <p:cNvPr id="16" name="Text Placeholder 4">
              <a:extLst>
                <a:ext uri="{FF2B5EF4-FFF2-40B4-BE49-F238E27FC236}">
                  <a16:creationId xmlns:a16="http://schemas.microsoft.com/office/drawing/2014/main" id="{C4490ABC-818B-AC81-214C-7DA112BD04F5}"/>
                </a:ext>
              </a:extLst>
            </p:cNvPr>
            <p:cNvSpPr txBox="1">
              <a:spLocks/>
            </p:cNvSpPr>
            <p:nvPr/>
          </p:nvSpPr>
          <p:spPr>
            <a:xfrm>
              <a:off x="6483953" y="4398691"/>
              <a:ext cx="2047825" cy="680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800" b="1" dirty="0">
                  <a:solidFill>
                    <a:schemeClr val="bg1"/>
                  </a:solidFill>
                </a:rPr>
                <a:t>3. Economic Sustainability </a:t>
              </a:r>
            </a:p>
          </p:txBody>
        </p:sp>
        <p:sp>
          <p:nvSpPr>
            <p:cNvPr id="17" name="Text Placeholder 4">
              <a:extLst>
                <a:ext uri="{FF2B5EF4-FFF2-40B4-BE49-F238E27FC236}">
                  <a16:creationId xmlns:a16="http://schemas.microsoft.com/office/drawing/2014/main" id="{1019DD35-A6AD-E812-666C-34D59705D1A7}"/>
                </a:ext>
              </a:extLst>
            </p:cNvPr>
            <p:cNvSpPr txBox="1">
              <a:spLocks/>
            </p:cNvSpPr>
            <p:nvPr/>
          </p:nvSpPr>
          <p:spPr>
            <a:xfrm>
              <a:off x="3696484" y="4398691"/>
              <a:ext cx="2047825" cy="680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800" b="1" dirty="0">
                  <a:solidFill>
                    <a:schemeClr val="bg1"/>
                  </a:solidFill>
                </a:rPr>
                <a:t>1. Environmental Sustainability </a:t>
              </a:r>
            </a:p>
          </p:txBody>
        </p:sp>
        <p:sp>
          <p:nvSpPr>
            <p:cNvPr id="18" name="Text Placeholder 4">
              <a:extLst>
                <a:ext uri="{FF2B5EF4-FFF2-40B4-BE49-F238E27FC236}">
                  <a16:creationId xmlns:a16="http://schemas.microsoft.com/office/drawing/2014/main" id="{41B3DDCD-F519-1BD3-3BED-4103F3BCB2A5}"/>
                </a:ext>
              </a:extLst>
            </p:cNvPr>
            <p:cNvSpPr txBox="1">
              <a:spLocks/>
            </p:cNvSpPr>
            <p:nvPr/>
          </p:nvSpPr>
          <p:spPr>
            <a:xfrm>
              <a:off x="5173742" y="2302581"/>
              <a:ext cx="1844515" cy="680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800" b="1" dirty="0">
                  <a:solidFill>
                    <a:schemeClr val="bg1"/>
                  </a:solidFill>
                </a:rPr>
                <a:t>2. Social Sustainability </a:t>
              </a:r>
            </a:p>
          </p:txBody>
        </p:sp>
        <p:grpSp>
          <p:nvGrpSpPr>
            <p:cNvPr id="27" name="Group 26">
              <a:extLst>
                <a:ext uri="{FF2B5EF4-FFF2-40B4-BE49-F238E27FC236}">
                  <a16:creationId xmlns:a16="http://schemas.microsoft.com/office/drawing/2014/main" id="{825C0E91-87E0-BB83-E2A5-0792400F2BD3}"/>
                </a:ext>
              </a:extLst>
            </p:cNvPr>
            <p:cNvGrpSpPr/>
            <p:nvPr/>
          </p:nvGrpSpPr>
          <p:grpSpPr>
            <a:xfrm>
              <a:off x="5833591" y="1635935"/>
              <a:ext cx="524816" cy="514446"/>
              <a:chOff x="4422991" y="1951890"/>
              <a:chExt cx="1086135" cy="968195"/>
            </a:xfrm>
            <a:solidFill>
              <a:schemeClr val="bg1"/>
            </a:solidFill>
          </p:grpSpPr>
          <p:sp>
            <p:nvSpPr>
              <p:cNvPr id="28" name="Freeform 1486">
                <a:extLst>
                  <a:ext uri="{FF2B5EF4-FFF2-40B4-BE49-F238E27FC236}">
                    <a16:creationId xmlns:a16="http://schemas.microsoft.com/office/drawing/2014/main" id="{9D9372E7-75C4-1F58-6D1E-D10299A211E6}"/>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dirty="0"/>
              </a:p>
            </p:txBody>
          </p:sp>
          <p:grpSp>
            <p:nvGrpSpPr>
              <p:cNvPr id="29" name="Graphic 3">
                <a:extLst>
                  <a:ext uri="{FF2B5EF4-FFF2-40B4-BE49-F238E27FC236}">
                    <a16:creationId xmlns:a16="http://schemas.microsoft.com/office/drawing/2014/main" id="{24FB94DD-0B81-CEA8-A147-9530BDAD8137}"/>
                  </a:ext>
                </a:extLst>
              </p:cNvPr>
              <p:cNvGrpSpPr/>
              <p:nvPr/>
            </p:nvGrpSpPr>
            <p:grpSpPr>
              <a:xfrm>
                <a:off x="4738409" y="2001259"/>
                <a:ext cx="466270" cy="416899"/>
                <a:chOff x="4738409" y="2001259"/>
                <a:chExt cx="466270" cy="416899"/>
              </a:xfrm>
              <a:grpFill/>
            </p:grpSpPr>
            <p:sp>
              <p:nvSpPr>
                <p:cNvPr id="30" name="Freeform 1488">
                  <a:extLst>
                    <a:ext uri="{FF2B5EF4-FFF2-40B4-BE49-F238E27FC236}">
                      <a16:creationId xmlns:a16="http://schemas.microsoft.com/office/drawing/2014/main" id="{9E22A723-E205-552B-2C0B-2978DEA5C2C6}"/>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grpFill/>
                <a:ln w="27426" cap="flat">
                  <a:noFill/>
                  <a:prstDash val="solid"/>
                  <a:miter/>
                </a:ln>
              </p:spPr>
              <p:txBody>
                <a:bodyPr rtlCol="0" anchor="ctr"/>
                <a:lstStyle/>
                <a:p>
                  <a:endParaRPr lang="en-US"/>
                </a:p>
              </p:txBody>
            </p:sp>
            <p:sp>
              <p:nvSpPr>
                <p:cNvPr id="31" name="Freeform 1489">
                  <a:extLst>
                    <a:ext uri="{FF2B5EF4-FFF2-40B4-BE49-F238E27FC236}">
                      <a16:creationId xmlns:a16="http://schemas.microsoft.com/office/drawing/2014/main" id="{AFC01887-4890-7BB8-F738-24AE3128C0C8}"/>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grpFill/>
                <a:ln w="27426" cap="flat">
                  <a:noFill/>
                  <a:prstDash val="solid"/>
                  <a:miter/>
                </a:ln>
              </p:spPr>
              <p:txBody>
                <a:bodyPr rtlCol="0" anchor="ctr"/>
                <a:lstStyle/>
                <a:p>
                  <a:endParaRPr lang="en-US"/>
                </a:p>
              </p:txBody>
            </p:sp>
            <p:sp>
              <p:nvSpPr>
                <p:cNvPr id="32" name="Freeform 1490">
                  <a:extLst>
                    <a:ext uri="{FF2B5EF4-FFF2-40B4-BE49-F238E27FC236}">
                      <a16:creationId xmlns:a16="http://schemas.microsoft.com/office/drawing/2014/main" id="{688F0988-83C4-C4A4-72A7-1CB91A7E689F}"/>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grpFill/>
                <a:ln w="27426" cap="flat">
                  <a:noFill/>
                  <a:prstDash val="solid"/>
                  <a:miter/>
                </a:ln>
              </p:spPr>
              <p:txBody>
                <a:bodyPr rtlCol="0" anchor="ctr"/>
                <a:lstStyle/>
                <a:p>
                  <a:endParaRPr lang="en-US"/>
                </a:p>
              </p:txBody>
            </p:sp>
          </p:grpSp>
        </p:grpSp>
        <p:grpSp>
          <p:nvGrpSpPr>
            <p:cNvPr id="33" name="Graphic 3">
              <a:extLst>
                <a:ext uri="{FF2B5EF4-FFF2-40B4-BE49-F238E27FC236}">
                  <a16:creationId xmlns:a16="http://schemas.microsoft.com/office/drawing/2014/main" id="{48897E9C-ADC9-17F2-28CF-D12C33F4B79E}"/>
                </a:ext>
              </a:extLst>
            </p:cNvPr>
            <p:cNvGrpSpPr/>
            <p:nvPr/>
          </p:nvGrpSpPr>
          <p:grpSpPr>
            <a:xfrm>
              <a:off x="4457988" y="3792839"/>
              <a:ext cx="524817" cy="551091"/>
              <a:chOff x="10407709" y="5371716"/>
              <a:chExt cx="1086136" cy="1037162"/>
            </a:xfrm>
            <a:solidFill>
              <a:schemeClr val="bg1"/>
            </a:solidFill>
          </p:grpSpPr>
          <p:sp>
            <p:nvSpPr>
              <p:cNvPr id="34" name="Freeform 1249">
                <a:extLst>
                  <a:ext uri="{FF2B5EF4-FFF2-40B4-BE49-F238E27FC236}">
                    <a16:creationId xmlns:a16="http://schemas.microsoft.com/office/drawing/2014/main" id="{0C814A5F-290D-5FBD-5465-6502AE9F4494}"/>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grpFill/>
              <a:ln w="27426" cap="flat">
                <a:noFill/>
                <a:prstDash val="solid"/>
                <a:miter/>
              </a:ln>
            </p:spPr>
            <p:txBody>
              <a:bodyPr rtlCol="0" anchor="ctr"/>
              <a:lstStyle/>
              <a:p>
                <a:endParaRPr lang="en-US"/>
              </a:p>
            </p:txBody>
          </p:sp>
          <p:sp>
            <p:nvSpPr>
              <p:cNvPr id="35" name="Freeform 1250">
                <a:extLst>
                  <a:ext uri="{FF2B5EF4-FFF2-40B4-BE49-F238E27FC236}">
                    <a16:creationId xmlns:a16="http://schemas.microsoft.com/office/drawing/2014/main" id="{4AE5C0C8-571D-949C-B7C4-67005212C60D}"/>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grpFill/>
              <a:ln w="27426" cap="flat">
                <a:noFill/>
                <a:prstDash val="solid"/>
                <a:miter/>
              </a:ln>
            </p:spPr>
            <p:txBody>
              <a:bodyPr rtlCol="0" anchor="ctr"/>
              <a:lstStyle/>
              <a:p>
                <a:endParaRPr lang="en-US"/>
              </a:p>
            </p:txBody>
          </p:sp>
          <p:grpSp>
            <p:nvGrpSpPr>
              <p:cNvPr id="36" name="Graphic 3">
                <a:extLst>
                  <a:ext uri="{FF2B5EF4-FFF2-40B4-BE49-F238E27FC236}">
                    <a16:creationId xmlns:a16="http://schemas.microsoft.com/office/drawing/2014/main" id="{56CB8902-5DE5-36BE-EB0C-2A48E868D84D}"/>
                  </a:ext>
                </a:extLst>
              </p:cNvPr>
              <p:cNvGrpSpPr/>
              <p:nvPr/>
            </p:nvGrpSpPr>
            <p:grpSpPr>
              <a:xfrm>
                <a:off x="10407709" y="5371716"/>
                <a:ext cx="1086136" cy="1037162"/>
                <a:chOff x="10407709" y="5371716"/>
                <a:chExt cx="1086136" cy="1037162"/>
              </a:xfrm>
              <a:grpFill/>
            </p:grpSpPr>
            <p:grpSp>
              <p:nvGrpSpPr>
                <p:cNvPr id="37" name="Graphic 3">
                  <a:extLst>
                    <a:ext uri="{FF2B5EF4-FFF2-40B4-BE49-F238E27FC236}">
                      <a16:creationId xmlns:a16="http://schemas.microsoft.com/office/drawing/2014/main" id="{662B1E01-E804-7676-A310-54E820D26913}"/>
                    </a:ext>
                  </a:extLst>
                </p:cNvPr>
                <p:cNvGrpSpPr/>
                <p:nvPr/>
              </p:nvGrpSpPr>
              <p:grpSpPr>
                <a:xfrm>
                  <a:off x="10407709" y="5371716"/>
                  <a:ext cx="1086136" cy="1037162"/>
                  <a:chOff x="10407709" y="5371716"/>
                  <a:chExt cx="1086136" cy="1037162"/>
                </a:xfrm>
                <a:grpFill/>
              </p:grpSpPr>
              <p:sp>
                <p:nvSpPr>
                  <p:cNvPr id="39" name="Freeform 1254">
                    <a:extLst>
                      <a:ext uri="{FF2B5EF4-FFF2-40B4-BE49-F238E27FC236}">
                        <a16:creationId xmlns:a16="http://schemas.microsoft.com/office/drawing/2014/main" id="{555A13C4-0A30-1E2D-DD55-BE62878AA38A}"/>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40" name="Freeform 1255">
                    <a:extLst>
                      <a:ext uri="{FF2B5EF4-FFF2-40B4-BE49-F238E27FC236}">
                        <a16:creationId xmlns:a16="http://schemas.microsoft.com/office/drawing/2014/main" id="{8FBF09E3-A371-717C-1BCB-43B495CCB853}"/>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41" name="Freeform 1256">
                    <a:extLst>
                      <a:ext uri="{FF2B5EF4-FFF2-40B4-BE49-F238E27FC236}">
                        <a16:creationId xmlns:a16="http://schemas.microsoft.com/office/drawing/2014/main" id="{AD189C98-C034-2B48-0AE5-BD328EA81FA3}"/>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38" name="Freeform 1253">
                  <a:extLst>
                    <a:ext uri="{FF2B5EF4-FFF2-40B4-BE49-F238E27FC236}">
                      <a16:creationId xmlns:a16="http://schemas.microsoft.com/office/drawing/2014/main" id="{B0821766-DF0C-513B-D6A3-AF381011D735}"/>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42" name="Group 41">
              <a:extLst>
                <a:ext uri="{FF2B5EF4-FFF2-40B4-BE49-F238E27FC236}">
                  <a16:creationId xmlns:a16="http://schemas.microsoft.com/office/drawing/2014/main" id="{336890B7-1299-F689-49AC-3D81D3153642}"/>
                </a:ext>
              </a:extLst>
            </p:cNvPr>
            <p:cNvGrpSpPr/>
            <p:nvPr/>
          </p:nvGrpSpPr>
          <p:grpSpPr>
            <a:xfrm>
              <a:off x="7240619" y="3786312"/>
              <a:ext cx="528792" cy="501330"/>
              <a:chOff x="4417506" y="446113"/>
              <a:chExt cx="1094363" cy="943510"/>
            </a:xfrm>
            <a:solidFill>
              <a:schemeClr val="bg1"/>
            </a:solidFill>
          </p:grpSpPr>
          <p:sp>
            <p:nvSpPr>
              <p:cNvPr id="43" name="Freeform 1341">
                <a:extLst>
                  <a:ext uri="{FF2B5EF4-FFF2-40B4-BE49-F238E27FC236}">
                    <a16:creationId xmlns:a16="http://schemas.microsoft.com/office/drawing/2014/main" id="{E55ED761-89AA-1ED1-94D3-7D704D8C5D1D}"/>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44" name="Graphic 3">
                <a:extLst>
                  <a:ext uri="{FF2B5EF4-FFF2-40B4-BE49-F238E27FC236}">
                    <a16:creationId xmlns:a16="http://schemas.microsoft.com/office/drawing/2014/main" id="{383B995F-E9AF-E072-4047-F09C5D421CE6}"/>
                  </a:ext>
                </a:extLst>
              </p:cNvPr>
              <p:cNvGrpSpPr/>
              <p:nvPr/>
            </p:nvGrpSpPr>
            <p:grpSpPr>
              <a:xfrm>
                <a:off x="4417506" y="446113"/>
                <a:ext cx="1023051" cy="943510"/>
                <a:chOff x="4417506" y="446113"/>
                <a:chExt cx="1023051" cy="943510"/>
              </a:xfrm>
              <a:grpFill/>
            </p:grpSpPr>
            <p:sp>
              <p:nvSpPr>
                <p:cNvPr id="46" name="Freeform 1344">
                  <a:extLst>
                    <a:ext uri="{FF2B5EF4-FFF2-40B4-BE49-F238E27FC236}">
                      <a16:creationId xmlns:a16="http://schemas.microsoft.com/office/drawing/2014/main" id="{A3024F48-3001-1DFD-5EFA-695D8C3B175C}"/>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47" name="Freeform 1345">
                  <a:extLst>
                    <a:ext uri="{FF2B5EF4-FFF2-40B4-BE49-F238E27FC236}">
                      <a16:creationId xmlns:a16="http://schemas.microsoft.com/office/drawing/2014/main" id="{DB4EC41A-474B-5174-0C50-8B4A44CD2DFC}"/>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45" name="Freeform 1343">
                <a:extLst>
                  <a:ext uri="{FF2B5EF4-FFF2-40B4-BE49-F238E27FC236}">
                    <a16:creationId xmlns:a16="http://schemas.microsoft.com/office/drawing/2014/main" id="{52917C80-BC5C-99E7-2DD0-D2014C3C2D5F}"/>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grpFill/>
              <a:ln w="27426" cap="flat">
                <a:noFill/>
                <a:prstDash val="solid"/>
                <a:miter/>
              </a:ln>
            </p:spPr>
            <p:txBody>
              <a:bodyPr rtlCol="0" anchor="ctr"/>
              <a:lstStyle/>
              <a:p>
                <a:endParaRPr lang="en-US"/>
              </a:p>
            </p:txBody>
          </p:sp>
        </p:grpSp>
      </p:grpSp>
      <p:sp>
        <p:nvSpPr>
          <p:cNvPr id="82" name="TextBox 81">
            <a:extLst>
              <a:ext uri="{FF2B5EF4-FFF2-40B4-BE49-F238E27FC236}">
                <a16:creationId xmlns:a16="http://schemas.microsoft.com/office/drawing/2014/main" id="{D00F34B8-AE4A-86CA-341D-F9CD0EFA302C}"/>
              </a:ext>
            </a:extLst>
          </p:cNvPr>
          <p:cNvSpPr txBox="1"/>
          <p:nvPr/>
        </p:nvSpPr>
        <p:spPr>
          <a:xfrm>
            <a:off x="-132711" y="551215"/>
            <a:ext cx="7388749" cy="646331"/>
          </a:xfrm>
          <a:prstGeom prst="rect">
            <a:avLst/>
          </a:prstGeom>
          <a:noFill/>
        </p:spPr>
        <p:txBody>
          <a:bodyPr wrap="square" rtlCol="0">
            <a:spAutoFit/>
          </a:bodyPr>
          <a:lstStyle/>
          <a:p>
            <a:pPr algn="ctr"/>
            <a:r>
              <a:rPr lang="en-IE" sz="3600" b="1" dirty="0">
                <a:solidFill>
                  <a:srgbClr val="468940"/>
                </a:solidFill>
              </a:rPr>
              <a:t>The Three Pillars of Sustainability </a:t>
            </a:r>
          </a:p>
        </p:txBody>
      </p:sp>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118709" y="1443671"/>
            <a:ext cx="5379565" cy="453000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buFont typeface="Arial" panose="020B0604020202020204" pitchFamily="34" charset="0"/>
              <a:buChar char="•"/>
            </a:pPr>
            <a:r>
              <a:rPr lang="en-IE" sz="2200" dirty="0">
                <a:ea typeface="+mn-lt"/>
                <a:cs typeface="+mn-lt"/>
              </a:rPr>
              <a:t>Based off the three-pillar approach to sustainability, the SDGs recognise that no action exists in isolation, and they all affect each other. </a:t>
            </a:r>
            <a:endParaRPr lang="en-US" dirty="0"/>
          </a:p>
          <a:p>
            <a:pPr marL="571500" indent="-342900">
              <a:buFont typeface="Arial" panose="020B0604020202020204" pitchFamily="34" charset="0"/>
              <a:buChar char="•"/>
            </a:pPr>
            <a:r>
              <a:rPr lang="en-GB" sz="2200" dirty="0">
                <a:solidFill>
                  <a:srgbClr val="404040"/>
                </a:solidFill>
              </a:rPr>
              <a:t>Sustainability issues can be divided between three pillars which were first defined in the </a:t>
            </a:r>
            <a:r>
              <a:rPr lang="en-GB" sz="2200" dirty="0">
                <a:solidFill>
                  <a:srgbClr val="404040"/>
                </a:solidFill>
                <a:hlinkClick r:id="rId3"/>
              </a:rPr>
              <a:t>Brundtland reports’ definition of Sustainability.</a:t>
            </a:r>
            <a:r>
              <a:rPr lang="en-GB" sz="2200" dirty="0">
                <a:solidFill>
                  <a:srgbClr val="404040"/>
                </a:solidFill>
              </a:rPr>
              <a:t> </a:t>
            </a:r>
            <a:endParaRPr lang="en-GB" dirty="0"/>
          </a:p>
          <a:p>
            <a:pPr marL="571500" indent="-342900">
              <a:buFont typeface="Arial" panose="020B0604020202020204" pitchFamily="34" charset="0"/>
              <a:buChar char="•"/>
            </a:pPr>
            <a:r>
              <a:rPr lang="en-GB" sz="2200" dirty="0">
                <a:solidFill>
                  <a:srgbClr val="404040"/>
                </a:solidFill>
              </a:rPr>
              <a:t>In order to achieve an equitable and sustainable world, we all  need to work towards </a:t>
            </a:r>
            <a:r>
              <a:rPr lang="en-GB" sz="2200" b="1" dirty="0">
                <a:solidFill>
                  <a:srgbClr val="404040"/>
                </a:solidFill>
              </a:rPr>
              <a:t>economic growth </a:t>
            </a:r>
            <a:r>
              <a:rPr lang="en-GB" sz="2200" dirty="0">
                <a:solidFill>
                  <a:srgbClr val="404040"/>
                </a:solidFill>
              </a:rPr>
              <a:t>and </a:t>
            </a:r>
            <a:r>
              <a:rPr lang="en-GB" sz="2200" b="1" dirty="0">
                <a:solidFill>
                  <a:srgbClr val="404040"/>
                </a:solidFill>
              </a:rPr>
              <a:t>social progress</a:t>
            </a:r>
            <a:r>
              <a:rPr lang="en-GB" sz="2200" dirty="0">
                <a:solidFill>
                  <a:srgbClr val="404040"/>
                </a:solidFill>
              </a:rPr>
              <a:t> while promoting </a:t>
            </a:r>
            <a:r>
              <a:rPr lang="en-GB" sz="2200" b="1" dirty="0">
                <a:solidFill>
                  <a:srgbClr val="404040"/>
                </a:solidFill>
              </a:rPr>
              <a:t>environmental sustainability.</a:t>
            </a:r>
            <a:r>
              <a:rPr lang="en-GB" sz="2200" dirty="0">
                <a:solidFill>
                  <a:srgbClr val="404040"/>
                </a:solidFill>
              </a:rPr>
              <a:t>  The sequence of this Module follows this flow.</a:t>
            </a:r>
            <a:endParaRPr lang="en-GB" sz="2200" dirty="0">
              <a:solidFill>
                <a:srgbClr val="404040"/>
              </a:solidFill>
              <a:cs typeface="Calibri"/>
            </a:endParaRPr>
          </a:p>
        </p:txBody>
      </p:sp>
    </p:spTree>
    <p:extLst>
      <p:ext uri="{BB962C8B-B14F-4D97-AF65-F5344CB8AC3E}">
        <p14:creationId xmlns:p14="http://schemas.microsoft.com/office/powerpoint/2010/main" val="299853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5FF32AA-937A-F87B-1408-E8FD952F5189}"/>
              </a:ext>
            </a:extLst>
          </p:cNvPr>
          <p:cNvGrpSpPr/>
          <p:nvPr/>
        </p:nvGrpSpPr>
        <p:grpSpPr>
          <a:xfrm>
            <a:off x="1141998" y="1576888"/>
            <a:ext cx="1512000" cy="1512000"/>
            <a:chOff x="243930" y="1876664"/>
            <a:chExt cx="1512000" cy="1512000"/>
          </a:xfrm>
        </p:grpSpPr>
        <p:sp>
          <p:nvSpPr>
            <p:cNvPr id="14" name="Oval 13">
              <a:extLst>
                <a:ext uri="{FF2B5EF4-FFF2-40B4-BE49-F238E27FC236}">
                  <a16:creationId xmlns:a16="http://schemas.microsoft.com/office/drawing/2014/main" id="{59E1342D-A0E1-00F3-3B94-2A0CA2A94D1F}"/>
                </a:ext>
              </a:extLst>
            </p:cNvPr>
            <p:cNvSpPr/>
            <p:nvPr/>
          </p:nvSpPr>
          <p:spPr>
            <a:xfrm>
              <a:off x="243930" y="1876664"/>
              <a:ext cx="1512000" cy="1512000"/>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5" name="Graphic 3">
              <a:extLst>
                <a:ext uri="{FF2B5EF4-FFF2-40B4-BE49-F238E27FC236}">
                  <a16:creationId xmlns:a16="http://schemas.microsoft.com/office/drawing/2014/main" id="{107B0C09-EE4F-B14E-2504-9FB3EE2A5EE4}"/>
                </a:ext>
              </a:extLst>
            </p:cNvPr>
            <p:cNvGrpSpPr/>
            <p:nvPr/>
          </p:nvGrpSpPr>
          <p:grpSpPr>
            <a:xfrm>
              <a:off x="609086" y="2268176"/>
              <a:ext cx="781689" cy="728977"/>
              <a:chOff x="10407709" y="5371716"/>
              <a:chExt cx="1086136" cy="1037162"/>
            </a:xfrm>
            <a:solidFill>
              <a:schemeClr val="bg1"/>
            </a:solidFill>
          </p:grpSpPr>
          <p:sp>
            <p:nvSpPr>
              <p:cNvPr id="16" name="Freeform 1249">
                <a:extLst>
                  <a:ext uri="{FF2B5EF4-FFF2-40B4-BE49-F238E27FC236}">
                    <a16:creationId xmlns:a16="http://schemas.microsoft.com/office/drawing/2014/main" id="{8769AACE-267A-C7B6-A5D7-36D74EB40344}"/>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grpFill/>
              <a:ln w="27426" cap="flat">
                <a:noFill/>
                <a:prstDash val="solid"/>
                <a:miter/>
              </a:ln>
            </p:spPr>
            <p:txBody>
              <a:bodyPr rtlCol="0" anchor="ctr"/>
              <a:lstStyle/>
              <a:p>
                <a:endParaRPr lang="en-US"/>
              </a:p>
            </p:txBody>
          </p:sp>
          <p:sp>
            <p:nvSpPr>
              <p:cNvPr id="17" name="Freeform 1250">
                <a:extLst>
                  <a:ext uri="{FF2B5EF4-FFF2-40B4-BE49-F238E27FC236}">
                    <a16:creationId xmlns:a16="http://schemas.microsoft.com/office/drawing/2014/main" id="{B616B90B-7390-34A0-BC0C-C1B4A368F4AD}"/>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grpFill/>
              <a:ln w="27426"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57FD85FA-44EC-098C-AD86-D3AD58C7FB81}"/>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590F5B07-E7C8-FDEF-7FC9-FB39511D23AE}"/>
                    </a:ext>
                  </a:extLst>
                </p:cNvPr>
                <p:cNvGrpSpPr/>
                <p:nvPr/>
              </p:nvGrpSpPr>
              <p:grpSpPr>
                <a:xfrm>
                  <a:off x="10407709" y="5371716"/>
                  <a:ext cx="1086136" cy="1037162"/>
                  <a:chOff x="10407709" y="5371716"/>
                  <a:chExt cx="1086136" cy="1037162"/>
                </a:xfrm>
                <a:grpFill/>
              </p:grpSpPr>
              <p:sp>
                <p:nvSpPr>
                  <p:cNvPr id="21" name="Freeform 1254">
                    <a:extLst>
                      <a:ext uri="{FF2B5EF4-FFF2-40B4-BE49-F238E27FC236}">
                        <a16:creationId xmlns:a16="http://schemas.microsoft.com/office/drawing/2014/main" id="{543A6E69-EAC0-B665-6C67-82A06D7F2B32}"/>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1255">
                    <a:extLst>
                      <a:ext uri="{FF2B5EF4-FFF2-40B4-BE49-F238E27FC236}">
                        <a16:creationId xmlns:a16="http://schemas.microsoft.com/office/drawing/2014/main" id="{93BC7013-D03F-65B8-BFFD-FAFB073CE070}"/>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1256">
                    <a:extLst>
                      <a:ext uri="{FF2B5EF4-FFF2-40B4-BE49-F238E27FC236}">
                        <a16:creationId xmlns:a16="http://schemas.microsoft.com/office/drawing/2014/main" id="{842BEA28-5B01-B8DD-1EEC-B668D216F88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253">
                  <a:extLst>
                    <a:ext uri="{FF2B5EF4-FFF2-40B4-BE49-F238E27FC236}">
                      <a16:creationId xmlns:a16="http://schemas.microsoft.com/office/drawing/2014/main" id="{1FD2175D-9D1E-7B9A-4232-C3192B31F45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sp>
        <p:nvSpPr>
          <p:cNvPr id="25" name="Text Placeholder 4">
            <a:extLst>
              <a:ext uri="{FF2B5EF4-FFF2-40B4-BE49-F238E27FC236}">
                <a16:creationId xmlns:a16="http://schemas.microsoft.com/office/drawing/2014/main" id="{40AC2081-2C4D-6C45-F378-E7F0580DC954}"/>
              </a:ext>
            </a:extLst>
          </p:cNvPr>
          <p:cNvSpPr txBox="1">
            <a:spLocks/>
          </p:cNvSpPr>
          <p:nvPr/>
        </p:nvSpPr>
        <p:spPr>
          <a:xfrm>
            <a:off x="-118144" y="3126206"/>
            <a:ext cx="4127500" cy="68050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84BA4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a:solidFill>
                  <a:srgbClr val="63A043"/>
                </a:solidFill>
                <a:latin typeface="+mn-lt"/>
              </a:rPr>
              <a:t>1. Environmental Sustainability </a:t>
            </a:r>
          </a:p>
        </p:txBody>
      </p:sp>
      <p:sp>
        <p:nvSpPr>
          <p:cNvPr id="2" name="Text Placeholder 4">
            <a:extLst>
              <a:ext uri="{FF2B5EF4-FFF2-40B4-BE49-F238E27FC236}">
                <a16:creationId xmlns:a16="http://schemas.microsoft.com/office/drawing/2014/main" id="{8CB3038F-C626-B1C2-D155-9D76ADD0054A}"/>
              </a:ext>
            </a:extLst>
          </p:cNvPr>
          <p:cNvSpPr txBox="1">
            <a:spLocks/>
          </p:cNvSpPr>
          <p:nvPr/>
        </p:nvSpPr>
        <p:spPr>
          <a:xfrm>
            <a:off x="4936143" y="421833"/>
            <a:ext cx="6608157" cy="577521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GB" dirty="0"/>
              <a:t>The environmental pillar often gets the most attention. Many companies are focused on reducing their carbon footprints, packaging waste, water usage, or other damage to the environment. Besides helping the planet, these practices can also have a positive financial impact. For example, reducing the use of packaging materials means lower spending, and improved fuel efficiency also helps with the SME budget.</a:t>
            </a:r>
          </a:p>
          <a:p>
            <a:pPr indent="0"/>
            <a:r>
              <a:rPr lang="en-GB" dirty="0"/>
              <a:t>In a recent example, Walmart keyed in on packaging through their zero-waste initiative, pushing for less packaging throughout their supply chain and for more of that packaging to be sourced from recycled or reused materials.</a:t>
            </a:r>
          </a:p>
        </p:txBody>
      </p:sp>
    </p:spTree>
    <p:extLst>
      <p:ext uri="{BB962C8B-B14F-4D97-AF65-F5344CB8AC3E}">
        <p14:creationId xmlns:p14="http://schemas.microsoft.com/office/powerpoint/2010/main" val="2354669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0" y="757871"/>
            <a:ext cx="11772900" cy="5630230"/>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20000"/>
              </a:lnSpc>
            </a:pPr>
            <a:r>
              <a:rPr lang="en-US" sz="2800" dirty="0"/>
              <a:t>Due to the climate crisis we are now facing, it is important that all businesses, big and small are aware of their environmental impacts and work to reduce them. Environmental sustainability and climate change are typically the first things we think of when we consider sustainability. </a:t>
            </a:r>
          </a:p>
          <a:p>
            <a:pPr indent="0">
              <a:lnSpc>
                <a:spcPct val="120000"/>
              </a:lnSpc>
            </a:pPr>
            <a:r>
              <a:rPr lang="en-GB" sz="2800" dirty="0"/>
              <a:t>One of the challenges with the environmental pillar is that a business's impact is often not fully costed, meaning that there are externalities that are not reflected in consumer prices. The all-in costs of wastewater, carbon dioxide, land reclamation, and waste in general are not easy to calculate. This is where benchmarking comes in to try and quantify those external costs, so that progress in reducing them can be tracked in a meaningful way.</a:t>
            </a:r>
          </a:p>
          <a:p>
            <a:pPr indent="0">
              <a:lnSpc>
                <a:spcPct val="120000"/>
              </a:lnSpc>
            </a:pPr>
            <a:r>
              <a:rPr lang="en-US" sz="2800" dirty="0"/>
              <a:t>At the environmental level, sustainability prevents nature from being used as an inexhaustible source of resources and ensures its protection and rational use</a:t>
            </a:r>
            <a:r>
              <a:rPr lang="en-US" sz="2800" b="1" dirty="0"/>
              <a:t>. </a:t>
            </a:r>
            <a:r>
              <a:rPr lang="en-US" sz="2800" dirty="0"/>
              <a:t>While it is only one of three pillars of sustainability, it is vital that businesses focus their resources towards minimizing their impact and so a large component of these resources will be targeted towards environmental considerations. </a:t>
            </a:r>
          </a:p>
          <a:p>
            <a:pPr indent="0">
              <a:lnSpc>
                <a:spcPct val="120000"/>
              </a:lnSpc>
            </a:pPr>
            <a:endParaRPr lang="en-US" sz="1600" dirty="0">
              <a:solidFill>
                <a:srgbClr val="0B582E"/>
              </a:solidFill>
            </a:endParaRPr>
          </a:p>
          <a:p>
            <a:pPr indent="0"/>
            <a:endParaRPr lang="en-GB" sz="1600" dirty="0">
              <a:solidFill>
                <a:srgbClr val="63A043"/>
              </a:solidFill>
            </a:endParaRPr>
          </a:p>
        </p:txBody>
      </p:sp>
    </p:spTree>
    <p:extLst>
      <p:ext uri="{BB962C8B-B14F-4D97-AF65-F5344CB8AC3E}">
        <p14:creationId xmlns:p14="http://schemas.microsoft.com/office/powerpoint/2010/main" val="3740729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5588000" y="338771"/>
            <a:ext cx="6096000" cy="65192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dirty="0"/>
              <a:t>Throughout this course, we will be learning how businesses can reduce their impact on the planet by focusing on a range of subjects from carbon reduction through sustainability plans, supply chain engagement, greening products and services among others.   </a:t>
            </a:r>
          </a:p>
          <a:p>
            <a:pPr indent="0">
              <a:lnSpc>
                <a:spcPct val="100000"/>
              </a:lnSpc>
            </a:pPr>
            <a:r>
              <a:rPr lang="en-US" b="1" dirty="0">
                <a:solidFill>
                  <a:srgbClr val="63A043"/>
                </a:solidFill>
              </a:rPr>
              <a:t>Read more: </a:t>
            </a:r>
            <a:r>
              <a:rPr lang="en-US" b="0" i="0" dirty="0">
                <a:effectLst/>
              </a:rPr>
              <a:t>https://www.acciona.com/sustainable-development/?_adin=02021864894</a:t>
            </a:r>
          </a:p>
          <a:p>
            <a:pPr indent="0">
              <a:lnSpc>
                <a:spcPct val="120000"/>
              </a:lnSpc>
            </a:pPr>
            <a:endParaRPr lang="en-US" sz="1600" dirty="0">
              <a:solidFill>
                <a:srgbClr val="0B582E"/>
              </a:solidFill>
            </a:endParaRPr>
          </a:p>
          <a:p>
            <a:pPr indent="0"/>
            <a:endParaRPr lang="en-GB" sz="1600" dirty="0">
              <a:solidFill>
                <a:srgbClr val="63A043"/>
              </a:solidFill>
            </a:endParaRPr>
          </a:p>
        </p:txBody>
      </p:sp>
      <p:pic>
        <p:nvPicPr>
          <p:cNvPr id="4" name="Picture 3" descr="Hand holding plant">
            <a:extLst>
              <a:ext uri="{FF2B5EF4-FFF2-40B4-BE49-F238E27FC236}">
                <a16:creationId xmlns:a16="http://schemas.microsoft.com/office/drawing/2014/main" id="{DA6DA5D9-E43D-1B4F-F725-618353417B28}"/>
              </a:ext>
            </a:extLst>
          </p:cNvPr>
          <p:cNvPicPr>
            <a:picLocks noChangeAspect="1"/>
          </p:cNvPicPr>
          <p:nvPr/>
        </p:nvPicPr>
        <p:blipFill>
          <a:blip r:embed="rId3"/>
          <a:stretch>
            <a:fillRect/>
          </a:stretch>
        </p:blipFill>
        <p:spPr>
          <a:xfrm>
            <a:off x="115948" y="1231900"/>
            <a:ext cx="5367717" cy="3835400"/>
          </a:xfrm>
          <a:prstGeom prst="rect">
            <a:avLst/>
          </a:prstGeom>
        </p:spPr>
      </p:pic>
    </p:spTree>
    <p:extLst>
      <p:ext uri="{BB962C8B-B14F-4D97-AF65-F5344CB8AC3E}">
        <p14:creationId xmlns:p14="http://schemas.microsoft.com/office/powerpoint/2010/main" val="447778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1EC2EE88-3E3D-3737-571A-1ED19FB6799D}"/>
              </a:ext>
            </a:extLst>
          </p:cNvPr>
          <p:cNvSpPr txBox="1">
            <a:spLocks/>
          </p:cNvSpPr>
          <p:nvPr/>
        </p:nvSpPr>
        <p:spPr>
          <a:xfrm>
            <a:off x="0" y="3309443"/>
            <a:ext cx="3811053" cy="68050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84BA4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a:solidFill>
                  <a:srgbClr val="468940"/>
                </a:solidFill>
                <a:latin typeface="+mn-lt"/>
              </a:rPr>
              <a:t>2. Social Sustainability </a:t>
            </a:r>
          </a:p>
        </p:txBody>
      </p:sp>
      <p:grpSp>
        <p:nvGrpSpPr>
          <p:cNvPr id="23" name="Group 22">
            <a:extLst>
              <a:ext uri="{FF2B5EF4-FFF2-40B4-BE49-F238E27FC236}">
                <a16:creationId xmlns:a16="http://schemas.microsoft.com/office/drawing/2014/main" id="{99FAC5F6-1C8A-9B68-8AEA-ECE4C39AA0B4}"/>
              </a:ext>
            </a:extLst>
          </p:cNvPr>
          <p:cNvGrpSpPr/>
          <p:nvPr/>
        </p:nvGrpSpPr>
        <p:grpSpPr>
          <a:xfrm>
            <a:off x="1149526" y="1565145"/>
            <a:ext cx="1512000" cy="1512000"/>
            <a:chOff x="243930" y="3480905"/>
            <a:chExt cx="1512000" cy="1512000"/>
          </a:xfrm>
        </p:grpSpPr>
        <p:sp>
          <p:nvSpPr>
            <p:cNvPr id="24" name="Oval 23">
              <a:extLst>
                <a:ext uri="{FF2B5EF4-FFF2-40B4-BE49-F238E27FC236}">
                  <a16:creationId xmlns:a16="http://schemas.microsoft.com/office/drawing/2014/main" id="{F81E05D9-F836-7310-48CD-2A7DBD7488A2}"/>
                </a:ext>
              </a:extLst>
            </p:cNvPr>
            <p:cNvSpPr/>
            <p:nvPr/>
          </p:nvSpPr>
          <p:spPr>
            <a:xfrm>
              <a:off x="243930" y="3480905"/>
              <a:ext cx="1512000" cy="1512000"/>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5" name="Group 24">
              <a:extLst>
                <a:ext uri="{FF2B5EF4-FFF2-40B4-BE49-F238E27FC236}">
                  <a16:creationId xmlns:a16="http://schemas.microsoft.com/office/drawing/2014/main" id="{987518C0-2B77-38D6-DE4A-2273A563DECD}"/>
                </a:ext>
              </a:extLst>
            </p:cNvPr>
            <p:cNvGrpSpPr/>
            <p:nvPr/>
          </p:nvGrpSpPr>
          <p:grpSpPr>
            <a:xfrm>
              <a:off x="609086" y="3896654"/>
              <a:ext cx="781688" cy="680503"/>
              <a:chOff x="4422991" y="1951890"/>
              <a:chExt cx="1086135" cy="968195"/>
            </a:xfrm>
            <a:solidFill>
              <a:schemeClr val="bg1"/>
            </a:solidFill>
          </p:grpSpPr>
          <p:sp>
            <p:nvSpPr>
              <p:cNvPr id="26" name="Freeform 1486">
                <a:extLst>
                  <a:ext uri="{FF2B5EF4-FFF2-40B4-BE49-F238E27FC236}">
                    <a16:creationId xmlns:a16="http://schemas.microsoft.com/office/drawing/2014/main" id="{B32E6C95-C11D-8AF5-E1A8-04443ED96FB0}"/>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grpFill/>
              <a:ln w="27426" cap="flat">
                <a:noFill/>
                <a:prstDash val="solid"/>
                <a:miter/>
              </a:ln>
            </p:spPr>
            <p:txBody>
              <a:bodyPr rtlCol="0" anchor="ctr"/>
              <a:lstStyle/>
              <a:p>
                <a:endParaRPr lang="en-US" dirty="0"/>
              </a:p>
            </p:txBody>
          </p:sp>
          <p:grpSp>
            <p:nvGrpSpPr>
              <p:cNvPr id="27" name="Graphic 3">
                <a:extLst>
                  <a:ext uri="{FF2B5EF4-FFF2-40B4-BE49-F238E27FC236}">
                    <a16:creationId xmlns:a16="http://schemas.microsoft.com/office/drawing/2014/main" id="{DB2070B5-5D3A-5AA5-1B3E-D338BE8C5FB5}"/>
                  </a:ext>
                </a:extLst>
              </p:cNvPr>
              <p:cNvGrpSpPr/>
              <p:nvPr/>
            </p:nvGrpSpPr>
            <p:grpSpPr>
              <a:xfrm>
                <a:off x="4738409" y="2001259"/>
                <a:ext cx="466270" cy="416899"/>
                <a:chOff x="4738409" y="2001259"/>
                <a:chExt cx="466270" cy="416899"/>
              </a:xfrm>
              <a:grpFill/>
            </p:grpSpPr>
            <p:sp>
              <p:nvSpPr>
                <p:cNvPr id="29" name="Freeform 1488">
                  <a:extLst>
                    <a:ext uri="{FF2B5EF4-FFF2-40B4-BE49-F238E27FC236}">
                      <a16:creationId xmlns:a16="http://schemas.microsoft.com/office/drawing/2014/main" id="{FA233B6B-1A13-9B76-B4A6-83C8BE52CE68}"/>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grpFill/>
                <a:ln w="27426" cap="flat">
                  <a:noFill/>
                  <a:prstDash val="solid"/>
                  <a:miter/>
                </a:ln>
              </p:spPr>
              <p:txBody>
                <a:bodyPr rtlCol="0" anchor="ctr"/>
                <a:lstStyle/>
                <a:p>
                  <a:endParaRPr lang="en-US"/>
                </a:p>
              </p:txBody>
            </p:sp>
            <p:sp>
              <p:nvSpPr>
                <p:cNvPr id="30" name="Freeform 1489">
                  <a:extLst>
                    <a:ext uri="{FF2B5EF4-FFF2-40B4-BE49-F238E27FC236}">
                      <a16:creationId xmlns:a16="http://schemas.microsoft.com/office/drawing/2014/main" id="{B530E0AC-15E9-1FDF-CC21-0C5EE4E40D56}"/>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grpFill/>
                <a:ln w="27426" cap="flat">
                  <a:noFill/>
                  <a:prstDash val="solid"/>
                  <a:miter/>
                </a:ln>
              </p:spPr>
              <p:txBody>
                <a:bodyPr rtlCol="0" anchor="ctr"/>
                <a:lstStyle/>
                <a:p>
                  <a:endParaRPr lang="en-US"/>
                </a:p>
              </p:txBody>
            </p:sp>
            <p:sp>
              <p:nvSpPr>
                <p:cNvPr id="31" name="Freeform 1490">
                  <a:extLst>
                    <a:ext uri="{FF2B5EF4-FFF2-40B4-BE49-F238E27FC236}">
                      <a16:creationId xmlns:a16="http://schemas.microsoft.com/office/drawing/2014/main" id="{CA0DE7DF-0F57-4DA6-70D9-D1106CA6C6EF}"/>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grpFill/>
                <a:ln w="27426" cap="flat">
                  <a:noFill/>
                  <a:prstDash val="solid"/>
                  <a:miter/>
                </a:ln>
              </p:spPr>
              <p:txBody>
                <a:bodyPr rtlCol="0" anchor="ctr"/>
                <a:lstStyle/>
                <a:p>
                  <a:endParaRPr lang="en-US"/>
                </a:p>
              </p:txBody>
            </p:sp>
          </p:grpSp>
        </p:grpSp>
      </p:grpSp>
      <p:sp>
        <p:nvSpPr>
          <p:cNvPr id="2" name="Text Placeholder 4">
            <a:extLst>
              <a:ext uri="{FF2B5EF4-FFF2-40B4-BE49-F238E27FC236}">
                <a16:creationId xmlns:a16="http://schemas.microsoft.com/office/drawing/2014/main" id="{F4681692-891D-D5A9-809F-C035514F656A}"/>
              </a:ext>
            </a:extLst>
          </p:cNvPr>
          <p:cNvSpPr txBox="1">
            <a:spLocks/>
          </p:cNvSpPr>
          <p:nvPr/>
        </p:nvSpPr>
        <p:spPr>
          <a:xfrm>
            <a:off x="5050443" y="210916"/>
            <a:ext cx="6417657" cy="64361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sz="2600" b="1" dirty="0"/>
              <a:t>Social sustainability </a:t>
            </a:r>
            <a:r>
              <a:rPr lang="en-US" sz="2600" dirty="0"/>
              <a:t>is about identifying and managing business impacts, both positive and negative, on people. The quality of a company’s relationships and engagement with its stakeholders is critical. Directly or indirectly, SMEs affect what happens to employees, workers in the value chain, customers and local communities, and it is important to manage impacts proactively.</a:t>
            </a:r>
            <a:r>
              <a:rPr lang="en-GB" sz="2600" dirty="0"/>
              <a:t>  For businesses, social sustainability ties in closely with the concept of a social license to operate which</a:t>
            </a:r>
            <a:r>
              <a:rPr lang="en-GB" sz="2600" b="1" dirty="0"/>
              <a:t> </a:t>
            </a:r>
            <a:r>
              <a:rPr lang="en-GB" sz="2600" dirty="0"/>
              <a:t>refers to the perception of a companies or organisations operations by their employees, stakeholders and wider community it operates in. </a:t>
            </a:r>
          </a:p>
          <a:p>
            <a:pPr indent="0"/>
            <a:endParaRPr lang="en-US" dirty="0">
              <a:solidFill>
                <a:srgbClr val="0B582E"/>
              </a:solidFill>
            </a:endParaRPr>
          </a:p>
        </p:txBody>
      </p:sp>
    </p:spTree>
    <p:extLst>
      <p:ext uri="{BB962C8B-B14F-4D97-AF65-F5344CB8AC3E}">
        <p14:creationId xmlns:p14="http://schemas.microsoft.com/office/powerpoint/2010/main" val="3605139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33F1A16A-152F-046F-22EA-7A9CA5EC0F76}"/>
              </a:ext>
            </a:extLst>
          </p:cNvPr>
          <p:cNvSpPr txBox="1">
            <a:spLocks/>
          </p:cNvSpPr>
          <p:nvPr/>
        </p:nvSpPr>
        <p:spPr>
          <a:xfrm>
            <a:off x="4930820" y="190006"/>
            <a:ext cx="6417657" cy="69193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GB" dirty="0"/>
              <a:t>For SMEs, economic sustainability is an area where most feel they already work towards as all businesses need to remain profitable to operate.  </a:t>
            </a:r>
          </a:p>
          <a:p>
            <a:pPr indent="0"/>
            <a:r>
              <a:rPr lang="en-GB" dirty="0"/>
              <a:t>Economic sustainability addresses more than profit and loss, but also takes into consideration good business practices such as compliance, maintaining honest and transparent accounting practices as well as ensuring business practices reflect the interests of shareholders and the wider stakeholders, which ties in the other two pillars as well.  </a:t>
            </a:r>
          </a:p>
          <a:p>
            <a:pPr indent="0"/>
            <a:r>
              <a:rPr lang="en-GB" dirty="0"/>
              <a:t>Later this module, we dive deeper into some of the issues surrounding economic sustainability for SME’s</a:t>
            </a:r>
          </a:p>
          <a:p>
            <a:pPr indent="0"/>
            <a:endParaRPr lang="en-US" dirty="0">
              <a:solidFill>
                <a:srgbClr val="0B582E"/>
              </a:solidFill>
            </a:endParaRPr>
          </a:p>
        </p:txBody>
      </p:sp>
      <p:grpSp>
        <p:nvGrpSpPr>
          <p:cNvPr id="4" name="Group 3">
            <a:extLst>
              <a:ext uri="{FF2B5EF4-FFF2-40B4-BE49-F238E27FC236}">
                <a16:creationId xmlns:a16="http://schemas.microsoft.com/office/drawing/2014/main" id="{9844395F-22B2-C998-AF5F-728C536096B0}"/>
              </a:ext>
            </a:extLst>
          </p:cNvPr>
          <p:cNvGrpSpPr/>
          <p:nvPr/>
        </p:nvGrpSpPr>
        <p:grpSpPr>
          <a:xfrm>
            <a:off x="1139478" y="1444660"/>
            <a:ext cx="1512000" cy="1512000"/>
            <a:chOff x="163773" y="101376"/>
            <a:chExt cx="1512000" cy="1512000"/>
          </a:xfrm>
        </p:grpSpPr>
        <p:sp>
          <p:nvSpPr>
            <p:cNvPr id="5" name="Oval 4">
              <a:extLst>
                <a:ext uri="{FF2B5EF4-FFF2-40B4-BE49-F238E27FC236}">
                  <a16:creationId xmlns:a16="http://schemas.microsoft.com/office/drawing/2014/main" id="{8E6E77A6-2969-EEE4-953C-299C1A45DBDA}"/>
                </a:ext>
              </a:extLst>
            </p:cNvPr>
            <p:cNvSpPr/>
            <p:nvPr/>
          </p:nvSpPr>
          <p:spPr>
            <a:xfrm>
              <a:off x="163773" y="101376"/>
              <a:ext cx="1512000" cy="1512000"/>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6" name="Group 5">
              <a:extLst>
                <a:ext uri="{FF2B5EF4-FFF2-40B4-BE49-F238E27FC236}">
                  <a16:creationId xmlns:a16="http://schemas.microsoft.com/office/drawing/2014/main" id="{FCB1BB00-7A3A-FD94-F3F6-A54F06235917}"/>
                </a:ext>
              </a:extLst>
            </p:cNvPr>
            <p:cNvGrpSpPr/>
            <p:nvPr/>
          </p:nvGrpSpPr>
          <p:grpSpPr>
            <a:xfrm>
              <a:off x="525968" y="525800"/>
              <a:ext cx="787610" cy="663153"/>
              <a:chOff x="4417506" y="446113"/>
              <a:chExt cx="1094363" cy="943510"/>
            </a:xfrm>
            <a:solidFill>
              <a:schemeClr val="bg1"/>
            </a:solidFill>
          </p:grpSpPr>
          <p:sp>
            <p:nvSpPr>
              <p:cNvPr id="7" name="Freeform 1341">
                <a:extLst>
                  <a:ext uri="{FF2B5EF4-FFF2-40B4-BE49-F238E27FC236}">
                    <a16:creationId xmlns:a16="http://schemas.microsoft.com/office/drawing/2014/main" id="{71D5B93A-DE78-3647-646A-7750FE36C470}"/>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BA27376C-F9AC-5A1F-66E4-EC73C3902988}"/>
                  </a:ext>
                </a:extLst>
              </p:cNvPr>
              <p:cNvGrpSpPr/>
              <p:nvPr/>
            </p:nvGrpSpPr>
            <p:grpSpPr>
              <a:xfrm>
                <a:off x="4417506" y="446113"/>
                <a:ext cx="1023051" cy="943510"/>
                <a:chOff x="4417506" y="446113"/>
                <a:chExt cx="1023051" cy="943510"/>
              </a:xfrm>
              <a:grpFill/>
            </p:grpSpPr>
            <p:sp>
              <p:nvSpPr>
                <p:cNvPr id="10" name="Freeform 1344">
                  <a:extLst>
                    <a:ext uri="{FF2B5EF4-FFF2-40B4-BE49-F238E27FC236}">
                      <a16:creationId xmlns:a16="http://schemas.microsoft.com/office/drawing/2014/main" id="{A9FF4C48-FB18-76F2-3592-DC7D021BC7E5}"/>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11" name="Freeform 1345">
                  <a:extLst>
                    <a:ext uri="{FF2B5EF4-FFF2-40B4-BE49-F238E27FC236}">
                      <a16:creationId xmlns:a16="http://schemas.microsoft.com/office/drawing/2014/main" id="{C8E47E70-C73C-FDD2-0E83-3159ACC38669}"/>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9" name="Freeform 1343">
                <a:extLst>
                  <a:ext uri="{FF2B5EF4-FFF2-40B4-BE49-F238E27FC236}">
                    <a16:creationId xmlns:a16="http://schemas.microsoft.com/office/drawing/2014/main" id="{B27DE95E-53E6-ACCF-C211-BFF75DC66E95}"/>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grpFill/>
              <a:ln w="27426" cap="flat">
                <a:noFill/>
                <a:prstDash val="solid"/>
                <a:miter/>
              </a:ln>
            </p:spPr>
            <p:txBody>
              <a:bodyPr rtlCol="0" anchor="ctr"/>
              <a:lstStyle/>
              <a:p>
                <a:endParaRPr lang="en-US"/>
              </a:p>
            </p:txBody>
          </p:sp>
        </p:grpSp>
      </p:grpSp>
      <p:sp>
        <p:nvSpPr>
          <p:cNvPr id="12" name="Text Placeholder 4">
            <a:extLst>
              <a:ext uri="{FF2B5EF4-FFF2-40B4-BE49-F238E27FC236}">
                <a16:creationId xmlns:a16="http://schemas.microsoft.com/office/drawing/2014/main" id="{1EC2EE88-3E3D-3737-571A-1ED19FB6799D}"/>
              </a:ext>
            </a:extLst>
          </p:cNvPr>
          <p:cNvSpPr txBox="1">
            <a:spLocks/>
          </p:cNvSpPr>
          <p:nvPr/>
        </p:nvSpPr>
        <p:spPr>
          <a:xfrm>
            <a:off x="0" y="3309443"/>
            <a:ext cx="3811053" cy="68050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84BA4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a:latin typeface="+mn-lt"/>
              </a:rPr>
              <a:t>3. Economic Sustainability </a:t>
            </a:r>
          </a:p>
        </p:txBody>
      </p:sp>
    </p:spTree>
    <p:extLst>
      <p:ext uri="{BB962C8B-B14F-4D97-AF65-F5344CB8AC3E}">
        <p14:creationId xmlns:p14="http://schemas.microsoft.com/office/powerpoint/2010/main" val="1649077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527050" y="321940"/>
            <a:ext cx="11137900" cy="60112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b="0" i="0" dirty="0">
                <a:solidFill>
                  <a:srgbClr val="111111"/>
                </a:solidFill>
                <a:effectLst/>
              </a:rPr>
              <a:t>The economic pillar of sustainability is where most businesses feel they are on firm ground. To be sustainable, a business must be profitable. That said, profit cannot trump the other two pillars. In fact, profit at any cost is not at all what the economic pillar is about. Activities that fit under the economic pillar include compliance, good </a:t>
            </a:r>
            <a:r>
              <a:rPr lang="en-US" i="0" dirty="0">
                <a:effectLst/>
              </a:rPr>
              <a:t>governance,</a:t>
            </a:r>
            <a:r>
              <a:rPr lang="en-GB" i="0" dirty="0">
                <a:effectLst/>
              </a:rPr>
              <a:t> alignment with shareholders' interests as well as that of the company's community, value chains, and end-user customers.</a:t>
            </a:r>
            <a:r>
              <a:rPr lang="en-US" i="0" dirty="0">
                <a:effectLst/>
              </a:rPr>
              <a:t> and risk management. </a:t>
            </a:r>
          </a:p>
          <a:p>
            <a:pPr marL="0" indent="0" algn="l"/>
            <a:r>
              <a:rPr lang="en-US" b="0" i="0" dirty="0">
                <a:solidFill>
                  <a:srgbClr val="111111"/>
                </a:solidFill>
                <a:effectLst/>
              </a:rPr>
              <a:t>It is the inclusion of the economic pillar and profit that makes it possible for SMEs to develop their sustainability strategies. </a:t>
            </a:r>
          </a:p>
          <a:p>
            <a:endParaRPr lang="en-US" sz="1000" dirty="0"/>
          </a:p>
          <a:p>
            <a:r>
              <a:rPr lang="en-US" b="1" dirty="0">
                <a:solidFill>
                  <a:srgbClr val="63A043"/>
                </a:solidFill>
              </a:rPr>
              <a:t>READ MORE: </a:t>
            </a:r>
            <a:endParaRPr lang="en-US" b="1" dirty="0">
              <a:solidFill>
                <a:srgbClr val="63A043"/>
              </a:solidFill>
              <a:cs typeface="Calibri"/>
            </a:endParaRPr>
          </a:p>
          <a:p>
            <a:pPr marL="0" indent="0"/>
            <a:r>
              <a:rPr lang="en-US" b="0" i="0" dirty="0">
                <a:solidFill>
                  <a:srgbClr val="111111"/>
                </a:solidFill>
                <a:effectLst/>
                <a:latin typeface="Calibri"/>
                <a:cs typeface="Calibri"/>
                <a:hlinkClick r:id="rId3"/>
              </a:rPr>
              <a:t>https://www.investopedia.com/articles/investing/100515/three-pillars-corporate-sustainability.asp</a:t>
            </a:r>
            <a:r>
              <a:rPr lang="en-US" dirty="0">
                <a:solidFill>
                  <a:srgbClr val="111111"/>
                </a:solidFill>
                <a:latin typeface="Calibri"/>
                <a:cs typeface="Calibri"/>
              </a:rPr>
              <a:t> </a:t>
            </a:r>
            <a:endParaRPr lang="en-US" b="0" i="0" dirty="0">
              <a:solidFill>
                <a:srgbClr val="111111"/>
              </a:solidFill>
              <a:effectLst/>
              <a:latin typeface="Calibri"/>
              <a:cs typeface="Calibri"/>
            </a:endParaRPr>
          </a:p>
          <a:p>
            <a:pPr marL="0" indent="0" algn="l"/>
            <a:endParaRPr lang="en-GB" sz="1600" dirty="0">
              <a:solidFill>
                <a:srgbClr val="63A043"/>
              </a:solidFill>
            </a:endParaRPr>
          </a:p>
        </p:txBody>
      </p:sp>
    </p:spTree>
    <p:extLst>
      <p:ext uri="{BB962C8B-B14F-4D97-AF65-F5344CB8AC3E}">
        <p14:creationId xmlns:p14="http://schemas.microsoft.com/office/powerpoint/2010/main" val="34393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B7D95-3C77-21C1-0A8F-95D8EDED6D76}"/>
              </a:ext>
            </a:extLst>
          </p:cNvPr>
          <p:cNvSpPr>
            <a:spLocks noGrp="1"/>
          </p:cNvSpPr>
          <p:nvPr>
            <p:ph type="body" sz="quarter" idx="17"/>
          </p:nvPr>
        </p:nvSpPr>
        <p:spPr>
          <a:xfrm>
            <a:off x="5003138" y="3851985"/>
            <a:ext cx="6092754" cy="845970"/>
          </a:xfrm>
        </p:spPr>
        <p:txBody>
          <a:bodyPr>
            <a:noAutofit/>
          </a:bodyPr>
          <a:lstStyle/>
          <a:p>
            <a:r>
              <a:rPr lang="en-IE" dirty="0"/>
              <a:t>Sustainability In Depth: </a:t>
            </a:r>
            <a:br>
              <a:rPr lang="en-IE" dirty="0"/>
            </a:br>
            <a:r>
              <a:rPr lang="en-IE" dirty="0"/>
              <a:t>Environmental </a:t>
            </a:r>
          </a:p>
        </p:txBody>
      </p:sp>
      <p:sp>
        <p:nvSpPr>
          <p:cNvPr id="3" name="Text Placeholder 2">
            <a:extLst>
              <a:ext uri="{FF2B5EF4-FFF2-40B4-BE49-F238E27FC236}">
                <a16:creationId xmlns:a16="http://schemas.microsoft.com/office/drawing/2014/main" id="{8592147F-7C26-3DFF-0B8D-CB3735321E01}"/>
              </a:ext>
            </a:extLst>
          </p:cNvPr>
          <p:cNvSpPr>
            <a:spLocks noGrp="1"/>
          </p:cNvSpPr>
          <p:nvPr>
            <p:ph type="body" sz="quarter" idx="18"/>
          </p:nvPr>
        </p:nvSpPr>
        <p:spPr/>
        <p:txBody>
          <a:bodyPr/>
          <a:lstStyle/>
          <a:p>
            <a:r>
              <a:rPr lang="en-IE" dirty="0"/>
              <a:t>SECTION 2</a:t>
            </a:r>
          </a:p>
        </p:txBody>
      </p:sp>
    </p:spTree>
    <p:extLst>
      <p:ext uri="{BB962C8B-B14F-4D97-AF65-F5344CB8AC3E}">
        <p14:creationId xmlns:p14="http://schemas.microsoft.com/office/powerpoint/2010/main" val="3803514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5FF32AA-937A-F87B-1408-E8FD952F5189}"/>
              </a:ext>
            </a:extLst>
          </p:cNvPr>
          <p:cNvGrpSpPr/>
          <p:nvPr/>
        </p:nvGrpSpPr>
        <p:grpSpPr>
          <a:xfrm>
            <a:off x="1141998" y="1576888"/>
            <a:ext cx="1512000" cy="1512000"/>
            <a:chOff x="243930" y="1876664"/>
            <a:chExt cx="1512000" cy="1512000"/>
          </a:xfrm>
        </p:grpSpPr>
        <p:sp>
          <p:nvSpPr>
            <p:cNvPr id="14" name="Oval 13">
              <a:extLst>
                <a:ext uri="{FF2B5EF4-FFF2-40B4-BE49-F238E27FC236}">
                  <a16:creationId xmlns:a16="http://schemas.microsoft.com/office/drawing/2014/main" id="{59E1342D-A0E1-00F3-3B94-2A0CA2A94D1F}"/>
                </a:ext>
              </a:extLst>
            </p:cNvPr>
            <p:cNvSpPr/>
            <p:nvPr/>
          </p:nvSpPr>
          <p:spPr>
            <a:xfrm>
              <a:off x="243930" y="1876664"/>
              <a:ext cx="1512000" cy="1512000"/>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5" name="Graphic 3">
              <a:extLst>
                <a:ext uri="{FF2B5EF4-FFF2-40B4-BE49-F238E27FC236}">
                  <a16:creationId xmlns:a16="http://schemas.microsoft.com/office/drawing/2014/main" id="{107B0C09-EE4F-B14E-2504-9FB3EE2A5EE4}"/>
                </a:ext>
              </a:extLst>
            </p:cNvPr>
            <p:cNvGrpSpPr/>
            <p:nvPr/>
          </p:nvGrpSpPr>
          <p:grpSpPr>
            <a:xfrm>
              <a:off x="609086" y="2268176"/>
              <a:ext cx="781689" cy="728977"/>
              <a:chOff x="10407709" y="5371716"/>
              <a:chExt cx="1086136" cy="1037162"/>
            </a:xfrm>
            <a:solidFill>
              <a:schemeClr val="bg1"/>
            </a:solidFill>
          </p:grpSpPr>
          <p:sp>
            <p:nvSpPr>
              <p:cNvPr id="16" name="Freeform 1249">
                <a:extLst>
                  <a:ext uri="{FF2B5EF4-FFF2-40B4-BE49-F238E27FC236}">
                    <a16:creationId xmlns:a16="http://schemas.microsoft.com/office/drawing/2014/main" id="{8769AACE-267A-C7B6-A5D7-36D74EB40344}"/>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grpFill/>
              <a:ln w="27426" cap="flat">
                <a:noFill/>
                <a:prstDash val="solid"/>
                <a:miter/>
              </a:ln>
            </p:spPr>
            <p:txBody>
              <a:bodyPr rtlCol="0" anchor="ctr"/>
              <a:lstStyle/>
              <a:p>
                <a:endParaRPr lang="en-US"/>
              </a:p>
            </p:txBody>
          </p:sp>
          <p:sp>
            <p:nvSpPr>
              <p:cNvPr id="17" name="Freeform 1250">
                <a:extLst>
                  <a:ext uri="{FF2B5EF4-FFF2-40B4-BE49-F238E27FC236}">
                    <a16:creationId xmlns:a16="http://schemas.microsoft.com/office/drawing/2014/main" id="{B616B90B-7390-34A0-BC0C-C1B4A368F4AD}"/>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grpFill/>
              <a:ln w="27426"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57FD85FA-44EC-098C-AD86-D3AD58C7FB81}"/>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590F5B07-E7C8-FDEF-7FC9-FB39511D23AE}"/>
                    </a:ext>
                  </a:extLst>
                </p:cNvPr>
                <p:cNvGrpSpPr/>
                <p:nvPr/>
              </p:nvGrpSpPr>
              <p:grpSpPr>
                <a:xfrm>
                  <a:off x="10407709" y="5371716"/>
                  <a:ext cx="1086136" cy="1037162"/>
                  <a:chOff x="10407709" y="5371716"/>
                  <a:chExt cx="1086136" cy="1037162"/>
                </a:xfrm>
                <a:grpFill/>
              </p:grpSpPr>
              <p:sp>
                <p:nvSpPr>
                  <p:cNvPr id="21" name="Freeform 1254">
                    <a:extLst>
                      <a:ext uri="{FF2B5EF4-FFF2-40B4-BE49-F238E27FC236}">
                        <a16:creationId xmlns:a16="http://schemas.microsoft.com/office/drawing/2014/main" id="{543A6E69-EAC0-B665-6C67-82A06D7F2B32}"/>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1255">
                    <a:extLst>
                      <a:ext uri="{FF2B5EF4-FFF2-40B4-BE49-F238E27FC236}">
                        <a16:creationId xmlns:a16="http://schemas.microsoft.com/office/drawing/2014/main" id="{93BC7013-D03F-65B8-BFFD-FAFB073CE070}"/>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1256">
                    <a:extLst>
                      <a:ext uri="{FF2B5EF4-FFF2-40B4-BE49-F238E27FC236}">
                        <a16:creationId xmlns:a16="http://schemas.microsoft.com/office/drawing/2014/main" id="{842BEA28-5B01-B8DD-1EEC-B668D216F88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253">
                  <a:extLst>
                    <a:ext uri="{FF2B5EF4-FFF2-40B4-BE49-F238E27FC236}">
                      <a16:creationId xmlns:a16="http://schemas.microsoft.com/office/drawing/2014/main" id="{1FD2175D-9D1E-7B9A-4232-C3192B31F45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sp>
        <p:nvSpPr>
          <p:cNvPr id="25" name="Text Placeholder 4">
            <a:extLst>
              <a:ext uri="{FF2B5EF4-FFF2-40B4-BE49-F238E27FC236}">
                <a16:creationId xmlns:a16="http://schemas.microsoft.com/office/drawing/2014/main" id="{40AC2081-2C4D-6C45-F378-E7F0580DC954}"/>
              </a:ext>
            </a:extLst>
          </p:cNvPr>
          <p:cNvSpPr txBox="1">
            <a:spLocks/>
          </p:cNvSpPr>
          <p:nvPr/>
        </p:nvSpPr>
        <p:spPr>
          <a:xfrm>
            <a:off x="0" y="3309443"/>
            <a:ext cx="3811053" cy="68050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84BA4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a:solidFill>
                  <a:srgbClr val="63A043"/>
                </a:solidFill>
              </a:rPr>
              <a:t>Environmental Sustainability </a:t>
            </a:r>
          </a:p>
        </p:txBody>
      </p:sp>
      <p:sp>
        <p:nvSpPr>
          <p:cNvPr id="2" name="Text Placeholder 4">
            <a:extLst>
              <a:ext uri="{FF2B5EF4-FFF2-40B4-BE49-F238E27FC236}">
                <a16:creationId xmlns:a16="http://schemas.microsoft.com/office/drawing/2014/main" id="{8CB3038F-C626-B1C2-D155-9D76ADD0054A}"/>
              </a:ext>
            </a:extLst>
          </p:cNvPr>
          <p:cNvSpPr txBox="1">
            <a:spLocks/>
          </p:cNvSpPr>
          <p:nvPr/>
        </p:nvSpPr>
        <p:spPr>
          <a:xfrm>
            <a:off x="4847243" y="421833"/>
            <a:ext cx="6417657" cy="57752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dirty="0"/>
              <a:t>The climate crisis has quickly become the challenge of our generation, and we all must take responsibility to operate more responsibly. </a:t>
            </a:r>
          </a:p>
          <a:p>
            <a:pPr indent="0"/>
            <a:r>
              <a:rPr lang="en-US" dirty="0"/>
              <a:t>The first step towards taking action is understanding the challenge. In this section, we will be diving deeper into environmental sustainability covering the following key topics of relevance to SMEs: </a:t>
            </a:r>
          </a:p>
          <a:p>
            <a:pPr marL="571500" indent="-342900">
              <a:buFont typeface="Arial" panose="020B0604020202020204" pitchFamily="34" charset="0"/>
              <a:buChar char="•"/>
            </a:pPr>
            <a:r>
              <a:rPr lang="en-US" dirty="0"/>
              <a:t>The Science Behind Climate Change </a:t>
            </a:r>
          </a:p>
          <a:p>
            <a:pPr marL="571500" indent="-342900">
              <a:buFont typeface="Arial" panose="020B0604020202020204" pitchFamily="34" charset="0"/>
              <a:buChar char="•"/>
            </a:pPr>
            <a:r>
              <a:rPr lang="en-US" dirty="0"/>
              <a:t>The Drivers of Climate Change </a:t>
            </a:r>
          </a:p>
          <a:p>
            <a:pPr marL="571500" indent="-342900">
              <a:buFont typeface="Arial" panose="020B0604020202020204" pitchFamily="34" charset="0"/>
              <a:buChar char="•"/>
            </a:pPr>
            <a:r>
              <a:rPr lang="en-US" dirty="0"/>
              <a:t>The Impacts of those Changes </a:t>
            </a:r>
          </a:p>
          <a:p>
            <a:pPr marL="571500" indent="-342900">
              <a:buFont typeface="Arial" panose="020B0604020202020204" pitchFamily="34" charset="0"/>
              <a:buChar char="•"/>
            </a:pPr>
            <a:r>
              <a:rPr lang="en-US" dirty="0"/>
              <a:t>How climate change and biodiversity loss are linked </a:t>
            </a:r>
          </a:p>
        </p:txBody>
      </p:sp>
    </p:spTree>
    <p:extLst>
      <p:ext uri="{BB962C8B-B14F-4D97-AF65-F5344CB8AC3E}">
        <p14:creationId xmlns:p14="http://schemas.microsoft.com/office/powerpoint/2010/main" val="2857571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812044-CD42-DCBE-CB3C-6E6CA233A550}"/>
              </a:ext>
            </a:extLst>
          </p:cNvPr>
          <p:cNvSpPr>
            <a:spLocks noGrp="1"/>
          </p:cNvSpPr>
          <p:nvPr>
            <p:ph type="body" sz="quarter" idx="17"/>
          </p:nvPr>
        </p:nvSpPr>
        <p:spPr>
          <a:xfrm>
            <a:off x="5003137" y="3733703"/>
            <a:ext cx="6499051" cy="845970"/>
          </a:xfrm>
        </p:spPr>
        <p:txBody>
          <a:bodyPr>
            <a:noAutofit/>
          </a:bodyPr>
          <a:lstStyle/>
          <a:p>
            <a:r>
              <a:rPr lang="en-IE" dirty="0"/>
              <a:t>The Importance of Sustainability and SME’s for Europe’s Future  </a:t>
            </a:r>
          </a:p>
        </p:txBody>
      </p:sp>
      <p:sp>
        <p:nvSpPr>
          <p:cNvPr id="3" name="Text Placeholder 2">
            <a:extLst>
              <a:ext uri="{FF2B5EF4-FFF2-40B4-BE49-F238E27FC236}">
                <a16:creationId xmlns:a16="http://schemas.microsoft.com/office/drawing/2014/main" id="{EBC0480D-0A63-0663-3595-25439A8CFA8E}"/>
              </a:ext>
            </a:extLst>
          </p:cNvPr>
          <p:cNvSpPr>
            <a:spLocks noGrp="1"/>
          </p:cNvSpPr>
          <p:nvPr>
            <p:ph type="body" sz="quarter" idx="18"/>
          </p:nvPr>
        </p:nvSpPr>
        <p:spPr/>
        <p:txBody>
          <a:bodyPr/>
          <a:lstStyle/>
          <a:p>
            <a:r>
              <a:rPr lang="en-IE" dirty="0"/>
              <a:t>SECTION 1</a:t>
            </a:r>
          </a:p>
        </p:txBody>
      </p:sp>
    </p:spTree>
    <p:extLst>
      <p:ext uri="{BB962C8B-B14F-4D97-AF65-F5344CB8AC3E}">
        <p14:creationId xmlns:p14="http://schemas.microsoft.com/office/powerpoint/2010/main" val="193296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9AEF2C-61CB-C4AD-0577-1574B3E05238}"/>
              </a:ext>
            </a:extLst>
          </p:cNvPr>
          <p:cNvSpPr>
            <a:spLocks noGrp="1"/>
          </p:cNvSpPr>
          <p:nvPr>
            <p:ph type="body" sz="quarter" idx="18"/>
          </p:nvPr>
        </p:nvSpPr>
        <p:spPr>
          <a:xfrm>
            <a:off x="5445033" y="1195906"/>
            <a:ext cx="5769067" cy="5694897"/>
          </a:xfrm>
        </p:spPr>
        <p:txBody>
          <a:bodyPr>
            <a:normAutofit fontScale="85000" lnSpcReduction="10000"/>
          </a:bodyPr>
          <a:lstStyle/>
          <a:p>
            <a:pPr marL="0"/>
            <a:r>
              <a:rPr lang="en-US" sz="2800" dirty="0"/>
              <a:t>The science behind climate change can be daunting, with </a:t>
            </a:r>
            <a:r>
              <a:rPr lang="en-US" sz="2800" dirty="0">
                <a:hlinkClick r:id="rId2"/>
              </a:rPr>
              <a:t>75% of young people </a:t>
            </a:r>
            <a:r>
              <a:rPr lang="en-US" sz="2800" dirty="0"/>
              <a:t>stating they are frightened about what the future holds. While climate science can lead to a ‘head-in-the-sand” approach, it is important that we remember that many small steps can have a large impact. </a:t>
            </a:r>
          </a:p>
          <a:p>
            <a:pPr marL="0"/>
            <a:r>
              <a:rPr lang="en-US" sz="2800" dirty="0"/>
              <a:t>As SMEs, the first recommended step towards becoming more climate conscious is to become </a:t>
            </a:r>
            <a:r>
              <a:rPr lang="en-US" sz="2800" b="1" dirty="0"/>
              <a:t>Climate Literate</a:t>
            </a:r>
            <a:r>
              <a:rPr lang="en-US" sz="2800" dirty="0"/>
              <a:t>. </a:t>
            </a:r>
          </a:p>
          <a:p>
            <a:pPr marL="0"/>
            <a:r>
              <a:rPr lang="en-US" sz="2800" dirty="0"/>
              <a:t>Climate Literacy is short for </a:t>
            </a:r>
            <a:r>
              <a:rPr lang="en-US" sz="2800" b="1" dirty="0"/>
              <a:t>Climate Science Literacy</a:t>
            </a:r>
            <a:r>
              <a:rPr lang="en-US" sz="2800" dirty="0"/>
              <a:t>, which is an understanding of human impacts on climate and the impacts of climate on human systems.</a:t>
            </a:r>
          </a:p>
          <a:p>
            <a:pPr marL="0"/>
            <a:r>
              <a:rPr lang="en-US" sz="2800" dirty="0"/>
              <a:t>In this section, we will go through everything you need to know to become climate literate and start on your sustainability journey. </a:t>
            </a:r>
          </a:p>
          <a:p>
            <a:pPr marL="0"/>
            <a:endParaRPr lang="en-IE" dirty="0"/>
          </a:p>
        </p:txBody>
      </p:sp>
      <p:sp>
        <p:nvSpPr>
          <p:cNvPr id="6" name="Text Placeholder 5">
            <a:extLst>
              <a:ext uri="{FF2B5EF4-FFF2-40B4-BE49-F238E27FC236}">
                <a16:creationId xmlns:a16="http://schemas.microsoft.com/office/drawing/2014/main" id="{8B127141-9E91-F4AD-5453-DEEAE5C5F96F}"/>
              </a:ext>
            </a:extLst>
          </p:cNvPr>
          <p:cNvSpPr>
            <a:spLocks noGrp="1"/>
          </p:cNvSpPr>
          <p:nvPr>
            <p:ph type="body" sz="quarter" idx="16"/>
          </p:nvPr>
        </p:nvSpPr>
        <p:spPr>
          <a:xfrm>
            <a:off x="5276929" y="409026"/>
            <a:ext cx="6683468" cy="940567"/>
          </a:xfrm>
        </p:spPr>
        <p:txBody>
          <a:bodyPr>
            <a:normAutofit fontScale="92500"/>
          </a:bodyPr>
          <a:lstStyle/>
          <a:p>
            <a:r>
              <a:rPr lang="en-IE" dirty="0"/>
              <a:t>The Science behind Climate Change  </a:t>
            </a:r>
          </a:p>
        </p:txBody>
      </p:sp>
      <p:pic>
        <p:nvPicPr>
          <p:cNvPr id="3" name="Picture 2" descr="Polar bear">
            <a:extLst>
              <a:ext uri="{FF2B5EF4-FFF2-40B4-BE49-F238E27FC236}">
                <a16:creationId xmlns:a16="http://schemas.microsoft.com/office/drawing/2014/main" id="{89A6E7A8-F4C2-878A-A30F-CB35235FB177}"/>
              </a:ext>
            </a:extLst>
          </p:cNvPr>
          <p:cNvPicPr>
            <a:picLocks noChangeAspect="1"/>
          </p:cNvPicPr>
          <p:nvPr/>
        </p:nvPicPr>
        <p:blipFill>
          <a:blip r:embed="rId3"/>
          <a:stretch>
            <a:fillRect/>
          </a:stretch>
        </p:blipFill>
        <p:spPr>
          <a:xfrm>
            <a:off x="17845" y="1816100"/>
            <a:ext cx="5259084" cy="3505200"/>
          </a:xfrm>
          <a:prstGeom prst="rect">
            <a:avLst/>
          </a:prstGeom>
        </p:spPr>
      </p:pic>
    </p:spTree>
    <p:extLst>
      <p:ext uri="{BB962C8B-B14F-4D97-AF65-F5344CB8AC3E}">
        <p14:creationId xmlns:p14="http://schemas.microsoft.com/office/powerpoint/2010/main" val="3990239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223FCC-0263-818C-ED91-84932FEF8013}"/>
              </a:ext>
            </a:extLst>
          </p:cNvPr>
          <p:cNvSpPr>
            <a:spLocks noGrp="1"/>
          </p:cNvSpPr>
          <p:nvPr>
            <p:ph type="body" sz="quarter" idx="16"/>
          </p:nvPr>
        </p:nvSpPr>
        <p:spPr>
          <a:xfrm>
            <a:off x="155398" y="2235914"/>
            <a:ext cx="4163428" cy="1220508"/>
          </a:xfrm>
        </p:spPr>
        <p:txBody>
          <a:bodyPr>
            <a:normAutofit/>
          </a:bodyPr>
          <a:lstStyle/>
          <a:p>
            <a:r>
              <a:rPr lang="en-IE" dirty="0"/>
              <a:t>Global Warming or Climate Change </a:t>
            </a:r>
          </a:p>
        </p:txBody>
      </p:sp>
      <p:sp>
        <p:nvSpPr>
          <p:cNvPr id="8" name="Text Placeholder 4">
            <a:extLst>
              <a:ext uri="{FF2B5EF4-FFF2-40B4-BE49-F238E27FC236}">
                <a16:creationId xmlns:a16="http://schemas.microsoft.com/office/drawing/2014/main" id="{5015D899-8EDE-D79A-6810-EF424BCEDE71}"/>
              </a:ext>
            </a:extLst>
          </p:cNvPr>
          <p:cNvSpPr txBox="1">
            <a:spLocks/>
          </p:cNvSpPr>
          <p:nvPr/>
        </p:nvSpPr>
        <p:spPr>
          <a:xfrm>
            <a:off x="4965701" y="611725"/>
            <a:ext cx="6743700" cy="577521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buFont typeface="Arial" panose="020B0604020202020204" pitchFamily="34" charset="0"/>
              <a:buChar char="•"/>
            </a:pPr>
            <a:r>
              <a:rPr lang="en-US" b="1" dirty="0">
                <a:solidFill>
                  <a:srgbClr val="468940"/>
                </a:solidFill>
              </a:rPr>
              <a:t>Global warming </a:t>
            </a:r>
            <a:r>
              <a:rPr lang="en-US" dirty="0"/>
              <a:t>refers to the long-term warming of the planet, or the rise in global temperatures.  While this is occurring, the way we experience this day to day is not always hotter weather, but rather comes in the form of more extreme weather events. </a:t>
            </a:r>
          </a:p>
          <a:p>
            <a:pPr marL="400050" indent="-171450">
              <a:buFont typeface="Arial" panose="020B0604020202020204" pitchFamily="34" charset="0"/>
              <a:buChar char="•"/>
            </a:pPr>
            <a:endParaRPr lang="en-US" sz="700" dirty="0"/>
          </a:p>
          <a:p>
            <a:pPr marL="571500" indent="-342900">
              <a:buFont typeface="Arial" panose="020B0604020202020204" pitchFamily="34" charset="0"/>
              <a:buChar char="•"/>
            </a:pPr>
            <a:r>
              <a:rPr lang="en-US" b="1" dirty="0">
                <a:solidFill>
                  <a:srgbClr val="468940"/>
                </a:solidFill>
              </a:rPr>
              <a:t>Climate Change </a:t>
            </a:r>
            <a:r>
              <a:rPr lang="en-US" dirty="0"/>
              <a:t>is a broad, more general term for the changes we are witnessing. It’s largely the consequence of global warming, and describes a wide range of changes in our long-term climate including hurricanes, drought, flooding and heat waves</a:t>
            </a:r>
          </a:p>
          <a:p>
            <a:pPr indent="0"/>
            <a:endParaRPr lang="en-US" sz="100" dirty="0"/>
          </a:p>
          <a:p>
            <a:pPr indent="0" algn="ctr"/>
            <a:r>
              <a:rPr lang="en-US" dirty="0"/>
              <a:t>‘</a:t>
            </a:r>
            <a:r>
              <a:rPr lang="en-US" b="1" i="1" dirty="0"/>
              <a:t>Climate Change’ and ‘Global Warming’ are often used interchangeably but despite being profoundly linked, they are not the exact same thing </a:t>
            </a:r>
          </a:p>
          <a:p>
            <a:pPr indent="0" algn="ctr"/>
            <a:r>
              <a:rPr lang="en-US" dirty="0"/>
              <a:t>Both are caused by the greenhouse effect. </a:t>
            </a:r>
          </a:p>
        </p:txBody>
      </p:sp>
    </p:spTree>
    <p:extLst>
      <p:ext uri="{BB962C8B-B14F-4D97-AF65-F5344CB8AC3E}">
        <p14:creationId xmlns:p14="http://schemas.microsoft.com/office/powerpoint/2010/main" val="73479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image-3.jpg">
            <a:extLst>
              <a:ext uri="{FF2B5EF4-FFF2-40B4-BE49-F238E27FC236}">
                <a16:creationId xmlns:a16="http://schemas.microsoft.com/office/drawing/2014/main" id="{0993B928-1417-594C-B77D-2E36C7B90125}"/>
              </a:ext>
            </a:extLst>
          </p:cNvPr>
          <p:cNvPicPr/>
          <p:nvPr/>
        </p:nvPicPr>
        <p:blipFill>
          <a:blip r:embed="rId2" cstate="print"/>
          <a:stretch>
            <a:fillRect/>
          </a:stretch>
        </p:blipFill>
        <p:spPr>
          <a:xfrm>
            <a:off x="3829306" y="3543300"/>
            <a:ext cx="8362694" cy="3314700"/>
          </a:xfrm>
          <a:prstGeom prst="rect">
            <a:avLst/>
          </a:prstGeom>
          <a:ln w="12700">
            <a:miter lim="400000"/>
          </a:ln>
        </p:spPr>
      </p:pic>
      <p:pic>
        <p:nvPicPr>
          <p:cNvPr id="12" name="sun.png">
            <a:extLst>
              <a:ext uri="{FF2B5EF4-FFF2-40B4-BE49-F238E27FC236}">
                <a16:creationId xmlns:a16="http://schemas.microsoft.com/office/drawing/2014/main" id="{DEE92A74-81D0-71C4-6502-466AF6CB5BA6}"/>
              </a:ext>
            </a:extLst>
          </p:cNvPr>
          <p:cNvPicPr/>
          <p:nvPr/>
        </p:nvPicPr>
        <p:blipFill>
          <a:blip r:embed="rId3" cstate="print"/>
          <a:stretch>
            <a:fillRect/>
          </a:stretch>
        </p:blipFill>
        <p:spPr>
          <a:xfrm>
            <a:off x="3238500" y="1566920"/>
            <a:ext cx="1885950" cy="1885950"/>
          </a:xfrm>
          <a:prstGeom prst="rect">
            <a:avLst/>
          </a:prstGeom>
          <a:ln w="12700">
            <a:miter lim="400000"/>
          </a:ln>
        </p:spPr>
      </p:pic>
      <p:pic>
        <p:nvPicPr>
          <p:cNvPr id="13" name="wavy_arrow.png">
            <a:extLst>
              <a:ext uri="{FF2B5EF4-FFF2-40B4-BE49-F238E27FC236}">
                <a16:creationId xmlns:a16="http://schemas.microsoft.com/office/drawing/2014/main" id="{39A6963A-FA97-7117-3387-26644CD985FD}"/>
              </a:ext>
            </a:extLst>
          </p:cNvPr>
          <p:cNvPicPr/>
          <p:nvPr/>
        </p:nvPicPr>
        <p:blipFill>
          <a:blip r:embed="rId4" cstate="print"/>
          <a:stretch>
            <a:fillRect/>
          </a:stretch>
        </p:blipFill>
        <p:spPr>
          <a:xfrm>
            <a:off x="7332130" y="3069899"/>
            <a:ext cx="981076" cy="1238251"/>
          </a:xfrm>
          <a:prstGeom prst="rect">
            <a:avLst/>
          </a:prstGeom>
          <a:ln w="12700">
            <a:miter lim="400000"/>
          </a:ln>
        </p:spPr>
      </p:pic>
      <p:pic>
        <p:nvPicPr>
          <p:cNvPr id="14" name="wavy_arrow.png">
            <a:extLst>
              <a:ext uri="{FF2B5EF4-FFF2-40B4-BE49-F238E27FC236}">
                <a16:creationId xmlns:a16="http://schemas.microsoft.com/office/drawing/2014/main" id="{ED80D5F6-BDBD-2330-FBC4-F3A7A11B682C}"/>
              </a:ext>
            </a:extLst>
          </p:cNvPr>
          <p:cNvPicPr/>
          <p:nvPr/>
        </p:nvPicPr>
        <p:blipFill>
          <a:blip r:embed="rId4" cstate="print"/>
          <a:stretch>
            <a:fillRect/>
          </a:stretch>
        </p:blipFill>
        <p:spPr>
          <a:xfrm>
            <a:off x="6975870" y="3171824"/>
            <a:ext cx="981076" cy="1238251"/>
          </a:xfrm>
          <a:prstGeom prst="rect">
            <a:avLst/>
          </a:prstGeom>
          <a:ln w="12700">
            <a:miter lim="400000"/>
          </a:ln>
        </p:spPr>
      </p:pic>
      <p:pic>
        <p:nvPicPr>
          <p:cNvPr id="15" name="wavy_arrow.png">
            <a:extLst>
              <a:ext uri="{FF2B5EF4-FFF2-40B4-BE49-F238E27FC236}">
                <a16:creationId xmlns:a16="http://schemas.microsoft.com/office/drawing/2014/main" id="{E410B750-ECEE-0623-35AB-628290103723}"/>
              </a:ext>
            </a:extLst>
          </p:cNvPr>
          <p:cNvPicPr/>
          <p:nvPr/>
        </p:nvPicPr>
        <p:blipFill>
          <a:blip r:embed="rId4" cstate="print"/>
          <a:stretch>
            <a:fillRect/>
          </a:stretch>
        </p:blipFill>
        <p:spPr>
          <a:xfrm>
            <a:off x="6659196" y="3248028"/>
            <a:ext cx="981076" cy="1238251"/>
          </a:xfrm>
          <a:prstGeom prst="rect">
            <a:avLst/>
          </a:prstGeom>
          <a:ln w="12700">
            <a:miter lim="400000"/>
          </a:ln>
        </p:spPr>
      </p:pic>
      <p:pic>
        <p:nvPicPr>
          <p:cNvPr id="16" name="half down arrow.png">
            <a:extLst>
              <a:ext uri="{FF2B5EF4-FFF2-40B4-BE49-F238E27FC236}">
                <a16:creationId xmlns:a16="http://schemas.microsoft.com/office/drawing/2014/main" id="{6A738E4E-998D-C679-4A38-0EDA6DBE84D5}"/>
              </a:ext>
            </a:extLst>
          </p:cNvPr>
          <p:cNvPicPr/>
          <p:nvPr/>
        </p:nvPicPr>
        <p:blipFill>
          <a:blip r:embed="rId5" cstate="print"/>
          <a:stretch>
            <a:fillRect/>
          </a:stretch>
        </p:blipFill>
        <p:spPr>
          <a:xfrm>
            <a:off x="8102768" y="3797591"/>
            <a:ext cx="400051" cy="381001"/>
          </a:xfrm>
          <a:prstGeom prst="rect">
            <a:avLst/>
          </a:prstGeom>
          <a:ln w="12700">
            <a:miter lim="400000"/>
          </a:ln>
        </p:spPr>
      </p:pic>
      <p:pic>
        <p:nvPicPr>
          <p:cNvPr id="17" name="greenhouse_waves-1.png">
            <a:extLst>
              <a:ext uri="{FF2B5EF4-FFF2-40B4-BE49-F238E27FC236}">
                <a16:creationId xmlns:a16="http://schemas.microsoft.com/office/drawing/2014/main" id="{82843CF4-4E33-09C2-FFFE-3851147E15B4}"/>
              </a:ext>
            </a:extLst>
          </p:cNvPr>
          <p:cNvPicPr/>
          <p:nvPr/>
        </p:nvPicPr>
        <p:blipFill>
          <a:blip r:embed="rId6" cstate="print"/>
          <a:stretch>
            <a:fillRect/>
          </a:stretch>
        </p:blipFill>
        <p:spPr>
          <a:xfrm rot="420000">
            <a:off x="4074319" y="2768204"/>
            <a:ext cx="2687837" cy="1914909"/>
          </a:xfrm>
          <a:prstGeom prst="rect">
            <a:avLst/>
          </a:prstGeom>
          <a:ln w="12700">
            <a:miter lim="400000"/>
          </a:ln>
        </p:spPr>
      </p:pic>
      <p:pic>
        <p:nvPicPr>
          <p:cNvPr id="18" name="greenhouse_waves-1.png">
            <a:extLst>
              <a:ext uri="{FF2B5EF4-FFF2-40B4-BE49-F238E27FC236}">
                <a16:creationId xmlns:a16="http://schemas.microsoft.com/office/drawing/2014/main" id="{2E335408-A0E6-626F-A06C-259B8017274F}"/>
              </a:ext>
            </a:extLst>
          </p:cNvPr>
          <p:cNvPicPr/>
          <p:nvPr/>
        </p:nvPicPr>
        <p:blipFill>
          <a:blip r:embed="rId6" cstate="print"/>
          <a:stretch>
            <a:fillRect/>
          </a:stretch>
        </p:blipFill>
        <p:spPr>
          <a:xfrm rot="780000">
            <a:off x="3833218" y="2875360"/>
            <a:ext cx="2687834" cy="1914908"/>
          </a:xfrm>
          <a:prstGeom prst="rect">
            <a:avLst/>
          </a:prstGeom>
          <a:ln w="12700">
            <a:miter lim="400000"/>
          </a:ln>
        </p:spPr>
      </p:pic>
      <p:pic>
        <p:nvPicPr>
          <p:cNvPr id="19" name="greenhouse_waves-1.png">
            <a:extLst>
              <a:ext uri="{FF2B5EF4-FFF2-40B4-BE49-F238E27FC236}">
                <a16:creationId xmlns:a16="http://schemas.microsoft.com/office/drawing/2014/main" id="{CE472320-5F08-A695-0D6E-67BCF6EDDF9A}"/>
              </a:ext>
            </a:extLst>
          </p:cNvPr>
          <p:cNvPicPr/>
          <p:nvPr/>
        </p:nvPicPr>
        <p:blipFill>
          <a:blip r:embed="rId6" cstate="print"/>
          <a:stretch>
            <a:fillRect/>
          </a:stretch>
        </p:blipFill>
        <p:spPr>
          <a:xfrm rot="1080000">
            <a:off x="3844828" y="3212393"/>
            <a:ext cx="2447429" cy="1743635"/>
          </a:xfrm>
          <a:prstGeom prst="rect">
            <a:avLst/>
          </a:prstGeom>
          <a:ln w="12700">
            <a:miter lim="400000"/>
          </a:ln>
        </p:spPr>
      </p:pic>
      <p:pic>
        <p:nvPicPr>
          <p:cNvPr id="20" name="greenhouse_waves-1.png">
            <a:extLst>
              <a:ext uri="{FF2B5EF4-FFF2-40B4-BE49-F238E27FC236}">
                <a16:creationId xmlns:a16="http://schemas.microsoft.com/office/drawing/2014/main" id="{5E86ADEA-2734-3686-DC5A-3415A4FD17DE}"/>
              </a:ext>
            </a:extLst>
          </p:cNvPr>
          <p:cNvPicPr/>
          <p:nvPr/>
        </p:nvPicPr>
        <p:blipFill>
          <a:blip r:embed="rId6" cstate="print"/>
          <a:stretch>
            <a:fillRect/>
          </a:stretch>
        </p:blipFill>
        <p:spPr>
          <a:xfrm rot="21240000">
            <a:off x="4758978" y="2393128"/>
            <a:ext cx="3024367" cy="2154666"/>
          </a:xfrm>
          <a:prstGeom prst="rect">
            <a:avLst/>
          </a:prstGeom>
          <a:ln w="12700">
            <a:miter lim="400000"/>
          </a:ln>
        </p:spPr>
      </p:pic>
      <p:pic>
        <p:nvPicPr>
          <p:cNvPr id="21" name="greenhouse_waves-1.png">
            <a:extLst>
              <a:ext uri="{FF2B5EF4-FFF2-40B4-BE49-F238E27FC236}">
                <a16:creationId xmlns:a16="http://schemas.microsoft.com/office/drawing/2014/main" id="{F0A6811B-9695-48E2-35FA-8A81959A8527}"/>
              </a:ext>
            </a:extLst>
          </p:cNvPr>
          <p:cNvPicPr/>
          <p:nvPr/>
        </p:nvPicPr>
        <p:blipFill>
          <a:blip r:embed="rId6" cstate="print"/>
          <a:stretch>
            <a:fillRect/>
          </a:stretch>
        </p:blipFill>
        <p:spPr>
          <a:xfrm rot="21480000">
            <a:off x="4645822" y="2616400"/>
            <a:ext cx="2687837" cy="1914911"/>
          </a:xfrm>
          <a:prstGeom prst="rect">
            <a:avLst/>
          </a:prstGeom>
          <a:ln w="12700">
            <a:miter lim="400000"/>
          </a:ln>
        </p:spPr>
      </p:pic>
      <p:pic>
        <p:nvPicPr>
          <p:cNvPr id="22" name="greenhouse_waves-1.png">
            <a:extLst>
              <a:ext uri="{FF2B5EF4-FFF2-40B4-BE49-F238E27FC236}">
                <a16:creationId xmlns:a16="http://schemas.microsoft.com/office/drawing/2014/main" id="{C4CA37BB-9BD4-DCC2-E3A5-6D7064237274}"/>
              </a:ext>
            </a:extLst>
          </p:cNvPr>
          <p:cNvPicPr/>
          <p:nvPr/>
        </p:nvPicPr>
        <p:blipFill>
          <a:blip r:embed="rId6" cstate="print"/>
          <a:stretch>
            <a:fillRect/>
          </a:stretch>
        </p:blipFill>
        <p:spPr>
          <a:xfrm rot="120000">
            <a:off x="4369001" y="2696765"/>
            <a:ext cx="2687838" cy="1914911"/>
          </a:xfrm>
          <a:prstGeom prst="rect">
            <a:avLst/>
          </a:prstGeom>
          <a:ln w="12700">
            <a:miter lim="400000"/>
          </a:ln>
        </p:spPr>
      </p:pic>
      <p:sp>
        <p:nvSpPr>
          <p:cNvPr id="23" name="Shape 66">
            <a:extLst>
              <a:ext uri="{FF2B5EF4-FFF2-40B4-BE49-F238E27FC236}">
                <a16:creationId xmlns:a16="http://schemas.microsoft.com/office/drawing/2014/main" id="{A3FBBC02-A6DA-822B-EC9F-14B761A72BDB}"/>
              </a:ext>
            </a:extLst>
          </p:cNvPr>
          <p:cNvSpPr/>
          <p:nvPr/>
        </p:nvSpPr>
        <p:spPr>
          <a:xfrm>
            <a:off x="8886825" y="2400300"/>
            <a:ext cx="2981325" cy="1192634"/>
          </a:xfrm>
          <a:prstGeom prst="rect">
            <a:avLst/>
          </a:prstGeom>
          <a:ln w="12700">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lIns="19050" tIns="19050" rIns="19050" bIns="19050">
            <a:spAutoFit/>
          </a:bodyPr>
          <a:lstStyle>
            <a:lvl1pPr>
              <a:tabLst>
                <a:tab pos="1003300" algn="l"/>
                <a:tab pos="3505200" algn="l"/>
              </a:tabLst>
              <a:defRPr sz="2500"/>
            </a:lvl1pPr>
          </a:lstStyle>
          <a:p>
            <a:pPr marL="0" marR="0" lvl="0" indent="0" algn="l" defTabSz="914400" rtl="0" eaLnBrk="1" fontAlgn="auto" latinLnBrk="0" hangingPunct="1">
              <a:lnSpc>
                <a:spcPct val="100000"/>
              </a:lnSpc>
              <a:spcBef>
                <a:spcPts val="0"/>
              </a:spcBef>
              <a:spcAft>
                <a:spcPts val="0"/>
              </a:spcAft>
              <a:buClrTx/>
              <a:buSzTx/>
              <a:buFontTx/>
              <a:buNone/>
              <a:tabLst>
                <a:tab pos="1003300" algn="l"/>
                <a:tab pos="3505200" algn="l"/>
              </a:tabLst>
              <a:defRPr sz="1800" b="0">
                <a:solidFill>
                  <a:srgbClr val="000000"/>
                </a:solidFill>
              </a:defRPr>
            </a:pPr>
            <a:r>
              <a:rPr kumimoji="0" lang="en-IE" sz="1875" b="1" i="0" u="none" strike="noStrike" kern="1200" cap="none" spc="0" normalizeH="0" baseline="0" noProof="0" dirty="0">
                <a:ln>
                  <a:noFill/>
                </a:ln>
                <a:solidFill>
                  <a:srgbClr val="FFFFFF"/>
                </a:solidFill>
                <a:effectLst/>
                <a:uLnTx/>
                <a:uFillTx/>
                <a:latin typeface="Calibri" panose="020F0502020204030204"/>
                <a:ea typeface="+mn-ea"/>
                <a:cs typeface="+mn-cs"/>
              </a:rPr>
              <a:t>4) </a:t>
            </a: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Some of this outgoing infrared radiation is trapped by the earth’s atmosphere and warms it</a:t>
            </a:r>
          </a:p>
        </p:txBody>
      </p:sp>
      <p:sp>
        <p:nvSpPr>
          <p:cNvPr id="24" name="Shape 74">
            <a:extLst>
              <a:ext uri="{FF2B5EF4-FFF2-40B4-BE49-F238E27FC236}">
                <a16:creationId xmlns:a16="http://schemas.microsoft.com/office/drawing/2014/main" id="{CBC1898F-E9FC-A707-F9D1-DE2788E5D577}"/>
              </a:ext>
            </a:extLst>
          </p:cNvPr>
          <p:cNvSpPr/>
          <p:nvPr/>
        </p:nvSpPr>
        <p:spPr>
          <a:xfrm>
            <a:off x="2084291" y="4410075"/>
            <a:ext cx="2500108" cy="904094"/>
          </a:xfrm>
          <a:prstGeom prst="rect">
            <a:avLst/>
          </a:prstGeom>
          <a:ln w="12700">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wrap="none" lIns="19050" tIns="19050" rIns="19050" bIns="190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IE" sz="1875" b="1" i="0" u="none" strike="noStrike" kern="1200" cap="none" spc="0" normalizeH="0" baseline="0" noProof="0" dirty="0">
                <a:ln>
                  <a:noFill/>
                </a:ln>
                <a:solidFill>
                  <a:srgbClr val="FFFFFF"/>
                </a:solidFill>
                <a:effectLst/>
                <a:uLnTx/>
                <a:uFillTx/>
                <a:latin typeface="Calibri" panose="020F0502020204030204"/>
                <a:ea typeface="+mn-ea"/>
                <a:cs typeface="+mn-cs"/>
              </a:rPr>
              <a:t>2) </a:t>
            </a: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Most of this radiation </a:t>
            </a:r>
          </a:p>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is absorbed by the</a:t>
            </a:r>
          </a:p>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Earth and warms it</a:t>
            </a:r>
          </a:p>
        </p:txBody>
      </p:sp>
      <p:sp>
        <p:nvSpPr>
          <p:cNvPr id="25" name="Shape 75">
            <a:extLst>
              <a:ext uri="{FF2B5EF4-FFF2-40B4-BE49-F238E27FC236}">
                <a16:creationId xmlns:a16="http://schemas.microsoft.com/office/drawing/2014/main" id="{978AABFC-D517-4CB6-C5DA-BC37D7426C91}"/>
              </a:ext>
            </a:extLst>
          </p:cNvPr>
          <p:cNvSpPr/>
          <p:nvPr/>
        </p:nvSpPr>
        <p:spPr>
          <a:xfrm>
            <a:off x="5873098" y="1885950"/>
            <a:ext cx="2838451" cy="1192634"/>
          </a:xfrm>
          <a:prstGeom prst="rect">
            <a:avLst/>
          </a:prstGeom>
          <a:ln w="12700">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lIns="19050" tIns="19050" rIns="19050" bIns="19050">
            <a:spAutoFit/>
          </a:bodyPr>
          <a:lstStyle>
            <a:lvl1pPr>
              <a:defRPr sz="2500"/>
            </a:lvl1pPr>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IE" sz="1875" b="1" i="0" u="none" strike="noStrike" kern="1200" cap="none" spc="0" normalizeH="0" baseline="0" noProof="0" dirty="0">
                <a:ln>
                  <a:noFill/>
                </a:ln>
                <a:solidFill>
                  <a:srgbClr val="FFFFFF"/>
                </a:solidFill>
                <a:effectLst/>
                <a:uLnTx/>
                <a:uFillTx/>
                <a:latin typeface="Calibri" panose="020F0502020204030204"/>
                <a:ea typeface="+mn-ea"/>
                <a:cs typeface="+mn-cs"/>
              </a:rPr>
              <a:t>3) </a:t>
            </a: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Some energy is radiated back into space by the earth in the form of infrared waves</a:t>
            </a:r>
          </a:p>
        </p:txBody>
      </p:sp>
      <p:sp>
        <p:nvSpPr>
          <p:cNvPr id="26" name="Shape 59">
            <a:extLst>
              <a:ext uri="{FF2B5EF4-FFF2-40B4-BE49-F238E27FC236}">
                <a16:creationId xmlns:a16="http://schemas.microsoft.com/office/drawing/2014/main" id="{9E2B5F73-F4FE-8535-88CF-1F73971D595C}"/>
              </a:ext>
            </a:extLst>
          </p:cNvPr>
          <p:cNvSpPr/>
          <p:nvPr/>
        </p:nvSpPr>
        <p:spPr>
          <a:xfrm>
            <a:off x="1300733" y="1238268"/>
            <a:ext cx="3038476" cy="1352551"/>
          </a:xfrm>
          <a:prstGeom prst="rect">
            <a:avLst/>
          </a:prstGeom>
          <a:noFill/>
          <a:ln w="12700" cap="flat">
            <a:noFill/>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wrap="square" lIns="19050" tIns="19050" rIns="19050" bIns="1905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IE" sz="1875" b="1" i="0" u="none" strike="noStrike" kern="1200" cap="none" spc="0" normalizeH="0" baseline="0" noProof="0" dirty="0">
                <a:ln>
                  <a:noFill/>
                </a:ln>
                <a:solidFill>
                  <a:srgbClr val="FFFFFF"/>
                </a:solidFill>
                <a:effectLst/>
                <a:uLnTx/>
                <a:uFillTx/>
                <a:latin typeface="Calibri" panose="020F0502020204030204"/>
                <a:ea typeface="+mn-ea"/>
                <a:cs typeface="+mn-cs"/>
              </a:rPr>
              <a:t>1) </a:t>
            </a: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Solar radiation</a:t>
            </a:r>
          </a:p>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1850" b="1" i="0" u="none" strike="noStrike" kern="1200" cap="none" spc="0" normalizeH="0" baseline="0" noProof="0" dirty="0">
                <a:ln>
                  <a:noFill/>
                </a:ln>
                <a:solidFill>
                  <a:srgbClr val="FFFFFF"/>
                </a:solidFill>
                <a:effectLst/>
                <a:uLnTx/>
                <a:uFillTx/>
                <a:latin typeface="Calibri" panose="020F0502020204030204"/>
                <a:ea typeface="+mn-ea"/>
                <a:cs typeface="+mn-cs"/>
              </a:rPr>
              <a:t>in the form of </a:t>
            </a:r>
            <a:r>
              <a:rPr kumimoji="0" lang="en-GB" sz="1850" b="1" i="0" u="none" strike="noStrike" kern="1200" cap="none" spc="0" normalizeH="0" baseline="0" noProof="0" dirty="0">
                <a:ln>
                  <a:noFill/>
                </a:ln>
                <a:solidFill>
                  <a:srgbClr val="FFFFFF"/>
                </a:solidFill>
                <a:effectLst/>
                <a:uLnTx/>
                <a:uFillTx/>
                <a:latin typeface="Calibri" panose="020F0502020204030204"/>
                <a:ea typeface="+mn-ea"/>
                <a:cs typeface="+mn-cs"/>
              </a:rPr>
              <a:t>light waves</a:t>
            </a:r>
            <a:endParaRPr kumimoji="0" sz="1875"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pass through the</a:t>
            </a:r>
          </a:p>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sz="1875" b="1" i="0" u="none" strike="noStrike" kern="1200" cap="none" spc="0" normalizeH="0" baseline="0" noProof="0" dirty="0">
                <a:ln>
                  <a:noFill/>
                </a:ln>
                <a:solidFill>
                  <a:srgbClr val="FFFFFF"/>
                </a:solidFill>
                <a:effectLst/>
                <a:uLnTx/>
                <a:uFillTx/>
                <a:latin typeface="Calibri" panose="020F0502020204030204"/>
                <a:ea typeface="+mn-ea"/>
                <a:cs typeface="+mn-cs"/>
              </a:rPr>
              <a:t>atmosphere</a:t>
            </a:r>
          </a:p>
        </p:txBody>
      </p:sp>
      <p:sp>
        <p:nvSpPr>
          <p:cNvPr id="28" name="TextBox 27">
            <a:extLst>
              <a:ext uri="{FF2B5EF4-FFF2-40B4-BE49-F238E27FC236}">
                <a16:creationId xmlns:a16="http://schemas.microsoft.com/office/drawing/2014/main" id="{148B6630-9FD6-442A-4095-DE15F7482187}"/>
              </a:ext>
            </a:extLst>
          </p:cNvPr>
          <p:cNvSpPr txBox="1"/>
          <p:nvPr/>
        </p:nvSpPr>
        <p:spPr>
          <a:xfrm>
            <a:off x="1300733" y="210512"/>
            <a:ext cx="6383327" cy="600164"/>
          </a:xfrm>
          <a:prstGeom prst="rect">
            <a:avLst/>
          </a:prstGeom>
          <a:noFill/>
        </p:spPr>
        <p:txBody>
          <a:bodyPr wrap="square" rtlCol="0">
            <a:spAutoFit/>
          </a:bodyPr>
          <a:lstStyle/>
          <a:p>
            <a:r>
              <a:rPr lang="en-IE" sz="3300" b="1" dirty="0">
                <a:solidFill>
                  <a:schemeClr val="bg1"/>
                </a:solidFill>
              </a:rPr>
              <a:t>The Science: The Greenhouse Effect </a:t>
            </a:r>
          </a:p>
        </p:txBody>
      </p:sp>
      <p:sp>
        <p:nvSpPr>
          <p:cNvPr id="3" name="TextBox 2">
            <a:extLst>
              <a:ext uri="{FF2B5EF4-FFF2-40B4-BE49-F238E27FC236}">
                <a16:creationId xmlns:a16="http://schemas.microsoft.com/office/drawing/2014/main" id="{99ADA5DA-E0C9-E4CE-C7E5-D2A21516B705}"/>
              </a:ext>
            </a:extLst>
          </p:cNvPr>
          <p:cNvSpPr txBox="1"/>
          <p:nvPr/>
        </p:nvSpPr>
        <p:spPr>
          <a:xfrm>
            <a:off x="0" y="0"/>
            <a:ext cx="924044" cy="6858000"/>
          </a:xfrm>
          <a:prstGeom prst="rect">
            <a:avLst/>
          </a:prstGeom>
          <a:solidFill>
            <a:srgbClr val="000000"/>
          </a:solidFill>
        </p:spPr>
        <p:txBody>
          <a:bodyPr wrap="square" rtlCol="0">
            <a:spAutoFit/>
          </a:bodyPr>
          <a:lstStyle/>
          <a:p>
            <a:endParaRPr lang="en-IE" dirty="0"/>
          </a:p>
        </p:txBody>
      </p:sp>
    </p:spTree>
    <p:extLst>
      <p:ext uri="{BB962C8B-B14F-4D97-AF65-F5344CB8AC3E}">
        <p14:creationId xmlns:p14="http://schemas.microsoft.com/office/powerpoint/2010/main" val="408883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8" fill="hold" grpId="0" nodeType="afterEffect">
                                  <p:stCondLst>
                                    <p:cond delay="300"/>
                                  </p:stCondLst>
                                  <p:iterate>
                                    <p:tmAbs val="0"/>
                                  </p:iterate>
                                  <p:childTnLst>
                                    <p:set>
                                      <p:cBhvr>
                                        <p:cTn id="18" fill="hold"/>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4" grpId="0" animBg="1" advAuto="0"/>
      <p:bldP spid="15" grpId="0" animBg="1" advAuto="0"/>
      <p:bldP spid="16" grpId="0" animBg="1" advAuto="0"/>
      <p:bldP spid="23" grpId="0" animBg="1" advAuto="0"/>
      <p:bldP spid="25"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image-3.jpg">
            <a:extLst>
              <a:ext uri="{FF2B5EF4-FFF2-40B4-BE49-F238E27FC236}">
                <a16:creationId xmlns:a16="http://schemas.microsoft.com/office/drawing/2014/main" id="{0993B928-1417-594C-B77D-2E36C7B90125}"/>
              </a:ext>
            </a:extLst>
          </p:cNvPr>
          <p:cNvPicPr/>
          <p:nvPr/>
        </p:nvPicPr>
        <p:blipFill>
          <a:blip r:embed="rId2" cstate="print"/>
          <a:stretch>
            <a:fillRect/>
          </a:stretch>
        </p:blipFill>
        <p:spPr>
          <a:xfrm>
            <a:off x="3829306" y="3543300"/>
            <a:ext cx="8362694" cy="3314700"/>
          </a:xfrm>
          <a:prstGeom prst="rect">
            <a:avLst/>
          </a:prstGeom>
          <a:ln w="12700">
            <a:miter lim="400000"/>
          </a:ln>
        </p:spPr>
      </p:pic>
      <p:pic>
        <p:nvPicPr>
          <p:cNvPr id="12" name="sun.png">
            <a:extLst>
              <a:ext uri="{FF2B5EF4-FFF2-40B4-BE49-F238E27FC236}">
                <a16:creationId xmlns:a16="http://schemas.microsoft.com/office/drawing/2014/main" id="{DEE92A74-81D0-71C4-6502-466AF6CB5BA6}"/>
              </a:ext>
            </a:extLst>
          </p:cNvPr>
          <p:cNvPicPr/>
          <p:nvPr/>
        </p:nvPicPr>
        <p:blipFill>
          <a:blip r:embed="rId3" cstate="print"/>
          <a:stretch>
            <a:fillRect/>
          </a:stretch>
        </p:blipFill>
        <p:spPr>
          <a:xfrm>
            <a:off x="3238500" y="1566920"/>
            <a:ext cx="1885950" cy="1885950"/>
          </a:xfrm>
          <a:prstGeom prst="rect">
            <a:avLst/>
          </a:prstGeom>
          <a:ln w="12700">
            <a:miter lim="400000"/>
          </a:ln>
        </p:spPr>
      </p:pic>
      <p:pic>
        <p:nvPicPr>
          <p:cNvPr id="13" name="wavy_arrow.png">
            <a:extLst>
              <a:ext uri="{FF2B5EF4-FFF2-40B4-BE49-F238E27FC236}">
                <a16:creationId xmlns:a16="http://schemas.microsoft.com/office/drawing/2014/main" id="{39A6963A-FA97-7117-3387-26644CD985FD}"/>
              </a:ext>
            </a:extLst>
          </p:cNvPr>
          <p:cNvPicPr/>
          <p:nvPr/>
        </p:nvPicPr>
        <p:blipFill>
          <a:blip r:embed="rId4" cstate="print"/>
          <a:stretch>
            <a:fillRect/>
          </a:stretch>
        </p:blipFill>
        <p:spPr>
          <a:xfrm>
            <a:off x="7332130" y="3069899"/>
            <a:ext cx="981076" cy="1238251"/>
          </a:xfrm>
          <a:prstGeom prst="rect">
            <a:avLst/>
          </a:prstGeom>
          <a:ln w="12700">
            <a:miter lim="400000"/>
          </a:ln>
        </p:spPr>
      </p:pic>
      <p:pic>
        <p:nvPicPr>
          <p:cNvPr id="14" name="wavy_arrow.png">
            <a:extLst>
              <a:ext uri="{FF2B5EF4-FFF2-40B4-BE49-F238E27FC236}">
                <a16:creationId xmlns:a16="http://schemas.microsoft.com/office/drawing/2014/main" id="{ED80D5F6-BDBD-2330-FBC4-F3A7A11B682C}"/>
              </a:ext>
            </a:extLst>
          </p:cNvPr>
          <p:cNvPicPr/>
          <p:nvPr/>
        </p:nvPicPr>
        <p:blipFill>
          <a:blip r:embed="rId4" cstate="print"/>
          <a:stretch>
            <a:fillRect/>
          </a:stretch>
        </p:blipFill>
        <p:spPr>
          <a:xfrm>
            <a:off x="6975870" y="3171824"/>
            <a:ext cx="981076" cy="1238251"/>
          </a:xfrm>
          <a:prstGeom prst="rect">
            <a:avLst/>
          </a:prstGeom>
          <a:ln w="12700">
            <a:miter lim="400000"/>
          </a:ln>
        </p:spPr>
      </p:pic>
      <p:pic>
        <p:nvPicPr>
          <p:cNvPr id="15" name="wavy_arrow.png">
            <a:extLst>
              <a:ext uri="{FF2B5EF4-FFF2-40B4-BE49-F238E27FC236}">
                <a16:creationId xmlns:a16="http://schemas.microsoft.com/office/drawing/2014/main" id="{E410B750-ECEE-0623-35AB-628290103723}"/>
              </a:ext>
            </a:extLst>
          </p:cNvPr>
          <p:cNvPicPr/>
          <p:nvPr/>
        </p:nvPicPr>
        <p:blipFill>
          <a:blip r:embed="rId4" cstate="print"/>
          <a:stretch>
            <a:fillRect/>
          </a:stretch>
        </p:blipFill>
        <p:spPr>
          <a:xfrm>
            <a:off x="6659196" y="3248028"/>
            <a:ext cx="981076" cy="1238251"/>
          </a:xfrm>
          <a:prstGeom prst="rect">
            <a:avLst/>
          </a:prstGeom>
          <a:ln w="12700">
            <a:miter lim="400000"/>
          </a:ln>
        </p:spPr>
      </p:pic>
      <p:pic>
        <p:nvPicPr>
          <p:cNvPr id="16" name="half down arrow.png">
            <a:extLst>
              <a:ext uri="{FF2B5EF4-FFF2-40B4-BE49-F238E27FC236}">
                <a16:creationId xmlns:a16="http://schemas.microsoft.com/office/drawing/2014/main" id="{6A738E4E-998D-C679-4A38-0EDA6DBE84D5}"/>
              </a:ext>
            </a:extLst>
          </p:cNvPr>
          <p:cNvPicPr/>
          <p:nvPr/>
        </p:nvPicPr>
        <p:blipFill>
          <a:blip r:embed="rId5" cstate="print"/>
          <a:stretch>
            <a:fillRect/>
          </a:stretch>
        </p:blipFill>
        <p:spPr>
          <a:xfrm>
            <a:off x="8102768" y="3797591"/>
            <a:ext cx="400051" cy="381001"/>
          </a:xfrm>
          <a:prstGeom prst="rect">
            <a:avLst/>
          </a:prstGeom>
          <a:ln w="12700">
            <a:miter lim="400000"/>
          </a:ln>
        </p:spPr>
      </p:pic>
      <p:pic>
        <p:nvPicPr>
          <p:cNvPr id="17" name="greenhouse_waves-1.png">
            <a:extLst>
              <a:ext uri="{FF2B5EF4-FFF2-40B4-BE49-F238E27FC236}">
                <a16:creationId xmlns:a16="http://schemas.microsoft.com/office/drawing/2014/main" id="{82843CF4-4E33-09C2-FFFE-3851147E15B4}"/>
              </a:ext>
            </a:extLst>
          </p:cNvPr>
          <p:cNvPicPr/>
          <p:nvPr/>
        </p:nvPicPr>
        <p:blipFill>
          <a:blip r:embed="rId6" cstate="print"/>
          <a:stretch>
            <a:fillRect/>
          </a:stretch>
        </p:blipFill>
        <p:spPr>
          <a:xfrm rot="420000">
            <a:off x="4074319" y="2768204"/>
            <a:ext cx="2687837" cy="1914909"/>
          </a:xfrm>
          <a:prstGeom prst="rect">
            <a:avLst/>
          </a:prstGeom>
          <a:ln w="12700">
            <a:miter lim="400000"/>
          </a:ln>
        </p:spPr>
      </p:pic>
      <p:pic>
        <p:nvPicPr>
          <p:cNvPr id="18" name="greenhouse_waves-1.png">
            <a:extLst>
              <a:ext uri="{FF2B5EF4-FFF2-40B4-BE49-F238E27FC236}">
                <a16:creationId xmlns:a16="http://schemas.microsoft.com/office/drawing/2014/main" id="{2E335408-A0E6-626F-A06C-259B8017274F}"/>
              </a:ext>
            </a:extLst>
          </p:cNvPr>
          <p:cNvPicPr/>
          <p:nvPr/>
        </p:nvPicPr>
        <p:blipFill>
          <a:blip r:embed="rId6" cstate="print"/>
          <a:stretch>
            <a:fillRect/>
          </a:stretch>
        </p:blipFill>
        <p:spPr>
          <a:xfrm rot="780000">
            <a:off x="3833218" y="2875360"/>
            <a:ext cx="2687834" cy="1914908"/>
          </a:xfrm>
          <a:prstGeom prst="rect">
            <a:avLst/>
          </a:prstGeom>
          <a:ln w="12700">
            <a:miter lim="400000"/>
          </a:ln>
        </p:spPr>
      </p:pic>
      <p:pic>
        <p:nvPicPr>
          <p:cNvPr id="19" name="greenhouse_waves-1.png">
            <a:extLst>
              <a:ext uri="{FF2B5EF4-FFF2-40B4-BE49-F238E27FC236}">
                <a16:creationId xmlns:a16="http://schemas.microsoft.com/office/drawing/2014/main" id="{CE472320-5F08-A695-0D6E-67BCF6EDDF9A}"/>
              </a:ext>
            </a:extLst>
          </p:cNvPr>
          <p:cNvPicPr/>
          <p:nvPr/>
        </p:nvPicPr>
        <p:blipFill>
          <a:blip r:embed="rId6" cstate="print"/>
          <a:stretch>
            <a:fillRect/>
          </a:stretch>
        </p:blipFill>
        <p:spPr>
          <a:xfrm rot="1080000">
            <a:off x="3844828" y="3212393"/>
            <a:ext cx="2447429" cy="1743635"/>
          </a:xfrm>
          <a:prstGeom prst="rect">
            <a:avLst/>
          </a:prstGeom>
          <a:ln w="12700">
            <a:miter lim="400000"/>
          </a:ln>
        </p:spPr>
      </p:pic>
      <p:pic>
        <p:nvPicPr>
          <p:cNvPr id="20" name="greenhouse_waves-1.png">
            <a:extLst>
              <a:ext uri="{FF2B5EF4-FFF2-40B4-BE49-F238E27FC236}">
                <a16:creationId xmlns:a16="http://schemas.microsoft.com/office/drawing/2014/main" id="{5E86ADEA-2734-3686-DC5A-3415A4FD17DE}"/>
              </a:ext>
            </a:extLst>
          </p:cNvPr>
          <p:cNvPicPr/>
          <p:nvPr/>
        </p:nvPicPr>
        <p:blipFill>
          <a:blip r:embed="rId6" cstate="print"/>
          <a:stretch>
            <a:fillRect/>
          </a:stretch>
        </p:blipFill>
        <p:spPr>
          <a:xfrm rot="21240000">
            <a:off x="4758978" y="2393128"/>
            <a:ext cx="3024367" cy="2154666"/>
          </a:xfrm>
          <a:prstGeom prst="rect">
            <a:avLst/>
          </a:prstGeom>
          <a:ln w="12700">
            <a:miter lim="400000"/>
          </a:ln>
        </p:spPr>
      </p:pic>
      <p:pic>
        <p:nvPicPr>
          <p:cNvPr id="21" name="greenhouse_waves-1.png">
            <a:extLst>
              <a:ext uri="{FF2B5EF4-FFF2-40B4-BE49-F238E27FC236}">
                <a16:creationId xmlns:a16="http://schemas.microsoft.com/office/drawing/2014/main" id="{F0A6811B-9695-48E2-35FA-8A81959A8527}"/>
              </a:ext>
            </a:extLst>
          </p:cNvPr>
          <p:cNvPicPr/>
          <p:nvPr/>
        </p:nvPicPr>
        <p:blipFill>
          <a:blip r:embed="rId6" cstate="print"/>
          <a:stretch>
            <a:fillRect/>
          </a:stretch>
        </p:blipFill>
        <p:spPr>
          <a:xfrm rot="21480000">
            <a:off x="4645822" y="2616400"/>
            <a:ext cx="2687837" cy="1914911"/>
          </a:xfrm>
          <a:prstGeom prst="rect">
            <a:avLst/>
          </a:prstGeom>
          <a:ln w="12700">
            <a:miter lim="400000"/>
          </a:ln>
        </p:spPr>
      </p:pic>
      <p:pic>
        <p:nvPicPr>
          <p:cNvPr id="22" name="greenhouse_waves-1.png">
            <a:extLst>
              <a:ext uri="{FF2B5EF4-FFF2-40B4-BE49-F238E27FC236}">
                <a16:creationId xmlns:a16="http://schemas.microsoft.com/office/drawing/2014/main" id="{C4CA37BB-9BD4-DCC2-E3A5-6D7064237274}"/>
              </a:ext>
            </a:extLst>
          </p:cNvPr>
          <p:cNvPicPr/>
          <p:nvPr/>
        </p:nvPicPr>
        <p:blipFill>
          <a:blip r:embed="rId6" cstate="print"/>
          <a:stretch>
            <a:fillRect/>
          </a:stretch>
        </p:blipFill>
        <p:spPr>
          <a:xfrm rot="120000">
            <a:off x="4369001" y="2696765"/>
            <a:ext cx="2687838" cy="1914911"/>
          </a:xfrm>
          <a:prstGeom prst="rect">
            <a:avLst/>
          </a:prstGeom>
          <a:ln w="12700">
            <a:miter lim="400000"/>
          </a:ln>
        </p:spPr>
      </p:pic>
      <p:sp>
        <p:nvSpPr>
          <p:cNvPr id="2" name="Shape 124">
            <a:extLst>
              <a:ext uri="{FF2B5EF4-FFF2-40B4-BE49-F238E27FC236}">
                <a16:creationId xmlns:a16="http://schemas.microsoft.com/office/drawing/2014/main" id="{7E90321F-5CAD-A13C-EADB-899EC8DAF3AA}"/>
              </a:ext>
            </a:extLst>
          </p:cNvPr>
          <p:cNvSpPr/>
          <p:nvPr/>
        </p:nvSpPr>
        <p:spPr>
          <a:xfrm>
            <a:off x="8464161" y="1913647"/>
            <a:ext cx="3438578" cy="1192634"/>
          </a:xfrm>
          <a:prstGeom prst="rect">
            <a:avLst/>
          </a:prstGeom>
          <a:ln w="12700">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wrap="square" lIns="19050" tIns="19050" rIns="19050" bIns="1905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en-IE" sz="1875" b="1" i="0" u="none" strike="noStrike" kern="1200" cap="none" spc="0" normalizeH="0" baseline="0" noProof="0" dirty="0">
                <a:ln>
                  <a:noFill/>
                </a:ln>
                <a:solidFill>
                  <a:srgbClr val="FFFFFF"/>
                </a:solidFill>
                <a:effectLst/>
                <a:uLnTx/>
                <a:uFillTx/>
                <a:latin typeface="Calibri" panose="020F0502020204030204"/>
                <a:ea typeface="+mn-ea"/>
                <a:cs typeface="+mn-cs"/>
              </a:rPr>
              <a:t>6) As the greenhouse gas layer thickens, more radiation is retained by the atmosphere, and less is radiated back into space</a:t>
            </a:r>
            <a:endParaRPr kumimoji="0" sz="1875"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Shape 122">
            <a:extLst>
              <a:ext uri="{FF2B5EF4-FFF2-40B4-BE49-F238E27FC236}">
                <a16:creationId xmlns:a16="http://schemas.microsoft.com/office/drawing/2014/main" id="{42D50879-96DD-BC7E-D3C5-81C8F789A554}"/>
              </a:ext>
            </a:extLst>
          </p:cNvPr>
          <p:cNvSpPr/>
          <p:nvPr/>
        </p:nvSpPr>
        <p:spPr>
          <a:xfrm>
            <a:off x="1734485" y="3706413"/>
            <a:ext cx="2981325" cy="1481175"/>
          </a:xfrm>
          <a:prstGeom prst="rect">
            <a:avLst/>
          </a:prstGeom>
          <a:ln w="12700">
            <a:miter lim="400000"/>
          </a:ln>
          <a:effectLst>
            <a:outerShdw blurRad="63500" dist="38100" dir="2700000" rotWithShape="0">
              <a:srgbClr val="000000"/>
            </a:outerShdw>
          </a:effectLst>
          <a:extLst>
            <a:ext uri="{C572A759-6A51-4108-AA02-DFA0A04FC94B}">
              <ma14:wrappingTextBoxFlag xmlns="" xmlns:ma14="http://schemas.microsoft.com/office/mac/drawingml/2011/main" val="1"/>
            </a:ext>
          </a:extLst>
        </p:spPr>
        <p:txBody>
          <a:bodyPr lIns="19050" tIns="19050" rIns="19050" bIns="19050">
            <a:spAutoFit/>
          </a:bodyPr>
          <a:lstStyle>
            <a:lvl1pPr>
              <a:tabLst>
                <a:tab pos="1003300" algn="l"/>
                <a:tab pos="3505200" algn="l"/>
              </a:tabLst>
              <a:defRPr sz="2500"/>
            </a:lvl1pPr>
          </a:lstStyle>
          <a:p>
            <a:pPr marL="0" marR="0" lvl="0" indent="0" algn="l" defTabSz="914400" rtl="0" eaLnBrk="1" fontAlgn="auto" latinLnBrk="0" hangingPunct="1">
              <a:lnSpc>
                <a:spcPct val="100000"/>
              </a:lnSpc>
              <a:spcBef>
                <a:spcPts val="0"/>
              </a:spcBef>
              <a:spcAft>
                <a:spcPts val="0"/>
              </a:spcAft>
              <a:buClrTx/>
              <a:buSzTx/>
              <a:buFontTx/>
              <a:buNone/>
              <a:tabLst>
                <a:tab pos="1003300" algn="l"/>
                <a:tab pos="3505200" algn="l"/>
              </a:tabLst>
              <a:defRPr sz="1800" b="0">
                <a:solidFill>
                  <a:srgbClr val="000000"/>
                </a:solidFill>
              </a:defRPr>
            </a:pPr>
            <a:r>
              <a:rPr kumimoji="0" lang="en-IE" sz="1875" b="1" i="0" u="none" strike="noStrike" kern="1200" cap="none" spc="0" normalizeH="0" baseline="0" noProof="0" dirty="0">
                <a:ln>
                  <a:noFill/>
                </a:ln>
                <a:solidFill>
                  <a:srgbClr val="FFFFFF"/>
                </a:solidFill>
                <a:effectLst/>
                <a:uLnTx/>
                <a:uFillTx/>
                <a:latin typeface="Calibri" panose="020F0502020204030204"/>
                <a:ea typeface="+mn-ea"/>
                <a:cs typeface="+mn-cs"/>
              </a:rPr>
              <a:t>5) Burning fossil fuels like coal, gas, petrol, and diesel releases CO2 and other greenhouse gases creating a layer around the earth. </a:t>
            </a:r>
            <a:endParaRPr kumimoji="0" sz="1875"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DC2DBE-771E-CE4B-6A9A-DE7599242F27}"/>
              </a:ext>
            </a:extLst>
          </p:cNvPr>
          <p:cNvSpPr txBox="1"/>
          <p:nvPr/>
        </p:nvSpPr>
        <p:spPr>
          <a:xfrm>
            <a:off x="1300733" y="210512"/>
            <a:ext cx="6383327" cy="600164"/>
          </a:xfrm>
          <a:prstGeom prst="rect">
            <a:avLst/>
          </a:prstGeom>
          <a:noFill/>
        </p:spPr>
        <p:txBody>
          <a:bodyPr wrap="square" rtlCol="0">
            <a:spAutoFit/>
          </a:bodyPr>
          <a:lstStyle/>
          <a:p>
            <a:r>
              <a:rPr lang="en-IE" sz="3300" b="1" dirty="0">
                <a:solidFill>
                  <a:schemeClr val="bg1"/>
                </a:solidFill>
              </a:rPr>
              <a:t>The Science: The Greenhouse Effect </a:t>
            </a:r>
          </a:p>
        </p:txBody>
      </p:sp>
      <p:sp>
        <p:nvSpPr>
          <p:cNvPr id="5" name="TextBox 4">
            <a:extLst>
              <a:ext uri="{FF2B5EF4-FFF2-40B4-BE49-F238E27FC236}">
                <a16:creationId xmlns:a16="http://schemas.microsoft.com/office/drawing/2014/main" id="{AAAEE7A7-7111-C1F5-D38E-4E0642CEFF09}"/>
              </a:ext>
            </a:extLst>
          </p:cNvPr>
          <p:cNvSpPr txBox="1"/>
          <p:nvPr/>
        </p:nvSpPr>
        <p:spPr>
          <a:xfrm>
            <a:off x="0" y="0"/>
            <a:ext cx="924044" cy="6858000"/>
          </a:xfrm>
          <a:prstGeom prst="rect">
            <a:avLst/>
          </a:prstGeom>
          <a:solidFill>
            <a:srgbClr val="000000"/>
          </a:solidFill>
        </p:spPr>
        <p:txBody>
          <a:bodyPr wrap="square" rtlCol="0">
            <a:spAutoFit/>
          </a:bodyPr>
          <a:lstStyle/>
          <a:p>
            <a:endParaRPr lang="en-IE" dirty="0"/>
          </a:p>
        </p:txBody>
      </p:sp>
    </p:spTree>
    <p:extLst>
      <p:ext uri="{BB962C8B-B14F-4D97-AF65-F5344CB8AC3E}">
        <p14:creationId xmlns:p14="http://schemas.microsoft.com/office/powerpoint/2010/main" val="554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8" fill="hold" grpId="0" nodeType="afterEffect">
                                  <p:stCondLst>
                                    <p:cond delay="300"/>
                                  </p:stCondLst>
                                  <p:iterate>
                                    <p:tmAbs val="0"/>
                                  </p:iterate>
                                  <p:childTnLst>
                                    <p:set>
                                      <p:cBhvr>
                                        <p:cTn id="18" fill="hold"/>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4" grpId="0" animBg="1" advAuto="0"/>
      <p:bldP spid="15" grpId="0" animBg="1" advAuto="0"/>
      <p:bldP spid="16"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D883CC-AC41-C653-5AE4-08736521334C}"/>
              </a:ext>
            </a:extLst>
          </p:cNvPr>
          <p:cNvSpPr>
            <a:spLocks noGrp="1"/>
          </p:cNvSpPr>
          <p:nvPr>
            <p:ph type="body" sz="quarter" idx="18"/>
          </p:nvPr>
        </p:nvSpPr>
        <p:spPr>
          <a:xfrm>
            <a:off x="4638601" y="1287224"/>
            <a:ext cx="6970740" cy="4881940"/>
          </a:xfrm>
        </p:spPr>
        <p:txBody>
          <a:bodyPr>
            <a:normAutofit lnSpcReduction="10000"/>
          </a:bodyPr>
          <a:lstStyle/>
          <a:p>
            <a:pPr marL="0"/>
            <a:r>
              <a:rPr lang="en-US" dirty="0"/>
              <a:t>While the greenhouse effect outlined above is a natural and essential phenomenon that helps maintain the Earth’s temperature, the balance of greenhouse gas ‘sources’ and ‘sinks’ are affected by humans leading to increased concentrations in our atmosphere, which in turn causes global temperatures to rise. (See Carbon Cycle on the next slide)</a:t>
            </a:r>
          </a:p>
          <a:p>
            <a:pPr marL="0"/>
            <a:r>
              <a:rPr lang="en-US" dirty="0"/>
              <a:t>The most abundant greenhouse gases in the Earth’s atmosphere are carbon dioxide, methane, nitrous oxide, ozone, and chlorofluorocarbons. </a:t>
            </a:r>
          </a:p>
          <a:p>
            <a:pPr marL="0"/>
            <a:r>
              <a:rPr lang="en-US" b="1" dirty="0"/>
              <a:t>Why the focus on Carbon? </a:t>
            </a:r>
            <a:r>
              <a:rPr lang="en-US" dirty="0"/>
              <a:t>CO2 makes up 82% of the harmful gases being released into our atmosphere. When discussing GHGs we relate everything back to Carbon, treating it like a currency for environmental footprint. </a:t>
            </a:r>
            <a:endParaRPr lang="en-IE" dirty="0"/>
          </a:p>
        </p:txBody>
      </p:sp>
      <p:sp>
        <p:nvSpPr>
          <p:cNvPr id="4" name="Text Placeholder 3">
            <a:extLst>
              <a:ext uri="{FF2B5EF4-FFF2-40B4-BE49-F238E27FC236}">
                <a16:creationId xmlns:a16="http://schemas.microsoft.com/office/drawing/2014/main" id="{0658AB19-229E-31DC-9214-04A979C49AEF}"/>
              </a:ext>
            </a:extLst>
          </p:cNvPr>
          <p:cNvSpPr>
            <a:spLocks noGrp="1"/>
          </p:cNvSpPr>
          <p:nvPr>
            <p:ph type="body" sz="quarter" idx="16"/>
          </p:nvPr>
        </p:nvSpPr>
        <p:spPr>
          <a:xfrm>
            <a:off x="4638601" y="501163"/>
            <a:ext cx="4455372" cy="625639"/>
          </a:xfrm>
        </p:spPr>
        <p:txBody>
          <a:bodyPr>
            <a:normAutofit/>
          </a:bodyPr>
          <a:lstStyle/>
          <a:p>
            <a:r>
              <a:rPr lang="en-IE" dirty="0"/>
              <a:t>Greenhouse Gases </a:t>
            </a:r>
          </a:p>
        </p:txBody>
      </p:sp>
      <p:grpSp>
        <p:nvGrpSpPr>
          <p:cNvPr id="12" name="Group 11">
            <a:extLst>
              <a:ext uri="{FF2B5EF4-FFF2-40B4-BE49-F238E27FC236}">
                <a16:creationId xmlns:a16="http://schemas.microsoft.com/office/drawing/2014/main" id="{2F5AF50C-E283-799F-E111-B349D1EEC224}"/>
              </a:ext>
            </a:extLst>
          </p:cNvPr>
          <p:cNvGrpSpPr/>
          <p:nvPr/>
        </p:nvGrpSpPr>
        <p:grpSpPr>
          <a:xfrm>
            <a:off x="14164" y="333867"/>
            <a:ext cx="1693067" cy="1395907"/>
            <a:chOff x="7777795" y="333867"/>
            <a:chExt cx="1693067" cy="1395907"/>
          </a:xfrm>
        </p:grpSpPr>
        <p:sp>
          <p:nvSpPr>
            <p:cNvPr id="13" name="Cloud 12">
              <a:extLst>
                <a:ext uri="{FF2B5EF4-FFF2-40B4-BE49-F238E27FC236}">
                  <a16:creationId xmlns:a16="http://schemas.microsoft.com/office/drawing/2014/main" id="{EBFC8FF9-A9B4-EE02-4DCD-19AB6EBD54BF}"/>
                </a:ext>
              </a:extLst>
            </p:cNvPr>
            <p:cNvSpPr/>
            <p:nvPr/>
          </p:nvSpPr>
          <p:spPr>
            <a:xfrm>
              <a:off x="7777795" y="333867"/>
              <a:ext cx="1693067"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000000"/>
                </a:solidFill>
              </a:endParaRPr>
            </a:p>
          </p:txBody>
        </p:sp>
        <p:sp>
          <p:nvSpPr>
            <p:cNvPr id="14" name="TextBox 13">
              <a:extLst>
                <a:ext uri="{FF2B5EF4-FFF2-40B4-BE49-F238E27FC236}">
                  <a16:creationId xmlns:a16="http://schemas.microsoft.com/office/drawing/2014/main" id="{B5A7465F-EAA7-47C6-9B13-33CD65CF9219}"/>
                </a:ext>
              </a:extLst>
            </p:cNvPr>
            <p:cNvSpPr txBox="1"/>
            <p:nvPr/>
          </p:nvSpPr>
          <p:spPr>
            <a:xfrm>
              <a:off x="8094488" y="570155"/>
              <a:ext cx="1059680" cy="923330"/>
            </a:xfrm>
            <a:prstGeom prst="rect">
              <a:avLst/>
            </a:prstGeom>
            <a:noFill/>
          </p:spPr>
          <p:txBody>
            <a:bodyPr wrap="square" rtlCol="0">
              <a:spAutoFit/>
            </a:bodyPr>
            <a:lstStyle/>
            <a:p>
              <a:pPr algn="ctr"/>
              <a:r>
                <a:rPr lang="en-IE" b="1" dirty="0">
                  <a:solidFill>
                    <a:srgbClr val="000000"/>
                  </a:solidFill>
                </a:rPr>
                <a:t>Carbon Dioxide</a:t>
              </a:r>
              <a:br>
                <a:rPr lang="en-IE" b="1" dirty="0">
                  <a:solidFill>
                    <a:srgbClr val="000000"/>
                  </a:solidFill>
                </a:rPr>
              </a:br>
              <a:r>
                <a:rPr lang="en-IE" b="1" dirty="0">
                  <a:solidFill>
                    <a:srgbClr val="000000"/>
                  </a:solidFill>
                </a:rPr>
                <a:t>(CO2)</a:t>
              </a:r>
            </a:p>
          </p:txBody>
        </p:sp>
      </p:grpSp>
      <p:grpSp>
        <p:nvGrpSpPr>
          <p:cNvPr id="15" name="Group 14">
            <a:extLst>
              <a:ext uri="{FF2B5EF4-FFF2-40B4-BE49-F238E27FC236}">
                <a16:creationId xmlns:a16="http://schemas.microsoft.com/office/drawing/2014/main" id="{418B8174-E308-89B1-C774-C9AE2D0E0BDB}"/>
              </a:ext>
            </a:extLst>
          </p:cNvPr>
          <p:cNvGrpSpPr/>
          <p:nvPr/>
        </p:nvGrpSpPr>
        <p:grpSpPr>
          <a:xfrm>
            <a:off x="2210688" y="333867"/>
            <a:ext cx="1878366" cy="1395907"/>
            <a:chOff x="7753738" y="620812"/>
            <a:chExt cx="1878366" cy="1395907"/>
          </a:xfrm>
        </p:grpSpPr>
        <p:sp>
          <p:nvSpPr>
            <p:cNvPr id="16" name="Cloud 15">
              <a:extLst>
                <a:ext uri="{FF2B5EF4-FFF2-40B4-BE49-F238E27FC236}">
                  <a16:creationId xmlns:a16="http://schemas.microsoft.com/office/drawing/2014/main" id="{6628510E-D20C-0D4E-4299-AFD9DA5086DD}"/>
                </a:ext>
              </a:extLst>
            </p:cNvPr>
            <p:cNvSpPr/>
            <p:nvPr/>
          </p:nvSpPr>
          <p:spPr>
            <a:xfrm>
              <a:off x="7753738" y="620812"/>
              <a:ext cx="1878366"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17" name="TextBox 16">
              <a:extLst>
                <a:ext uri="{FF2B5EF4-FFF2-40B4-BE49-F238E27FC236}">
                  <a16:creationId xmlns:a16="http://schemas.microsoft.com/office/drawing/2014/main" id="{1BC0F246-8621-2272-FE21-167EA8B6E7D6}"/>
                </a:ext>
              </a:extLst>
            </p:cNvPr>
            <p:cNvSpPr txBox="1"/>
            <p:nvPr/>
          </p:nvSpPr>
          <p:spPr>
            <a:xfrm>
              <a:off x="8105092" y="958525"/>
              <a:ext cx="1175657" cy="646331"/>
            </a:xfrm>
            <a:prstGeom prst="rect">
              <a:avLst/>
            </a:prstGeom>
            <a:noFill/>
          </p:spPr>
          <p:txBody>
            <a:bodyPr wrap="square" rtlCol="0">
              <a:spAutoFit/>
            </a:bodyPr>
            <a:lstStyle/>
            <a:p>
              <a:pPr algn="ctr"/>
              <a:r>
                <a:rPr lang="en-IE" b="1" dirty="0">
                  <a:solidFill>
                    <a:srgbClr val="000000"/>
                  </a:solidFill>
                </a:rPr>
                <a:t>Methane </a:t>
              </a:r>
              <a:br>
                <a:rPr lang="en-IE" b="1" dirty="0">
                  <a:solidFill>
                    <a:srgbClr val="000000"/>
                  </a:solidFill>
                </a:rPr>
              </a:br>
              <a:r>
                <a:rPr lang="en-IE" b="1" dirty="0">
                  <a:solidFill>
                    <a:srgbClr val="000000"/>
                  </a:solidFill>
                </a:rPr>
                <a:t>(CH4)</a:t>
              </a:r>
            </a:p>
          </p:txBody>
        </p:sp>
      </p:grpSp>
      <p:grpSp>
        <p:nvGrpSpPr>
          <p:cNvPr id="18" name="Group 17">
            <a:extLst>
              <a:ext uri="{FF2B5EF4-FFF2-40B4-BE49-F238E27FC236}">
                <a16:creationId xmlns:a16="http://schemas.microsoft.com/office/drawing/2014/main" id="{5C12A205-4F4D-190F-B3F1-B4C50891F19F}"/>
              </a:ext>
            </a:extLst>
          </p:cNvPr>
          <p:cNvGrpSpPr/>
          <p:nvPr/>
        </p:nvGrpSpPr>
        <p:grpSpPr>
          <a:xfrm>
            <a:off x="758912" y="1669060"/>
            <a:ext cx="1667157" cy="1402006"/>
            <a:chOff x="7753738" y="620812"/>
            <a:chExt cx="1878366" cy="1395907"/>
          </a:xfrm>
        </p:grpSpPr>
        <p:sp>
          <p:nvSpPr>
            <p:cNvPr id="19" name="Cloud 18">
              <a:extLst>
                <a:ext uri="{FF2B5EF4-FFF2-40B4-BE49-F238E27FC236}">
                  <a16:creationId xmlns:a16="http://schemas.microsoft.com/office/drawing/2014/main" id="{AE0AD33F-2474-72F1-9F93-98CAEE7CAE74}"/>
                </a:ext>
              </a:extLst>
            </p:cNvPr>
            <p:cNvSpPr/>
            <p:nvPr/>
          </p:nvSpPr>
          <p:spPr>
            <a:xfrm>
              <a:off x="7753738" y="620812"/>
              <a:ext cx="1878366"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20" name="TextBox 19">
              <a:extLst>
                <a:ext uri="{FF2B5EF4-FFF2-40B4-BE49-F238E27FC236}">
                  <a16:creationId xmlns:a16="http://schemas.microsoft.com/office/drawing/2014/main" id="{AFDDDE56-E56C-5C5D-DED6-BBE5BB4C9B17}"/>
                </a:ext>
              </a:extLst>
            </p:cNvPr>
            <p:cNvSpPr txBox="1"/>
            <p:nvPr/>
          </p:nvSpPr>
          <p:spPr>
            <a:xfrm>
              <a:off x="8105092" y="857100"/>
              <a:ext cx="1175657" cy="923330"/>
            </a:xfrm>
            <a:prstGeom prst="rect">
              <a:avLst/>
            </a:prstGeom>
            <a:noFill/>
          </p:spPr>
          <p:txBody>
            <a:bodyPr wrap="square" rtlCol="0">
              <a:spAutoFit/>
            </a:bodyPr>
            <a:lstStyle/>
            <a:p>
              <a:pPr algn="ctr"/>
              <a:r>
                <a:rPr lang="en-IE" b="1" dirty="0">
                  <a:solidFill>
                    <a:srgbClr val="000000"/>
                  </a:solidFill>
                </a:rPr>
                <a:t>Nitrous Oxide </a:t>
              </a:r>
              <a:br>
                <a:rPr lang="en-IE" b="1" dirty="0">
                  <a:solidFill>
                    <a:srgbClr val="000000"/>
                  </a:solidFill>
                </a:rPr>
              </a:br>
              <a:r>
                <a:rPr lang="en-IE" b="1" dirty="0">
                  <a:solidFill>
                    <a:srgbClr val="000000"/>
                  </a:solidFill>
                </a:rPr>
                <a:t>(N20)</a:t>
              </a:r>
            </a:p>
          </p:txBody>
        </p:sp>
      </p:grpSp>
      <p:grpSp>
        <p:nvGrpSpPr>
          <p:cNvPr id="21" name="Group 20">
            <a:extLst>
              <a:ext uri="{FF2B5EF4-FFF2-40B4-BE49-F238E27FC236}">
                <a16:creationId xmlns:a16="http://schemas.microsoft.com/office/drawing/2014/main" id="{D9716274-09A6-E7C0-1BF7-E42F9525E662}"/>
              </a:ext>
            </a:extLst>
          </p:cNvPr>
          <p:cNvGrpSpPr/>
          <p:nvPr/>
        </p:nvGrpSpPr>
        <p:grpSpPr>
          <a:xfrm>
            <a:off x="2414012" y="2440520"/>
            <a:ext cx="1667157" cy="1264953"/>
            <a:chOff x="7753738" y="620812"/>
            <a:chExt cx="1878366" cy="1395907"/>
          </a:xfrm>
        </p:grpSpPr>
        <p:sp>
          <p:nvSpPr>
            <p:cNvPr id="22" name="Cloud 21">
              <a:extLst>
                <a:ext uri="{FF2B5EF4-FFF2-40B4-BE49-F238E27FC236}">
                  <a16:creationId xmlns:a16="http://schemas.microsoft.com/office/drawing/2014/main" id="{D52CD0BE-0FB5-4623-86BC-6C39737F4F81}"/>
                </a:ext>
              </a:extLst>
            </p:cNvPr>
            <p:cNvSpPr/>
            <p:nvPr/>
          </p:nvSpPr>
          <p:spPr>
            <a:xfrm>
              <a:off x="7753738" y="620812"/>
              <a:ext cx="1878366"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23" name="TextBox 22">
              <a:extLst>
                <a:ext uri="{FF2B5EF4-FFF2-40B4-BE49-F238E27FC236}">
                  <a16:creationId xmlns:a16="http://schemas.microsoft.com/office/drawing/2014/main" id="{8CBFB924-3E3E-9D55-7A64-D492BB3F6F33}"/>
                </a:ext>
              </a:extLst>
            </p:cNvPr>
            <p:cNvSpPr txBox="1"/>
            <p:nvPr/>
          </p:nvSpPr>
          <p:spPr>
            <a:xfrm>
              <a:off x="8105092" y="995599"/>
              <a:ext cx="1175657" cy="713242"/>
            </a:xfrm>
            <a:prstGeom prst="rect">
              <a:avLst/>
            </a:prstGeom>
            <a:noFill/>
          </p:spPr>
          <p:txBody>
            <a:bodyPr wrap="square" rtlCol="0">
              <a:spAutoFit/>
            </a:bodyPr>
            <a:lstStyle/>
            <a:p>
              <a:pPr algn="ctr"/>
              <a:r>
                <a:rPr lang="en-IE" b="1" dirty="0">
                  <a:solidFill>
                    <a:srgbClr val="000000"/>
                  </a:solidFill>
                </a:rPr>
                <a:t>Ozone </a:t>
              </a:r>
              <a:br>
                <a:rPr lang="en-IE" b="1" dirty="0">
                  <a:solidFill>
                    <a:srgbClr val="000000"/>
                  </a:solidFill>
                </a:rPr>
              </a:br>
              <a:r>
                <a:rPr lang="en-IE" b="1" dirty="0">
                  <a:solidFill>
                    <a:srgbClr val="000000"/>
                  </a:solidFill>
                </a:rPr>
                <a:t>(O3) </a:t>
              </a:r>
            </a:p>
          </p:txBody>
        </p:sp>
      </p:grpSp>
      <p:grpSp>
        <p:nvGrpSpPr>
          <p:cNvPr id="24" name="Group 23">
            <a:extLst>
              <a:ext uri="{FF2B5EF4-FFF2-40B4-BE49-F238E27FC236}">
                <a16:creationId xmlns:a16="http://schemas.microsoft.com/office/drawing/2014/main" id="{19754F50-F1FA-8C7A-AA72-6FC080E94ACA}"/>
              </a:ext>
            </a:extLst>
          </p:cNvPr>
          <p:cNvGrpSpPr/>
          <p:nvPr/>
        </p:nvGrpSpPr>
        <p:grpSpPr>
          <a:xfrm>
            <a:off x="316834" y="3463247"/>
            <a:ext cx="1773494" cy="1264953"/>
            <a:chOff x="7753738" y="620812"/>
            <a:chExt cx="1878366" cy="1395907"/>
          </a:xfrm>
        </p:grpSpPr>
        <p:sp>
          <p:nvSpPr>
            <p:cNvPr id="25" name="Cloud 24">
              <a:extLst>
                <a:ext uri="{FF2B5EF4-FFF2-40B4-BE49-F238E27FC236}">
                  <a16:creationId xmlns:a16="http://schemas.microsoft.com/office/drawing/2014/main" id="{5376053D-B0ED-2A09-83AB-67DC139340FC}"/>
                </a:ext>
              </a:extLst>
            </p:cNvPr>
            <p:cNvSpPr/>
            <p:nvPr/>
          </p:nvSpPr>
          <p:spPr>
            <a:xfrm>
              <a:off x="7753738" y="620812"/>
              <a:ext cx="1878366"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26" name="TextBox 25">
              <a:extLst>
                <a:ext uri="{FF2B5EF4-FFF2-40B4-BE49-F238E27FC236}">
                  <a16:creationId xmlns:a16="http://schemas.microsoft.com/office/drawing/2014/main" id="{81F1F713-4209-C14F-C0D7-BF4D481E6A2B}"/>
                </a:ext>
              </a:extLst>
            </p:cNvPr>
            <p:cNvSpPr txBox="1"/>
            <p:nvPr/>
          </p:nvSpPr>
          <p:spPr>
            <a:xfrm>
              <a:off x="7905164" y="796324"/>
              <a:ext cx="1622069" cy="1018918"/>
            </a:xfrm>
            <a:prstGeom prst="rect">
              <a:avLst/>
            </a:prstGeom>
            <a:noFill/>
          </p:spPr>
          <p:txBody>
            <a:bodyPr wrap="square" rtlCol="0">
              <a:spAutoFit/>
            </a:bodyPr>
            <a:lstStyle/>
            <a:p>
              <a:pPr algn="ctr"/>
              <a:r>
                <a:rPr lang="en-IE" b="1" dirty="0">
                  <a:solidFill>
                    <a:srgbClr val="000000"/>
                  </a:solidFill>
                </a:rPr>
                <a:t>Chloro-fluorocarbons (CFC)</a:t>
              </a:r>
            </a:p>
          </p:txBody>
        </p:sp>
      </p:grpSp>
      <p:grpSp>
        <p:nvGrpSpPr>
          <p:cNvPr id="27" name="Group 26">
            <a:extLst>
              <a:ext uri="{FF2B5EF4-FFF2-40B4-BE49-F238E27FC236}">
                <a16:creationId xmlns:a16="http://schemas.microsoft.com/office/drawing/2014/main" id="{3BACF589-90BC-8D4D-9220-3225BE2FEE79}"/>
              </a:ext>
            </a:extLst>
          </p:cNvPr>
          <p:cNvGrpSpPr/>
          <p:nvPr/>
        </p:nvGrpSpPr>
        <p:grpSpPr>
          <a:xfrm>
            <a:off x="2099985" y="4041000"/>
            <a:ext cx="1878366" cy="1395907"/>
            <a:chOff x="7753738" y="620812"/>
            <a:chExt cx="1878366" cy="1395907"/>
          </a:xfrm>
        </p:grpSpPr>
        <p:sp>
          <p:nvSpPr>
            <p:cNvPr id="28" name="Cloud 27">
              <a:extLst>
                <a:ext uri="{FF2B5EF4-FFF2-40B4-BE49-F238E27FC236}">
                  <a16:creationId xmlns:a16="http://schemas.microsoft.com/office/drawing/2014/main" id="{80946E88-98C6-3B34-FFE6-6A758C65A971}"/>
                </a:ext>
              </a:extLst>
            </p:cNvPr>
            <p:cNvSpPr/>
            <p:nvPr/>
          </p:nvSpPr>
          <p:spPr>
            <a:xfrm>
              <a:off x="7753738" y="620812"/>
              <a:ext cx="1878366"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29" name="TextBox 28">
              <a:extLst>
                <a:ext uri="{FF2B5EF4-FFF2-40B4-BE49-F238E27FC236}">
                  <a16:creationId xmlns:a16="http://schemas.microsoft.com/office/drawing/2014/main" id="{0A9FCC68-C234-C4BA-3945-0EB766BF300B}"/>
                </a:ext>
              </a:extLst>
            </p:cNvPr>
            <p:cNvSpPr txBox="1"/>
            <p:nvPr/>
          </p:nvSpPr>
          <p:spPr>
            <a:xfrm>
              <a:off x="7867451" y="895489"/>
              <a:ext cx="1622068" cy="923330"/>
            </a:xfrm>
            <a:prstGeom prst="rect">
              <a:avLst/>
            </a:prstGeom>
            <a:noFill/>
          </p:spPr>
          <p:txBody>
            <a:bodyPr wrap="square" rtlCol="0">
              <a:spAutoFit/>
            </a:bodyPr>
            <a:lstStyle/>
            <a:p>
              <a:pPr algn="ctr"/>
              <a:r>
                <a:rPr lang="en-IE" b="1" dirty="0">
                  <a:solidFill>
                    <a:srgbClr val="000000"/>
                  </a:solidFill>
                </a:rPr>
                <a:t>Carbon Monoxide </a:t>
              </a:r>
              <a:br>
                <a:rPr lang="en-IE" b="1" dirty="0">
                  <a:solidFill>
                    <a:srgbClr val="000000"/>
                  </a:solidFill>
                </a:rPr>
              </a:br>
              <a:r>
                <a:rPr lang="en-IE" b="1" dirty="0">
                  <a:solidFill>
                    <a:srgbClr val="000000"/>
                  </a:solidFill>
                </a:rPr>
                <a:t>(CO)</a:t>
              </a:r>
            </a:p>
          </p:txBody>
        </p:sp>
      </p:grpSp>
      <p:grpSp>
        <p:nvGrpSpPr>
          <p:cNvPr id="30" name="Group 29">
            <a:extLst>
              <a:ext uri="{FF2B5EF4-FFF2-40B4-BE49-F238E27FC236}">
                <a16:creationId xmlns:a16="http://schemas.microsoft.com/office/drawing/2014/main" id="{4D102F2E-AF89-20AC-A9EC-D9976C46CC61}"/>
              </a:ext>
            </a:extLst>
          </p:cNvPr>
          <p:cNvGrpSpPr/>
          <p:nvPr/>
        </p:nvGrpSpPr>
        <p:grpSpPr>
          <a:xfrm>
            <a:off x="435720" y="5275342"/>
            <a:ext cx="1878366" cy="1395907"/>
            <a:chOff x="7753738" y="620812"/>
            <a:chExt cx="1878366" cy="1395907"/>
          </a:xfrm>
        </p:grpSpPr>
        <p:sp>
          <p:nvSpPr>
            <p:cNvPr id="31" name="Cloud 30">
              <a:extLst>
                <a:ext uri="{FF2B5EF4-FFF2-40B4-BE49-F238E27FC236}">
                  <a16:creationId xmlns:a16="http://schemas.microsoft.com/office/drawing/2014/main" id="{420B9008-266B-5A40-3B22-DCFE290AEF55}"/>
                </a:ext>
              </a:extLst>
            </p:cNvPr>
            <p:cNvSpPr/>
            <p:nvPr/>
          </p:nvSpPr>
          <p:spPr>
            <a:xfrm>
              <a:off x="7753738" y="620812"/>
              <a:ext cx="1878366"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32" name="TextBox 31">
              <a:extLst>
                <a:ext uri="{FF2B5EF4-FFF2-40B4-BE49-F238E27FC236}">
                  <a16:creationId xmlns:a16="http://schemas.microsoft.com/office/drawing/2014/main" id="{C85CC0CD-8A2D-71CA-D1A1-F81040FDCC98}"/>
                </a:ext>
              </a:extLst>
            </p:cNvPr>
            <p:cNvSpPr txBox="1"/>
            <p:nvPr/>
          </p:nvSpPr>
          <p:spPr>
            <a:xfrm>
              <a:off x="7905164" y="796324"/>
              <a:ext cx="1622068" cy="923330"/>
            </a:xfrm>
            <a:prstGeom prst="rect">
              <a:avLst/>
            </a:prstGeom>
            <a:noFill/>
          </p:spPr>
          <p:txBody>
            <a:bodyPr wrap="square" rtlCol="0">
              <a:spAutoFit/>
            </a:bodyPr>
            <a:lstStyle/>
            <a:p>
              <a:pPr algn="ctr"/>
              <a:r>
                <a:rPr lang="en-IE" b="1" dirty="0">
                  <a:solidFill>
                    <a:srgbClr val="000000"/>
                  </a:solidFill>
                </a:rPr>
                <a:t>Sulphur Dioxide </a:t>
              </a:r>
              <a:br>
                <a:rPr lang="en-IE" b="1" dirty="0">
                  <a:solidFill>
                    <a:srgbClr val="000000"/>
                  </a:solidFill>
                </a:rPr>
              </a:br>
              <a:r>
                <a:rPr lang="en-IE" b="1" dirty="0">
                  <a:solidFill>
                    <a:srgbClr val="000000"/>
                  </a:solidFill>
                </a:rPr>
                <a:t>(SO2)</a:t>
              </a:r>
            </a:p>
          </p:txBody>
        </p:sp>
      </p:grpSp>
    </p:spTree>
    <p:extLst>
      <p:ext uri="{BB962C8B-B14F-4D97-AF65-F5344CB8AC3E}">
        <p14:creationId xmlns:p14="http://schemas.microsoft.com/office/powerpoint/2010/main" val="375398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25393F-B741-D37B-438F-72B735FB3B61}"/>
              </a:ext>
            </a:extLst>
          </p:cNvPr>
          <p:cNvSpPr>
            <a:spLocks noGrp="1"/>
          </p:cNvSpPr>
          <p:nvPr>
            <p:ph type="body" sz="quarter" idx="18"/>
          </p:nvPr>
        </p:nvSpPr>
        <p:spPr>
          <a:xfrm>
            <a:off x="567560" y="2680137"/>
            <a:ext cx="11041782" cy="3890783"/>
          </a:xfrm>
        </p:spPr>
        <p:txBody>
          <a:bodyPr>
            <a:normAutofit lnSpcReduction="10000"/>
          </a:bodyPr>
          <a:lstStyle/>
          <a:p>
            <a:pPr marL="0"/>
            <a:r>
              <a:rPr lang="en-US" b="1" dirty="0"/>
              <a:t>Carbon is essential to all life on Earth </a:t>
            </a:r>
            <a:r>
              <a:rPr lang="en-US" dirty="0"/>
              <a:t>– it’s in our DNA, in the food we eat and the air we breathe. The amount of carbon on Earth has never changed but where carbon is located is constantly changing – it flows between the atmosphere and organisms on Earth as it’s released or absorbed. This is known as the carbon cycle – a process that has been perfectly balanced for thousands of years.</a:t>
            </a:r>
          </a:p>
          <a:p>
            <a:pPr marL="0"/>
            <a:r>
              <a:rPr lang="en-US" dirty="0"/>
              <a:t>This essential system is being thrown off kilter as the Earths natural carbon sources and sinks are being thrown off kilter from human activity.  </a:t>
            </a:r>
          </a:p>
          <a:p>
            <a:pPr marL="0"/>
            <a:r>
              <a:rPr lang="en-US" dirty="0"/>
              <a:t>We’re releasing more carbon into the atmosphere than the Earth’s natural carbon sinks can absorb. Our continued reliance on fossil fuels for energy means billions of </a:t>
            </a:r>
            <a:r>
              <a:rPr lang="en-US" dirty="0" err="1"/>
              <a:t>tonnes</a:t>
            </a:r>
            <a:r>
              <a:rPr lang="en-US" dirty="0"/>
              <a:t> of carbon are released into the atmosphere every year. The importance of carbon sinks has never been greater.</a:t>
            </a:r>
          </a:p>
          <a:p>
            <a:pPr marL="0"/>
            <a:endParaRPr lang="en-IE" dirty="0"/>
          </a:p>
        </p:txBody>
      </p:sp>
      <p:sp>
        <p:nvSpPr>
          <p:cNvPr id="4" name="Text Placeholder 3">
            <a:extLst>
              <a:ext uri="{FF2B5EF4-FFF2-40B4-BE49-F238E27FC236}">
                <a16:creationId xmlns:a16="http://schemas.microsoft.com/office/drawing/2014/main" id="{59F447A2-C60D-D99A-AF53-A2305C4B5171}"/>
              </a:ext>
            </a:extLst>
          </p:cNvPr>
          <p:cNvSpPr>
            <a:spLocks noGrp="1"/>
          </p:cNvSpPr>
          <p:nvPr>
            <p:ph type="body" sz="quarter" idx="16"/>
          </p:nvPr>
        </p:nvSpPr>
        <p:spPr/>
        <p:txBody>
          <a:bodyPr/>
          <a:lstStyle/>
          <a:p>
            <a:r>
              <a:rPr lang="en-IE" dirty="0"/>
              <a:t>The Carbon Cycle </a:t>
            </a:r>
          </a:p>
        </p:txBody>
      </p:sp>
      <p:grpSp>
        <p:nvGrpSpPr>
          <p:cNvPr id="9" name="Group 8">
            <a:extLst>
              <a:ext uri="{FF2B5EF4-FFF2-40B4-BE49-F238E27FC236}">
                <a16:creationId xmlns:a16="http://schemas.microsoft.com/office/drawing/2014/main" id="{9115BC9F-E70F-E69A-2C12-C4ABC192CEC2}"/>
              </a:ext>
            </a:extLst>
          </p:cNvPr>
          <p:cNvGrpSpPr/>
          <p:nvPr/>
        </p:nvGrpSpPr>
        <p:grpSpPr>
          <a:xfrm>
            <a:off x="9822941" y="655735"/>
            <a:ext cx="1772798" cy="1494294"/>
            <a:chOff x="7777795" y="333867"/>
            <a:chExt cx="1693067" cy="1395907"/>
          </a:xfrm>
        </p:grpSpPr>
        <p:sp>
          <p:nvSpPr>
            <p:cNvPr id="10" name="Cloud 9">
              <a:extLst>
                <a:ext uri="{FF2B5EF4-FFF2-40B4-BE49-F238E27FC236}">
                  <a16:creationId xmlns:a16="http://schemas.microsoft.com/office/drawing/2014/main" id="{33287275-451B-7FC1-09C9-1974BF7DF799}"/>
                </a:ext>
              </a:extLst>
            </p:cNvPr>
            <p:cNvSpPr/>
            <p:nvPr/>
          </p:nvSpPr>
          <p:spPr>
            <a:xfrm>
              <a:off x="7777795" y="333867"/>
              <a:ext cx="1693067" cy="1395907"/>
            </a:xfrm>
            <a:prstGeom prst="cloud">
              <a:avLst/>
            </a:prstGeom>
            <a:solidFill>
              <a:srgbClr val="CAD9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0000"/>
                </a:solidFill>
              </a:endParaRPr>
            </a:p>
          </p:txBody>
        </p:sp>
        <p:sp>
          <p:nvSpPr>
            <p:cNvPr id="11" name="TextBox 10">
              <a:extLst>
                <a:ext uri="{FF2B5EF4-FFF2-40B4-BE49-F238E27FC236}">
                  <a16:creationId xmlns:a16="http://schemas.microsoft.com/office/drawing/2014/main" id="{E7729647-F74F-30C0-3615-C7E3FD874568}"/>
                </a:ext>
              </a:extLst>
            </p:cNvPr>
            <p:cNvSpPr txBox="1"/>
            <p:nvPr/>
          </p:nvSpPr>
          <p:spPr>
            <a:xfrm>
              <a:off x="8094488" y="570155"/>
              <a:ext cx="1059680" cy="862536"/>
            </a:xfrm>
            <a:prstGeom prst="rect">
              <a:avLst/>
            </a:prstGeom>
            <a:noFill/>
          </p:spPr>
          <p:txBody>
            <a:bodyPr wrap="square" rtlCol="0">
              <a:spAutoFit/>
            </a:bodyPr>
            <a:lstStyle/>
            <a:p>
              <a:pPr algn="ctr"/>
              <a:r>
                <a:rPr lang="en-IE" b="1" dirty="0">
                  <a:solidFill>
                    <a:srgbClr val="000000"/>
                  </a:solidFill>
                </a:rPr>
                <a:t>Carbon Dioxide</a:t>
              </a:r>
              <a:br>
                <a:rPr lang="en-IE" b="1" dirty="0">
                  <a:solidFill>
                    <a:srgbClr val="000000"/>
                  </a:solidFill>
                </a:rPr>
              </a:br>
              <a:r>
                <a:rPr lang="en-IE" b="1" dirty="0">
                  <a:solidFill>
                    <a:srgbClr val="000000"/>
                  </a:solidFill>
                </a:rPr>
                <a:t>(CO2)</a:t>
              </a:r>
            </a:p>
          </p:txBody>
        </p:sp>
      </p:grpSp>
    </p:spTree>
    <p:extLst>
      <p:ext uri="{BB962C8B-B14F-4D97-AF65-F5344CB8AC3E}">
        <p14:creationId xmlns:p14="http://schemas.microsoft.com/office/powerpoint/2010/main" val="3464073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977CF6A-DA7E-D08B-93E0-85D0991D1FE9}"/>
              </a:ext>
            </a:extLst>
          </p:cNvPr>
          <p:cNvSpPr>
            <a:spLocks noGrp="1"/>
          </p:cNvSpPr>
          <p:nvPr>
            <p:ph type="body" sz="quarter" idx="18"/>
          </p:nvPr>
        </p:nvSpPr>
        <p:spPr>
          <a:xfrm>
            <a:off x="4638601" y="1382231"/>
            <a:ext cx="6970740" cy="4267619"/>
          </a:xfrm>
        </p:spPr>
        <p:txBody>
          <a:bodyPr>
            <a:normAutofit lnSpcReduction="10000"/>
          </a:bodyPr>
          <a:lstStyle/>
          <a:p>
            <a:pPr marL="0"/>
            <a:r>
              <a:rPr lang="en-IE" dirty="0"/>
              <a:t>When we talk about our Carbon footprint and how we can reduce it we’re not just referring to Carbon Dioxide. </a:t>
            </a:r>
          </a:p>
          <a:p>
            <a:pPr marL="0"/>
            <a:r>
              <a:rPr lang="en-US" dirty="0"/>
              <a:t>This is because carbon acts as a currency for greenhouse gas emissions. The other gases are converted into carbon, each getting a different exchange rate depending on how harmful it is.  This allows us to effectively compare emission impacts across industries and come up with cross-sectoral solutions. </a:t>
            </a:r>
          </a:p>
          <a:p>
            <a:pPr marL="0"/>
            <a:r>
              <a:rPr lang="en-US" dirty="0"/>
              <a:t>So,  just like we use Euro to place value on and manage our assets,  we use Carbon to measure our impact on the climate. </a:t>
            </a:r>
          </a:p>
          <a:p>
            <a:endParaRPr lang="en-IE" dirty="0"/>
          </a:p>
        </p:txBody>
      </p:sp>
      <p:sp>
        <p:nvSpPr>
          <p:cNvPr id="6" name="Text Placeholder 5">
            <a:extLst>
              <a:ext uri="{FF2B5EF4-FFF2-40B4-BE49-F238E27FC236}">
                <a16:creationId xmlns:a16="http://schemas.microsoft.com/office/drawing/2014/main" id="{7FAF1B56-5F8E-EC1B-73C9-59534E707A48}"/>
              </a:ext>
            </a:extLst>
          </p:cNvPr>
          <p:cNvSpPr>
            <a:spLocks noGrp="1"/>
          </p:cNvSpPr>
          <p:nvPr>
            <p:ph type="body" sz="quarter" idx="16"/>
          </p:nvPr>
        </p:nvSpPr>
        <p:spPr>
          <a:xfrm>
            <a:off x="582659" y="1766789"/>
            <a:ext cx="2479209" cy="1549987"/>
          </a:xfrm>
        </p:spPr>
        <p:txBody>
          <a:bodyPr/>
          <a:lstStyle/>
          <a:p>
            <a:pPr algn="ctr"/>
            <a:r>
              <a:rPr lang="en-IE" dirty="0"/>
              <a:t>Carbon as a Currency </a:t>
            </a:r>
          </a:p>
        </p:txBody>
      </p:sp>
      <p:pic>
        <p:nvPicPr>
          <p:cNvPr id="9" name="Graphic 8" descr="Coins outline">
            <a:extLst>
              <a:ext uri="{FF2B5EF4-FFF2-40B4-BE49-F238E27FC236}">
                <a16:creationId xmlns:a16="http://schemas.microsoft.com/office/drawing/2014/main" id="{94869101-17D4-91E5-6051-E12CA1B632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6817" y="3335674"/>
            <a:ext cx="1330893" cy="1330893"/>
          </a:xfrm>
          <a:prstGeom prst="rect">
            <a:avLst/>
          </a:prstGeom>
        </p:spPr>
      </p:pic>
      <p:sp>
        <p:nvSpPr>
          <p:cNvPr id="10" name="Text Placeholder 5">
            <a:extLst>
              <a:ext uri="{FF2B5EF4-FFF2-40B4-BE49-F238E27FC236}">
                <a16:creationId xmlns:a16="http://schemas.microsoft.com/office/drawing/2014/main" id="{5F76649E-3AB5-2AA0-2DF9-33B7ABE889D6}"/>
              </a:ext>
            </a:extLst>
          </p:cNvPr>
          <p:cNvSpPr txBox="1">
            <a:spLocks/>
          </p:cNvSpPr>
          <p:nvPr/>
        </p:nvSpPr>
        <p:spPr>
          <a:xfrm>
            <a:off x="4638601" y="500912"/>
            <a:ext cx="6329056" cy="15499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Did you know? </a:t>
            </a:r>
          </a:p>
        </p:txBody>
      </p:sp>
    </p:spTree>
    <p:extLst>
      <p:ext uri="{BB962C8B-B14F-4D97-AF65-F5344CB8AC3E}">
        <p14:creationId xmlns:p14="http://schemas.microsoft.com/office/powerpoint/2010/main" val="3173485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223FCC-0263-818C-ED91-84932FEF8013}"/>
              </a:ext>
            </a:extLst>
          </p:cNvPr>
          <p:cNvSpPr>
            <a:spLocks noGrp="1"/>
          </p:cNvSpPr>
          <p:nvPr>
            <p:ph type="body" sz="quarter" idx="16"/>
          </p:nvPr>
        </p:nvSpPr>
        <p:spPr>
          <a:xfrm>
            <a:off x="187886" y="1853338"/>
            <a:ext cx="4163428" cy="1220508"/>
          </a:xfrm>
        </p:spPr>
        <p:txBody>
          <a:bodyPr/>
          <a:lstStyle/>
          <a:p>
            <a:pPr algn="ctr"/>
            <a:r>
              <a:rPr lang="en-IE" dirty="0"/>
              <a:t>The Drivers of Climate Change </a:t>
            </a:r>
          </a:p>
        </p:txBody>
      </p:sp>
      <p:sp>
        <p:nvSpPr>
          <p:cNvPr id="8" name="Text Placeholder 4">
            <a:extLst>
              <a:ext uri="{FF2B5EF4-FFF2-40B4-BE49-F238E27FC236}">
                <a16:creationId xmlns:a16="http://schemas.microsoft.com/office/drawing/2014/main" id="{5015D899-8EDE-D79A-6810-EF424BCEDE71}"/>
              </a:ext>
            </a:extLst>
          </p:cNvPr>
          <p:cNvSpPr txBox="1">
            <a:spLocks/>
          </p:cNvSpPr>
          <p:nvPr/>
        </p:nvSpPr>
        <p:spPr>
          <a:xfrm>
            <a:off x="5291743" y="611725"/>
            <a:ext cx="6036657" cy="57752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b="1" dirty="0"/>
              <a:t>Put simply, we’re using up more resources than the Earth’s systems can handle. </a:t>
            </a:r>
          </a:p>
          <a:p>
            <a:pPr indent="0"/>
            <a:r>
              <a:rPr lang="en-US" dirty="0"/>
              <a:t>While it’s important to understand the basic Science of Climate change and the severity of the problems we’re facing, as SMEs, it is more important we know what’s driving it.  </a:t>
            </a:r>
          </a:p>
        </p:txBody>
      </p:sp>
      <p:pic>
        <p:nvPicPr>
          <p:cNvPr id="3" name="Graphic 2" descr="Power Plant with solid fill">
            <a:extLst>
              <a:ext uri="{FF2B5EF4-FFF2-40B4-BE49-F238E27FC236}">
                <a16:creationId xmlns:a16="http://schemas.microsoft.com/office/drawing/2014/main" id="{47DD7E48-CD60-EA62-0695-DD14FE6FBA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7117" y="3187581"/>
            <a:ext cx="1224967" cy="1224967"/>
          </a:xfrm>
          <a:prstGeom prst="rect">
            <a:avLst/>
          </a:prstGeom>
        </p:spPr>
      </p:pic>
    </p:spTree>
    <p:extLst>
      <p:ext uri="{BB962C8B-B14F-4D97-AF65-F5344CB8AC3E}">
        <p14:creationId xmlns:p14="http://schemas.microsoft.com/office/powerpoint/2010/main" val="3479410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DA474-A5A5-A51F-95A8-5453AA10063B}"/>
              </a:ext>
            </a:extLst>
          </p:cNvPr>
          <p:cNvSpPr>
            <a:spLocks noGrp="1"/>
          </p:cNvSpPr>
          <p:nvPr>
            <p:ph type="body" sz="quarter" idx="16"/>
          </p:nvPr>
        </p:nvSpPr>
        <p:spPr>
          <a:xfrm>
            <a:off x="774354" y="661585"/>
            <a:ext cx="3089893" cy="1805168"/>
          </a:xfrm>
        </p:spPr>
        <p:txBody>
          <a:bodyPr/>
          <a:lstStyle/>
          <a:p>
            <a:r>
              <a:rPr lang="en-IE" dirty="0"/>
              <a:t>What’s Causing Climate Change? </a:t>
            </a:r>
          </a:p>
        </p:txBody>
      </p:sp>
      <p:pic>
        <p:nvPicPr>
          <p:cNvPr id="4" name="Picture 3">
            <a:extLst>
              <a:ext uri="{FF2B5EF4-FFF2-40B4-BE49-F238E27FC236}">
                <a16:creationId xmlns:a16="http://schemas.microsoft.com/office/drawing/2014/main" id="{6881CF3B-473C-898B-EC52-A4F6556D2022}"/>
              </a:ext>
            </a:extLst>
          </p:cNvPr>
          <p:cNvPicPr>
            <a:picLocks noChangeAspect="1"/>
          </p:cNvPicPr>
          <p:nvPr/>
        </p:nvPicPr>
        <p:blipFill>
          <a:blip r:embed="rId2"/>
          <a:srcRect/>
          <a:stretch/>
        </p:blipFill>
        <p:spPr>
          <a:xfrm>
            <a:off x="4396665" y="1109305"/>
            <a:ext cx="7549663" cy="4639389"/>
          </a:xfrm>
          <a:prstGeom prst="rect">
            <a:avLst/>
          </a:prstGeom>
        </p:spPr>
      </p:pic>
      <p:sp>
        <p:nvSpPr>
          <p:cNvPr id="5" name="Text Placeholder 2">
            <a:extLst>
              <a:ext uri="{FF2B5EF4-FFF2-40B4-BE49-F238E27FC236}">
                <a16:creationId xmlns:a16="http://schemas.microsoft.com/office/drawing/2014/main" id="{4AB411B3-7D99-0677-4BD3-7E5ED4C2DC08}"/>
              </a:ext>
            </a:extLst>
          </p:cNvPr>
          <p:cNvSpPr>
            <a:spLocks noGrp="1"/>
          </p:cNvSpPr>
          <p:nvPr>
            <p:ph type="body" sz="quarter" idx="18"/>
          </p:nvPr>
        </p:nvSpPr>
        <p:spPr>
          <a:xfrm>
            <a:off x="774354" y="2701854"/>
            <a:ext cx="3089893" cy="4080536"/>
          </a:xfrm>
        </p:spPr>
        <p:txBody>
          <a:bodyPr/>
          <a:lstStyle/>
          <a:p>
            <a:pPr marL="0"/>
            <a:r>
              <a:rPr kumimoji="0" lang="en-US" sz="2400" b="1" i="0" u="none" strike="noStrike" kern="1200" cap="none" spc="0" normalizeH="0" baseline="0" noProof="0" dirty="0">
                <a:ln>
                  <a:noFill/>
                </a:ln>
                <a:solidFill>
                  <a:srgbClr val="FFFFFF"/>
                </a:solidFill>
                <a:effectLst/>
                <a:uLnTx/>
                <a:uFillTx/>
                <a:ea typeface="+mn-ea"/>
                <a:cs typeface="+mn-cs"/>
              </a:rPr>
              <a:t>97% of climate scientists agree that man made pollution is causing climate change and the science is clear to see when we look at the Emissions and atmospheric CO2 </a:t>
            </a:r>
          </a:p>
          <a:p>
            <a:endParaRPr lang="en-IE" dirty="0"/>
          </a:p>
        </p:txBody>
      </p:sp>
    </p:spTree>
    <p:extLst>
      <p:ext uri="{BB962C8B-B14F-4D97-AF65-F5344CB8AC3E}">
        <p14:creationId xmlns:p14="http://schemas.microsoft.com/office/powerpoint/2010/main" val="3799448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52DD91-3734-39F6-2666-8F81C5E87E6C}"/>
              </a:ext>
            </a:extLst>
          </p:cNvPr>
          <p:cNvSpPr>
            <a:spLocks noGrp="1"/>
          </p:cNvSpPr>
          <p:nvPr>
            <p:ph type="body" sz="quarter" idx="14"/>
          </p:nvPr>
        </p:nvSpPr>
        <p:spPr>
          <a:xfrm rot="10800000">
            <a:off x="9633290" y="3778250"/>
            <a:ext cx="785328" cy="1056986"/>
          </a:xfrm>
        </p:spPr>
        <p:txBody>
          <a:bodyPr/>
          <a:lstStyle/>
          <a:p>
            <a:r>
              <a:rPr lang="en-IE" dirty="0"/>
              <a:t>“</a:t>
            </a:r>
          </a:p>
        </p:txBody>
      </p:sp>
      <p:sp>
        <p:nvSpPr>
          <p:cNvPr id="4" name="Text Placeholder 3">
            <a:extLst>
              <a:ext uri="{FF2B5EF4-FFF2-40B4-BE49-F238E27FC236}">
                <a16:creationId xmlns:a16="http://schemas.microsoft.com/office/drawing/2014/main" id="{370EEAC8-B499-54D9-18D7-7BCFBCF3E82E}"/>
              </a:ext>
            </a:extLst>
          </p:cNvPr>
          <p:cNvSpPr>
            <a:spLocks noGrp="1"/>
          </p:cNvSpPr>
          <p:nvPr>
            <p:ph type="body" sz="quarter" idx="13"/>
          </p:nvPr>
        </p:nvSpPr>
        <p:spPr>
          <a:xfrm>
            <a:off x="1171258" y="1312767"/>
            <a:ext cx="9948036" cy="3725264"/>
          </a:xfrm>
        </p:spPr>
        <p:txBody>
          <a:bodyPr/>
          <a:lstStyle/>
          <a:p>
            <a:r>
              <a:rPr lang="en-US" b="0" i="1" dirty="0">
                <a:solidFill>
                  <a:srgbClr val="000000"/>
                </a:solidFill>
              </a:rPr>
              <a:t>‘It is “unequivocal” that human influence has warmed the atmosphere, oceans and land, with human activities responsible for approximately 1.1°C of warming since the late 19th century. The contribution of natural factors to this warming is estimated to be close to zero.</a:t>
            </a:r>
          </a:p>
          <a:p>
            <a:endParaRPr lang="en-IE" dirty="0"/>
          </a:p>
        </p:txBody>
      </p:sp>
      <p:sp>
        <p:nvSpPr>
          <p:cNvPr id="6" name="Text Placeholder 5">
            <a:extLst>
              <a:ext uri="{FF2B5EF4-FFF2-40B4-BE49-F238E27FC236}">
                <a16:creationId xmlns:a16="http://schemas.microsoft.com/office/drawing/2014/main" id="{5FB1CD52-F010-CABC-EAE5-C1002F92BCCA}"/>
              </a:ext>
            </a:extLst>
          </p:cNvPr>
          <p:cNvSpPr>
            <a:spLocks noGrp="1"/>
          </p:cNvSpPr>
          <p:nvPr>
            <p:ph type="body" sz="quarter" idx="15"/>
          </p:nvPr>
        </p:nvSpPr>
        <p:spPr>
          <a:xfrm>
            <a:off x="768294" y="1088862"/>
            <a:ext cx="2613204" cy="1221666"/>
          </a:xfrm>
        </p:spPr>
        <p:txBody>
          <a:bodyPr/>
          <a:lstStyle/>
          <a:p>
            <a:r>
              <a:rPr lang="en-IE" dirty="0"/>
              <a:t>“</a:t>
            </a:r>
          </a:p>
        </p:txBody>
      </p:sp>
      <p:sp>
        <p:nvSpPr>
          <p:cNvPr id="7" name="Text Placeholder 6">
            <a:extLst>
              <a:ext uri="{FF2B5EF4-FFF2-40B4-BE49-F238E27FC236}">
                <a16:creationId xmlns:a16="http://schemas.microsoft.com/office/drawing/2014/main" id="{75621591-436B-08C4-B165-6B66E0EC702D}"/>
              </a:ext>
            </a:extLst>
          </p:cNvPr>
          <p:cNvSpPr>
            <a:spLocks noGrp="1"/>
          </p:cNvSpPr>
          <p:nvPr>
            <p:ph type="body" sz="quarter" idx="16"/>
          </p:nvPr>
        </p:nvSpPr>
        <p:spPr>
          <a:xfrm>
            <a:off x="1121982" y="4835235"/>
            <a:ext cx="9948036" cy="933903"/>
          </a:xfrm>
        </p:spPr>
        <p:txBody>
          <a:bodyPr/>
          <a:lstStyle/>
          <a:p>
            <a:r>
              <a:rPr lang="en-IE" b="1" dirty="0"/>
              <a:t>IPCC Working Group I</a:t>
            </a:r>
          </a:p>
        </p:txBody>
      </p:sp>
    </p:spTree>
    <p:extLst>
      <p:ext uri="{BB962C8B-B14F-4D97-AF65-F5344CB8AC3E}">
        <p14:creationId xmlns:p14="http://schemas.microsoft.com/office/powerpoint/2010/main" val="2993222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F1B07D9-C523-F243-3074-77D1FFB675C4}"/>
              </a:ext>
            </a:extLst>
          </p:cNvPr>
          <p:cNvSpPr txBox="1">
            <a:spLocks/>
          </p:cNvSpPr>
          <p:nvPr/>
        </p:nvSpPr>
        <p:spPr>
          <a:xfrm>
            <a:off x="351021" y="2341658"/>
            <a:ext cx="3898250" cy="14999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Sustainability? </a:t>
            </a:r>
          </a:p>
        </p:txBody>
      </p:sp>
      <p:sp>
        <p:nvSpPr>
          <p:cNvPr id="28" name="Text Placeholder 4">
            <a:extLst>
              <a:ext uri="{FF2B5EF4-FFF2-40B4-BE49-F238E27FC236}">
                <a16:creationId xmlns:a16="http://schemas.microsoft.com/office/drawing/2014/main" id="{33F1A16A-152F-046F-22EA-7A9CA5EC0F76}"/>
              </a:ext>
            </a:extLst>
          </p:cNvPr>
          <p:cNvSpPr txBox="1">
            <a:spLocks/>
          </p:cNvSpPr>
          <p:nvPr/>
        </p:nvSpPr>
        <p:spPr>
          <a:xfrm>
            <a:off x="4783743" y="153200"/>
            <a:ext cx="6925657" cy="694014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2600" dirty="0"/>
              <a:t>Sustainability in its simplest form means </a:t>
            </a:r>
            <a:r>
              <a:rPr lang="en-US" sz="2600" b="1" dirty="0"/>
              <a:t>meeting our own needs without compromising the ability of future generations to meet their own needs. </a:t>
            </a:r>
          </a:p>
          <a:p>
            <a:pPr indent="0" algn="ctr"/>
            <a:r>
              <a:rPr lang="en-US" sz="2600" dirty="0"/>
              <a:t>A</a:t>
            </a:r>
            <a:r>
              <a:rPr lang="en-GB" sz="2600" dirty="0"/>
              <a:t> widely accepted definition of sustainability:</a:t>
            </a:r>
          </a:p>
          <a:p>
            <a:pPr indent="0" algn="ctr"/>
            <a:r>
              <a:rPr lang="en-GB" sz="2600" b="1" i="1" dirty="0"/>
              <a:t>‘Sustainable development is development that meets the needs of the present without compromising the ability of future generations.’ (WCED, 1987).  </a:t>
            </a:r>
          </a:p>
          <a:p>
            <a:pPr indent="0"/>
            <a:r>
              <a:rPr lang="en-US" sz="2600" dirty="0"/>
              <a:t>You may have noticed that the term sustainability has become ambiguous over time due to its overuse. While the climate crisis is undoubtedly the most dauting challenge we currently face, sustainability takes into account more than just the environment. </a:t>
            </a:r>
          </a:p>
          <a:p>
            <a:pPr indent="0"/>
            <a:endParaRPr lang="en-US" dirty="0">
              <a:solidFill>
                <a:srgbClr val="0B582E"/>
              </a:solidFill>
            </a:endParaRPr>
          </a:p>
        </p:txBody>
      </p:sp>
    </p:spTree>
    <p:extLst>
      <p:ext uri="{BB962C8B-B14F-4D97-AF65-F5344CB8AC3E}">
        <p14:creationId xmlns:p14="http://schemas.microsoft.com/office/powerpoint/2010/main" val="1663642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DA474-A5A5-A51F-95A8-5453AA10063B}"/>
              </a:ext>
            </a:extLst>
          </p:cNvPr>
          <p:cNvSpPr>
            <a:spLocks noGrp="1"/>
          </p:cNvSpPr>
          <p:nvPr>
            <p:ph type="body" sz="quarter" idx="16"/>
          </p:nvPr>
        </p:nvSpPr>
        <p:spPr>
          <a:xfrm>
            <a:off x="596727" y="363305"/>
            <a:ext cx="3089893" cy="784443"/>
          </a:xfrm>
        </p:spPr>
        <p:txBody>
          <a:bodyPr/>
          <a:lstStyle/>
          <a:p>
            <a:r>
              <a:rPr lang="en-IE" dirty="0"/>
              <a:t>Energy </a:t>
            </a:r>
          </a:p>
        </p:txBody>
      </p:sp>
      <p:sp>
        <p:nvSpPr>
          <p:cNvPr id="5" name="Text Placeholder 2">
            <a:extLst>
              <a:ext uri="{FF2B5EF4-FFF2-40B4-BE49-F238E27FC236}">
                <a16:creationId xmlns:a16="http://schemas.microsoft.com/office/drawing/2014/main" id="{4AB411B3-7D99-0677-4BD3-7E5ED4C2DC08}"/>
              </a:ext>
            </a:extLst>
          </p:cNvPr>
          <p:cNvSpPr>
            <a:spLocks noGrp="1"/>
          </p:cNvSpPr>
          <p:nvPr>
            <p:ph type="body" sz="quarter" idx="18"/>
          </p:nvPr>
        </p:nvSpPr>
        <p:spPr>
          <a:xfrm>
            <a:off x="596727" y="1046148"/>
            <a:ext cx="3327746" cy="5811852"/>
          </a:xfrm>
        </p:spPr>
        <p:txBody>
          <a:bodyPr>
            <a:normAutofit fontScale="47500" lnSpcReduction="20000"/>
          </a:bodyPr>
          <a:lstStyle/>
          <a:p>
            <a:pPr marL="17100" indent="0"/>
            <a:r>
              <a:rPr lang="en-US" sz="5100" dirty="0">
                <a:solidFill>
                  <a:schemeClr val="bg1"/>
                </a:solidFill>
              </a:rPr>
              <a:t>Fossil fuels – coal, oil and gas – are by far the largest contributor to global climate change, accounting for over 75 per cent of global greenhouse gas emissions and nearly 90 per cent of all carbon dioxide emissions.</a:t>
            </a:r>
          </a:p>
          <a:p>
            <a:pPr marL="17100" indent="0"/>
            <a:r>
              <a:rPr lang="en-US" sz="5100" dirty="0">
                <a:solidFill>
                  <a:schemeClr val="bg1"/>
                </a:solidFill>
              </a:rPr>
              <a:t>Just blaming fossil fuels and the natural resource companies extracting them would be too simplistic.  It is important we look at what activities are causing these fossil fuels to be burnt. </a:t>
            </a:r>
          </a:p>
          <a:p>
            <a:pPr marL="0"/>
            <a:endParaRPr lang="en-IE" dirty="0"/>
          </a:p>
        </p:txBody>
      </p:sp>
      <p:pic>
        <p:nvPicPr>
          <p:cNvPr id="3" name="Picture 2" descr="Chart, diagram&#10;&#10;Description automatically generated">
            <a:hlinkClick r:id="rId2"/>
            <a:extLst>
              <a:ext uri="{FF2B5EF4-FFF2-40B4-BE49-F238E27FC236}">
                <a16:creationId xmlns:a16="http://schemas.microsoft.com/office/drawing/2014/main" id="{B9C2AEF5-D2DF-E1C6-ED85-EE54871EECD4}"/>
              </a:ext>
            </a:extLst>
          </p:cNvPr>
          <p:cNvPicPr>
            <a:picLocks noChangeAspect="1"/>
          </p:cNvPicPr>
          <p:nvPr/>
        </p:nvPicPr>
        <p:blipFill>
          <a:blip r:embed="rId3"/>
          <a:stretch>
            <a:fillRect/>
          </a:stretch>
        </p:blipFill>
        <p:spPr>
          <a:xfrm>
            <a:off x="4929404" y="363305"/>
            <a:ext cx="6488242" cy="6131390"/>
          </a:xfrm>
          <a:prstGeom prst="rect">
            <a:avLst/>
          </a:prstGeom>
        </p:spPr>
      </p:pic>
    </p:spTree>
    <p:extLst>
      <p:ext uri="{BB962C8B-B14F-4D97-AF65-F5344CB8AC3E}">
        <p14:creationId xmlns:p14="http://schemas.microsoft.com/office/powerpoint/2010/main" val="30618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B00FED-4ED1-E68E-2699-62862C09D575}"/>
              </a:ext>
            </a:extLst>
          </p:cNvPr>
          <p:cNvSpPr>
            <a:spLocks noGrp="1"/>
          </p:cNvSpPr>
          <p:nvPr>
            <p:ph type="body" sz="quarter" idx="20"/>
          </p:nvPr>
        </p:nvSpPr>
        <p:spPr>
          <a:xfrm>
            <a:off x="5993528" y="1565252"/>
            <a:ext cx="4896426" cy="5292748"/>
          </a:xfrm>
        </p:spPr>
        <p:txBody>
          <a:bodyPr/>
          <a:lstStyle/>
          <a:p>
            <a:r>
              <a:rPr lang="en-US" dirty="0"/>
              <a:t>Generating electricity and heat by burning fossil fuels causes a large chunk of global emissions. Most electricity is still generated by burning coal, oil, or gas, which produces carbon dioxide and nitrous oxide – powerful greenhouse gases that blanket the Earth and trap the sun’s heat. </a:t>
            </a:r>
          </a:p>
          <a:p>
            <a:r>
              <a:rPr lang="en-US" dirty="0"/>
              <a:t>Globally, one third of all electricity is generated from renewable sources, but the share continues to grow. </a:t>
            </a:r>
          </a:p>
        </p:txBody>
      </p:sp>
      <p:sp>
        <p:nvSpPr>
          <p:cNvPr id="5" name="Text Placeholder 4">
            <a:extLst>
              <a:ext uri="{FF2B5EF4-FFF2-40B4-BE49-F238E27FC236}">
                <a16:creationId xmlns:a16="http://schemas.microsoft.com/office/drawing/2014/main" id="{8F24E881-50C7-D926-F7DC-E1AC57FBC83E}"/>
              </a:ext>
            </a:extLst>
          </p:cNvPr>
          <p:cNvSpPr>
            <a:spLocks noGrp="1"/>
          </p:cNvSpPr>
          <p:nvPr>
            <p:ph type="body" sz="quarter" idx="22"/>
          </p:nvPr>
        </p:nvSpPr>
        <p:spPr/>
        <p:txBody>
          <a:bodyPr/>
          <a:lstStyle/>
          <a:p>
            <a:r>
              <a:rPr lang="en-IE" dirty="0"/>
              <a:t>1. Generating Power </a:t>
            </a:r>
          </a:p>
        </p:txBody>
      </p:sp>
      <p:sp>
        <p:nvSpPr>
          <p:cNvPr id="8" name="TextBox 7">
            <a:extLst>
              <a:ext uri="{FF2B5EF4-FFF2-40B4-BE49-F238E27FC236}">
                <a16:creationId xmlns:a16="http://schemas.microsoft.com/office/drawing/2014/main" id="{98692056-DC73-653B-6CB0-2F34EFC4D3BB}"/>
              </a:ext>
            </a:extLst>
          </p:cNvPr>
          <p:cNvSpPr txBox="1"/>
          <p:nvPr/>
        </p:nvSpPr>
        <p:spPr>
          <a:xfrm>
            <a:off x="5980954" y="6211669"/>
            <a:ext cx="4524008" cy="646331"/>
          </a:xfrm>
          <a:prstGeom prst="rect">
            <a:avLst/>
          </a:prstGeom>
          <a:noFill/>
        </p:spPr>
        <p:txBody>
          <a:bodyPr wrap="square" rtlCol="0">
            <a:spAutoFit/>
          </a:bodyPr>
          <a:lstStyle/>
          <a:p>
            <a:r>
              <a:rPr lang="en-IE" dirty="0">
                <a:hlinkClick r:id="rId2"/>
              </a:rPr>
              <a:t>UN Climate Action: Causes and Effects of Climate Change </a:t>
            </a:r>
            <a:endParaRPr lang="en-IE" dirty="0"/>
          </a:p>
        </p:txBody>
      </p:sp>
      <p:pic>
        <p:nvPicPr>
          <p:cNvPr id="9" name="Picture 8" descr="Smoke coming out of power plant">
            <a:extLst>
              <a:ext uri="{FF2B5EF4-FFF2-40B4-BE49-F238E27FC236}">
                <a16:creationId xmlns:a16="http://schemas.microsoft.com/office/drawing/2014/main" id="{B26F17FC-17F6-FD79-DFB2-FA6D455594D1}"/>
              </a:ext>
            </a:extLst>
          </p:cNvPr>
          <p:cNvPicPr>
            <a:picLocks noChangeAspect="1"/>
          </p:cNvPicPr>
          <p:nvPr/>
        </p:nvPicPr>
        <p:blipFill>
          <a:blip r:embed="rId3"/>
          <a:srcRect/>
          <a:stretch/>
        </p:blipFill>
        <p:spPr>
          <a:xfrm>
            <a:off x="118533" y="2332683"/>
            <a:ext cx="4910667" cy="3272978"/>
          </a:xfrm>
          <a:prstGeom prst="rect">
            <a:avLst/>
          </a:prstGeom>
        </p:spPr>
      </p:pic>
      <p:sp>
        <p:nvSpPr>
          <p:cNvPr id="3" name="Text Placeholder 2">
            <a:extLst>
              <a:ext uri="{FF2B5EF4-FFF2-40B4-BE49-F238E27FC236}">
                <a16:creationId xmlns:a16="http://schemas.microsoft.com/office/drawing/2014/main" id="{2293C038-0627-C76C-8798-1EE52066DC25}"/>
              </a:ext>
            </a:extLst>
          </p:cNvPr>
          <p:cNvSpPr>
            <a:spLocks noGrp="1"/>
          </p:cNvSpPr>
          <p:nvPr>
            <p:ph type="body" sz="quarter" idx="24"/>
          </p:nvPr>
        </p:nvSpPr>
        <p:spPr>
          <a:xfrm>
            <a:off x="0" y="177800"/>
            <a:ext cx="5623803" cy="1383075"/>
          </a:xfrm>
          <a:solidFill>
            <a:srgbClr val="63A043"/>
          </a:solidFill>
        </p:spPr>
        <p:txBody>
          <a:bodyPr>
            <a:normAutofit fontScale="70000" lnSpcReduction="20000"/>
          </a:bodyPr>
          <a:lstStyle/>
          <a:p>
            <a:endParaRPr lang="en-IE" sz="3600" dirty="0"/>
          </a:p>
          <a:p>
            <a:pPr marL="17100" indent="0">
              <a:lnSpc>
                <a:spcPct val="120000"/>
              </a:lnSpc>
            </a:pPr>
            <a:r>
              <a:rPr lang="en-US" sz="3800" dirty="0"/>
              <a:t>A</a:t>
            </a:r>
            <a:r>
              <a:rPr lang="en-US" sz="3800" dirty="0">
                <a:solidFill>
                  <a:schemeClr val="bg1"/>
                </a:solidFill>
              </a:rPr>
              <a:t>ctivities that are causing these fossil fuels to be burnt </a:t>
            </a:r>
          </a:p>
          <a:p>
            <a:endParaRPr lang="en-IE" dirty="0"/>
          </a:p>
        </p:txBody>
      </p:sp>
    </p:spTree>
    <p:extLst>
      <p:ext uri="{BB962C8B-B14F-4D97-AF65-F5344CB8AC3E}">
        <p14:creationId xmlns:p14="http://schemas.microsoft.com/office/powerpoint/2010/main" val="1383692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B00FED-4ED1-E68E-2699-62862C09D575}"/>
              </a:ext>
            </a:extLst>
          </p:cNvPr>
          <p:cNvSpPr>
            <a:spLocks noGrp="1"/>
          </p:cNvSpPr>
          <p:nvPr>
            <p:ph type="body" sz="quarter" idx="20"/>
          </p:nvPr>
        </p:nvSpPr>
        <p:spPr>
          <a:xfrm>
            <a:off x="5993527" y="1565252"/>
            <a:ext cx="5266151" cy="4306547"/>
          </a:xfrm>
        </p:spPr>
        <p:txBody>
          <a:bodyPr/>
          <a:lstStyle/>
          <a:p>
            <a:r>
              <a:rPr lang="en-US" dirty="0"/>
              <a:t>Manufacturing and industry produce emissions, mostly from burning fossil fuels to produce energy for making things like cement, iron, steel, electronics, plastics, clothes, and other goods. Mining and other industrial processes also release gases, while machines used in the manufacturing process often run on fossil fuels. </a:t>
            </a:r>
          </a:p>
          <a:p>
            <a:r>
              <a:rPr lang="en-US" dirty="0"/>
              <a:t>As businesses it is important, we look into our supply chains, so we are fully aware of our impact across the board.  </a:t>
            </a:r>
            <a:endParaRPr lang="en-IE" dirty="0"/>
          </a:p>
        </p:txBody>
      </p:sp>
      <p:sp>
        <p:nvSpPr>
          <p:cNvPr id="5" name="Text Placeholder 4">
            <a:extLst>
              <a:ext uri="{FF2B5EF4-FFF2-40B4-BE49-F238E27FC236}">
                <a16:creationId xmlns:a16="http://schemas.microsoft.com/office/drawing/2014/main" id="{8F24E881-50C7-D926-F7DC-E1AC57FBC83E}"/>
              </a:ext>
            </a:extLst>
          </p:cNvPr>
          <p:cNvSpPr>
            <a:spLocks noGrp="1"/>
          </p:cNvSpPr>
          <p:nvPr>
            <p:ph type="body" sz="quarter" idx="22"/>
          </p:nvPr>
        </p:nvSpPr>
        <p:spPr/>
        <p:txBody>
          <a:bodyPr/>
          <a:lstStyle/>
          <a:p>
            <a:r>
              <a:rPr lang="en-IE" dirty="0"/>
              <a:t>2. Manufacturing Goods </a:t>
            </a:r>
          </a:p>
        </p:txBody>
      </p:sp>
      <p:sp>
        <p:nvSpPr>
          <p:cNvPr id="8" name="TextBox 7">
            <a:extLst>
              <a:ext uri="{FF2B5EF4-FFF2-40B4-BE49-F238E27FC236}">
                <a16:creationId xmlns:a16="http://schemas.microsoft.com/office/drawing/2014/main" id="{98692056-DC73-653B-6CB0-2F34EFC4D3BB}"/>
              </a:ext>
            </a:extLst>
          </p:cNvPr>
          <p:cNvSpPr txBox="1"/>
          <p:nvPr/>
        </p:nvSpPr>
        <p:spPr>
          <a:xfrm>
            <a:off x="5980954" y="6211669"/>
            <a:ext cx="4524008" cy="646331"/>
          </a:xfrm>
          <a:prstGeom prst="rect">
            <a:avLst/>
          </a:prstGeom>
          <a:noFill/>
        </p:spPr>
        <p:txBody>
          <a:bodyPr wrap="square" rtlCol="0">
            <a:spAutoFit/>
          </a:bodyPr>
          <a:lstStyle/>
          <a:p>
            <a:r>
              <a:rPr lang="en-IE" dirty="0">
                <a:hlinkClick r:id="rId2"/>
              </a:rPr>
              <a:t>UN Climate Action: Causes and Effects of Climate Change </a:t>
            </a:r>
            <a:endParaRPr lang="en-IE" dirty="0"/>
          </a:p>
        </p:txBody>
      </p:sp>
      <p:pic>
        <p:nvPicPr>
          <p:cNvPr id="9" name="Picture 8" descr="Steel rebar">
            <a:extLst>
              <a:ext uri="{FF2B5EF4-FFF2-40B4-BE49-F238E27FC236}">
                <a16:creationId xmlns:a16="http://schemas.microsoft.com/office/drawing/2014/main" id="{B26F17FC-17F6-FD79-DFB2-FA6D455594D1}"/>
              </a:ext>
            </a:extLst>
          </p:cNvPr>
          <p:cNvPicPr>
            <a:picLocks noChangeAspect="1"/>
          </p:cNvPicPr>
          <p:nvPr/>
        </p:nvPicPr>
        <p:blipFill>
          <a:blip r:embed="rId3"/>
          <a:srcRect/>
          <a:stretch/>
        </p:blipFill>
        <p:spPr>
          <a:xfrm>
            <a:off x="118928" y="2332683"/>
            <a:ext cx="4909876" cy="3272978"/>
          </a:xfrm>
          <a:prstGeom prst="rect">
            <a:avLst/>
          </a:prstGeom>
        </p:spPr>
      </p:pic>
      <p:sp>
        <p:nvSpPr>
          <p:cNvPr id="6" name="TextBox 5">
            <a:extLst>
              <a:ext uri="{FF2B5EF4-FFF2-40B4-BE49-F238E27FC236}">
                <a16:creationId xmlns:a16="http://schemas.microsoft.com/office/drawing/2014/main" id="{F78952A2-2B06-403B-3312-2B75C134BF44}"/>
              </a:ext>
            </a:extLst>
          </p:cNvPr>
          <p:cNvSpPr txBox="1"/>
          <p:nvPr/>
        </p:nvSpPr>
        <p:spPr>
          <a:xfrm>
            <a:off x="118928" y="441652"/>
            <a:ext cx="5504876" cy="1141210"/>
          </a:xfrm>
          <a:prstGeom prst="rect">
            <a:avLst/>
          </a:prstGeom>
          <a:solidFill>
            <a:srgbClr val="63A043"/>
          </a:solidFill>
        </p:spPr>
        <p:txBody>
          <a:bodyPr wrap="square">
            <a:spAutoFit/>
          </a:bodyPr>
          <a:lstStyle/>
          <a:p>
            <a:pPr marL="17100" indent="0">
              <a:lnSpc>
                <a:spcPct val="120000"/>
              </a:lnSpc>
            </a:pPr>
            <a:r>
              <a:rPr lang="en-US" sz="2700" dirty="0">
                <a:solidFill>
                  <a:schemeClr val="bg1"/>
                </a:solidFill>
              </a:rPr>
              <a:t>Activities that are causing these fossil fuels to be burnt </a:t>
            </a:r>
          </a:p>
          <a:p>
            <a:pPr marL="17100" indent="0">
              <a:lnSpc>
                <a:spcPct val="120000"/>
              </a:lnSpc>
            </a:pPr>
            <a:endParaRPr lang="en-US" sz="300" dirty="0">
              <a:solidFill>
                <a:schemeClr val="bg1"/>
              </a:solidFill>
            </a:endParaRPr>
          </a:p>
        </p:txBody>
      </p:sp>
    </p:spTree>
    <p:extLst>
      <p:ext uri="{BB962C8B-B14F-4D97-AF65-F5344CB8AC3E}">
        <p14:creationId xmlns:p14="http://schemas.microsoft.com/office/powerpoint/2010/main" val="2452721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B00FED-4ED1-E68E-2699-62862C09D575}"/>
              </a:ext>
            </a:extLst>
          </p:cNvPr>
          <p:cNvSpPr>
            <a:spLocks noGrp="1"/>
          </p:cNvSpPr>
          <p:nvPr>
            <p:ph type="body" sz="quarter" idx="20"/>
          </p:nvPr>
        </p:nvSpPr>
        <p:spPr>
          <a:xfrm>
            <a:off x="5993527" y="1565252"/>
            <a:ext cx="5266151" cy="4306547"/>
          </a:xfrm>
        </p:spPr>
        <p:txBody>
          <a:bodyPr/>
          <a:lstStyle/>
          <a:p>
            <a:r>
              <a:rPr lang="en-US" dirty="0"/>
              <a:t>Around the globe forests are being cleared for timber, fuel and to make way for pastures and other intensive farming. </a:t>
            </a:r>
            <a:br>
              <a:rPr lang="en-US" dirty="0"/>
            </a:br>
            <a:r>
              <a:rPr lang="en-US" dirty="0"/>
              <a:t>Each year approximately 12 million hectares of forest are destroyed. Since forests absorb carbon dioxide, destroying them also limits nature’s ability to keep emissions out of the atmosphere. Deforestation, together with agriculture and other land use changes, is responsible for roughly a quarter of global greenhouse gas emissions.</a:t>
            </a:r>
            <a:endParaRPr lang="en-IE" dirty="0"/>
          </a:p>
        </p:txBody>
      </p:sp>
      <p:sp>
        <p:nvSpPr>
          <p:cNvPr id="5" name="Text Placeholder 4">
            <a:extLst>
              <a:ext uri="{FF2B5EF4-FFF2-40B4-BE49-F238E27FC236}">
                <a16:creationId xmlns:a16="http://schemas.microsoft.com/office/drawing/2014/main" id="{8F24E881-50C7-D926-F7DC-E1AC57FBC83E}"/>
              </a:ext>
            </a:extLst>
          </p:cNvPr>
          <p:cNvSpPr>
            <a:spLocks noGrp="1"/>
          </p:cNvSpPr>
          <p:nvPr>
            <p:ph type="body" sz="quarter" idx="22"/>
          </p:nvPr>
        </p:nvSpPr>
        <p:spPr/>
        <p:txBody>
          <a:bodyPr/>
          <a:lstStyle/>
          <a:p>
            <a:r>
              <a:rPr lang="en-IE" dirty="0"/>
              <a:t>3. Deforestation</a:t>
            </a:r>
          </a:p>
        </p:txBody>
      </p:sp>
      <p:sp>
        <p:nvSpPr>
          <p:cNvPr id="7" name="Text Placeholder 6">
            <a:extLst>
              <a:ext uri="{FF2B5EF4-FFF2-40B4-BE49-F238E27FC236}">
                <a16:creationId xmlns:a16="http://schemas.microsoft.com/office/drawing/2014/main" id="{7B124994-DD91-164B-BCB7-ACF1F3413541}"/>
              </a:ext>
            </a:extLst>
          </p:cNvPr>
          <p:cNvSpPr>
            <a:spLocks noGrp="1"/>
          </p:cNvSpPr>
          <p:nvPr>
            <p:ph type="body" sz="quarter" idx="24"/>
          </p:nvPr>
        </p:nvSpPr>
        <p:spPr/>
        <p:txBody>
          <a:bodyPr/>
          <a:lstStyle/>
          <a:p>
            <a:r>
              <a:rPr lang="en-IE" dirty="0"/>
              <a:t>03</a:t>
            </a:r>
          </a:p>
        </p:txBody>
      </p:sp>
      <p:sp>
        <p:nvSpPr>
          <p:cNvPr id="8" name="TextBox 7">
            <a:extLst>
              <a:ext uri="{FF2B5EF4-FFF2-40B4-BE49-F238E27FC236}">
                <a16:creationId xmlns:a16="http://schemas.microsoft.com/office/drawing/2014/main" id="{98692056-DC73-653B-6CB0-2F34EFC4D3BB}"/>
              </a:ext>
            </a:extLst>
          </p:cNvPr>
          <p:cNvSpPr txBox="1"/>
          <p:nvPr/>
        </p:nvSpPr>
        <p:spPr>
          <a:xfrm>
            <a:off x="5980954" y="6211669"/>
            <a:ext cx="4524008" cy="646331"/>
          </a:xfrm>
          <a:prstGeom prst="rect">
            <a:avLst/>
          </a:prstGeom>
          <a:noFill/>
        </p:spPr>
        <p:txBody>
          <a:bodyPr wrap="square" rtlCol="0">
            <a:spAutoFit/>
          </a:bodyPr>
          <a:lstStyle/>
          <a:p>
            <a:r>
              <a:rPr lang="en-IE" dirty="0">
                <a:hlinkClick r:id="rId2"/>
              </a:rPr>
              <a:t>UN Climate Action: Causes and Effects of Climate Change </a:t>
            </a:r>
            <a:endParaRPr lang="en-IE" dirty="0"/>
          </a:p>
        </p:txBody>
      </p:sp>
      <p:pic>
        <p:nvPicPr>
          <p:cNvPr id="9" name="Picture 8" descr="Piles of logs">
            <a:extLst>
              <a:ext uri="{FF2B5EF4-FFF2-40B4-BE49-F238E27FC236}">
                <a16:creationId xmlns:a16="http://schemas.microsoft.com/office/drawing/2014/main" id="{B26F17FC-17F6-FD79-DFB2-FA6D455594D1}"/>
              </a:ext>
            </a:extLst>
          </p:cNvPr>
          <p:cNvPicPr>
            <a:picLocks noChangeAspect="1"/>
          </p:cNvPicPr>
          <p:nvPr/>
        </p:nvPicPr>
        <p:blipFill>
          <a:blip r:embed="rId3"/>
          <a:srcRect/>
          <a:stretch/>
        </p:blipFill>
        <p:spPr>
          <a:xfrm>
            <a:off x="119132" y="2332683"/>
            <a:ext cx="4909467" cy="3272978"/>
          </a:xfrm>
          <a:prstGeom prst="rect">
            <a:avLst/>
          </a:prstGeom>
        </p:spPr>
      </p:pic>
      <p:sp>
        <p:nvSpPr>
          <p:cNvPr id="2" name="TextBox 1">
            <a:extLst>
              <a:ext uri="{FF2B5EF4-FFF2-40B4-BE49-F238E27FC236}">
                <a16:creationId xmlns:a16="http://schemas.microsoft.com/office/drawing/2014/main" id="{568D9223-471B-27AD-E00E-DEDDD81CF1C6}"/>
              </a:ext>
            </a:extLst>
          </p:cNvPr>
          <p:cNvSpPr txBox="1"/>
          <p:nvPr/>
        </p:nvSpPr>
        <p:spPr>
          <a:xfrm>
            <a:off x="118928" y="441652"/>
            <a:ext cx="5504876" cy="1141210"/>
          </a:xfrm>
          <a:prstGeom prst="rect">
            <a:avLst/>
          </a:prstGeom>
          <a:solidFill>
            <a:srgbClr val="63A043"/>
          </a:solidFill>
        </p:spPr>
        <p:txBody>
          <a:bodyPr wrap="square">
            <a:spAutoFit/>
          </a:bodyPr>
          <a:lstStyle/>
          <a:p>
            <a:pPr marL="17100" indent="0">
              <a:lnSpc>
                <a:spcPct val="120000"/>
              </a:lnSpc>
            </a:pPr>
            <a:r>
              <a:rPr lang="en-US" sz="2700" dirty="0">
                <a:solidFill>
                  <a:schemeClr val="bg1"/>
                </a:solidFill>
              </a:rPr>
              <a:t>Activities that are causing these fossil fuels to be burnt </a:t>
            </a:r>
          </a:p>
          <a:p>
            <a:pPr marL="17100" indent="0">
              <a:lnSpc>
                <a:spcPct val="120000"/>
              </a:lnSpc>
            </a:pPr>
            <a:endParaRPr lang="en-US" sz="300" dirty="0">
              <a:solidFill>
                <a:schemeClr val="bg1"/>
              </a:solidFill>
            </a:endParaRPr>
          </a:p>
        </p:txBody>
      </p:sp>
    </p:spTree>
    <p:extLst>
      <p:ext uri="{BB962C8B-B14F-4D97-AF65-F5344CB8AC3E}">
        <p14:creationId xmlns:p14="http://schemas.microsoft.com/office/powerpoint/2010/main" val="1663048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B00FED-4ED1-E68E-2699-62862C09D575}"/>
              </a:ext>
            </a:extLst>
          </p:cNvPr>
          <p:cNvSpPr>
            <a:spLocks noGrp="1"/>
          </p:cNvSpPr>
          <p:nvPr>
            <p:ph type="body" sz="quarter" idx="20"/>
          </p:nvPr>
        </p:nvSpPr>
        <p:spPr>
          <a:xfrm>
            <a:off x="5808665" y="1136673"/>
            <a:ext cx="5266151" cy="4306547"/>
          </a:xfrm>
        </p:spPr>
        <p:txBody>
          <a:bodyPr/>
          <a:lstStyle/>
          <a:p>
            <a:r>
              <a:rPr lang="en-US" dirty="0"/>
              <a:t>Most cars, trucks, ships, and planes still run on fossil fuels. That makes transportation a major contributor of greenhouse gases, especially carbon-dioxide emissions. Road vehicles account for the largest part, due to the combustion of petroleum-based products, like gasoline, in internal combustion engines. But emissions from ships and planes continue to grow. Transport accounts for nearly one quarter of global energy-related carbon-dioxide emissions. And trends point to a significant increase in energy use for transport over the coming years.</a:t>
            </a:r>
          </a:p>
        </p:txBody>
      </p:sp>
      <p:sp>
        <p:nvSpPr>
          <p:cNvPr id="5" name="Text Placeholder 4">
            <a:extLst>
              <a:ext uri="{FF2B5EF4-FFF2-40B4-BE49-F238E27FC236}">
                <a16:creationId xmlns:a16="http://schemas.microsoft.com/office/drawing/2014/main" id="{8F24E881-50C7-D926-F7DC-E1AC57FBC83E}"/>
              </a:ext>
            </a:extLst>
          </p:cNvPr>
          <p:cNvSpPr>
            <a:spLocks noGrp="1"/>
          </p:cNvSpPr>
          <p:nvPr>
            <p:ph type="body" sz="quarter" idx="22"/>
          </p:nvPr>
        </p:nvSpPr>
        <p:spPr>
          <a:xfrm>
            <a:off x="5980954" y="368224"/>
            <a:ext cx="4921574" cy="857158"/>
          </a:xfrm>
        </p:spPr>
        <p:txBody>
          <a:bodyPr/>
          <a:lstStyle/>
          <a:p>
            <a:r>
              <a:rPr lang="en-IE" dirty="0"/>
              <a:t>4. Using Transportation</a:t>
            </a:r>
          </a:p>
        </p:txBody>
      </p:sp>
      <p:sp>
        <p:nvSpPr>
          <p:cNvPr id="7" name="Text Placeholder 6">
            <a:extLst>
              <a:ext uri="{FF2B5EF4-FFF2-40B4-BE49-F238E27FC236}">
                <a16:creationId xmlns:a16="http://schemas.microsoft.com/office/drawing/2014/main" id="{7B124994-DD91-164B-BCB7-ACF1F3413541}"/>
              </a:ext>
            </a:extLst>
          </p:cNvPr>
          <p:cNvSpPr>
            <a:spLocks noGrp="1"/>
          </p:cNvSpPr>
          <p:nvPr>
            <p:ph type="body" sz="quarter" idx="24"/>
          </p:nvPr>
        </p:nvSpPr>
        <p:spPr/>
        <p:txBody>
          <a:bodyPr/>
          <a:lstStyle/>
          <a:p>
            <a:r>
              <a:rPr lang="en-IE" dirty="0"/>
              <a:t>04</a:t>
            </a:r>
          </a:p>
        </p:txBody>
      </p:sp>
      <p:sp>
        <p:nvSpPr>
          <p:cNvPr id="8" name="TextBox 7">
            <a:extLst>
              <a:ext uri="{FF2B5EF4-FFF2-40B4-BE49-F238E27FC236}">
                <a16:creationId xmlns:a16="http://schemas.microsoft.com/office/drawing/2014/main" id="{98692056-DC73-653B-6CB0-2F34EFC4D3BB}"/>
              </a:ext>
            </a:extLst>
          </p:cNvPr>
          <p:cNvSpPr txBox="1"/>
          <p:nvPr/>
        </p:nvSpPr>
        <p:spPr>
          <a:xfrm>
            <a:off x="5980954" y="6211669"/>
            <a:ext cx="4524008" cy="646331"/>
          </a:xfrm>
          <a:prstGeom prst="rect">
            <a:avLst/>
          </a:prstGeom>
          <a:noFill/>
        </p:spPr>
        <p:txBody>
          <a:bodyPr wrap="square" rtlCol="0">
            <a:spAutoFit/>
          </a:bodyPr>
          <a:lstStyle/>
          <a:p>
            <a:r>
              <a:rPr lang="en-IE" dirty="0">
                <a:hlinkClick r:id="rId3"/>
              </a:rPr>
              <a:t>UN Climate Action: Causes and Effects of Climate Change </a:t>
            </a:r>
            <a:endParaRPr lang="en-IE" dirty="0"/>
          </a:p>
        </p:txBody>
      </p:sp>
      <p:pic>
        <p:nvPicPr>
          <p:cNvPr id="9" name="Picture 8" descr="Blurred view of high-speed cars on freeway at night">
            <a:extLst>
              <a:ext uri="{FF2B5EF4-FFF2-40B4-BE49-F238E27FC236}">
                <a16:creationId xmlns:a16="http://schemas.microsoft.com/office/drawing/2014/main" id="{B26F17FC-17F6-FD79-DFB2-FA6D455594D1}"/>
              </a:ext>
            </a:extLst>
          </p:cNvPr>
          <p:cNvPicPr>
            <a:picLocks noChangeAspect="1"/>
          </p:cNvPicPr>
          <p:nvPr/>
        </p:nvPicPr>
        <p:blipFill>
          <a:blip r:embed="rId4"/>
          <a:srcRect/>
          <a:stretch/>
        </p:blipFill>
        <p:spPr>
          <a:xfrm>
            <a:off x="119132" y="2332683"/>
            <a:ext cx="4909467" cy="3272978"/>
          </a:xfrm>
          <a:prstGeom prst="rect">
            <a:avLst/>
          </a:prstGeom>
        </p:spPr>
      </p:pic>
      <p:sp>
        <p:nvSpPr>
          <p:cNvPr id="2" name="TextBox 1">
            <a:extLst>
              <a:ext uri="{FF2B5EF4-FFF2-40B4-BE49-F238E27FC236}">
                <a16:creationId xmlns:a16="http://schemas.microsoft.com/office/drawing/2014/main" id="{4D8A78A2-A92A-91B1-4631-41914438917A}"/>
              </a:ext>
            </a:extLst>
          </p:cNvPr>
          <p:cNvSpPr txBox="1"/>
          <p:nvPr/>
        </p:nvSpPr>
        <p:spPr>
          <a:xfrm>
            <a:off x="118928" y="441652"/>
            <a:ext cx="5504876" cy="1141210"/>
          </a:xfrm>
          <a:prstGeom prst="rect">
            <a:avLst/>
          </a:prstGeom>
          <a:solidFill>
            <a:srgbClr val="63A043"/>
          </a:solidFill>
        </p:spPr>
        <p:txBody>
          <a:bodyPr wrap="square">
            <a:spAutoFit/>
          </a:bodyPr>
          <a:lstStyle/>
          <a:p>
            <a:pPr marL="17100" indent="0">
              <a:lnSpc>
                <a:spcPct val="120000"/>
              </a:lnSpc>
            </a:pPr>
            <a:r>
              <a:rPr lang="en-US" sz="2700" dirty="0">
                <a:solidFill>
                  <a:schemeClr val="bg1"/>
                </a:solidFill>
              </a:rPr>
              <a:t>Activities that are causing these fossil fuels to be burnt </a:t>
            </a:r>
          </a:p>
          <a:p>
            <a:pPr marL="17100" indent="0">
              <a:lnSpc>
                <a:spcPct val="120000"/>
              </a:lnSpc>
            </a:pPr>
            <a:endParaRPr lang="en-US" sz="300" dirty="0">
              <a:solidFill>
                <a:schemeClr val="bg1"/>
              </a:solidFill>
            </a:endParaRPr>
          </a:p>
        </p:txBody>
      </p:sp>
    </p:spTree>
    <p:extLst>
      <p:ext uri="{BB962C8B-B14F-4D97-AF65-F5344CB8AC3E}">
        <p14:creationId xmlns:p14="http://schemas.microsoft.com/office/powerpoint/2010/main" val="2253717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B00FED-4ED1-E68E-2699-62862C09D575}"/>
              </a:ext>
            </a:extLst>
          </p:cNvPr>
          <p:cNvSpPr>
            <a:spLocks noGrp="1"/>
          </p:cNvSpPr>
          <p:nvPr>
            <p:ph type="body" sz="quarter" idx="20"/>
          </p:nvPr>
        </p:nvSpPr>
        <p:spPr>
          <a:xfrm>
            <a:off x="5993527" y="1565252"/>
            <a:ext cx="5266151" cy="4306547"/>
          </a:xfrm>
        </p:spPr>
        <p:txBody>
          <a:bodyPr/>
          <a:lstStyle/>
          <a:p>
            <a:r>
              <a:rPr lang="en-US" dirty="0"/>
              <a:t>Producing food causes emissions of carbon dioxide, methane, and other greenhouse gases in various ways, including through deforestation and clearing of land for agriculture and grazing, digestion by cows and sheep, the production and use of fertilizers and manure for growing crops, and the use of energy to run farm equipment or fishing boats, usually with fossil fuels. All this makes food production a major contributor to climate change. And greenhouse gas emissions also come from packaging and distributing food.</a:t>
            </a:r>
          </a:p>
        </p:txBody>
      </p:sp>
      <p:sp>
        <p:nvSpPr>
          <p:cNvPr id="5" name="Text Placeholder 4">
            <a:extLst>
              <a:ext uri="{FF2B5EF4-FFF2-40B4-BE49-F238E27FC236}">
                <a16:creationId xmlns:a16="http://schemas.microsoft.com/office/drawing/2014/main" id="{8F24E881-50C7-D926-F7DC-E1AC57FBC83E}"/>
              </a:ext>
            </a:extLst>
          </p:cNvPr>
          <p:cNvSpPr>
            <a:spLocks noGrp="1"/>
          </p:cNvSpPr>
          <p:nvPr>
            <p:ph type="body" sz="quarter" idx="22"/>
          </p:nvPr>
        </p:nvSpPr>
        <p:spPr/>
        <p:txBody>
          <a:bodyPr/>
          <a:lstStyle/>
          <a:p>
            <a:r>
              <a:rPr lang="en-IE" dirty="0"/>
              <a:t>5. Producing Food </a:t>
            </a:r>
          </a:p>
        </p:txBody>
      </p:sp>
      <p:sp>
        <p:nvSpPr>
          <p:cNvPr id="7" name="Text Placeholder 6">
            <a:extLst>
              <a:ext uri="{FF2B5EF4-FFF2-40B4-BE49-F238E27FC236}">
                <a16:creationId xmlns:a16="http://schemas.microsoft.com/office/drawing/2014/main" id="{7B124994-DD91-164B-BCB7-ACF1F3413541}"/>
              </a:ext>
            </a:extLst>
          </p:cNvPr>
          <p:cNvSpPr>
            <a:spLocks noGrp="1"/>
          </p:cNvSpPr>
          <p:nvPr>
            <p:ph type="body" sz="quarter" idx="24"/>
          </p:nvPr>
        </p:nvSpPr>
        <p:spPr/>
        <p:txBody>
          <a:bodyPr/>
          <a:lstStyle/>
          <a:p>
            <a:r>
              <a:rPr lang="en-IE" dirty="0"/>
              <a:t>05</a:t>
            </a:r>
          </a:p>
        </p:txBody>
      </p:sp>
      <p:sp>
        <p:nvSpPr>
          <p:cNvPr id="8" name="TextBox 7">
            <a:extLst>
              <a:ext uri="{FF2B5EF4-FFF2-40B4-BE49-F238E27FC236}">
                <a16:creationId xmlns:a16="http://schemas.microsoft.com/office/drawing/2014/main" id="{98692056-DC73-653B-6CB0-2F34EFC4D3BB}"/>
              </a:ext>
            </a:extLst>
          </p:cNvPr>
          <p:cNvSpPr txBox="1"/>
          <p:nvPr/>
        </p:nvSpPr>
        <p:spPr>
          <a:xfrm>
            <a:off x="5980954" y="6211669"/>
            <a:ext cx="4524008" cy="646331"/>
          </a:xfrm>
          <a:prstGeom prst="rect">
            <a:avLst/>
          </a:prstGeom>
          <a:noFill/>
        </p:spPr>
        <p:txBody>
          <a:bodyPr wrap="square" rtlCol="0">
            <a:spAutoFit/>
          </a:bodyPr>
          <a:lstStyle/>
          <a:p>
            <a:r>
              <a:rPr lang="en-IE" dirty="0">
                <a:hlinkClick r:id="rId3"/>
              </a:rPr>
              <a:t>UN Climate Action: Causes and Effects of Climate Change </a:t>
            </a:r>
            <a:endParaRPr lang="en-IE" dirty="0"/>
          </a:p>
        </p:txBody>
      </p:sp>
      <p:pic>
        <p:nvPicPr>
          <p:cNvPr id="9" name="Picture 8" descr="Tractors in a field">
            <a:extLst>
              <a:ext uri="{FF2B5EF4-FFF2-40B4-BE49-F238E27FC236}">
                <a16:creationId xmlns:a16="http://schemas.microsoft.com/office/drawing/2014/main" id="{B26F17FC-17F6-FD79-DFB2-FA6D455594D1}"/>
              </a:ext>
            </a:extLst>
          </p:cNvPr>
          <p:cNvPicPr>
            <a:picLocks noChangeAspect="1"/>
          </p:cNvPicPr>
          <p:nvPr/>
        </p:nvPicPr>
        <p:blipFill>
          <a:blip r:embed="rId4"/>
          <a:srcRect/>
          <a:stretch/>
        </p:blipFill>
        <p:spPr>
          <a:xfrm>
            <a:off x="119132" y="2333497"/>
            <a:ext cx="4909467" cy="3271349"/>
          </a:xfrm>
          <a:prstGeom prst="rect">
            <a:avLst/>
          </a:prstGeom>
        </p:spPr>
      </p:pic>
      <p:sp>
        <p:nvSpPr>
          <p:cNvPr id="2" name="TextBox 1">
            <a:extLst>
              <a:ext uri="{FF2B5EF4-FFF2-40B4-BE49-F238E27FC236}">
                <a16:creationId xmlns:a16="http://schemas.microsoft.com/office/drawing/2014/main" id="{ADF358E2-A333-091B-AD02-9DF639C891F1}"/>
              </a:ext>
            </a:extLst>
          </p:cNvPr>
          <p:cNvSpPr txBox="1"/>
          <p:nvPr/>
        </p:nvSpPr>
        <p:spPr>
          <a:xfrm>
            <a:off x="118928" y="441652"/>
            <a:ext cx="5504876" cy="1141210"/>
          </a:xfrm>
          <a:prstGeom prst="rect">
            <a:avLst/>
          </a:prstGeom>
          <a:solidFill>
            <a:srgbClr val="63A043"/>
          </a:solidFill>
        </p:spPr>
        <p:txBody>
          <a:bodyPr wrap="square">
            <a:spAutoFit/>
          </a:bodyPr>
          <a:lstStyle/>
          <a:p>
            <a:pPr marL="17100" indent="0">
              <a:lnSpc>
                <a:spcPct val="120000"/>
              </a:lnSpc>
            </a:pPr>
            <a:r>
              <a:rPr lang="en-US" sz="2700" dirty="0">
                <a:solidFill>
                  <a:schemeClr val="bg1"/>
                </a:solidFill>
              </a:rPr>
              <a:t>Activities that are causing these fossil fuels to be burnt </a:t>
            </a:r>
          </a:p>
          <a:p>
            <a:pPr marL="17100" indent="0">
              <a:lnSpc>
                <a:spcPct val="120000"/>
              </a:lnSpc>
            </a:pPr>
            <a:endParaRPr lang="en-US" sz="300" dirty="0">
              <a:solidFill>
                <a:schemeClr val="bg1"/>
              </a:solidFill>
            </a:endParaRPr>
          </a:p>
        </p:txBody>
      </p:sp>
    </p:spTree>
    <p:extLst>
      <p:ext uri="{BB962C8B-B14F-4D97-AF65-F5344CB8AC3E}">
        <p14:creationId xmlns:p14="http://schemas.microsoft.com/office/powerpoint/2010/main" val="236838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B00FED-4ED1-E68E-2699-62862C09D575}"/>
              </a:ext>
            </a:extLst>
          </p:cNvPr>
          <p:cNvSpPr>
            <a:spLocks noGrp="1"/>
          </p:cNvSpPr>
          <p:nvPr>
            <p:ph type="body" sz="quarter" idx="20"/>
          </p:nvPr>
        </p:nvSpPr>
        <p:spPr>
          <a:xfrm>
            <a:off x="5993527" y="1565252"/>
            <a:ext cx="5266151" cy="4306547"/>
          </a:xfrm>
        </p:spPr>
        <p:txBody>
          <a:bodyPr/>
          <a:lstStyle/>
          <a:p>
            <a:r>
              <a:rPr lang="en-US" dirty="0"/>
              <a:t>Globally, residential and commercial buildings consume over half of all electricity. As they continue to draw on coal, oil, and natural gas for heating and cooling, they emit significant quantities of greenhouse gas emissions. Growing energy demand for heating and cooling, with rising air-conditioner ownership, as well as increased electricity consumption for lighting, appliances, and connected devices, has contributed to a rise in energy-related carbon-dioxide emissions from buildings in recent years.</a:t>
            </a:r>
          </a:p>
          <a:p>
            <a:endParaRPr lang="en-US" dirty="0"/>
          </a:p>
        </p:txBody>
      </p:sp>
      <p:sp>
        <p:nvSpPr>
          <p:cNvPr id="5" name="Text Placeholder 4">
            <a:extLst>
              <a:ext uri="{FF2B5EF4-FFF2-40B4-BE49-F238E27FC236}">
                <a16:creationId xmlns:a16="http://schemas.microsoft.com/office/drawing/2014/main" id="{8F24E881-50C7-D926-F7DC-E1AC57FBC83E}"/>
              </a:ext>
            </a:extLst>
          </p:cNvPr>
          <p:cNvSpPr>
            <a:spLocks noGrp="1"/>
          </p:cNvSpPr>
          <p:nvPr>
            <p:ph type="body" sz="quarter" idx="22"/>
          </p:nvPr>
        </p:nvSpPr>
        <p:spPr/>
        <p:txBody>
          <a:bodyPr/>
          <a:lstStyle/>
          <a:p>
            <a:r>
              <a:rPr lang="en-IE" dirty="0"/>
              <a:t>6. Powering Buildings </a:t>
            </a:r>
          </a:p>
        </p:txBody>
      </p:sp>
      <p:sp>
        <p:nvSpPr>
          <p:cNvPr id="7" name="Text Placeholder 6">
            <a:extLst>
              <a:ext uri="{FF2B5EF4-FFF2-40B4-BE49-F238E27FC236}">
                <a16:creationId xmlns:a16="http://schemas.microsoft.com/office/drawing/2014/main" id="{7B124994-DD91-164B-BCB7-ACF1F3413541}"/>
              </a:ext>
            </a:extLst>
          </p:cNvPr>
          <p:cNvSpPr>
            <a:spLocks noGrp="1"/>
          </p:cNvSpPr>
          <p:nvPr>
            <p:ph type="body" sz="quarter" idx="24"/>
          </p:nvPr>
        </p:nvSpPr>
        <p:spPr/>
        <p:txBody>
          <a:bodyPr/>
          <a:lstStyle/>
          <a:p>
            <a:r>
              <a:rPr lang="en-IE" dirty="0"/>
              <a:t>06</a:t>
            </a:r>
          </a:p>
        </p:txBody>
      </p:sp>
      <p:sp>
        <p:nvSpPr>
          <p:cNvPr id="8" name="TextBox 7">
            <a:extLst>
              <a:ext uri="{FF2B5EF4-FFF2-40B4-BE49-F238E27FC236}">
                <a16:creationId xmlns:a16="http://schemas.microsoft.com/office/drawing/2014/main" id="{98692056-DC73-653B-6CB0-2F34EFC4D3BB}"/>
              </a:ext>
            </a:extLst>
          </p:cNvPr>
          <p:cNvSpPr txBox="1"/>
          <p:nvPr/>
        </p:nvSpPr>
        <p:spPr>
          <a:xfrm>
            <a:off x="5980954" y="6211669"/>
            <a:ext cx="4524008" cy="646331"/>
          </a:xfrm>
          <a:prstGeom prst="rect">
            <a:avLst/>
          </a:prstGeom>
          <a:noFill/>
        </p:spPr>
        <p:txBody>
          <a:bodyPr wrap="square" rtlCol="0">
            <a:spAutoFit/>
          </a:bodyPr>
          <a:lstStyle/>
          <a:p>
            <a:r>
              <a:rPr lang="en-IE" dirty="0">
                <a:hlinkClick r:id="rId3"/>
              </a:rPr>
              <a:t>UN Climate Action: Causes and Effects of Climate Change </a:t>
            </a:r>
            <a:endParaRPr lang="en-IE" dirty="0"/>
          </a:p>
        </p:txBody>
      </p:sp>
      <p:pic>
        <p:nvPicPr>
          <p:cNvPr id="9" name="Picture 8" descr="Night lights of the buildings">
            <a:extLst>
              <a:ext uri="{FF2B5EF4-FFF2-40B4-BE49-F238E27FC236}">
                <a16:creationId xmlns:a16="http://schemas.microsoft.com/office/drawing/2014/main" id="{B26F17FC-17F6-FD79-DFB2-FA6D455594D1}"/>
              </a:ext>
            </a:extLst>
          </p:cNvPr>
          <p:cNvPicPr>
            <a:picLocks noChangeAspect="1"/>
          </p:cNvPicPr>
          <p:nvPr/>
        </p:nvPicPr>
        <p:blipFill>
          <a:blip r:embed="rId4"/>
          <a:srcRect/>
          <a:stretch/>
        </p:blipFill>
        <p:spPr>
          <a:xfrm>
            <a:off x="120354" y="2333497"/>
            <a:ext cx="4907023" cy="3271349"/>
          </a:xfrm>
          <a:prstGeom prst="rect">
            <a:avLst/>
          </a:prstGeom>
        </p:spPr>
      </p:pic>
      <p:sp>
        <p:nvSpPr>
          <p:cNvPr id="2" name="TextBox 1">
            <a:extLst>
              <a:ext uri="{FF2B5EF4-FFF2-40B4-BE49-F238E27FC236}">
                <a16:creationId xmlns:a16="http://schemas.microsoft.com/office/drawing/2014/main" id="{FF93E50F-DD7E-73EE-626D-E29BA0BDD8C3}"/>
              </a:ext>
            </a:extLst>
          </p:cNvPr>
          <p:cNvSpPr txBox="1"/>
          <p:nvPr/>
        </p:nvSpPr>
        <p:spPr>
          <a:xfrm>
            <a:off x="118928" y="441652"/>
            <a:ext cx="5504876" cy="1141210"/>
          </a:xfrm>
          <a:prstGeom prst="rect">
            <a:avLst/>
          </a:prstGeom>
          <a:solidFill>
            <a:srgbClr val="63A043"/>
          </a:solidFill>
        </p:spPr>
        <p:txBody>
          <a:bodyPr wrap="square">
            <a:spAutoFit/>
          </a:bodyPr>
          <a:lstStyle/>
          <a:p>
            <a:pPr marL="17100" indent="0">
              <a:lnSpc>
                <a:spcPct val="120000"/>
              </a:lnSpc>
            </a:pPr>
            <a:r>
              <a:rPr lang="en-US" sz="2700" dirty="0">
                <a:solidFill>
                  <a:schemeClr val="bg1"/>
                </a:solidFill>
              </a:rPr>
              <a:t>Activities that are causing these fossil fuels to be burnt </a:t>
            </a:r>
          </a:p>
          <a:p>
            <a:pPr marL="17100" indent="0">
              <a:lnSpc>
                <a:spcPct val="120000"/>
              </a:lnSpc>
            </a:pPr>
            <a:endParaRPr lang="en-US" sz="300" dirty="0">
              <a:solidFill>
                <a:schemeClr val="bg1"/>
              </a:solidFill>
            </a:endParaRPr>
          </a:p>
        </p:txBody>
      </p:sp>
    </p:spTree>
    <p:extLst>
      <p:ext uri="{BB962C8B-B14F-4D97-AF65-F5344CB8AC3E}">
        <p14:creationId xmlns:p14="http://schemas.microsoft.com/office/powerpoint/2010/main" val="2303619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B00FED-4ED1-E68E-2699-62862C09D575}"/>
              </a:ext>
            </a:extLst>
          </p:cNvPr>
          <p:cNvSpPr>
            <a:spLocks noGrp="1"/>
          </p:cNvSpPr>
          <p:nvPr>
            <p:ph type="body" sz="quarter" idx="20"/>
          </p:nvPr>
        </p:nvSpPr>
        <p:spPr>
          <a:xfrm>
            <a:off x="5993527" y="1565252"/>
            <a:ext cx="5266151" cy="4306547"/>
          </a:xfrm>
        </p:spPr>
        <p:txBody>
          <a:bodyPr/>
          <a:lstStyle/>
          <a:p>
            <a:r>
              <a:rPr lang="en-US" dirty="0"/>
              <a:t>Overconsumption in general is causing an increase in the emission of greenhouse gases.  The take make waste model of consuming goods such as clothing, electronics, and plastics is unsustainable and as well as producing emissions it contributes towards pollution.  </a:t>
            </a:r>
          </a:p>
          <a:p>
            <a:r>
              <a:rPr lang="en-US" dirty="0"/>
              <a:t>As businesses,  we can look to incorporating circular models to reduce this consumption as well as producing products that are built to last. </a:t>
            </a:r>
          </a:p>
        </p:txBody>
      </p:sp>
      <p:sp>
        <p:nvSpPr>
          <p:cNvPr id="5" name="Text Placeholder 4">
            <a:extLst>
              <a:ext uri="{FF2B5EF4-FFF2-40B4-BE49-F238E27FC236}">
                <a16:creationId xmlns:a16="http://schemas.microsoft.com/office/drawing/2014/main" id="{8F24E881-50C7-D926-F7DC-E1AC57FBC83E}"/>
              </a:ext>
            </a:extLst>
          </p:cNvPr>
          <p:cNvSpPr>
            <a:spLocks noGrp="1"/>
          </p:cNvSpPr>
          <p:nvPr>
            <p:ph type="body" sz="quarter" idx="22"/>
          </p:nvPr>
        </p:nvSpPr>
        <p:spPr/>
        <p:txBody>
          <a:bodyPr/>
          <a:lstStyle/>
          <a:p>
            <a:r>
              <a:rPr lang="en-IE" dirty="0"/>
              <a:t>7. Consuming Too Much </a:t>
            </a:r>
          </a:p>
        </p:txBody>
      </p:sp>
      <p:sp>
        <p:nvSpPr>
          <p:cNvPr id="7" name="Text Placeholder 6">
            <a:extLst>
              <a:ext uri="{FF2B5EF4-FFF2-40B4-BE49-F238E27FC236}">
                <a16:creationId xmlns:a16="http://schemas.microsoft.com/office/drawing/2014/main" id="{7B124994-DD91-164B-BCB7-ACF1F3413541}"/>
              </a:ext>
            </a:extLst>
          </p:cNvPr>
          <p:cNvSpPr>
            <a:spLocks noGrp="1"/>
          </p:cNvSpPr>
          <p:nvPr>
            <p:ph type="body" sz="quarter" idx="24"/>
          </p:nvPr>
        </p:nvSpPr>
        <p:spPr/>
        <p:txBody>
          <a:bodyPr/>
          <a:lstStyle/>
          <a:p>
            <a:r>
              <a:rPr lang="en-IE" dirty="0"/>
              <a:t>08</a:t>
            </a:r>
          </a:p>
        </p:txBody>
      </p:sp>
      <p:sp>
        <p:nvSpPr>
          <p:cNvPr id="8" name="TextBox 7">
            <a:extLst>
              <a:ext uri="{FF2B5EF4-FFF2-40B4-BE49-F238E27FC236}">
                <a16:creationId xmlns:a16="http://schemas.microsoft.com/office/drawing/2014/main" id="{98692056-DC73-653B-6CB0-2F34EFC4D3BB}"/>
              </a:ext>
            </a:extLst>
          </p:cNvPr>
          <p:cNvSpPr txBox="1"/>
          <p:nvPr/>
        </p:nvSpPr>
        <p:spPr>
          <a:xfrm>
            <a:off x="5980954" y="6211669"/>
            <a:ext cx="4524008" cy="646331"/>
          </a:xfrm>
          <a:prstGeom prst="rect">
            <a:avLst/>
          </a:prstGeom>
          <a:noFill/>
        </p:spPr>
        <p:txBody>
          <a:bodyPr wrap="square" rtlCol="0">
            <a:spAutoFit/>
          </a:bodyPr>
          <a:lstStyle/>
          <a:p>
            <a:r>
              <a:rPr lang="en-IE" dirty="0">
                <a:hlinkClick r:id="rId3"/>
              </a:rPr>
              <a:t>UN Climate Action: Causes and Effects of Climate Change </a:t>
            </a:r>
            <a:endParaRPr lang="en-IE" dirty="0"/>
          </a:p>
        </p:txBody>
      </p:sp>
      <p:sp>
        <p:nvSpPr>
          <p:cNvPr id="2" name="TextBox 1">
            <a:extLst>
              <a:ext uri="{FF2B5EF4-FFF2-40B4-BE49-F238E27FC236}">
                <a16:creationId xmlns:a16="http://schemas.microsoft.com/office/drawing/2014/main" id="{EC1EBB7C-6473-3AB9-1701-D1B29660628E}"/>
              </a:ext>
            </a:extLst>
          </p:cNvPr>
          <p:cNvSpPr txBox="1"/>
          <p:nvPr/>
        </p:nvSpPr>
        <p:spPr>
          <a:xfrm>
            <a:off x="118928" y="441652"/>
            <a:ext cx="5504876" cy="1141210"/>
          </a:xfrm>
          <a:prstGeom prst="rect">
            <a:avLst/>
          </a:prstGeom>
          <a:solidFill>
            <a:srgbClr val="63A043"/>
          </a:solidFill>
        </p:spPr>
        <p:txBody>
          <a:bodyPr wrap="square">
            <a:spAutoFit/>
          </a:bodyPr>
          <a:lstStyle/>
          <a:p>
            <a:pPr marL="17100" indent="0">
              <a:lnSpc>
                <a:spcPct val="120000"/>
              </a:lnSpc>
            </a:pPr>
            <a:r>
              <a:rPr lang="en-US" sz="2700" dirty="0">
                <a:solidFill>
                  <a:schemeClr val="bg1"/>
                </a:solidFill>
              </a:rPr>
              <a:t>Activities that are causing these fossil fuels to be burnt </a:t>
            </a:r>
          </a:p>
          <a:p>
            <a:pPr marL="17100" indent="0">
              <a:lnSpc>
                <a:spcPct val="120000"/>
              </a:lnSpc>
            </a:pPr>
            <a:endParaRPr lang="en-US" sz="300" dirty="0">
              <a:solidFill>
                <a:schemeClr val="bg1"/>
              </a:solidFill>
            </a:endParaRPr>
          </a:p>
        </p:txBody>
      </p:sp>
      <p:pic>
        <p:nvPicPr>
          <p:cNvPr id="6" name="Picture 5" descr="A picture containing outdoor&#10;&#10;Description automatically generated">
            <a:extLst>
              <a:ext uri="{FF2B5EF4-FFF2-40B4-BE49-F238E27FC236}">
                <a16:creationId xmlns:a16="http://schemas.microsoft.com/office/drawing/2014/main" id="{7A1DF742-BD15-A416-A4A9-F56FDA1E66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1324" y="2489199"/>
            <a:ext cx="4505476" cy="2365375"/>
          </a:xfrm>
          <a:prstGeom prst="rect">
            <a:avLst/>
          </a:prstGeom>
        </p:spPr>
      </p:pic>
    </p:spTree>
    <p:extLst>
      <p:ext uri="{BB962C8B-B14F-4D97-AF65-F5344CB8AC3E}">
        <p14:creationId xmlns:p14="http://schemas.microsoft.com/office/powerpoint/2010/main" val="710474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4DD6A6-288B-1C43-8FB4-541132F77E2F}"/>
              </a:ext>
            </a:extLst>
          </p:cNvPr>
          <p:cNvSpPr>
            <a:spLocks noGrp="1"/>
          </p:cNvSpPr>
          <p:nvPr>
            <p:ph type="body" sz="quarter" idx="29"/>
          </p:nvPr>
        </p:nvSpPr>
        <p:spPr/>
        <p:txBody>
          <a:bodyPr>
            <a:normAutofit lnSpcReduction="10000"/>
          </a:bodyPr>
          <a:lstStyle/>
          <a:p>
            <a:r>
              <a:rPr lang="en-US" b="1" dirty="0">
                <a:solidFill>
                  <a:srgbClr val="468940"/>
                </a:solidFill>
              </a:rPr>
              <a:t>When you think of Sustainability, what comes to mind? </a:t>
            </a:r>
          </a:p>
        </p:txBody>
      </p:sp>
      <p:sp>
        <p:nvSpPr>
          <p:cNvPr id="2" name="Text Placeholder 1">
            <a:extLst>
              <a:ext uri="{FF2B5EF4-FFF2-40B4-BE49-F238E27FC236}">
                <a16:creationId xmlns:a16="http://schemas.microsoft.com/office/drawing/2014/main" id="{C02B3DF5-0AD2-3F49-938A-D5659E9D884E}"/>
              </a:ext>
            </a:extLst>
          </p:cNvPr>
          <p:cNvSpPr>
            <a:spLocks noGrp="1"/>
          </p:cNvSpPr>
          <p:nvPr>
            <p:ph type="body" sz="quarter" idx="25"/>
          </p:nvPr>
        </p:nvSpPr>
        <p:spPr>
          <a:xfrm>
            <a:off x="502759" y="3792369"/>
            <a:ext cx="2355423" cy="711175"/>
          </a:xfrm>
        </p:spPr>
        <p:txBody>
          <a:bodyPr/>
          <a:lstStyle/>
          <a:p>
            <a:r>
              <a:rPr lang="en-US" sz="2200" dirty="0"/>
              <a:t>Financial Sustainability? </a:t>
            </a:r>
          </a:p>
        </p:txBody>
      </p:sp>
      <p:sp>
        <p:nvSpPr>
          <p:cNvPr id="4" name="Text Placeholder 3">
            <a:extLst>
              <a:ext uri="{FF2B5EF4-FFF2-40B4-BE49-F238E27FC236}">
                <a16:creationId xmlns:a16="http://schemas.microsoft.com/office/drawing/2014/main" id="{CF498AA5-2E91-2442-B2F1-AEFDA58B3A3C}"/>
              </a:ext>
            </a:extLst>
          </p:cNvPr>
          <p:cNvSpPr>
            <a:spLocks noGrp="1"/>
          </p:cNvSpPr>
          <p:nvPr>
            <p:ph type="body" sz="quarter" idx="31"/>
          </p:nvPr>
        </p:nvSpPr>
        <p:spPr>
          <a:xfrm>
            <a:off x="2973021" y="3792369"/>
            <a:ext cx="1921263" cy="711175"/>
          </a:xfrm>
        </p:spPr>
        <p:txBody>
          <a:bodyPr/>
          <a:lstStyle/>
          <a:p>
            <a:r>
              <a:rPr lang="en-US" sz="2200" dirty="0"/>
              <a:t>Carbon Reduction? </a:t>
            </a:r>
          </a:p>
          <a:p>
            <a:endParaRPr lang="en-US" sz="2200" dirty="0"/>
          </a:p>
        </p:txBody>
      </p:sp>
      <p:sp>
        <p:nvSpPr>
          <p:cNvPr id="5" name="Text Placeholder 4">
            <a:extLst>
              <a:ext uri="{FF2B5EF4-FFF2-40B4-BE49-F238E27FC236}">
                <a16:creationId xmlns:a16="http://schemas.microsoft.com/office/drawing/2014/main" id="{B0E06249-CEA4-2F4E-8977-34B58FF48DB0}"/>
              </a:ext>
            </a:extLst>
          </p:cNvPr>
          <p:cNvSpPr>
            <a:spLocks noGrp="1"/>
          </p:cNvSpPr>
          <p:nvPr>
            <p:ph type="body" sz="quarter" idx="33"/>
          </p:nvPr>
        </p:nvSpPr>
        <p:spPr>
          <a:xfrm>
            <a:off x="4872544" y="3765913"/>
            <a:ext cx="2262263" cy="711175"/>
          </a:xfrm>
        </p:spPr>
        <p:txBody>
          <a:bodyPr/>
          <a:lstStyle/>
          <a:p>
            <a:r>
              <a:rPr lang="en-US" sz="2200" dirty="0"/>
              <a:t>Protecting Biodiversity? </a:t>
            </a:r>
          </a:p>
          <a:p>
            <a:endParaRPr lang="en-US" sz="2200" dirty="0"/>
          </a:p>
        </p:txBody>
      </p:sp>
      <p:sp>
        <p:nvSpPr>
          <p:cNvPr id="6" name="Text Placeholder 5">
            <a:extLst>
              <a:ext uri="{FF2B5EF4-FFF2-40B4-BE49-F238E27FC236}">
                <a16:creationId xmlns:a16="http://schemas.microsoft.com/office/drawing/2014/main" id="{6F175841-273B-BE49-8A81-705BC760C15C}"/>
              </a:ext>
            </a:extLst>
          </p:cNvPr>
          <p:cNvSpPr>
            <a:spLocks noGrp="1"/>
          </p:cNvSpPr>
          <p:nvPr>
            <p:ph type="body" sz="quarter" idx="35"/>
          </p:nvPr>
        </p:nvSpPr>
        <p:spPr>
          <a:xfrm>
            <a:off x="7271386" y="3818825"/>
            <a:ext cx="1890175" cy="658263"/>
          </a:xfrm>
        </p:spPr>
        <p:txBody>
          <a:bodyPr/>
          <a:lstStyle/>
          <a:p>
            <a:r>
              <a:rPr lang="en-US" sz="2200" dirty="0"/>
              <a:t>Human Rights issues? </a:t>
            </a:r>
          </a:p>
          <a:p>
            <a:endParaRPr lang="en-US" sz="2200" dirty="0"/>
          </a:p>
        </p:txBody>
      </p:sp>
      <p:sp>
        <p:nvSpPr>
          <p:cNvPr id="7" name="Text Placeholder 6">
            <a:extLst>
              <a:ext uri="{FF2B5EF4-FFF2-40B4-BE49-F238E27FC236}">
                <a16:creationId xmlns:a16="http://schemas.microsoft.com/office/drawing/2014/main" id="{9503C68D-F9F5-4143-BEEB-37CECCCB745F}"/>
              </a:ext>
            </a:extLst>
          </p:cNvPr>
          <p:cNvSpPr>
            <a:spLocks noGrp="1"/>
          </p:cNvSpPr>
          <p:nvPr>
            <p:ph type="body" sz="quarter" idx="37"/>
          </p:nvPr>
        </p:nvSpPr>
        <p:spPr>
          <a:xfrm>
            <a:off x="9391239" y="3950375"/>
            <a:ext cx="1921262" cy="395162"/>
          </a:xfrm>
        </p:spPr>
        <p:txBody>
          <a:bodyPr/>
          <a:lstStyle/>
          <a:p>
            <a:r>
              <a:rPr lang="en-US" sz="2200" dirty="0"/>
              <a:t>Inclusivity? </a:t>
            </a:r>
          </a:p>
          <a:p>
            <a:endParaRPr lang="en-US" sz="2200" dirty="0"/>
          </a:p>
        </p:txBody>
      </p:sp>
      <p:sp>
        <p:nvSpPr>
          <p:cNvPr id="25" name="Shape 2617">
            <a:extLst>
              <a:ext uri="{FF2B5EF4-FFF2-40B4-BE49-F238E27FC236}">
                <a16:creationId xmlns:a16="http://schemas.microsoft.com/office/drawing/2014/main" id="{84AB3398-1E27-3747-882E-1234619E0BE3}"/>
              </a:ext>
            </a:extLst>
          </p:cNvPr>
          <p:cNvSpPr/>
          <p:nvPr/>
        </p:nvSpPr>
        <p:spPr>
          <a:xfrm>
            <a:off x="9988380" y="2266952"/>
            <a:ext cx="542774" cy="352488"/>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468940"/>
          </a:solidFill>
          <a:ln w="12700">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2"/>
              </a:solidFill>
            </a:endParaRPr>
          </a:p>
        </p:txBody>
      </p:sp>
      <p:sp>
        <p:nvSpPr>
          <p:cNvPr id="26" name="Shape 2546">
            <a:extLst>
              <a:ext uri="{FF2B5EF4-FFF2-40B4-BE49-F238E27FC236}">
                <a16:creationId xmlns:a16="http://schemas.microsoft.com/office/drawing/2014/main" id="{EFD6284E-0BDC-8E42-AB3B-888A15E70614}"/>
              </a:ext>
            </a:extLst>
          </p:cNvPr>
          <p:cNvSpPr/>
          <p:nvPr/>
        </p:nvSpPr>
        <p:spPr>
          <a:xfrm>
            <a:off x="1406846" y="2226273"/>
            <a:ext cx="547247" cy="447749"/>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63A043"/>
          </a:solidFill>
          <a:ln w="12700">
            <a:miter lim="400000"/>
          </a:ln>
        </p:spPr>
        <p:txBody>
          <a:bodyPr lIns="38090" tIns="38090" rIns="38090" bIns="38090" anchor="ctr"/>
          <a:lstStyle/>
          <a:p>
            <a:pPr algn="ct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Text Placeholder 2">
            <a:extLst>
              <a:ext uri="{FF2B5EF4-FFF2-40B4-BE49-F238E27FC236}">
                <a16:creationId xmlns:a16="http://schemas.microsoft.com/office/drawing/2014/main" id="{40B92E39-1EC5-C706-8950-E2F47167B005}"/>
              </a:ext>
            </a:extLst>
          </p:cNvPr>
          <p:cNvSpPr txBox="1">
            <a:spLocks/>
          </p:cNvSpPr>
          <p:nvPr/>
        </p:nvSpPr>
        <p:spPr>
          <a:xfrm>
            <a:off x="-19417" y="5626962"/>
            <a:ext cx="12181236" cy="58222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68940"/>
                </a:solidFill>
              </a:rPr>
              <a:t>Sustainability covers a wide array of issues and topics</a:t>
            </a:r>
          </a:p>
        </p:txBody>
      </p:sp>
      <p:pic>
        <p:nvPicPr>
          <p:cNvPr id="10" name="Graphic 9" descr="Cherry Blossom with solid fill">
            <a:extLst>
              <a:ext uri="{FF2B5EF4-FFF2-40B4-BE49-F238E27FC236}">
                <a16:creationId xmlns:a16="http://schemas.microsoft.com/office/drawing/2014/main" id="{287035C3-07DA-F8CF-1123-22BC2B5044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4999" y="2119346"/>
            <a:ext cx="647701" cy="647701"/>
          </a:xfrm>
          <a:prstGeom prst="rect">
            <a:avLst/>
          </a:prstGeom>
        </p:spPr>
      </p:pic>
      <p:pic>
        <p:nvPicPr>
          <p:cNvPr id="12" name="Graphic 11" descr="Full battery outline">
            <a:extLst>
              <a:ext uri="{FF2B5EF4-FFF2-40B4-BE49-F238E27FC236}">
                <a16:creationId xmlns:a16="http://schemas.microsoft.com/office/drawing/2014/main" id="{B81245F4-F797-126A-1025-52602DED9C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7346" y="2035420"/>
            <a:ext cx="914400" cy="914400"/>
          </a:xfrm>
          <a:prstGeom prst="rect">
            <a:avLst/>
          </a:prstGeom>
        </p:spPr>
      </p:pic>
      <p:pic>
        <p:nvPicPr>
          <p:cNvPr id="14" name="Graphic 13" descr="Scales of justice outline">
            <a:extLst>
              <a:ext uri="{FF2B5EF4-FFF2-40B4-BE49-F238E27FC236}">
                <a16:creationId xmlns:a16="http://schemas.microsoft.com/office/drawing/2014/main" id="{36C42DEE-03A4-5AF1-7CD6-3C01C541D8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8879" y="2081755"/>
            <a:ext cx="756247" cy="756247"/>
          </a:xfrm>
          <a:prstGeom prst="rect">
            <a:avLst/>
          </a:prstGeom>
        </p:spPr>
      </p:pic>
    </p:spTree>
    <p:extLst>
      <p:ext uri="{BB962C8B-B14F-4D97-AF65-F5344CB8AC3E}">
        <p14:creationId xmlns:p14="http://schemas.microsoft.com/office/powerpoint/2010/main" val="2970411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B7D95-3C77-21C1-0A8F-95D8EDED6D76}"/>
              </a:ext>
            </a:extLst>
          </p:cNvPr>
          <p:cNvSpPr>
            <a:spLocks noGrp="1"/>
          </p:cNvSpPr>
          <p:nvPr>
            <p:ph type="body" sz="quarter" idx="17"/>
          </p:nvPr>
        </p:nvSpPr>
        <p:spPr>
          <a:xfrm>
            <a:off x="5003138" y="3733703"/>
            <a:ext cx="6092754" cy="845970"/>
          </a:xfrm>
        </p:spPr>
        <p:txBody>
          <a:bodyPr>
            <a:noAutofit/>
          </a:bodyPr>
          <a:lstStyle/>
          <a:p>
            <a:r>
              <a:rPr lang="en-IE" dirty="0"/>
              <a:t>Sustainability In Depth: </a:t>
            </a:r>
            <a:br>
              <a:rPr lang="en-IE" dirty="0"/>
            </a:br>
            <a:r>
              <a:rPr lang="en-IE" dirty="0"/>
              <a:t>Economic, </a:t>
            </a:r>
            <a:r>
              <a:rPr lang="en-IE" dirty="0">
                <a:ea typeface="+mn-lt"/>
                <a:cs typeface="+mn-lt"/>
              </a:rPr>
              <a:t>including Circular Economy  </a:t>
            </a:r>
            <a:r>
              <a:rPr lang="en-IE" dirty="0"/>
              <a:t>  </a:t>
            </a:r>
          </a:p>
        </p:txBody>
      </p:sp>
      <p:sp>
        <p:nvSpPr>
          <p:cNvPr id="3" name="Text Placeholder 2">
            <a:extLst>
              <a:ext uri="{FF2B5EF4-FFF2-40B4-BE49-F238E27FC236}">
                <a16:creationId xmlns:a16="http://schemas.microsoft.com/office/drawing/2014/main" id="{8592147F-7C26-3DFF-0B8D-CB3735321E01}"/>
              </a:ext>
            </a:extLst>
          </p:cNvPr>
          <p:cNvSpPr>
            <a:spLocks noGrp="1"/>
          </p:cNvSpPr>
          <p:nvPr>
            <p:ph type="body" sz="quarter" idx="18"/>
          </p:nvPr>
        </p:nvSpPr>
        <p:spPr/>
        <p:txBody>
          <a:bodyPr/>
          <a:lstStyle/>
          <a:p>
            <a:r>
              <a:rPr lang="en-IE" dirty="0"/>
              <a:t>SECTION 3</a:t>
            </a:r>
          </a:p>
        </p:txBody>
      </p:sp>
    </p:spTree>
    <p:extLst>
      <p:ext uri="{BB962C8B-B14F-4D97-AF65-F5344CB8AC3E}">
        <p14:creationId xmlns:p14="http://schemas.microsoft.com/office/powerpoint/2010/main" val="357680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4DD6A6-288B-1C43-8FB4-541132F77E2F}"/>
              </a:ext>
            </a:extLst>
          </p:cNvPr>
          <p:cNvSpPr>
            <a:spLocks noGrp="1"/>
          </p:cNvSpPr>
          <p:nvPr>
            <p:ph type="body" sz="quarter" idx="29"/>
          </p:nvPr>
        </p:nvSpPr>
        <p:spPr/>
        <p:txBody>
          <a:bodyPr vert="horz" lIns="91440" tIns="45720" rIns="91440" bIns="45720" rtlCol="0" anchor="t">
            <a:normAutofit lnSpcReduction="10000"/>
          </a:bodyPr>
          <a:lstStyle/>
          <a:p>
            <a:r>
              <a:rPr lang="en-US" b="1" dirty="0">
                <a:solidFill>
                  <a:srgbClr val="468940"/>
                </a:solidFill>
              </a:rPr>
              <a:t>When you think of sustainability, what comes to mind? </a:t>
            </a:r>
          </a:p>
        </p:txBody>
      </p:sp>
      <p:sp>
        <p:nvSpPr>
          <p:cNvPr id="2" name="Text Placeholder 1">
            <a:extLst>
              <a:ext uri="{FF2B5EF4-FFF2-40B4-BE49-F238E27FC236}">
                <a16:creationId xmlns:a16="http://schemas.microsoft.com/office/drawing/2014/main" id="{C02B3DF5-0AD2-3F49-938A-D5659E9D884E}"/>
              </a:ext>
            </a:extLst>
          </p:cNvPr>
          <p:cNvSpPr>
            <a:spLocks noGrp="1"/>
          </p:cNvSpPr>
          <p:nvPr>
            <p:ph type="body" sz="quarter" idx="25"/>
          </p:nvPr>
        </p:nvSpPr>
        <p:spPr>
          <a:xfrm>
            <a:off x="502759" y="3792369"/>
            <a:ext cx="2355423" cy="711175"/>
          </a:xfrm>
        </p:spPr>
        <p:txBody>
          <a:bodyPr/>
          <a:lstStyle/>
          <a:p>
            <a:r>
              <a:rPr lang="en-US" sz="2200" dirty="0"/>
              <a:t>Financial Sustainability? </a:t>
            </a:r>
          </a:p>
        </p:txBody>
      </p:sp>
      <p:sp>
        <p:nvSpPr>
          <p:cNvPr id="4" name="Text Placeholder 3">
            <a:extLst>
              <a:ext uri="{FF2B5EF4-FFF2-40B4-BE49-F238E27FC236}">
                <a16:creationId xmlns:a16="http://schemas.microsoft.com/office/drawing/2014/main" id="{CF498AA5-2E91-2442-B2F1-AEFDA58B3A3C}"/>
              </a:ext>
            </a:extLst>
          </p:cNvPr>
          <p:cNvSpPr>
            <a:spLocks noGrp="1"/>
          </p:cNvSpPr>
          <p:nvPr>
            <p:ph type="body" sz="quarter" idx="31"/>
          </p:nvPr>
        </p:nvSpPr>
        <p:spPr>
          <a:xfrm>
            <a:off x="2973021" y="3792369"/>
            <a:ext cx="1921263" cy="711175"/>
          </a:xfrm>
        </p:spPr>
        <p:txBody>
          <a:bodyPr/>
          <a:lstStyle/>
          <a:p>
            <a:r>
              <a:rPr lang="en-US" sz="2200" dirty="0"/>
              <a:t>Carbon Reduction? </a:t>
            </a:r>
          </a:p>
          <a:p>
            <a:endParaRPr lang="en-US" sz="2200" dirty="0"/>
          </a:p>
        </p:txBody>
      </p:sp>
      <p:sp>
        <p:nvSpPr>
          <p:cNvPr id="5" name="Text Placeholder 4">
            <a:extLst>
              <a:ext uri="{FF2B5EF4-FFF2-40B4-BE49-F238E27FC236}">
                <a16:creationId xmlns:a16="http://schemas.microsoft.com/office/drawing/2014/main" id="{B0E06249-CEA4-2F4E-8977-34B58FF48DB0}"/>
              </a:ext>
            </a:extLst>
          </p:cNvPr>
          <p:cNvSpPr>
            <a:spLocks noGrp="1"/>
          </p:cNvSpPr>
          <p:nvPr>
            <p:ph type="body" sz="quarter" idx="33"/>
          </p:nvPr>
        </p:nvSpPr>
        <p:spPr>
          <a:xfrm>
            <a:off x="5009123" y="3792369"/>
            <a:ext cx="2262263" cy="711175"/>
          </a:xfrm>
        </p:spPr>
        <p:txBody>
          <a:bodyPr/>
          <a:lstStyle/>
          <a:p>
            <a:r>
              <a:rPr lang="en-US" sz="2200" dirty="0"/>
              <a:t>Protecting Biodiversity? </a:t>
            </a:r>
          </a:p>
          <a:p>
            <a:endParaRPr lang="en-US" sz="2200" dirty="0"/>
          </a:p>
        </p:txBody>
      </p:sp>
      <p:sp>
        <p:nvSpPr>
          <p:cNvPr id="6" name="Text Placeholder 5">
            <a:extLst>
              <a:ext uri="{FF2B5EF4-FFF2-40B4-BE49-F238E27FC236}">
                <a16:creationId xmlns:a16="http://schemas.microsoft.com/office/drawing/2014/main" id="{6F175841-273B-BE49-8A81-705BC760C15C}"/>
              </a:ext>
            </a:extLst>
          </p:cNvPr>
          <p:cNvSpPr>
            <a:spLocks noGrp="1"/>
          </p:cNvSpPr>
          <p:nvPr>
            <p:ph type="body" sz="quarter" idx="35"/>
          </p:nvPr>
        </p:nvSpPr>
        <p:spPr>
          <a:xfrm>
            <a:off x="7271386" y="3818825"/>
            <a:ext cx="1890175" cy="658263"/>
          </a:xfrm>
        </p:spPr>
        <p:txBody>
          <a:bodyPr/>
          <a:lstStyle/>
          <a:p>
            <a:r>
              <a:rPr lang="en-US" sz="2200" dirty="0"/>
              <a:t>Human Rights issues? </a:t>
            </a:r>
          </a:p>
          <a:p>
            <a:endParaRPr lang="en-US" sz="2200" dirty="0"/>
          </a:p>
        </p:txBody>
      </p:sp>
      <p:sp>
        <p:nvSpPr>
          <p:cNvPr id="7" name="Text Placeholder 6">
            <a:extLst>
              <a:ext uri="{FF2B5EF4-FFF2-40B4-BE49-F238E27FC236}">
                <a16:creationId xmlns:a16="http://schemas.microsoft.com/office/drawing/2014/main" id="{9503C68D-F9F5-4143-BEEB-37CECCCB745F}"/>
              </a:ext>
            </a:extLst>
          </p:cNvPr>
          <p:cNvSpPr>
            <a:spLocks noGrp="1"/>
          </p:cNvSpPr>
          <p:nvPr>
            <p:ph type="body" sz="quarter" idx="37"/>
          </p:nvPr>
        </p:nvSpPr>
        <p:spPr>
          <a:xfrm>
            <a:off x="9391239" y="3950375"/>
            <a:ext cx="1921262" cy="395162"/>
          </a:xfrm>
        </p:spPr>
        <p:txBody>
          <a:bodyPr/>
          <a:lstStyle/>
          <a:p>
            <a:r>
              <a:rPr lang="en-US" sz="2200" dirty="0"/>
              <a:t>Inclusivity? </a:t>
            </a:r>
          </a:p>
          <a:p>
            <a:endParaRPr lang="en-US" sz="2200" dirty="0"/>
          </a:p>
        </p:txBody>
      </p:sp>
      <p:sp>
        <p:nvSpPr>
          <p:cNvPr id="24" name="Shape 2772">
            <a:extLst>
              <a:ext uri="{FF2B5EF4-FFF2-40B4-BE49-F238E27FC236}">
                <a16:creationId xmlns:a16="http://schemas.microsoft.com/office/drawing/2014/main" id="{6088994E-EA56-0C49-A601-B4F22020C2BC}"/>
              </a:ext>
            </a:extLst>
          </p:cNvPr>
          <p:cNvSpPr/>
          <p:nvPr/>
        </p:nvSpPr>
        <p:spPr>
          <a:xfrm>
            <a:off x="10066687" y="2216665"/>
            <a:ext cx="493133" cy="493133"/>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rgbClr val="0B582E"/>
          </a:solidFill>
          <a:ln w="12700">
            <a:noFill/>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2"/>
              </a:solidFill>
            </a:endParaRPr>
          </a:p>
        </p:txBody>
      </p:sp>
      <p:sp>
        <p:nvSpPr>
          <p:cNvPr id="25" name="Shape 2617">
            <a:extLst>
              <a:ext uri="{FF2B5EF4-FFF2-40B4-BE49-F238E27FC236}">
                <a16:creationId xmlns:a16="http://schemas.microsoft.com/office/drawing/2014/main" id="{84AB3398-1E27-3747-882E-1234619E0BE3}"/>
              </a:ext>
            </a:extLst>
          </p:cNvPr>
          <p:cNvSpPr/>
          <p:nvPr/>
        </p:nvSpPr>
        <p:spPr>
          <a:xfrm>
            <a:off x="5732289" y="2216666"/>
            <a:ext cx="542774" cy="444137"/>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468940"/>
          </a:solidFill>
          <a:ln w="12700">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2"/>
              </a:solidFill>
            </a:endParaRPr>
          </a:p>
        </p:txBody>
      </p:sp>
      <p:sp>
        <p:nvSpPr>
          <p:cNvPr id="26" name="Shape 2546">
            <a:extLst>
              <a:ext uri="{FF2B5EF4-FFF2-40B4-BE49-F238E27FC236}">
                <a16:creationId xmlns:a16="http://schemas.microsoft.com/office/drawing/2014/main" id="{EFD6284E-0BDC-8E42-AB3B-888A15E70614}"/>
              </a:ext>
            </a:extLst>
          </p:cNvPr>
          <p:cNvSpPr/>
          <p:nvPr/>
        </p:nvSpPr>
        <p:spPr>
          <a:xfrm>
            <a:off x="7957432" y="2213054"/>
            <a:ext cx="547247" cy="447749"/>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297239"/>
          </a:solidFill>
          <a:ln w="12700">
            <a:miter lim="400000"/>
          </a:ln>
        </p:spPr>
        <p:txBody>
          <a:bodyPr lIns="38090" tIns="38090" rIns="38090" bIns="38090" anchor="ctr"/>
          <a:lstStyle/>
          <a:p>
            <a:pPr algn="ct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7" name="Shape 2624">
            <a:extLst>
              <a:ext uri="{FF2B5EF4-FFF2-40B4-BE49-F238E27FC236}">
                <a16:creationId xmlns:a16="http://schemas.microsoft.com/office/drawing/2014/main" id="{4685AABD-FCFF-F148-BF2A-25E1C475FBFF}"/>
              </a:ext>
            </a:extLst>
          </p:cNvPr>
          <p:cNvSpPr/>
          <p:nvPr/>
        </p:nvSpPr>
        <p:spPr>
          <a:xfrm>
            <a:off x="1551377" y="2216666"/>
            <a:ext cx="493134" cy="493132"/>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A2CC3A"/>
          </a:solidFill>
          <a:ln w="12700">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2"/>
              </a:solidFill>
            </a:endParaRPr>
          </a:p>
        </p:txBody>
      </p:sp>
      <p:sp>
        <p:nvSpPr>
          <p:cNvPr id="28" name="Shape 2633">
            <a:extLst>
              <a:ext uri="{FF2B5EF4-FFF2-40B4-BE49-F238E27FC236}">
                <a16:creationId xmlns:a16="http://schemas.microsoft.com/office/drawing/2014/main" id="{4B77CE9F-502F-7F48-BB8A-208479205D02}"/>
              </a:ext>
            </a:extLst>
          </p:cNvPr>
          <p:cNvSpPr/>
          <p:nvPr/>
        </p:nvSpPr>
        <p:spPr>
          <a:xfrm>
            <a:off x="3686122" y="2218452"/>
            <a:ext cx="495059" cy="495056"/>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84BA41"/>
          </a:solidFill>
          <a:ln w="12700">
            <a:miter lim="400000"/>
          </a:ln>
        </p:spPr>
        <p:txBody>
          <a:bodyPr lIns="38090" tIns="38090" rIns="38090" bIns="38090" anchor="ctr"/>
          <a:lstStyle/>
          <a:p>
            <a:pPr algn="ct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Text Placeholder 2">
            <a:extLst>
              <a:ext uri="{FF2B5EF4-FFF2-40B4-BE49-F238E27FC236}">
                <a16:creationId xmlns:a16="http://schemas.microsoft.com/office/drawing/2014/main" id="{40B92E39-1EC5-C706-8950-E2F47167B005}"/>
              </a:ext>
            </a:extLst>
          </p:cNvPr>
          <p:cNvSpPr txBox="1">
            <a:spLocks/>
          </p:cNvSpPr>
          <p:nvPr/>
        </p:nvSpPr>
        <p:spPr>
          <a:xfrm>
            <a:off x="-19417" y="5626962"/>
            <a:ext cx="12181236" cy="58222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468940"/>
                </a:solidFill>
              </a:rPr>
              <a:t>Sustainability covers a wide array of issues and topics</a:t>
            </a:r>
          </a:p>
        </p:txBody>
      </p:sp>
    </p:spTree>
    <p:extLst>
      <p:ext uri="{BB962C8B-B14F-4D97-AF65-F5344CB8AC3E}">
        <p14:creationId xmlns:p14="http://schemas.microsoft.com/office/powerpoint/2010/main" val="305188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3718076" y="893523"/>
            <a:ext cx="8111067" cy="5632311"/>
          </a:xfrm>
          <a:prstGeom prst="rect">
            <a:avLst/>
          </a:prstGeom>
          <a:noFill/>
        </p:spPr>
        <p:txBody>
          <a:bodyPr wrap="square" lIns="91440" tIns="45720" rIns="91440" bIns="45720" anchor="t">
            <a:spAutoFit/>
          </a:bodyPr>
          <a:lstStyle/>
          <a:p>
            <a:pPr algn="l" fontAlgn="base"/>
            <a:r>
              <a:rPr lang="en-GB" sz="2400" dirty="0">
                <a:solidFill>
                  <a:srgbClr val="000000"/>
                </a:solidFill>
              </a:rPr>
              <a:t>SMEs</a:t>
            </a:r>
            <a:r>
              <a:rPr lang="en-GB" sz="2400" b="0" i="0" dirty="0">
                <a:solidFill>
                  <a:srgbClr val="000000"/>
                </a:solidFill>
                <a:effectLst/>
              </a:rPr>
              <a:t> are at the forefront of change. They have more flexibility than larger organisations to implement and adapt </a:t>
            </a:r>
            <a:r>
              <a:rPr lang="en-GB" sz="2400" dirty="0">
                <a:solidFill>
                  <a:srgbClr val="000000"/>
                </a:solidFill>
              </a:rPr>
              <a:t>sustainability</a:t>
            </a:r>
            <a:r>
              <a:rPr lang="en-GB" sz="2400" b="0" i="0" dirty="0">
                <a:solidFill>
                  <a:srgbClr val="000000"/>
                </a:solidFill>
                <a:effectLst/>
              </a:rPr>
              <a:t> strategies and programs</a:t>
            </a:r>
            <a:r>
              <a:rPr lang="en-GB" sz="2400" dirty="0">
                <a:solidFill>
                  <a:srgbClr val="000000"/>
                </a:solidFill>
              </a:rPr>
              <a:t> to </a:t>
            </a:r>
            <a:r>
              <a:rPr lang="en-GB" sz="2400" b="1" dirty="0">
                <a:solidFill>
                  <a:srgbClr val="027354"/>
                </a:solidFill>
              </a:rPr>
              <a:t>reduce business risk, improve reputation </a:t>
            </a:r>
            <a:r>
              <a:rPr lang="en-GB" sz="2400" dirty="0">
                <a:solidFill>
                  <a:srgbClr val="000000"/>
                </a:solidFill>
              </a:rPr>
              <a:t>and </a:t>
            </a:r>
            <a:r>
              <a:rPr lang="en-GB" sz="2400" b="1" dirty="0">
                <a:solidFill>
                  <a:srgbClr val="027354"/>
                </a:solidFill>
              </a:rPr>
              <a:t>provide opportunities for cost savings</a:t>
            </a:r>
            <a:r>
              <a:rPr lang="en-GB" sz="2400" dirty="0">
                <a:solidFill>
                  <a:srgbClr val="000000"/>
                </a:solidFill>
              </a:rPr>
              <a:t>. Even the simplest energy efficiency measures can generate savings and make a difference to your business.</a:t>
            </a:r>
          </a:p>
          <a:p>
            <a:pPr algn="l" fontAlgn="base"/>
            <a:endParaRPr lang="en-GB" sz="2400" dirty="0">
              <a:solidFill>
                <a:srgbClr val="000000"/>
              </a:solidFill>
            </a:endParaRPr>
          </a:p>
          <a:p>
            <a:pPr algn="l"/>
            <a:r>
              <a:rPr lang="en-IE" sz="2400" b="1" dirty="0">
                <a:solidFill>
                  <a:srgbClr val="027354"/>
                </a:solidFill>
              </a:rPr>
              <a:t>Examples include: </a:t>
            </a:r>
          </a:p>
          <a:p>
            <a:pPr marL="342900" indent="-342900" algn="l">
              <a:buFont typeface="Wingdings" panose="05000000000000000000" pitchFamily="2" charset="2"/>
              <a:buChar char="ü"/>
            </a:pPr>
            <a:r>
              <a:rPr lang="en-GB" sz="2400" dirty="0">
                <a:solidFill>
                  <a:srgbClr val="000000"/>
                </a:solidFill>
              </a:rPr>
              <a:t>Renewable energy, such as solar, wind, hydroelectric, and biomass.</a:t>
            </a:r>
          </a:p>
          <a:p>
            <a:pPr marL="342900" indent="-342900" algn="l">
              <a:buFont typeface="Wingdings" panose="05000000000000000000" pitchFamily="2" charset="2"/>
              <a:buChar char="ü"/>
            </a:pPr>
            <a:r>
              <a:rPr lang="en-GB" sz="2400" dirty="0">
                <a:solidFill>
                  <a:srgbClr val="000000"/>
                </a:solidFill>
              </a:rPr>
              <a:t>Recycling of paper, plastics, card, metals (e.g., iron and steel, and minerals)</a:t>
            </a:r>
          </a:p>
          <a:p>
            <a:pPr marL="342900" indent="-342900">
              <a:buFont typeface="Wingdings" panose="05000000000000000000" pitchFamily="2" charset="2"/>
              <a:buChar char="ü"/>
            </a:pPr>
            <a:r>
              <a:rPr lang="en-GB" sz="2400" dirty="0">
                <a:solidFill>
                  <a:srgbClr val="000000"/>
                </a:solidFill>
              </a:rPr>
              <a:t>Reduce paper waste, energy consumption, </a:t>
            </a:r>
          </a:p>
          <a:p>
            <a:pPr marL="342900" indent="-342900" algn="l">
              <a:buFont typeface="Wingdings" panose="05000000000000000000" pitchFamily="2" charset="2"/>
              <a:buChar char="ü"/>
            </a:pPr>
            <a:r>
              <a:rPr lang="en-GB" sz="2400" dirty="0">
                <a:solidFill>
                  <a:srgbClr val="000000"/>
                </a:solidFill>
              </a:rPr>
              <a:t>Work remotely if possible, to reduce carbon emissions </a:t>
            </a:r>
          </a:p>
          <a:p>
            <a:pPr marL="342900" indent="-342900">
              <a:buFont typeface="Wingdings" panose="05000000000000000000" pitchFamily="2" charset="2"/>
              <a:buChar char="ü"/>
            </a:pPr>
            <a:r>
              <a:rPr lang="en-GB" sz="2400" dirty="0">
                <a:solidFill>
                  <a:srgbClr val="000000"/>
                </a:solidFill>
              </a:rPr>
              <a:t>Choose environmentally friendly consumables </a:t>
            </a:r>
            <a:endParaRPr lang="en-IE" sz="2400" dirty="0">
              <a:solidFill>
                <a:srgbClr val="000000"/>
              </a:solidFill>
            </a:endParaRPr>
          </a:p>
        </p:txBody>
      </p:sp>
      <p:sp>
        <p:nvSpPr>
          <p:cNvPr id="15" name="TextBox 14">
            <a:extLst>
              <a:ext uri="{FF2B5EF4-FFF2-40B4-BE49-F238E27FC236}">
                <a16:creationId xmlns:a16="http://schemas.microsoft.com/office/drawing/2014/main" id="{4BC243D1-3420-1DAF-0620-223E4EC5A96A}"/>
              </a:ext>
            </a:extLst>
          </p:cNvPr>
          <p:cNvSpPr txBox="1"/>
          <p:nvPr/>
        </p:nvSpPr>
        <p:spPr>
          <a:xfrm>
            <a:off x="244929" y="258020"/>
            <a:ext cx="10401300" cy="523220"/>
          </a:xfrm>
          <a:prstGeom prst="rect">
            <a:avLst/>
          </a:prstGeom>
          <a:noFill/>
        </p:spPr>
        <p:txBody>
          <a:bodyPr wrap="square">
            <a:spAutoFit/>
          </a:bodyPr>
          <a:lstStyle/>
          <a:p>
            <a:r>
              <a:rPr lang="en-IE" sz="2800" b="1" dirty="0">
                <a:solidFill>
                  <a:srgbClr val="027354"/>
                </a:solidFill>
              </a:rPr>
              <a:t>SMEs are in the Driving Seat of Environmental Impact</a:t>
            </a:r>
          </a:p>
        </p:txBody>
      </p:sp>
      <p:pic>
        <p:nvPicPr>
          <p:cNvPr id="17" name="Picture 16" descr="Green electric car charging symbol on pavement">
            <a:extLst>
              <a:ext uri="{FF2B5EF4-FFF2-40B4-BE49-F238E27FC236}">
                <a16:creationId xmlns:a16="http://schemas.microsoft.com/office/drawing/2014/main" id="{175F3381-FA24-9550-5598-AF970A3C6BE3}"/>
              </a:ext>
            </a:extLst>
          </p:cNvPr>
          <p:cNvPicPr>
            <a:picLocks noChangeAspect="1"/>
          </p:cNvPicPr>
          <p:nvPr/>
        </p:nvPicPr>
        <p:blipFill rotWithShape="1">
          <a:blip r:embed="rId2"/>
          <a:srcRect l="-5256" r="9680"/>
          <a:stretch/>
        </p:blipFill>
        <p:spPr>
          <a:xfrm>
            <a:off x="100114" y="2273300"/>
            <a:ext cx="3443186" cy="2654299"/>
          </a:xfrm>
          <a:prstGeom prst="rect">
            <a:avLst/>
          </a:prstGeom>
        </p:spPr>
      </p:pic>
    </p:spTree>
    <p:extLst>
      <p:ext uri="{BB962C8B-B14F-4D97-AF65-F5344CB8AC3E}">
        <p14:creationId xmlns:p14="http://schemas.microsoft.com/office/powerpoint/2010/main" val="3306872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304800" y="672068"/>
            <a:ext cx="11430000" cy="6555641"/>
          </a:xfrm>
          <a:prstGeom prst="rect">
            <a:avLst/>
          </a:prstGeom>
          <a:noFill/>
        </p:spPr>
        <p:txBody>
          <a:bodyPr wrap="square">
            <a:spAutoFit/>
          </a:bodyPr>
          <a:lstStyle/>
          <a:p>
            <a:r>
              <a:rPr lang="en-IE" sz="2400" dirty="0">
                <a:solidFill>
                  <a:srgbClr val="000000"/>
                </a:solidFill>
              </a:rPr>
              <a:t>There are many drivers pushing SMEs to make changes to their business models so that they are kinder to the environment.   Let’s look at some current drivers…</a:t>
            </a:r>
          </a:p>
          <a:p>
            <a:endParaRPr lang="en-IE" sz="2400" dirty="0">
              <a:solidFill>
                <a:srgbClr val="000000"/>
              </a:solidFill>
            </a:endParaRPr>
          </a:p>
          <a:p>
            <a:r>
              <a:rPr lang="en-IE" sz="2400" b="1" dirty="0">
                <a:solidFill>
                  <a:srgbClr val="468940"/>
                </a:solidFill>
                <a:cs typeface="Calibri"/>
              </a:rPr>
              <a:t>Supply chain disruptions</a:t>
            </a:r>
          </a:p>
          <a:p>
            <a:r>
              <a:rPr lang="en-IE" sz="2400" dirty="0">
                <a:solidFill>
                  <a:srgbClr val="000000"/>
                </a:solidFill>
              </a:rPr>
              <a:t>Most businesses now have global supply chains with </a:t>
            </a:r>
            <a:r>
              <a:rPr lang="en-IE" sz="2400" dirty="0">
                <a:hlinkClick r:id="rId2"/>
              </a:rPr>
              <a:t>76% of suppliers identifying potential climate risks in their supply chain</a:t>
            </a:r>
            <a:r>
              <a:rPr lang="en-IE" sz="2400" dirty="0"/>
              <a:t>. </a:t>
            </a:r>
            <a:r>
              <a:rPr lang="en-IE" sz="2400" dirty="0">
                <a:solidFill>
                  <a:srgbClr val="000000"/>
                </a:solidFill>
              </a:rPr>
              <a:t>These risks can be caused by extreme weather or health events caused by climate and environmental damage.  Considering these risks and how to mitigate them is an important driving factor for Business Sustainability. </a:t>
            </a:r>
          </a:p>
          <a:p>
            <a:endParaRPr lang="en-IE" dirty="0">
              <a:solidFill>
                <a:srgbClr val="000000"/>
              </a:solidFill>
            </a:endParaRPr>
          </a:p>
          <a:p>
            <a:r>
              <a:rPr lang="en-IE" sz="2400" b="1" dirty="0">
                <a:solidFill>
                  <a:srgbClr val="468940"/>
                </a:solidFill>
                <a:latin typeface="Calibri"/>
                <a:cs typeface="Calibri"/>
              </a:rPr>
              <a:t>Consumer Demand for Sustainability </a:t>
            </a:r>
          </a:p>
          <a:p>
            <a:r>
              <a:rPr lang="en-IE" sz="2400" dirty="0">
                <a:solidFill>
                  <a:srgbClr val="000000"/>
                </a:solidFill>
              </a:rPr>
              <a:t>While consumers have been expressing an interest in sustainable products and offerings for years, when ultimately faced with sustainable choices, consumers have historically reverted to old habitual behaviour.  However, last year the IBM Institute for Business Value found that 93% of global respondents said the pandemic had influenced their views on sustainability with 51% of global consumers expressing that environmental sustainability was more important to them today that it was 12 months ago. </a:t>
            </a:r>
            <a:r>
              <a:rPr lang="en-IE" dirty="0"/>
              <a:t>(</a:t>
            </a:r>
            <a:r>
              <a:rPr lang="en-IE" dirty="0">
                <a:hlinkClick r:id="rId3"/>
              </a:rPr>
              <a:t>IBM: Institute for Business Value</a:t>
            </a:r>
            <a:r>
              <a:rPr lang="en-IE" dirty="0"/>
              <a:t>)</a:t>
            </a:r>
            <a:endParaRPr lang="en-IE" sz="2400" dirty="0"/>
          </a:p>
          <a:p>
            <a:endParaRPr lang="en-IE" sz="1800" dirty="0">
              <a:solidFill>
                <a:srgbClr val="000000"/>
              </a:solidFill>
            </a:endParaRPr>
          </a:p>
          <a:p>
            <a:r>
              <a:rPr lang="en-IE" sz="2400" dirty="0">
                <a:solidFill>
                  <a:srgbClr val="000000"/>
                </a:solidFill>
              </a:rPr>
              <a:t> </a:t>
            </a:r>
            <a:endParaRPr lang="en-RU" sz="2400" dirty="0">
              <a:solidFill>
                <a:srgbClr val="000000"/>
              </a:solidFill>
            </a:endParaRPr>
          </a:p>
        </p:txBody>
      </p:sp>
      <p:sp>
        <p:nvSpPr>
          <p:cNvPr id="15" name="TextBox 14">
            <a:extLst>
              <a:ext uri="{FF2B5EF4-FFF2-40B4-BE49-F238E27FC236}">
                <a16:creationId xmlns:a16="http://schemas.microsoft.com/office/drawing/2014/main" id="{4BC243D1-3420-1DAF-0620-223E4EC5A96A}"/>
              </a:ext>
            </a:extLst>
          </p:cNvPr>
          <p:cNvSpPr txBox="1"/>
          <p:nvPr/>
        </p:nvSpPr>
        <p:spPr>
          <a:xfrm>
            <a:off x="304800" y="148848"/>
            <a:ext cx="10401300" cy="523220"/>
          </a:xfrm>
          <a:prstGeom prst="rect">
            <a:avLst/>
          </a:prstGeom>
          <a:noFill/>
        </p:spPr>
        <p:txBody>
          <a:bodyPr wrap="square">
            <a:spAutoFit/>
          </a:bodyPr>
          <a:lstStyle/>
          <a:p>
            <a:r>
              <a:rPr lang="en-IE" sz="2800" b="1" dirty="0">
                <a:solidFill>
                  <a:srgbClr val="027354"/>
                </a:solidFill>
              </a:rPr>
              <a:t>Economic Drivers</a:t>
            </a:r>
          </a:p>
        </p:txBody>
      </p:sp>
    </p:spTree>
    <p:extLst>
      <p:ext uri="{BB962C8B-B14F-4D97-AF65-F5344CB8AC3E}">
        <p14:creationId xmlns:p14="http://schemas.microsoft.com/office/powerpoint/2010/main" val="2147843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241300" y="843677"/>
            <a:ext cx="11328400" cy="6555641"/>
          </a:xfrm>
          <a:prstGeom prst="rect">
            <a:avLst/>
          </a:prstGeom>
          <a:noFill/>
        </p:spPr>
        <p:txBody>
          <a:bodyPr wrap="square">
            <a:spAutoFit/>
          </a:bodyPr>
          <a:lstStyle/>
          <a:p>
            <a:r>
              <a:rPr lang="en-IE" sz="2400" b="1" dirty="0">
                <a:solidFill>
                  <a:srgbClr val="468940"/>
                </a:solidFill>
                <a:latin typeface="Calibri"/>
                <a:cs typeface="Calibri"/>
              </a:rPr>
              <a:t>Employee Demand  </a:t>
            </a:r>
          </a:p>
          <a:p>
            <a:r>
              <a:rPr lang="en-IE" sz="2400" dirty="0">
                <a:solidFill>
                  <a:srgbClr val="000000"/>
                </a:solidFill>
              </a:rPr>
              <a:t>SMEs are becoming increasingly aware of the impacts everyday decisions have on the climate and so this is affecting their decisions when choosing where to work. Climate change and environmental protection is the issue that millennials care about the most and by 2025, millennials and beyond will make up to </a:t>
            </a:r>
            <a:r>
              <a:rPr lang="en-IE" sz="2400" dirty="0">
                <a:hlinkClick r:id="rId2"/>
              </a:rPr>
              <a:t>75% of the global workforce </a:t>
            </a:r>
            <a:r>
              <a:rPr lang="en-IE" sz="2400" dirty="0">
                <a:solidFill>
                  <a:srgbClr val="000000"/>
                </a:solidFill>
              </a:rPr>
              <a:t>who want to work for companies that are affecting positive change. SMEs depend on attracting the best talent, and so working on the becoming a more sustainable SME is a key step in creating your value proposition for a modern workforce. </a:t>
            </a:r>
            <a:endParaRPr lang="en-RU" sz="2400" dirty="0">
              <a:solidFill>
                <a:srgbClr val="000000"/>
              </a:solidFill>
            </a:endParaRPr>
          </a:p>
          <a:p>
            <a:endParaRPr lang="en-IE" dirty="0">
              <a:solidFill>
                <a:srgbClr val="000000"/>
              </a:solidFill>
            </a:endParaRPr>
          </a:p>
          <a:p>
            <a:r>
              <a:rPr lang="en-IE" sz="2400" b="1" dirty="0">
                <a:solidFill>
                  <a:srgbClr val="468940"/>
                </a:solidFill>
                <a:latin typeface="Calibri"/>
                <a:cs typeface="Calibri"/>
              </a:rPr>
              <a:t>Response to Pressure Movements </a:t>
            </a:r>
          </a:p>
          <a:p>
            <a:pPr marL="0" marR="0" lvl="0" indent="0" algn="l" defTabSz="325892" rtl="0" eaLnBrk="1" fontAlgn="auto" latinLnBrk="0" hangingPunct="1">
              <a:lnSpc>
                <a:spcPct val="100000"/>
              </a:lnSpc>
              <a:spcBef>
                <a:spcPts val="0"/>
              </a:spcBef>
              <a:spcAft>
                <a:spcPts val="0"/>
              </a:spcAft>
              <a:buClrTx/>
              <a:buSzTx/>
              <a:buFontTx/>
              <a:buNone/>
              <a:tabLst/>
              <a:defRPr/>
            </a:pPr>
            <a:r>
              <a:rPr lang="en-IE" sz="2400" dirty="0">
                <a:solidFill>
                  <a:srgbClr val="000000"/>
                </a:solidFill>
                <a:latin typeface="Calibri" panose="020F0502020204030204" pitchFamily="34" charset="0"/>
                <a:cs typeface="Calibri" panose="020F0502020204030204" pitchFamily="34" charset="0"/>
              </a:rPr>
              <a:t>The modern environmental movement was born on the first Earth Day in April 1970, and since then traction has built year on year. From Greta Thunberg’s </a:t>
            </a:r>
            <a:r>
              <a:rPr lang="en-IE" sz="2400" dirty="0">
                <a:solidFill>
                  <a:srgbClr val="004256"/>
                </a:solidFill>
                <a:latin typeface="Calibri" panose="020F0502020204030204" pitchFamily="34" charset="0"/>
                <a:cs typeface="Calibri" panose="020F0502020204030204" pitchFamily="34" charset="0"/>
              </a:rPr>
              <a:t>‘</a:t>
            </a:r>
            <a:r>
              <a:rPr lang="en-IE" sz="2400" dirty="0">
                <a:solidFill>
                  <a:srgbClr val="004256"/>
                </a:solidFill>
                <a:latin typeface="Calibri" panose="020F0502020204030204" pitchFamily="34" charset="0"/>
                <a:cs typeface="Calibri" panose="020F0502020204030204" pitchFamily="34" charset="0"/>
                <a:hlinkClick r:id="rId3"/>
              </a:rPr>
              <a:t>Friday’s for Future</a:t>
            </a:r>
            <a:r>
              <a:rPr lang="en-IE" sz="2400" dirty="0">
                <a:solidFill>
                  <a:srgbClr val="004256"/>
                </a:solidFill>
                <a:latin typeface="Calibri" panose="020F0502020204030204" pitchFamily="34" charset="0"/>
                <a:cs typeface="Calibri" panose="020F0502020204030204" pitchFamily="34" charset="0"/>
              </a:rPr>
              <a:t>’ </a:t>
            </a:r>
            <a:r>
              <a:rPr lang="en-IE" sz="2400" dirty="0">
                <a:solidFill>
                  <a:srgbClr val="000000"/>
                </a:solidFill>
                <a:latin typeface="Calibri" panose="020F0502020204030204" pitchFamily="34" charset="0"/>
                <a:cs typeface="Calibri" panose="020F0502020204030204" pitchFamily="34" charset="0"/>
              </a:rPr>
              <a:t>strikes, to sectoral lobbying and pressure groups, combined with the transparency afforded by reporting SMEs can no longer hideaway.  This now applies to SMEs of all sizes, as a certain social and environmental performance is required in order to build trust with your users and receive the social license to operate. </a:t>
            </a:r>
            <a:endParaRPr kumimoji="0" lang="en-IE"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endParaRPr lang="en-IE" sz="1800" dirty="0">
              <a:solidFill>
                <a:srgbClr val="000000"/>
              </a:solidFill>
            </a:endParaRPr>
          </a:p>
          <a:p>
            <a:r>
              <a:rPr lang="en-IE" sz="2400" dirty="0">
                <a:solidFill>
                  <a:srgbClr val="000000"/>
                </a:solidFill>
              </a:rPr>
              <a:t> </a:t>
            </a:r>
            <a:endParaRPr lang="en-RU" sz="2400" dirty="0">
              <a:solidFill>
                <a:srgbClr val="000000"/>
              </a:solidFill>
            </a:endParaRPr>
          </a:p>
        </p:txBody>
      </p:sp>
      <p:sp>
        <p:nvSpPr>
          <p:cNvPr id="15" name="TextBox 14">
            <a:extLst>
              <a:ext uri="{FF2B5EF4-FFF2-40B4-BE49-F238E27FC236}">
                <a16:creationId xmlns:a16="http://schemas.microsoft.com/office/drawing/2014/main" id="{4BC243D1-3420-1DAF-0620-223E4EC5A96A}"/>
              </a:ext>
            </a:extLst>
          </p:cNvPr>
          <p:cNvSpPr txBox="1"/>
          <p:nvPr/>
        </p:nvSpPr>
        <p:spPr>
          <a:xfrm>
            <a:off x="241300" y="131901"/>
            <a:ext cx="10401300" cy="523220"/>
          </a:xfrm>
          <a:prstGeom prst="rect">
            <a:avLst/>
          </a:prstGeom>
          <a:noFill/>
        </p:spPr>
        <p:txBody>
          <a:bodyPr wrap="square">
            <a:spAutoFit/>
          </a:bodyPr>
          <a:lstStyle/>
          <a:p>
            <a:r>
              <a:rPr lang="en-IE" sz="2800" b="1" dirty="0">
                <a:solidFill>
                  <a:srgbClr val="027354"/>
                </a:solidFill>
              </a:rPr>
              <a:t>Economic Drivers</a:t>
            </a:r>
          </a:p>
        </p:txBody>
      </p:sp>
    </p:spTree>
    <p:extLst>
      <p:ext uri="{BB962C8B-B14F-4D97-AF65-F5344CB8AC3E}">
        <p14:creationId xmlns:p14="http://schemas.microsoft.com/office/powerpoint/2010/main" val="16869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355600" y="674588"/>
            <a:ext cx="7720642" cy="6647974"/>
          </a:xfrm>
          <a:prstGeom prst="rect">
            <a:avLst/>
          </a:prstGeom>
          <a:noFill/>
        </p:spPr>
        <p:txBody>
          <a:bodyPr wrap="square" lIns="91440" tIns="45720" rIns="91440" bIns="45720" anchor="t">
            <a:spAutoFit/>
          </a:bodyPr>
          <a:lstStyle/>
          <a:p>
            <a:r>
              <a:rPr lang="en-IE" sz="2400" b="1" dirty="0">
                <a:solidFill>
                  <a:srgbClr val="468940"/>
                </a:solidFill>
                <a:latin typeface="Calibri"/>
                <a:cs typeface="Calibri"/>
              </a:rPr>
              <a:t>Efficiency Gains and Innovation </a:t>
            </a:r>
          </a:p>
          <a:p>
            <a:pPr algn="just"/>
            <a:r>
              <a:rPr lang="en-GB" sz="2400" dirty="0">
                <a:solidFill>
                  <a:srgbClr val="000000"/>
                </a:solidFill>
                <a:latin typeface="Calibri"/>
                <a:cs typeface="Calibri"/>
              </a:rPr>
              <a:t>By aligning your SME with the sustainability goals, you are automatically taking a future focused lens to your operations which can provide you with a number of competitive advantages.  This drives innovation as we are forced to explore new options and business models that are outside of the ‘norm’ as well as identifying the market opportunities of tomorrow.  </a:t>
            </a:r>
            <a:endParaRPr lang="en-GB" sz="2400" dirty="0">
              <a:solidFill>
                <a:srgbClr val="000000"/>
              </a:solidFill>
              <a:latin typeface="Calibri" panose="020F0502020204030204" pitchFamily="34" charset="0"/>
              <a:cs typeface="Calibri" panose="020F0502020204030204" pitchFamily="34" charset="0"/>
            </a:endParaRPr>
          </a:p>
          <a:p>
            <a:pPr algn="just"/>
            <a:endParaRPr lang="en-GB" sz="2400" dirty="0">
              <a:solidFill>
                <a:srgbClr val="000000"/>
              </a:solidFill>
              <a:latin typeface="Calibri" panose="020F0502020204030204" pitchFamily="34" charset="0"/>
              <a:cs typeface="Calibri" panose="020F0502020204030204" pitchFamily="34" charset="0"/>
            </a:endParaRPr>
          </a:p>
          <a:p>
            <a:pPr algn="just"/>
            <a:r>
              <a:rPr lang="en-GB" sz="2400" dirty="0">
                <a:solidFill>
                  <a:srgbClr val="000000"/>
                </a:solidFill>
                <a:latin typeface="Calibri"/>
                <a:cs typeface="Calibri"/>
              </a:rPr>
              <a:t>Check out this </a:t>
            </a:r>
            <a:r>
              <a:rPr lang="en-GB" sz="2400" dirty="0">
                <a:solidFill>
                  <a:srgbClr val="004256"/>
                </a:solidFill>
                <a:latin typeface="Calibri"/>
                <a:cs typeface="Calibri"/>
                <a:hlinkClick r:id="rId2"/>
              </a:rPr>
              <a:t>report</a:t>
            </a:r>
            <a:r>
              <a:rPr lang="en-GB" sz="2400" dirty="0">
                <a:solidFill>
                  <a:srgbClr val="004256"/>
                </a:solidFill>
                <a:latin typeface="Calibri"/>
                <a:cs typeface="Calibri"/>
              </a:rPr>
              <a:t> </a:t>
            </a:r>
            <a:r>
              <a:rPr lang="en-GB" sz="2400" dirty="0">
                <a:solidFill>
                  <a:srgbClr val="000000"/>
                </a:solidFill>
                <a:latin typeface="Calibri"/>
                <a:cs typeface="Calibri"/>
              </a:rPr>
              <a:t>which outlines</a:t>
            </a:r>
            <a:r>
              <a:rPr lang="en-IE" sz="2400" dirty="0">
                <a:solidFill>
                  <a:srgbClr val="000000"/>
                </a:solidFill>
                <a:latin typeface="Calibri"/>
                <a:cs typeface="Calibri"/>
              </a:rPr>
              <a:t> the </a:t>
            </a:r>
            <a:r>
              <a:rPr lang="en-IE" sz="2400" b="1" dirty="0">
                <a:solidFill>
                  <a:srgbClr val="000000"/>
                </a:solidFill>
                <a:latin typeface="Calibri"/>
                <a:cs typeface="Calibri"/>
              </a:rPr>
              <a:t>60 biggest market opportunities related to delivering the Sustainable Development Goals. </a:t>
            </a:r>
            <a:r>
              <a:rPr lang="en-IE" sz="2400" dirty="0">
                <a:solidFill>
                  <a:srgbClr val="000000"/>
                </a:solidFill>
                <a:latin typeface="Calibri"/>
                <a:cs typeface="Calibri"/>
              </a:rPr>
              <a:t>  Circular business models are also a key area of exploration as not only do they provide us with a greater social license and help us build trust and reputation, but they also help us to design out inefficiencies and save costs.  </a:t>
            </a:r>
            <a:endParaRPr lang="en-IE" sz="2400" dirty="0">
              <a:solidFill>
                <a:srgbClr val="000000"/>
              </a:solidFill>
              <a:latin typeface="Calibri" panose="020F0502020204030204" pitchFamily="34" charset="0"/>
              <a:cs typeface="Calibri" panose="020F0502020204030204" pitchFamily="34" charset="0"/>
            </a:endParaRPr>
          </a:p>
          <a:p>
            <a:endParaRPr lang="en-IE" sz="1800" dirty="0">
              <a:solidFill>
                <a:srgbClr val="000000"/>
              </a:solidFill>
            </a:endParaRPr>
          </a:p>
          <a:p>
            <a:r>
              <a:rPr lang="en-IE" sz="2400" dirty="0">
                <a:solidFill>
                  <a:srgbClr val="000000"/>
                </a:solidFill>
              </a:rPr>
              <a:t> </a:t>
            </a:r>
            <a:endParaRPr lang="en-RU" sz="2400" dirty="0">
              <a:solidFill>
                <a:srgbClr val="000000"/>
              </a:solidFill>
            </a:endParaRPr>
          </a:p>
        </p:txBody>
      </p:sp>
      <p:sp>
        <p:nvSpPr>
          <p:cNvPr id="15" name="TextBox 14">
            <a:extLst>
              <a:ext uri="{FF2B5EF4-FFF2-40B4-BE49-F238E27FC236}">
                <a16:creationId xmlns:a16="http://schemas.microsoft.com/office/drawing/2014/main" id="{4BC243D1-3420-1DAF-0620-223E4EC5A96A}"/>
              </a:ext>
            </a:extLst>
          </p:cNvPr>
          <p:cNvSpPr txBox="1"/>
          <p:nvPr/>
        </p:nvSpPr>
        <p:spPr>
          <a:xfrm>
            <a:off x="355600" y="79514"/>
            <a:ext cx="10401300" cy="523220"/>
          </a:xfrm>
          <a:prstGeom prst="rect">
            <a:avLst/>
          </a:prstGeom>
          <a:noFill/>
        </p:spPr>
        <p:txBody>
          <a:bodyPr wrap="square">
            <a:spAutoFit/>
          </a:bodyPr>
          <a:lstStyle/>
          <a:p>
            <a:r>
              <a:rPr lang="en-IE" sz="2800" b="1">
                <a:solidFill>
                  <a:srgbClr val="027354"/>
                </a:solidFill>
              </a:rPr>
              <a:t>Economic Drivers</a:t>
            </a:r>
            <a:endParaRPr lang="en-IE" sz="2800" b="1" dirty="0">
              <a:solidFill>
                <a:srgbClr val="027354"/>
              </a:solidFill>
            </a:endParaRPr>
          </a:p>
        </p:txBody>
      </p:sp>
      <p:pic>
        <p:nvPicPr>
          <p:cNvPr id="3" name="Picture 2">
            <a:extLst>
              <a:ext uri="{FF2B5EF4-FFF2-40B4-BE49-F238E27FC236}">
                <a16:creationId xmlns:a16="http://schemas.microsoft.com/office/drawing/2014/main" id="{0FCAA69A-C962-AF90-74C2-EE1725C4EE94}"/>
              </a:ext>
            </a:extLst>
          </p:cNvPr>
          <p:cNvPicPr>
            <a:picLocks noChangeAspect="1"/>
          </p:cNvPicPr>
          <p:nvPr/>
        </p:nvPicPr>
        <p:blipFill>
          <a:blip r:embed="rId3"/>
          <a:stretch>
            <a:fillRect/>
          </a:stretch>
        </p:blipFill>
        <p:spPr>
          <a:xfrm>
            <a:off x="8154271" y="1518642"/>
            <a:ext cx="3412312" cy="4959866"/>
          </a:xfrm>
          <a:prstGeom prst="rect">
            <a:avLst/>
          </a:prstGeom>
        </p:spPr>
      </p:pic>
    </p:spTree>
    <p:extLst>
      <p:ext uri="{BB962C8B-B14F-4D97-AF65-F5344CB8AC3E}">
        <p14:creationId xmlns:p14="http://schemas.microsoft.com/office/powerpoint/2010/main" val="1550403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223FCC-0263-818C-ED91-84932FEF8013}"/>
              </a:ext>
            </a:extLst>
          </p:cNvPr>
          <p:cNvSpPr>
            <a:spLocks noGrp="1"/>
          </p:cNvSpPr>
          <p:nvPr>
            <p:ph type="body" sz="quarter" idx="16"/>
          </p:nvPr>
        </p:nvSpPr>
        <p:spPr>
          <a:xfrm>
            <a:off x="-5638" y="2397624"/>
            <a:ext cx="4163428" cy="1220508"/>
          </a:xfrm>
        </p:spPr>
        <p:txBody>
          <a:bodyPr vert="horz" lIns="91440" tIns="45720" rIns="91440" bIns="45720" rtlCol="0" anchor="t">
            <a:normAutofit/>
          </a:bodyPr>
          <a:lstStyle/>
          <a:p>
            <a:pPr algn="ctr"/>
            <a:r>
              <a:rPr lang="en-IE" dirty="0">
                <a:cs typeface="Calibri"/>
              </a:rPr>
              <a:t>Circular Economy</a:t>
            </a:r>
          </a:p>
        </p:txBody>
      </p:sp>
      <p:sp>
        <p:nvSpPr>
          <p:cNvPr id="8" name="Text Placeholder 4">
            <a:extLst>
              <a:ext uri="{FF2B5EF4-FFF2-40B4-BE49-F238E27FC236}">
                <a16:creationId xmlns:a16="http://schemas.microsoft.com/office/drawing/2014/main" id="{5015D899-8EDE-D79A-6810-EF424BCEDE71}"/>
              </a:ext>
            </a:extLst>
          </p:cNvPr>
          <p:cNvSpPr txBox="1">
            <a:spLocks/>
          </p:cNvSpPr>
          <p:nvPr/>
        </p:nvSpPr>
        <p:spPr>
          <a:xfrm>
            <a:off x="5194981" y="248868"/>
            <a:ext cx="6641418" cy="6234838"/>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ea typeface="+mn-lt"/>
              <a:cs typeface="+mn-lt"/>
            </a:endParaRPr>
          </a:p>
          <a:p>
            <a:pPr marL="0" indent="-57150"/>
            <a:r>
              <a:rPr lang="en-US" dirty="0">
                <a:ea typeface="+mn-lt"/>
                <a:cs typeface="+mn-lt"/>
              </a:rPr>
              <a:t>In our current economy, we take materials from the Earth, make products from them, and eventually throw them away as waste – the process is linear. In a circular economy, by contrast, we stop waste being produced in the first place.</a:t>
            </a:r>
            <a:endParaRPr lang="en-US" dirty="0">
              <a:cs typeface="Calibri"/>
            </a:endParaRPr>
          </a:p>
          <a:p>
            <a:pPr marL="0" indent="0"/>
            <a:r>
              <a:rPr lang="en-US" b="1" dirty="0"/>
              <a:t>The circular economy is based on three principles, driven by design:</a:t>
            </a:r>
            <a:endParaRPr lang="en-US" dirty="0">
              <a:cs typeface="Calibri" panose="020F0502020204030204"/>
            </a:endParaRPr>
          </a:p>
          <a:p>
            <a:pPr marL="285750" indent="-285750">
              <a:buFont typeface="Arial"/>
              <a:buChar char="•"/>
            </a:pPr>
            <a:r>
              <a:rPr lang="en-US" dirty="0">
                <a:ea typeface="+mn-lt"/>
                <a:cs typeface="+mn-lt"/>
                <a:hlinkClick r:id="rId2"/>
              </a:rPr>
              <a:t>Eliminate waste and pollution</a:t>
            </a:r>
            <a:endParaRPr lang="en-US"/>
          </a:p>
          <a:p>
            <a:pPr marL="285750" indent="-285750">
              <a:buFont typeface="Arial"/>
              <a:buChar char="•"/>
            </a:pPr>
            <a:r>
              <a:rPr lang="en-US" dirty="0">
                <a:ea typeface="+mn-lt"/>
                <a:cs typeface="+mn-lt"/>
                <a:hlinkClick r:id="rId3"/>
              </a:rPr>
              <a:t>Circulate products and materials (at their highest value)</a:t>
            </a:r>
            <a:endParaRPr lang="en-US"/>
          </a:p>
          <a:p>
            <a:pPr marL="285750" indent="-285750">
              <a:buFont typeface="Arial"/>
              <a:buChar char="•"/>
            </a:pPr>
            <a:r>
              <a:rPr lang="en-US" dirty="0">
                <a:ea typeface="+mn-lt"/>
                <a:cs typeface="+mn-lt"/>
                <a:hlinkClick r:id="rId4"/>
              </a:rPr>
              <a:t>Regenerate nature</a:t>
            </a:r>
            <a:endParaRPr lang="en-US"/>
          </a:p>
          <a:p>
            <a:pPr marL="0" indent="0"/>
            <a:r>
              <a:rPr lang="en-US" dirty="0">
                <a:ea typeface="+mn-lt"/>
                <a:cs typeface="+mn-lt"/>
              </a:rPr>
              <a:t>It is underpinned by a transition to renewable energy and materials. A circular economy decouples economic activity from the consumption of finite resources. It is a resilient system that is good for business, people and the environment.</a:t>
            </a:r>
            <a:endParaRPr lang="en-US">
              <a:cs typeface="Calibri" panose="020F0502020204030204"/>
            </a:endParaRPr>
          </a:p>
          <a:p>
            <a:pPr indent="0"/>
            <a:endParaRPr lang="en-US" b="1" dirty="0">
              <a:cs typeface="Calibri"/>
            </a:endParaRPr>
          </a:p>
        </p:txBody>
      </p:sp>
      <p:pic>
        <p:nvPicPr>
          <p:cNvPr id="2" name="Picture 3">
            <a:extLst>
              <a:ext uri="{FF2B5EF4-FFF2-40B4-BE49-F238E27FC236}">
                <a16:creationId xmlns:a16="http://schemas.microsoft.com/office/drawing/2014/main" id="{E3F062A3-9FE8-85EE-F96A-B455A3166F70}"/>
              </a:ext>
            </a:extLst>
          </p:cNvPr>
          <p:cNvPicPr>
            <a:picLocks noChangeAspect="1"/>
          </p:cNvPicPr>
          <p:nvPr/>
        </p:nvPicPr>
        <p:blipFill>
          <a:blip r:embed="rId5"/>
          <a:stretch>
            <a:fillRect/>
          </a:stretch>
        </p:blipFill>
        <p:spPr>
          <a:xfrm>
            <a:off x="212876" y="3525426"/>
            <a:ext cx="2743200" cy="702196"/>
          </a:xfrm>
          <a:prstGeom prst="rect">
            <a:avLst/>
          </a:prstGeom>
        </p:spPr>
      </p:pic>
      <p:sp>
        <p:nvSpPr>
          <p:cNvPr id="4" name="TextBox 3">
            <a:extLst>
              <a:ext uri="{FF2B5EF4-FFF2-40B4-BE49-F238E27FC236}">
                <a16:creationId xmlns:a16="http://schemas.microsoft.com/office/drawing/2014/main" id="{1270488A-BF90-85F7-C769-3147E83C10E2}"/>
              </a:ext>
            </a:extLst>
          </p:cNvPr>
          <p:cNvSpPr txBox="1"/>
          <p:nvPr/>
        </p:nvSpPr>
        <p:spPr>
          <a:xfrm>
            <a:off x="418495" y="2898019"/>
            <a:ext cx="33237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As course authors, we highly recommend the work of  </a:t>
            </a:r>
            <a:r>
              <a:rPr lang="en-US">
                <a:cs typeface="Segoe UI"/>
              </a:rPr>
              <a:t>​</a:t>
            </a:r>
          </a:p>
          <a:p>
            <a:r>
              <a:rPr lang="en-US">
                <a:cs typeface="Segoe UI"/>
              </a:rPr>
              <a:t>​</a:t>
            </a:r>
          </a:p>
        </p:txBody>
      </p:sp>
      <p:sp>
        <p:nvSpPr>
          <p:cNvPr id="3" name="TextBox 2">
            <a:extLst>
              <a:ext uri="{FF2B5EF4-FFF2-40B4-BE49-F238E27FC236}">
                <a16:creationId xmlns:a16="http://schemas.microsoft.com/office/drawing/2014/main" id="{E667D106-C34C-CF78-6F03-471AFAB26BEA}"/>
              </a:ext>
            </a:extLst>
          </p:cNvPr>
          <p:cNvSpPr txBox="1"/>
          <p:nvPr/>
        </p:nvSpPr>
        <p:spPr>
          <a:xfrm>
            <a:off x="491008" y="4213023"/>
            <a:ext cx="29367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What is a circular economy? | Ellen MacArthur Foundation</a:t>
            </a:r>
            <a:endParaRPr lang="en-US"/>
          </a:p>
        </p:txBody>
      </p:sp>
    </p:spTree>
    <p:extLst>
      <p:ext uri="{BB962C8B-B14F-4D97-AF65-F5344CB8AC3E}">
        <p14:creationId xmlns:p14="http://schemas.microsoft.com/office/powerpoint/2010/main" val="2948548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355600" y="674588"/>
            <a:ext cx="7720642" cy="461665"/>
          </a:xfrm>
          <a:prstGeom prst="rect">
            <a:avLst/>
          </a:prstGeom>
          <a:noFill/>
        </p:spPr>
        <p:txBody>
          <a:bodyPr wrap="square" lIns="91440" tIns="45720" rIns="91440" bIns="45720" anchor="t">
            <a:spAutoFit/>
          </a:bodyPr>
          <a:lstStyle/>
          <a:p>
            <a:endParaRPr lang="en-US" sz="2400">
              <a:solidFill>
                <a:srgbClr val="000000"/>
              </a:solidFill>
              <a:cs typeface="Calibri"/>
            </a:endParaRPr>
          </a:p>
        </p:txBody>
      </p:sp>
      <p:sp>
        <p:nvSpPr>
          <p:cNvPr id="15" name="TextBox 14">
            <a:extLst>
              <a:ext uri="{FF2B5EF4-FFF2-40B4-BE49-F238E27FC236}">
                <a16:creationId xmlns:a16="http://schemas.microsoft.com/office/drawing/2014/main" id="{4BC243D1-3420-1DAF-0620-223E4EC5A96A}"/>
              </a:ext>
            </a:extLst>
          </p:cNvPr>
          <p:cNvSpPr txBox="1"/>
          <p:nvPr/>
        </p:nvSpPr>
        <p:spPr>
          <a:xfrm>
            <a:off x="4649410" y="248847"/>
            <a:ext cx="6990443" cy="6370975"/>
          </a:xfrm>
          <a:prstGeom prst="rect">
            <a:avLst/>
          </a:prstGeom>
          <a:noFill/>
        </p:spPr>
        <p:txBody>
          <a:bodyPr wrap="square" lIns="91440" tIns="45720" rIns="91440" bIns="45720" anchor="t">
            <a:spAutoFit/>
          </a:bodyPr>
          <a:lstStyle/>
          <a:p>
            <a:r>
              <a:rPr lang="en-GB" sz="2400" dirty="0">
                <a:solidFill>
                  <a:srgbClr val="000000"/>
                </a:solidFill>
              </a:rPr>
              <a:t>In the circular economy, goods are produced, consumed, recycled, produced and re-consumed, entering a circular life cycle. It is a recent and increasingly widespread concept based on economic principles and other aspects such as the environment. In this way, the life cycle of products is extended. In that sense, the concept of circular economy covers all stages of the product life cycle, from product design and production process, through transformation and consumption to waste management, recycling &amp; reuse. </a:t>
            </a:r>
            <a:endParaRPr lang="en-IE" sz="2400" b="1" dirty="0">
              <a:solidFill>
                <a:srgbClr val="000000"/>
              </a:solidFill>
              <a:cs typeface="Calibri"/>
            </a:endParaRPr>
          </a:p>
          <a:p>
            <a:endParaRPr lang="en-GB" sz="2400" dirty="0">
              <a:solidFill>
                <a:srgbClr val="000000"/>
              </a:solidFill>
              <a:cs typeface="Calibri"/>
            </a:endParaRPr>
          </a:p>
          <a:p>
            <a:r>
              <a:rPr lang="en-GB" sz="2400" dirty="0">
                <a:solidFill>
                  <a:srgbClr val="000000"/>
                </a:solidFill>
              </a:rPr>
              <a:t> The circular economy also demands greater efficiency in production processes and here the focus is on seeking to reduce the environmental and social impact of production, such as through promoting innovative industrial processes or more sustainable supply.</a:t>
            </a:r>
            <a:endParaRPr lang="en-IE" sz="2400" b="1" dirty="0">
              <a:solidFill>
                <a:srgbClr val="000000"/>
              </a:solidFill>
              <a:cs typeface="Calibri"/>
            </a:endParaRPr>
          </a:p>
        </p:txBody>
      </p:sp>
      <p:sp>
        <p:nvSpPr>
          <p:cNvPr id="5" name="TextBox 4">
            <a:extLst>
              <a:ext uri="{FF2B5EF4-FFF2-40B4-BE49-F238E27FC236}">
                <a16:creationId xmlns:a16="http://schemas.microsoft.com/office/drawing/2014/main" id="{C8B43A15-A059-CF11-0DA0-19DFEDE4318E}"/>
              </a:ext>
            </a:extLst>
          </p:cNvPr>
          <p:cNvSpPr txBox="1"/>
          <p:nvPr/>
        </p:nvSpPr>
        <p:spPr>
          <a:xfrm>
            <a:off x="519548" y="4516581"/>
            <a:ext cx="376843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468940"/>
                </a:solidFill>
                <a:cs typeface="Calibri"/>
              </a:rPr>
              <a:t>We go into the potential of this topic for your SME in a lot more detail in Module 4:  Greening your Product</a:t>
            </a:r>
          </a:p>
        </p:txBody>
      </p:sp>
      <p:sp>
        <p:nvSpPr>
          <p:cNvPr id="4" name="Text Placeholder 2">
            <a:extLst>
              <a:ext uri="{FF2B5EF4-FFF2-40B4-BE49-F238E27FC236}">
                <a16:creationId xmlns:a16="http://schemas.microsoft.com/office/drawing/2014/main" id="{016CBAB3-9AF0-8340-876A-6CE4B81FCB95}"/>
              </a:ext>
            </a:extLst>
          </p:cNvPr>
          <p:cNvSpPr txBox="1">
            <a:spLocks/>
          </p:cNvSpPr>
          <p:nvPr/>
        </p:nvSpPr>
        <p:spPr>
          <a:xfrm>
            <a:off x="1105474" y="856745"/>
            <a:ext cx="2424195" cy="278243"/>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a:solidFill>
                  <a:srgbClr val="A2CC3A"/>
                </a:solidFill>
              </a:rPr>
              <a:t>Circular Economy</a:t>
            </a:r>
            <a:endParaRPr lang="en-IE" sz="3200">
              <a:solidFill>
                <a:srgbClr val="A2CC3A"/>
              </a:solidFill>
            </a:endParaRPr>
          </a:p>
        </p:txBody>
      </p:sp>
      <p:pic>
        <p:nvPicPr>
          <p:cNvPr id="6" name="Picture 5">
            <a:extLst>
              <a:ext uri="{FF2B5EF4-FFF2-40B4-BE49-F238E27FC236}">
                <a16:creationId xmlns:a16="http://schemas.microsoft.com/office/drawing/2014/main" id="{6B052F1A-333C-1ED8-2650-75409480BADF}"/>
              </a:ext>
            </a:extLst>
          </p:cNvPr>
          <p:cNvPicPr>
            <a:picLocks noChangeAspect="1"/>
          </p:cNvPicPr>
          <p:nvPr/>
        </p:nvPicPr>
        <p:blipFill>
          <a:blip r:embed="rId3"/>
          <a:stretch>
            <a:fillRect/>
          </a:stretch>
        </p:blipFill>
        <p:spPr>
          <a:xfrm>
            <a:off x="245201" y="1261412"/>
            <a:ext cx="4144742" cy="2210529"/>
          </a:xfrm>
          <a:prstGeom prst="rect">
            <a:avLst/>
          </a:prstGeom>
        </p:spPr>
      </p:pic>
      <p:sp>
        <p:nvSpPr>
          <p:cNvPr id="7" name="Text Placeholder 2">
            <a:extLst>
              <a:ext uri="{FF2B5EF4-FFF2-40B4-BE49-F238E27FC236}">
                <a16:creationId xmlns:a16="http://schemas.microsoft.com/office/drawing/2014/main" id="{6C724013-9A66-9E6E-8790-435DD2C5A3BA}"/>
              </a:ext>
            </a:extLst>
          </p:cNvPr>
          <p:cNvSpPr txBox="1">
            <a:spLocks/>
          </p:cNvSpPr>
          <p:nvPr/>
        </p:nvSpPr>
        <p:spPr>
          <a:xfrm>
            <a:off x="2911405" y="3567163"/>
            <a:ext cx="627839" cy="4775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90B953"/>
                </a:solidFill>
              </a:rPr>
              <a:t>Use</a:t>
            </a:r>
            <a:endParaRPr lang="en-IE" sz="1000">
              <a:solidFill>
                <a:srgbClr val="90B953"/>
              </a:solidFill>
            </a:endParaRPr>
          </a:p>
        </p:txBody>
      </p:sp>
      <p:sp>
        <p:nvSpPr>
          <p:cNvPr id="8" name="Text Placeholder 2">
            <a:extLst>
              <a:ext uri="{FF2B5EF4-FFF2-40B4-BE49-F238E27FC236}">
                <a16:creationId xmlns:a16="http://schemas.microsoft.com/office/drawing/2014/main" id="{A2F50ED7-971B-0B69-028B-2A41AFD434F7}"/>
              </a:ext>
            </a:extLst>
          </p:cNvPr>
          <p:cNvSpPr txBox="1">
            <a:spLocks/>
          </p:cNvSpPr>
          <p:nvPr/>
        </p:nvSpPr>
        <p:spPr>
          <a:xfrm>
            <a:off x="2084753" y="3567163"/>
            <a:ext cx="627839" cy="3766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90B953"/>
                </a:solidFill>
              </a:rPr>
              <a:t>Sell</a:t>
            </a:r>
            <a:endParaRPr lang="en-IE" sz="1000">
              <a:solidFill>
                <a:srgbClr val="90B953"/>
              </a:solidFill>
            </a:endParaRPr>
          </a:p>
        </p:txBody>
      </p:sp>
      <p:sp>
        <p:nvSpPr>
          <p:cNvPr id="9" name="Text Placeholder 2">
            <a:extLst>
              <a:ext uri="{FF2B5EF4-FFF2-40B4-BE49-F238E27FC236}">
                <a16:creationId xmlns:a16="http://schemas.microsoft.com/office/drawing/2014/main" id="{A0458D27-0DA5-F42A-3E20-716DA572558F}"/>
              </a:ext>
            </a:extLst>
          </p:cNvPr>
          <p:cNvSpPr txBox="1">
            <a:spLocks/>
          </p:cNvSpPr>
          <p:nvPr/>
        </p:nvSpPr>
        <p:spPr>
          <a:xfrm>
            <a:off x="1235759" y="3567163"/>
            <a:ext cx="627839" cy="3766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90B953"/>
                </a:solidFill>
              </a:rPr>
              <a:t>Produce</a:t>
            </a:r>
            <a:endParaRPr lang="en-IE" sz="1000">
              <a:solidFill>
                <a:srgbClr val="90B953"/>
              </a:solidFill>
            </a:endParaRPr>
          </a:p>
        </p:txBody>
      </p:sp>
      <p:sp>
        <p:nvSpPr>
          <p:cNvPr id="10" name="Text Placeholder 2">
            <a:extLst>
              <a:ext uri="{FF2B5EF4-FFF2-40B4-BE49-F238E27FC236}">
                <a16:creationId xmlns:a16="http://schemas.microsoft.com/office/drawing/2014/main" id="{3602C8AF-2266-61C6-C5C7-2D0DF71079A6}"/>
              </a:ext>
            </a:extLst>
          </p:cNvPr>
          <p:cNvSpPr txBox="1">
            <a:spLocks/>
          </p:cNvSpPr>
          <p:nvPr/>
        </p:nvSpPr>
        <p:spPr>
          <a:xfrm>
            <a:off x="150579" y="3567163"/>
            <a:ext cx="627839" cy="3766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90B953"/>
                </a:solidFill>
              </a:rPr>
              <a:t>Source</a:t>
            </a:r>
            <a:endParaRPr lang="en-IE" sz="1000">
              <a:solidFill>
                <a:srgbClr val="90B953"/>
              </a:solidFill>
            </a:endParaRPr>
          </a:p>
        </p:txBody>
      </p:sp>
      <p:sp>
        <p:nvSpPr>
          <p:cNvPr id="11" name="Text Placeholder 2">
            <a:extLst>
              <a:ext uri="{FF2B5EF4-FFF2-40B4-BE49-F238E27FC236}">
                <a16:creationId xmlns:a16="http://schemas.microsoft.com/office/drawing/2014/main" id="{37C20174-5D06-AC7A-D172-444A6D2F617E}"/>
              </a:ext>
            </a:extLst>
          </p:cNvPr>
          <p:cNvSpPr txBox="1">
            <a:spLocks/>
          </p:cNvSpPr>
          <p:nvPr/>
        </p:nvSpPr>
        <p:spPr>
          <a:xfrm rot="18393633">
            <a:off x="2886535" y="2505933"/>
            <a:ext cx="627839" cy="15724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297239"/>
                </a:solidFill>
              </a:rPr>
              <a:t>Repair</a:t>
            </a:r>
            <a:endParaRPr lang="en-IE" sz="1000">
              <a:solidFill>
                <a:srgbClr val="297239"/>
              </a:solidFill>
            </a:endParaRPr>
          </a:p>
        </p:txBody>
      </p:sp>
      <p:sp>
        <p:nvSpPr>
          <p:cNvPr id="12" name="Text Placeholder 2">
            <a:extLst>
              <a:ext uri="{FF2B5EF4-FFF2-40B4-BE49-F238E27FC236}">
                <a16:creationId xmlns:a16="http://schemas.microsoft.com/office/drawing/2014/main" id="{E133CBBC-B892-56A8-ED86-9CA003983A82}"/>
              </a:ext>
            </a:extLst>
          </p:cNvPr>
          <p:cNvSpPr txBox="1">
            <a:spLocks/>
          </p:cNvSpPr>
          <p:nvPr/>
        </p:nvSpPr>
        <p:spPr>
          <a:xfrm rot="18393633">
            <a:off x="2101919" y="2267440"/>
            <a:ext cx="627839" cy="15724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297239"/>
                </a:solidFill>
              </a:rPr>
              <a:t>Reuse</a:t>
            </a:r>
            <a:endParaRPr lang="en-IE" sz="1000">
              <a:solidFill>
                <a:srgbClr val="297239"/>
              </a:solidFill>
            </a:endParaRPr>
          </a:p>
        </p:txBody>
      </p:sp>
      <p:sp>
        <p:nvSpPr>
          <p:cNvPr id="14" name="Text Placeholder 2">
            <a:extLst>
              <a:ext uri="{FF2B5EF4-FFF2-40B4-BE49-F238E27FC236}">
                <a16:creationId xmlns:a16="http://schemas.microsoft.com/office/drawing/2014/main" id="{BCC45C7C-12C8-7B9B-65A5-7DE14B0B75F4}"/>
              </a:ext>
            </a:extLst>
          </p:cNvPr>
          <p:cNvSpPr txBox="1">
            <a:spLocks/>
          </p:cNvSpPr>
          <p:nvPr/>
        </p:nvSpPr>
        <p:spPr>
          <a:xfrm rot="18393633">
            <a:off x="1357793" y="1908482"/>
            <a:ext cx="720193" cy="17128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297239"/>
                </a:solidFill>
              </a:rPr>
              <a:t>Refurbish</a:t>
            </a:r>
            <a:endParaRPr lang="en-IE" sz="1000">
              <a:solidFill>
                <a:srgbClr val="297239"/>
              </a:solidFill>
            </a:endParaRPr>
          </a:p>
        </p:txBody>
      </p:sp>
      <p:sp>
        <p:nvSpPr>
          <p:cNvPr id="16" name="Text Placeholder 2">
            <a:extLst>
              <a:ext uri="{FF2B5EF4-FFF2-40B4-BE49-F238E27FC236}">
                <a16:creationId xmlns:a16="http://schemas.microsoft.com/office/drawing/2014/main" id="{B95BE950-9993-5F69-6BDF-B2E29F09A0D5}"/>
              </a:ext>
            </a:extLst>
          </p:cNvPr>
          <p:cNvSpPr txBox="1">
            <a:spLocks/>
          </p:cNvSpPr>
          <p:nvPr/>
        </p:nvSpPr>
        <p:spPr>
          <a:xfrm rot="18393633">
            <a:off x="586648" y="1762962"/>
            <a:ext cx="627839" cy="157249"/>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00"/>
              </a:lnSpc>
              <a:spcBef>
                <a:spcPts val="0"/>
              </a:spcBef>
            </a:pPr>
            <a:r>
              <a:rPr lang="en-US" sz="1000">
                <a:solidFill>
                  <a:srgbClr val="297239"/>
                </a:solidFill>
              </a:rPr>
              <a:t>Recycle</a:t>
            </a:r>
            <a:endParaRPr lang="en-IE" sz="1000">
              <a:solidFill>
                <a:srgbClr val="297239"/>
              </a:solidFill>
            </a:endParaRPr>
          </a:p>
        </p:txBody>
      </p:sp>
      <p:sp>
        <p:nvSpPr>
          <p:cNvPr id="17" name="Text Placeholder 2">
            <a:extLst>
              <a:ext uri="{FF2B5EF4-FFF2-40B4-BE49-F238E27FC236}">
                <a16:creationId xmlns:a16="http://schemas.microsoft.com/office/drawing/2014/main" id="{A16F3D68-5946-9A3B-2208-47DE92791813}"/>
              </a:ext>
            </a:extLst>
          </p:cNvPr>
          <p:cNvSpPr txBox="1">
            <a:spLocks/>
          </p:cNvSpPr>
          <p:nvPr/>
        </p:nvSpPr>
        <p:spPr>
          <a:xfrm>
            <a:off x="3800177" y="3591227"/>
            <a:ext cx="783856" cy="4775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US" sz="1000">
                <a:solidFill>
                  <a:srgbClr val="E74925"/>
                </a:solidFill>
              </a:rPr>
              <a:t>Incinerate/</a:t>
            </a:r>
          </a:p>
          <a:p>
            <a:pPr algn="ctr">
              <a:lnSpc>
                <a:spcPts val="1000"/>
              </a:lnSpc>
              <a:spcBef>
                <a:spcPts val="0"/>
              </a:spcBef>
            </a:pPr>
            <a:r>
              <a:rPr lang="en-US" sz="1000">
                <a:solidFill>
                  <a:srgbClr val="E74925"/>
                </a:solidFill>
              </a:rPr>
              <a:t>Landfil</a:t>
            </a:r>
            <a:endParaRPr lang="en-IE" sz="1000">
              <a:solidFill>
                <a:srgbClr val="E74925"/>
              </a:solidFill>
            </a:endParaRPr>
          </a:p>
        </p:txBody>
      </p:sp>
    </p:spTree>
    <p:extLst>
      <p:ext uri="{BB962C8B-B14F-4D97-AF65-F5344CB8AC3E}">
        <p14:creationId xmlns:p14="http://schemas.microsoft.com/office/powerpoint/2010/main" val="2558850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355600" y="674588"/>
            <a:ext cx="7720642" cy="461665"/>
          </a:xfrm>
          <a:prstGeom prst="rect">
            <a:avLst/>
          </a:prstGeom>
          <a:noFill/>
        </p:spPr>
        <p:txBody>
          <a:bodyPr wrap="square" lIns="91440" tIns="45720" rIns="91440" bIns="45720" anchor="t">
            <a:spAutoFit/>
          </a:bodyPr>
          <a:lstStyle/>
          <a:p>
            <a:endParaRPr lang="en-US" sz="2400">
              <a:solidFill>
                <a:srgbClr val="000000"/>
              </a:solidFill>
              <a:cs typeface="Calibri"/>
            </a:endParaRPr>
          </a:p>
        </p:txBody>
      </p:sp>
      <p:pic>
        <p:nvPicPr>
          <p:cNvPr id="4" name="Online Media 3" title="Ellen MacArthur on the basics of the circular economy">
            <a:hlinkClick r:id="" action="ppaction://media"/>
            <a:extLst>
              <a:ext uri="{FF2B5EF4-FFF2-40B4-BE49-F238E27FC236}">
                <a16:creationId xmlns:a16="http://schemas.microsoft.com/office/drawing/2014/main" id="{92259D64-BFF9-0113-0BAF-2B76F554905B}"/>
              </a:ext>
            </a:extLst>
          </p:cNvPr>
          <p:cNvPicPr>
            <a:picLocks noRot="1" noChangeAspect="1"/>
          </p:cNvPicPr>
          <p:nvPr>
            <a:videoFile r:link="rId1"/>
          </p:nvPr>
        </p:nvPicPr>
        <p:blipFill>
          <a:blip r:embed="rId3"/>
          <a:stretch>
            <a:fillRect/>
          </a:stretch>
        </p:blipFill>
        <p:spPr>
          <a:xfrm>
            <a:off x="2140857" y="1429355"/>
            <a:ext cx="7583714" cy="4628242"/>
          </a:xfrm>
          <a:prstGeom prst="rect">
            <a:avLst/>
          </a:prstGeom>
        </p:spPr>
      </p:pic>
      <p:sp>
        <p:nvSpPr>
          <p:cNvPr id="6" name="TextBox 5">
            <a:extLst>
              <a:ext uri="{FF2B5EF4-FFF2-40B4-BE49-F238E27FC236}">
                <a16:creationId xmlns:a16="http://schemas.microsoft.com/office/drawing/2014/main" id="{C74FED18-193F-465F-724A-5DCBCEAA6184}"/>
              </a:ext>
            </a:extLst>
          </p:cNvPr>
          <p:cNvSpPr txBox="1"/>
          <p:nvPr/>
        </p:nvSpPr>
        <p:spPr>
          <a:xfrm>
            <a:off x="696686" y="212876"/>
            <a:ext cx="10278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cs typeface="Calibri"/>
              </a:rPr>
              <a:t>Click play to watch this short and powerful video (9 minutes) from </a:t>
            </a:r>
            <a:r>
              <a:rPr lang="en-US" sz="2400" b="1" dirty="0"/>
              <a:t>Ellen MacArthur on the basics of the circular economy</a:t>
            </a:r>
            <a:endParaRPr lang="en-US" sz="2400" b="1" dirty="0">
              <a:latin typeface="Roboto"/>
              <a:ea typeface="Roboto"/>
              <a:cs typeface="Roboto"/>
            </a:endParaRPr>
          </a:p>
        </p:txBody>
      </p:sp>
      <p:sp>
        <p:nvSpPr>
          <p:cNvPr id="8" name="TextBox 7">
            <a:extLst>
              <a:ext uri="{FF2B5EF4-FFF2-40B4-BE49-F238E27FC236}">
                <a16:creationId xmlns:a16="http://schemas.microsoft.com/office/drawing/2014/main" id="{D44F5C40-8FF9-5138-87B0-C61CB5AA3EB6}"/>
              </a:ext>
            </a:extLst>
          </p:cNvPr>
          <p:cNvSpPr txBox="1"/>
          <p:nvPr/>
        </p:nvSpPr>
        <p:spPr>
          <a:xfrm>
            <a:off x="7493000" y="6241143"/>
            <a:ext cx="4027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 Includes Spanish subtitles</a:t>
            </a:r>
            <a:endParaRPr lang="en-GB" dirty="0"/>
          </a:p>
        </p:txBody>
      </p:sp>
    </p:spTree>
    <p:extLst>
      <p:ext uri="{BB962C8B-B14F-4D97-AF65-F5344CB8AC3E}">
        <p14:creationId xmlns:p14="http://schemas.microsoft.com/office/powerpoint/2010/main" val="2975273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3835400" y="521156"/>
            <a:ext cx="7809542" cy="6832640"/>
          </a:xfrm>
          <a:prstGeom prst="rect">
            <a:avLst/>
          </a:prstGeom>
          <a:noFill/>
        </p:spPr>
        <p:txBody>
          <a:bodyPr wrap="square">
            <a:spAutoFit/>
          </a:bodyPr>
          <a:lstStyle/>
          <a:p>
            <a:r>
              <a:rPr lang="en-GB" sz="2400" dirty="0">
                <a:solidFill>
                  <a:srgbClr val="000000"/>
                </a:solidFill>
                <a:latin typeface="Calibri" panose="020F0502020204030204" pitchFamily="34" charset="0"/>
                <a:cs typeface="Calibri" panose="020F0502020204030204" pitchFamily="34" charset="0"/>
              </a:rPr>
              <a:t>The EU created a plan for </a:t>
            </a:r>
            <a:r>
              <a:rPr lang="en-GB" sz="2400" b="1" dirty="0">
                <a:solidFill>
                  <a:srgbClr val="004256"/>
                </a:solidFill>
                <a:latin typeface="Calibri" panose="020F0502020204030204" pitchFamily="34" charset="0"/>
                <a:cs typeface="Calibri" panose="020F0502020204030204" pitchFamily="34" charset="0"/>
                <a:hlinkClick r:id="rId2"/>
              </a:rPr>
              <a:t>The Future of Europe (Green Deal) </a:t>
            </a:r>
            <a:r>
              <a:rPr lang="en-GB" sz="2400" dirty="0">
                <a:solidFill>
                  <a:srgbClr val="000000"/>
                </a:solidFill>
                <a:latin typeface="Calibri" panose="020F0502020204030204" pitchFamily="34" charset="0"/>
                <a:cs typeface="Calibri" panose="020F0502020204030204" pitchFamily="34" charset="0"/>
              </a:rPr>
              <a:t>which is now Climate Law since July 2021 making it legally binding across all 27 member states.  </a:t>
            </a:r>
          </a:p>
          <a:p>
            <a:endParaRPr lang="en-GB" sz="2400" b="1" dirty="0">
              <a:solidFill>
                <a:srgbClr val="000000"/>
              </a:solidFill>
              <a:latin typeface="Calibri" panose="020F0502020204030204" pitchFamily="34" charset="0"/>
              <a:cs typeface="Calibri" panose="020F0502020204030204" pitchFamily="34" charset="0"/>
            </a:endParaRPr>
          </a:p>
          <a:p>
            <a:r>
              <a:rPr lang="en-US" sz="2400" b="1" dirty="0">
                <a:solidFill>
                  <a:srgbClr val="000000"/>
                </a:solidFill>
              </a:rPr>
              <a:t>Summarized opportunities that the European Green Deal) are as follows:</a:t>
            </a:r>
          </a:p>
          <a:p>
            <a:endParaRPr lang="en-US" sz="2400" b="1" dirty="0">
              <a:solidFill>
                <a:srgbClr val="000000"/>
              </a:solidFill>
            </a:endParaRPr>
          </a:p>
          <a:p>
            <a:pPr marL="342900" marR="0" indent="-342900" algn="l" rtl="0" eaLnBrk="1" fontAlgn="auto" latinLnBrk="0" hangingPunct="1">
              <a:spcBef>
                <a:spcPts val="0"/>
              </a:spcBef>
              <a:spcAft>
                <a:spcPts val="0"/>
              </a:spcAft>
              <a:buClrTx/>
              <a:buSzPts val="1100"/>
              <a:buFont typeface="Arial" panose="020B0604020202020204" pitchFamily="34" charset="0"/>
              <a:buChar char="•"/>
            </a:pPr>
            <a:r>
              <a:rPr lang="en-US" sz="2400" b="0" i="0" u="none" strike="noStrike" kern="1200" spc="0" baseline="0" dirty="0">
                <a:ln>
                  <a:noFill/>
                </a:ln>
                <a:solidFill>
                  <a:srgbClr val="000000"/>
                </a:solidFill>
                <a:effectLst/>
                <a:latin typeface="Calibri" panose="020F0502020204030204" pitchFamily="34" charset="0"/>
                <a:cs typeface="Calibri" panose="020F0502020204030204" pitchFamily="34" charset="0"/>
              </a:rPr>
              <a:t>Target the 1st climate-neutral continent by 2050</a:t>
            </a:r>
            <a:endParaRPr lang="en-IE" sz="2400" dirty="0">
              <a:solidFill>
                <a:srgbClr val="000000"/>
              </a:solidFill>
              <a:latin typeface="Arial" panose="020B0604020202020204" pitchFamily="34" charset="0"/>
            </a:endParaRPr>
          </a:p>
          <a:p>
            <a:pPr marL="342900" marR="0" indent="-342900" algn="l" rtl="0" eaLnBrk="1" fontAlgn="auto" latinLnBrk="0" hangingPunct="1">
              <a:spcBef>
                <a:spcPts val="0"/>
              </a:spcBef>
              <a:spcAft>
                <a:spcPts val="0"/>
              </a:spcAft>
              <a:buClrTx/>
              <a:buSzPts val="1100"/>
              <a:buFont typeface="Arial" panose="020B0604020202020204" pitchFamily="34" charset="0"/>
              <a:buChar char="•"/>
            </a:pPr>
            <a:r>
              <a:rPr lang="en-US" sz="2400" b="0" i="0" u="none" strike="noStrike" kern="1200" spc="0" baseline="0" dirty="0">
                <a:ln>
                  <a:noFill/>
                </a:ln>
                <a:solidFill>
                  <a:srgbClr val="000000"/>
                </a:solidFill>
                <a:effectLst/>
                <a:latin typeface="Calibri" panose="020F0502020204030204" pitchFamily="34" charset="0"/>
                <a:cs typeface="Calibri" panose="020F0502020204030204" pitchFamily="34" charset="0"/>
              </a:rPr>
              <a:t>New business models</a:t>
            </a:r>
            <a:endParaRPr lang="en-IE" sz="2400" dirty="0">
              <a:solidFill>
                <a:srgbClr val="000000"/>
              </a:solidFill>
              <a:latin typeface="Arial" panose="020B0604020202020204" pitchFamily="34" charset="0"/>
            </a:endParaRPr>
          </a:p>
          <a:p>
            <a:pPr marL="342900" marR="0" indent="-342900" algn="l" rtl="0" eaLnBrk="1" fontAlgn="auto" latinLnBrk="0" hangingPunct="1">
              <a:spcBef>
                <a:spcPts val="0"/>
              </a:spcBef>
              <a:spcAft>
                <a:spcPts val="0"/>
              </a:spcAft>
              <a:buClrTx/>
              <a:buSzPts val="1100"/>
              <a:buFont typeface="Arial" panose="020B0604020202020204" pitchFamily="34" charset="0"/>
              <a:buChar char="•"/>
            </a:pPr>
            <a:r>
              <a:rPr lang="en-US" sz="2400" b="0" i="0" u="none" strike="noStrike" kern="1200" spc="0" baseline="0" dirty="0">
                <a:ln>
                  <a:noFill/>
                </a:ln>
                <a:solidFill>
                  <a:srgbClr val="000000"/>
                </a:solidFill>
                <a:effectLst/>
                <a:latin typeface="Calibri" panose="020F0502020204030204" pitchFamily="34" charset="0"/>
                <a:cs typeface="Calibri" panose="020F0502020204030204" pitchFamily="34" charset="0"/>
              </a:rPr>
              <a:t>Affordable, clean technology solutions </a:t>
            </a:r>
            <a:endParaRPr lang="en-IE" sz="2400" dirty="0">
              <a:solidFill>
                <a:srgbClr val="000000"/>
              </a:solidFill>
              <a:latin typeface="Arial" panose="020B0604020202020204" pitchFamily="34" charset="0"/>
            </a:endParaRPr>
          </a:p>
          <a:p>
            <a:pPr marL="342900" marR="0" indent="-342900" algn="l" rtl="0" eaLnBrk="1" fontAlgn="auto" latinLnBrk="0" hangingPunct="1">
              <a:spcBef>
                <a:spcPts val="0"/>
              </a:spcBef>
              <a:spcAft>
                <a:spcPts val="0"/>
              </a:spcAft>
              <a:buClrTx/>
              <a:buSzPts val="1100"/>
              <a:buFont typeface="Arial" panose="020B0604020202020204" pitchFamily="34" charset="0"/>
              <a:buChar char="•"/>
            </a:pPr>
            <a:r>
              <a:rPr lang="en-US" sz="2400" b="0" i="0" u="none" strike="noStrike" kern="1200" spc="0" baseline="0" dirty="0">
                <a:ln>
                  <a:noFill/>
                </a:ln>
                <a:solidFill>
                  <a:srgbClr val="000000"/>
                </a:solidFill>
                <a:effectLst/>
                <a:latin typeface="Calibri" panose="020F0502020204030204" pitchFamily="34" charset="0"/>
                <a:cs typeface="Calibri" panose="020F0502020204030204" pitchFamily="34" charset="0"/>
              </a:rPr>
              <a:t>Carbon footprint reduction</a:t>
            </a:r>
            <a:endParaRPr lang="en-IE" sz="2400" dirty="0">
              <a:solidFill>
                <a:srgbClr val="000000"/>
              </a:solidFill>
              <a:latin typeface="Arial" panose="020B0604020202020204" pitchFamily="34" charset="0"/>
            </a:endParaRPr>
          </a:p>
          <a:p>
            <a:pPr marL="342900" marR="0" indent="-342900" algn="l" rtl="0" eaLnBrk="1" fontAlgn="auto" latinLnBrk="0" hangingPunct="1">
              <a:spcBef>
                <a:spcPts val="0"/>
              </a:spcBef>
              <a:spcAft>
                <a:spcPts val="0"/>
              </a:spcAft>
              <a:buClrTx/>
              <a:buSzPts val="1100"/>
              <a:buFont typeface="Arial" panose="020B0604020202020204" pitchFamily="34" charset="0"/>
              <a:buChar char="•"/>
            </a:pPr>
            <a:r>
              <a:rPr lang="en-US" sz="2400" b="0" i="0" u="none" strike="noStrike" kern="1200" spc="0" baseline="0" dirty="0">
                <a:ln>
                  <a:noFill/>
                </a:ln>
                <a:solidFill>
                  <a:srgbClr val="000000"/>
                </a:solidFill>
                <a:effectLst/>
                <a:latin typeface="Calibri" panose="020F0502020204030204" pitchFamily="34" charset="0"/>
                <a:cs typeface="Calibri" panose="020F0502020204030204" pitchFamily="34" charset="0"/>
              </a:rPr>
              <a:t>Secure supply of clean and affordable energy and raw materials </a:t>
            </a:r>
            <a:endParaRPr lang="en-IE" sz="2400" dirty="0">
              <a:solidFill>
                <a:srgbClr val="000000"/>
              </a:solidFill>
              <a:latin typeface="Arial" panose="020B0604020202020204" pitchFamily="34" charset="0"/>
            </a:endParaRPr>
          </a:p>
          <a:p>
            <a:pPr marL="342900" marR="0" indent="-342900" algn="l" rtl="0" eaLnBrk="1" fontAlgn="auto" latinLnBrk="0" hangingPunct="1">
              <a:spcBef>
                <a:spcPts val="0"/>
              </a:spcBef>
              <a:spcAft>
                <a:spcPts val="0"/>
              </a:spcAft>
              <a:buClrTx/>
              <a:buSzPts val="1100"/>
              <a:buFont typeface="Arial" panose="020B0604020202020204" pitchFamily="34" charset="0"/>
              <a:buChar char="•"/>
            </a:pPr>
            <a:r>
              <a:rPr lang="en-US" sz="2400" b="0" i="0" u="none" strike="noStrike" kern="1200" spc="0" baseline="0" dirty="0">
                <a:ln>
                  <a:noFill/>
                </a:ln>
                <a:solidFill>
                  <a:srgbClr val="000000"/>
                </a:solidFill>
                <a:effectLst/>
                <a:latin typeface="Calibri" panose="020F0502020204030204" pitchFamily="34" charset="0"/>
                <a:cs typeface="Calibri" panose="020F0502020204030204" pitchFamily="34" charset="0"/>
              </a:rPr>
              <a:t>Just Transition Mechanism €100 billion is being set aside to support those less fortunate</a:t>
            </a:r>
            <a:endParaRPr lang="en-IE" sz="2400" b="0" i="0" u="none" strike="noStrike" dirty="0">
              <a:solidFill>
                <a:srgbClr val="000000"/>
              </a:solidFill>
              <a:effectLst/>
              <a:latin typeface="Arial" panose="020B0604020202020204" pitchFamily="34" charset="0"/>
            </a:endParaRPr>
          </a:p>
          <a:p>
            <a:endParaRPr lang="en-US" b="1" dirty="0">
              <a:solidFill>
                <a:srgbClr val="000000"/>
              </a:solidFill>
            </a:endParaRPr>
          </a:p>
          <a:p>
            <a:endParaRPr lang="en-GB" sz="1800" b="1" dirty="0">
              <a:solidFill>
                <a:srgbClr val="000000"/>
              </a:solidFill>
              <a:latin typeface="Calibri" panose="020F0502020204030204" pitchFamily="34" charset="0"/>
              <a:cs typeface="Calibri" panose="020F0502020204030204" pitchFamily="34" charset="0"/>
            </a:endParaRPr>
          </a:p>
          <a:p>
            <a:endParaRPr lang="en-IE" sz="1800" dirty="0">
              <a:solidFill>
                <a:srgbClr val="000000"/>
              </a:solidFill>
            </a:endParaRPr>
          </a:p>
          <a:p>
            <a:r>
              <a:rPr lang="en-IE" sz="2400" dirty="0">
                <a:solidFill>
                  <a:srgbClr val="000000"/>
                </a:solidFill>
              </a:rPr>
              <a:t> </a:t>
            </a:r>
            <a:endParaRPr lang="en-RU" sz="2400" dirty="0">
              <a:solidFill>
                <a:srgbClr val="000000"/>
              </a:solidFill>
            </a:endParaRPr>
          </a:p>
        </p:txBody>
      </p:sp>
      <p:sp>
        <p:nvSpPr>
          <p:cNvPr id="15" name="TextBox 14">
            <a:extLst>
              <a:ext uri="{FF2B5EF4-FFF2-40B4-BE49-F238E27FC236}">
                <a16:creationId xmlns:a16="http://schemas.microsoft.com/office/drawing/2014/main" id="{4BC243D1-3420-1DAF-0620-223E4EC5A96A}"/>
              </a:ext>
            </a:extLst>
          </p:cNvPr>
          <p:cNvSpPr txBox="1"/>
          <p:nvPr/>
        </p:nvSpPr>
        <p:spPr>
          <a:xfrm>
            <a:off x="215900" y="521156"/>
            <a:ext cx="10401300" cy="954107"/>
          </a:xfrm>
          <a:prstGeom prst="rect">
            <a:avLst/>
          </a:prstGeom>
          <a:noFill/>
        </p:spPr>
        <p:txBody>
          <a:bodyPr wrap="square" lIns="91440" tIns="45720" rIns="91440" bIns="45720" anchor="t">
            <a:spAutoFit/>
          </a:bodyPr>
          <a:lstStyle/>
          <a:p>
            <a:r>
              <a:rPr lang="en-IE" sz="2800" b="1" dirty="0">
                <a:solidFill>
                  <a:srgbClr val="027354"/>
                </a:solidFill>
              </a:rPr>
              <a:t>THE BIG PICTURE</a:t>
            </a:r>
            <a:endParaRPr lang="en-US" dirty="0"/>
          </a:p>
          <a:p>
            <a:r>
              <a:rPr lang="en-IE" sz="2800" b="1" dirty="0">
                <a:solidFill>
                  <a:srgbClr val="027354"/>
                </a:solidFill>
              </a:rPr>
              <a:t>European Green Deal</a:t>
            </a:r>
            <a:endParaRPr lang="en-IE" dirty="0"/>
          </a:p>
        </p:txBody>
      </p:sp>
      <p:pic>
        <p:nvPicPr>
          <p:cNvPr id="3" name="Picture 2">
            <a:extLst>
              <a:ext uri="{FF2B5EF4-FFF2-40B4-BE49-F238E27FC236}">
                <a16:creationId xmlns:a16="http://schemas.microsoft.com/office/drawing/2014/main" id="{E9AFF771-3385-9240-0A38-761A41C7081F}"/>
              </a:ext>
            </a:extLst>
          </p:cNvPr>
          <p:cNvPicPr>
            <a:picLocks noChangeAspect="1"/>
          </p:cNvPicPr>
          <p:nvPr/>
        </p:nvPicPr>
        <p:blipFill>
          <a:blip r:embed="rId3"/>
          <a:stretch>
            <a:fillRect/>
          </a:stretch>
        </p:blipFill>
        <p:spPr>
          <a:xfrm>
            <a:off x="580195" y="2408712"/>
            <a:ext cx="2463927" cy="2159111"/>
          </a:xfrm>
          <a:prstGeom prst="rect">
            <a:avLst/>
          </a:prstGeom>
        </p:spPr>
      </p:pic>
    </p:spTree>
    <p:extLst>
      <p:ext uri="{BB962C8B-B14F-4D97-AF65-F5344CB8AC3E}">
        <p14:creationId xmlns:p14="http://schemas.microsoft.com/office/powerpoint/2010/main" val="1287089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B7D95-3C77-21C1-0A8F-95D8EDED6D76}"/>
              </a:ext>
            </a:extLst>
          </p:cNvPr>
          <p:cNvSpPr>
            <a:spLocks noGrp="1"/>
          </p:cNvSpPr>
          <p:nvPr>
            <p:ph type="body" sz="quarter" idx="17"/>
          </p:nvPr>
        </p:nvSpPr>
        <p:spPr>
          <a:xfrm>
            <a:off x="5003138" y="3733703"/>
            <a:ext cx="6092754" cy="845970"/>
          </a:xfrm>
        </p:spPr>
        <p:txBody>
          <a:bodyPr>
            <a:noAutofit/>
          </a:bodyPr>
          <a:lstStyle/>
          <a:p>
            <a:r>
              <a:rPr lang="en-IE" dirty="0"/>
              <a:t>Sustainability In Depth: </a:t>
            </a:r>
            <a:br>
              <a:rPr lang="en-IE" dirty="0"/>
            </a:br>
            <a:r>
              <a:rPr lang="en-IE" dirty="0"/>
              <a:t>Social   </a:t>
            </a:r>
          </a:p>
        </p:txBody>
      </p:sp>
      <p:sp>
        <p:nvSpPr>
          <p:cNvPr id="3" name="Text Placeholder 2">
            <a:extLst>
              <a:ext uri="{FF2B5EF4-FFF2-40B4-BE49-F238E27FC236}">
                <a16:creationId xmlns:a16="http://schemas.microsoft.com/office/drawing/2014/main" id="{8592147F-7C26-3DFF-0B8D-CB3735321E01}"/>
              </a:ext>
            </a:extLst>
          </p:cNvPr>
          <p:cNvSpPr>
            <a:spLocks noGrp="1"/>
          </p:cNvSpPr>
          <p:nvPr>
            <p:ph type="body" sz="quarter" idx="18"/>
          </p:nvPr>
        </p:nvSpPr>
        <p:spPr/>
        <p:txBody>
          <a:bodyPr/>
          <a:lstStyle/>
          <a:p>
            <a:r>
              <a:rPr lang="en-IE" dirty="0"/>
              <a:t>SECTION 4</a:t>
            </a:r>
          </a:p>
        </p:txBody>
      </p:sp>
    </p:spTree>
    <p:extLst>
      <p:ext uri="{BB962C8B-B14F-4D97-AF65-F5344CB8AC3E}">
        <p14:creationId xmlns:p14="http://schemas.microsoft.com/office/powerpoint/2010/main" val="1204567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452293" y="468604"/>
            <a:ext cx="10562028" cy="7017306"/>
          </a:xfrm>
          <a:prstGeom prst="rect">
            <a:avLst/>
          </a:prstGeom>
          <a:noFill/>
        </p:spPr>
        <p:txBody>
          <a:bodyPr wrap="square" lIns="91440" tIns="45720" rIns="91440" bIns="45720" anchor="t">
            <a:spAutoFit/>
          </a:bodyPr>
          <a:lstStyle/>
          <a:p>
            <a:pPr fontAlgn="base"/>
            <a:r>
              <a:rPr lang="en-GB" sz="3600" b="1" dirty="0">
                <a:solidFill>
                  <a:srgbClr val="468940"/>
                </a:solidFill>
              </a:rPr>
              <a:t>Are you a Good Corporate Citizen?</a:t>
            </a:r>
            <a:endParaRPr lang="en-US" sz="3600" b="1" dirty="0">
              <a:solidFill>
                <a:srgbClr val="086D6E"/>
              </a:solidFill>
              <a:cs typeface="Calibri" panose="020F0502020204030204"/>
            </a:endParaRPr>
          </a:p>
          <a:p>
            <a:r>
              <a:rPr lang="en-GB" sz="2400" dirty="0">
                <a:solidFill>
                  <a:srgbClr val="000000"/>
                </a:solidFill>
              </a:rPr>
              <a:t>Many</a:t>
            </a:r>
            <a:r>
              <a:rPr lang="en-GB" sz="2400" b="0" i="0" dirty="0">
                <a:solidFill>
                  <a:srgbClr val="000000"/>
                </a:solidFill>
                <a:effectLst/>
              </a:rPr>
              <a:t> consumers want to support companies that have a reputation for being good corporate citizens. In 2019</a:t>
            </a:r>
            <a:r>
              <a:rPr lang="en-GB" sz="2400" b="0" i="0" dirty="0">
                <a:solidFill>
                  <a:srgbClr val="027354"/>
                </a:solidFill>
                <a:effectLst/>
              </a:rPr>
              <a:t>, </a:t>
            </a:r>
            <a:r>
              <a:rPr lang="en-GB" sz="2400" b="0" i="0" u="sng" dirty="0">
                <a:solidFill>
                  <a:srgbClr val="027354"/>
                </a:solidFill>
                <a:effectLst/>
                <a:hlinkClick r:id="rId2">
                  <a:extLst>
                    <a:ext uri="{A12FA001-AC4F-418D-AE19-62706E023703}">
                      <ahyp:hlinkClr xmlns:ahyp="http://schemas.microsoft.com/office/drawing/2018/hyperlinkcolor" val="tx"/>
                    </a:ext>
                  </a:extLst>
                </a:hlinkClick>
              </a:rPr>
              <a:t>a national survey</a:t>
            </a:r>
            <a:r>
              <a:rPr lang="en-GB" sz="2400" b="0" i="0" dirty="0">
                <a:solidFill>
                  <a:srgbClr val="027354"/>
                </a:solidFill>
                <a:effectLst/>
              </a:rPr>
              <a:t> </a:t>
            </a:r>
            <a:r>
              <a:rPr lang="en-GB" sz="2400" b="0" i="0" dirty="0">
                <a:solidFill>
                  <a:srgbClr val="000000"/>
                </a:solidFill>
                <a:effectLst/>
              </a:rPr>
              <a:t>found that </a:t>
            </a:r>
            <a:endParaRPr lang="en-GB">
              <a:solidFill>
                <a:srgbClr val="086D6E"/>
              </a:solidFill>
            </a:endParaRPr>
          </a:p>
          <a:p>
            <a:endParaRPr lang="en-GB" sz="2400" dirty="0">
              <a:solidFill>
                <a:srgbClr val="000000"/>
              </a:solidFill>
            </a:endParaRPr>
          </a:p>
          <a:p>
            <a:pPr marL="342900" indent="-342900">
              <a:buFont typeface="Arial"/>
              <a:buChar char="•"/>
            </a:pPr>
            <a:r>
              <a:rPr lang="en-GB" sz="2400" b="0" i="0" dirty="0">
                <a:solidFill>
                  <a:srgbClr val="000000"/>
                </a:solidFill>
                <a:effectLst/>
              </a:rPr>
              <a:t>70% of consumers wanted to know what the brands they support are doing to address social and environmental issues, and</a:t>
            </a:r>
            <a:r>
              <a:rPr lang="en-GB" sz="2400" dirty="0">
                <a:solidFill>
                  <a:srgbClr val="000000"/>
                </a:solidFill>
              </a:rPr>
              <a:t> </a:t>
            </a:r>
            <a:endParaRPr lang="en-GB">
              <a:solidFill>
                <a:srgbClr val="086D6E"/>
              </a:solidFill>
            </a:endParaRPr>
          </a:p>
          <a:p>
            <a:pPr marL="342900" indent="-342900">
              <a:buFont typeface="Arial"/>
              <a:buChar char="•"/>
            </a:pPr>
            <a:r>
              <a:rPr lang="en-GB" sz="2400" b="0" i="0" dirty="0">
                <a:solidFill>
                  <a:srgbClr val="000000"/>
                </a:solidFill>
                <a:effectLst/>
              </a:rPr>
              <a:t>46% paid close attention to a brand’s social responsibility efforts when they buy a product.</a:t>
            </a:r>
            <a:endParaRPr lang="en-GB">
              <a:cs typeface="Calibri"/>
            </a:endParaRPr>
          </a:p>
          <a:p>
            <a:pPr algn="l" fontAlgn="base">
              <a:lnSpc>
                <a:spcPct val="100000"/>
              </a:lnSpc>
              <a:spcBef>
                <a:spcPts val="0"/>
              </a:spcBef>
            </a:pPr>
            <a:endParaRPr lang="en-GB" sz="2400" dirty="0">
              <a:solidFill>
                <a:srgbClr val="000000"/>
              </a:solidFill>
            </a:endParaRPr>
          </a:p>
          <a:p>
            <a:pPr fontAlgn="base"/>
            <a:r>
              <a:rPr lang="en-GB" sz="2400" b="0" i="0" dirty="0">
                <a:solidFill>
                  <a:srgbClr val="000000"/>
                </a:solidFill>
                <a:effectLst/>
              </a:rPr>
              <a:t>On the flip side, another 2019 survey found that </a:t>
            </a:r>
            <a:endParaRPr lang="en-GB" sz="2400" dirty="0">
              <a:solidFill>
                <a:srgbClr val="000000"/>
              </a:solidFill>
            </a:endParaRPr>
          </a:p>
          <a:p>
            <a:pPr marL="342900" indent="-342900" algn="l">
              <a:lnSpc>
                <a:spcPct val="100000"/>
              </a:lnSpc>
              <a:spcBef>
                <a:spcPts val="0"/>
              </a:spcBef>
              <a:buFont typeface="Arial"/>
              <a:buChar char="•"/>
            </a:pPr>
            <a:r>
              <a:rPr lang="en-GB" sz="2400" b="0" i="0" dirty="0">
                <a:solidFill>
                  <a:srgbClr val="000000"/>
                </a:solidFill>
                <a:effectLst/>
              </a:rPr>
              <a:t>25% of consumers had a “zero tolerance” policy toward companies that embrace questionable practices on the ethical front. A business that engages in socially or environmentally harmful behaviour risks losing a significant number of potential customers.</a:t>
            </a:r>
            <a:endParaRPr lang="en-GB">
              <a:cs typeface="Calibri" panose="020F0502020204030204"/>
            </a:endParaRPr>
          </a:p>
          <a:p>
            <a:pPr algn="l" fontAlgn="base">
              <a:lnSpc>
                <a:spcPct val="100000"/>
              </a:lnSpc>
              <a:spcBef>
                <a:spcPts val="0"/>
              </a:spcBef>
            </a:pPr>
            <a:endParaRPr lang="en-GB" sz="2400" b="0" i="0" dirty="0">
              <a:solidFill>
                <a:srgbClr val="000000"/>
              </a:solidFill>
              <a:effectLst/>
            </a:endParaRPr>
          </a:p>
          <a:p>
            <a:endParaRPr lang="en-US" b="1" dirty="0">
              <a:solidFill>
                <a:srgbClr val="000000"/>
              </a:solidFill>
            </a:endParaRPr>
          </a:p>
          <a:p>
            <a:endParaRPr lang="en-GB" sz="1800" b="1" dirty="0">
              <a:solidFill>
                <a:srgbClr val="000000"/>
              </a:solidFill>
              <a:latin typeface="Calibri" panose="020F0502020204030204" pitchFamily="34" charset="0"/>
              <a:cs typeface="Calibri" panose="020F0502020204030204" pitchFamily="34" charset="0"/>
            </a:endParaRPr>
          </a:p>
          <a:p>
            <a:endParaRPr lang="en-IE" sz="1800" dirty="0">
              <a:solidFill>
                <a:srgbClr val="000000"/>
              </a:solidFill>
            </a:endParaRPr>
          </a:p>
          <a:p>
            <a:r>
              <a:rPr lang="en-IE" sz="2400" dirty="0">
                <a:solidFill>
                  <a:srgbClr val="000000"/>
                </a:solidFill>
              </a:rPr>
              <a:t> </a:t>
            </a:r>
            <a:endParaRPr lang="en-RU" sz="2400" dirty="0">
              <a:solidFill>
                <a:srgbClr val="000000"/>
              </a:solidFill>
            </a:endParaRPr>
          </a:p>
        </p:txBody>
      </p:sp>
    </p:spTree>
    <p:extLst>
      <p:ext uri="{BB962C8B-B14F-4D97-AF65-F5344CB8AC3E}">
        <p14:creationId xmlns:p14="http://schemas.microsoft.com/office/powerpoint/2010/main" val="34327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321431" y="527560"/>
            <a:ext cx="11137900" cy="60112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3600" b="1" dirty="0">
                <a:solidFill>
                  <a:srgbClr val="468940"/>
                </a:solidFill>
              </a:rPr>
              <a:t>WHY SMES?</a:t>
            </a:r>
            <a:endParaRPr lang="en-US" sz="3600" b="1" dirty="0">
              <a:cs typeface="Calibri" panose="020F0502020204030204"/>
            </a:endParaRPr>
          </a:p>
          <a:p>
            <a:pPr marL="0" indent="0">
              <a:lnSpc>
                <a:spcPct val="100000"/>
              </a:lnSpc>
              <a:spcBef>
                <a:spcPts val="0"/>
              </a:spcBef>
            </a:pPr>
            <a:r>
              <a:rPr lang="en-GB" dirty="0"/>
              <a:t>Small</a:t>
            </a:r>
            <a:r>
              <a:rPr lang="en-GB" dirty="0">
                <a:effectLst/>
              </a:rPr>
              <a:t> and medium-sized enterprises (SMEs) are the backbone of Europe's economy, they;</a:t>
            </a:r>
            <a:endParaRPr lang="en-GB" dirty="0">
              <a:cs typeface="Calibri"/>
            </a:endParaRPr>
          </a:p>
          <a:p>
            <a:pPr marL="342900" indent="-342900">
              <a:lnSpc>
                <a:spcPct val="100000"/>
              </a:lnSpc>
              <a:spcBef>
                <a:spcPts val="0"/>
              </a:spcBef>
              <a:buFont typeface="Wingdings" panose="05000000000000000000" pitchFamily="2" charset="2"/>
              <a:buChar char="v"/>
            </a:pPr>
            <a:r>
              <a:rPr lang="en-GB" b="1" dirty="0"/>
              <a:t>Represent 99% of all businesses in the EU</a:t>
            </a:r>
            <a:endParaRPr lang="en-GB" dirty="0">
              <a:cs typeface="Calibri" panose="020F0502020204030204"/>
            </a:endParaRPr>
          </a:p>
          <a:p>
            <a:pPr marL="342900" indent="-342900" algn="l">
              <a:lnSpc>
                <a:spcPct val="100000"/>
              </a:lnSpc>
              <a:spcBef>
                <a:spcPts val="0"/>
              </a:spcBef>
              <a:buFont typeface="Wingdings" panose="05000000000000000000" pitchFamily="2" charset="2"/>
              <a:buChar char="v"/>
            </a:pPr>
            <a:r>
              <a:rPr lang="en-GB" b="1" dirty="0"/>
              <a:t>Emplo</a:t>
            </a:r>
            <a:r>
              <a:rPr lang="en-GB" b="1" dirty="0">
                <a:effectLst/>
              </a:rPr>
              <a:t>y around 100 million people</a:t>
            </a:r>
            <a:endParaRPr lang="en-GB" b="1" dirty="0"/>
          </a:p>
          <a:p>
            <a:pPr marL="342900" indent="-342900">
              <a:lnSpc>
                <a:spcPct val="100000"/>
              </a:lnSpc>
              <a:spcBef>
                <a:spcPts val="0"/>
              </a:spcBef>
              <a:buFont typeface="Wingdings" panose="05000000000000000000" pitchFamily="2" charset="2"/>
              <a:buChar char="v"/>
            </a:pPr>
            <a:r>
              <a:rPr lang="en-GB" b="1" dirty="0"/>
              <a:t>Account for more than half of Europe’s GDP </a:t>
            </a:r>
            <a:r>
              <a:rPr lang="en-GB" dirty="0"/>
              <a:t>and </a:t>
            </a:r>
          </a:p>
          <a:p>
            <a:pPr marL="342900" indent="-342900" algn="l">
              <a:lnSpc>
                <a:spcPct val="100000"/>
              </a:lnSpc>
              <a:spcBef>
                <a:spcPts val="0"/>
              </a:spcBef>
              <a:buFont typeface="Wingdings" panose="05000000000000000000" pitchFamily="2" charset="2"/>
              <a:buChar char="v"/>
            </a:pPr>
            <a:r>
              <a:rPr lang="en-GB" dirty="0">
                <a:effectLst/>
              </a:rPr>
              <a:t>Play a key role in </a:t>
            </a:r>
            <a:r>
              <a:rPr lang="en-GB" b="1" dirty="0">
                <a:effectLst/>
              </a:rPr>
              <a:t>adding value in every sector </a:t>
            </a:r>
            <a:r>
              <a:rPr lang="en-GB" dirty="0">
                <a:effectLst/>
              </a:rPr>
              <a:t>of the economy. </a:t>
            </a:r>
          </a:p>
          <a:p>
            <a:pPr algn="l">
              <a:lnSpc>
                <a:spcPct val="100000"/>
              </a:lnSpc>
              <a:spcBef>
                <a:spcPts val="0"/>
              </a:spcBef>
            </a:pPr>
            <a:endParaRPr lang="en-GB" dirty="0">
              <a:effectLst/>
            </a:endParaRPr>
          </a:p>
          <a:p>
            <a:pPr marL="0" indent="0">
              <a:lnSpc>
                <a:spcPct val="100000"/>
              </a:lnSpc>
              <a:spcBef>
                <a:spcPts val="0"/>
              </a:spcBef>
              <a:defRPr/>
            </a:pPr>
            <a:r>
              <a:rPr lang="en-GB" dirty="0">
                <a:effectLst/>
              </a:rPr>
              <a:t>As an SME,</a:t>
            </a:r>
            <a:r>
              <a:rPr lang="en-GB" dirty="0"/>
              <a:t> </a:t>
            </a:r>
            <a:r>
              <a:rPr lang="en-GB" dirty="0">
                <a:effectLst/>
              </a:rPr>
              <a:t>you are essential to Europe’s competitiveness and prosperity, industrial ecosystems, economic and technological sovereignty, and resilience to external shocks. They bring innovative solutions to challenges like climate change, resource efficiency and social cohesion and help spread innovation throughout Europe’s regions. SMEs are therefore central to the EU’s transition to a sustainable and digital economy.</a:t>
            </a:r>
            <a:r>
              <a:rPr lang="en-GB" dirty="0"/>
              <a:t> </a:t>
            </a:r>
            <a:endParaRPr kumimoji="0" lang="en-GB"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404040"/>
                </a:solidFill>
                <a:effectLst/>
                <a:uLnTx/>
                <a:uFillTx/>
                <a:latin typeface="Calibri" panose="020F0502020204030204"/>
                <a:ea typeface="+mn-ea"/>
                <a:cs typeface="+mn-cs"/>
              </a:rPr>
              <a:t>See</a:t>
            </a:r>
            <a:r>
              <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rPr>
              <a:t> </a:t>
            </a:r>
            <a:r>
              <a:rPr kumimoji="0" lang="en-GB" sz="1800" b="0" i="0" u="sng" strike="noStrike" kern="1200" cap="none" spc="0" normalizeH="0" baseline="0" noProof="0" dirty="0">
                <a:ln>
                  <a:noFill/>
                </a:ln>
                <a:solidFill>
                  <a:srgbClr val="004494"/>
                </a:solidFill>
                <a:effectLst/>
                <a:uLnTx/>
                <a:uFillTx/>
                <a:latin typeface="Calibri" panose="020F0502020204030204"/>
                <a:ea typeface="+mn-ea"/>
                <a:cs typeface="+mn-cs"/>
                <a:hlinkClick r:id="rId3"/>
              </a:rPr>
              <a:t>Unleashing the full potential of European SMEs’ factsheet</a:t>
            </a:r>
            <a:endParaRPr kumimoji="0" lang="en-GB" sz="1800" b="0" i="0" u="sng" strike="noStrike" kern="1200" cap="none" spc="0" normalizeH="0" baseline="0" noProof="0" dirty="0">
              <a:ln>
                <a:noFill/>
              </a:ln>
              <a:solidFill>
                <a:srgbClr val="004494"/>
              </a:solidFill>
              <a:effectLst/>
              <a:uLnTx/>
              <a:uFillTx/>
              <a:latin typeface="Calibri" panose="020F0502020204030204"/>
              <a:ea typeface="+mn-ea"/>
              <a:cs typeface="+mn-cs"/>
            </a:endParaRPr>
          </a:p>
          <a:p>
            <a:pPr>
              <a:lnSpc>
                <a:spcPct val="100000"/>
              </a:lnSpc>
              <a:spcBef>
                <a:spcPts val="0"/>
              </a:spcBef>
            </a:pPr>
            <a:endParaRPr lang="en-GB" dirty="0">
              <a:effectLst/>
            </a:endParaRPr>
          </a:p>
          <a:p>
            <a:pPr marL="0" indent="0" algn="l"/>
            <a:endParaRPr lang="en-GB" sz="1600" dirty="0">
              <a:solidFill>
                <a:srgbClr val="63A043"/>
              </a:solidFill>
            </a:endParaRPr>
          </a:p>
        </p:txBody>
      </p:sp>
    </p:spTree>
    <p:extLst>
      <p:ext uri="{BB962C8B-B14F-4D97-AF65-F5344CB8AC3E}">
        <p14:creationId xmlns:p14="http://schemas.microsoft.com/office/powerpoint/2010/main" val="425604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0" y="719770"/>
            <a:ext cx="11531600" cy="6011229"/>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10000"/>
              </a:lnSpc>
            </a:pPr>
            <a:r>
              <a:rPr lang="en-GB" sz="2800" dirty="0"/>
              <a:t>In simplistic terms, </a:t>
            </a:r>
            <a:r>
              <a:rPr lang="en-GB" sz="2800" b="1" dirty="0"/>
              <a:t>social sustainability is all about building trust both globally and locally</a:t>
            </a:r>
            <a:r>
              <a:rPr lang="en-GB" sz="2800" dirty="0"/>
              <a:t>. On a </a:t>
            </a:r>
            <a:r>
              <a:rPr lang="en-GB" sz="2800" b="1" dirty="0"/>
              <a:t>global social scale</a:t>
            </a:r>
            <a:r>
              <a:rPr lang="en-GB" sz="2800" dirty="0"/>
              <a:t>, a business needs to be aware of how its supply chain is being filled. Is child labour going into the end product? Are people being paid fairly? Is the work environment safe? Many of the large retailers have struggled with this as public outrage over tragedies like the Bangladesh factory collapse. </a:t>
            </a:r>
          </a:p>
          <a:p>
            <a:pPr indent="0">
              <a:lnSpc>
                <a:spcPct val="110000"/>
              </a:lnSpc>
            </a:pPr>
            <a:r>
              <a:rPr lang="en-GB" sz="2800" dirty="0"/>
              <a:t>In  the </a:t>
            </a:r>
            <a:r>
              <a:rPr lang="en-GB" sz="2800" b="1" dirty="0"/>
              <a:t>local context</a:t>
            </a:r>
            <a:r>
              <a:rPr lang="en-GB" sz="2800" dirty="0"/>
              <a:t>, companies have come up with many ways to give back, including fundraising, sponsorship, scholarships and investment in local public projects.</a:t>
            </a:r>
          </a:p>
          <a:p>
            <a:pPr indent="0">
              <a:lnSpc>
                <a:spcPct val="110000"/>
              </a:lnSpc>
            </a:pPr>
            <a:r>
              <a:rPr lang="en-GB" sz="2800" dirty="0"/>
              <a:t>In terms of </a:t>
            </a:r>
            <a:r>
              <a:rPr lang="en-GB" sz="2800" b="1" dirty="0"/>
              <a:t>employees,</a:t>
            </a:r>
            <a:r>
              <a:rPr lang="en-GB" sz="2800" dirty="0"/>
              <a:t> businesses focus on retention and engagement strategies, including more responsive benefits such as better family benefits, flexible scheduling (e.g. remote working), and learning and development opportunities.   Later in this module,  we dive deeper into some of the key social sustainability issues facing Small Businesses. </a:t>
            </a:r>
          </a:p>
          <a:p>
            <a:pPr indent="0">
              <a:lnSpc>
                <a:spcPct val="110000"/>
              </a:lnSpc>
            </a:pPr>
            <a:r>
              <a:rPr lang="en-US" b="1" dirty="0">
                <a:solidFill>
                  <a:srgbClr val="63A043"/>
                </a:solidFill>
              </a:rPr>
              <a:t>READ MORE: </a:t>
            </a:r>
          </a:p>
          <a:p>
            <a:pPr indent="0">
              <a:lnSpc>
                <a:spcPct val="110000"/>
              </a:lnSpc>
            </a:pPr>
            <a:r>
              <a:rPr lang="en-GB" sz="2800" dirty="0">
                <a:hlinkClick r:id="rId3"/>
              </a:rPr>
              <a:t>https://www.investopedia.com/articles/investing/100515/three-pillars-corporate-sustainability.asp</a:t>
            </a:r>
            <a:r>
              <a:rPr lang="en-GB" sz="2800" dirty="0"/>
              <a:t> </a:t>
            </a:r>
            <a:br>
              <a:rPr lang="en-GB" sz="2800" dirty="0"/>
            </a:br>
            <a:r>
              <a:rPr lang="en-GB" sz="2800" dirty="0">
                <a:hlinkClick r:id="rId4"/>
              </a:rPr>
              <a:t>https://www.unglobalcompact.org/what-is-gc/our-work/social</a:t>
            </a:r>
            <a:r>
              <a:rPr lang="en-GB" sz="2800" dirty="0"/>
              <a:t> </a:t>
            </a:r>
            <a:endParaRPr lang="en-GB" sz="2800" dirty="0">
              <a:cs typeface="Calibri"/>
            </a:endParaRPr>
          </a:p>
          <a:p>
            <a:pPr indent="0"/>
            <a:endParaRPr lang="en-GB" sz="2800" dirty="0"/>
          </a:p>
          <a:p>
            <a:pPr indent="0"/>
            <a:endParaRPr lang="en-GB" sz="1600" dirty="0">
              <a:solidFill>
                <a:srgbClr val="63A043"/>
              </a:solidFill>
            </a:endParaRPr>
          </a:p>
        </p:txBody>
      </p:sp>
    </p:spTree>
    <p:extLst>
      <p:ext uri="{BB962C8B-B14F-4D97-AF65-F5344CB8AC3E}">
        <p14:creationId xmlns:p14="http://schemas.microsoft.com/office/powerpoint/2010/main" val="2712556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96763" y="3259769"/>
            <a:ext cx="6524173" cy="60112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10000"/>
              </a:lnSpc>
            </a:pPr>
            <a:r>
              <a:rPr lang="en-GB" sz="3200" b="1" dirty="0">
                <a:solidFill>
                  <a:srgbClr val="468940"/>
                </a:solidFill>
                <a:cs typeface="Calibri"/>
              </a:rPr>
              <a:t>CSR, a foundation for sustainability</a:t>
            </a:r>
            <a:endParaRPr lang="en-US" sz="3200">
              <a:solidFill>
                <a:srgbClr val="468940"/>
              </a:solidFill>
              <a:cs typeface="Calibri"/>
            </a:endParaRPr>
          </a:p>
          <a:p>
            <a:pPr indent="0">
              <a:lnSpc>
                <a:spcPct val="110000"/>
              </a:lnSpc>
            </a:pPr>
            <a:r>
              <a:rPr lang="en-GB" dirty="0">
                <a:ea typeface="+mn-lt"/>
                <a:cs typeface="+mn-lt"/>
              </a:rPr>
              <a:t>Corporate Social Responsibility (CSR) is a strategic d sustainable response from companies to address fair and prosperous societies with a modern resource-efficient and competitive economy and a climate-neutral Europe. It applies to products and services SMEs offer,  but also working conditions, human rights, health, the environment, innovation, education, and training</a:t>
            </a:r>
            <a:endParaRPr lang="en-GB" dirty="0"/>
          </a:p>
          <a:p>
            <a:pPr algn="ctr"/>
            <a:r>
              <a:rPr lang="en-GB" b="1" i="1" dirty="0">
                <a:solidFill>
                  <a:srgbClr val="468940"/>
                </a:solidFill>
                <a:ea typeface="+mn-lt"/>
                <a:cs typeface="+mn-lt"/>
              </a:rPr>
              <a:t> CSR is about a company's responsibility for society in the sense of sustainable business practices</a:t>
            </a:r>
            <a:r>
              <a:rPr lang="en-GB" i="1" dirty="0">
                <a:solidFill>
                  <a:srgbClr val="468940"/>
                </a:solidFill>
                <a:ea typeface="+mn-lt"/>
                <a:cs typeface="+mn-lt"/>
              </a:rPr>
              <a:t>. </a:t>
            </a:r>
            <a:r>
              <a:rPr lang="en-GB" b="1" i="1" dirty="0">
                <a:solidFill>
                  <a:srgbClr val="468940"/>
                </a:solidFill>
                <a:ea typeface="+mn-lt"/>
                <a:cs typeface="+mn-lt"/>
              </a:rPr>
              <a:t>CSR refers to a company's responsibility for its impact on society, the environment and the economy</a:t>
            </a:r>
            <a:r>
              <a:rPr lang="en-GB" b="1" dirty="0">
                <a:ea typeface="+mn-lt"/>
                <a:cs typeface="+mn-lt"/>
              </a:rPr>
              <a:t>.  </a:t>
            </a:r>
            <a:r>
              <a:rPr lang="en-GB" dirty="0">
                <a:ea typeface="+mn-lt"/>
                <a:cs typeface="+mn-lt"/>
                <a:hlinkClick r:id="rId3"/>
              </a:rPr>
              <a:t>Source</a:t>
            </a:r>
            <a:endParaRPr lang="en-GB">
              <a:ea typeface="+mn-lt"/>
              <a:cs typeface="+mn-lt"/>
            </a:endParaRPr>
          </a:p>
          <a:p>
            <a:pPr algn="ctr"/>
            <a:endParaRPr lang="en-GB" b="1" dirty="0">
              <a:ea typeface="+mn-lt"/>
              <a:cs typeface="+mn-lt"/>
            </a:endParaRPr>
          </a:p>
          <a:p>
            <a:pPr indent="0">
              <a:lnSpc>
                <a:spcPct val="110000"/>
              </a:lnSpc>
            </a:pPr>
            <a:endParaRPr lang="en-GB" dirty="0">
              <a:cs typeface="Calibri"/>
            </a:endParaRPr>
          </a:p>
          <a:p>
            <a:pPr indent="0">
              <a:lnSpc>
                <a:spcPct val="110000"/>
              </a:lnSpc>
            </a:pPr>
            <a:endParaRPr lang="en-GB" sz="2800" b="1" dirty="0">
              <a:cs typeface="Calibri"/>
            </a:endParaRPr>
          </a:p>
          <a:p>
            <a:pPr indent="0">
              <a:lnSpc>
                <a:spcPct val="110000"/>
              </a:lnSpc>
            </a:pPr>
            <a:endParaRPr lang="en-GB" sz="2800" b="1" dirty="0">
              <a:cs typeface="Calibri"/>
            </a:endParaRPr>
          </a:p>
          <a:p>
            <a:pPr indent="0">
              <a:lnSpc>
                <a:spcPct val="110000"/>
              </a:lnSpc>
            </a:pPr>
            <a:endParaRPr lang="en-GB" sz="2800" b="1" dirty="0">
              <a:cs typeface="Calibri"/>
            </a:endParaRPr>
          </a:p>
          <a:p>
            <a:pPr indent="0">
              <a:lnSpc>
                <a:spcPct val="110000"/>
              </a:lnSpc>
            </a:pPr>
            <a:endParaRPr lang="en-GB" sz="2800" b="1" dirty="0">
              <a:cs typeface="Calibri"/>
            </a:endParaRPr>
          </a:p>
          <a:p>
            <a:pPr indent="0">
              <a:lnSpc>
                <a:spcPct val="110000"/>
              </a:lnSpc>
            </a:pPr>
            <a:endParaRPr lang="en-GB" sz="2800" b="1" dirty="0">
              <a:cs typeface="Calibri"/>
            </a:endParaRPr>
          </a:p>
          <a:p>
            <a:pPr indent="0">
              <a:lnSpc>
                <a:spcPct val="110000"/>
              </a:lnSpc>
            </a:pPr>
            <a:endParaRPr lang="en-GB" sz="2800" b="1" dirty="0">
              <a:cs typeface="Calibri"/>
            </a:endParaRPr>
          </a:p>
          <a:p>
            <a:pPr indent="0">
              <a:lnSpc>
                <a:spcPct val="110000"/>
              </a:lnSpc>
            </a:pPr>
            <a:endParaRPr lang="en-GB" sz="2800" b="1" dirty="0">
              <a:cs typeface="Calibri"/>
            </a:endParaRPr>
          </a:p>
          <a:p>
            <a:pPr indent="0"/>
            <a:endParaRPr lang="en-GB" sz="2800" dirty="0">
              <a:cs typeface="Calibri" panose="020F0502020204030204"/>
            </a:endParaRPr>
          </a:p>
          <a:p>
            <a:pPr indent="0"/>
            <a:endParaRPr lang="en-GB" sz="1600" dirty="0">
              <a:solidFill>
                <a:srgbClr val="63A043"/>
              </a:solidFill>
              <a:cs typeface="Calibri" panose="020F0502020204030204"/>
            </a:endParaRPr>
          </a:p>
        </p:txBody>
      </p:sp>
      <p:pic>
        <p:nvPicPr>
          <p:cNvPr id="3" name="Picture 3" descr="Diagram&#10;&#10;Description automatically generated">
            <a:extLst>
              <a:ext uri="{FF2B5EF4-FFF2-40B4-BE49-F238E27FC236}">
                <a16:creationId xmlns:a16="http://schemas.microsoft.com/office/drawing/2014/main" id="{986C7D7D-9AC1-97DE-7601-0DD2DAEA5DF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79772" y="1707517"/>
            <a:ext cx="4702628" cy="3110895"/>
          </a:xfrm>
          <a:prstGeom prst="rect">
            <a:avLst/>
          </a:prstGeom>
        </p:spPr>
      </p:pic>
    </p:spTree>
    <p:extLst>
      <p:ext uri="{BB962C8B-B14F-4D97-AF65-F5344CB8AC3E}">
        <p14:creationId xmlns:p14="http://schemas.microsoft.com/office/powerpoint/2010/main" val="1310058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person, indoor, counter&#10;&#10;Description automatically generated">
            <a:extLst>
              <a:ext uri="{FF2B5EF4-FFF2-40B4-BE49-F238E27FC236}">
                <a16:creationId xmlns:a16="http://schemas.microsoft.com/office/drawing/2014/main" id="{BC280319-DCA5-7EEE-AE2E-BE2542510237}"/>
              </a:ext>
            </a:extLst>
          </p:cNvPr>
          <p:cNvPicPr>
            <a:picLocks noGrp="1" noChangeAspect="1"/>
          </p:cNvPicPr>
          <p:nvPr>
            <p:ph type="pic" sz="quarter" idx="19"/>
          </p:nvPr>
        </p:nvPicPr>
        <p:blipFill>
          <a:blip r:embed="rId2"/>
          <a:srcRect l="9845" r="9845"/>
          <a:stretch>
            <a:fillRect/>
          </a:stretch>
        </p:blipFill>
        <p:spPr>
          <a:xfrm>
            <a:off x="614364" y="1073150"/>
            <a:ext cx="3709987" cy="3079750"/>
          </a:xfrm>
        </p:spPr>
      </p:pic>
      <p:pic>
        <p:nvPicPr>
          <p:cNvPr id="13" name="Picture Placeholder 12" descr="A picture containing person&#10;&#10;Description automatically generated">
            <a:extLst>
              <a:ext uri="{FF2B5EF4-FFF2-40B4-BE49-F238E27FC236}">
                <a16:creationId xmlns:a16="http://schemas.microsoft.com/office/drawing/2014/main" id="{62660F5C-49AE-7D30-C7B9-EB4595AAF061}"/>
              </a:ext>
            </a:extLst>
          </p:cNvPr>
          <p:cNvPicPr>
            <a:picLocks noGrp="1" noChangeAspect="1"/>
          </p:cNvPicPr>
          <p:nvPr>
            <p:ph type="pic" sz="quarter" idx="25"/>
          </p:nvPr>
        </p:nvPicPr>
        <p:blipFill>
          <a:blip r:embed="rId3"/>
          <a:srcRect t="18552" b="18552"/>
          <a:stretch>
            <a:fillRect/>
          </a:stretch>
        </p:blipFill>
        <p:spPr>
          <a:xfrm>
            <a:off x="8328639" y="1072869"/>
            <a:ext cx="3446462" cy="3079750"/>
          </a:xfrm>
        </p:spPr>
      </p:pic>
      <p:pic>
        <p:nvPicPr>
          <p:cNvPr id="11" name="Picture Placeholder 10" descr="A picture containing person&#10;&#10;Description automatically generated">
            <a:extLst>
              <a:ext uri="{FF2B5EF4-FFF2-40B4-BE49-F238E27FC236}">
                <a16:creationId xmlns:a16="http://schemas.microsoft.com/office/drawing/2014/main" id="{79B37CF1-4A68-7CAB-1E3B-C625B1136B94}"/>
              </a:ext>
            </a:extLst>
          </p:cNvPr>
          <p:cNvPicPr>
            <a:picLocks noGrp="1" noChangeAspect="1"/>
          </p:cNvPicPr>
          <p:nvPr>
            <p:ph type="pic" sz="quarter" idx="26"/>
          </p:nvPr>
        </p:nvPicPr>
        <p:blipFill>
          <a:blip r:embed="rId4"/>
          <a:srcRect t="18547" b="18547"/>
          <a:stretch>
            <a:fillRect/>
          </a:stretch>
        </p:blipFill>
        <p:spPr>
          <a:xfrm>
            <a:off x="4506913" y="1072869"/>
            <a:ext cx="3446463" cy="3079750"/>
          </a:xfrm>
        </p:spPr>
      </p:pic>
      <p:sp>
        <p:nvSpPr>
          <p:cNvPr id="5" name="Text Placeholder 4">
            <a:extLst>
              <a:ext uri="{FF2B5EF4-FFF2-40B4-BE49-F238E27FC236}">
                <a16:creationId xmlns:a16="http://schemas.microsoft.com/office/drawing/2014/main" id="{61069C6B-769A-3DE6-B8B0-B6DA77B374C0}"/>
              </a:ext>
            </a:extLst>
          </p:cNvPr>
          <p:cNvSpPr>
            <a:spLocks noGrp="1"/>
          </p:cNvSpPr>
          <p:nvPr>
            <p:ph type="body" sz="quarter" idx="16"/>
          </p:nvPr>
        </p:nvSpPr>
        <p:spPr>
          <a:xfrm>
            <a:off x="610000" y="3713907"/>
            <a:ext cx="3709281" cy="2963849"/>
          </a:xfrm>
          <a:solidFill>
            <a:srgbClr val="84BA41"/>
          </a:solidFill>
        </p:spPr>
        <p:txBody>
          <a:bodyPr vert="horz" lIns="91440" tIns="45720" rIns="91440" bIns="45720" rtlCol="0" anchor="t">
            <a:noAutofit/>
          </a:bodyPr>
          <a:lstStyle/>
          <a:p>
            <a:r>
              <a:rPr lang="en-IE" sz="2800" b="1" dirty="0">
                <a:solidFill>
                  <a:srgbClr val="262626"/>
                </a:solidFill>
              </a:rPr>
              <a:t>Enterprises</a:t>
            </a:r>
          </a:p>
          <a:p>
            <a:pPr marL="457200" indent="-457200" algn="l">
              <a:buFont typeface="Arial" panose="020B0604020202020204" pitchFamily="34" charset="0"/>
              <a:buChar char="•"/>
            </a:pPr>
            <a:r>
              <a:rPr lang="en-IE" sz="1900" dirty="0">
                <a:solidFill>
                  <a:srgbClr val="262626"/>
                </a:solidFill>
              </a:rPr>
              <a:t>Competitiveness</a:t>
            </a:r>
          </a:p>
          <a:p>
            <a:pPr marL="457200" indent="-457200" algn="l">
              <a:buFont typeface="Arial" panose="020B0604020202020204" pitchFamily="34" charset="0"/>
              <a:buChar char="•"/>
            </a:pPr>
            <a:r>
              <a:rPr lang="en-IE" sz="1900" dirty="0">
                <a:solidFill>
                  <a:srgbClr val="262626"/>
                </a:solidFill>
              </a:rPr>
              <a:t>Builds Reputation and Trust</a:t>
            </a:r>
          </a:p>
          <a:p>
            <a:pPr marL="457200" indent="-457200" algn="l">
              <a:buFont typeface="Arial" panose="020B0604020202020204" pitchFamily="34" charset="0"/>
              <a:buChar char="•"/>
            </a:pPr>
            <a:r>
              <a:rPr lang="en-IE" sz="1900" dirty="0">
                <a:solidFill>
                  <a:srgbClr val="262626"/>
                </a:solidFill>
              </a:rPr>
              <a:t>Become and Employer and Provider of Choice</a:t>
            </a:r>
          </a:p>
          <a:p>
            <a:pPr marL="457200" indent="-457200" algn="l">
              <a:buFont typeface="Arial" panose="020B0604020202020204" pitchFamily="34" charset="0"/>
              <a:buChar char="•"/>
            </a:pPr>
            <a:r>
              <a:rPr lang="en-IE" sz="1900" dirty="0">
                <a:solidFill>
                  <a:srgbClr val="262626"/>
                </a:solidFill>
              </a:rPr>
              <a:t>Consumer and Stakeholder Engagement</a:t>
            </a:r>
          </a:p>
          <a:p>
            <a:pPr marL="457200" indent="-457200" algn="l">
              <a:buFont typeface="Arial" panose="020B0604020202020204" pitchFamily="34" charset="0"/>
              <a:buChar char="•"/>
            </a:pPr>
            <a:r>
              <a:rPr lang="en-IE" sz="1900" dirty="0">
                <a:solidFill>
                  <a:srgbClr val="262626"/>
                </a:solidFill>
              </a:rPr>
              <a:t>Efficient and profitable operations and partnerships</a:t>
            </a:r>
          </a:p>
        </p:txBody>
      </p:sp>
      <p:sp>
        <p:nvSpPr>
          <p:cNvPr id="9" name="Text Placeholder 8">
            <a:extLst>
              <a:ext uri="{FF2B5EF4-FFF2-40B4-BE49-F238E27FC236}">
                <a16:creationId xmlns:a16="http://schemas.microsoft.com/office/drawing/2014/main" id="{1CBFB85D-56FC-DA6A-08D8-FD53B77119C0}"/>
              </a:ext>
            </a:extLst>
          </p:cNvPr>
          <p:cNvSpPr>
            <a:spLocks noGrp="1"/>
          </p:cNvSpPr>
          <p:nvPr>
            <p:ph type="body" sz="quarter" idx="27"/>
          </p:nvPr>
        </p:nvSpPr>
        <p:spPr>
          <a:xfrm>
            <a:off x="4506914" y="3704663"/>
            <a:ext cx="3446462" cy="2973093"/>
          </a:xfrm>
          <a:solidFill>
            <a:srgbClr val="63A043"/>
          </a:solidFill>
        </p:spPr>
        <p:txBody>
          <a:bodyPr vert="horz" lIns="91440" tIns="45720" rIns="91440" bIns="45720" rtlCol="0" anchor="t">
            <a:noAutofit/>
          </a:bodyPr>
          <a:lstStyle/>
          <a:p>
            <a:r>
              <a:rPr lang="en-IE" sz="2800" b="1" dirty="0"/>
              <a:t>Society</a:t>
            </a:r>
            <a:endParaRPr lang="en-IE" sz="2800" b="1" dirty="0">
              <a:cs typeface="Calibri"/>
            </a:endParaRPr>
          </a:p>
          <a:p>
            <a:pPr marL="342900" indent="-342900" algn="l">
              <a:buFont typeface="Arial" panose="020B0604020202020204" pitchFamily="34" charset="0"/>
              <a:buChar char="•"/>
            </a:pPr>
            <a:r>
              <a:rPr lang="en-IE" sz="1900" dirty="0"/>
              <a:t>Supports prosperity, sustainability and wellbeing</a:t>
            </a:r>
            <a:endParaRPr lang="en-IE" sz="1900" dirty="0">
              <a:cs typeface="Calibri"/>
            </a:endParaRPr>
          </a:p>
          <a:p>
            <a:pPr marL="342900" indent="-342900" algn="l">
              <a:buFont typeface="Arial" panose="020B0604020202020204" pitchFamily="34" charset="0"/>
              <a:buChar char="•"/>
            </a:pPr>
            <a:r>
              <a:rPr lang="en-IE" sz="1900" dirty="0"/>
              <a:t>Protects the environment, economy and culture</a:t>
            </a:r>
            <a:endParaRPr lang="en-IE" sz="1900" dirty="0">
              <a:cs typeface="Calibri"/>
            </a:endParaRPr>
          </a:p>
          <a:p>
            <a:pPr marL="342900" indent="-342900" algn="l">
              <a:buFont typeface="Arial" panose="020B0604020202020204" pitchFamily="34" charset="0"/>
              <a:buChar char="•"/>
            </a:pPr>
            <a:r>
              <a:rPr lang="en-IE" sz="1900" dirty="0"/>
              <a:t>Social progress in diversity and inclusion</a:t>
            </a:r>
            <a:endParaRPr lang="en-IE" sz="1900" dirty="0">
              <a:cs typeface="Calibri"/>
            </a:endParaRPr>
          </a:p>
          <a:p>
            <a:pPr marL="342900" indent="-342900" algn="l">
              <a:buFont typeface="Arial" panose="020B0604020202020204" pitchFamily="34" charset="0"/>
              <a:buChar char="•"/>
            </a:pPr>
            <a:r>
              <a:rPr lang="en-IE" sz="1900" dirty="0"/>
              <a:t>Combats unemployment and poverty</a:t>
            </a:r>
            <a:endParaRPr lang="en-IE" sz="1900" dirty="0">
              <a:cs typeface="Calibri"/>
            </a:endParaRPr>
          </a:p>
          <a:p>
            <a:pPr marL="342900" indent="-342900" algn="l">
              <a:buFont typeface="Arial" panose="020B0604020202020204" pitchFamily="34" charset="0"/>
              <a:buChar char="•"/>
            </a:pPr>
            <a:endParaRPr lang="en-IE" sz="2000" dirty="0">
              <a:cs typeface="Calibri"/>
            </a:endParaRPr>
          </a:p>
        </p:txBody>
      </p:sp>
      <p:sp>
        <p:nvSpPr>
          <p:cNvPr id="10" name="Text Placeholder 9">
            <a:extLst>
              <a:ext uri="{FF2B5EF4-FFF2-40B4-BE49-F238E27FC236}">
                <a16:creationId xmlns:a16="http://schemas.microsoft.com/office/drawing/2014/main" id="{019E2311-712C-E0C8-5BC2-8B1A8206929B}"/>
              </a:ext>
            </a:extLst>
          </p:cNvPr>
          <p:cNvSpPr>
            <a:spLocks noGrp="1"/>
          </p:cNvSpPr>
          <p:nvPr>
            <p:ph type="body" sz="quarter" idx="28"/>
          </p:nvPr>
        </p:nvSpPr>
        <p:spPr>
          <a:xfrm>
            <a:off x="8328638" y="3704663"/>
            <a:ext cx="3446461" cy="2973093"/>
          </a:xfrm>
          <a:solidFill>
            <a:srgbClr val="468940"/>
          </a:solidFill>
        </p:spPr>
        <p:txBody>
          <a:bodyPr vert="horz" lIns="91440" tIns="45720" rIns="91440" bIns="45720" rtlCol="0" anchor="t">
            <a:noAutofit/>
          </a:bodyPr>
          <a:lstStyle/>
          <a:p>
            <a:r>
              <a:rPr lang="en-IE" sz="2800" b="1" dirty="0"/>
              <a:t>Economy</a:t>
            </a:r>
            <a:endParaRPr lang="en-IE" sz="2800" b="1" dirty="0">
              <a:cs typeface="Calibri"/>
            </a:endParaRPr>
          </a:p>
          <a:p>
            <a:pPr marL="342900" indent="-342900" algn="l">
              <a:buFont typeface="Arial" panose="020B0604020202020204" pitchFamily="34" charset="0"/>
              <a:buChar char="•"/>
            </a:pPr>
            <a:r>
              <a:rPr lang="en-IE" sz="1900" dirty="0"/>
              <a:t>Innovation &amp; Competitiveness</a:t>
            </a:r>
            <a:endParaRPr lang="en-IE" sz="1900" dirty="0">
              <a:cs typeface="Calibri"/>
            </a:endParaRPr>
          </a:p>
          <a:p>
            <a:pPr marL="342900" indent="-342900" algn="l">
              <a:buFont typeface="Arial" panose="020B0604020202020204" pitchFamily="34" charset="0"/>
              <a:buChar char="•"/>
            </a:pPr>
            <a:r>
              <a:rPr lang="en-IE" sz="1900" dirty="0"/>
              <a:t>Responsible Businesses Sustainable businesses and sectors</a:t>
            </a:r>
            <a:endParaRPr lang="en-IE" sz="1900" dirty="0">
              <a:cs typeface="Calibri"/>
            </a:endParaRPr>
          </a:p>
          <a:p>
            <a:pPr marL="342900" indent="-342900" algn="l">
              <a:buFont typeface="Arial" panose="020B0604020202020204" pitchFamily="34" charset="0"/>
              <a:buChar char="•"/>
            </a:pPr>
            <a:r>
              <a:rPr lang="en-IE" sz="1900" dirty="0"/>
              <a:t>Effective economies, protected environments and prosperous communities</a:t>
            </a:r>
            <a:endParaRPr lang="en-IE" sz="1900" dirty="0">
              <a:cs typeface="Calibri"/>
            </a:endParaRPr>
          </a:p>
          <a:p>
            <a:pPr marL="342900" indent="-342900" algn="l">
              <a:buFont typeface="Arial" panose="020B0604020202020204" pitchFamily="34" charset="0"/>
              <a:buChar char="•"/>
            </a:pPr>
            <a:endParaRPr lang="en-IE" sz="3200" dirty="0">
              <a:solidFill>
                <a:srgbClr val="262626"/>
              </a:solidFill>
            </a:endParaRPr>
          </a:p>
          <a:p>
            <a:endParaRPr lang="en-IE" sz="3200" b="1" dirty="0">
              <a:solidFill>
                <a:srgbClr val="262626"/>
              </a:solidFill>
            </a:endParaRPr>
          </a:p>
        </p:txBody>
      </p:sp>
      <p:sp>
        <p:nvSpPr>
          <p:cNvPr id="14" name="Text Placeholder 1">
            <a:extLst>
              <a:ext uri="{FF2B5EF4-FFF2-40B4-BE49-F238E27FC236}">
                <a16:creationId xmlns:a16="http://schemas.microsoft.com/office/drawing/2014/main" id="{0EB95AF0-EDAF-0799-E177-BF0EF582D7E6}"/>
              </a:ext>
            </a:extLst>
          </p:cNvPr>
          <p:cNvSpPr txBox="1">
            <a:spLocks/>
          </p:cNvSpPr>
          <p:nvPr/>
        </p:nvSpPr>
        <p:spPr>
          <a:xfrm>
            <a:off x="609999" y="180244"/>
            <a:ext cx="11165099" cy="844269"/>
          </a:xfrm>
          <a:prstGeom prst="rect">
            <a:avLst/>
          </a:prstGeom>
          <a:solidFill>
            <a:srgbClr val="468940"/>
          </a:solidFill>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IE" sz="3600" b="1" dirty="0">
                <a:solidFill>
                  <a:schemeClr val="bg1"/>
                </a:solidFill>
              </a:rPr>
              <a:t>Strong SME CSR Benefits Everyone </a:t>
            </a:r>
          </a:p>
        </p:txBody>
      </p:sp>
    </p:spTree>
    <p:extLst>
      <p:ext uri="{BB962C8B-B14F-4D97-AF65-F5344CB8AC3E}">
        <p14:creationId xmlns:p14="http://schemas.microsoft.com/office/powerpoint/2010/main" val="2627614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0B791D-0E9E-0A73-9E30-2ADFBB41FA8B}"/>
              </a:ext>
            </a:extLst>
          </p:cNvPr>
          <p:cNvSpPr>
            <a:spLocks noGrp="1"/>
          </p:cNvSpPr>
          <p:nvPr>
            <p:ph type="body" sz="quarter" idx="17"/>
          </p:nvPr>
        </p:nvSpPr>
        <p:spPr/>
        <p:txBody>
          <a:bodyPr>
            <a:noAutofit/>
          </a:bodyPr>
          <a:lstStyle/>
          <a:p>
            <a:r>
              <a:rPr lang="en-IE" dirty="0"/>
              <a:t>The Business Case for Sustainability </a:t>
            </a:r>
          </a:p>
        </p:txBody>
      </p:sp>
      <p:sp>
        <p:nvSpPr>
          <p:cNvPr id="3" name="Text Placeholder 2">
            <a:extLst>
              <a:ext uri="{FF2B5EF4-FFF2-40B4-BE49-F238E27FC236}">
                <a16:creationId xmlns:a16="http://schemas.microsoft.com/office/drawing/2014/main" id="{D747ECE7-E558-DF43-8D0D-D65AC3A567FC}"/>
              </a:ext>
            </a:extLst>
          </p:cNvPr>
          <p:cNvSpPr>
            <a:spLocks noGrp="1"/>
          </p:cNvSpPr>
          <p:nvPr>
            <p:ph type="body" sz="quarter" idx="18"/>
          </p:nvPr>
        </p:nvSpPr>
        <p:spPr/>
        <p:txBody>
          <a:bodyPr/>
          <a:lstStyle/>
          <a:p>
            <a:r>
              <a:rPr lang="en-IE" dirty="0"/>
              <a:t>SECTION 5 </a:t>
            </a:r>
          </a:p>
        </p:txBody>
      </p:sp>
    </p:spTree>
    <p:extLst>
      <p:ext uri="{BB962C8B-B14F-4D97-AF65-F5344CB8AC3E}">
        <p14:creationId xmlns:p14="http://schemas.microsoft.com/office/powerpoint/2010/main" val="1951802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60AC5C-294B-E5DB-3C07-C15CE21AAB4C}"/>
              </a:ext>
            </a:extLst>
          </p:cNvPr>
          <p:cNvSpPr>
            <a:spLocks noGrp="1"/>
          </p:cNvSpPr>
          <p:nvPr>
            <p:ph type="body" sz="quarter" idx="16"/>
          </p:nvPr>
        </p:nvSpPr>
        <p:spPr>
          <a:xfrm>
            <a:off x="531983" y="485315"/>
            <a:ext cx="3522224" cy="5502712"/>
          </a:xfrm>
        </p:spPr>
        <p:txBody>
          <a:bodyPr>
            <a:normAutofit fontScale="92500" lnSpcReduction="10000"/>
          </a:bodyPr>
          <a:lstStyle/>
          <a:p>
            <a:pPr>
              <a:lnSpc>
                <a:spcPct val="110000"/>
              </a:lnSpc>
            </a:pPr>
            <a:r>
              <a:rPr lang="en-GB" sz="3000" b="0" dirty="0">
                <a:solidFill>
                  <a:schemeClr val="bg1"/>
                </a:solidFill>
              </a:rPr>
              <a:t>A recent survey by Boston Consulting Group (BCG) reported that 60% of businesses* believe that sustainable business is key to remaining competitive and 70% plan to increase their commitment over the next year.</a:t>
            </a:r>
          </a:p>
          <a:p>
            <a:endParaRPr lang="en-IE" dirty="0"/>
          </a:p>
        </p:txBody>
      </p:sp>
      <p:sp>
        <p:nvSpPr>
          <p:cNvPr id="7" name="Text Placeholder 3">
            <a:extLst>
              <a:ext uri="{FF2B5EF4-FFF2-40B4-BE49-F238E27FC236}">
                <a16:creationId xmlns:a16="http://schemas.microsoft.com/office/drawing/2014/main" id="{CF7270F7-BF6E-0332-C1EB-95D8A0C267CA}"/>
              </a:ext>
            </a:extLst>
          </p:cNvPr>
          <p:cNvSpPr txBox="1">
            <a:spLocks/>
          </p:cNvSpPr>
          <p:nvPr/>
        </p:nvSpPr>
        <p:spPr>
          <a:xfrm>
            <a:off x="4417951" y="1180012"/>
            <a:ext cx="7439688" cy="601987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GB" sz="2600" b="0" i="0" dirty="0">
                <a:solidFill>
                  <a:srgbClr val="000000"/>
                </a:solidFill>
                <a:effectLst/>
              </a:rPr>
              <a:t>Building sustainability </a:t>
            </a:r>
            <a:r>
              <a:rPr lang="en-GB" sz="2600" i="0" dirty="0">
                <a:solidFill>
                  <a:srgbClr val="000000"/>
                </a:solidFill>
              </a:rPr>
              <a:t>into </a:t>
            </a:r>
            <a:r>
              <a:rPr lang="en-GB" sz="2600" b="0" i="0" dirty="0">
                <a:solidFill>
                  <a:srgbClr val="000000"/>
                </a:solidFill>
                <a:effectLst/>
              </a:rPr>
              <a:t>your SME can help you overcome key business issues across </a:t>
            </a:r>
            <a:r>
              <a:rPr lang="en-GB" sz="2600" i="0" dirty="0">
                <a:solidFill>
                  <a:srgbClr val="000000"/>
                </a:solidFill>
              </a:rPr>
              <a:t>the board e.g., </a:t>
            </a:r>
            <a:r>
              <a:rPr lang="en-GB" sz="2600" b="0" i="0" dirty="0">
                <a:solidFill>
                  <a:srgbClr val="000000"/>
                </a:solidFill>
                <a:effectLst/>
              </a:rPr>
              <a:t>impact your sales, employee motivation, and carbon footprint.  </a:t>
            </a:r>
          </a:p>
          <a:p>
            <a:pPr algn="l"/>
            <a:r>
              <a:rPr lang="en-GB" sz="2600" i="0" dirty="0">
                <a:solidFill>
                  <a:srgbClr val="202124"/>
                </a:solidFill>
              </a:rPr>
              <a:t>Practicing sustainability has been proven to increase the bottom line of SMEs. </a:t>
            </a:r>
            <a:r>
              <a:rPr lang="en-GB" sz="2600" b="0" i="0" dirty="0">
                <a:solidFill>
                  <a:srgbClr val="202124"/>
                </a:solidFill>
                <a:effectLst/>
              </a:rPr>
              <a:t>While many small businesses are not able to match the lower prices of chains and larger businesses, they can often</a:t>
            </a:r>
            <a:r>
              <a:rPr lang="en-GB" sz="2600" b="0" i="0" dirty="0">
                <a:solidFill>
                  <a:srgbClr val="000000"/>
                </a:solidFill>
                <a:effectLst/>
              </a:rPr>
              <a:t> gain invaluable customer loyalty by establishing themselves as a positive influence in the community </a:t>
            </a:r>
            <a:r>
              <a:rPr lang="en-GB" sz="2600" b="0" i="0" dirty="0">
                <a:solidFill>
                  <a:srgbClr val="363636"/>
                </a:solidFill>
                <a:effectLst/>
              </a:rPr>
              <a:t>which will increase their sales. </a:t>
            </a:r>
          </a:p>
          <a:p>
            <a:pPr algn="l"/>
            <a:r>
              <a:rPr lang="en-GB" sz="2600" b="0" i="0" dirty="0">
                <a:solidFill>
                  <a:srgbClr val="000000"/>
                </a:solidFill>
                <a:effectLst/>
              </a:rPr>
              <a:t>These long-term results show the benefits of why you should master and develop </a:t>
            </a:r>
            <a:r>
              <a:rPr lang="en-GB" sz="2600" b="0" i="0" u="none" strike="noStrike" dirty="0">
                <a:solidFill>
                  <a:srgbClr val="000000"/>
                </a:solidFill>
                <a:effectLst/>
              </a:rPr>
              <a:t>the right, sustainability strateg</a:t>
            </a:r>
            <a:r>
              <a:rPr lang="en-GB" sz="2600" i="0" dirty="0">
                <a:solidFill>
                  <a:srgbClr val="000000"/>
                </a:solidFill>
              </a:rPr>
              <a:t>y f</a:t>
            </a:r>
            <a:r>
              <a:rPr lang="en-GB" sz="2600" b="0" i="0" dirty="0">
                <a:solidFill>
                  <a:srgbClr val="000000"/>
                </a:solidFill>
                <a:effectLst/>
              </a:rPr>
              <a:t>or your SME. This is the focus </a:t>
            </a:r>
            <a:r>
              <a:rPr lang="en-GB" sz="2600" i="0" dirty="0">
                <a:solidFill>
                  <a:srgbClr val="000000"/>
                </a:solidFill>
              </a:rPr>
              <a:t>of Module 2.</a:t>
            </a:r>
          </a:p>
          <a:p>
            <a:pPr algn="l"/>
            <a:endParaRPr lang="en-GB" sz="2400" b="1" i="0" dirty="0">
              <a:solidFill>
                <a:srgbClr val="027354"/>
              </a:solidFill>
            </a:endParaRPr>
          </a:p>
          <a:p>
            <a:endParaRPr lang="en-GB" sz="2400" b="1" i="0" dirty="0">
              <a:solidFill>
                <a:srgbClr val="027354"/>
              </a:solidFill>
            </a:endParaRPr>
          </a:p>
          <a:p>
            <a:endParaRPr lang="en-GB" sz="2400" b="1" i="0" dirty="0">
              <a:solidFill>
                <a:srgbClr val="027354"/>
              </a:solidFill>
            </a:endParaRPr>
          </a:p>
          <a:p>
            <a:endParaRPr lang="en-GB" sz="2400" b="1" i="0" dirty="0">
              <a:solidFill>
                <a:srgbClr val="027354"/>
              </a:solidFill>
            </a:endParaRPr>
          </a:p>
          <a:p>
            <a:endParaRPr lang="en-IE" sz="2400" b="1" i="0" dirty="0">
              <a:solidFill>
                <a:srgbClr val="027354"/>
              </a:solidFill>
            </a:endParaRPr>
          </a:p>
        </p:txBody>
      </p:sp>
    </p:spTree>
    <p:extLst>
      <p:ext uri="{BB962C8B-B14F-4D97-AF65-F5344CB8AC3E}">
        <p14:creationId xmlns:p14="http://schemas.microsoft.com/office/powerpoint/2010/main" val="3230375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60AC5C-294B-E5DB-3C07-C15CE21AAB4C}"/>
              </a:ext>
            </a:extLst>
          </p:cNvPr>
          <p:cNvSpPr>
            <a:spLocks noGrp="1"/>
          </p:cNvSpPr>
          <p:nvPr>
            <p:ph type="body" sz="quarter" idx="16"/>
          </p:nvPr>
        </p:nvSpPr>
        <p:spPr>
          <a:xfrm>
            <a:off x="531983" y="485315"/>
            <a:ext cx="3522224" cy="5502712"/>
          </a:xfrm>
        </p:spPr>
        <p:txBody>
          <a:bodyPr>
            <a:normAutofit/>
          </a:bodyPr>
          <a:lstStyle/>
          <a:p>
            <a:pPr>
              <a:lnSpc>
                <a:spcPct val="110000"/>
              </a:lnSpc>
            </a:pPr>
            <a:r>
              <a:rPr lang="en-GB" sz="3000" b="0" dirty="0">
                <a:solidFill>
                  <a:schemeClr val="bg1"/>
                </a:solidFill>
              </a:rPr>
              <a:t>Case of competitive advantage</a:t>
            </a:r>
          </a:p>
          <a:p>
            <a:endParaRPr lang="en-IE" dirty="0"/>
          </a:p>
        </p:txBody>
      </p:sp>
      <p:sp>
        <p:nvSpPr>
          <p:cNvPr id="7" name="Text Placeholder 3">
            <a:extLst>
              <a:ext uri="{FF2B5EF4-FFF2-40B4-BE49-F238E27FC236}">
                <a16:creationId xmlns:a16="http://schemas.microsoft.com/office/drawing/2014/main" id="{CF7270F7-BF6E-0332-C1EB-95D8A0C267CA}"/>
              </a:ext>
            </a:extLst>
          </p:cNvPr>
          <p:cNvSpPr txBox="1">
            <a:spLocks/>
          </p:cNvSpPr>
          <p:nvPr/>
        </p:nvSpPr>
        <p:spPr>
          <a:xfrm>
            <a:off x="4417951" y="1411366"/>
            <a:ext cx="7439688" cy="601987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GB" sz="2600" b="0" i="0" dirty="0">
                <a:solidFill>
                  <a:srgbClr val="363636"/>
                </a:solidFill>
                <a:effectLst/>
              </a:rPr>
              <a:t>Sustainability can boos SME competitiveness through enhanced customer loyalty and satisfaction, repeat business, increase community support and loyalty, higher motivation of workers and reduced employee turnover (consistent productivity and quality outputs), improved public fund access, improved image and reputation and good suppliers who want to work and partner with you. </a:t>
            </a:r>
          </a:p>
          <a:p>
            <a:pPr algn="l"/>
            <a:r>
              <a:rPr lang="en-GB" sz="2600" b="0" i="0" dirty="0">
                <a:solidFill>
                  <a:srgbClr val="363636"/>
                </a:solidFill>
                <a:effectLst/>
              </a:rPr>
              <a:t>You will have the upper hand over a competitor (who might not have a focu</a:t>
            </a:r>
            <a:r>
              <a:rPr lang="en-GB" sz="2600" i="0" dirty="0">
                <a:solidFill>
                  <a:srgbClr val="363636"/>
                </a:solidFill>
              </a:rPr>
              <a:t>s on sustainability)</a:t>
            </a:r>
            <a:r>
              <a:rPr lang="en-GB" sz="2600" dirty="0">
                <a:solidFill>
                  <a:srgbClr val="363636"/>
                </a:solidFill>
              </a:rPr>
              <a:t> </a:t>
            </a:r>
            <a:r>
              <a:rPr lang="en-GB" sz="2600" b="0" i="0" dirty="0">
                <a:solidFill>
                  <a:srgbClr val="363636"/>
                </a:solidFill>
                <a:effectLst/>
              </a:rPr>
              <a:t>attracting consumers who are conscious about who they buy from. As a result, customers are more likely to choose and recommend your brand as a brand of choice, and you’ll enjoy their repeated business. </a:t>
            </a:r>
            <a:endParaRPr lang="en-IE" sz="2600" dirty="0">
              <a:highlight>
                <a:srgbClr val="FFFF00"/>
              </a:highlight>
            </a:endParaRPr>
          </a:p>
          <a:p>
            <a:pPr algn="l"/>
            <a:r>
              <a:rPr lang="en-GB" sz="2400" i="0" dirty="0">
                <a:solidFill>
                  <a:srgbClr val="000000"/>
                </a:solidFill>
              </a:rPr>
              <a:t> </a:t>
            </a:r>
          </a:p>
          <a:p>
            <a:pPr algn="l"/>
            <a:endParaRPr lang="en-GB" sz="2400" b="1" i="0" dirty="0">
              <a:solidFill>
                <a:srgbClr val="027354"/>
              </a:solidFill>
            </a:endParaRPr>
          </a:p>
          <a:p>
            <a:endParaRPr lang="en-GB" sz="2400" b="1" i="0" dirty="0">
              <a:solidFill>
                <a:srgbClr val="027354"/>
              </a:solidFill>
            </a:endParaRPr>
          </a:p>
          <a:p>
            <a:endParaRPr lang="en-GB" sz="2400" b="1" i="0" dirty="0">
              <a:solidFill>
                <a:srgbClr val="027354"/>
              </a:solidFill>
            </a:endParaRPr>
          </a:p>
          <a:p>
            <a:endParaRPr lang="en-GB" sz="2400" b="1" i="0" dirty="0">
              <a:solidFill>
                <a:srgbClr val="027354"/>
              </a:solidFill>
            </a:endParaRPr>
          </a:p>
          <a:p>
            <a:endParaRPr lang="en-IE" sz="2400" b="1" i="0" dirty="0">
              <a:solidFill>
                <a:srgbClr val="027354"/>
              </a:solidFill>
            </a:endParaRPr>
          </a:p>
        </p:txBody>
      </p:sp>
    </p:spTree>
    <p:extLst>
      <p:ext uri="{BB962C8B-B14F-4D97-AF65-F5344CB8AC3E}">
        <p14:creationId xmlns:p14="http://schemas.microsoft.com/office/powerpoint/2010/main" val="2689392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451692" y="521156"/>
            <a:ext cx="11193250" cy="6463308"/>
          </a:xfrm>
          <a:prstGeom prst="rect">
            <a:avLst/>
          </a:prstGeom>
          <a:noFill/>
        </p:spPr>
        <p:txBody>
          <a:bodyPr wrap="square">
            <a:spAutoFit/>
          </a:bodyPr>
          <a:lstStyle/>
          <a:p>
            <a:r>
              <a:rPr lang="en-GB" sz="2400" b="0" i="0" dirty="0">
                <a:solidFill>
                  <a:srgbClr val="363636"/>
                </a:solidFill>
                <a:effectLst/>
              </a:rPr>
              <a:t>Customers admire businesses that take positive steps toward improving the world. </a:t>
            </a:r>
          </a:p>
          <a:p>
            <a:r>
              <a:rPr lang="en-GB" sz="2400" dirty="0">
                <a:solidFill>
                  <a:srgbClr val="363636"/>
                </a:solidFill>
              </a:rPr>
              <a:t>By increasing your sustainability focus, you  can provide three forms of value to consumers; </a:t>
            </a:r>
            <a:r>
              <a:rPr lang="en-GB" sz="2400" b="1" dirty="0">
                <a:solidFill>
                  <a:srgbClr val="468940"/>
                </a:solidFill>
              </a:rPr>
              <a:t>emotional, social and functional. </a:t>
            </a:r>
          </a:p>
          <a:p>
            <a:endParaRPr lang="en-GB" sz="2400" b="1" dirty="0">
              <a:solidFill>
                <a:srgbClr val="468940"/>
              </a:solidFill>
            </a:endParaRPr>
          </a:p>
          <a:p>
            <a:r>
              <a:rPr lang="en-GB" sz="2400" dirty="0">
                <a:solidFill>
                  <a:srgbClr val="363636"/>
                </a:solidFill>
              </a:rPr>
              <a:t>Your sustainability </a:t>
            </a:r>
            <a:r>
              <a:rPr lang="en-GB" sz="2400" dirty="0" err="1">
                <a:solidFill>
                  <a:srgbClr val="363636"/>
                </a:solidFill>
              </a:rPr>
              <a:t>credentialsCSR</a:t>
            </a:r>
            <a:r>
              <a:rPr lang="en-GB" sz="2400" dirty="0">
                <a:solidFill>
                  <a:srgbClr val="363636"/>
                </a:solidFill>
              </a:rPr>
              <a:t> can help customers </a:t>
            </a:r>
            <a:r>
              <a:rPr lang="en-GB" sz="2400" dirty="0">
                <a:solidFill>
                  <a:srgbClr val="E7850F"/>
                </a:solidFill>
              </a:rPr>
              <a:t>become aware </a:t>
            </a:r>
            <a:r>
              <a:rPr lang="en-GB" sz="2400" dirty="0">
                <a:solidFill>
                  <a:srgbClr val="363636"/>
                </a:solidFill>
              </a:rPr>
              <a:t>of what you do and see what you do as a </a:t>
            </a:r>
            <a:r>
              <a:rPr lang="en-GB" sz="2400" dirty="0">
                <a:solidFill>
                  <a:srgbClr val="E7850F"/>
                </a:solidFill>
              </a:rPr>
              <a:t>positive force in society</a:t>
            </a:r>
            <a:r>
              <a:rPr lang="en-GB" sz="2400" dirty="0">
                <a:solidFill>
                  <a:srgbClr val="363636"/>
                </a:solidFill>
              </a:rPr>
              <a:t>.</a:t>
            </a:r>
            <a:r>
              <a:rPr lang="en-GB" sz="2400" b="0" i="0" dirty="0">
                <a:solidFill>
                  <a:srgbClr val="363636"/>
                </a:solidFill>
                <a:effectLst/>
              </a:rPr>
              <a:t> You become recognised as a </a:t>
            </a:r>
            <a:r>
              <a:rPr lang="en-GB" sz="2400" b="0" i="0" dirty="0">
                <a:solidFill>
                  <a:srgbClr val="E7850F"/>
                </a:solidFill>
                <a:effectLst/>
              </a:rPr>
              <a:t>‘leader of positive change’</a:t>
            </a:r>
            <a:r>
              <a:rPr lang="en-GB" sz="2400" dirty="0">
                <a:solidFill>
                  <a:srgbClr val="E7850F"/>
                </a:solidFill>
              </a:rPr>
              <a:t> </a:t>
            </a:r>
            <a:r>
              <a:rPr lang="en-GB" sz="2400" dirty="0">
                <a:solidFill>
                  <a:srgbClr val="363636"/>
                </a:solidFill>
              </a:rPr>
              <a:t>by</a:t>
            </a:r>
            <a:r>
              <a:rPr lang="en-GB" sz="2400" dirty="0">
                <a:solidFill>
                  <a:srgbClr val="E7850F"/>
                </a:solidFill>
              </a:rPr>
              <a:t> </a:t>
            </a:r>
            <a:r>
              <a:rPr lang="en-GB" sz="2400" dirty="0">
                <a:solidFill>
                  <a:srgbClr val="363636"/>
                </a:solidFill>
              </a:rPr>
              <a:t>‘doing good for your environment, society or economy’. Y</a:t>
            </a:r>
            <a:r>
              <a:rPr lang="en-GB" sz="2400" b="0" i="0" dirty="0">
                <a:solidFill>
                  <a:srgbClr val="363636"/>
                </a:solidFill>
                <a:effectLst/>
              </a:rPr>
              <a:t>ou win new customers and keep existing customers. You develop </a:t>
            </a:r>
            <a:r>
              <a:rPr lang="en-GB" sz="2400" dirty="0">
                <a:solidFill>
                  <a:srgbClr val="363636"/>
                </a:solidFill>
              </a:rPr>
              <a:t>a </a:t>
            </a:r>
            <a:r>
              <a:rPr lang="en-GB" sz="2400" dirty="0">
                <a:solidFill>
                  <a:srgbClr val="E7850F"/>
                </a:solidFill>
              </a:rPr>
              <a:t>platform to market </a:t>
            </a:r>
            <a:r>
              <a:rPr lang="en-GB" sz="2400" dirty="0">
                <a:solidFill>
                  <a:srgbClr val="363636"/>
                </a:solidFill>
              </a:rPr>
              <a:t>and </a:t>
            </a:r>
            <a:r>
              <a:rPr lang="en-GB" sz="2400" dirty="0">
                <a:solidFill>
                  <a:srgbClr val="E7850F"/>
                </a:solidFill>
              </a:rPr>
              <a:t>earn your audiences attention</a:t>
            </a:r>
            <a:r>
              <a:rPr lang="en-GB" sz="2400" dirty="0">
                <a:solidFill>
                  <a:srgbClr val="363636"/>
                </a:solidFill>
              </a:rPr>
              <a:t>. Remember, h</a:t>
            </a:r>
            <a:r>
              <a:rPr lang="en-GB" sz="2400" b="0" i="0" dirty="0">
                <a:solidFill>
                  <a:srgbClr val="363636"/>
                </a:solidFill>
                <a:effectLst/>
              </a:rPr>
              <a:t>aving a good grasp of social responsibility is important to stakeholders and shareholders so keep it authentic and real. Hence, they are more likely to stick with you. Stakeholders, partners and </a:t>
            </a:r>
            <a:r>
              <a:rPr lang="en-GB" sz="2400" dirty="0">
                <a:solidFill>
                  <a:srgbClr val="363636"/>
                </a:solidFill>
              </a:rPr>
              <a:t>customers </a:t>
            </a:r>
            <a:r>
              <a:rPr lang="en-GB" sz="2400" b="0" i="0" dirty="0">
                <a:solidFill>
                  <a:srgbClr val="363636"/>
                </a:solidFill>
                <a:effectLst/>
              </a:rPr>
              <a:t>are more likely to be interested in business offering who provide the services they need with a compelling CSR pledge.</a:t>
            </a:r>
            <a:endParaRPr lang="en-IE" sz="2400" dirty="0">
              <a:highlight>
                <a:srgbClr val="FFFF00"/>
              </a:highlight>
            </a:endParaRPr>
          </a:p>
          <a:p>
            <a:pPr algn="l" fontAlgn="base">
              <a:lnSpc>
                <a:spcPct val="100000"/>
              </a:lnSpc>
              <a:spcBef>
                <a:spcPts val="0"/>
              </a:spcBef>
            </a:pPr>
            <a:endParaRPr lang="en-GB" sz="2400" b="0" i="0" dirty="0">
              <a:solidFill>
                <a:srgbClr val="000000"/>
              </a:solidFill>
              <a:effectLst/>
            </a:endParaRPr>
          </a:p>
          <a:p>
            <a:endParaRPr lang="en-US" b="1" dirty="0">
              <a:solidFill>
                <a:srgbClr val="000000"/>
              </a:solidFill>
            </a:endParaRPr>
          </a:p>
          <a:p>
            <a:endParaRPr lang="en-GB" sz="1800" b="1" dirty="0">
              <a:solidFill>
                <a:srgbClr val="000000"/>
              </a:solidFill>
              <a:latin typeface="Calibri" panose="020F0502020204030204" pitchFamily="34" charset="0"/>
              <a:cs typeface="Calibri" panose="020F0502020204030204" pitchFamily="34" charset="0"/>
            </a:endParaRPr>
          </a:p>
          <a:p>
            <a:endParaRPr lang="en-IE" sz="1800" dirty="0">
              <a:solidFill>
                <a:srgbClr val="000000"/>
              </a:solidFill>
            </a:endParaRPr>
          </a:p>
          <a:p>
            <a:r>
              <a:rPr lang="en-IE" sz="2400" dirty="0">
                <a:solidFill>
                  <a:srgbClr val="000000"/>
                </a:solidFill>
              </a:rPr>
              <a:t> </a:t>
            </a:r>
            <a:endParaRPr lang="en-RU" sz="2400" dirty="0">
              <a:solidFill>
                <a:srgbClr val="000000"/>
              </a:solidFill>
            </a:endParaRPr>
          </a:p>
        </p:txBody>
      </p:sp>
    </p:spTree>
    <p:extLst>
      <p:ext uri="{BB962C8B-B14F-4D97-AF65-F5344CB8AC3E}">
        <p14:creationId xmlns:p14="http://schemas.microsoft.com/office/powerpoint/2010/main" val="2959967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2897435" y="120402"/>
            <a:ext cx="8703327" cy="6370975"/>
          </a:xfrm>
          <a:prstGeom prst="rect">
            <a:avLst/>
          </a:prstGeom>
          <a:noFill/>
        </p:spPr>
        <p:txBody>
          <a:bodyPr wrap="square">
            <a:spAutoFit/>
          </a:bodyPr>
          <a:lstStyle/>
          <a:p>
            <a:pPr fontAlgn="base"/>
            <a:r>
              <a:rPr lang="en-IE" sz="3200" b="1" i="0" u="none" strike="noStrike" dirty="0">
                <a:solidFill>
                  <a:schemeClr val="bg1"/>
                </a:solidFill>
                <a:effectLst/>
                <a:highlight>
                  <a:srgbClr val="84BA41"/>
                </a:highlight>
                <a:latin typeface="Calibri" panose="020F0502020204030204" pitchFamily="34" charset="0"/>
              </a:rPr>
              <a:t>Case Study - </a:t>
            </a:r>
            <a:r>
              <a:rPr lang="en-IE" sz="3200" b="0" strike="noStrike" dirty="0">
                <a:solidFill>
                  <a:schemeClr val="bg1"/>
                </a:solidFill>
                <a:effectLst/>
                <a:highlight>
                  <a:srgbClr val="84BA41"/>
                </a:highlight>
                <a:latin typeface="Calibri" panose="020F0502020204030204" pitchFamily="34" charset="0"/>
              </a:rPr>
              <a:t>3fe Coffee  </a:t>
            </a:r>
            <a:r>
              <a:rPr lang="en-US" sz="3200" b="0" i="0" u="sng" strike="noStrike" dirty="0">
                <a:solidFill>
                  <a:schemeClr val="bg1"/>
                </a:solidFill>
                <a:effectLst/>
                <a:highlight>
                  <a:srgbClr val="84BA41"/>
                </a:highlight>
                <a:latin typeface="Calibri" panose="020F0502020204030204" pitchFamily="34" charset="0"/>
                <a:hlinkClick r:id="rId2">
                  <a:extLst>
                    <a:ext uri="{A12FA001-AC4F-418D-AE19-62706E023703}">
                      <ahyp:hlinkClr xmlns:ahyp="http://schemas.microsoft.com/office/drawing/2018/hyperlinkcolor" val="tx"/>
                    </a:ext>
                  </a:extLst>
                </a:hlinkClick>
              </a:rPr>
              <a:t>https://3fe.com/</a:t>
            </a:r>
            <a:r>
              <a:rPr lang="en-US" sz="3200" b="0" i="0" dirty="0">
                <a:solidFill>
                  <a:schemeClr val="bg1"/>
                </a:solidFill>
                <a:effectLst/>
                <a:highlight>
                  <a:srgbClr val="84BA41"/>
                </a:highlight>
                <a:latin typeface="Calibri" panose="020F0502020204030204" pitchFamily="34" charset="0"/>
              </a:rPr>
              <a:t>​</a:t>
            </a:r>
            <a:endParaRPr lang="en-IE" sz="3200" b="0" i="1" u="none" strike="noStrike" dirty="0">
              <a:solidFill>
                <a:schemeClr val="bg1"/>
              </a:solidFill>
              <a:effectLst/>
              <a:highlight>
                <a:srgbClr val="84BA41"/>
              </a:highlight>
              <a:latin typeface="Calibri" panose="020F0502020204030204" pitchFamily="34" charset="0"/>
            </a:endParaRPr>
          </a:p>
          <a:p>
            <a:pPr algn="l" rtl="0" fontAlgn="base"/>
            <a:r>
              <a:rPr lang="en-GB" sz="2400" b="0" i="0" u="none" strike="noStrike" dirty="0">
                <a:solidFill>
                  <a:srgbClr val="000000"/>
                </a:solidFill>
                <a:effectLst/>
                <a:latin typeface="Calibri" panose="020F0502020204030204" pitchFamily="34" charset="0"/>
              </a:rPr>
              <a:t>Dublin's 3fe Coffee is one of the world's most innovative and progressive speciality coffee shops.   3fe have a company-wide project engaging in the circular economy, through inventive solutions to food waste at their cafes and finding new uses for industrial waste at their roastery.</a:t>
            </a:r>
            <a:r>
              <a:rPr lang="en-GB" sz="2400" b="0" i="0" dirty="0">
                <a:solidFill>
                  <a:srgbClr val="000000"/>
                </a:solidFill>
                <a:effectLst/>
                <a:latin typeface="Calibri" panose="020F0502020204030204" pitchFamily="34" charset="0"/>
              </a:rPr>
              <a:t>​  </a:t>
            </a:r>
          </a:p>
          <a:p>
            <a:pPr marL="342900" indent="-342900" algn="just" rtl="0" fontAlgn="base">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Reduced their food waste from 8kg per day to 2-3kg per day at their flagship location. Almost 2 </a:t>
            </a:r>
            <a:r>
              <a:rPr lang="en-US" sz="2400" b="0" i="0" u="none" strike="noStrike" dirty="0" err="1">
                <a:solidFill>
                  <a:srgbClr val="000000"/>
                </a:solidFill>
                <a:effectLst/>
                <a:latin typeface="Calibri" panose="020F0502020204030204" pitchFamily="34" charset="0"/>
              </a:rPr>
              <a:t>tonnes</a:t>
            </a:r>
            <a:r>
              <a:rPr lang="en-US" sz="2400" b="0" i="0" u="none" strike="noStrike" dirty="0">
                <a:solidFill>
                  <a:srgbClr val="000000"/>
                </a:solidFill>
                <a:effectLst/>
                <a:latin typeface="Calibri" panose="020F0502020204030204" pitchFamily="34" charset="0"/>
              </a:rPr>
              <a:t> of waste from their roastery is diverted to other businesses that can use it. </a:t>
            </a:r>
            <a:r>
              <a:rPr lang="en-IE" sz="2400" b="0" i="0" dirty="0">
                <a:solidFill>
                  <a:srgbClr val="151314"/>
                </a:solidFill>
                <a:effectLst/>
                <a:latin typeface="Calibri" panose="020F0502020204030204" pitchFamily="34" charset="0"/>
              </a:rPr>
              <a:t>​</a:t>
            </a:r>
            <a:endParaRPr lang="en-IE" sz="2400" dirty="0">
              <a:solidFill>
                <a:srgbClr val="151314"/>
              </a:solidFill>
              <a:latin typeface="Arial" panose="020B0604020202020204" pitchFamily="34" charset="0"/>
            </a:endParaRPr>
          </a:p>
          <a:p>
            <a:pPr marL="342900" indent="-342900" algn="just" rtl="0" fontAlgn="base">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Saved money on bin charges due and made additional profit margins from re-used food waste. </a:t>
            </a:r>
            <a:r>
              <a:rPr lang="en-IE" sz="2400" b="0" i="0" dirty="0">
                <a:solidFill>
                  <a:srgbClr val="151314"/>
                </a:solidFill>
                <a:effectLst/>
                <a:latin typeface="Calibri" panose="020F0502020204030204" pitchFamily="34" charset="0"/>
              </a:rPr>
              <a:t>​</a:t>
            </a:r>
            <a:endParaRPr lang="en-IE" sz="2400" dirty="0">
              <a:solidFill>
                <a:srgbClr val="151314"/>
              </a:solidFill>
              <a:latin typeface="Arial" panose="020B0604020202020204" pitchFamily="34" charset="0"/>
            </a:endParaRPr>
          </a:p>
          <a:p>
            <a:pPr marL="342900" indent="-342900" algn="just" rtl="0" fontAlgn="base">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It has contributed to changing the broader culture within the company towards sustainability. </a:t>
            </a:r>
            <a:r>
              <a:rPr lang="en-IE" sz="2400" b="0" i="0" dirty="0">
                <a:solidFill>
                  <a:srgbClr val="151314"/>
                </a:solidFill>
                <a:effectLst/>
                <a:latin typeface="Calibri" panose="020F0502020204030204" pitchFamily="34" charset="0"/>
              </a:rPr>
              <a:t>​</a:t>
            </a:r>
            <a:endParaRPr lang="en-IE" sz="2400" dirty="0">
              <a:solidFill>
                <a:srgbClr val="151314"/>
              </a:solidFill>
              <a:latin typeface="Arial" panose="020B0604020202020204" pitchFamily="34" charset="0"/>
            </a:endParaRPr>
          </a:p>
          <a:p>
            <a:pPr marL="342900" indent="-342900" algn="just" rtl="0" fontAlgn="base">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Short and long-term marketing benefits, through increased  awareness of the 3fe brand as a sustainability-driven company. </a:t>
            </a:r>
            <a:r>
              <a:rPr lang="en-GB" sz="2400" b="0" i="0" dirty="0">
                <a:solidFill>
                  <a:srgbClr val="151314"/>
                </a:solidFill>
                <a:effectLst/>
                <a:latin typeface="Calibri" panose="020F0502020204030204" pitchFamily="34" charset="0"/>
              </a:rPr>
              <a:t>​</a:t>
            </a:r>
            <a:endParaRPr lang="en-GB" sz="2400" b="0" i="0" dirty="0">
              <a:solidFill>
                <a:srgbClr val="151314"/>
              </a:solidFill>
              <a:effectLst/>
              <a:latin typeface="Arial" panose="020B0604020202020204" pitchFamily="34" charset="0"/>
            </a:endParaRPr>
          </a:p>
          <a:p>
            <a:pPr algn="l" rtl="0" fontAlgn="base"/>
            <a:endParaRPr lang="en-US" sz="3200" b="0" i="0" dirty="0">
              <a:solidFill>
                <a:srgbClr val="000000"/>
              </a:solidFill>
              <a:effectLst/>
              <a:latin typeface="Segoe UI" panose="020B0502040204020203" pitchFamily="34" charset="0"/>
            </a:endParaRPr>
          </a:p>
        </p:txBody>
      </p:sp>
      <p:pic>
        <p:nvPicPr>
          <p:cNvPr id="3" name="Picture 2">
            <a:extLst>
              <a:ext uri="{FF2B5EF4-FFF2-40B4-BE49-F238E27FC236}">
                <a16:creationId xmlns:a16="http://schemas.microsoft.com/office/drawing/2014/main" id="{159CC6F7-4B91-37FE-FBA3-39A7D812410E}"/>
              </a:ext>
            </a:extLst>
          </p:cNvPr>
          <p:cNvPicPr>
            <a:picLocks noChangeAspect="1"/>
          </p:cNvPicPr>
          <p:nvPr/>
        </p:nvPicPr>
        <p:blipFill>
          <a:blip r:embed="rId3"/>
          <a:stretch>
            <a:fillRect/>
          </a:stretch>
        </p:blipFill>
        <p:spPr>
          <a:xfrm>
            <a:off x="154235" y="872125"/>
            <a:ext cx="2622016" cy="4294532"/>
          </a:xfrm>
          <a:prstGeom prst="rect">
            <a:avLst/>
          </a:prstGeom>
        </p:spPr>
      </p:pic>
    </p:spTree>
    <p:extLst>
      <p:ext uri="{BB962C8B-B14F-4D97-AF65-F5344CB8AC3E}">
        <p14:creationId xmlns:p14="http://schemas.microsoft.com/office/powerpoint/2010/main" val="2247730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3251898-1EA3-DBFC-5FE8-9F3DDCC040EE}"/>
              </a:ext>
            </a:extLst>
          </p:cNvPr>
          <p:cNvSpPr txBox="1"/>
          <p:nvPr/>
        </p:nvSpPr>
        <p:spPr>
          <a:xfrm>
            <a:off x="2897435" y="120402"/>
            <a:ext cx="8703327" cy="5878532"/>
          </a:xfrm>
          <a:prstGeom prst="rect">
            <a:avLst/>
          </a:prstGeom>
          <a:noFill/>
        </p:spPr>
        <p:txBody>
          <a:bodyPr wrap="square">
            <a:spAutoFit/>
          </a:bodyPr>
          <a:lstStyle/>
          <a:p>
            <a:pPr algn="l" rtl="0" fontAlgn="base"/>
            <a:r>
              <a:rPr lang="en-IE" sz="3200" b="1" i="0" u="none" strike="noStrike" dirty="0">
                <a:solidFill>
                  <a:srgbClr val="468940"/>
                </a:solidFill>
                <a:effectLst/>
                <a:latin typeface="Calibri" panose="020F0502020204030204" pitchFamily="34" charset="0"/>
              </a:rPr>
              <a:t>Case Study - </a:t>
            </a:r>
            <a:r>
              <a:rPr lang="en-IE" sz="3200" b="0" i="1" u="none" strike="noStrike" dirty="0">
                <a:solidFill>
                  <a:srgbClr val="468940"/>
                </a:solidFill>
                <a:effectLst/>
                <a:latin typeface="Calibri" panose="020F0502020204030204" pitchFamily="34" charset="0"/>
              </a:rPr>
              <a:t>3fe Coffee   </a:t>
            </a:r>
            <a:r>
              <a:rPr lang="en-US" sz="3200" b="0" i="0" u="sng" strike="noStrike" dirty="0">
                <a:solidFill>
                  <a:srgbClr val="FFFFFF"/>
                </a:solidFill>
                <a:effectLst/>
                <a:latin typeface="Calibri" panose="020F0502020204030204" pitchFamily="34" charset="0"/>
                <a:hlinkClick r:id="rId2"/>
              </a:rPr>
              <a:t>https://3fe.com/</a:t>
            </a:r>
            <a:r>
              <a:rPr lang="en-US" sz="3200" b="0" i="0" dirty="0">
                <a:solidFill>
                  <a:srgbClr val="000000"/>
                </a:solidFill>
                <a:effectLst/>
                <a:latin typeface="Calibri" panose="020F0502020204030204" pitchFamily="34" charset="0"/>
              </a:rPr>
              <a:t>​</a:t>
            </a:r>
            <a:endParaRPr lang="en-IE" sz="3200" b="0" i="1" u="none" strike="noStrike" dirty="0">
              <a:solidFill>
                <a:srgbClr val="468940"/>
              </a:solidFill>
              <a:effectLst/>
              <a:latin typeface="Calibri" panose="020F0502020204030204" pitchFamily="34" charset="0"/>
            </a:endParaRPr>
          </a:p>
          <a:p>
            <a:pPr algn="just" rtl="0" fontAlgn="base"/>
            <a:endParaRPr lang="en-IE" sz="2400" b="0" i="0" u="none" strike="noStrike" dirty="0">
              <a:solidFill>
                <a:srgbClr val="000000"/>
              </a:solidFill>
              <a:effectLst/>
              <a:latin typeface="Calibri" panose="020F0502020204030204" pitchFamily="34" charset="0"/>
            </a:endParaRPr>
          </a:p>
          <a:p>
            <a:pPr algn="just" rtl="0" fontAlgn="base"/>
            <a:r>
              <a:rPr lang="en-GB" sz="2400" b="0" i="0" u="none" strike="noStrike" dirty="0">
                <a:solidFill>
                  <a:srgbClr val="000000"/>
                </a:solidFill>
                <a:effectLst/>
                <a:latin typeface="Calibri" panose="020F0502020204030204" pitchFamily="34" charset="0"/>
              </a:rPr>
              <a:t>3fe linked their sustainability activities to the 'Towards Responsible Business' - Irelands National Plan on CSR 2017-2020. They identified selected Sustainable Development Goals inked to their initiatives and then established a 'sustainability team' made up of people from different business sections to exchange ideas and make changes happen across the board. </a:t>
            </a:r>
            <a:r>
              <a:rPr lang="en-GB" sz="2400" b="0" i="0" dirty="0">
                <a:solidFill>
                  <a:srgbClr val="000000"/>
                </a:solidFill>
                <a:effectLst/>
                <a:latin typeface="Calibri" panose="020F0502020204030204" pitchFamily="34" charset="0"/>
              </a:rPr>
              <a:t>​</a:t>
            </a:r>
          </a:p>
          <a:p>
            <a:pPr algn="just" rtl="0" fontAlgn="base"/>
            <a:endParaRPr lang="en-GB" sz="2400" b="0" i="0" dirty="0">
              <a:solidFill>
                <a:srgbClr val="000000"/>
              </a:solidFill>
              <a:effectLst/>
              <a:latin typeface="Calibri" panose="020F0502020204030204" pitchFamily="34" charset="0"/>
            </a:endParaRPr>
          </a:p>
          <a:p>
            <a:pPr algn="just" rtl="0" fontAlgn="base"/>
            <a:r>
              <a:rPr lang="en-IE" sz="2400" b="1" i="0" u="none" strike="noStrike" dirty="0">
                <a:solidFill>
                  <a:srgbClr val="000000"/>
                </a:solidFill>
                <a:effectLst/>
                <a:latin typeface="Calibri" panose="020F0502020204030204" pitchFamily="34" charset="0"/>
              </a:rPr>
              <a:t>Track their fascinating sustainability journey</a:t>
            </a:r>
          </a:p>
          <a:p>
            <a:pPr algn="l" rtl="0" fontAlgn="base"/>
            <a:r>
              <a:rPr lang="en-US" sz="2400" b="0" i="0" u="sng" strike="noStrike" dirty="0">
                <a:solidFill>
                  <a:srgbClr val="FFFFFF"/>
                </a:solidFill>
                <a:effectLst/>
                <a:latin typeface="Calibri" panose="020F0502020204030204" pitchFamily="34" charset="0"/>
                <a:hlinkClick r:id="rId3"/>
              </a:rPr>
              <a:t>Sustainability at 3fe Week 1</a:t>
            </a:r>
            <a:r>
              <a:rPr lang="en-US" sz="2400" b="0" i="0" dirty="0">
                <a:solidFill>
                  <a:srgbClr val="151314"/>
                </a:solidFill>
                <a:effectLst/>
                <a:latin typeface="Calibri" panose="020F0502020204030204" pitchFamily="34" charset="0"/>
              </a:rPr>
              <a:t>​</a:t>
            </a:r>
            <a:endParaRPr lang="en-US" sz="2400" b="0" i="0" dirty="0">
              <a:solidFill>
                <a:srgbClr val="151314"/>
              </a:solidFill>
              <a:effectLst/>
              <a:latin typeface="Segoe UI" panose="020B0502040204020203" pitchFamily="34" charset="0"/>
            </a:endParaRPr>
          </a:p>
          <a:p>
            <a:pPr algn="l" rtl="0" fontAlgn="base"/>
            <a:r>
              <a:rPr lang="en-US" sz="2400" b="0" i="0" u="sng" strike="noStrike" dirty="0">
                <a:solidFill>
                  <a:srgbClr val="FFFFFF"/>
                </a:solidFill>
                <a:effectLst/>
                <a:latin typeface="Calibri" panose="020F0502020204030204" pitchFamily="34" charset="0"/>
                <a:hlinkClick r:id="rId4"/>
              </a:rPr>
              <a:t>Sustainability at 3fe Week 2</a:t>
            </a:r>
            <a:r>
              <a:rPr lang="en-US" sz="2400" b="0" i="0" dirty="0">
                <a:solidFill>
                  <a:srgbClr val="151314"/>
                </a:solidFill>
                <a:effectLst/>
                <a:latin typeface="Calibri" panose="020F0502020204030204" pitchFamily="34" charset="0"/>
              </a:rPr>
              <a:t>​</a:t>
            </a:r>
            <a:endParaRPr lang="en-US" sz="2400" b="0" i="0" dirty="0">
              <a:solidFill>
                <a:srgbClr val="151314"/>
              </a:solidFill>
              <a:effectLst/>
              <a:latin typeface="Segoe UI" panose="020B0502040204020203" pitchFamily="34" charset="0"/>
            </a:endParaRPr>
          </a:p>
          <a:p>
            <a:pPr algn="l" rtl="0" fontAlgn="base"/>
            <a:r>
              <a:rPr lang="en-US" sz="2400" b="0" i="0" u="sng" strike="noStrike" dirty="0">
                <a:solidFill>
                  <a:srgbClr val="FFFFFF"/>
                </a:solidFill>
                <a:effectLst/>
                <a:latin typeface="Calibri" panose="020F0502020204030204" pitchFamily="34" charset="0"/>
                <a:hlinkClick r:id="rId5"/>
              </a:rPr>
              <a:t>Sustainability at 3fe Week 14</a:t>
            </a:r>
            <a:endParaRPr lang="en-US" sz="2400" b="0" i="0" dirty="0">
              <a:solidFill>
                <a:srgbClr val="151314"/>
              </a:solidFill>
              <a:effectLst/>
              <a:latin typeface="Segoe UI" panose="020B0502040204020203" pitchFamily="34" charset="0"/>
            </a:endParaRPr>
          </a:p>
          <a:p>
            <a:pPr algn="just" rtl="0" fontAlgn="base"/>
            <a:r>
              <a:rPr lang="en-GB" sz="2400" b="0" i="0" dirty="0">
                <a:solidFill>
                  <a:srgbClr val="151314"/>
                </a:solidFill>
                <a:effectLst/>
                <a:latin typeface="Calibri" panose="020F0502020204030204" pitchFamily="34" charset="0"/>
              </a:rPr>
              <a:t>​</a:t>
            </a:r>
            <a:endParaRPr lang="en-GB" sz="2400" b="0" i="0" dirty="0">
              <a:solidFill>
                <a:srgbClr val="151314"/>
              </a:solidFill>
              <a:effectLst/>
              <a:latin typeface="Arial" panose="020B0604020202020204" pitchFamily="34" charset="0"/>
            </a:endParaRPr>
          </a:p>
          <a:p>
            <a:pPr algn="l" rtl="0" fontAlgn="base"/>
            <a:endParaRPr lang="en-US" sz="3200" b="0" i="0" dirty="0">
              <a:solidFill>
                <a:srgbClr val="000000"/>
              </a:solidFill>
              <a:effectLst/>
              <a:latin typeface="Segoe UI" panose="020B0502040204020203" pitchFamily="34" charset="0"/>
            </a:endParaRPr>
          </a:p>
        </p:txBody>
      </p:sp>
      <p:pic>
        <p:nvPicPr>
          <p:cNvPr id="3" name="Picture 2">
            <a:extLst>
              <a:ext uri="{FF2B5EF4-FFF2-40B4-BE49-F238E27FC236}">
                <a16:creationId xmlns:a16="http://schemas.microsoft.com/office/drawing/2014/main" id="{159CC6F7-4B91-37FE-FBA3-39A7D812410E}"/>
              </a:ext>
            </a:extLst>
          </p:cNvPr>
          <p:cNvPicPr>
            <a:picLocks noChangeAspect="1"/>
          </p:cNvPicPr>
          <p:nvPr/>
        </p:nvPicPr>
        <p:blipFill>
          <a:blip r:embed="rId6"/>
          <a:stretch>
            <a:fillRect/>
          </a:stretch>
        </p:blipFill>
        <p:spPr>
          <a:xfrm>
            <a:off x="154235" y="872125"/>
            <a:ext cx="2622016" cy="4294532"/>
          </a:xfrm>
          <a:prstGeom prst="rect">
            <a:avLst/>
          </a:prstGeom>
        </p:spPr>
      </p:pic>
    </p:spTree>
    <p:extLst>
      <p:ext uri="{BB962C8B-B14F-4D97-AF65-F5344CB8AC3E}">
        <p14:creationId xmlns:p14="http://schemas.microsoft.com/office/powerpoint/2010/main" val="1752573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p:txBody>
          <a:bodyPr>
            <a:normAutofit fontScale="70000" lnSpcReduction="20000"/>
          </a:bodyPr>
          <a:lstStyle/>
          <a:p>
            <a:r>
              <a:rPr lang="en-US" dirty="0"/>
              <a:t>Next Module 2 </a:t>
            </a:r>
          </a:p>
        </p:txBody>
      </p:sp>
      <p:sp>
        <p:nvSpPr>
          <p:cNvPr id="5" name="Text Placeholder 4">
            <a:extLst>
              <a:ext uri="{FF2B5EF4-FFF2-40B4-BE49-F238E27FC236}">
                <a16:creationId xmlns:a16="http://schemas.microsoft.com/office/drawing/2014/main" id="{384F6D6A-D0BB-44AF-E262-054ABF7C707B}"/>
              </a:ext>
            </a:extLst>
          </p:cNvPr>
          <p:cNvSpPr>
            <a:spLocks noGrp="1"/>
          </p:cNvSpPr>
          <p:nvPr>
            <p:ph type="body" sz="quarter" idx="19"/>
          </p:nvPr>
        </p:nvSpPr>
        <p:spPr>
          <a:xfrm>
            <a:off x="572380" y="2088388"/>
            <a:ext cx="3791231" cy="1229903"/>
          </a:xfrm>
        </p:spPr>
        <p:txBody>
          <a:bodyPr>
            <a:normAutofit/>
          </a:bodyPr>
          <a:lstStyle/>
          <a:p>
            <a:r>
              <a:rPr lang="en-IE" sz="3200" dirty="0"/>
              <a:t>Sustainable Strategy</a:t>
            </a:r>
            <a:endParaRPr lang="en-IE" sz="3200" dirty="0">
              <a:cs typeface="Calibri"/>
            </a:endParaRPr>
          </a:p>
        </p:txBody>
      </p:sp>
    </p:spTree>
    <p:extLst>
      <p:ext uri="{BB962C8B-B14F-4D97-AF65-F5344CB8AC3E}">
        <p14:creationId xmlns:p14="http://schemas.microsoft.com/office/powerpoint/2010/main" val="372370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9783AA-30B5-E62C-7ADC-970C4FF8AAC3}"/>
              </a:ext>
            </a:extLst>
          </p:cNvPr>
          <p:cNvSpPr txBox="1">
            <a:spLocks/>
          </p:cNvSpPr>
          <p:nvPr/>
        </p:nvSpPr>
        <p:spPr>
          <a:xfrm>
            <a:off x="4361240" y="503369"/>
            <a:ext cx="7037614" cy="60112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0"/>
              </a:spcBef>
            </a:pPr>
            <a:r>
              <a:rPr lang="en-GB" b="1" dirty="0"/>
              <a:t>SMEs </a:t>
            </a:r>
            <a:r>
              <a:rPr lang="en-GB" b="1" dirty="0">
                <a:effectLst/>
              </a:rPr>
              <a:t>are the drivers of Europe’s Competitiveness, prosperity and sustainability.</a:t>
            </a:r>
            <a:r>
              <a:rPr lang="en-GB" b="1" dirty="0"/>
              <a:t> </a:t>
            </a:r>
            <a:endParaRPr lang="en-GB" b="1" dirty="0">
              <a:effectLst/>
            </a:endParaRPr>
          </a:p>
          <a:p>
            <a:pPr marL="342900" indent="-342900">
              <a:lnSpc>
                <a:spcPct val="100000"/>
              </a:lnSpc>
              <a:spcBef>
                <a:spcPts val="0"/>
              </a:spcBef>
              <a:buFont typeface="Arial" panose="020B0604020202020204" pitchFamily="34" charset="0"/>
              <a:buChar char="•"/>
            </a:pPr>
            <a:r>
              <a:rPr lang="en-GB" dirty="0"/>
              <a:t>There are over 25 million SMEs in Europe </a:t>
            </a:r>
          </a:p>
          <a:p>
            <a:pPr marL="342900" indent="-342900">
              <a:lnSpc>
                <a:spcPct val="100000"/>
              </a:lnSpc>
              <a:spcBef>
                <a:spcPts val="0"/>
              </a:spcBef>
              <a:buFont typeface="Arial" panose="020B0604020202020204" pitchFamily="34" charset="0"/>
              <a:buChar char="•"/>
            </a:pPr>
            <a:r>
              <a:rPr lang="en-GB" dirty="0">
                <a:effectLst/>
              </a:rPr>
              <a:t>2 out of 3 jobs in the EU are with SME’s </a:t>
            </a:r>
          </a:p>
          <a:p>
            <a:pPr marL="342900" indent="-342900">
              <a:lnSpc>
                <a:spcPct val="100000"/>
              </a:lnSpc>
              <a:spcBef>
                <a:spcPts val="0"/>
              </a:spcBef>
              <a:buFont typeface="Arial" panose="020B0604020202020204" pitchFamily="34" charset="0"/>
              <a:buChar char="•"/>
            </a:pPr>
            <a:r>
              <a:rPr lang="en-GB" dirty="0">
                <a:effectLst/>
              </a:rPr>
              <a:t>SME’s make up 50% of Europe’s total GDP </a:t>
            </a:r>
          </a:p>
          <a:p>
            <a:pPr marL="0" indent="0">
              <a:lnSpc>
                <a:spcPct val="100000"/>
              </a:lnSpc>
              <a:spcBef>
                <a:spcPts val="0"/>
              </a:spcBef>
            </a:pPr>
            <a:endParaRPr lang="en-GB" dirty="0">
              <a:cs typeface="Calibri" panose="020F0502020204030204"/>
            </a:endParaRPr>
          </a:p>
          <a:p>
            <a:pPr marL="0" indent="0" algn="ctr">
              <a:lnSpc>
                <a:spcPct val="100000"/>
              </a:lnSpc>
              <a:spcBef>
                <a:spcPts val="0"/>
              </a:spcBef>
            </a:pPr>
            <a:r>
              <a:rPr lang="en-GB" b="1" dirty="0">
                <a:solidFill>
                  <a:srgbClr val="468940"/>
                </a:solidFill>
                <a:cs typeface="Calibri" panose="020F0502020204030204"/>
              </a:rPr>
              <a:t>And the motivation behind this course, </a:t>
            </a:r>
            <a:r>
              <a:rPr lang="en-GB" b="1" dirty="0">
                <a:solidFill>
                  <a:srgbClr val="468940"/>
                </a:solidFill>
              </a:rPr>
              <a:t>just 25% of EU SMEs are already working on some form of green integration </a:t>
            </a:r>
            <a:endParaRPr lang="en-GB" b="1">
              <a:solidFill>
                <a:srgbClr val="468940"/>
              </a:solidFill>
              <a:cs typeface="Calibri"/>
            </a:endParaRPr>
          </a:p>
          <a:p>
            <a:pPr marL="0" indent="0">
              <a:lnSpc>
                <a:spcPct val="100000"/>
              </a:lnSpc>
              <a:spcBef>
                <a:spcPts val="0"/>
              </a:spcBef>
            </a:pPr>
            <a:endParaRPr lang="en-GB" dirty="0">
              <a:effectLst/>
            </a:endParaRPr>
          </a:p>
          <a:p>
            <a:pPr marL="0"/>
            <a:r>
              <a:rPr lang="en-IE" dirty="0"/>
              <a:t>While a business's individual actions may seem insignificant, European SME’s combined effort can have a lasting impact on Europe’s sustainability efforts.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404040"/>
              </a:solidFill>
              <a:effectLst/>
              <a:uLnTx/>
              <a:uFillTx/>
              <a:latin typeface="Calibri" panose="020F0502020204030204"/>
              <a:ea typeface="+mn-ea"/>
              <a:cs typeface="+mn-cs"/>
            </a:endParaRPr>
          </a:p>
          <a:p>
            <a:r>
              <a:rPr lang="en-IE" sz="1400" i="1" dirty="0">
                <a:hlinkClick r:id="rId3"/>
              </a:rPr>
              <a:t>Source March 2020</a:t>
            </a:r>
            <a:endParaRPr lang="en-IE" sz="1400" i="1" dirty="0"/>
          </a:p>
          <a:p>
            <a:pPr>
              <a:lnSpc>
                <a:spcPct val="100000"/>
              </a:lnSpc>
              <a:spcBef>
                <a:spcPts val="0"/>
              </a:spcBef>
            </a:pPr>
            <a:endParaRPr lang="en-GB" dirty="0">
              <a:effectLst/>
            </a:endParaRPr>
          </a:p>
          <a:p>
            <a:pPr marL="0" indent="0" algn="l"/>
            <a:endParaRPr lang="en-GB" sz="1600" dirty="0">
              <a:solidFill>
                <a:srgbClr val="63A043"/>
              </a:solidFill>
            </a:endParaRPr>
          </a:p>
        </p:txBody>
      </p:sp>
      <p:pic>
        <p:nvPicPr>
          <p:cNvPr id="3" name="Picture 3" descr="A picture containing indoor, floor, lined, arranged&#10;&#10;Description automatically generated">
            <a:extLst>
              <a:ext uri="{FF2B5EF4-FFF2-40B4-BE49-F238E27FC236}">
                <a16:creationId xmlns:a16="http://schemas.microsoft.com/office/drawing/2014/main" id="{7403D8D5-6FAF-7213-D878-038117581D1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8210" y="2064658"/>
            <a:ext cx="4073675" cy="2329542"/>
          </a:xfrm>
          <a:prstGeom prst="rect">
            <a:avLst/>
          </a:prstGeom>
        </p:spPr>
      </p:pic>
    </p:spTree>
    <p:extLst>
      <p:ext uri="{BB962C8B-B14F-4D97-AF65-F5344CB8AC3E}">
        <p14:creationId xmlns:p14="http://schemas.microsoft.com/office/powerpoint/2010/main" val="2782336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6C2E7C-28AA-44F4-7FE9-247B30D8D0FA}"/>
              </a:ext>
            </a:extLst>
          </p:cNvPr>
          <p:cNvSpPr>
            <a:spLocks noGrp="1"/>
          </p:cNvSpPr>
          <p:nvPr>
            <p:ph type="body" sz="quarter" idx="13"/>
          </p:nvPr>
        </p:nvSpPr>
        <p:spPr>
          <a:xfrm>
            <a:off x="1041561" y="64637"/>
            <a:ext cx="10397067" cy="1321070"/>
          </a:xfrm>
          <a:noFill/>
        </p:spPr>
        <p:txBody>
          <a:bodyPr anchor="ctr">
            <a:normAutofit/>
          </a:bodyPr>
          <a:lstStyle/>
          <a:p>
            <a:pPr algn="ctr"/>
            <a:r>
              <a:rPr lang="en-IE" sz="3200" dirty="0">
                <a:solidFill>
                  <a:srgbClr val="027354"/>
                </a:solidFill>
              </a:rPr>
              <a:t>Current Fundamental Sustainability Issues Facing SMEs</a:t>
            </a:r>
          </a:p>
        </p:txBody>
      </p:sp>
      <p:sp>
        <p:nvSpPr>
          <p:cNvPr id="8" name="Rectangle: Rounded Corners 7">
            <a:extLst>
              <a:ext uri="{FF2B5EF4-FFF2-40B4-BE49-F238E27FC236}">
                <a16:creationId xmlns:a16="http://schemas.microsoft.com/office/drawing/2014/main" id="{115D6EA5-9F96-5DB4-B8D7-86D60574D822}"/>
              </a:ext>
            </a:extLst>
          </p:cNvPr>
          <p:cNvSpPr/>
          <p:nvPr/>
        </p:nvSpPr>
        <p:spPr>
          <a:xfrm>
            <a:off x="793067" y="1385707"/>
            <a:ext cx="3318933" cy="1786471"/>
          </a:xfrm>
          <a:prstGeom prst="round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Environment</a:t>
            </a:r>
            <a:r>
              <a:rPr lang="en-GB" dirty="0"/>
              <a:t> </a:t>
            </a:r>
          </a:p>
          <a:p>
            <a:pPr algn="ctr"/>
            <a:r>
              <a:rPr lang="en-GB" sz="2000" dirty="0"/>
              <a:t>Understand the impact your products, services and supply chain have on the environment</a:t>
            </a:r>
            <a:endParaRPr lang="en-IE" sz="2000" dirty="0"/>
          </a:p>
        </p:txBody>
      </p:sp>
      <p:sp>
        <p:nvSpPr>
          <p:cNvPr id="11" name="Rectangle: Rounded Corners 10">
            <a:extLst>
              <a:ext uri="{FF2B5EF4-FFF2-40B4-BE49-F238E27FC236}">
                <a16:creationId xmlns:a16="http://schemas.microsoft.com/office/drawing/2014/main" id="{69837B2E-9E55-CCFF-4727-8DB2A8D3367E}"/>
              </a:ext>
            </a:extLst>
          </p:cNvPr>
          <p:cNvSpPr/>
          <p:nvPr/>
        </p:nvSpPr>
        <p:spPr>
          <a:xfrm>
            <a:off x="4580629" y="1385707"/>
            <a:ext cx="3318933" cy="1786471"/>
          </a:xfrm>
          <a:prstGeom prst="round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Energy </a:t>
            </a:r>
          </a:p>
          <a:p>
            <a:pPr algn="ctr"/>
            <a:r>
              <a:rPr lang="en-GB" sz="2000" dirty="0"/>
              <a:t>Introduce actions to systematically reduce energy consumption</a:t>
            </a:r>
            <a:endParaRPr lang="en-IE" sz="2000" dirty="0"/>
          </a:p>
        </p:txBody>
      </p:sp>
      <p:sp>
        <p:nvSpPr>
          <p:cNvPr id="12" name="Rectangle: Rounded Corners 11">
            <a:extLst>
              <a:ext uri="{FF2B5EF4-FFF2-40B4-BE49-F238E27FC236}">
                <a16:creationId xmlns:a16="http://schemas.microsoft.com/office/drawing/2014/main" id="{3F24E64C-2053-2C10-308C-17412F8A1CFC}"/>
              </a:ext>
            </a:extLst>
          </p:cNvPr>
          <p:cNvSpPr/>
          <p:nvPr/>
        </p:nvSpPr>
        <p:spPr>
          <a:xfrm>
            <a:off x="8368189" y="1385707"/>
            <a:ext cx="3318933" cy="1786472"/>
          </a:xfrm>
          <a:prstGeom prst="roundRect">
            <a:avLst/>
          </a:prstGeom>
          <a:solidFill>
            <a:srgbClr val="40B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Greenhouse Gas Emissions (GHG) </a:t>
            </a:r>
          </a:p>
          <a:p>
            <a:pPr algn="ctr"/>
            <a:r>
              <a:rPr lang="en-GB" dirty="0"/>
              <a:t>Manage your Greenhouse Gas (GHG) Emissions as a result of activities, product or service </a:t>
            </a:r>
            <a:endParaRPr lang="en-IE" dirty="0"/>
          </a:p>
        </p:txBody>
      </p:sp>
      <p:sp>
        <p:nvSpPr>
          <p:cNvPr id="13" name="Rectangle: Rounded Corners 12">
            <a:extLst>
              <a:ext uri="{FF2B5EF4-FFF2-40B4-BE49-F238E27FC236}">
                <a16:creationId xmlns:a16="http://schemas.microsoft.com/office/drawing/2014/main" id="{81B01F2D-779C-393E-E8A3-81E0D25B38D5}"/>
              </a:ext>
            </a:extLst>
          </p:cNvPr>
          <p:cNvSpPr/>
          <p:nvPr/>
        </p:nvSpPr>
        <p:spPr>
          <a:xfrm>
            <a:off x="793066" y="4018708"/>
            <a:ext cx="3318933" cy="1786469"/>
          </a:xfrm>
          <a:prstGeom prst="roundRect">
            <a:avLst/>
          </a:prstGeom>
          <a:solidFill>
            <a:srgbClr val="BBE7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62626"/>
                </a:solidFill>
              </a:rPr>
              <a:t>Resource Optimization </a:t>
            </a:r>
            <a:r>
              <a:rPr lang="en-GB" sz="2000" dirty="0">
                <a:solidFill>
                  <a:srgbClr val="262626"/>
                </a:solidFill>
              </a:rPr>
              <a:t>Evaluate, measure, report on consumption of natural resources</a:t>
            </a:r>
            <a:endParaRPr lang="en-IE" sz="2000" dirty="0">
              <a:solidFill>
                <a:srgbClr val="262626"/>
              </a:solidFill>
            </a:endParaRPr>
          </a:p>
        </p:txBody>
      </p:sp>
      <p:sp>
        <p:nvSpPr>
          <p:cNvPr id="14" name="Rectangle: Rounded Corners 13">
            <a:extLst>
              <a:ext uri="{FF2B5EF4-FFF2-40B4-BE49-F238E27FC236}">
                <a16:creationId xmlns:a16="http://schemas.microsoft.com/office/drawing/2014/main" id="{8C0EB385-72DE-27C4-710C-41932035E875}"/>
              </a:ext>
            </a:extLst>
          </p:cNvPr>
          <p:cNvSpPr/>
          <p:nvPr/>
        </p:nvSpPr>
        <p:spPr>
          <a:xfrm>
            <a:off x="4580628" y="3984570"/>
            <a:ext cx="3318933" cy="1786472"/>
          </a:xfrm>
          <a:prstGeom prst="roundRect">
            <a:avLst/>
          </a:prstGeom>
          <a:solidFill>
            <a:srgbClr val="468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Social and Ethical </a:t>
            </a:r>
            <a:r>
              <a:rPr lang="en-GB" sz="2000" dirty="0"/>
              <a:t>Demonstrate social responsibility through activities that have a positive impact on society</a:t>
            </a:r>
            <a:endParaRPr lang="en-IE" sz="2000" dirty="0"/>
          </a:p>
        </p:txBody>
      </p:sp>
      <p:sp>
        <p:nvSpPr>
          <p:cNvPr id="15" name="Rectangle: Rounded Corners 14">
            <a:extLst>
              <a:ext uri="{FF2B5EF4-FFF2-40B4-BE49-F238E27FC236}">
                <a16:creationId xmlns:a16="http://schemas.microsoft.com/office/drawing/2014/main" id="{01512431-95CA-6D2A-7A74-C763A6176741}"/>
              </a:ext>
            </a:extLst>
          </p:cNvPr>
          <p:cNvSpPr/>
          <p:nvPr/>
        </p:nvSpPr>
        <p:spPr>
          <a:xfrm>
            <a:off x="8368190" y="4018709"/>
            <a:ext cx="3318933" cy="1786469"/>
          </a:xfrm>
          <a:prstGeom prst="roundRect">
            <a:avLst/>
          </a:prstGeom>
          <a:solidFill>
            <a:srgbClr val="84BA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Biodiversity </a:t>
            </a:r>
          </a:p>
          <a:p>
            <a:pPr algn="ctr"/>
            <a:r>
              <a:rPr lang="en-GB" sz="2000" dirty="0"/>
              <a:t>Measure the health, maintenance and improvement of a defined ecosystem</a:t>
            </a:r>
            <a:endParaRPr lang="en-IE" sz="2000" dirty="0"/>
          </a:p>
        </p:txBody>
      </p:sp>
      <p:pic>
        <p:nvPicPr>
          <p:cNvPr id="17" name="Graphic 16" descr="Open hand with plant with solid fill">
            <a:extLst>
              <a:ext uri="{FF2B5EF4-FFF2-40B4-BE49-F238E27FC236}">
                <a16:creationId xmlns:a16="http://schemas.microsoft.com/office/drawing/2014/main" id="{BABE752D-97EA-3D99-DB3F-0CA9BC5AD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5332" y="3104309"/>
            <a:ext cx="914400" cy="914400"/>
          </a:xfrm>
          <a:prstGeom prst="rect">
            <a:avLst/>
          </a:prstGeom>
        </p:spPr>
      </p:pic>
      <p:pic>
        <p:nvPicPr>
          <p:cNvPr id="19" name="Graphic 18" descr="Lights On with solid fill">
            <a:extLst>
              <a:ext uri="{FF2B5EF4-FFF2-40B4-BE49-F238E27FC236}">
                <a16:creationId xmlns:a16="http://schemas.microsoft.com/office/drawing/2014/main" id="{B01ACCF4-48CA-FA28-F9BE-40716713C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5378" y="3189111"/>
            <a:ext cx="637822" cy="637822"/>
          </a:xfrm>
          <a:prstGeom prst="rect">
            <a:avLst/>
          </a:prstGeom>
        </p:spPr>
      </p:pic>
      <p:pic>
        <p:nvPicPr>
          <p:cNvPr id="21" name="Graphic 20" descr="Power Plant outline">
            <a:extLst>
              <a:ext uri="{FF2B5EF4-FFF2-40B4-BE49-F238E27FC236}">
                <a16:creationId xmlns:a16="http://schemas.microsoft.com/office/drawing/2014/main" id="{790F6BB6-E63E-F781-3272-032CF4DBD0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46791" y="3172178"/>
            <a:ext cx="761728" cy="761728"/>
          </a:xfrm>
          <a:prstGeom prst="rect">
            <a:avLst/>
          </a:prstGeom>
        </p:spPr>
      </p:pic>
      <p:pic>
        <p:nvPicPr>
          <p:cNvPr id="27" name="Graphic 26" descr="Recycle with solid fill">
            <a:extLst>
              <a:ext uri="{FF2B5EF4-FFF2-40B4-BE49-F238E27FC236}">
                <a16:creationId xmlns:a16="http://schemas.microsoft.com/office/drawing/2014/main" id="{34DE6C85-B117-52A3-BBFD-014F140285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9645" y="5805178"/>
            <a:ext cx="914400" cy="914400"/>
          </a:xfrm>
          <a:prstGeom prst="rect">
            <a:avLst/>
          </a:prstGeom>
        </p:spPr>
      </p:pic>
      <p:pic>
        <p:nvPicPr>
          <p:cNvPr id="29" name="Graphic 28" descr="Compost with solid fill">
            <a:extLst>
              <a:ext uri="{FF2B5EF4-FFF2-40B4-BE49-F238E27FC236}">
                <a16:creationId xmlns:a16="http://schemas.microsoft.com/office/drawing/2014/main" id="{EEF6B4D2-C7C8-D3BB-3157-2A8E5E1D68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46791" y="5848911"/>
            <a:ext cx="914400" cy="914400"/>
          </a:xfrm>
          <a:prstGeom prst="rect">
            <a:avLst/>
          </a:prstGeom>
        </p:spPr>
      </p:pic>
      <p:pic>
        <p:nvPicPr>
          <p:cNvPr id="33" name="Graphic 32" descr="Group of women with solid fill">
            <a:extLst>
              <a:ext uri="{FF2B5EF4-FFF2-40B4-BE49-F238E27FC236}">
                <a16:creationId xmlns:a16="http://schemas.microsoft.com/office/drawing/2014/main" id="{95F11503-A258-1A93-5A95-FA4D148C5F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77089" y="5818883"/>
            <a:ext cx="914400" cy="914400"/>
          </a:xfrm>
          <a:prstGeom prst="rect">
            <a:avLst/>
          </a:prstGeom>
        </p:spPr>
      </p:pic>
    </p:spTree>
    <p:extLst>
      <p:ext uri="{BB962C8B-B14F-4D97-AF65-F5344CB8AC3E}">
        <p14:creationId xmlns:p14="http://schemas.microsoft.com/office/powerpoint/2010/main" val="217113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BF1B07D9-C523-F243-3074-77D1FFB675C4}"/>
              </a:ext>
            </a:extLst>
          </p:cNvPr>
          <p:cNvSpPr txBox="1">
            <a:spLocks/>
          </p:cNvSpPr>
          <p:nvPr/>
        </p:nvSpPr>
        <p:spPr>
          <a:xfrm>
            <a:off x="351021" y="2341658"/>
            <a:ext cx="3898250" cy="14999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Background to Sustainability </a:t>
            </a:r>
          </a:p>
        </p:txBody>
      </p:sp>
      <p:sp>
        <p:nvSpPr>
          <p:cNvPr id="28" name="Text Placeholder 4">
            <a:extLst>
              <a:ext uri="{FF2B5EF4-FFF2-40B4-BE49-F238E27FC236}">
                <a16:creationId xmlns:a16="http://schemas.microsoft.com/office/drawing/2014/main" id="{33F1A16A-152F-046F-22EA-7A9CA5EC0F76}"/>
              </a:ext>
            </a:extLst>
          </p:cNvPr>
          <p:cNvSpPr txBox="1">
            <a:spLocks/>
          </p:cNvSpPr>
          <p:nvPr/>
        </p:nvSpPr>
        <p:spPr>
          <a:xfrm>
            <a:off x="4977268" y="466583"/>
            <a:ext cx="6580942" cy="62832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dirty="0"/>
              <a:t>While sustainability as a concept has become a widely accepted term in public discourse in recent years,  it owes its routes to the birth of the modern environmentalism movement and other social justice movements.  </a:t>
            </a:r>
          </a:p>
          <a:p>
            <a:pPr indent="0"/>
            <a:r>
              <a:rPr lang="en-US" dirty="0"/>
              <a:t>Key events have cemented it as a priority  in recent decades and formed frameworks from which we now base our political, business, and even personal decisions. </a:t>
            </a:r>
          </a:p>
          <a:p>
            <a:pPr indent="0"/>
            <a:r>
              <a:rPr lang="en-US" dirty="0">
                <a:cs typeface="Calibri" panose="020F0502020204030204"/>
              </a:rPr>
              <a:t>One of the widely known sustainability myths is that SMEs cannot afford to put sustainability on their agenda. The opposite is true, SMEs cannot afford not to make sustainability their priority.</a:t>
            </a:r>
            <a:endParaRPr lang="en-US" dirty="0"/>
          </a:p>
          <a:p>
            <a:pPr indent="0"/>
            <a:endParaRPr lang="en-US" dirty="0">
              <a:cs typeface="Calibri" panose="020F0502020204030204"/>
            </a:endParaRPr>
          </a:p>
          <a:p>
            <a:pPr indent="0"/>
            <a:endParaRPr lang="en-US" dirty="0">
              <a:solidFill>
                <a:srgbClr val="0B582E"/>
              </a:solidFill>
              <a:cs typeface="Calibri" panose="020F0502020204030204"/>
            </a:endParaRPr>
          </a:p>
        </p:txBody>
      </p:sp>
    </p:spTree>
    <p:extLst>
      <p:ext uri="{BB962C8B-B14F-4D97-AF65-F5344CB8AC3E}">
        <p14:creationId xmlns:p14="http://schemas.microsoft.com/office/powerpoint/2010/main" val="426791421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CF8B8448D8354CAD1DC0F637B4A364" ma:contentTypeVersion="2" ma:contentTypeDescription="Create a new document." ma:contentTypeScope="" ma:versionID="c918c43c5e7ee613ba4c463640fe1e40">
  <xsd:schema xmlns:xsd="http://www.w3.org/2001/XMLSchema" xmlns:xs="http://www.w3.org/2001/XMLSchema" xmlns:p="http://schemas.microsoft.com/office/2006/metadata/properties" xmlns:ns2="2c2824df-2b65-4772-b72d-ba4319b2c081" targetNamespace="http://schemas.microsoft.com/office/2006/metadata/properties" ma:root="true" ma:fieldsID="97f6950543407b67f7cb1567815848a7" ns2:_="">
    <xsd:import namespace="2c2824df-2b65-4772-b72d-ba4319b2c08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824df-2b65-4772-b72d-ba4319b2c0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05A253-E3D2-46D2-A69A-13A46E2568D5}">
  <ds:schemaRefs>
    <ds:schemaRef ds:uri="2c2824df-2b65-4772-b72d-ba4319b2c0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99BDD9-8E6C-4D66-94CF-6D7694033CED}">
  <ds:schemaRefs>
    <ds:schemaRef ds:uri="http://purl.org/dc/elements/1.1/"/>
    <ds:schemaRef ds:uri="http://www.w3.org/XML/1998/namespace"/>
    <ds:schemaRef ds:uri="http://purl.org/dc/dcmitype/"/>
    <ds:schemaRef ds:uri="2c2824df-2b65-4772-b72d-ba4319b2c08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89A46E3-1679-47FF-81F8-ABDD3ED041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22664</TotalTime>
  <Words>7293</Words>
  <Application>Microsoft Office PowerPoint</Application>
  <PresentationFormat>Widescreen</PresentationFormat>
  <Paragraphs>525</Paragraphs>
  <Slides>69</Slides>
  <Notes>33</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69</vt:i4>
      </vt:variant>
    </vt:vector>
  </HeadingPairs>
  <TitlesOfParts>
    <vt:vector size="87" baseType="lpstr">
      <vt:lpstr>Arial</vt:lpstr>
      <vt:lpstr>Arial</vt:lpstr>
      <vt:lpstr>Calibri</vt:lpstr>
      <vt:lpstr>Calibri Light</vt:lpstr>
      <vt:lpstr>Gill Sans</vt:lpstr>
      <vt:lpstr>Helvetica</vt:lpstr>
      <vt:lpstr>Lato Regular</vt:lpstr>
      <vt:lpstr>Montserrat</vt:lpstr>
      <vt:lpstr>Montserrat Light</vt:lpstr>
      <vt:lpstr>Montserrat Medium</vt:lpstr>
      <vt:lpstr>Quattrocento Sans</vt:lpstr>
      <vt:lpstr>Roboto</vt:lpstr>
      <vt:lpstr>Segoe UI</vt:lpstr>
      <vt:lpstr>SourceSansPro</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702</cp:revision>
  <cp:lastPrinted>2022-11-11T17:34:51Z</cp:lastPrinted>
  <dcterms:created xsi:type="dcterms:W3CDTF">2020-10-14T13:32:04Z</dcterms:created>
  <dcterms:modified xsi:type="dcterms:W3CDTF">2022-11-13T11:22:43Z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0x010100FBCF8B8448D8354CAD1DC0F637B4A364</vt:lpwstr>
  </property>
</Properties>
</file>