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88" r:id="rId5"/>
  </p:sldMasterIdLst>
  <p:notesMasterIdLst>
    <p:notesMasterId r:id="rId56"/>
  </p:notesMasterIdLst>
  <p:sldIdLst>
    <p:sldId id="4286" r:id="rId6"/>
    <p:sldId id="4270" r:id="rId7"/>
    <p:sldId id="4273" r:id="rId8"/>
    <p:sldId id="4396" r:id="rId9"/>
    <p:sldId id="4397" r:id="rId10"/>
    <p:sldId id="4307" r:id="rId11"/>
    <p:sldId id="4329" r:id="rId12"/>
    <p:sldId id="4313" r:id="rId13"/>
    <p:sldId id="4317" r:id="rId14"/>
    <p:sldId id="4319" r:id="rId15"/>
    <p:sldId id="4320" r:id="rId16"/>
    <p:sldId id="4330" r:id="rId17"/>
    <p:sldId id="4322" r:id="rId18"/>
    <p:sldId id="4323" r:id="rId19"/>
    <p:sldId id="4318" r:id="rId20"/>
    <p:sldId id="4324" r:id="rId21"/>
    <p:sldId id="4325" r:id="rId22"/>
    <p:sldId id="4326" r:id="rId23"/>
    <p:sldId id="4327" r:id="rId24"/>
    <p:sldId id="4328" r:id="rId25"/>
    <p:sldId id="4343" r:id="rId26"/>
    <p:sldId id="4305" r:id="rId27"/>
    <p:sldId id="4359" r:id="rId28"/>
    <p:sldId id="4361" r:id="rId29"/>
    <p:sldId id="4398" r:id="rId30"/>
    <p:sldId id="4399" r:id="rId31"/>
    <p:sldId id="4362" r:id="rId32"/>
    <p:sldId id="4348" r:id="rId33"/>
    <p:sldId id="4355" r:id="rId34"/>
    <p:sldId id="4346" r:id="rId35"/>
    <p:sldId id="4352" r:id="rId36"/>
    <p:sldId id="4334" r:id="rId37"/>
    <p:sldId id="340" r:id="rId38"/>
    <p:sldId id="4336" r:id="rId39"/>
    <p:sldId id="4337" r:id="rId40"/>
    <p:sldId id="4365" r:id="rId41"/>
    <p:sldId id="4372" r:id="rId42"/>
    <p:sldId id="4371" r:id="rId43"/>
    <p:sldId id="4368" r:id="rId44"/>
    <p:sldId id="4338" r:id="rId45"/>
    <p:sldId id="4339" r:id="rId46"/>
    <p:sldId id="4401" r:id="rId47"/>
    <p:sldId id="4400" r:id="rId48"/>
    <p:sldId id="4374" r:id="rId49"/>
    <p:sldId id="4375" r:id="rId50"/>
    <p:sldId id="4376" r:id="rId51"/>
    <p:sldId id="4402" r:id="rId52"/>
    <p:sldId id="4377" r:id="rId53"/>
    <p:sldId id="4378" r:id="rId54"/>
    <p:sldId id="4263"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C022A4-579A-D4FE-3333-9FB9725D3274}" name="Mark Bolger ( Momentum Consulting )" initials="MB(MC)" userId="Mark Bolger ( Momentum Consulting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043"/>
    <a:srgbClr val="000000"/>
    <a:srgbClr val="0B582E"/>
    <a:srgbClr val="A2CC3A"/>
    <a:srgbClr val="468940"/>
    <a:srgbClr val="297239"/>
    <a:srgbClr val="84BA41"/>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9" autoAdjust="0"/>
    <p:restoredTop sz="94663"/>
  </p:normalViewPr>
  <p:slideViewPr>
    <p:cSldViewPr snapToGrid="0" snapToObjects="1">
      <p:cViewPr varScale="1">
        <p:scale>
          <a:sx n="34" d="100"/>
          <a:sy n="34" d="100"/>
        </p:scale>
        <p:origin x="860" y="2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7866E8-9036-B34F-A728-E1745A6D5385}" type="doc">
      <dgm:prSet loTypeId="urn:microsoft.com/office/officeart/2005/8/layout/venn3" loCatId="" qsTypeId="urn:microsoft.com/office/officeart/2005/8/quickstyle/3d5" qsCatId="3D" csTypeId="urn:microsoft.com/office/officeart/2005/8/colors/accent1_2" csCatId="accent1" phldr="1"/>
      <dgm:spPr/>
      <dgm:t>
        <a:bodyPr/>
        <a:lstStyle/>
        <a:p>
          <a:endParaRPr lang="en-GB"/>
        </a:p>
      </dgm:t>
    </dgm:pt>
    <dgm:pt modelId="{0ED9C6F4-25A7-3846-9218-19277E47E7BC}">
      <dgm:prSet phldrT="[Text]"/>
      <dgm:spPr/>
      <dgm:t>
        <a:bodyPr/>
        <a:lstStyle/>
        <a:p>
          <a:r>
            <a:rPr lang="en-IE" b="1" spc="25">
              <a:solidFill>
                <a:schemeClr val="bg1"/>
              </a:solidFill>
              <a:effectLst/>
              <a:ea typeface="Times New Roman" panose="02020603050405020304" pitchFamily="18" charset="0"/>
              <a:cs typeface="Times New Roman" panose="02020603050405020304" pitchFamily="18" charset="0"/>
            </a:rPr>
            <a:t>Management Commitment </a:t>
          </a:r>
          <a:endParaRPr lang="en-GB" dirty="0">
            <a:solidFill>
              <a:schemeClr val="bg1"/>
            </a:solidFill>
          </a:endParaRPr>
        </a:p>
      </dgm:t>
    </dgm:pt>
    <dgm:pt modelId="{504F5076-0DE2-C648-9B1F-BB5AF1341B25}" type="parTrans" cxnId="{9755A9A6-403B-BA48-BF7A-E34BFFD93287}">
      <dgm:prSet/>
      <dgm:spPr/>
      <dgm:t>
        <a:bodyPr/>
        <a:lstStyle/>
        <a:p>
          <a:endParaRPr lang="en-GB"/>
        </a:p>
      </dgm:t>
    </dgm:pt>
    <dgm:pt modelId="{77CE8721-5C66-5941-8148-21345DBA202F}" type="sibTrans" cxnId="{9755A9A6-403B-BA48-BF7A-E34BFFD93287}">
      <dgm:prSet/>
      <dgm:spPr/>
      <dgm:t>
        <a:bodyPr/>
        <a:lstStyle/>
        <a:p>
          <a:endParaRPr lang="en-GB"/>
        </a:p>
      </dgm:t>
    </dgm:pt>
    <dgm:pt modelId="{1F365EC9-8A81-114E-861D-C282B0D4D8E9}">
      <dgm:prSet/>
      <dgm:spPr/>
      <dgm:t>
        <a:bodyPr/>
        <a:lstStyle/>
        <a:p>
          <a:r>
            <a:rPr lang="en-IE" b="1" spc="25" dirty="0">
              <a:solidFill>
                <a:schemeClr val="bg1"/>
              </a:solidFill>
              <a:cs typeface="Times New Roman" panose="02020603050405020304" pitchFamily="18" charset="0"/>
            </a:rPr>
            <a:t>Establish a Green Team </a:t>
          </a:r>
          <a:endParaRPr lang="en-IE" b="1" spc="25" dirty="0">
            <a:solidFill>
              <a:schemeClr val="bg1"/>
            </a:solidFill>
            <a:effectLst/>
            <a:ea typeface="Times New Roman" panose="02020603050405020304" pitchFamily="18" charset="0"/>
            <a:cs typeface="Times New Roman" panose="02020603050405020304" pitchFamily="18" charset="0"/>
          </a:endParaRPr>
        </a:p>
      </dgm:t>
    </dgm:pt>
    <dgm:pt modelId="{7B08AE90-3616-8843-AB91-31AED252A8BC}" type="parTrans" cxnId="{4109D420-D47B-9843-81E7-AF4702B95D85}">
      <dgm:prSet/>
      <dgm:spPr/>
      <dgm:t>
        <a:bodyPr/>
        <a:lstStyle/>
        <a:p>
          <a:endParaRPr lang="en-GB"/>
        </a:p>
      </dgm:t>
    </dgm:pt>
    <dgm:pt modelId="{30EED25F-03CE-3C4D-A8AC-6E3981E0085B}" type="sibTrans" cxnId="{4109D420-D47B-9843-81E7-AF4702B95D85}">
      <dgm:prSet/>
      <dgm:spPr/>
      <dgm:t>
        <a:bodyPr/>
        <a:lstStyle/>
        <a:p>
          <a:endParaRPr lang="en-GB"/>
        </a:p>
      </dgm:t>
    </dgm:pt>
    <dgm:pt modelId="{B0BE73BB-171A-E04E-A45C-88A601467513}">
      <dgm:prSet/>
      <dgm:spPr/>
      <dgm:t>
        <a:bodyPr/>
        <a:lstStyle/>
        <a:p>
          <a:r>
            <a:rPr lang="en-IE" b="1" spc="25" dirty="0">
              <a:solidFill>
                <a:schemeClr val="bg1"/>
              </a:solidFill>
              <a:cs typeface="Times New Roman" panose="02020603050405020304" pitchFamily="18" charset="0"/>
            </a:rPr>
            <a:t>Review and Identify </a:t>
          </a:r>
          <a:endParaRPr lang="en-IE" b="1" spc="25" dirty="0">
            <a:solidFill>
              <a:schemeClr val="bg1"/>
            </a:solidFill>
            <a:effectLst/>
            <a:ea typeface="Times New Roman" panose="02020603050405020304" pitchFamily="18" charset="0"/>
            <a:cs typeface="Times New Roman" panose="02020603050405020304" pitchFamily="18" charset="0"/>
          </a:endParaRPr>
        </a:p>
      </dgm:t>
    </dgm:pt>
    <dgm:pt modelId="{5562F7D3-90D8-2E4E-9803-4426B3BCB17B}" type="parTrans" cxnId="{8B541368-9A60-164F-982D-492427AEA635}">
      <dgm:prSet/>
      <dgm:spPr/>
      <dgm:t>
        <a:bodyPr/>
        <a:lstStyle/>
        <a:p>
          <a:endParaRPr lang="en-GB"/>
        </a:p>
      </dgm:t>
    </dgm:pt>
    <dgm:pt modelId="{C6E375F3-D29B-6E4D-9770-780837412581}" type="sibTrans" cxnId="{8B541368-9A60-164F-982D-492427AEA635}">
      <dgm:prSet/>
      <dgm:spPr/>
      <dgm:t>
        <a:bodyPr/>
        <a:lstStyle/>
        <a:p>
          <a:endParaRPr lang="en-GB"/>
        </a:p>
      </dgm:t>
    </dgm:pt>
    <dgm:pt modelId="{AAF10A12-7AD4-D94F-B6C3-AA2635F92704}">
      <dgm:prSet/>
      <dgm:spPr/>
      <dgm:t>
        <a:bodyPr/>
        <a:lstStyle/>
        <a:p>
          <a:r>
            <a:rPr lang="en-IE" b="1" spc="25" dirty="0">
              <a:solidFill>
                <a:schemeClr val="bg1"/>
              </a:solidFill>
              <a:effectLst/>
              <a:ea typeface="Times New Roman" panose="02020603050405020304" pitchFamily="18" charset="0"/>
              <a:cs typeface="Times New Roman" panose="02020603050405020304" pitchFamily="18" charset="0"/>
            </a:rPr>
            <a:t>Create Action Plans </a:t>
          </a:r>
        </a:p>
      </dgm:t>
    </dgm:pt>
    <dgm:pt modelId="{E2156BCA-E141-B64A-9316-A54CEB62BDF3}" type="parTrans" cxnId="{01984603-9771-BD4A-9024-500EE037340A}">
      <dgm:prSet/>
      <dgm:spPr/>
      <dgm:t>
        <a:bodyPr/>
        <a:lstStyle/>
        <a:p>
          <a:endParaRPr lang="en-GB"/>
        </a:p>
      </dgm:t>
    </dgm:pt>
    <dgm:pt modelId="{7F49F189-8894-B64A-8081-9942DCEAD70E}" type="sibTrans" cxnId="{01984603-9771-BD4A-9024-500EE037340A}">
      <dgm:prSet/>
      <dgm:spPr/>
      <dgm:t>
        <a:bodyPr/>
        <a:lstStyle/>
        <a:p>
          <a:endParaRPr lang="en-GB"/>
        </a:p>
      </dgm:t>
    </dgm:pt>
    <dgm:pt modelId="{F5B32A02-BBD6-4C40-89C2-F7F82CDD3ACF}">
      <dgm:prSet/>
      <dgm:spPr/>
      <dgm:t>
        <a:bodyPr/>
        <a:lstStyle/>
        <a:p>
          <a:r>
            <a:rPr lang="en-IE" b="1" spc="25" dirty="0">
              <a:solidFill>
                <a:schemeClr val="bg1"/>
              </a:solidFill>
              <a:cs typeface="Times New Roman" panose="02020603050405020304" pitchFamily="18" charset="0"/>
            </a:rPr>
            <a:t>Create Awareness Amongst Staff Through Training </a:t>
          </a:r>
          <a:endParaRPr lang="en-IE" b="1" spc="25" dirty="0">
            <a:solidFill>
              <a:schemeClr val="bg1"/>
            </a:solidFill>
            <a:effectLst/>
            <a:ea typeface="Times New Roman" panose="02020603050405020304" pitchFamily="18" charset="0"/>
            <a:cs typeface="Times New Roman" panose="02020603050405020304" pitchFamily="18" charset="0"/>
          </a:endParaRPr>
        </a:p>
      </dgm:t>
    </dgm:pt>
    <dgm:pt modelId="{C9207A0C-5C87-4F47-BFD0-45D0F503D970}" type="parTrans" cxnId="{1E05D19C-BB82-2841-8F5C-8E73B921B394}">
      <dgm:prSet/>
      <dgm:spPr/>
      <dgm:t>
        <a:bodyPr/>
        <a:lstStyle/>
        <a:p>
          <a:endParaRPr lang="en-GB"/>
        </a:p>
      </dgm:t>
    </dgm:pt>
    <dgm:pt modelId="{E4EB669E-C41B-0C48-9C95-2C88FD54E9D6}" type="sibTrans" cxnId="{1E05D19C-BB82-2841-8F5C-8E73B921B394}">
      <dgm:prSet/>
      <dgm:spPr/>
      <dgm:t>
        <a:bodyPr/>
        <a:lstStyle/>
        <a:p>
          <a:endParaRPr lang="en-GB"/>
        </a:p>
      </dgm:t>
    </dgm:pt>
    <dgm:pt modelId="{F0DB59DB-E354-294D-8693-00E5F8D7469B}">
      <dgm:prSet/>
      <dgm:spPr/>
      <dgm:t>
        <a:bodyPr/>
        <a:lstStyle/>
        <a:p>
          <a:r>
            <a:rPr lang="en-IE" b="1" spc="25">
              <a:solidFill>
                <a:schemeClr val="bg1"/>
              </a:solidFill>
              <a:cs typeface="Times New Roman" panose="02020603050405020304" pitchFamily="18" charset="0"/>
            </a:rPr>
            <a:t>Implement Action Plan </a:t>
          </a:r>
          <a:endParaRPr lang="en-IE" b="1" spc="25" dirty="0">
            <a:solidFill>
              <a:schemeClr val="bg1"/>
            </a:solidFill>
            <a:effectLst/>
            <a:ea typeface="Times New Roman" panose="02020603050405020304" pitchFamily="18" charset="0"/>
            <a:cs typeface="Times New Roman" panose="02020603050405020304" pitchFamily="18" charset="0"/>
          </a:endParaRPr>
        </a:p>
      </dgm:t>
    </dgm:pt>
    <dgm:pt modelId="{63719CEE-A410-114B-9717-E1FEC61CD8D5}" type="parTrans" cxnId="{B89CD386-EC37-FB4A-BE66-8F0B7BFD7BE6}">
      <dgm:prSet/>
      <dgm:spPr/>
      <dgm:t>
        <a:bodyPr/>
        <a:lstStyle/>
        <a:p>
          <a:endParaRPr lang="en-GB"/>
        </a:p>
      </dgm:t>
    </dgm:pt>
    <dgm:pt modelId="{3B899106-2B85-804D-A81D-71F1015218AE}" type="sibTrans" cxnId="{B89CD386-EC37-FB4A-BE66-8F0B7BFD7BE6}">
      <dgm:prSet/>
      <dgm:spPr/>
      <dgm:t>
        <a:bodyPr/>
        <a:lstStyle/>
        <a:p>
          <a:endParaRPr lang="en-GB"/>
        </a:p>
      </dgm:t>
    </dgm:pt>
    <dgm:pt modelId="{6AEA72C5-0FB5-084F-92EB-A50BE072A8C7}" type="pres">
      <dgm:prSet presAssocID="{7A7866E8-9036-B34F-A728-E1745A6D5385}" presName="Name0" presStyleCnt="0">
        <dgm:presLayoutVars>
          <dgm:dir/>
          <dgm:resizeHandles val="exact"/>
        </dgm:presLayoutVars>
      </dgm:prSet>
      <dgm:spPr/>
    </dgm:pt>
    <dgm:pt modelId="{808D5ED0-8843-F94B-A4CF-AAE3F0AA194B}" type="pres">
      <dgm:prSet presAssocID="{0ED9C6F4-25A7-3846-9218-19277E47E7BC}" presName="Name5" presStyleLbl="vennNode1" presStyleIdx="0" presStyleCnt="6">
        <dgm:presLayoutVars>
          <dgm:bulletEnabled val="1"/>
        </dgm:presLayoutVars>
      </dgm:prSet>
      <dgm:spPr/>
    </dgm:pt>
    <dgm:pt modelId="{1DC994F4-0635-F749-8DFE-0ECE69C29601}" type="pres">
      <dgm:prSet presAssocID="{77CE8721-5C66-5941-8148-21345DBA202F}" presName="space" presStyleCnt="0"/>
      <dgm:spPr/>
    </dgm:pt>
    <dgm:pt modelId="{F34B353C-4E26-024D-B722-FDBCC87135A7}" type="pres">
      <dgm:prSet presAssocID="{1F365EC9-8A81-114E-861D-C282B0D4D8E9}" presName="Name5" presStyleLbl="vennNode1" presStyleIdx="1" presStyleCnt="6">
        <dgm:presLayoutVars>
          <dgm:bulletEnabled val="1"/>
        </dgm:presLayoutVars>
      </dgm:prSet>
      <dgm:spPr/>
    </dgm:pt>
    <dgm:pt modelId="{C9DD087B-ABDF-BD43-BDC7-476831BBD4EF}" type="pres">
      <dgm:prSet presAssocID="{30EED25F-03CE-3C4D-A8AC-6E3981E0085B}" presName="space" presStyleCnt="0"/>
      <dgm:spPr/>
    </dgm:pt>
    <dgm:pt modelId="{C85FE33A-9FFB-7945-89FA-70644E545570}" type="pres">
      <dgm:prSet presAssocID="{B0BE73BB-171A-E04E-A45C-88A601467513}" presName="Name5" presStyleLbl="vennNode1" presStyleIdx="2" presStyleCnt="6">
        <dgm:presLayoutVars>
          <dgm:bulletEnabled val="1"/>
        </dgm:presLayoutVars>
      </dgm:prSet>
      <dgm:spPr/>
    </dgm:pt>
    <dgm:pt modelId="{38220321-58C8-F841-9A8E-AEAB5B0E1009}" type="pres">
      <dgm:prSet presAssocID="{C6E375F3-D29B-6E4D-9770-780837412581}" presName="space" presStyleCnt="0"/>
      <dgm:spPr/>
    </dgm:pt>
    <dgm:pt modelId="{496A517D-4DB1-B342-A9F8-918F4F7E4399}" type="pres">
      <dgm:prSet presAssocID="{AAF10A12-7AD4-D94F-B6C3-AA2635F92704}" presName="Name5" presStyleLbl="vennNode1" presStyleIdx="3" presStyleCnt="6">
        <dgm:presLayoutVars>
          <dgm:bulletEnabled val="1"/>
        </dgm:presLayoutVars>
      </dgm:prSet>
      <dgm:spPr/>
    </dgm:pt>
    <dgm:pt modelId="{AD960B87-2E29-D441-99A7-4B80BBE7B55A}" type="pres">
      <dgm:prSet presAssocID="{7F49F189-8894-B64A-8081-9942DCEAD70E}" presName="space" presStyleCnt="0"/>
      <dgm:spPr/>
    </dgm:pt>
    <dgm:pt modelId="{96FE82E8-BC20-DD4B-B5A1-DCF9BA470F13}" type="pres">
      <dgm:prSet presAssocID="{F5B32A02-BBD6-4C40-89C2-F7F82CDD3ACF}" presName="Name5" presStyleLbl="vennNode1" presStyleIdx="4" presStyleCnt="6">
        <dgm:presLayoutVars>
          <dgm:bulletEnabled val="1"/>
        </dgm:presLayoutVars>
      </dgm:prSet>
      <dgm:spPr/>
    </dgm:pt>
    <dgm:pt modelId="{AFB2E669-DBA9-B84C-A7F8-B66E32536B02}" type="pres">
      <dgm:prSet presAssocID="{E4EB669E-C41B-0C48-9C95-2C88FD54E9D6}" presName="space" presStyleCnt="0"/>
      <dgm:spPr/>
    </dgm:pt>
    <dgm:pt modelId="{202531AA-0483-424A-A6C1-895FCCA48591}" type="pres">
      <dgm:prSet presAssocID="{F0DB59DB-E354-294D-8693-00E5F8D7469B}" presName="Name5" presStyleLbl="vennNode1" presStyleIdx="5" presStyleCnt="6">
        <dgm:presLayoutVars>
          <dgm:bulletEnabled val="1"/>
        </dgm:presLayoutVars>
      </dgm:prSet>
      <dgm:spPr/>
    </dgm:pt>
  </dgm:ptLst>
  <dgm:cxnLst>
    <dgm:cxn modelId="{01984603-9771-BD4A-9024-500EE037340A}" srcId="{7A7866E8-9036-B34F-A728-E1745A6D5385}" destId="{AAF10A12-7AD4-D94F-B6C3-AA2635F92704}" srcOrd="3" destOrd="0" parTransId="{E2156BCA-E141-B64A-9316-A54CEB62BDF3}" sibTransId="{7F49F189-8894-B64A-8081-9942DCEAD70E}"/>
    <dgm:cxn modelId="{6E965E17-8AB0-0644-AD5B-D77E44F9C5E2}" type="presOf" srcId="{B0BE73BB-171A-E04E-A45C-88A601467513}" destId="{C85FE33A-9FFB-7945-89FA-70644E545570}" srcOrd="0" destOrd="0" presId="urn:microsoft.com/office/officeart/2005/8/layout/venn3"/>
    <dgm:cxn modelId="{4109D420-D47B-9843-81E7-AF4702B95D85}" srcId="{7A7866E8-9036-B34F-A728-E1745A6D5385}" destId="{1F365EC9-8A81-114E-861D-C282B0D4D8E9}" srcOrd="1" destOrd="0" parTransId="{7B08AE90-3616-8843-AB91-31AED252A8BC}" sibTransId="{30EED25F-03CE-3C4D-A8AC-6E3981E0085B}"/>
    <dgm:cxn modelId="{C174CC25-1D92-3D49-8BCB-A1E333BD8937}" type="presOf" srcId="{F0DB59DB-E354-294D-8693-00E5F8D7469B}" destId="{202531AA-0483-424A-A6C1-895FCCA48591}" srcOrd="0" destOrd="0" presId="urn:microsoft.com/office/officeart/2005/8/layout/venn3"/>
    <dgm:cxn modelId="{FCA35845-618C-1647-AB10-563D185BA4B7}" type="presOf" srcId="{F5B32A02-BBD6-4C40-89C2-F7F82CDD3ACF}" destId="{96FE82E8-BC20-DD4B-B5A1-DCF9BA470F13}" srcOrd="0" destOrd="0" presId="urn:microsoft.com/office/officeart/2005/8/layout/venn3"/>
    <dgm:cxn modelId="{8B541368-9A60-164F-982D-492427AEA635}" srcId="{7A7866E8-9036-B34F-A728-E1745A6D5385}" destId="{B0BE73BB-171A-E04E-A45C-88A601467513}" srcOrd="2" destOrd="0" parTransId="{5562F7D3-90D8-2E4E-9803-4426B3BCB17B}" sibTransId="{C6E375F3-D29B-6E4D-9770-780837412581}"/>
    <dgm:cxn modelId="{62853285-2CC7-3C45-9A21-C8F795C0D442}" type="presOf" srcId="{7A7866E8-9036-B34F-A728-E1745A6D5385}" destId="{6AEA72C5-0FB5-084F-92EB-A50BE072A8C7}" srcOrd="0" destOrd="0" presId="urn:microsoft.com/office/officeart/2005/8/layout/venn3"/>
    <dgm:cxn modelId="{B89CD386-EC37-FB4A-BE66-8F0B7BFD7BE6}" srcId="{7A7866E8-9036-B34F-A728-E1745A6D5385}" destId="{F0DB59DB-E354-294D-8693-00E5F8D7469B}" srcOrd="5" destOrd="0" parTransId="{63719CEE-A410-114B-9717-E1FEC61CD8D5}" sibTransId="{3B899106-2B85-804D-A81D-71F1015218AE}"/>
    <dgm:cxn modelId="{1E05D19C-BB82-2841-8F5C-8E73B921B394}" srcId="{7A7866E8-9036-B34F-A728-E1745A6D5385}" destId="{F5B32A02-BBD6-4C40-89C2-F7F82CDD3ACF}" srcOrd="4" destOrd="0" parTransId="{C9207A0C-5C87-4F47-BFD0-45D0F503D970}" sibTransId="{E4EB669E-C41B-0C48-9C95-2C88FD54E9D6}"/>
    <dgm:cxn modelId="{9755A9A6-403B-BA48-BF7A-E34BFFD93287}" srcId="{7A7866E8-9036-B34F-A728-E1745A6D5385}" destId="{0ED9C6F4-25A7-3846-9218-19277E47E7BC}" srcOrd="0" destOrd="0" parTransId="{504F5076-0DE2-C648-9B1F-BB5AF1341B25}" sibTransId="{77CE8721-5C66-5941-8148-21345DBA202F}"/>
    <dgm:cxn modelId="{60C6FDBD-6AE9-EA4C-966A-9E8C5995E31B}" type="presOf" srcId="{1F365EC9-8A81-114E-861D-C282B0D4D8E9}" destId="{F34B353C-4E26-024D-B722-FDBCC87135A7}" srcOrd="0" destOrd="0" presId="urn:microsoft.com/office/officeart/2005/8/layout/venn3"/>
    <dgm:cxn modelId="{1EECBCE4-3881-E342-8292-07B199C1A82F}" type="presOf" srcId="{AAF10A12-7AD4-D94F-B6C3-AA2635F92704}" destId="{496A517D-4DB1-B342-A9F8-918F4F7E4399}" srcOrd="0" destOrd="0" presId="urn:microsoft.com/office/officeart/2005/8/layout/venn3"/>
    <dgm:cxn modelId="{03B8F0F8-5717-9845-8B2D-6FB4B34AE5CD}" type="presOf" srcId="{0ED9C6F4-25A7-3846-9218-19277E47E7BC}" destId="{808D5ED0-8843-F94B-A4CF-AAE3F0AA194B}" srcOrd="0" destOrd="0" presId="urn:microsoft.com/office/officeart/2005/8/layout/venn3"/>
    <dgm:cxn modelId="{BDDAE5FA-3C12-354C-A98D-93DCD4B1CF9E}" type="presParOf" srcId="{6AEA72C5-0FB5-084F-92EB-A50BE072A8C7}" destId="{808D5ED0-8843-F94B-A4CF-AAE3F0AA194B}" srcOrd="0" destOrd="0" presId="urn:microsoft.com/office/officeart/2005/8/layout/venn3"/>
    <dgm:cxn modelId="{8D6BDFC9-6135-3747-AF5E-D11339BE4927}" type="presParOf" srcId="{6AEA72C5-0FB5-084F-92EB-A50BE072A8C7}" destId="{1DC994F4-0635-F749-8DFE-0ECE69C29601}" srcOrd="1" destOrd="0" presId="urn:microsoft.com/office/officeart/2005/8/layout/venn3"/>
    <dgm:cxn modelId="{ACA8BD8A-7469-C549-BEE4-8709AAC1E243}" type="presParOf" srcId="{6AEA72C5-0FB5-084F-92EB-A50BE072A8C7}" destId="{F34B353C-4E26-024D-B722-FDBCC87135A7}" srcOrd="2" destOrd="0" presId="urn:microsoft.com/office/officeart/2005/8/layout/venn3"/>
    <dgm:cxn modelId="{56A0199C-DE9E-4646-B9D8-70012C32D754}" type="presParOf" srcId="{6AEA72C5-0FB5-084F-92EB-A50BE072A8C7}" destId="{C9DD087B-ABDF-BD43-BDC7-476831BBD4EF}" srcOrd="3" destOrd="0" presId="urn:microsoft.com/office/officeart/2005/8/layout/venn3"/>
    <dgm:cxn modelId="{7573479A-8B53-F14A-A474-595E8D9BB0C4}" type="presParOf" srcId="{6AEA72C5-0FB5-084F-92EB-A50BE072A8C7}" destId="{C85FE33A-9FFB-7945-89FA-70644E545570}" srcOrd="4" destOrd="0" presId="urn:microsoft.com/office/officeart/2005/8/layout/venn3"/>
    <dgm:cxn modelId="{3BAA85F0-9171-2B49-8A9C-88DC3A5AB7CB}" type="presParOf" srcId="{6AEA72C5-0FB5-084F-92EB-A50BE072A8C7}" destId="{38220321-58C8-F841-9A8E-AEAB5B0E1009}" srcOrd="5" destOrd="0" presId="urn:microsoft.com/office/officeart/2005/8/layout/venn3"/>
    <dgm:cxn modelId="{4CE1277B-69E0-D04C-8FCC-DB1228F911B4}" type="presParOf" srcId="{6AEA72C5-0FB5-084F-92EB-A50BE072A8C7}" destId="{496A517D-4DB1-B342-A9F8-918F4F7E4399}" srcOrd="6" destOrd="0" presId="urn:microsoft.com/office/officeart/2005/8/layout/venn3"/>
    <dgm:cxn modelId="{2447CA74-597F-694E-8A36-44B3E2C40217}" type="presParOf" srcId="{6AEA72C5-0FB5-084F-92EB-A50BE072A8C7}" destId="{AD960B87-2E29-D441-99A7-4B80BBE7B55A}" srcOrd="7" destOrd="0" presId="urn:microsoft.com/office/officeart/2005/8/layout/venn3"/>
    <dgm:cxn modelId="{F848716D-8EC1-574A-98BC-DEFA19BD3103}" type="presParOf" srcId="{6AEA72C5-0FB5-084F-92EB-A50BE072A8C7}" destId="{96FE82E8-BC20-DD4B-B5A1-DCF9BA470F13}" srcOrd="8" destOrd="0" presId="urn:microsoft.com/office/officeart/2005/8/layout/venn3"/>
    <dgm:cxn modelId="{3533D038-3332-914B-94FF-9BC36097B408}" type="presParOf" srcId="{6AEA72C5-0FB5-084F-92EB-A50BE072A8C7}" destId="{AFB2E669-DBA9-B84C-A7F8-B66E32536B02}" srcOrd="9" destOrd="0" presId="urn:microsoft.com/office/officeart/2005/8/layout/venn3"/>
    <dgm:cxn modelId="{D850AF6E-C70C-5643-AA41-5D9CD68D3817}" type="presParOf" srcId="{6AEA72C5-0FB5-084F-92EB-A50BE072A8C7}" destId="{202531AA-0483-424A-A6C1-895FCCA48591}" srcOrd="10" destOrd="0" presId="urn:microsoft.com/office/officeart/2005/8/layout/ven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D5ED0-8843-F94B-A4CF-AAE3F0AA194B}">
      <dsp:nvSpPr>
        <dsp:cNvPr id="0" name=""/>
        <dsp:cNvSpPr/>
      </dsp:nvSpPr>
      <dsp:spPr>
        <a:xfrm>
          <a:off x="1063"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a:solidFill>
                <a:schemeClr val="bg1"/>
              </a:solidFill>
              <a:effectLst/>
              <a:ea typeface="Times New Roman" panose="02020603050405020304" pitchFamily="18" charset="0"/>
              <a:cs typeface="Times New Roman" panose="02020603050405020304" pitchFamily="18" charset="0"/>
            </a:rPr>
            <a:t>Management Commitment </a:t>
          </a:r>
          <a:endParaRPr lang="en-GB" sz="1400" kern="1200" dirty="0">
            <a:solidFill>
              <a:schemeClr val="bg1"/>
            </a:solidFill>
          </a:endParaRPr>
        </a:p>
      </dsp:txBody>
      <dsp:txXfrm>
        <a:off x="256275" y="2306452"/>
        <a:ext cx="1232270" cy="1232270"/>
      </dsp:txXfrm>
    </dsp:sp>
    <dsp:sp modelId="{F34B353C-4E26-024D-B722-FDBCC87135A7}">
      <dsp:nvSpPr>
        <dsp:cNvPr id="0" name=""/>
        <dsp:cNvSpPr/>
      </dsp:nvSpPr>
      <dsp:spPr>
        <a:xfrm>
          <a:off x="1395219"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dirty="0">
              <a:solidFill>
                <a:schemeClr val="bg1"/>
              </a:solidFill>
              <a:cs typeface="Times New Roman" panose="02020603050405020304" pitchFamily="18" charset="0"/>
            </a:rPr>
            <a:t>Establish a Green Team </a:t>
          </a:r>
          <a:endParaRPr lang="en-IE" sz="1400" b="1" kern="1200" spc="25" dirty="0">
            <a:solidFill>
              <a:schemeClr val="bg1"/>
            </a:solidFill>
            <a:effectLst/>
            <a:ea typeface="Times New Roman" panose="02020603050405020304" pitchFamily="18" charset="0"/>
            <a:cs typeface="Times New Roman" panose="02020603050405020304" pitchFamily="18" charset="0"/>
          </a:endParaRPr>
        </a:p>
      </dsp:txBody>
      <dsp:txXfrm>
        <a:off x="1650431" y="2306452"/>
        <a:ext cx="1232270" cy="1232270"/>
      </dsp:txXfrm>
    </dsp:sp>
    <dsp:sp modelId="{C85FE33A-9FFB-7945-89FA-70644E545570}">
      <dsp:nvSpPr>
        <dsp:cNvPr id="0" name=""/>
        <dsp:cNvSpPr/>
      </dsp:nvSpPr>
      <dsp:spPr>
        <a:xfrm>
          <a:off x="2789375"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dirty="0">
              <a:solidFill>
                <a:schemeClr val="bg1"/>
              </a:solidFill>
              <a:cs typeface="Times New Roman" panose="02020603050405020304" pitchFamily="18" charset="0"/>
            </a:rPr>
            <a:t>Review and Identify </a:t>
          </a:r>
          <a:endParaRPr lang="en-IE" sz="1400" b="1" kern="1200" spc="25" dirty="0">
            <a:solidFill>
              <a:schemeClr val="bg1"/>
            </a:solidFill>
            <a:effectLst/>
            <a:ea typeface="Times New Roman" panose="02020603050405020304" pitchFamily="18" charset="0"/>
            <a:cs typeface="Times New Roman" panose="02020603050405020304" pitchFamily="18" charset="0"/>
          </a:endParaRPr>
        </a:p>
      </dsp:txBody>
      <dsp:txXfrm>
        <a:off x="3044587" y="2306452"/>
        <a:ext cx="1232270" cy="1232270"/>
      </dsp:txXfrm>
    </dsp:sp>
    <dsp:sp modelId="{496A517D-4DB1-B342-A9F8-918F4F7E4399}">
      <dsp:nvSpPr>
        <dsp:cNvPr id="0" name=""/>
        <dsp:cNvSpPr/>
      </dsp:nvSpPr>
      <dsp:spPr>
        <a:xfrm>
          <a:off x="4183531"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dirty="0">
              <a:solidFill>
                <a:schemeClr val="bg1"/>
              </a:solidFill>
              <a:effectLst/>
              <a:ea typeface="Times New Roman" panose="02020603050405020304" pitchFamily="18" charset="0"/>
              <a:cs typeface="Times New Roman" panose="02020603050405020304" pitchFamily="18" charset="0"/>
            </a:rPr>
            <a:t>Create Action Plans </a:t>
          </a:r>
        </a:p>
      </dsp:txBody>
      <dsp:txXfrm>
        <a:off x="4438743" y="2306452"/>
        <a:ext cx="1232270" cy="1232270"/>
      </dsp:txXfrm>
    </dsp:sp>
    <dsp:sp modelId="{96FE82E8-BC20-DD4B-B5A1-DCF9BA470F13}">
      <dsp:nvSpPr>
        <dsp:cNvPr id="0" name=""/>
        <dsp:cNvSpPr/>
      </dsp:nvSpPr>
      <dsp:spPr>
        <a:xfrm>
          <a:off x="5577687"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dirty="0">
              <a:solidFill>
                <a:schemeClr val="bg1"/>
              </a:solidFill>
              <a:cs typeface="Times New Roman" panose="02020603050405020304" pitchFamily="18" charset="0"/>
            </a:rPr>
            <a:t>Create Awareness Amongst Staff Through Training </a:t>
          </a:r>
          <a:endParaRPr lang="en-IE" sz="1400" b="1" kern="1200" spc="25" dirty="0">
            <a:solidFill>
              <a:schemeClr val="bg1"/>
            </a:solidFill>
            <a:effectLst/>
            <a:ea typeface="Times New Roman" panose="02020603050405020304" pitchFamily="18" charset="0"/>
            <a:cs typeface="Times New Roman" panose="02020603050405020304" pitchFamily="18" charset="0"/>
          </a:endParaRPr>
        </a:p>
      </dsp:txBody>
      <dsp:txXfrm>
        <a:off x="5832899" y="2306452"/>
        <a:ext cx="1232270" cy="1232270"/>
      </dsp:txXfrm>
    </dsp:sp>
    <dsp:sp modelId="{202531AA-0483-424A-A6C1-895FCCA48591}">
      <dsp:nvSpPr>
        <dsp:cNvPr id="0" name=""/>
        <dsp:cNvSpPr/>
      </dsp:nvSpPr>
      <dsp:spPr>
        <a:xfrm>
          <a:off x="6971843" y="2051240"/>
          <a:ext cx="1742694" cy="1742694"/>
        </a:xfrm>
        <a:prstGeom prst="ellipse">
          <a:avLst/>
        </a:prstGeom>
        <a:solidFill>
          <a:schemeClr val="accent1">
            <a:alpha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tx1"/>
        </a:fontRef>
      </dsp:style>
      <dsp:txBody>
        <a:bodyPr spcFirstLastPara="0" vert="horz" wrap="square" lIns="95906" tIns="17780" rIns="95906" bIns="17780" numCol="1" spcCol="1270" anchor="ctr" anchorCtr="0">
          <a:noAutofit/>
        </a:bodyPr>
        <a:lstStyle/>
        <a:p>
          <a:pPr marL="0" lvl="0" indent="0" algn="ctr" defTabSz="622300">
            <a:lnSpc>
              <a:spcPct val="90000"/>
            </a:lnSpc>
            <a:spcBef>
              <a:spcPct val="0"/>
            </a:spcBef>
            <a:spcAft>
              <a:spcPct val="35000"/>
            </a:spcAft>
            <a:buNone/>
          </a:pPr>
          <a:r>
            <a:rPr lang="en-IE" sz="1400" b="1" kern="1200" spc="25">
              <a:solidFill>
                <a:schemeClr val="bg1"/>
              </a:solidFill>
              <a:cs typeface="Times New Roman" panose="02020603050405020304" pitchFamily="18" charset="0"/>
            </a:rPr>
            <a:t>Implement Action Plan </a:t>
          </a:r>
          <a:endParaRPr lang="en-IE" sz="1400" b="1" kern="1200" spc="25" dirty="0">
            <a:solidFill>
              <a:schemeClr val="bg1"/>
            </a:solidFill>
            <a:effectLst/>
            <a:ea typeface="Times New Roman" panose="02020603050405020304" pitchFamily="18" charset="0"/>
            <a:cs typeface="Times New Roman" panose="02020603050405020304" pitchFamily="18" charset="0"/>
          </a:endParaRPr>
        </a:p>
      </dsp:txBody>
      <dsp:txXfrm>
        <a:off x="7227055" y="2306452"/>
        <a:ext cx="1232270" cy="123227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BC6029E-6369-4E9D-AA44-0412C7D227F7}" type="datetimeFigureOut">
              <a:rPr lang="en-IE" smtClean="0"/>
              <a:t>12/11/2022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86943CC-F345-4FAA-870C-F85BC4EE8E5D}" type="slidenum">
              <a:rPr lang="en-IE" smtClean="0"/>
              <a:t>‹#›</a:t>
            </a:fld>
            <a:endParaRPr lang="en-IE"/>
          </a:p>
        </p:txBody>
      </p:sp>
    </p:spTree>
    <p:extLst>
      <p:ext uri="{BB962C8B-B14F-4D97-AF65-F5344CB8AC3E}">
        <p14:creationId xmlns:p14="http://schemas.microsoft.com/office/powerpoint/2010/main" val="1803153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70" y="528535"/>
            <a:ext cx="6419236" cy="1863523"/>
          </a:xfrm>
          <a:prstGeom prst="rect">
            <a:avLst/>
          </a:prstGeom>
        </p:spPr>
        <p:txBody>
          <a:bodyPr wrap="square">
            <a:spAutoFit/>
          </a:bodyPr>
          <a:lstStyle/>
          <a:p>
            <a:pPr marL="0" marR="0" lvl="0" indent="0" algn="l" defTabSz="914400" rtl="0" eaLnBrk="1" fontAlgn="base" latinLnBrk="0" hangingPunct="1">
              <a:lnSpc>
                <a:spcPts val="4580"/>
              </a:lnSpc>
              <a:spcBef>
                <a:spcPts val="0"/>
              </a:spcBef>
              <a:spcAft>
                <a:spcPts val="0"/>
              </a:spcAft>
              <a:buClrTx/>
              <a:buSzTx/>
              <a:buFontTx/>
              <a:buNone/>
              <a:tabLst/>
              <a:defRPr/>
            </a:pPr>
            <a:r>
              <a:rPr lang="en-IE" sz="4400" b="1" i="0" u="none" strike="noStrike" kern="1200" baseline="0" dirty="0">
                <a:solidFill>
                  <a:schemeClr val="bg1"/>
                </a:solidFill>
                <a:effectLst/>
                <a:latin typeface="+mn-lt"/>
                <a:ea typeface="+mn-ea"/>
                <a:cs typeface="+mn-cs"/>
                <a:sym typeface="Quattrocento Sans"/>
              </a:rPr>
              <a:t>SUSTAINABLE FUTURES FOR ENTERPRISE CENTRES</a:t>
            </a:r>
          </a:p>
          <a:p>
            <a:pPr marL="0" marR="0" lvl="0" indent="0" algn="l" defTabSz="914400" rtl="0" eaLnBrk="1" fontAlgn="base" latinLnBrk="0" hangingPunct="1">
              <a:lnSpc>
                <a:spcPts val="4580"/>
              </a:lnSpc>
              <a:spcBef>
                <a:spcPts val="0"/>
              </a:spcBef>
              <a:spcAft>
                <a:spcPts val="0"/>
              </a:spcAft>
              <a:buClrTx/>
              <a:buSzTx/>
              <a:buFontTx/>
              <a:buNone/>
              <a:tabLst/>
              <a:defRPr/>
            </a:pP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7" y="2883582"/>
            <a:ext cx="6247594" cy="249299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SUSTAINABLE FUTURES FOR ENTERPRISE CENTRES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1CFB6FB-91A0-064F-9454-EDC30779F3AD}"/>
              </a:ext>
            </a:extLst>
          </p:cNvPr>
          <p:cNvSpPr>
            <a:spLocks/>
          </p:cNvSpPr>
          <p:nvPr userDrawn="1"/>
        </p:nvSpPr>
        <p:spPr>
          <a:xfrm>
            <a:off x="420393" y="329380"/>
            <a:ext cx="3722174" cy="610294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74354" y="661585"/>
            <a:ext cx="3089893" cy="5502712"/>
          </a:xfrm>
        </p:spPr>
        <p:txBody>
          <a:bodyPr>
            <a:normAutofit/>
          </a:bodyPr>
          <a:lstStyle>
            <a:lvl1pPr marL="0" indent="0" algn="l">
              <a:buNone/>
              <a:defRPr sz="3600" b="1" i="0">
                <a:solidFill>
                  <a:srgbClr val="A2CC3A"/>
                </a:solidFill>
                <a:latin typeface="+mn-lt"/>
              </a:defRPr>
            </a:lvl1pPr>
          </a:lstStyle>
          <a:p>
            <a:pPr lvl="0"/>
            <a:r>
              <a:rPr lang="en-US" dirty="0"/>
              <a:t>Heading</a:t>
            </a:r>
          </a:p>
        </p:txBody>
      </p:sp>
      <p:sp>
        <p:nvSpPr>
          <p:cNvPr id="28" name="Text Box 5">
            <a:extLst>
              <a:ext uri="{FF2B5EF4-FFF2-40B4-BE49-F238E27FC236}">
                <a16:creationId xmlns:a16="http://schemas.microsoft.com/office/drawing/2014/main" id="{296BB96E-518D-2043-9A86-E7B040D760BC}"/>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sp>
        <p:nvSpPr>
          <p:cNvPr id="29" name="Freeform 28">
            <a:extLst>
              <a:ext uri="{FF2B5EF4-FFF2-40B4-BE49-F238E27FC236}">
                <a16:creationId xmlns:a16="http://schemas.microsoft.com/office/drawing/2014/main" id="{365A9D36-9920-3748-B466-5224E9C6C770}"/>
              </a:ext>
            </a:extLst>
          </p:cNvPr>
          <p:cNvSpPr/>
          <p:nvPr userDrawn="1"/>
        </p:nvSpPr>
        <p:spPr>
          <a:xfrm>
            <a:off x="7260419" y="62454"/>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4B98F1B9-EACF-6640-9BF7-40C2CBF6B986}"/>
              </a:ext>
            </a:extLst>
          </p:cNvPr>
          <p:cNvSpPr txBox="1"/>
          <p:nvPr userDrawn="1"/>
        </p:nvSpPr>
        <p:spPr>
          <a:xfrm>
            <a:off x="459631" y="64588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1" name="Text Placeholder 17">
            <a:extLst>
              <a:ext uri="{FF2B5EF4-FFF2-40B4-BE49-F238E27FC236}">
                <a16:creationId xmlns:a16="http://schemas.microsoft.com/office/drawing/2014/main" id="{44465B25-AB0F-044E-AE82-1E7506D6021E}"/>
              </a:ext>
            </a:extLst>
          </p:cNvPr>
          <p:cNvSpPr>
            <a:spLocks noGrp="1"/>
          </p:cNvSpPr>
          <p:nvPr>
            <p:ph type="body" sz="quarter" idx="18" hasCustomPrompt="1"/>
          </p:nvPr>
        </p:nvSpPr>
        <p:spPr>
          <a:xfrm>
            <a:off x="4496527" y="661585"/>
            <a:ext cx="7112813" cy="5502731"/>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04008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9CF2BA25-1A3A-284B-91FD-CA04E45F188F}"/>
              </a:ext>
            </a:extLst>
          </p:cNvPr>
          <p:cNvSpPr/>
          <p:nvPr userDrawn="1"/>
        </p:nvSpPr>
        <p:spPr>
          <a:xfrm flipH="1">
            <a:off x="29482" y="5365"/>
            <a:ext cx="3864247" cy="6220885"/>
          </a:xfrm>
          <a:custGeom>
            <a:avLst/>
            <a:gdLst>
              <a:gd name="connsiteX0" fmla="*/ 3446638 w 3864247"/>
              <a:gd name="connsiteY0" fmla="*/ 0 h 6220885"/>
              <a:gd name="connsiteX1" fmla="*/ 1642543 w 3864247"/>
              <a:gd name="connsiteY1" fmla="*/ 0 h 6220885"/>
              <a:gd name="connsiteX2" fmla="*/ 1528054 w 3864247"/>
              <a:gd name="connsiteY2" fmla="*/ 71581 h 6220885"/>
              <a:gd name="connsiteX3" fmla="*/ 690756 w 3864247"/>
              <a:gd name="connsiteY3" fmla="*/ 844478 h 6220885"/>
              <a:gd name="connsiteX4" fmla="*/ 404387 w 3864247"/>
              <a:gd name="connsiteY4" fmla="*/ 1282290 h 6220885"/>
              <a:gd name="connsiteX5" fmla="*/ 349083 w 3864247"/>
              <a:gd name="connsiteY5" fmla="*/ 1387777 h 6220885"/>
              <a:gd name="connsiteX6" fmla="*/ 348808 w 3864247"/>
              <a:gd name="connsiteY6" fmla="*/ 1388333 h 6220885"/>
              <a:gd name="connsiteX7" fmla="*/ 340608 w 3864247"/>
              <a:gd name="connsiteY7" fmla="*/ 1404041 h 6220885"/>
              <a:gd name="connsiteX8" fmla="*/ 325188 w 3864247"/>
              <a:gd name="connsiteY8" fmla="*/ 1437121 h 6220885"/>
              <a:gd name="connsiteX9" fmla="*/ 295865 w 3864247"/>
              <a:gd name="connsiteY9" fmla="*/ 1499939 h 6220885"/>
              <a:gd name="connsiteX10" fmla="*/ 241815 w 3864247"/>
              <a:gd name="connsiteY10" fmla="*/ 1625447 h 6220885"/>
              <a:gd name="connsiteX11" fmla="*/ 208888 w 3864247"/>
              <a:gd name="connsiteY11" fmla="*/ 1707026 h 6220885"/>
              <a:gd name="connsiteX12" fmla="*/ 102176 w 3864247"/>
              <a:gd name="connsiteY12" fmla="*/ 2049491 h 6220885"/>
              <a:gd name="connsiteX13" fmla="*/ 100787 w 3864247"/>
              <a:gd name="connsiteY13" fmla="*/ 2054912 h 6220885"/>
              <a:gd name="connsiteX14" fmla="*/ 91339 w 3864247"/>
              <a:gd name="connsiteY14" fmla="*/ 2093273 h 6220885"/>
              <a:gd name="connsiteX15" fmla="*/ 88139 w 3864247"/>
              <a:gd name="connsiteY15" fmla="*/ 2106894 h 6220885"/>
              <a:gd name="connsiteX16" fmla="*/ 80778 w 3864247"/>
              <a:gd name="connsiteY16" fmla="*/ 2139000 h 6220885"/>
              <a:gd name="connsiteX17" fmla="*/ 77443 w 3864247"/>
              <a:gd name="connsiteY17" fmla="*/ 2154010 h 6220885"/>
              <a:gd name="connsiteX18" fmla="*/ 69800 w 3864247"/>
              <a:gd name="connsiteY18" fmla="*/ 2189452 h 6220885"/>
              <a:gd name="connsiteX19" fmla="*/ 67719 w 3864247"/>
              <a:gd name="connsiteY19" fmla="*/ 2199316 h 6220885"/>
              <a:gd name="connsiteX20" fmla="*/ 47012 w 3864247"/>
              <a:gd name="connsiteY20" fmla="*/ 2308841 h 6220885"/>
              <a:gd name="connsiteX21" fmla="*/ 38813 w 3864247"/>
              <a:gd name="connsiteY21" fmla="*/ 2354569 h 6220885"/>
              <a:gd name="connsiteX22" fmla="*/ 35343 w 3864247"/>
              <a:gd name="connsiteY22" fmla="*/ 2380837 h 6220885"/>
              <a:gd name="connsiteX23" fmla="*/ 35202 w 3864247"/>
              <a:gd name="connsiteY23" fmla="*/ 2382086 h 6220885"/>
              <a:gd name="connsiteX24" fmla="*/ 19501 w 3864247"/>
              <a:gd name="connsiteY24" fmla="*/ 2503837 h 6220885"/>
              <a:gd name="connsiteX25" fmla="*/ 16998 w 3864247"/>
              <a:gd name="connsiteY25" fmla="*/ 2523711 h 6220885"/>
              <a:gd name="connsiteX26" fmla="*/ 16307 w 3864247"/>
              <a:gd name="connsiteY26" fmla="*/ 2533441 h 6220885"/>
              <a:gd name="connsiteX27" fmla="*/ 12831 w 3864247"/>
              <a:gd name="connsiteY27" fmla="*/ 2576109 h 6220885"/>
              <a:gd name="connsiteX28" fmla="*/ 10744 w 3864247"/>
              <a:gd name="connsiteY28" fmla="*/ 2602237 h 6220885"/>
              <a:gd name="connsiteX29" fmla="*/ 1994 w 3864247"/>
              <a:gd name="connsiteY29" fmla="*/ 2763743 h 6220885"/>
              <a:gd name="connsiteX30" fmla="*/ 27144 w 3864247"/>
              <a:gd name="connsiteY30" fmla="*/ 3281880 h 6220885"/>
              <a:gd name="connsiteX31" fmla="*/ 360201 w 3864247"/>
              <a:gd name="connsiteY31" fmla="*/ 4358607 h 6220885"/>
              <a:gd name="connsiteX32" fmla="*/ 1039791 w 3864247"/>
              <a:gd name="connsiteY32" fmla="*/ 5266607 h 6220885"/>
              <a:gd name="connsiteX33" fmla="*/ 1448573 w 3864247"/>
              <a:gd name="connsiteY33" fmla="*/ 5599202 h 6220885"/>
              <a:gd name="connsiteX34" fmla="*/ 1654219 w 3864247"/>
              <a:gd name="connsiteY34" fmla="*/ 5732346 h 6220885"/>
              <a:gd name="connsiteX35" fmla="*/ 1755925 w 3864247"/>
              <a:gd name="connsiteY35" fmla="*/ 5789749 h 6220885"/>
              <a:gd name="connsiteX36" fmla="*/ 1805667 w 3864247"/>
              <a:gd name="connsiteY36" fmla="*/ 5817272 h 6220885"/>
              <a:gd name="connsiteX37" fmla="*/ 1855550 w 3864247"/>
              <a:gd name="connsiteY37" fmla="*/ 5842287 h 6220885"/>
              <a:gd name="connsiteX38" fmla="*/ 2382021 w 3864247"/>
              <a:gd name="connsiteY38" fmla="*/ 6057580 h 6220885"/>
              <a:gd name="connsiteX39" fmla="*/ 2475950 w 3864247"/>
              <a:gd name="connsiteY39" fmla="*/ 6085654 h 6220885"/>
              <a:gd name="connsiteX40" fmla="*/ 2519720 w 3864247"/>
              <a:gd name="connsiteY40" fmla="*/ 6097745 h 6220885"/>
              <a:gd name="connsiteX41" fmla="*/ 2568770 w 3864247"/>
              <a:gd name="connsiteY41" fmla="*/ 6111226 h 6220885"/>
              <a:gd name="connsiteX42" fmla="*/ 2570435 w 3864247"/>
              <a:gd name="connsiteY42" fmla="*/ 6111642 h 6220885"/>
              <a:gd name="connsiteX43" fmla="*/ 2570576 w 3864247"/>
              <a:gd name="connsiteY43" fmla="*/ 6111642 h 6220885"/>
              <a:gd name="connsiteX44" fmla="*/ 2578635 w 3864247"/>
              <a:gd name="connsiteY44" fmla="*/ 6113869 h 6220885"/>
              <a:gd name="connsiteX45" fmla="*/ 2610729 w 3864247"/>
              <a:gd name="connsiteY45" fmla="*/ 6121371 h 6220885"/>
              <a:gd name="connsiteX46" fmla="*/ 2709798 w 3864247"/>
              <a:gd name="connsiteY46" fmla="*/ 6143608 h 6220885"/>
              <a:gd name="connsiteX47" fmla="*/ 2714106 w 3864247"/>
              <a:gd name="connsiteY47" fmla="*/ 6144581 h 6220885"/>
              <a:gd name="connsiteX48" fmla="*/ 2765654 w 3864247"/>
              <a:gd name="connsiteY48" fmla="*/ 6155424 h 6220885"/>
              <a:gd name="connsiteX49" fmla="*/ 2783442 w 3864247"/>
              <a:gd name="connsiteY49" fmla="*/ 6158483 h 6220885"/>
              <a:gd name="connsiteX50" fmla="*/ 2786079 w 3864247"/>
              <a:gd name="connsiteY50" fmla="*/ 6158759 h 6220885"/>
              <a:gd name="connsiteX51" fmla="*/ 3275731 w 3864247"/>
              <a:gd name="connsiteY51" fmla="*/ 6216718 h 6220885"/>
              <a:gd name="connsiteX52" fmla="*/ 3388696 w 3864247"/>
              <a:gd name="connsiteY52" fmla="*/ 6219637 h 6220885"/>
              <a:gd name="connsiteX53" fmla="*/ 3446914 w 3864247"/>
              <a:gd name="connsiteY53" fmla="*/ 6220885 h 6220885"/>
              <a:gd name="connsiteX54" fmla="*/ 3506104 w 3864247"/>
              <a:gd name="connsiteY54" fmla="*/ 6219496 h 6220885"/>
              <a:gd name="connsiteX55" fmla="*/ 3627544 w 3864247"/>
              <a:gd name="connsiteY55" fmla="*/ 6216161 h 6220885"/>
              <a:gd name="connsiteX56" fmla="*/ 3752460 w 3864247"/>
              <a:gd name="connsiteY56" fmla="*/ 6206989 h 6220885"/>
              <a:gd name="connsiteX57" fmla="*/ 3864247 w 3864247"/>
              <a:gd name="connsiteY57" fmla="*/ 6193204 h 6220885"/>
              <a:gd name="connsiteX58" fmla="*/ 3864247 w 3864247"/>
              <a:gd name="connsiteY58" fmla="*/ 5689443 h 6220885"/>
              <a:gd name="connsiteX59" fmla="*/ 3707441 w 3864247"/>
              <a:gd name="connsiteY59" fmla="*/ 5708721 h 6220885"/>
              <a:gd name="connsiteX60" fmla="*/ 3601005 w 3864247"/>
              <a:gd name="connsiteY60" fmla="*/ 5716645 h 6220885"/>
              <a:gd name="connsiteX61" fmla="*/ 3497488 w 3864247"/>
              <a:gd name="connsiteY61" fmla="*/ 5719423 h 6220885"/>
              <a:gd name="connsiteX62" fmla="*/ 3446914 w 3864247"/>
              <a:gd name="connsiteY62" fmla="*/ 5720677 h 6220885"/>
              <a:gd name="connsiteX63" fmla="*/ 3397312 w 3864247"/>
              <a:gd name="connsiteY63" fmla="*/ 5719423 h 6220885"/>
              <a:gd name="connsiteX64" fmla="*/ 3300881 w 3864247"/>
              <a:gd name="connsiteY64" fmla="*/ 5717061 h 6220885"/>
              <a:gd name="connsiteX65" fmla="*/ 2818871 w 3864247"/>
              <a:gd name="connsiteY65" fmla="*/ 5654659 h 6220885"/>
              <a:gd name="connsiteX66" fmla="*/ 2752314 w 3864247"/>
              <a:gd name="connsiteY66" fmla="*/ 5639649 h 6220885"/>
              <a:gd name="connsiteX67" fmla="*/ 2733559 w 3864247"/>
              <a:gd name="connsiteY67" fmla="*/ 5635476 h 6220885"/>
              <a:gd name="connsiteX68" fmla="*/ 2700766 w 3864247"/>
              <a:gd name="connsiteY68" fmla="*/ 5627557 h 6220885"/>
              <a:gd name="connsiteX69" fmla="*/ 2697988 w 3864247"/>
              <a:gd name="connsiteY69" fmla="*/ 5626719 h 6220885"/>
              <a:gd name="connsiteX70" fmla="*/ 2620177 w 3864247"/>
              <a:gd name="connsiteY70" fmla="*/ 5605180 h 6220885"/>
              <a:gd name="connsiteX71" fmla="*/ 2540005 w 3864247"/>
              <a:gd name="connsiteY71" fmla="*/ 5581273 h 6220885"/>
              <a:gd name="connsiteX72" fmla="*/ 2537086 w 3864247"/>
              <a:gd name="connsiteY72" fmla="*/ 5580300 h 6220885"/>
              <a:gd name="connsiteX73" fmla="*/ 2479982 w 3864247"/>
              <a:gd name="connsiteY73" fmla="*/ 5561398 h 6220885"/>
              <a:gd name="connsiteX74" fmla="*/ 2477755 w 3864247"/>
              <a:gd name="connsiteY74" fmla="*/ 5560841 h 6220885"/>
              <a:gd name="connsiteX75" fmla="*/ 2092874 w 3864247"/>
              <a:gd name="connsiteY75" fmla="*/ 5398368 h 6220885"/>
              <a:gd name="connsiteX76" fmla="*/ 2050352 w 3864247"/>
              <a:gd name="connsiteY76" fmla="*/ 5377239 h 6220885"/>
              <a:gd name="connsiteX77" fmla="*/ 2008112 w 3864247"/>
              <a:gd name="connsiteY77" fmla="*/ 5353748 h 6220885"/>
              <a:gd name="connsiteX78" fmla="*/ 1921410 w 3864247"/>
              <a:gd name="connsiteY78" fmla="*/ 5304967 h 6220885"/>
              <a:gd name="connsiteX79" fmla="*/ 1746477 w 3864247"/>
              <a:gd name="connsiteY79" fmla="*/ 5191557 h 6220885"/>
              <a:gd name="connsiteX80" fmla="*/ 1398415 w 3864247"/>
              <a:gd name="connsiteY80" fmla="*/ 4908300 h 6220885"/>
              <a:gd name="connsiteX81" fmla="*/ 819839 w 3864247"/>
              <a:gd name="connsiteY81" fmla="*/ 4135396 h 6220885"/>
              <a:gd name="connsiteX82" fmla="*/ 536805 w 3864247"/>
              <a:gd name="connsiteY82" fmla="*/ 3220035 h 6220885"/>
              <a:gd name="connsiteX83" fmla="*/ 515407 w 3864247"/>
              <a:gd name="connsiteY83" fmla="*/ 2778337 h 6220885"/>
              <a:gd name="connsiteX84" fmla="*/ 519849 w 3864247"/>
              <a:gd name="connsiteY84" fmla="*/ 2678266 h 6220885"/>
              <a:gd name="connsiteX85" fmla="*/ 519990 w 3864247"/>
              <a:gd name="connsiteY85" fmla="*/ 2677153 h 6220885"/>
              <a:gd name="connsiteX86" fmla="*/ 522768 w 3864247"/>
              <a:gd name="connsiteY86" fmla="*/ 2640738 h 6220885"/>
              <a:gd name="connsiteX87" fmla="*/ 527351 w 3864247"/>
              <a:gd name="connsiteY87" fmla="*/ 2582087 h 6220885"/>
              <a:gd name="connsiteX88" fmla="*/ 530411 w 3864247"/>
              <a:gd name="connsiteY88" fmla="*/ 2554153 h 6220885"/>
              <a:gd name="connsiteX89" fmla="*/ 540416 w 3864247"/>
              <a:gd name="connsiteY89" fmla="*/ 2477011 h 6220885"/>
              <a:gd name="connsiteX90" fmla="*/ 542918 w 3864247"/>
              <a:gd name="connsiteY90" fmla="*/ 2457277 h 6220885"/>
              <a:gd name="connsiteX91" fmla="*/ 543475 w 3864247"/>
              <a:gd name="connsiteY91" fmla="*/ 2453385 h 6220885"/>
              <a:gd name="connsiteX92" fmla="*/ 554031 w 3864247"/>
              <a:gd name="connsiteY92" fmla="*/ 2388756 h 6220885"/>
              <a:gd name="connsiteX93" fmla="*/ 554863 w 3864247"/>
              <a:gd name="connsiteY93" fmla="*/ 2384313 h 6220885"/>
              <a:gd name="connsiteX94" fmla="*/ 571121 w 3864247"/>
              <a:gd name="connsiteY94" fmla="*/ 2298971 h 6220885"/>
              <a:gd name="connsiteX95" fmla="*/ 573624 w 3864247"/>
              <a:gd name="connsiteY95" fmla="*/ 2287296 h 6220885"/>
              <a:gd name="connsiteX96" fmla="*/ 579321 w 3864247"/>
              <a:gd name="connsiteY96" fmla="*/ 2260892 h 6220885"/>
              <a:gd name="connsiteX97" fmla="*/ 582797 w 3864247"/>
              <a:gd name="connsiteY97" fmla="*/ 2245044 h 6220885"/>
              <a:gd name="connsiteX98" fmla="*/ 588212 w 3864247"/>
              <a:gd name="connsiteY98" fmla="*/ 2221693 h 6220885"/>
              <a:gd name="connsiteX99" fmla="*/ 591828 w 3864247"/>
              <a:gd name="connsiteY99" fmla="*/ 2206548 h 6220885"/>
              <a:gd name="connsiteX100" fmla="*/ 598633 w 3864247"/>
              <a:gd name="connsiteY100" fmla="*/ 2178750 h 6220885"/>
              <a:gd name="connsiteX101" fmla="*/ 600995 w 3864247"/>
              <a:gd name="connsiteY101" fmla="*/ 2169436 h 6220885"/>
              <a:gd name="connsiteX102" fmla="*/ 717711 w 3864247"/>
              <a:gd name="connsiteY102" fmla="*/ 1814189 h 6220885"/>
              <a:gd name="connsiteX103" fmla="*/ 719933 w 3864247"/>
              <a:gd name="connsiteY103" fmla="*/ 1808492 h 6220885"/>
              <a:gd name="connsiteX104" fmla="*/ 765092 w 3864247"/>
              <a:gd name="connsiteY104" fmla="*/ 1703556 h 6220885"/>
              <a:gd name="connsiteX105" fmla="*/ 784544 w 3864247"/>
              <a:gd name="connsiteY105" fmla="*/ 1661580 h 6220885"/>
              <a:gd name="connsiteX106" fmla="*/ 790241 w 3864247"/>
              <a:gd name="connsiteY106" fmla="*/ 1649213 h 6220885"/>
              <a:gd name="connsiteX107" fmla="*/ 857356 w 3864247"/>
              <a:gd name="connsiteY107" fmla="*/ 1518284 h 6220885"/>
              <a:gd name="connsiteX108" fmla="*/ 1101068 w 3864247"/>
              <a:gd name="connsiteY108" fmla="*/ 1145664 h 6220885"/>
              <a:gd name="connsiteX109" fmla="*/ 1814007 w 3864247"/>
              <a:gd name="connsiteY109" fmla="*/ 487425 h 6220885"/>
              <a:gd name="connsiteX110" fmla="*/ 2708825 w 3864247"/>
              <a:gd name="connsiteY110" fmla="*/ 95482 h 6220885"/>
              <a:gd name="connsiteX111" fmla="*/ 3155123 w 3864247"/>
              <a:gd name="connsiteY111" fmla="*/ 18761 h 6220885"/>
              <a:gd name="connsiteX112" fmla="*/ 3365071 w 3864247"/>
              <a:gd name="connsiteY112" fmla="*/ 6811 h 6220885"/>
              <a:gd name="connsiteX113" fmla="*/ 3446638 w 3864247"/>
              <a:gd name="connsiteY113"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864247"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lnTo>
                  <a:pt x="3864247" y="6193204"/>
                </a:lnTo>
                <a:lnTo>
                  <a:pt x="3864247" y="5689443"/>
                </a:lnTo>
                <a:lnTo>
                  <a:pt x="3707441" y="5708721"/>
                </a:ln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F1F2F2"/>
          </a:solidFill>
          <a:ln w="2370" cap="flat">
            <a:noFill/>
            <a:prstDash val="solid"/>
            <a:miter/>
          </a:ln>
        </p:spPr>
        <p:txBody>
          <a:bodyPr rtlCol="0" anchor="ctr"/>
          <a:lstStyle/>
          <a:p>
            <a:endParaRPr lang="en-US"/>
          </a:p>
        </p:txBody>
      </p:sp>
      <p:sp>
        <p:nvSpPr>
          <p:cNvPr id="12" name="Rectangle 11">
            <a:extLst>
              <a:ext uri="{FF2B5EF4-FFF2-40B4-BE49-F238E27FC236}">
                <a16:creationId xmlns:a16="http://schemas.microsoft.com/office/drawing/2014/main" id="{3E5CEDCC-AFA1-AF45-BC21-69B3770153D0}"/>
              </a:ext>
            </a:extLst>
          </p:cNvPr>
          <p:cNvSpPr>
            <a:spLocks/>
          </p:cNvSpPr>
          <p:nvPr userDrawn="1"/>
        </p:nvSpPr>
        <p:spPr>
          <a:xfrm>
            <a:off x="4376832" y="329381"/>
            <a:ext cx="7430774" cy="5867033"/>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6" name="Rectangle 15">
            <a:extLst>
              <a:ext uri="{FF2B5EF4-FFF2-40B4-BE49-F238E27FC236}">
                <a16:creationId xmlns:a16="http://schemas.microsoft.com/office/drawing/2014/main" id="{1ABD8106-1644-394D-B33A-B41C8019AC08}"/>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62EA474B-3DF2-3D46-85D9-8F1BCAF40D37}"/>
              </a:ext>
            </a:extLst>
          </p:cNvPr>
          <p:cNvSpPr>
            <a:spLocks noGrp="1"/>
          </p:cNvSpPr>
          <p:nvPr>
            <p:ph type="body" sz="quarter" idx="18" hasCustomPrompt="1"/>
          </p:nvPr>
        </p:nvSpPr>
        <p:spPr>
          <a:xfrm>
            <a:off x="4638601" y="661586"/>
            <a:ext cx="6970740" cy="4881940"/>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0A2F4398-6BE7-DA41-AFD5-79A83EDE24A4}"/>
              </a:ext>
            </a:extLst>
          </p:cNvPr>
          <p:cNvSpPr>
            <a:spLocks noGrp="1"/>
          </p:cNvSpPr>
          <p:nvPr>
            <p:ph type="body" sz="quarter" idx="16" hasCustomPrompt="1"/>
          </p:nvPr>
        </p:nvSpPr>
        <p:spPr>
          <a:xfrm>
            <a:off x="774354" y="661585"/>
            <a:ext cx="3089893" cy="4881923"/>
          </a:xfrm>
        </p:spPr>
        <p:txBody>
          <a:bodyPr>
            <a:normAutofit/>
          </a:bodyPr>
          <a:lstStyle>
            <a:lvl1pPr marL="0" indent="0" algn="l">
              <a:buNone/>
              <a:defRPr sz="3600" b="1" i="0">
                <a:solidFill>
                  <a:srgbClr val="84BA41"/>
                </a:solidFill>
                <a:latin typeface="+mn-lt"/>
              </a:defRPr>
            </a:lvl1pPr>
          </a:lstStyle>
          <a:p>
            <a:pPr lvl="0"/>
            <a:r>
              <a:rPr lang="en-US" dirty="0"/>
              <a:t>Heading</a:t>
            </a:r>
          </a:p>
        </p:txBody>
      </p:sp>
      <p:sp>
        <p:nvSpPr>
          <p:cNvPr id="29" name="Text Box 5">
            <a:extLst>
              <a:ext uri="{FF2B5EF4-FFF2-40B4-BE49-F238E27FC236}">
                <a16:creationId xmlns:a16="http://schemas.microsoft.com/office/drawing/2014/main" id="{7D894155-AA3E-4542-8DEF-0862EBB8AA74}"/>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8298BA13-3A99-C647-98BC-68C0EF05E8B2}"/>
              </a:ext>
            </a:extLst>
          </p:cNvPr>
          <p:cNvSpPr/>
          <p:nvPr userDrawn="1"/>
        </p:nvSpPr>
        <p:spPr>
          <a:xfrm flipH="1">
            <a:off x="1" y="0"/>
            <a:ext cx="4931581" cy="6220885"/>
          </a:xfrm>
          <a:custGeom>
            <a:avLst/>
            <a:gdLst>
              <a:gd name="connsiteX0" fmla="*/ 3446638 w 4931581"/>
              <a:gd name="connsiteY0" fmla="*/ 0 h 6220885"/>
              <a:gd name="connsiteX1" fmla="*/ 1642543 w 4931581"/>
              <a:gd name="connsiteY1" fmla="*/ 0 h 6220885"/>
              <a:gd name="connsiteX2" fmla="*/ 1528054 w 4931581"/>
              <a:gd name="connsiteY2" fmla="*/ 71581 h 6220885"/>
              <a:gd name="connsiteX3" fmla="*/ 690756 w 4931581"/>
              <a:gd name="connsiteY3" fmla="*/ 844478 h 6220885"/>
              <a:gd name="connsiteX4" fmla="*/ 404387 w 4931581"/>
              <a:gd name="connsiteY4" fmla="*/ 1282290 h 6220885"/>
              <a:gd name="connsiteX5" fmla="*/ 349083 w 4931581"/>
              <a:gd name="connsiteY5" fmla="*/ 1387777 h 6220885"/>
              <a:gd name="connsiteX6" fmla="*/ 348808 w 4931581"/>
              <a:gd name="connsiteY6" fmla="*/ 1388333 h 6220885"/>
              <a:gd name="connsiteX7" fmla="*/ 340608 w 4931581"/>
              <a:gd name="connsiteY7" fmla="*/ 1404041 h 6220885"/>
              <a:gd name="connsiteX8" fmla="*/ 325188 w 4931581"/>
              <a:gd name="connsiteY8" fmla="*/ 1437121 h 6220885"/>
              <a:gd name="connsiteX9" fmla="*/ 295865 w 4931581"/>
              <a:gd name="connsiteY9" fmla="*/ 1499939 h 6220885"/>
              <a:gd name="connsiteX10" fmla="*/ 241815 w 4931581"/>
              <a:gd name="connsiteY10" fmla="*/ 1625447 h 6220885"/>
              <a:gd name="connsiteX11" fmla="*/ 208888 w 4931581"/>
              <a:gd name="connsiteY11" fmla="*/ 1707026 h 6220885"/>
              <a:gd name="connsiteX12" fmla="*/ 102176 w 4931581"/>
              <a:gd name="connsiteY12" fmla="*/ 2049491 h 6220885"/>
              <a:gd name="connsiteX13" fmla="*/ 100787 w 4931581"/>
              <a:gd name="connsiteY13" fmla="*/ 2054912 h 6220885"/>
              <a:gd name="connsiteX14" fmla="*/ 91339 w 4931581"/>
              <a:gd name="connsiteY14" fmla="*/ 2093273 h 6220885"/>
              <a:gd name="connsiteX15" fmla="*/ 88139 w 4931581"/>
              <a:gd name="connsiteY15" fmla="*/ 2106894 h 6220885"/>
              <a:gd name="connsiteX16" fmla="*/ 80778 w 4931581"/>
              <a:gd name="connsiteY16" fmla="*/ 2139000 h 6220885"/>
              <a:gd name="connsiteX17" fmla="*/ 77443 w 4931581"/>
              <a:gd name="connsiteY17" fmla="*/ 2154010 h 6220885"/>
              <a:gd name="connsiteX18" fmla="*/ 69800 w 4931581"/>
              <a:gd name="connsiteY18" fmla="*/ 2189452 h 6220885"/>
              <a:gd name="connsiteX19" fmla="*/ 67719 w 4931581"/>
              <a:gd name="connsiteY19" fmla="*/ 2199316 h 6220885"/>
              <a:gd name="connsiteX20" fmla="*/ 47012 w 4931581"/>
              <a:gd name="connsiteY20" fmla="*/ 2308841 h 6220885"/>
              <a:gd name="connsiteX21" fmla="*/ 38813 w 4931581"/>
              <a:gd name="connsiteY21" fmla="*/ 2354569 h 6220885"/>
              <a:gd name="connsiteX22" fmla="*/ 35343 w 4931581"/>
              <a:gd name="connsiteY22" fmla="*/ 2380837 h 6220885"/>
              <a:gd name="connsiteX23" fmla="*/ 35202 w 4931581"/>
              <a:gd name="connsiteY23" fmla="*/ 2382086 h 6220885"/>
              <a:gd name="connsiteX24" fmla="*/ 19501 w 4931581"/>
              <a:gd name="connsiteY24" fmla="*/ 2503837 h 6220885"/>
              <a:gd name="connsiteX25" fmla="*/ 16998 w 4931581"/>
              <a:gd name="connsiteY25" fmla="*/ 2523711 h 6220885"/>
              <a:gd name="connsiteX26" fmla="*/ 16307 w 4931581"/>
              <a:gd name="connsiteY26" fmla="*/ 2533441 h 6220885"/>
              <a:gd name="connsiteX27" fmla="*/ 12831 w 4931581"/>
              <a:gd name="connsiteY27" fmla="*/ 2576109 h 6220885"/>
              <a:gd name="connsiteX28" fmla="*/ 10744 w 4931581"/>
              <a:gd name="connsiteY28" fmla="*/ 2602237 h 6220885"/>
              <a:gd name="connsiteX29" fmla="*/ 1994 w 4931581"/>
              <a:gd name="connsiteY29" fmla="*/ 2763743 h 6220885"/>
              <a:gd name="connsiteX30" fmla="*/ 27144 w 4931581"/>
              <a:gd name="connsiteY30" fmla="*/ 3281880 h 6220885"/>
              <a:gd name="connsiteX31" fmla="*/ 360201 w 4931581"/>
              <a:gd name="connsiteY31" fmla="*/ 4358607 h 6220885"/>
              <a:gd name="connsiteX32" fmla="*/ 1039791 w 4931581"/>
              <a:gd name="connsiteY32" fmla="*/ 5266607 h 6220885"/>
              <a:gd name="connsiteX33" fmla="*/ 1448573 w 4931581"/>
              <a:gd name="connsiteY33" fmla="*/ 5599202 h 6220885"/>
              <a:gd name="connsiteX34" fmla="*/ 1654219 w 4931581"/>
              <a:gd name="connsiteY34" fmla="*/ 5732346 h 6220885"/>
              <a:gd name="connsiteX35" fmla="*/ 1755925 w 4931581"/>
              <a:gd name="connsiteY35" fmla="*/ 5789749 h 6220885"/>
              <a:gd name="connsiteX36" fmla="*/ 1805667 w 4931581"/>
              <a:gd name="connsiteY36" fmla="*/ 5817272 h 6220885"/>
              <a:gd name="connsiteX37" fmla="*/ 1855550 w 4931581"/>
              <a:gd name="connsiteY37" fmla="*/ 5842287 h 6220885"/>
              <a:gd name="connsiteX38" fmla="*/ 2382021 w 4931581"/>
              <a:gd name="connsiteY38" fmla="*/ 6057580 h 6220885"/>
              <a:gd name="connsiteX39" fmla="*/ 2475950 w 4931581"/>
              <a:gd name="connsiteY39" fmla="*/ 6085654 h 6220885"/>
              <a:gd name="connsiteX40" fmla="*/ 2519720 w 4931581"/>
              <a:gd name="connsiteY40" fmla="*/ 6097745 h 6220885"/>
              <a:gd name="connsiteX41" fmla="*/ 2568770 w 4931581"/>
              <a:gd name="connsiteY41" fmla="*/ 6111226 h 6220885"/>
              <a:gd name="connsiteX42" fmla="*/ 2570435 w 4931581"/>
              <a:gd name="connsiteY42" fmla="*/ 6111642 h 6220885"/>
              <a:gd name="connsiteX43" fmla="*/ 2570576 w 4931581"/>
              <a:gd name="connsiteY43" fmla="*/ 6111642 h 6220885"/>
              <a:gd name="connsiteX44" fmla="*/ 2578635 w 4931581"/>
              <a:gd name="connsiteY44" fmla="*/ 6113869 h 6220885"/>
              <a:gd name="connsiteX45" fmla="*/ 2610729 w 4931581"/>
              <a:gd name="connsiteY45" fmla="*/ 6121371 h 6220885"/>
              <a:gd name="connsiteX46" fmla="*/ 2709798 w 4931581"/>
              <a:gd name="connsiteY46" fmla="*/ 6143608 h 6220885"/>
              <a:gd name="connsiteX47" fmla="*/ 2714106 w 4931581"/>
              <a:gd name="connsiteY47" fmla="*/ 6144581 h 6220885"/>
              <a:gd name="connsiteX48" fmla="*/ 2765654 w 4931581"/>
              <a:gd name="connsiteY48" fmla="*/ 6155424 h 6220885"/>
              <a:gd name="connsiteX49" fmla="*/ 2783442 w 4931581"/>
              <a:gd name="connsiteY49" fmla="*/ 6158483 h 6220885"/>
              <a:gd name="connsiteX50" fmla="*/ 2786079 w 4931581"/>
              <a:gd name="connsiteY50" fmla="*/ 6158759 h 6220885"/>
              <a:gd name="connsiteX51" fmla="*/ 3275731 w 4931581"/>
              <a:gd name="connsiteY51" fmla="*/ 6216718 h 6220885"/>
              <a:gd name="connsiteX52" fmla="*/ 3388696 w 4931581"/>
              <a:gd name="connsiteY52" fmla="*/ 6219637 h 6220885"/>
              <a:gd name="connsiteX53" fmla="*/ 3446914 w 4931581"/>
              <a:gd name="connsiteY53" fmla="*/ 6220885 h 6220885"/>
              <a:gd name="connsiteX54" fmla="*/ 3506104 w 4931581"/>
              <a:gd name="connsiteY54" fmla="*/ 6219496 h 6220885"/>
              <a:gd name="connsiteX55" fmla="*/ 3627544 w 4931581"/>
              <a:gd name="connsiteY55" fmla="*/ 6216161 h 6220885"/>
              <a:gd name="connsiteX56" fmla="*/ 3752460 w 4931581"/>
              <a:gd name="connsiteY56" fmla="*/ 6206989 h 6220885"/>
              <a:gd name="connsiteX57" fmla="*/ 4277817 w 4931581"/>
              <a:gd name="connsiteY57" fmla="*/ 6121512 h 6220885"/>
              <a:gd name="connsiteX58" fmla="*/ 4817419 w 4931581"/>
              <a:gd name="connsiteY58" fmla="*/ 5943037 h 6220885"/>
              <a:gd name="connsiteX59" fmla="*/ 4931581 w 4931581"/>
              <a:gd name="connsiteY59" fmla="*/ 5889124 h 6220885"/>
              <a:gd name="connsiteX60" fmla="*/ 4931581 w 4931581"/>
              <a:gd name="connsiteY60" fmla="*/ 5323260 h 6220885"/>
              <a:gd name="connsiteX61" fmla="*/ 4837261 w 4931581"/>
              <a:gd name="connsiteY61" fmla="*/ 5378510 h 6220885"/>
              <a:gd name="connsiteX62" fmla="*/ 4154431 w 4931581"/>
              <a:gd name="connsiteY62" fmla="*/ 5636032 h 6220885"/>
              <a:gd name="connsiteX63" fmla="*/ 3707441 w 4931581"/>
              <a:gd name="connsiteY63" fmla="*/ 5708721 h 6220885"/>
              <a:gd name="connsiteX64" fmla="*/ 3601005 w 4931581"/>
              <a:gd name="connsiteY64" fmla="*/ 5716645 h 6220885"/>
              <a:gd name="connsiteX65" fmla="*/ 3497488 w 4931581"/>
              <a:gd name="connsiteY65" fmla="*/ 5719423 h 6220885"/>
              <a:gd name="connsiteX66" fmla="*/ 3446914 w 4931581"/>
              <a:gd name="connsiteY66" fmla="*/ 5720677 h 6220885"/>
              <a:gd name="connsiteX67" fmla="*/ 3397312 w 4931581"/>
              <a:gd name="connsiteY67" fmla="*/ 5719423 h 6220885"/>
              <a:gd name="connsiteX68" fmla="*/ 3300881 w 4931581"/>
              <a:gd name="connsiteY68" fmla="*/ 5717061 h 6220885"/>
              <a:gd name="connsiteX69" fmla="*/ 2818871 w 4931581"/>
              <a:gd name="connsiteY69" fmla="*/ 5654659 h 6220885"/>
              <a:gd name="connsiteX70" fmla="*/ 2752314 w 4931581"/>
              <a:gd name="connsiteY70" fmla="*/ 5639649 h 6220885"/>
              <a:gd name="connsiteX71" fmla="*/ 2733559 w 4931581"/>
              <a:gd name="connsiteY71" fmla="*/ 5635476 h 6220885"/>
              <a:gd name="connsiteX72" fmla="*/ 2700766 w 4931581"/>
              <a:gd name="connsiteY72" fmla="*/ 5627557 h 6220885"/>
              <a:gd name="connsiteX73" fmla="*/ 2697988 w 4931581"/>
              <a:gd name="connsiteY73" fmla="*/ 5626719 h 6220885"/>
              <a:gd name="connsiteX74" fmla="*/ 2620177 w 4931581"/>
              <a:gd name="connsiteY74" fmla="*/ 5605180 h 6220885"/>
              <a:gd name="connsiteX75" fmla="*/ 2540005 w 4931581"/>
              <a:gd name="connsiteY75" fmla="*/ 5581273 h 6220885"/>
              <a:gd name="connsiteX76" fmla="*/ 2537086 w 4931581"/>
              <a:gd name="connsiteY76" fmla="*/ 5580300 h 6220885"/>
              <a:gd name="connsiteX77" fmla="*/ 2479982 w 4931581"/>
              <a:gd name="connsiteY77" fmla="*/ 5561398 h 6220885"/>
              <a:gd name="connsiteX78" fmla="*/ 2477755 w 4931581"/>
              <a:gd name="connsiteY78" fmla="*/ 5560841 h 6220885"/>
              <a:gd name="connsiteX79" fmla="*/ 2092874 w 4931581"/>
              <a:gd name="connsiteY79" fmla="*/ 5398368 h 6220885"/>
              <a:gd name="connsiteX80" fmla="*/ 2050352 w 4931581"/>
              <a:gd name="connsiteY80" fmla="*/ 5377239 h 6220885"/>
              <a:gd name="connsiteX81" fmla="*/ 2008112 w 4931581"/>
              <a:gd name="connsiteY81" fmla="*/ 5353748 h 6220885"/>
              <a:gd name="connsiteX82" fmla="*/ 1921410 w 4931581"/>
              <a:gd name="connsiteY82" fmla="*/ 5304967 h 6220885"/>
              <a:gd name="connsiteX83" fmla="*/ 1746477 w 4931581"/>
              <a:gd name="connsiteY83" fmla="*/ 5191557 h 6220885"/>
              <a:gd name="connsiteX84" fmla="*/ 1398415 w 4931581"/>
              <a:gd name="connsiteY84" fmla="*/ 4908300 h 6220885"/>
              <a:gd name="connsiteX85" fmla="*/ 819839 w 4931581"/>
              <a:gd name="connsiteY85" fmla="*/ 4135396 h 6220885"/>
              <a:gd name="connsiteX86" fmla="*/ 536805 w 4931581"/>
              <a:gd name="connsiteY86" fmla="*/ 3220035 h 6220885"/>
              <a:gd name="connsiteX87" fmla="*/ 515407 w 4931581"/>
              <a:gd name="connsiteY87" fmla="*/ 2778337 h 6220885"/>
              <a:gd name="connsiteX88" fmla="*/ 519849 w 4931581"/>
              <a:gd name="connsiteY88" fmla="*/ 2678266 h 6220885"/>
              <a:gd name="connsiteX89" fmla="*/ 519990 w 4931581"/>
              <a:gd name="connsiteY89" fmla="*/ 2677153 h 6220885"/>
              <a:gd name="connsiteX90" fmla="*/ 522768 w 4931581"/>
              <a:gd name="connsiteY90" fmla="*/ 2640738 h 6220885"/>
              <a:gd name="connsiteX91" fmla="*/ 527351 w 4931581"/>
              <a:gd name="connsiteY91" fmla="*/ 2582087 h 6220885"/>
              <a:gd name="connsiteX92" fmla="*/ 530411 w 4931581"/>
              <a:gd name="connsiteY92" fmla="*/ 2554153 h 6220885"/>
              <a:gd name="connsiteX93" fmla="*/ 540416 w 4931581"/>
              <a:gd name="connsiteY93" fmla="*/ 2477011 h 6220885"/>
              <a:gd name="connsiteX94" fmla="*/ 542918 w 4931581"/>
              <a:gd name="connsiteY94" fmla="*/ 2457277 h 6220885"/>
              <a:gd name="connsiteX95" fmla="*/ 543475 w 4931581"/>
              <a:gd name="connsiteY95" fmla="*/ 2453385 h 6220885"/>
              <a:gd name="connsiteX96" fmla="*/ 554031 w 4931581"/>
              <a:gd name="connsiteY96" fmla="*/ 2388756 h 6220885"/>
              <a:gd name="connsiteX97" fmla="*/ 554863 w 4931581"/>
              <a:gd name="connsiteY97" fmla="*/ 2384313 h 6220885"/>
              <a:gd name="connsiteX98" fmla="*/ 571121 w 4931581"/>
              <a:gd name="connsiteY98" fmla="*/ 2298971 h 6220885"/>
              <a:gd name="connsiteX99" fmla="*/ 573624 w 4931581"/>
              <a:gd name="connsiteY99" fmla="*/ 2287296 h 6220885"/>
              <a:gd name="connsiteX100" fmla="*/ 579321 w 4931581"/>
              <a:gd name="connsiteY100" fmla="*/ 2260892 h 6220885"/>
              <a:gd name="connsiteX101" fmla="*/ 582797 w 4931581"/>
              <a:gd name="connsiteY101" fmla="*/ 2245044 h 6220885"/>
              <a:gd name="connsiteX102" fmla="*/ 588212 w 4931581"/>
              <a:gd name="connsiteY102" fmla="*/ 2221693 h 6220885"/>
              <a:gd name="connsiteX103" fmla="*/ 591828 w 4931581"/>
              <a:gd name="connsiteY103" fmla="*/ 2206548 h 6220885"/>
              <a:gd name="connsiteX104" fmla="*/ 598633 w 4931581"/>
              <a:gd name="connsiteY104" fmla="*/ 2178750 h 6220885"/>
              <a:gd name="connsiteX105" fmla="*/ 600995 w 4931581"/>
              <a:gd name="connsiteY105" fmla="*/ 2169436 h 6220885"/>
              <a:gd name="connsiteX106" fmla="*/ 717711 w 4931581"/>
              <a:gd name="connsiteY106" fmla="*/ 1814189 h 6220885"/>
              <a:gd name="connsiteX107" fmla="*/ 719933 w 4931581"/>
              <a:gd name="connsiteY107" fmla="*/ 1808492 h 6220885"/>
              <a:gd name="connsiteX108" fmla="*/ 765092 w 4931581"/>
              <a:gd name="connsiteY108" fmla="*/ 1703556 h 6220885"/>
              <a:gd name="connsiteX109" fmla="*/ 784544 w 4931581"/>
              <a:gd name="connsiteY109" fmla="*/ 1661580 h 6220885"/>
              <a:gd name="connsiteX110" fmla="*/ 790241 w 4931581"/>
              <a:gd name="connsiteY110" fmla="*/ 1649213 h 6220885"/>
              <a:gd name="connsiteX111" fmla="*/ 857356 w 4931581"/>
              <a:gd name="connsiteY111" fmla="*/ 1518284 h 6220885"/>
              <a:gd name="connsiteX112" fmla="*/ 1101068 w 4931581"/>
              <a:gd name="connsiteY112" fmla="*/ 1145664 h 6220885"/>
              <a:gd name="connsiteX113" fmla="*/ 1814007 w 4931581"/>
              <a:gd name="connsiteY113" fmla="*/ 487425 h 6220885"/>
              <a:gd name="connsiteX114" fmla="*/ 2708825 w 4931581"/>
              <a:gd name="connsiteY114" fmla="*/ 95482 h 6220885"/>
              <a:gd name="connsiteX115" fmla="*/ 3155123 w 4931581"/>
              <a:gd name="connsiteY115" fmla="*/ 18761 h 6220885"/>
              <a:gd name="connsiteX116" fmla="*/ 3365071 w 4931581"/>
              <a:gd name="connsiteY116" fmla="*/ 6811 h 6220885"/>
              <a:gd name="connsiteX117" fmla="*/ 3446638 w 4931581"/>
              <a:gd name="connsiteY117" fmla="*/ 5005 h 6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31581" h="6220885">
                <a:moveTo>
                  <a:pt x="3446638" y="0"/>
                </a:moveTo>
                <a:lnTo>
                  <a:pt x="1642543" y="0"/>
                </a:lnTo>
                <a:cubicBezTo>
                  <a:pt x="1603919" y="23075"/>
                  <a:pt x="1565706" y="46976"/>
                  <a:pt x="1528054" y="71581"/>
                </a:cubicBezTo>
                <a:cubicBezTo>
                  <a:pt x="1200553" y="286170"/>
                  <a:pt x="913211" y="556503"/>
                  <a:pt x="690756" y="844478"/>
                </a:cubicBezTo>
                <a:cubicBezTo>
                  <a:pt x="580013" y="988888"/>
                  <a:pt x="484976" y="1136908"/>
                  <a:pt x="404387" y="1282290"/>
                </a:cubicBezTo>
                <a:cubicBezTo>
                  <a:pt x="384935" y="1317591"/>
                  <a:pt x="366455" y="1352751"/>
                  <a:pt x="349083" y="1387777"/>
                </a:cubicBezTo>
                <a:cubicBezTo>
                  <a:pt x="348948" y="1387917"/>
                  <a:pt x="348808" y="1388058"/>
                  <a:pt x="348808" y="1388333"/>
                </a:cubicBezTo>
                <a:cubicBezTo>
                  <a:pt x="348808" y="1388333"/>
                  <a:pt x="346029" y="1393755"/>
                  <a:pt x="340608" y="1404041"/>
                </a:cubicBezTo>
                <a:cubicBezTo>
                  <a:pt x="336857" y="1412100"/>
                  <a:pt x="331576" y="1423218"/>
                  <a:pt x="325188" y="1437121"/>
                </a:cubicBezTo>
                <a:cubicBezTo>
                  <a:pt x="315183" y="1458103"/>
                  <a:pt x="305319" y="1479091"/>
                  <a:pt x="295865" y="1499939"/>
                </a:cubicBezTo>
                <a:cubicBezTo>
                  <a:pt x="279888" y="1534132"/>
                  <a:pt x="261133" y="1575968"/>
                  <a:pt x="241815" y="1625447"/>
                </a:cubicBezTo>
                <a:cubicBezTo>
                  <a:pt x="230421" y="1652964"/>
                  <a:pt x="219449" y="1680206"/>
                  <a:pt x="208888" y="1707026"/>
                </a:cubicBezTo>
                <a:cubicBezTo>
                  <a:pt x="163453" y="1829340"/>
                  <a:pt x="128850" y="1944555"/>
                  <a:pt x="102176" y="2049491"/>
                </a:cubicBezTo>
                <a:cubicBezTo>
                  <a:pt x="101760" y="2051296"/>
                  <a:pt x="101203" y="2053107"/>
                  <a:pt x="100787" y="2054912"/>
                </a:cubicBezTo>
                <a:cubicBezTo>
                  <a:pt x="97452" y="2067836"/>
                  <a:pt x="94393" y="2080625"/>
                  <a:pt x="91339" y="2093273"/>
                </a:cubicBezTo>
                <a:cubicBezTo>
                  <a:pt x="90226" y="2097856"/>
                  <a:pt x="89112" y="2102304"/>
                  <a:pt x="88139" y="2106894"/>
                </a:cubicBezTo>
                <a:cubicBezTo>
                  <a:pt x="85642" y="2117737"/>
                  <a:pt x="83140" y="2128439"/>
                  <a:pt x="80778" y="2139000"/>
                </a:cubicBezTo>
                <a:cubicBezTo>
                  <a:pt x="79664" y="2144000"/>
                  <a:pt x="78556" y="2149005"/>
                  <a:pt x="77443" y="2154010"/>
                </a:cubicBezTo>
                <a:cubicBezTo>
                  <a:pt x="74805" y="2165961"/>
                  <a:pt x="72303" y="2177912"/>
                  <a:pt x="69800" y="2189452"/>
                </a:cubicBezTo>
                <a:cubicBezTo>
                  <a:pt x="69108" y="2192787"/>
                  <a:pt x="68411" y="2195981"/>
                  <a:pt x="67719" y="2199316"/>
                </a:cubicBezTo>
                <a:cubicBezTo>
                  <a:pt x="59795" y="2237958"/>
                  <a:pt x="52850" y="2274513"/>
                  <a:pt x="47012" y="2308841"/>
                </a:cubicBezTo>
                <a:cubicBezTo>
                  <a:pt x="44234" y="2323992"/>
                  <a:pt x="41597" y="2339142"/>
                  <a:pt x="38813" y="2354569"/>
                </a:cubicBezTo>
                <a:cubicBezTo>
                  <a:pt x="37705" y="2363184"/>
                  <a:pt x="36592" y="2372081"/>
                  <a:pt x="35343" y="2380837"/>
                </a:cubicBezTo>
                <a:cubicBezTo>
                  <a:pt x="35343" y="2381253"/>
                  <a:pt x="35202" y="2381670"/>
                  <a:pt x="35202" y="2382086"/>
                </a:cubicBezTo>
                <a:cubicBezTo>
                  <a:pt x="29089" y="2428370"/>
                  <a:pt x="23668" y="2468952"/>
                  <a:pt x="19501" y="2503837"/>
                </a:cubicBezTo>
                <a:cubicBezTo>
                  <a:pt x="18669" y="2510506"/>
                  <a:pt x="17836" y="2517041"/>
                  <a:pt x="16998" y="2523711"/>
                </a:cubicBezTo>
                <a:cubicBezTo>
                  <a:pt x="16723" y="2526911"/>
                  <a:pt x="16447" y="2530247"/>
                  <a:pt x="16307" y="2533441"/>
                </a:cubicBezTo>
                <a:cubicBezTo>
                  <a:pt x="14777" y="2549148"/>
                  <a:pt x="13528" y="2563601"/>
                  <a:pt x="12831" y="2576109"/>
                </a:cubicBezTo>
                <a:cubicBezTo>
                  <a:pt x="12139" y="2585838"/>
                  <a:pt x="11442" y="2594460"/>
                  <a:pt x="10744" y="2602237"/>
                </a:cubicBezTo>
                <a:cubicBezTo>
                  <a:pt x="6442" y="2654916"/>
                  <a:pt x="2269" y="2708702"/>
                  <a:pt x="1994" y="2763743"/>
                </a:cubicBezTo>
                <a:cubicBezTo>
                  <a:pt x="-4260" y="2928578"/>
                  <a:pt x="4215" y="3103008"/>
                  <a:pt x="27144" y="3281880"/>
                </a:cubicBezTo>
                <a:cubicBezTo>
                  <a:pt x="70216" y="3640053"/>
                  <a:pt x="184430" y="4014202"/>
                  <a:pt x="360201" y="4358607"/>
                </a:cubicBezTo>
                <a:cubicBezTo>
                  <a:pt x="534303" y="4704266"/>
                  <a:pt x="775794" y="5015040"/>
                  <a:pt x="1039791" y="5266607"/>
                </a:cubicBezTo>
                <a:cubicBezTo>
                  <a:pt x="1171377" y="5393222"/>
                  <a:pt x="1310459" y="5503439"/>
                  <a:pt x="1448573" y="5599202"/>
                </a:cubicBezTo>
                <a:cubicBezTo>
                  <a:pt x="1516661" y="5648405"/>
                  <a:pt x="1587104" y="5690235"/>
                  <a:pt x="1654219" y="5732346"/>
                </a:cubicBezTo>
                <a:cubicBezTo>
                  <a:pt x="1688816" y="5751805"/>
                  <a:pt x="1722716" y="5770988"/>
                  <a:pt x="1755925" y="5789749"/>
                </a:cubicBezTo>
                <a:cubicBezTo>
                  <a:pt x="1772599" y="5799062"/>
                  <a:pt x="1789133" y="5808235"/>
                  <a:pt x="1805667" y="5817272"/>
                </a:cubicBezTo>
                <a:cubicBezTo>
                  <a:pt x="1822482" y="5825613"/>
                  <a:pt x="1839016" y="5833947"/>
                  <a:pt x="1855550" y="5842287"/>
                </a:cubicBezTo>
                <a:cubicBezTo>
                  <a:pt x="2052298" y="5942083"/>
                  <a:pt x="2233486" y="6010739"/>
                  <a:pt x="2382021" y="6057580"/>
                </a:cubicBezTo>
                <a:cubicBezTo>
                  <a:pt x="2406755" y="6066336"/>
                  <a:pt x="2438433" y="6075368"/>
                  <a:pt x="2475950" y="6085654"/>
                </a:cubicBezTo>
                <a:cubicBezTo>
                  <a:pt x="2490954" y="6089962"/>
                  <a:pt x="2505683" y="6093994"/>
                  <a:pt x="2519720" y="6097745"/>
                </a:cubicBezTo>
                <a:cubicBezTo>
                  <a:pt x="2536951" y="6102469"/>
                  <a:pt x="2553069" y="6106918"/>
                  <a:pt x="2568770" y="6111226"/>
                </a:cubicBezTo>
                <a:cubicBezTo>
                  <a:pt x="2569321" y="6111366"/>
                  <a:pt x="2569878" y="6111501"/>
                  <a:pt x="2570435" y="6111642"/>
                </a:cubicBezTo>
                <a:cubicBezTo>
                  <a:pt x="2570435" y="6111642"/>
                  <a:pt x="2570576" y="6111642"/>
                  <a:pt x="2570576" y="6111642"/>
                </a:cubicBezTo>
                <a:cubicBezTo>
                  <a:pt x="2573213" y="6112339"/>
                  <a:pt x="2576132" y="6113172"/>
                  <a:pt x="2578635" y="6113869"/>
                </a:cubicBezTo>
                <a:cubicBezTo>
                  <a:pt x="2589747" y="6116647"/>
                  <a:pt x="2600449" y="6119150"/>
                  <a:pt x="2610729" y="6121371"/>
                </a:cubicBezTo>
                <a:cubicBezTo>
                  <a:pt x="2641576" y="6128738"/>
                  <a:pt x="2674644" y="6136246"/>
                  <a:pt x="2709798" y="6143608"/>
                </a:cubicBezTo>
                <a:cubicBezTo>
                  <a:pt x="2711187" y="6143889"/>
                  <a:pt x="2712717" y="6144305"/>
                  <a:pt x="2714106" y="6144581"/>
                </a:cubicBezTo>
                <a:cubicBezTo>
                  <a:pt x="2736618" y="6149586"/>
                  <a:pt x="2753844" y="6153618"/>
                  <a:pt x="2765654" y="6155424"/>
                </a:cubicBezTo>
                <a:cubicBezTo>
                  <a:pt x="2777469" y="6157510"/>
                  <a:pt x="2783442" y="6158483"/>
                  <a:pt x="2783442" y="6158483"/>
                </a:cubicBezTo>
                <a:cubicBezTo>
                  <a:pt x="2784274" y="6158618"/>
                  <a:pt x="2785247" y="6158618"/>
                  <a:pt x="2786079" y="6158759"/>
                </a:cubicBezTo>
                <a:cubicBezTo>
                  <a:pt x="2924610" y="6184887"/>
                  <a:pt x="3089679" y="6207680"/>
                  <a:pt x="3275731" y="6216718"/>
                </a:cubicBezTo>
                <a:cubicBezTo>
                  <a:pt x="3312691" y="6217691"/>
                  <a:pt x="3350348" y="6218523"/>
                  <a:pt x="3388696" y="6219637"/>
                </a:cubicBezTo>
                <a:cubicBezTo>
                  <a:pt x="3407868" y="6220053"/>
                  <a:pt x="3427320" y="6220469"/>
                  <a:pt x="3446914" y="6220885"/>
                </a:cubicBezTo>
                <a:cubicBezTo>
                  <a:pt x="3466507" y="6220469"/>
                  <a:pt x="3486235" y="6219912"/>
                  <a:pt x="3506104" y="6219496"/>
                </a:cubicBezTo>
                <a:cubicBezTo>
                  <a:pt x="3545982" y="6218383"/>
                  <a:pt x="3586417" y="6217275"/>
                  <a:pt x="3627544" y="6216161"/>
                </a:cubicBezTo>
                <a:cubicBezTo>
                  <a:pt x="3668536" y="6213102"/>
                  <a:pt x="3710219" y="6210048"/>
                  <a:pt x="3752460" y="6206989"/>
                </a:cubicBezTo>
                <a:cubicBezTo>
                  <a:pt x="3921005" y="6191141"/>
                  <a:pt x="4098576" y="6166266"/>
                  <a:pt x="4277817" y="6121512"/>
                </a:cubicBezTo>
                <a:cubicBezTo>
                  <a:pt x="4457129" y="6077662"/>
                  <a:pt x="4639150" y="6018211"/>
                  <a:pt x="4817419" y="5943037"/>
                </a:cubicBezTo>
                <a:lnTo>
                  <a:pt x="4931581" y="5889124"/>
                </a:lnTo>
                <a:lnTo>
                  <a:pt x="4931581" y="5323260"/>
                </a:lnTo>
                <a:lnTo>
                  <a:pt x="4837261" y="5378510"/>
                </a:lnTo>
                <a:cubicBezTo>
                  <a:pt x="4616685" y="5494528"/>
                  <a:pt x="4382861" y="5580057"/>
                  <a:pt x="4154431" y="5636032"/>
                </a:cubicBezTo>
                <a:cubicBezTo>
                  <a:pt x="4002010" y="5674393"/>
                  <a:pt x="3850972" y="5695100"/>
                  <a:pt x="3707441" y="5708721"/>
                </a:cubicBezTo>
                <a:cubicBezTo>
                  <a:pt x="3671449" y="5711364"/>
                  <a:pt x="3636025" y="5714001"/>
                  <a:pt x="3601005" y="5716645"/>
                </a:cubicBezTo>
                <a:cubicBezTo>
                  <a:pt x="3565992" y="5717618"/>
                  <a:pt x="3531394" y="5718450"/>
                  <a:pt x="3497488" y="5719423"/>
                </a:cubicBezTo>
                <a:cubicBezTo>
                  <a:pt x="3480538" y="5719839"/>
                  <a:pt x="3463723" y="5720255"/>
                  <a:pt x="3446914" y="5720677"/>
                </a:cubicBezTo>
                <a:cubicBezTo>
                  <a:pt x="3430239" y="5720255"/>
                  <a:pt x="3413705" y="5719839"/>
                  <a:pt x="3397312" y="5719423"/>
                </a:cubicBezTo>
                <a:cubicBezTo>
                  <a:pt x="3364520" y="5718591"/>
                  <a:pt x="3332419" y="5717893"/>
                  <a:pt x="3300881" y="5717061"/>
                </a:cubicBezTo>
                <a:cubicBezTo>
                  <a:pt x="3111910" y="5707748"/>
                  <a:pt x="2948652" y="5681901"/>
                  <a:pt x="2818871" y="5654659"/>
                </a:cubicBezTo>
                <a:cubicBezTo>
                  <a:pt x="2800392" y="5650486"/>
                  <a:pt x="2778161" y="5645480"/>
                  <a:pt x="2752314" y="5639649"/>
                </a:cubicBezTo>
                <a:cubicBezTo>
                  <a:pt x="2746341" y="5638260"/>
                  <a:pt x="2739947" y="5636865"/>
                  <a:pt x="2733559" y="5635476"/>
                </a:cubicBezTo>
                <a:cubicBezTo>
                  <a:pt x="2722305" y="5632838"/>
                  <a:pt x="2711328" y="5630195"/>
                  <a:pt x="2700766" y="5627557"/>
                </a:cubicBezTo>
                <a:cubicBezTo>
                  <a:pt x="2699793" y="5627276"/>
                  <a:pt x="2698961" y="5627001"/>
                  <a:pt x="2697988" y="5626719"/>
                </a:cubicBezTo>
                <a:cubicBezTo>
                  <a:pt x="2669504" y="5618660"/>
                  <a:pt x="2643522" y="5611568"/>
                  <a:pt x="2620177" y="5605180"/>
                </a:cubicBezTo>
                <a:cubicBezTo>
                  <a:pt x="2594887" y="5598088"/>
                  <a:pt x="2568214" y="5590164"/>
                  <a:pt x="2540005" y="5581273"/>
                </a:cubicBezTo>
                <a:cubicBezTo>
                  <a:pt x="2539032" y="5580992"/>
                  <a:pt x="2538059" y="5580575"/>
                  <a:pt x="2537086" y="5580300"/>
                </a:cubicBezTo>
                <a:cubicBezTo>
                  <a:pt x="2499851" y="5568068"/>
                  <a:pt x="2479982" y="5561398"/>
                  <a:pt x="2479982" y="5561398"/>
                </a:cubicBezTo>
                <a:cubicBezTo>
                  <a:pt x="2479285" y="5561117"/>
                  <a:pt x="2478452" y="5560982"/>
                  <a:pt x="2477755" y="5560841"/>
                </a:cubicBezTo>
                <a:cubicBezTo>
                  <a:pt x="2364655" y="5522200"/>
                  <a:pt x="2233486" y="5469667"/>
                  <a:pt x="2092874" y="5398368"/>
                </a:cubicBezTo>
                <a:cubicBezTo>
                  <a:pt x="2078837" y="5391417"/>
                  <a:pt x="2064665" y="5384331"/>
                  <a:pt x="2050352" y="5377239"/>
                </a:cubicBezTo>
                <a:cubicBezTo>
                  <a:pt x="2036462" y="5369456"/>
                  <a:pt x="2022425" y="5361672"/>
                  <a:pt x="2008112" y="5353748"/>
                </a:cubicBezTo>
                <a:cubicBezTo>
                  <a:pt x="1979768" y="5337771"/>
                  <a:pt x="1950868" y="5321507"/>
                  <a:pt x="1921410" y="5304967"/>
                </a:cubicBezTo>
                <a:cubicBezTo>
                  <a:pt x="1864582" y="5268828"/>
                  <a:pt x="1804419" y="5233527"/>
                  <a:pt x="1746477" y="5191557"/>
                </a:cubicBezTo>
                <a:cubicBezTo>
                  <a:pt x="1629069" y="5110106"/>
                  <a:pt x="1510407" y="5016430"/>
                  <a:pt x="1398415" y="4908300"/>
                </a:cubicBezTo>
                <a:cubicBezTo>
                  <a:pt x="1173598" y="4693845"/>
                  <a:pt x="967677" y="4429355"/>
                  <a:pt x="819839" y="4135396"/>
                </a:cubicBezTo>
                <a:cubicBezTo>
                  <a:pt x="670612" y="3842551"/>
                  <a:pt x="573208" y="3524831"/>
                  <a:pt x="536805" y="3220035"/>
                </a:cubicBezTo>
                <a:cubicBezTo>
                  <a:pt x="517353" y="3067983"/>
                  <a:pt x="509845" y="2919130"/>
                  <a:pt x="515407" y="2778337"/>
                </a:cubicBezTo>
                <a:cubicBezTo>
                  <a:pt x="515407" y="2744425"/>
                  <a:pt x="517353" y="2711064"/>
                  <a:pt x="519849" y="2678266"/>
                </a:cubicBezTo>
                <a:cubicBezTo>
                  <a:pt x="519849" y="2677850"/>
                  <a:pt x="519990" y="2677569"/>
                  <a:pt x="519990" y="2677153"/>
                </a:cubicBezTo>
                <a:cubicBezTo>
                  <a:pt x="519990" y="2677153"/>
                  <a:pt x="520963" y="2664505"/>
                  <a:pt x="522768" y="2640738"/>
                </a:cubicBezTo>
                <a:cubicBezTo>
                  <a:pt x="524439" y="2621004"/>
                  <a:pt x="525962" y="2601546"/>
                  <a:pt x="527351" y="2582087"/>
                </a:cubicBezTo>
                <a:cubicBezTo>
                  <a:pt x="528190" y="2573331"/>
                  <a:pt x="529297" y="2564017"/>
                  <a:pt x="530411" y="2554153"/>
                </a:cubicBezTo>
                <a:cubicBezTo>
                  <a:pt x="533746" y="2528160"/>
                  <a:pt x="537081" y="2502307"/>
                  <a:pt x="540416" y="2477011"/>
                </a:cubicBezTo>
                <a:cubicBezTo>
                  <a:pt x="541248" y="2470341"/>
                  <a:pt x="542086" y="2463812"/>
                  <a:pt x="542918" y="2457277"/>
                </a:cubicBezTo>
                <a:cubicBezTo>
                  <a:pt x="543053" y="2455888"/>
                  <a:pt x="543194" y="2454639"/>
                  <a:pt x="543475" y="2453385"/>
                </a:cubicBezTo>
                <a:cubicBezTo>
                  <a:pt x="546529" y="2433094"/>
                  <a:pt x="550004" y="2411414"/>
                  <a:pt x="554031" y="2388756"/>
                </a:cubicBezTo>
                <a:cubicBezTo>
                  <a:pt x="554312" y="2387226"/>
                  <a:pt x="554588" y="2385702"/>
                  <a:pt x="554863" y="2384313"/>
                </a:cubicBezTo>
                <a:cubicBezTo>
                  <a:pt x="559868" y="2355119"/>
                  <a:pt x="565425" y="2326770"/>
                  <a:pt x="571121" y="2298971"/>
                </a:cubicBezTo>
                <a:cubicBezTo>
                  <a:pt x="571954" y="2295079"/>
                  <a:pt x="572792" y="2291187"/>
                  <a:pt x="573624" y="2287296"/>
                </a:cubicBezTo>
                <a:cubicBezTo>
                  <a:pt x="575429" y="2278404"/>
                  <a:pt x="577375" y="2269648"/>
                  <a:pt x="579321" y="2260892"/>
                </a:cubicBezTo>
                <a:cubicBezTo>
                  <a:pt x="580429" y="2255611"/>
                  <a:pt x="581683" y="2250465"/>
                  <a:pt x="582797" y="2245044"/>
                </a:cubicBezTo>
                <a:cubicBezTo>
                  <a:pt x="584602" y="2237126"/>
                  <a:pt x="586407" y="2229342"/>
                  <a:pt x="588212" y="2221693"/>
                </a:cubicBezTo>
                <a:cubicBezTo>
                  <a:pt x="589326" y="2216694"/>
                  <a:pt x="590574" y="2211689"/>
                  <a:pt x="591828" y="2206548"/>
                </a:cubicBezTo>
                <a:cubicBezTo>
                  <a:pt x="594050" y="2197236"/>
                  <a:pt x="596412" y="2187922"/>
                  <a:pt x="598633" y="2178750"/>
                </a:cubicBezTo>
                <a:cubicBezTo>
                  <a:pt x="599471" y="2175690"/>
                  <a:pt x="600163" y="2172631"/>
                  <a:pt x="600995" y="2169436"/>
                </a:cubicBezTo>
                <a:cubicBezTo>
                  <a:pt x="637814" y="2025168"/>
                  <a:pt x="680611" y="1905081"/>
                  <a:pt x="717711" y="1814189"/>
                </a:cubicBezTo>
                <a:cubicBezTo>
                  <a:pt x="718409" y="1812243"/>
                  <a:pt x="719241" y="1810438"/>
                  <a:pt x="719933" y="1808492"/>
                </a:cubicBezTo>
                <a:cubicBezTo>
                  <a:pt x="734245" y="1774023"/>
                  <a:pt x="749114" y="1738998"/>
                  <a:pt x="765092" y="1703556"/>
                </a:cubicBezTo>
                <a:cubicBezTo>
                  <a:pt x="772459" y="1687714"/>
                  <a:pt x="779129" y="1673671"/>
                  <a:pt x="784544" y="1661580"/>
                </a:cubicBezTo>
                <a:cubicBezTo>
                  <a:pt x="786631" y="1657272"/>
                  <a:pt x="788436" y="1653105"/>
                  <a:pt x="790241" y="1649213"/>
                </a:cubicBezTo>
                <a:cubicBezTo>
                  <a:pt x="810948" y="1605847"/>
                  <a:pt x="833038" y="1562206"/>
                  <a:pt x="857356" y="1518284"/>
                </a:cubicBezTo>
                <a:cubicBezTo>
                  <a:pt x="925994" y="1394728"/>
                  <a:pt x="1006858" y="1268669"/>
                  <a:pt x="1101068" y="1145664"/>
                </a:cubicBezTo>
                <a:cubicBezTo>
                  <a:pt x="1290455" y="900633"/>
                  <a:pt x="1535275" y="670189"/>
                  <a:pt x="1814007" y="487425"/>
                </a:cubicBezTo>
                <a:cubicBezTo>
                  <a:pt x="2092874" y="304521"/>
                  <a:pt x="2404809" y="173175"/>
                  <a:pt x="2708825" y="95482"/>
                </a:cubicBezTo>
                <a:cubicBezTo>
                  <a:pt x="2861387" y="57960"/>
                  <a:pt x="3011593" y="33636"/>
                  <a:pt x="3155123" y="18761"/>
                </a:cubicBezTo>
                <a:cubicBezTo>
                  <a:pt x="3227103" y="13762"/>
                  <a:pt x="3296989" y="6811"/>
                  <a:pt x="3365071" y="6811"/>
                </a:cubicBezTo>
                <a:cubicBezTo>
                  <a:pt x="3392582" y="6529"/>
                  <a:pt x="3419818" y="5005"/>
                  <a:pt x="3446638" y="5005"/>
                </a:cubicBezTo>
                <a:close/>
              </a:path>
            </a:pathLst>
          </a:custGeom>
          <a:solidFill>
            <a:srgbClr val="84BA41"/>
          </a:solidFill>
          <a:ln w="2370" cap="flat">
            <a:no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3E73CA81-9E8C-3D41-A539-D354B8A0B8A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Text Placeholder 17">
            <a:extLst>
              <a:ext uri="{FF2B5EF4-FFF2-40B4-BE49-F238E27FC236}">
                <a16:creationId xmlns:a16="http://schemas.microsoft.com/office/drawing/2014/main" id="{F6E40649-9607-8F48-8B1F-73B62000B89A}"/>
              </a:ext>
            </a:extLst>
          </p:cNvPr>
          <p:cNvSpPr>
            <a:spLocks noGrp="1"/>
          </p:cNvSpPr>
          <p:nvPr>
            <p:ph type="body" sz="quarter" idx="18" hasCustomPrompt="1"/>
          </p:nvPr>
        </p:nvSpPr>
        <p:spPr>
          <a:xfrm>
            <a:off x="5291744" y="611725"/>
            <a:ext cx="5597930" cy="5775219"/>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Text Placeholder 23">
            <a:extLst>
              <a:ext uri="{FF2B5EF4-FFF2-40B4-BE49-F238E27FC236}">
                <a16:creationId xmlns:a16="http://schemas.microsoft.com/office/drawing/2014/main" id="{3B02B759-DDAA-E343-86AF-536FCE0D18B0}"/>
              </a:ext>
            </a:extLst>
          </p:cNvPr>
          <p:cNvSpPr>
            <a:spLocks noGrp="1"/>
          </p:cNvSpPr>
          <p:nvPr>
            <p:ph type="body" sz="quarter" idx="16" hasCustomPrompt="1"/>
          </p:nvPr>
        </p:nvSpPr>
        <p:spPr>
          <a:xfrm>
            <a:off x="774354" y="608292"/>
            <a:ext cx="4163428" cy="5778781"/>
          </a:xfrm>
        </p:spPr>
        <p:txBody>
          <a:bodyPr>
            <a:normAutofit/>
          </a:bodyPr>
          <a:lstStyle>
            <a:lvl1pPr marL="0" indent="0" algn="l">
              <a:buNone/>
              <a:defRPr sz="3600" b="1" i="0">
                <a:solidFill>
                  <a:srgbClr val="84BA41"/>
                </a:solidFill>
                <a:latin typeface="+mn-lt"/>
              </a:defRPr>
            </a:lvl1pPr>
          </a:lstStyle>
          <a:p>
            <a:pPr lvl="0"/>
            <a:r>
              <a:rPr lang="en-US" dirty="0"/>
              <a:t>Heading</a:t>
            </a:r>
          </a:p>
        </p:txBody>
      </p:sp>
      <p:grpSp>
        <p:nvGrpSpPr>
          <p:cNvPr id="26" name="Group 25">
            <a:extLst>
              <a:ext uri="{FF2B5EF4-FFF2-40B4-BE49-F238E27FC236}">
                <a16:creationId xmlns:a16="http://schemas.microsoft.com/office/drawing/2014/main" id="{ACE97815-52E1-7440-84FA-810C453C4DCB}"/>
              </a:ext>
            </a:extLst>
          </p:cNvPr>
          <p:cNvGrpSpPr/>
          <p:nvPr userDrawn="1"/>
        </p:nvGrpSpPr>
        <p:grpSpPr>
          <a:xfrm>
            <a:off x="11713600" y="2218041"/>
            <a:ext cx="474200" cy="4867482"/>
            <a:chOff x="1009808" y="-71087"/>
            <a:chExt cx="474200" cy="4867482"/>
          </a:xfrm>
        </p:grpSpPr>
        <p:sp>
          <p:nvSpPr>
            <p:cNvPr id="27" name="Graphic 4">
              <a:extLst>
                <a:ext uri="{FF2B5EF4-FFF2-40B4-BE49-F238E27FC236}">
                  <a16:creationId xmlns:a16="http://schemas.microsoft.com/office/drawing/2014/main" id="{60D6F5C6-7481-2341-96D6-969B4FE0B77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8" name="Text Box 5">
              <a:extLst>
                <a:ext uri="{FF2B5EF4-FFF2-40B4-BE49-F238E27FC236}">
                  <a16:creationId xmlns:a16="http://schemas.microsoft.com/office/drawing/2014/main" id="{4AE3FFDF-1554-0546-8133-FF8CA980CDD2}"/>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39649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693B33-402D-2141-B743-DF6974306307}"/>
              </a:ext>
            </a:extLst>
          </p:cNvPr>
          <p:cNvSpPr>
            <a:spLocks/>
          </p:cNvSpPr>
          <p:nvPr userDrawn="1"/>
        </p:nvSpPr>
        <p:spPr>
          <a:xfrm>
            <a:off x="353961" y="329382"/>
            <a:ext cx="11453646" cy="8402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25321615-55EE-7F47-A3E6-B3AC0DE2F661}"/>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 Placeholder 17">
            <a:extLst>
              <a:ext uri="{FF2B5EF4-FFF2-40B4-BE49-F238E27FC236}">
                <a16:creationId xmlns:a16="http://schemas.microsoft.com/office/drawing/2014/main" id="{86D2150B-80CB-5441-868B-D502A91F6CCA}"/>
              </a:ext>
            </a:extLst>
          </p:cNvPr>
          <p:cNvSpPr>
            <a:spLocks noGrp="1"/>
          </p:cNvSpPr>
          <p:nvPr>
            <p:ph type="body" sz="quarter" idx="18" hasCustomPrompt="1"/>
          </p:nvPr>
        </p:nvSpPr>
        <p:spPr>
          <a:xfrm>
            <a:off x="567560" y="2680138"/>
            <a:ext cx="11041782" cy="3294990"/>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316D977-9858-BE4E-96EF-05B8D6436BA4}"/>
              </a:ext>
            </a:extLst>
          </p:cNvPr>
          <p:cNvSpPr>
            <a:spLocks noGrp="1"/>
          </p:cNvSpPr>
          <p:nvPr>
            <p:ph type="body" sz="quarter" idx="16" hasCustomPrompt="1"/>
          </p:nvPr>
        </p:nvSpPr>
        <p:spPr>
          <a:xfrm>
            <a:off x="568718" y="661585"/>
            <a:ext cx="10979962" cy="118298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20" name="Text Box 5">
            <a:extLst>
              <a:ext uri="{FF2B5EF4-FFF2-40B4-BE49-F238E27FC236}">
                <a16:creationId xmlns:a16="http://schemas.microsoft.com/office/drawing/2014/main" id="{5DE207C9-2483-6644-B181-6C79E5AE0BD7}"/>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0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quote slide">
    <p:spTree>
      <p:nvGrpSpPr>
        <p:cNvPr id="1" name=""/>
        <p:cNvGrpSpPr/>
        <p:nvPr/>
      </p:nvGrpSpPr>
      <p:grpSpPr>
        <a:xfrm>
          <a:off x="0" y="0"/>
          <a:ext cx="0" cy="0"/>
          <a:chOff x="0" y="0"/>
          <a:chExt cx="0" cy="0"/>
        </a:xfrm>
      </p:grpSpPr>
      <p:sp>
        <p:nvSpPr>
          <p:cNvPr id="15" name="Graphic 4">
            <a:extLst>
              <a:ext uri="{FF2B5EF4-FFF2-40B4-BE49-F238E27FC236}">
                <a16:creationId xmlns:a16="http://schemas.microsoft.com/office/drawing/2014/main" id="{8A9F53ED-30E8-5740-B6D2-5F5096591C92}"/>
              </a:ext>
            </a:extLst>
          </p:cNvPr>
          <p:cNvSpPr/>
          <p:nvPr userDrawn="1"/>
        </p:nvSpPr>
        <p:spPr>
          <a:xfrm flipH="1">
            <a:off x="0"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2161309" y="775855"/>
            <a:ext cx="9646298" cy="3540688"/>
          </a:xfrm>
        </p:spPr>
        <p:txBody>
          <a:bodyPr anchor="ctr">
            <a:normAutofit/>
          </a:bodyPr>
          <a:lstStyle>
            <a:lvl1pPr marL="12700" indent="-12700">
              <a:buNone/>
              <a:tabLst/>
              <a:defRPr sz="36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text here…</a:t>
            </a:r>
            <a:endParaRPr lang="en-US" dirty="0"/>
          </a:p>
        </p:txBody>
      </p:sp>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0" name="Rectangle 9">
            <a:extLst>
              <a:ext uri="{FF2B5EF4-FFF2-40B4-BE49-F238E27FC236}">
                <a16:creationId xmlns:a16="http://schemas.microsoft.com/office/drawing/2014/main" id="{48E36943-5030-0147-B12D-0979C6729396}"/>
              </a:ext>
            </a:extLst>
          </p:cNvPr>
          <p:cNvSpPr/>
          <p:nvPr userDrawn="1"/>
        </p:nvSpPr>
        <p:spPr>
          <a:xfrm>
            <a:off x="-1" y="0"/>
            <a:ext cx="1355393" cy="6857999"/>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1" name="Group 10">
            <a:extLst>
              <a:ext uri="{FF2B5EF4-FFF2-40B4-BE49-F238E27FC236}">
                <a16:creationId xmlns:a16="http://schemas.microsoft.com/office/drawing/2014/main" id="{3F1E486B-C209-7B46-AE9F-FF5D471B57E7}"/>
              </a:ext>
            </a:extLst>
          </p:cNvPr>
          <p:cNvGrpSpPr/>
          <p:nvPr userDrawn="1"/>
        </p:nvGrpSpPr>
        <p:grpSpPr>
          <a:xfrm>
            <a:off x="1118293" y="0"/>
            <a:ext cx="474200" cy="4867482"/>
            <a:chOff x="1009808" y="-71087"/>
            <a:chExt cx="474200" cy="4867482"/>
          </a:xfrm>
        </p:grpSpPr>
        <p:sp>
          <p:nvSpPr>
            <p:cNvPr id="12" name="Graphic 4">
              <a:extLst>
                <a:ext uri="{FF2B5EF4-FFF2-40B4-BE49-F238E27FC236}">
                  <a16:creationId xmlns:a16="http://schemas.microsoft.com/office/drawing/2014/main" id="{A5BFAD9C-D161-D046-A7AE-1025251FD766}"/>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Box 5">
              <a:extLst>
                <a:ext uri="{FF2B5EF4-FFF2-40B4-BE49-F238E27FC236}">
                  <a16:creationId xmlns:a16="http://schemas.microsoft.com/office/drawing/2014/main" id="{6151A5DA-353C-1741-8F09-88AC919A6C5B}"/>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07487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56BE81-5250-E543-8A71-D732E60FD44A}"/>
              </a:ext>
            </a:extLst>
          </p:cNvPr>
          <p:cNvSpPr>
            <a:spLocks/>
          </p:cNvSpPr>
          <p:nvPr userDrawn="1"/>
        </p:nvSpPr>
        <p:spPr>
          <a:xfrm>
            <a:off x="353961" y="329381"/>
            <a:ext cx="11453646" cy="893364"/>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26729" y="1308991"/>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35029" y="1481931"/>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Box 5">
            <a:extLst>
              <a:ext uri="{FF2B5EF4-FFF2-40B4-BE49-F238E27FC236}">
                <a16:creationId xmlns:a16="http://schemas.microsoft.com/office/drawing/2014/main" id="{3D743185-87F3-8D4F-9A8A-683018D936D8}"/>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98B3AA-F197-3540-8E83-6550CC21E490}"/>
              </a:ext>
            </a:extLst>
          </p:cNvPr>
          <p:cNvSpPr>
            <a:spLocks/>
          </p:cNvSpPr>
          <p:nvPr userDrawn="1"/>
        </p:nvSpPr>
        <p:spPr>
          <a:xfrm>
            <a:off x="353961" y="329380"/>
            <a:ext cx="11453646" cy="2531801"/>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38" y="348108"/>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29079" y="1276454"/>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706" y="3569315"/>
            <a:ext cx="6292778" cy="2271033"/>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6293301" cy="1688415"/>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20" name="Text Box 5">
            <a:extLst>
              <a:ext uri="{FF2B5EF4-FFF2-40B4-BE49-F238E27FC236}">
                <a16:creationId xmlns:a16="http://schemas.microsoft.com/office/drawing/2014/main" id="{58950C1E-80BE-9F44-A610-D16612E6E443}"/>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 Slide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D9CE78E-879F-E141-8DDB-5C4694D3F5F6}"/>
              </a:ext>
            </a:extLst>
          </p:cNvPr>
          <p:cNvSpPr>
            <a:spLocks/>
          </p:cNvSpPr>
          <p:nvPr userDrawn="1"/>
        </p:nvSpPr>
        <p:spPr>
          <a:xfrm flipH="1">
            <a:off x="5099761" y="0"/>
            <a:ext cx="6429235"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Graphic 4">
            <a:extLst>
              <a:ext uri="{FF2B5EF4-FFF2-40B4-BE49-F238E27FC236}">
                <a16:creationId xmlns:a16="http://schemas.microsoft.com/office/drawing/2014/main" id="{6E746D53-FE31-1E4C-89A4-409070EF164F}"/>
              </a:ext>
            </a:extLst>
          </p:cNvPr>
          <p:cNvSpPr/>
          <p:nvPr userDrawn="1"/>
        </p:nvSpPr>
        <p:spPr>
          <a:xfrm>
            <a:off x="4719639" y="703717"/>
            <a:ext cx="904163" cy="85715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009259" y="2066544"/>
            <a:ext cx="4896426" cy="4306547"/>
          </a:xfrm>
        </p:spPr>
        <p:txBody>
          <a:bodyPr>
            <a:noAutofit/>
          </a:bodyPr>
          <a:lstStyle>
            <a:lvl1pPr marL="0" indent="0" algn="l">
              <a:buClr>
                <a:srgbClr val="EA1D76"/>
              </a:buClr>
              <a:buFont typeface="Arial" charset="0"/>
              <a:buNone/>
              <a:defRPr sz="240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980954" y="703717"/>
            <a:ext cx="4921574" cy="857158"/>
          </a:xfrm>
          <a:noFill/>
        </p:spPr>
        <p:txBody>
          <a:bodyPr anchor="ctr">
            <a:normAutofit/>
          </a:bodyPr>
          <a:lstStyle>
            <a:lvl1pPr marL="0" indent="0" algn="l">
              <a:buNone/>
              <a:defRPr sz="3600" i="0">
                <a:solidFill>
                  <a:schemeClr val="bg1"/>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663004" y="703718"/>
            <a:ext cx="3975991" cy="5669374"/>
          </a:xfrm>
          <a:noFill/>
        </p:spPr>
        <p:txBody>
          <a:bodyPr anchor="t">
            <a:normAutofit/>
          </a:bodyPr>
          <a:lstStyle>
            <a:lvl1pPr marL="0" indent="0" algn="l">
              <a:buNone/>
              <a:defRPr sz="3600" i="0">
                <a:solidFill>
                  <a:srgbClr val="0B582E"/>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63877" y="708094"/>
            <a:ext cx="859926" cy="857158"/>
          </a:xfrm>
          <a:noFill/>
        </p:spPr>
        <p:txBody>
          <a:bodyPr anchor="ctr">
            <a:normAutofit/>
          </a:bodyPr>
          <a:lstStyle>
            <a:lvl1pPr marL="0" indent="0" algn="ctr">
              <a:buNone/>
              <a:defRPr sz="4800" b="0" i="0">
                <a:solidFill>
                  <a:schemeClr val="bg1"/>
                </a:solidFill>
                <a:latin typeface="+mn-lt"/>
              </a:defRPr>
            </a:lvl1pPr>
          </a:lstStyle>
          <a:p>
            <a:pPr lvl="0"/>
            <a:r>
              <a:rPr lang="en-US" dirty="0"/>
              <a:t>01</a:t>
            </a:r>
          </a:p>
        </p:txBody>
      </p:sp>
      <p:grpSp>
        <p:nvGrpSpPr>
          <p:cNvPr id="21" name="Group 20">
            <a:extLst>
              <a:ext uri="{FF2B5EF4-FFF2-40B4-BE49-F238E27FC236}">
                <a16:creationId xmlns:a16="http://schemas.microsoft.com/office/drawing/2014/main" id="{8442BBBB-AD96-404B-8B93-553D05305212}"/>
              </a:ext>
            </a:extLst>
          </p:cNvPr>
          <p:cNvGrpSpPr/>
          <p:nvPr userDrawn="1"/>
        </p:nvGrpSpPr>
        <p:grpSpPr>
          <a:xfrm>
            <a:off x="11366451" y="2507673"/>
            <a:ext cx="474200" cy="3865418"/>
            <a:chOff x="1009808" y="380038"/>
            <a:chExt cx="474200" cy="3865418"/>
          </a:xfrm>
        </p:grpSpPr>
        <p:sp>
          <p:nvSpPr>
            <p:cNvPr id="22" name="Graphic 4">
              <a:extLst>
                <a:ext uri="{FF2B5EF4-FFF2-40B4-BE49-F238E27FC236}">
                  <a16:creationId xmlns:a16="http://schemas.microsoft.com/office/drawing/2014/main" id="{FE8C1BEA-CCCE-8341-8FE3-8E09C434F3F8}"/>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116570B1-D7B5-EC4A-8957-8BBE9FA5F60C}"/>
                </a:ext>
              </a:extLst>
            </p:cNvPr>
            <p:cNvSpPr txBox="1"/>
            <p:nvPr userDrawn="1"/>
          </p:nvSpPr>
          <p:spPr>
            <a:xfrm rot="16200000">
              <a:off x="-540329" y="2110848"/>
              <a:ext cx="3574474"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47335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00000"/>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16" name="Text Box 5">
            <a:extLst>
              <a:ext uri="{FF2B5EF4-FFF2-40B4-BE49-F238E27FC236}">
                <a16:creationId xmlns:a16="http://schemas.microsoft.com/office/drawing/2014/main" id="{4F629182-DD26-2841-BFC9-F943A4628F22}"/>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l">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2972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Text Box 5">
            <a:extLst>
              <a:ext uri="{FF2B5EF4-FFF2-40B4-BE49-F238E27FC236}">
                <a16:creationId xmlns:a16="http://schemas.microsoft.com/office/drawing/2014/main" id="{28FFE124-56EA-F545-828D-C131A361D6EF}"/>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ct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20646" y="508046"/>
            <a:ext cx="4558911"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SUSTAINABLE FUTURES FOR ENTERPRISE CENTRES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20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8"/>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Text Box 5">
            <a:extLst>
              <a:ext uri="{FF2B5EF4-FFF2-40B4-BE49-F238E27FC236}">
                <a16:creationId xmlns:a16="http://schemas.microsoft.com/office/drawing/2014/main" id="{EC934E4F-F833-5E4C-96BD-D901B2F4C889}"/>
              </a:ext>
            </a:extLst>
          </p:cNvPr>
          <p:cNvSpPr txBox="1"/>
          <p:nvPr userDrawn="1"/>
        </p:nvSpPr>
        <p:spPr>
          <a:xfrm>
            <a:off x="307231" y="6306497"/>
            <a:ext cx="11528507" cy="369709"/>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0988" indent="0" algn="r">
              <a:tabLst>
                <a:tab pos="11022013" algn="l"/>
                <a:tab pos="11633200" algn="l"/>
              </a:tabLst>
            </a:pP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8"/>
            <a:ext cx="5137516"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8"/>
            <a:ext cx="5364829" cy="2320581"/>
          </a:xfrm>
        </p:spPr>
        <p:txBody>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31DFF6F0-6E2D-E541-820A-2A1DEA1D6EE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908372"/>
            <a:ext cx="12165015" cy="4019461"/>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97026"/>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65673"/>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727302"/>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3000122"/>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68769"/>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730398"/>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83711"/>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52358"/>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713987"/>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86807"/>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55454"/>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717083"/>
            <a:ext cx="3024340" cy="2027112"/>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1849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1" name="Text Box 5">
            <a:extLst>
              <a:ext uri="{FF2B5EF4-FFF2-40B4-BE49-F238E27FC236}">
                <a16:creationId xmlns:a16="http://schemas.microsoft.com/office/drawing/2014/main" id="{AB78E801-7E8F-B24F-A3BA-F5B97FEF63E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8"/>
            <a:ext cx="2061046" cy="1626027"/>
          </a:xfrm>
        </p:spPr>
        <p:txBody>
          <a:bodyPr/>
          <a:lstStyle>
            <a:lvl1pPr algn="ctr">
              <a:buNone/>
              <a:defRPr sz="2000" b="0" i="0" spc="0">
                <a:solidFill>
                  <a:srgbClr val="84BA4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8"/>
            <a:ext cx="2061046" cy="1626027"/>
          </a:xfrm>
        </p:spPr>
        <p:txBody>
          <a:bodyPr/>
          <a:lstStyle>
            <a:lvl1pPr algn="ctr">
              <a:buNone/>
              <a:defRPr sz="2000" b="0" i="0" spc="0">
                <a:solidFill>
                  <a:srgbClr val="63A04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8"/>
            <a:ext cx="2061046" cy="1626027"/>
          </a:xfrm>
        </p:spPr>
        <p:txBody>
          <a:bodyPr/>
          <a:lstStyle>
            <a:lvl1pPr algn="ctr">
              <a:buNone/>
              <a:defRPr sz="2000" b="0" i="0" spc="0">
                <a:solidFill>
                  <a:srgbClr val="468940"/>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5" name="Text Box 5">
            <a:extLst>
              <a:ext uri="{FF2B5EF4-FFF2-40B4-BE49-F238E27FC236}">
                <a16:creationId xmlns:a16="http://schemas.microsoft.com/office/drawing/2014/main" id="{3C70FF59-F4A4-D244-BC68-C058B0F980A2}"/>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4"/>
            <a:ext cx="2061046" cy="1594432"/>
          </a:xfrm>
        </p:spPr>
        <p:txBody>
          <a:bodyPr/>
          <a:lstStyle>
            <a:lvl1pPr algn="ctr">
              <a:buNone/>
              <a:defRPr sz="20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4"/>
            <a:ext cx="2061046" cy="1594432"/>
          </a:xfrm>
        </p:spPr>
        <p:txBody>
          <a:bodyPr/>
          <a:lstStyle>
            <a:lvl1pPr algn="ctr">
              <a:buNone/>
              <a:defRPr sz="20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4"/>
            <a:ext cx="2061046" cy="1594432"/>
          </a:xfrm>
        </p:spPr>
        <p:txBody>
          <a:bodyPr/>
          <a:lstStyle>
            <a:lvl1pPr algn="ctr">
              <a:buNone/>
              <a:defRPr sz="20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4"/>
            <a:ext cx="2061046" cy="1594432"/>
          </a:xfrm>
        </p:spPr>
        <p:txBody>
          <a:bodyPr/>
          <a:lstStyle>
            <a:lvl1pPr algn="ctr">
              <a:buNone/>
              <a:defRPr sz="2000" b="1"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59"/>
            <a:ext cx="2061046" cy="1594432"/>
          </a:xfrm>
        </p:spPr>
        <p:txBody>
          <a:bodyPr/>
          <a:lstStyle>
            <a:lvl1pPr algn="ctr">
              <a:buNone/>
              <a:defRPr sz="2000" b="1" i="0" spc="0">
                <a:solidFill>
                  <a:srgbClr val="0B582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0B582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9" name="Text Box 5">
            <a:extLst>
              <a:ext uri="{FF2B5EF4-FFF2-40B4-BE49-F238E27FC236}">
                <a16:creationId xmlns:a16="http://schemas.microsoft.com/office/drawing/2014/main" id="{B72C2AFA-B28B-5F43-B4EF-4C5EE0395061}"/>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4BA41"/>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63A043"/>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68940"/>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297239"/>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0B582E"/>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Text Box 5">
            <a:extLst>
              <a:ext uri="{FF2B5EF4-FFF2-40B4-BE49-F238E27FC236}">
                <a16:creationId xmlns:a16="http://schemas.microsoft.com/office/drawing/2014/main" id="{342A636E-D8BC-7B44-95E6-341285E767FD}"/>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4BA41"/>
            </a:solidFill>
            <a:ln>
              <a:solidFill>
                <a:srgbClr val="84BA4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63A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2972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689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0B58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25" name="Text Box 5">
            <a:extLst>
              <a:ext uri="{FF2B5EF4-FFF2-40B4-BE49-F238E27FC236}">
                <a16:creationId xmlns:a16="http://schemas.microsoft.com/office/drawing/2014/main" id="{16D04D6E-DCA2-F341-9C76-EF49831863C9}"/>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4BA4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63A04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68940"/>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29723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9" name="Text Box 5">
            <a:extLst>
              <a:ext uri="{FF2B5EF4-FFF2-40B4-BE49-F238E27FC236}">
                <a16:creationId xmlns:a16="http://schemas.microsoft.com/office/drawing/2014/main" id="{3112E743-1629-E649-B24B-A04CC6402643}"/>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
        <p:nvSpPr>
          <p:cNvPr id="14" name="Text Box 5">
            <a:extLst>
              <a:ext uri="{FF2B5EF4-FFF2-40B4-BE49-F238E27FC236}">
                <a16:creationId xmlns:a16="http://schemas.microsoft.com/office/drawing/2014/main" id="{2E42481F-96E6-F342-BB9E-86DE90893F9B}"/>
              </a:ext>
            </a:extLst>
          </p:cNvPr>
          <p:cNvSpPr txBox="1"/>
          <p:nvPr userDrawn="1"/>
        </p:nvSpPr>
        <p:spPr>
          <a:xfrm>
            <a:off x="90679" y="6377911"/>
            <a:ext cx="12101321" cy="37217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68940"/>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4BA41"/>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63A043"/>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0B582E"/>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297239"/>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752014"/>
          </a:xfr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29117"/>
            <a:ext cx="4539968"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68940"/>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4BA41"/>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0B582E"/>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29723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63A043"/>
                </a:solidFill>
                <a:latin typeface="+mn-lt"/>
              </a:defRPr>
            </a:lvl1pPr>
          </a:lstStyle>
          <a:p>
            <a:pPr lvl="0"/>
            <a:r>
              <a:rPr lang="en-US" dirty="0"/>
              <a:t>Title</a:t>
            </a:r>
          </a:p>
        </p:txBody>
      </p:sp>
      <p:sp>
        <p:nvSpPr>
          <p:cNvPr id="68" name="Text Box 5">
            <a:extLst>
              <a:ext uri="{FF2B5EF4-FFF2-40B4-BE49-F238E27FC236}">
                <a16:creationId xmlns:a16="http://schemas.microsoft.com/office/drawing/2014/main" id="{939BE804-14E9-8644-BC46-A448B45AC6B2}"/>
              </a:ext>
            </a:extLst>
          </p:cNvPr>
          <p:cNvSpPr txBox="1"/>
          <p:nvPr userDrawn="1"/>
        </p:nvSpPr>
        <p:spPr>
          <a:xfrm rot="5400000">
            <a:off x="9213167" y="3940260"/>
            <a:ext cx="5357518" cy="22234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81862727-E465-504F-AD26-A379A6E5F056}"/>
              </a:ext>
            </a:extLst>
          </p:cNvPr>
          <p:cNvSpPr/>
          <p:nvPr userDrawn="1"/>
        </p:nvSpPr>
        <p:spPr>
          <a:xfrm>
            <a:off x="4611801" y="0"/>
            <a:ext cx="7580206" cy="6322104"/>
          </a:xfrm>
          <a:custGeom>
            <a:avLst/>
            <a:gdLst>
              <a:gd name="connsiteX0" fmla="*/ 7579656 w 7580206"/>
              <a:gd name="connsiteY0" fmla="*/ 4244510 h 6322104"/>
              <a:gd name="connsiteX1" fmla="*/ 7580206 w 7580206"/>
              <a:gd name="connsiteY1" fmla="*/ 4244510 h 6322104"/>
              <a:gd name="connsiteX2" fmla="*/ 7579656 w 7580206"/>
              <a:gd name="connsiteY2" fmla="*/ 4245129 h 6322104"/>
              <a:gd name="connsiteX3" fmla="*/ 428443 w 7580206"/>
              <a:gd name="connsiteY3" fmla="*/ 0 h 6322104"/>
              <a:gd name="connsiteX4" fmla="*/ 1196333 w 7580206"/>
              <a:gd name="connsiteY4" fmla="*/ 0 h 6322104"/>
              <a:gd name="connsiteX5" fmla="*/ 1133830 w 7580206"/>
              <a:gd name="connsiteY5" fmla="*/ 103838 h 6322104"/>
              <a:gd name="connsiteX6" fmla="*/ 1045095 w 7580206"/>
              <a:gd name="connsiteY6" fmla="*/ 276953 h 6322104"/>
              <a:gd name="connsiteX7" fmla="*/ 1037562 w 7580206"/>
              <a:gd name="connsiteY7" fmla="*/ 293313 h 6322104"/>
              <a:gd name="connsiteX8" fmla="*/ 1011841 w 7580206"/>
              <a:gd name="connsiteY8" fmla="*/ 348809 h 6322104"/>
              <a:gd name="connsiteX9" fmla="*/ 952128 w 7580206"/>
              <a:gd name="connsiteY9" fmla="*/ 487562 h 6322104"/>
              <a:gd name="connsiteX10" fmla="*/ 949191 w 7580206"/>
              <a:gd name="connsiteY10" fmla="*/ 495095 h 6322104"/>
              <a:gd name="connsiteX11" fmla="*/ 794861 w 7580206"/>
              <a:gd name="connsiteY11" fmla="*/ 964827 h 6322104"/>
              <a:gd name="connsiteX12" fmla="*/ 791738 w 7580206"/>
              <a:gd name="connsiteY12" fmla="*/ 977141 h 6322104"/>
              <a:gd name="connsiteX13" fmla="*/ 782733 w 7580206"/>
              <a:gd name="connsiteY13" fmla="*/ 1013898 h 6322104"/>
              <a:gd name="connsiteX14" fmla="*/ 777959 w 7580206"/>
              <a:gd name="connsiteY14" fmla="*/ 1033932 h 6322104"/>
              <a:gd name="connsiteX15" fmla="*/ 770790 w 7580206"/>
              <a:gd name="connsiteY15" fmla="*/ 1064807 h 6322104"/>
              <a:gd name="connsiteX16" fmla="*/ 766202 w 7580206"/>
              <a:gd name="connsiteY16" fmla="*/ 1085755 h 6322104"/>
              <a:gd name="connsiteX17" fmla="*/ 758670 w 7580206"/>
              <a:gd name="connsiteY17" fmla="*/ 1120675 h 6322104"/>
              <a:gd name="connsiteX18" fmla="*/ 755360 w 7580206"/>
              <a:gd name="connsiteY18" fmla="*/ 1136113 h 6322104"/>
              <a:gd name="connsiteX19" fmla="*/ 733862 w 7580206"/>
              <a:gd name="connsiteY19" fmla="*/ 1248950 h 6322104"/>
              <a:gd name="connsiteX20" fmla="*/ 732762 w 7580206"/>
              <a:gd name="connsiteY20" fmla="*/ 1254833 h 6322104"/>
              <a:gd name="connsiteX21" fmla="*/ 718797 w 7580206"/>
              <a:gd name="connsiteY21" fmla="*/ 1340290 h 6322104"/>
              <a:gd name="connsiteX22" fmla="*/ 718061 w 7580206"/>
              <a:gd name="connsiteY22" fmla="*/ 1345436 h 6322104"/>
              <a:gd name="connsiteX23" fmla="*/ 714759 w 7580206"/>
              <a:gd name="connsiteY23" fmla="*/ 1371529 h 6322104"/>
              <a:gd name="connsiteX24" fmla="*/ 701530 w 7580206"/>
              <a:gd name="connsiteY24" fmla="*/ 1473525 h 6322104"/>
              <a:gd name="connsiteX25" fmla="*/ 697485 w 7580206"/>
              <a:gd name="connsiteY25" fmla="*/ 1510468 h 6322104"/>
              <a:gd name="connsiteX26" fmla="*/ 691424 w 7580206"/>
              <a:gd name="connsiteY26" fmla="*/ 1588020 h 6322104"/>
              <a:gd name="connsiteX27" fmla="*/ 687751 w 7580206"/>
              <a:gd name="connsiteY27" fmla="*/ 1636170 h 6322104"/>
              <a:gd name="connsiteX28" fmla="*/ 687565 w 7580206"/>
              <a:gd name="connsiteY28" fmla="*/ 1637635 h 6322104"/>
              <a:gd name="connsiteX29" fmla="*/ 681683 w 7580206"/>
              <a:gd name="connsiteY29" fmla="*/ 1769955 h 6322104"/>
              <a:gd name="connsiteX30" fmla="*/ 709977 w 7580206"/>
              <a:gd name="connsiteY30" fmla="*/ 2353997 h 6322104"/>
              <a:gd name="connsiteX31" fmla="*/ 1084232 w 7580206"/>
              <a:gd name="connsiteY31" fmla="*/ 3564355 h 6322104"/>
              <a:gd name="connsiteX32" fmla="*/ 1849263 w 7580206"/>
              <a:gd name="connsiteY32" fmla="*/ 4586339 h 6322104"/>
              <a:gd name="connsiteX33" fmla="*/ 2309493 w 7580206"/>
              <a:gd name="connsiteY33" fmla="*/ 4960872 h 6322104"/>
              <a:gd name="connsiteX34" fmla="*/ 2540802 w 7580206"/>
              <a:gd name="connsiteY34" fmla="*/ 5110839 h 6322104"/>
              <a:gd name="connsiteX35" fmla="*/ 2655445 w 7580206"/>
              <a:gd name="connsiteY35" fmla="*/ 5175341 h 6322104"/>
              <a:gd name="connsiteX36" fmla="*/ 2711298 w 7580206"/>
              <a:gd name="connsiteY36" fmla="*/ 5206402 h 6322104"/>
              <a:gd name="connsiteX37" fmla="*/ 2767515 w 7580206"/>
              <a:gd name="connsiteY37" fmla="*/ 5234332 h 6322104"/>
              <a:gd name="connsiteX38" fmla="*/ 3276438 w 7580206"/>
              <a:gd name="connsiteY38" fmla="*/ 5449165 h 6322104"/>
              <a:gd name="connsiteX39" fmla="*/ 3279375 w 7580206"/>
              <a:gd name="connsiteY39" fmla="*/ 5449901 h 6322104"/>
              <a:gd name="connsiteX40" fmla="*/ 3354889 w 7580206"/>
              <a:gd name="connsiteY40" fmla="*/ 5474894 h 6322104"/>
              <a:gd name="connsiteX41" fmla="*/ 3358749 w 7580206"/>
              <a:gd name="connsiteY41" fmla="*/ 5476181 h 6322104"/>
              <a:gd name="connsiteX42" fmla="*/ 3464758 w 7580206"/>
              <a:gd name="connsiteY42" fmla="*/ 5507792 h 6322104"/>
              <a:gd name="connsiteX43" fmla="*/ 3567645 w 7580206"/>
              <a:gd name="connsiteY43" fmla="*/ 5536281 h 6322104"/>
              <a:gd name="connsiteX44" fmla="*/ 3571318 w 7580206"/>
              <a:gd name="connsiteY44" fmla="*/ 5537381 h 6322104"/>
              <a:gd name="connsiteX45" fmla="*/ 3614679 w 7580206"/>
              <a:gd name="connsiteY45" fmla="*/ 5547859 h 6322104"/>
              <a:gd name="connsiteX46" fmla="*/ 3639478 w 7580206"/>
              <a:gd name="connsiteY46" fmla="*/ 5553369 h 6322104"/>
              <a:gd name="connsiteX47" fmla="*/ 3727485 w 7580206"/>
              <a:gd name="connsiteY47" fmla="*/ 5573216 h 6322104"/>
              <a:gd name="connsiteX48" fmla="*/ 4364830 w 7580206"/>
              <a:gd name="connsiteY48" fmla="*/ 5655729 h 6322104"/>
              <a:gd name="connsiteX49" fmla="*/ 4492330 w 7580206"/>
              <a:gd name="connsiteY49" fmla="*/ 5658859 h 6322104"/>
              <a:gd name="connsiteX50" fmla="*/ 4557924 w 7580206"/>
              <a:gd name="connsiteY50" fmla="*/ 5660510 h 6322104"/>
              <a:gd name="connsiteX51" fmla="*/ 4624798 w 7580206"/>
              <a:gd name="connsiteY51" fmla="*/ 5658859 h 6322104"/>
              <a:gd name="connsiteX52" fmla="*/ 4761674 w 7580206"/>
              <a:gd name="connsiteY52" fmla="*/ 5655186 h 6322104"/>
              <a:gd name="connsiteX53" fmla="*/ 4902404 w 7580206"/>
              <a:gd name="connsiteY53" fmla="*/ 5644708 h 6322104"/>
              <a:gd name="connsiteX54" fmla="*/ 5493451 w 7580206"/>
              <a:gd name="connsiteY54" fmla="*/ 5548587 h 6322104"/>
              <a:gd name="connsiteX55" fmla="*/ 6681234 w 7580206"/>
              <a:gd name="connsiteY55" fmla="*/ 5041184 h 6322104"/>
              <a:gd name="connsiteX56" fmla="*/ 7385381 w 7580206"/>
              <a:gd name="connsiteY56" fmla="*/ 4463734 h 6322104"/>
              <a:gd name="connsiteX57" fmla="*/ 7579656 w 7580206"/>
              <a:gd name="connsiteY57" fmla="*/ 4245129 h 6322104"/>
              <a:gd name="connsiteX58" fmla="*/ 7579656 w 7580206"/>
              <a:gd name="connsiteY58" fmla="*/ 5200520 h 6322104"/>
              <a:gd name="connsiteX59" fmla="*/ 7053644 w 7580206"/>
              <a:gd name="connsiteY59" fmla="*/ 5593986 h 6322104"/>
              <a:gd name="connsiteX60" fmla="*/ 5656414 w 7580206"/>
              <a:gd name="connsiteY60" fmla="*/ 6190706 h 6322104"/>
              <a:gd name="connsiteX61" fmla="*/ 4961752 w 7580206"/>
              <a:gd name="connsiteY61" fmla="*/ 6303729 h 6322104"/>
              <a:gd name="connsiteX62" fmla="*/ 4796580 w 7580206"/>
              <a:gd name="connsiteY62" fmla="*/ 6315858 h 6322104"/>
              <a:gd name="connsiteX63" fmla="*/ 4636004 w 7580206"/>
              <a:gd name="connsiteY63" fmla="*/ 6320268 h 6322104"/>
              <a:gd name="connsiteX64" fmla="*/ 4557738 w 7580206"/>
              <a:gd name="connsiteY64" fmla="*/ 6322104 h 6322104"/>
              <a:gd name="connsiteX65" fmla="*/ 4480760 w 7580206"/>
              <a:gd name="connsiteY65" fmla="*/ 6320454 h 6322104"/>
              <a:gd name="connsiteX66" fmla="*/ 4331390 w 7580206"/>
              <a:gd name="connsiteY66" fmla="*/ 6316594 h 6322104"/>
              <a:gd name="connsiteX67" fmla="*/ 3683939 w 7580206"/>
              <a:gd name="connsiteY67" fmla="*/ 6239956 h 6322104"/>
              <a:gd name="connsiteX68" fmla="*/ 3680451 w 7580206"/>
              <a:gd name="connsiteY68" fmla="*/ 6239592 h 6322104"/>
              <a:gd name="connsiteX69" fmla="*/ 3656931 w 7580206"/>
              <a:gd name="connsiteY69" fmla="*/ 6235547 h 6322104"/>
              <a:gd name="connsiteX70" fmla="*/ 3588771 w 7580206"/>
              <a:gd name="connsiteY70" fmla="*/ 6221217 h 6322104"/>
              <a:gd name="connsiteX71" fmla="*/ 3583075 w 7580206"/>
              <a:gd name="connsiteY71" fmla="*/ 6219931 h 6322104"/>
              <a:gd name="connsiteX72" fmla="*/ 3452080 w 7580206"/>
              <a:gd name="connsiteY72" fmla="*/ 6190528 h 6322104"/>
              <a:gd name="connsiteX73" fmla="*/ 3409642 w 7580206"/>
              <a:gd name="connsiteY73" fmla="*/ 6180600 h 6322104"/>
              <a:gd name="connsiteX74" fmla="*/ 3398986 w 7580206"/>
              <a:gd name="connsiteY74" fmla="*/ 6177655 h 6322104"/>
              <a:gd name="connsiteX75" fmla="*/ 3398800 w 7580206"/>
              <a:gd name="connsiteY75" fmla="*/ 6177655 h 6322104"/>
              <a:gd name="connsiteX76" fmla="*/ 3396591 w 7580206"/>
              <a:gd name="connsiteY76" fmla="*/ 6177105 h 6322104"/>
              <a:gd name="connsiteX77" fmla="*/ 3331741 w 7580206"/>
              <a:gd name="connsiteY77" fmla="*/ 6159281 h 6322104"/>
              <a:gd name="connsiteX78" fmla="*/ 3273865 w 7580206"/>
              <a:gd name="connsiteY78" fmla="*/ 6143293 h 6322104"/>
              <a:gd name="connsiteX79" fmla="*/ 3149666 w 7580206"/>
              <a:gd name="connsiteY79" fmla="*/ 6106171 h 6322104"/>
              <a:gd name="connsiteX80" fmla="*/ 2453531 w 7580206"/>
              <a:gd name="connsiteY80" fmla="*/ 5821497 h 6322104"/>
              <a:gd name="connsiteX81" fmla="*/ 2387573 w 7580206"/>
              <a:gd name="connsiteY81" fmla="*/ 5788421 h 6322104"/>
              <a:gd name="connsiteX82" fmla="*/ 2321800 w 7580206"/>
              <a:gd name="connsiteY82" fmla="*/ 5752028 h 6322104"/>
              <a:gd name="connsiteX83" fmla="*/ 2187317 w 7580206"/>
              <a:gd name="connsiteY83" fmla="*/ 5676134 h 6322104"/>
              <a:gd name="connsiteX84" fmla="*/ 1915400 w 7580206"/>
              <a:gd name="connsiteY84" fmla="*/ 5500073 h 6322104"/>
              <a:gd name="connsiteX85" fmla="*/ 1374881 w 7580206"/>
              <a:gd name="connsiteY85" fmla="*/ 5060295 h 6322104"/>
              <a:gd name="connsiteX86" fmla="*/ 476282 w 7580206"/>
              <a:gd name="connsiteY86" fmla="*/ 3859685 h 6322104"/>
              <a:gd name="connsiteX87" fmla="*/ 35891 w 7580206"/>
              <a:gd name="connsiteY87" fmla="*/ 2435967 h 6322104"/>
              <a:gd name="connsiteX88" fmla="*/ 2636 w 7580206"/>
              <a:gd name="connsiteY88" fmla="*/ 1750844 h 6322104"/>
              <a:gd name="connsiteX89" fmla="*/ 14214 w 7580206"/>
              <a:gd name="connsiteY89" fmla="*/ 1537298 h 6322104"/>
              <a:gd name="connsiteX90" fmla="*/ 16966 w 7580206"/>
              <a:gd name="connsiteY90" fmla="*/ 1502741 h 6322104"/>
              <a:gd name="connsiteX91" fmla="*/ 21561 w 7580206"/>
              <a:gd name="connsiteY91" fmla="*/ 1446323 h 6322104"/>
              <a:gd name="connsiteX92" fmla="*/ 22483 w 7580206"/>
              <a:gd name="connsiteY92" fmla="*/ 1433458 h 6322104"/>
              <a:gd name="connsiteX93" fmla="*/ 25785 w 7580206"/>
              <a:gd name="connsiteY93" fmla="*/ 1407178 h 6322104"/>
              <a:gd name="connsiteX94" fmla="*/ 46547 w 7580206"/>
              <a:gd name="connsiteY94" fmla="*/ 1246191 h 6322104"/>
              <a:gd name="connsiteX95" fmla="*/ 46733 w 7580206"/>
              <a:gd name="connsiteY95" fmla="*/ 1244541 h 6322104"/>
              <a:gd name="connsiteX96" fmla="*/ 51328 w 7580206"/>
              <a:gd name="connsiteY96" fmla="*/ 1209806 h 6322104"/>
              <a:gd name="connsiteX97" fmla="*/ 62163 w 7580206"/>
              <a:gd name="connsiteY97" fmla="*/ 1149342 h 6322104"/>
              <a:gd name="connsiteX98" fmla="*/ 89543 w 7580206"/>
              <a:gd name="connsiteY98" fmla="*/ 1004529 h 6322104"/>
              <a:gd name="connsiteX99" fmla="*/ 92294 w 7580206"/>
              <a:gd name="connsiteY99" fmla="*/ 991478 h 6322104"/>
              <a:gd name="connsiteX100" fmla="*/ 102400 w 7580206"/>
              <a:gd name="connsiteY100" fmla="*/ 944615 h 6322104"/>
              <a:gd name="connsiteX101" fmla="*/ 106809 w 7580206"/>
              <a:gd name="connsiteY101" fmla="*/ 924768 h 6322104"/>
              <a:gd name="connsiteX102" fmla="*/ 116551 w 7580206"/>
              <a:gd name="connsiteY102" fmla="*/ 882314 h 6322104"/>
              <a:gd name="connsiteX103" fmla="*/ 120774 w 7580206"/>
              <a:gd name="connsiteY103" fmla="*/ 864304 h 6322104"/>
              <a:gd name="connsiteX104" fmla="*/ 133267 w 7580206"/>
              <a:gd name="connsiteY104" fmla="*/ 813581 h 6322104"/>
              <a:gd name="connsiteX105" fmla="*/ 135104 w 7580206"/>
              <a:gd name="connsiteY105" fmla="*/ 806413 h 6322104"/>
              <a:gd name="connsiteX106" fmla="*/ 276205 w 7580206"/>
              <a:gd name="connsiteY106" fmla="*/ 353591 h 6322104"/>
              <a:gd name="connsiteX107" fmla="*/ 319751 w 7580206"/>
              <a:gd name="connsiteY107" fmla="*/ 245713 h 6322104"/>
              <a:gd name="connsiteX108" fmla="*/ 391220 w 7580206"/>
              <a:gd name="connsiteY108" fmla="*/ 79759 h 632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580206" h="6322104">
                <a:moveTo>
                  <a:pt x="7579656" y="4244510"/>
                </a:moveTo>
                <a:lnTo>
                  <a:pt x="7580206" y="4244510"/>
                </a:lnTo>
                <a:lnTo>
                  <a:pt x="7579656" y="4245129"/>
                </a:lnTo>
                <a:close/>
                <a:moveTo>
                  <a:pt x="428443" y="0"/>
                </a:moveTo>
                <a:lnTo>
                  <a:pt x="1196333" y="0"/>
                </a:lnTo>
                <a:lnTo>
                  <a:pt x="1133830" y="103838"/>
                </a:lnTo>
                <a:cubicBezTo>
                  <a:pt x="1101684" y="161907"/>
                  <a:pt x="1072467" y="219620"/>
                  <a:pt x="1045095" y="276953"/>
                </a:cubicBezTo>
                <a:cubicBezTo>
                  <a:pt x="1042708" y="282099"/>
                  <a:pt x="1040313" y="287617"/>
                  <a:pt x="1037562" y="293313"/>
                </a:cubicBezTo>
                <a:cubicBezTo>
                  <a:pt x="1030394" y="309301"/>
                  <a:pt x="1021574" y="327861"/>
                  <a:pt x="1011841" y="348809"/>
                </a:cubicBezTo>
                <a:cubicBezTo>
                  <a:pt x="990715" y="395672"/>
                  <a:pt x="971053" y="441985"/>
                  <a:pt x="952128" y="487562"/>
                </a:cubicBezTo>
                <a:cubicBezTo>
                  <a:pt x="951214" y="490135"/>
                  <a:pt x="950106" y="492522"/>
                  <a:pt x="949191" y="495095"/>
                </a:cubicBezTo>
                <a:cubicBezTo>
                  <a:pt x="900135" y="615287"/>
                  <a:pt x="843546" y="774073"/>
                  <a:pt x="794861" y="964827"/>
                </a:cubicBezTo>
                <a:cubicBezTo>
                  <a:pt x="793761" y="969058"/>
                  <a:pt x="792839" y="973103"/>
                  <a:pt x="791738" y="977141"/>
                </a:cubicBezTo>
                <a:cubicBezTo>
                  <a:pt x="788801" y="989277"/>
                  <a:pt x="785678" y="1001584"/>
                  <a:pt x="782733" y="1013898"/>
                </a:cubicBezTo>
                <a:cubicBezTo>
                  <a:pt x="781082" y="1020695"/>
                  <a:pt x="779431" y="1027313"/>
                  <a:pt x="777959" y="1033932"/>
                </a:cubicBezTo>
                <a:cubicBezTo>
                  <a:pt x="775572" y="1044038"/>
                  <a:pt x="773177" y="1054329"/>
                  <a:pt x="770790" y="1064807"/>
                </a:cubicBezTo>
                <a:cubicBezTo>
                  <a:pt x="769326" y="1071976"/>
                  <a:pt x="767667" y="1078772"/>
                  <a:pt x="766202" y="1085755"/>
                </a:cubicBezTo>
                <a:cubicBezTo>
                  <a:pt x="763629" y="1097333"/>
                  <a:pt x="761057" y="1108911"/>
                  <a:pt x="758670" y="1120675"/>
                </a:cubicBezTo>
                <a:cubicBezTo>
                  <a:pt x="757561" y="1125821"/>
                  <a:pt x="756461" y="1130967"/>
                  <a:pt x="755360" y="1136113"/>
                </a:cubicBezTo>
                <a:cubicBezTo>
                  <a:pt x="747828" y="1172863"/>
                  <a:pt x="740481" y="1210356"/>
                  <a:pt x="733862" y="1248950"/>
                </a:cubicBezTo>
                <a:cubicBezTo>
                  <a:pt x="733498" y="1250787"/>
                  <a:pt x="733126" y="1252810"/>
                  <a:pt x="732762" y="1254833"/>
                </a:cubicBezTo>
                <a:cubicBezTo>
                  <a:pt x="727430" y="1284786"/>
                  <a:pt x="722842" y="1313460"/>
                  <a:pt x="718797" y="1340290"/>
                </a:cubicBezTo>
                <a:cubicBezTo>
                  <a:pt x="718433" y="1341940"/>
                  <a:pt x="718247" y="1343591"/>
                  <a:pt x="718061" y="1345436"/>
                </a:cubicBezTo>
                <a:cubicBezTo>
                  <a:pt x="716960" y="1354069"/>
                  <a:pt x="715860" y="1362710"/>
                  <a:pt x="714759" y="1371529"/>
                </a:cubicBezTo>
                <a:cubicBezTo>
                  <a:pt x="710349" y="1404977"/>
                  <a:pt x="705940" y="1439162"/>
                  <a:pt x="701530" y="1473525"/>
                </a:cubicBezTo>
                <a:cubicBezTo>
                  <a:pt x="700058" y="1486575"/>
                  <a:pt x="698585" y="1498890"/>
                  <a:pt x="697485" y="1510468"/>
                </a:cubicBezTo>
                <a:cubicBezTo>
                  <a:pt x="695648" y="1536190"/>
                  <a:pt x="693625" y="1561919"/>
                  <a:pt x="691424" y="1588020"/>
                </a:cubicBezTo>
                <a:cubicBezTo>
                  <a:pt x="689037" y="1619446"/>
                  <a:pt x="687751" y="1636170"/>
                  <a:pt x="687751" y="1636170"/>
                </a:cubicBezTo>
                <a:cubicBezTo>
                  <a:pt x="687751" y="1636720"/>
                  <a:pt x="687565" y="1637084"/>
                  <a:pt x="687565" y="1637635"/>
                </a:cubicBezTo>
                <a:cubicBezTo>
                  <a:pt x="684256" y="1681010"/>
                  <a:pt x="681683" y="1725115"/>
                  <a:pt x="681683" y="1769955"/>
                </a:cubicBezTo>
                <a:cubicBezTo>
                  <a:pt x="674336" y="1956121"/>
                  <a:pt x="684256" y="2152943"/>
                  <a:pt x="709977" y="2353997"/>
                </a:cubicBezTo>
                <a:cubicBezTo>
                  <a:pt x="758112" y="2757018"/>
                  <a:pt x="886906" y="3177136"/>
                  <a:pt x="1084232" y="3564355"/>
                </a:cubicBezTo>
                <a:cubicBezTo>
                  <a:pt x="1279713" y="3953040"/>
                  <a:pt x="1551995" y="4302766"/>
                  <a:pt x="1849263" y="4586339"/>
                </a:cubicBezTo>
                <a:cubicBezTo>
                  <a:pt x="1997346" y="4729316"/>
                  <a:pt x="2154241" y="4853181"/>
                  <a:pt x="2309493" y="4960872"/>
                </a:cubicBezTo>
                <a:cubicBezTo>
                  <a:pt x="2386108" y="5016376"/>
                  <a:pt x="2465660" y="5063054"/>
                  <a:pt x="2540802" y="5110839"/>
                </a:cubicBezTo>
                <a:cubicBezTo>
                  <a:pt x="2579753" y="5132701"/>
                  <a:pt x="2617967" y="5154207"/>
                  <a:pt x="2655445" y="5175341"/>
                </a:cubicBezTo>
                <a:cubicBezTo>
                  <a:pt x="2674370" y="5185818"/>
                  <a:pt x="2692923" y="5196102"/>
                  <a:pt x="2711298" y="5206402"/>
                </a:cubicBezTo>
                <a:cubicBezTo>
                  <a:pt x="2730223" y="5215771"/>
                  <a:pt x="2748962" y="5225141"/>
                  <a:pt x="2767515" y="5234332"/>
                </a:cubicBezTo>
                <a:cubicBezTo>
                  <a:pt x="2953449" y="5328609"/>
                  <a:pt x="3126882" y="5398078"/>
                  <a:pt x="3276438" y="5449165"/>
                </a:cubicBezTo>
                <a:cubicBezTo>
                  <a:pt x="3277360" y="5449351"/>
                  <a:pt x="3278461" y="5449537"/>
                  <a:pt x="3279375" y="5449901"/>
                </a:cubicBezTo>
                <a:cubicBezTo>
                  <a:pt x="3279375" y="5449901"/>
                  <a:pt x="3305655" y="5458720"/>
                  <a:pt x="3354889" y="5474894"/>
                </a:cubicBezTo>
                <a:cubicBezTo>
                  <a:pt x="3356176" y="5475266"/>
                  <a:pt x="3357462" y="5475817"/>
                  <a:pt x="3358749" y="5476181"/>
                </a:cubicBezTo>
                <a:cubicBezTo>
                  <a:pt x="3396041" y="5487945"/>
                  <a:pt x="3431318" y="5498423"/>
                  <a:pt x="3464758" y="5507792"/>
                </a:cubicBezTo>
                <a:cubicBezTo>
                  <a:pt x="3495626" y="5516247"/>
                  <a:pt x="3529981" y="5525617"/>
                  <a:pt x="3567645" y="5536281"/>
                </a:cubicBezTo>
                <a:cubicBezTo>
                  <a:pt x="3568931" y="5536645"/>
                  <a:pt x="3570032" y="5537009"/>
                  <a:pt x="3571318" y="5537381"/>
                </a:cubicBezTo>
                <a:cubicBezTo>
                  <a:pt x="3585284" y="5540869"/>
                  <a:pt x="3599799" y="5544364"/>
                  <a:pt x="3614679" y="5547859"/>
                </a:cubicBezTo>
                <a:cubicBezTo>
                  <a:pt x="3623126" y="5549696"/>
                  <a:pt x="3631581" y="5551532"/>
                  <a:pt x="3639478" y="5553369"/>
                </a:cubicBezTo>
                <a:cubicBezTo>
                  <a:pt x="3673655" y="5561088"/>
                  <a:pt x="3703050" y="5567706"/>
                  <a:pt x="3727485" y="5573216"/>
                </a:cubicBezTo>
                <a:cubicBezTo>
                  <a:pt x="3899081" y="5609237"/>
                  <a:pt x="4114960" y="5643422"/>
                  <a:pt x="4364830" y="5655729"/>
                </a:cubicBezTo>
                <a:cubicBezTo>
                  <a:pt x="4406532" y="5656837"/>
                  <a:pt x="4448970" y="5657751"/>
                  <a:pt x="4492330" y="5658859"/>
                </a:cubicBezTo>
                <a:cubicBezTo>
                  <a:pt x="4514014" y="5659410"/>
                  <a:pt x="4535876" y="5659960"/>
                  <a:pt x="4557924" y="5660510"/>
                </a:cubicBezTo>
                <a:cubicBezTo>
                  <a:pt x="4580150" y="5659960"/>
                  <a:pt x="4602385" y="5659410"/>
                  <a:pt x="4624798" y="5658859"/>
                </a:cubicBezTo>
                <a:cubicBezTo>
                  <a:pt x="4669630" y="5657573"/>
                  <a:pt x="4715378" y="5656465"/>
                  <a:pt x="4761674" y="5655186"/>
                </a:cubicBezTo>
                <a:cubicBezTo>
                  <a:pt x="4807972" y="5651691"/>
                  <a:pt x="4854820" y="5648196"/>
                  <a:pt x="4902404" y="5644708"/>
                </a:cubicBezTo>
                <a:cubicBezTo>
                  <a:pt x="5092196" y="5626698"/>
                  <a:pt x="5291902" y="5599310"/>
                  <a:pt x="5493451" y="5548587"/>
                </a:cubicBezTo>
                <a:cubicBezTo>
                  <a:pt x="5896178" y="5449901"/>
                  <a:pt x="6311584" y="5281746"/>
                  <a:pt x="6681234" y="5041184"/>
                </a:cubicBezTo>
                <a:cubicBezTo>
                  <a:pt x="6940285" y="4874543"/>
                  <a:pt x="7179188" y="4677719"/>
                  <a:pt x="7385381" y="4463734"/>
                </a:cubicBezTo>
                <a:lnTo>
                  <a:pt x="7579656" y="4245129"/>
                </a:lnTo>
                <a:lnTo>
                  <a:pt x="7579656" y="5200520"/>
                </a:lnTo>
                <a:cubicBezTo>
                  <a:pt x="7415406" y="5342396"/>
                  <a:pt x="7239028" y="5474894"/>
                  <a:pt x="7053644" y="5593986"/>
                </a:cubicBezTo>
                <a:cubicBezTo>
                  <a:pt x="6619136" y="5876265"/>
                  <a:pt x="6130610" y="6074746"/>
                  <a:pt x="5656414" y="6190706"/>
                </a:cubicBezTo>
                <a:cubicBezTo>
                  <a:pt x="5419410" y="6249884"/>
                  <a:pt x="5184606" y="6282782"/>
                  <a:pt x="4961752" y="6303729"/>
                </a:cubicBezTo>
                <a:cubicBezTo>
                  <a:pt x="4905899" y="6307775"/>
                  <a:pt x="4850782" y="6311812"/>
                  <a:pt x="4796580" y="6315858"/>
                </a:cubicBezTo>
                <a:cubicBezTo>
                  <a:pt x="4742200" y="6317330"/>
                  <a:pt x="4688734" y="6318803"/>
                  <a:pt x="4636004" y="6320268"/>
                </a:cubicBezTo>
                <a:cubicBezTo>
                  <a:pt x="4609732" y="6320818"/>
                  <a:pt x="4583646" y="6321554"/>
                  <a:pt x="4557738" y="6322104"/>
                </a:cubicBezTo>
                <a:cubicBezTo>
                  <a:pt x="4531830" y="6321554"/>
                  <a:pt x="4506109" y="6321004"/>
                  <a:pt x="4480760" y="6320454"/>
                </a:cubicBezTo>
                <a:cubicBezTo>
                  <a:pt x="4430052" y="6318981"/>
                  <a:pt x="4380260" y="6317881"/>
                  <a:pt x="4331390" y="6316594"/>
                </a:cubicBezTo>
                <a:cubicBezTo>
                  <a:pt x="4085379" y="6304652"/>
                  <a:pt x="3867113" y="6274513"/>
                  <a:pt x="3683939" y="6239956"/>
                </a:cubicBezTo>
                <a:cubicBezTo>
                  <a:pt x="3682838" y="6239778"/>
                  <a:pt x="3681552" y="6239778"/>
                  <a:pt x="3680451" y="6239592"/>
                </a:cubicBezTo>
                <a:cubicBezTo>
                  <a:pt x="3680451" y="6239592"/>
                  <a:pt x="3672547" y="6238305"/>
                  <a:pt x="3656931" y="6235547"/>
                </a:cubicBezTo>
                <a:cubicBezTo>
                  <a:pt x="3641315" y="6233160"/>
                  <a:pt x="3618538" y="6227828"/>
                  <a:pt x="3588771" y="6221217"/>
                </a:cubicBezTo>
                <a:cubicBezTo>
                  <a:pt x="3586934" y="6220845"/>
                  <a:pt x="3584912" y="6220295"/>
                  <a:pt x="3583075" y="6219931"/>
                </a:cubicBezTo>
                <a:cubicBezTo>
                  <a:pt x="3536591" y="6210189"/>
                  <a:pt x="3492867" y="6200262"/>
                  <a:pt x="3452080" y="6190528"/>
                </a:cubicBezTo>
                <a:cubicBezTo>
                  <a:pt x="3438487" y="6187583"/>
                  <a:pt x="3424335" y="6184274"/>
                  <a:pt x="3409642" y="6180600"/>
                </a:cubicBezTo>
                <a:cubicBezTo>
                  <a:pt x="3406333" y="6179678"/>
                  <a:pt x="3402473" y="6178578"/>
                  <a:pt x="3398986" y="6177655"/>
                </a:cubicBezTo>
                <a:cubicBezTo>
                  <a:pt x="3398986" y="6177655"/>
                  <a:pt x="3398800" y="6177655"/>
                  <a:pt x="3398800" y="6177655"/>
                </a:cubicBezTo>
                <a:cubicBezTo>
                  <a:pt x="3398063" y="6177477"/>
                  <a:pt x="3397327" y="6177291"/>
                  <a:pt x="3396591" y="6177105"/>
                </a:cubicBezTo>
                <a:cubicBezTo>
                  <a:pt x="3375837" y="6171409"/>
                  <a:pt x="3354525" y="6165527"/>
                  <a:pt x="3331741" y="6159281"/>
                </a:cubicBezTo>
                <a:cubicBezTo>
                  <a:pt x="3313180" y="6154321"/>
                  <a:pt x="3293712" y="6148989"/>
                  <a:pt x="3273865" y="6143293"/>
                </a:cubicBezTo>
                <a:cubicBezTo>
                  <a:pt x="3224258" y="6129692"/>
                  <a:pt x="3182371" y="6117749"/>
                  <a:pt x="3149666" y="6106171"/>
                </a:cubicBezTo>
                <a:cubicBezTo>
                  <a:pt x="2953263" y="6044235"/>
                  <a:pt x="2713685" y="5953453"/>
                  <a:pt x="2453531" y="5821497"/>
                </a:cubicBezTo>
                <a:cubicBezTo>
                  <a:pt x="2431669" y="5810469"/>
                  <a:pt x="2409807" y="5799449"/>
                  <a:pt x="2387573" y="5788421"/>
                </a:cubicBezTo>
                <a:cubicBezTo>
                  <a:pt x="2365710" y="5776471"/>
                  <a:pt x="2343848" y="5764342"/>
                  <a:pt x="2321800" y="5752028"/>
                </a:cubicBezTo>
                <a:cubicBezTo>
                  <a:pt x="2277889" y="5727221"/>
                  <a:pt x="2233064" y="5701863"/>
                  <a:pt x="2187317" y="5676134"/>
                </a:cubicBezTo>
                <a:cubicBezTo>
                  <a:pt x="2098574" y="5620451"/>
                  <a:pt x="2005429" y="5565133"/>
                  <a:pt x="1915400" y="5500073"/>
                </a:cubicBezTo>
                <a:cubicBezTo>
                  <a:pt x="1732775" y="5373449"/>
                  <a:pt x="1548872" y="5227714"/>
                  <a:pt x="1374881" y="5060295"/>
                </a:cubicBezTo>
                <a:cubicBezTo>
                  <a:pt x="1025806" y="4727657"/>
                  <a:pt x="706490" y="4316739"/>
                  <a:pt x="476282" y="3859685"/>
                </a:cubicBezTo>
                <a:cubicBezTo>
                  <a:pt x="243865" y="3404283"/>
                  <a:pt x="92844" y="2909558"/>
                  <a:pt x="35891" y="2435967"/>
                </a:cubicBezTo>
                <a:cubicBezTo>
                  <a:pt x="5573" y="2199442"/>
                  <a:pt x="-5633" y="1968800"/>
                  <a:pt x="2636" y="1750844"/>
                </a:cubicBezTo>
                <a:cubicBezTo>
                  <a:pt x="3008" y="1678065"/>
                  <a:pt x="8518" y="1606946"/>
                  <a:pt x="14214" y="1537298"/>
                </a:cubicBezTo>
                <a:cubicBezTo>
                  <a:pt x="15129" y="1527006"/>
                  <a:pt x="16051" y="1515614"/>
                  <a:pt x="16966" y="1502741"/>
                </a:cubicBezTo>
                <a:cubicBezTo>
                  <a:pt x="17888" y="1486203"/>
                  <a:pt x="19539" y="1467092"/>
                  <a:pt x="21561" y="1446323"/>
                </a:cubicBezTo>
                <a:cubicBezTo>
                  <a:pt x="21747" y="1442099"/>
                  <a:pt x="22111" y="1437689"/>
                  <a:pt x="22483" y="1433458"/>
                </a:cubicBezTo>
                <a:cubicBezTo>
                  <a:pt x="23584" y="1424639"/>
                  <a:pt x="24684" y="1416005"/>
                  <a:pt x="25785" y="1407178"/>
                </a:cubicBezTo>
                <a:cubicBezTo>
                  <a:pt x="31295" y="1361051"/>
                  <a:pt x="38464" y="1307392"/>
                  <a:pt x="46547" y="1246191"/>
                </a:cubicBezTo>
                <a:cubicBezTo>
                  <a:pt x="46547" y="1245641"/>
                  <a:pt x="46733" y="1245091"/>
                  <a:pt x="46733" y="1244541"/>
                </a:cubicBezTo>
                <a:cubicBezTo>
                  <a:pt x="48383" y="1232963"/>
                  <a:pt x="49856" y="1221198"/>
                  <a:pt x="51328" y="1209806"/>
                </a:cubicBezTo>
                <a:cubicBezTo>
                  <a:pt x="55002" y="1189409"/>
                  <a:pt x="58489" y="1169375"/>
                  <a:pt x="62163" y="1149342"/>
                </a:cubicBezTo>
                <a:cubicBezTo>
                  <a:pt x="69881" y="1103951"/>
                  <a:pt x="79065" y="1055616"/>
                  <a:pt x="89543" y="1004529"/>
                </a:cubicBezTo>
                <a:cubicBezTo>
                  <a:pt x="90457" y="1000119"/>
                  <a:pt x="91379" y="995888"/>
                  <a:pt x="92294" y="991478"/>
                </a:cubicBezTo>
                <a:cubicBezTo>
                  <a:pt x="95603" y="976227"/>
                  <a:pt x="98912" y="960417"/>
                  <a:pt x="102400" y="944615"/>
                </a:cubicBezTo>
                <a:cubicBezTo>
                  <a:pt x="103872" y="937997"/>
                  <a:pt x="105337" y="931386"/>
                  <a:pt x="106809" y="924768"/>
                </a:cubicBezTo>
                <a:cubicBezTo>
                  <a:pt x="109932" y="910803"/>
                  <a:pt x="113242" y="896651"/>
                  <a:pt x="116551" y="882314"/>
                </a:cubicBezTo>
                <a:cubicBezTo>
                  <a:pt x="117829" y="876254"/>
                  <a:pt x="119302" y="870372"/>
                  <a:pt x="120774" y="864304"/>
                </a:cubicBezTo>
                <a:cubicBezTo>
                  <a:pt x="124812" y="847580"/>
                  <a:pt x="128857" y="830677"/>
                  <a:pt x="133267" y="813581"/>
                </a:cubicBezTo>
                <a:cubicBezTo>
                  <a:pt x="133817" y="811194"/>
                  <a:pt x="134554" y="808807"/>
                  <a:pt x="135104" y="806413"/>
                </a:cubicBezTo>
                <a:cubicBezTo>
                  <a:pt x="170381" y="667668"/>
                  <a:pt x="216128" y="515314"/>
                  <a:pt x="276205" y="353591"/>
                </a:cubicBezTo>
                <a:cubicBezTo>
                  <a:pt x="290170" y="318120"/>
                  <a:pt x="304685" y="282099"/>
                  <a:pt x="319751" y="245713"/>
                </a:cubicBezTo>
                <a:cubicBezTo>
                  <a:pt x="345287" y="180289"/>
                  <a:pt x="370086" y="124971"/>
                  <a:pt x="391220" y="79759"/>
                </a:cubicBezTo>
                <a:close/>
              </a:path>
            </a:pathLst>
          </a:custGeom>
          <a:solidFill>
            <a:srgbClr val="F1F2F2"/>
          </a:solidFill>
          <a:ln w="237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F9937D74-76F2-6540-999E-6E3E74DF3CAA}"/>
              </a:ext>
            </a:extLst>
          </p:cNvPr>
          <p:cNvSpPr/>
          <p:nvPr/>
        </p:nvSpPr>
        <p:spPr>
          <a:xfrm rot="10800000">
            <a:off x="0" y="1994564"/>
            <a:ext cx="6550436" cy="2693322"/>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solidFill>
            <a:srgbClr val="297239"/>
          </a:solidFill>
          <a:ln w="237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0F923373-10C2-7448-9A99-9AD00DAB9853}"/>
              </a:ext>
            </a:extLst>
          </p:cNvPr>
          <p:cNvSpPr/>
          <p:nvPr/>
        </p:nvSpPr>
        <p:spPr>
          <a:xfrm rot="10800000">
            <a:off x="6450993" y="2523552"/>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16" name="Group 15">
            <a:extLst>
              <a:ext uri="{FF2B5EF4-FFF2-40B4-BE49-F238E27FC236}">
                <a16:creationId xmlns:a16="http://schemas.microsoft.com/office/drawing/2014/main" id="{BC7DDA0B-9300-C84E-805B-91DFA73C67D2}"/>
              </a:ext>
            </a:extLst>
          </p:cNvPr>
          <p:cNvGrpSpPr/>
          <p:nvPr userDrawn="1"/>
        </p:nvGrpSpPr>
        <p:grpSpPr>
          <a:xfrm>
            <a:off x="213315" y="5642759"/>
            <a:ext cx="2735993" cy="679345"/>
            <a:chOff x="0" y="0"/>
            <a:chExt cx="2301694" cy="571500"/>
          </a:xfrm>
        </p:grpSpPr>
        <p:sp>
          <p:nvSpPr>
            <p:cNvPr id="20" name="Rectangle 19">
              <a:extLst>
                <a:ext uri="{FF2B5EF4-FFF2-40B4-BE49-F238E27FC236}">
                  <a16:creationId xmlns:a16="http://schemas.microsoft.com/office/drawing/2014/main" id="{B71A814C-FB12-F749-A560-BD9642ABF26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1" name="Picture 20">
              <a:extLst>
                <a:ext uri="{FF2B5EF4-FFF2-40B4-BE49-F238E27FC236}">
                  <a16:creationId xmlns:a16="http://schemas.microsoft.com/office/drawing/2014/main" id="{5B69F029-B917-2E46-8724-CE05AF7DF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4" name="Text Placeholder 23">
            <a:extLst>
              <a:ext uri="{FF2B5EF4-FFF2-40B4-BE49-F238E27FC236}">
                <a16:creationId xmlns:a16="http://schemas.microsoft.com/office/drawing/2014/main" id="{2546403F-7C8D-8348-8F7B-5E9C8AAE4AC3}"/>
              </a:ext>
            </a:extLst>
          </p:cNvPr>
          <p:cNvSpPr>
            <a:spLocks noGrp="1"/>
          </p:cNvSpPr>
          <p:nvPr>
            <p:ph type="body" sz="quarter" idx="15" hasCustomPrompt="1"/>
          </p:nvPr>
        </p:nvSpPr>
        <p:spPr>
          <a:xfrm>
            <a:off x="585332" y="3366372"/>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60557D00-020D-BD43-AB3C-5A3B7B04DB1F}"/>
              </a:ext>
            </a:extLst>
          </p:cNvPr>
          <p:cNvSpPr>
            <a:spLocks noGrp="1"/>
          </p:cNvSpPr>
          <p:nvPr>
            <p:ph type="body" sz="quarter" idx="16" hasCustomPrompt="1"/>
          </p:nvPr>
        </p:nvSpPr>
        <p:spPr>
          <a:xfrm>
            <a:off x="585332" y="2747849"/>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6" name="Picture 25" descr="Logo&#10;&#10;Description automatically generated">
            <a:extLst>
              <a:ext uri="{FF2B5EF4-FFF2-40B4-BE49-F238E27FC236}">
                <a16:creationId xmlns:a16="http://schemas.microsoft.com/office/drawing/2014/main" id="{1C6E8B7D-F338-1148-9FC3-1E54738D0EB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49996" y="1700219"/>
            <a:ext cx="5223504" cy="334087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1942868" y="2765670"/>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4BA41"/>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433889" y="3354733"/>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297239"/>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3783103" y="3635128"/>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63A043"/>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469692" y="2157756"/>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0B582E"/>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133236" y="2120056"/>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68940"/>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1667187" y="3894316"/>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4BA41"/>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481962" y="5117212"/>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63A043"/>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086111" y="1964543"/>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68940"/>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7616729" y="3022502"/>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297239"/>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411245" y="2230800"/>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0B582E"/>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063680" y="3424909"/>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010479" y="4410622"/>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509130" y="4122543"/>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8625833" y="3068072"/>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203677" y="2835852"/>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1696604" y="4043223"/>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500643" y="2329432"/>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5561920" y="5263460"/>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24" name="Text Placeholder 17">
            <a:extLst>
              <a:ext uri="{FF2B5EF4-FFF2-40B4-BE49-F238E27FC236}">
                <a16:creationId xmlns:a16="http://schemas.microsoft.com/office/drawing/2014/main" id="{1504325D-5B53-A741-9F4A-1EA65D04662E}"/>
              </a:ext>
            </a:extLst>
          </p:cNvPr>
          <p:cNvSpPr>
            <a:spLocks noGrp="1"/>
          </p:cNvSpPr>
          <p:nvPr>
            <p:ph type="body" sz="quarter" idx="36" hasCustomPrompt="1"/>
          </p:nvPr>
        </p:nvSpPr>
        <p:spPr>
          <a:xfrm>
            <a:off x="5134337" y="2011710"/>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C69A8499-F2CE-F349-A11C-AD4AD2B1C10A}"/>
              </a:ext>
            </a:extLst>
          </p:cNvPr>
          <p:cNvSpPr>
            <a:spLocks noGrp="1"/>
          </p:cNvSpPr>
          <p:nvPr>
            <p:ph type="body" sz="quarter" idx="39" hasCustomPrompt="1"/>
          </p:nvPr>
        </p:nvSpPr>
        <p:spPr>
          <a:xfrm>
            <a:off x="7652164" y="313502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9" name="Text Box 5">
            <a:extLst>
              <a:ext uri="{FF2B5EF4-FFF2-40B4-BE49-F238E27FC236}">
                <a16:creationId xmlns:a16="http://schemas.microsoft.com/office/drawing/2014/main" id="{252DF130-B7EB-BA4C-95D4-11B532998667}"/>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714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1092856" y="2614060"/>
            <a:ext cx="2664102" cy="2664102"/>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3388082" y="2614060"/>
            <a:ext cx="2664102" cy="2664102"/>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5683308" y="2614060"/>
            <a:ext cx="2664102" cy="2664102"/>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7978534" y="2614060"/>
            <a:ext cx="2664102" cy="2664102"/>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1461732" y="2171652"/>
            <a:ext cx="1268168" cy="1268168"/>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3756958" y="2171652"/>
            <a:ext cx="1268168" cy="1268168"/>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052184" y="2171652"/>
            <a:ext cx="1268168" cy="1268168"/>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8347410" y="2171652"/>
            <a:ext cx="1268168" cy="1268168"/>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1564981" y="2259942"/>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3863712" y="227840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158938" y="227840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8454164" y="2278405"/>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2438346" y="4752544"/>
            <a:ext cx="879736" cy="879735"/>
          </a:xfrm>
          <a:prstGeom prst="ellipse">
            <a:avLst/>
          </a:prstGeom>
          <a:solidFill>
            <a:srgbClr val="84B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4801840" y="4752544"/>
            <a:ext cx="879736" cy="879735"/>
          </a:xfrm>
          <a:prstGeom prst="ellipse">
            <a:avLst/>
          </a:prstGeom>
          <a:solidFill>
            <a:srgbClr val="63A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098798" y="4752544"/>
            <a:ext cx="879736" cy="879735"/>
          </a:xfrm>
          <a:prstGeom prst="ellipse">
            <a:avLst/>
          </a:prstGeom>
          <a:solidFill>
            <a:srgbClr val="468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9529207" y="4752544"/>
            <a:ext cx="879736" cy="879735"/>
          </a:xfrm>
          <a:prstGeom prst="ellipse">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1750908" y="2419873"/>
            <a:ext cx="695250" cy="734798"/>
          </a:xfrm>
        </p:spPr>
        <p:txBody>
          <a:bodyPr/>
          <a:lstStyle>
            <a:lvl1pPr algn="ctr">
              <a:buNone/>
              <a:defRPr sz="4800" b="0" i="0" spc="0">
                <a:solidFill>
                  <a:srgbClr val="84BA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4067515" y="2422469"/>
            <a:ext cx="695250" cy="734798"/>
          </a:xfrm>
        </p:spPr>
        <p:txBody>
          <a:bodyPr/>
          <a:lstStyle>
            <a:lvl1pPr algn="ctr">
              <a:buNone/>
              <a:defRPr sz="4800" b="0" i="0" spc="0">
                <a:solidFill>
                  <a:srgbClr val="63A04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341360" y="2435827"/>
            <a:ext cx="695250" cy="734798"/>
          </a:xfrm>
        </p:spPr>
        <p:txBody>
          <a:bodyPr/>
          <a:lstStyle>
            <a:lvl1pPr algn="ctr">
              <a:buNone/>
              <a:defRPr sz="4800" b="0" i="0" spc="0">
                <a:solidFill>
                  <a:srgbClr val="4689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8657967" y="2438423"/>
            <a:ext cx="695250" cy="734798"/>
          </a:xfrm>
        </p:spPr>
        <p:txBody>
          <a:bodyPr/>
          <a:lstStyle>
            <a:lvl1pPr algn="ctr">
              <a:buNone/>
              <a:defRPr sz="4800" b="0" i="0" spc="0">
                <a:solidFill>
                  <a:srgbClr val="29723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1294852" y="360883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5881337" y="3594503"/>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212564" y="357570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3626079" y="359003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Box 5">
            <a:extLst>
              <a:ext uri="{FF2B5EF4-FFF2-40B4-BE49-F238E27FC236}">
                <a16:creationId xmlns:a16="http://schemas.microsoft.com/office/drawing/2014/main" id="{FB042637-18C0-1640-9D42-D613390279B5}"/>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9"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9" y="4223142"/>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1"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4" y="259482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4BA4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3"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8" y="4288825"/>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1" y="4716525"/>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63A04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3" y="4270495"/>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3" y="4223142"/>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3" y="4288825"/>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6" y="2594824"/>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68940"/>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1" y="4270495"/>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8" y="4223142"/>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8" y="4288825"/>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10" y="4716525"/>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29723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1" y="3117216"/>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8" y="3117216"/>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2" y="4807913"/>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8" y="477948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30" y="4745592"/>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1" y="2823088"/>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2" y="2789191"/>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1" y="4284355"/>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84BA41"/>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6" y="3550216"/>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2202688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651016CF-0AC4-C241-8F29-9548D3279A49}"/>
              </a:ext>
            </a:extLst>
          </p:cNvPr>
          <p:cNvSpPr/>
          <p:nvPr userDrawn="1"/>
        </p:nvSpPr>
        <p:spPr>
          <a:xfrm>
            <a:off x="7317419" y="-1"/>
            <a:ext cx="4915108" cy="5108268"/>
          </a:xfrm>
          <a:custGeom>
            <a:avLst/>
            <a:gdLst>
              <a:gd name="connsiteX0" fmla="*/ 175160 w 4915108"/>
              <a:gd name="connsiteY0" fmla="*/ 0 h 5108268"/>
              <a:gd name="connsiteX1" fmla="*/ 813231 w 4915108"/>
              <a:gd name="connsiteY1" fmla="*/ 0 h 5108268"/>
              <a:gd name="connsiteX2" fmla="*/ 811581 w 4915108"/>
              <a:gd name="connsiteY2" fmla="*/ 4227 h 5108268"/>
              <a:gd name="connsiteX3" fmla="*/ 707919 w 4915108"/>
              <a:gd name="connsiteY3" fmla="*/ 336024 h 5108268"/>
              <a:gd name="connsiteX4" fmla="*/ 705136 w 4915108"/>
              <a:gd name="connsiteY4" fmla="*/ 346994 h 5108268"/>
              <a:gd name="connsiteX5" fmla="*/ 697122 w 4915108"/>
              <a:gd name="connsiteY5" fmla="*/ 379739 h 5108268"/>
              <a:gd name="connsiteX6" fmla="*/ 692861 w 4915108"/>
              <a:gd name="connsiteY6" fmla="*/ 397578 h 5108268"/>
              <a:gd name="connsiteX7" fmla="*/ 686483 w 4915108"/>
              <a:gd name="connsiteY7" fmla="*/ 425082 h 5108268"/>
              <a:gd name="connsiteX8" fmla="*/ 682388 w 4915108"/>
              <a:gd name="connsiteY8" fmla="*/ 443750 h 5108268"/>
              <a:gd name="connsiteX9" fmla="*/ 675678 w 4915108"/>
              <a:gd name="connsiteY9" fmla="*/ 474852 h 5108268"/>
              <a:gd name="connsiteX10" fmla="*/ 672731 w 4915108"/>
              <a:gd name="connsiteY10" fmla="*/ 488604 h 5108268"/>
              <a:gd name="connsiteX11" fmla="*/ 653579 w 4915108"/>
              <a:gd name="connsiteY11" fmla="*/ 589129 h 5108268"/>
              <a:gd name="connsiteX12" fmla="*/ 652599 w 4915108"/>
              <a:gd name="connsiteY12" fmla="*/ 594362 h 5108268"/>
              <a:gd name="connsiteX13" fmla="*/ 640166 w 4915108"/>
              <a:gd name="connsiteY13" fmla="*/ 670490 h 5108268"/>
              <a:gd name="connsiteX14" fmla="*/ 639509 w 4915108"/>
              <a:gd name="connsiteY14" fmla="*/ 675074 h 5108268"/>
              <a:gd name="connsiteX15" fmla="*/ 636562 w 4915108"/>
              <a:gd name="connsiteY15" fmla="*/ 698319 h 5108268"/>
              <a:gd name="connsiteX16" fmla="*/ 624777 w 4915108"/>
              <a:gd name="connsiteY16" fmla="*/ 789186 h 5108268"/>
              <a:gd name="connsiteX17" fmla="*/ 621173 w 4915108"/>
              <a:gd name="connsiteY17" fmla="*/ 822089 h 5108268"/>
              <a:gd name="connsiteX18" fmla="*/ 615774 w 4915108"/>
              <a:gd name="connsiteY18" fmla="*/ 891175 h 5108268"/>
              <a:gd name="connsiteX19" fmla="*/ 612502 w 4915108"/>
              <a:gd name="connsiteY19" fmla="*/ 934068 h 5108268"/>
              <a:gd name="connsiteX20" fmla="*/ 612336 w 4915108"/>
              <a:gd name="connsiteY20" fmla="*/ 935380 h 5108268"/>
              <a:gd name="connsiteX21" fmla="*/ 607104 w 4915108"/>
              <a:gd name="connsiteY21" fmla="*/ 1053255 h 5108268"/>
              <a:gd name="connsiteX22" fmla="*/ 632309 w 4915108"/>
              <a:gd name="connsiteY22" fmla="*/ 1573535 h 5108268"/>
              <a:gd name="connsiteX23" fmla="*/ 965698 w 4915108"/>
              <a:gd name="connsiteY23" fmla="*/ 2651749 h 5108268"/>
              <a:gd name="connsiteX24" fmla="*/ 1647208 w 4915108"/>
              <a:gd name="connsiteY24" fmla="*/ 3562160 h 5108268"/>
              <a:gd name="connsiteX25" fmla="*/ 2057194 w 4915108"/>
              <a:gd name="connsiteY25" fmla="*/ 3895811 h 5108268"/>
              <a:gd name="connsiteX26" fmla="*/ 2263250 w 4915108"/>
              <a:gd name="connsiteY26" fmla="*/ 4029399 h 5108268"/>
              <a:gd name="connsiteX27" fmla="*/ 2365377 w 4915108"/>
              <a:gd name="connsiteY27" fmla="*/ 4086859 h 5108268"/>
              <a:gd name="connsiteX28" fmla="*/ 2415133 w 4915108"/>
              <a:gd name="connsiteY28" fmla="*/ 4114529 h 5108268"/>
              <a:gd name="connsiteX29" fmla="*/ 2465219 w 4915108"/>
              <a:gd name="connsiteY29" fmla="*/ 4139417 h 5108268"/>
              <a:gd name="connsiteX30" fmla="*/ 2918575 w 4915108"/>
              <a:gd name="connsiteY30" fmla="*/ 4330796 h 5108268"/>
              <a:gd name="connsiteX31" fmla="*/ 2921198 w 4915108"/>
              <a:gd name="connsiteY31" fmla="*/ 4331452 h 5108268"/>
              <a:gd name="connsiteX32" fmla="*/ 2988461 w 4915108"/>
              <a:gd name="connsiteY32" fmla="*/ 4353716 h 5108268"/>
              <a:gd name="connsiteX33" fmla="*/ 2991899 w 4915108"/>
              <a:gd name="connsiteY33" fmla="*/ 4354862 h 5108268"/>
              <a:gd name="connsiteX34" fmla="*/ 3086335 w 4915108"/>
              <a:gd name="connsiteY34" fmla="*/ 4383023 h 5108268"/>
              <a:gd name="connsiteX35" fmla="*/ 3177990 w 4915108"/>
              <a:gd name="connsiteY35" fmla="*/ 4408394 h 5108268"/>
              <a:gd name="connsiteX36" fmla="*/ 3181262 w 4915108"/>
              <a:gd name="connsiteY36" fmla="*/ 4409381 h 5108268"/>
              <a:gd name="connsiteX37" fmla="*/ 3219889 w 4915108"/>
              <a:gd name="connsiteY37" fmla="*/ 4418708 h 5108268"/>
              <a:gd name="connsiteX38" fmla="*/ 3241981 w 4915108"/>
              <a:gd name="connsiteY38" fmla="*/ 4423623 h 5108268"/>
              <a:gd name="connsiteX39" fmla="*/ 3320379 w 4915108"/>
              <a:gd name="connsiteY39" fmla="*/ 4441304 h 5108268"/>
              <a:gd name="connsiteX40" fmla="*/ 3888144 w 4915108"/>
              <a:gd name="connsiteY40" fmla="*/ 4514808 h 5108268"/>
              <a:gd name="connsiteX41" fmla="*/ 4001731 w 4915108"/>
              <a:gd name="connsiteY41" fmla="*/ 4517590 h 5108268"/>
              <a:gd name="connsiteX42" fmla="*/ 4060158 w 4915108"/>
              <a:gd name="connsiteY42" fmla="*/ 4519068 h 5108268"/>
              <a:gd name="connsiteX43" fmla="*/ 4119730 w 4915108"/>
              <a:gd name="connsiteY43" fmla="*/ 4517590 h 5108268"/>
              <a:gd name="connsiteX44" fmla="*/ 4241664 w 4915108"/>
              <a:gd name="connsiteY44" fmla="*/ 4514318 h 5108268"/>
              <a:gd name="connsiteX45" fmla="*/ 4367036 w 4915108"/>
              <a:gd name="connsiteY45" fmla="*/ 4504984 h 5108268"/>
              <a:gd name="connsiteX46" fmla="*/ 4893551 w 4915108"/>
              <a:gd name="connsiteY46" fmla="*/ 4419364 h 5108268"/>
              <a:gd name="connsiteX47" fmla="*/ 4915108 w 4915108"/>
              <a:gd name="connsiteY47" fmla="*/ 4413178 h 5108268"/>
              <a:gd name="connsiteX48" fmla="*/ 4915108 w 4915108"/>
              <a:gd name="connsiteY48" fmla="*/ 5018934 h 5108268"/>
              <a:gd name="connsiteX49" fmla="*/ 4881045 w 4915108"/>
              <a:gd name="connsiteY49" fmla="*/ 5026562 h 5108268"/>
              <a:gd name="connsiteX50" fmla="*/ 4420064 w 4915108"/>
              <a:gd name="connsiteY50" fmla="*/ 5091899 h 5108268"/>
              <a:gd name="connsiteX51" fmla="*/ 4272925 w 4915108"/>
              <a:gd name="connsiteY51" fmla="*/ 5102704 h 5108268"/>
              <a:gd name="connsiteX52" fmla="*/ 4129879 w 4915108"/>
              <a:gd name="connsiteY52" fmla="*/ 5106632 h 5108268"/>
              <a:gd name="connsiteX53" fmla="*/ 4060158 w 4915108"/>
              <a:gd name="connsiteY53" fmla="*/ 5108268 h 5108268"/>
              <a:gd name="connsiteX54" fmla="*/ 3991583 w 4915108"/>
              <a:gd name="connsiteY54" fmla="*/ 5106798 h 5108268"/>
              <a:gd name="connsiteX55" fmla="*/ 3858520 w 4915108"/>
              <a:gd name="connsiteY55" fmla="*/ 5103360 h 5108268"/>
              <a:gd name="connsiteX56" fmla="*/ 3281753 w 4915108"/>
              <a:gd name="connsiteY56" fmla="*/ 5035089 h 5108268"/>
              <a:gd name="connsiteX57" fmla="*/ 3278647 w 4915108"/>
              <a:gd name="connsiteY57" fmla="*/ 5034764 h 5108268"/>
              <a:gd name="connsiteX58" fmla="*/ 3257693 w 4915108"/>
              <a:gd name="connsiteY58" fmla="*/ 5031160 h 5108268"/>
              <a:gd name="connsiteX59" fmla="*/ 3196975 w 4915108"/>
              <a:gd name="connsiteY59" fmla="*/ 5018388 h 5108268"/>
              <a:gd name="connsiteX60" fmla="*/ 3191901 w 4915108"/>
              <a:gd name="connsiteY60" fmla="*/ 5017242 h 5108268"/>
              <a:gd name="connsiteX61" fmla="*/ 3075207 w 4915108"/>
              <a:gd name="connsiteY61" fmla="*/ 4991049 h 5108268"/>
              <a:gd name="connsiteX62" fmla="*/ 3037402 w 4915108"/>
              <a:gd name="connsiteY62" fmla="*/ 4982213 h 5108268"/>
              <a:gd name="connsiteX63" fmla="*/ 3027909 w 4915108"/>
              <a:gd name="connsiteY63" fmla="*/ 4979589 h 5108268"/>
              <a:gd name="connsiteX64" fmla="*/ 3027743 w 4915108"/>
              <a:gd name="connsiteY64" fmla="*/ 4979589 h 5108268"/>
              <a:gd name="connsiteX65" fmla="*/ 3025783 w 4915108"/>
              <a:gd name="connsiteY65" fmla="*/ 4979099 h 5108268"/>
              <a:gd name="connsiteX66" fmla="*/ 2968005 w 4915108"/>
              <a:gd name="connsiteY66" fmla="*/ 4963220 h 5108268"/>
              <a:gd name="connsiteX67" fmla="*/ 2916448 w 4915108"/>
              <a:gd name="connsiteY67" fmla="*/ 4948978 h 5108268"/>
              <a:gd name="connsiteX68" fmla="*/ 2805809 w 4915108"/>
              <a:gd name="connsiteY68" fmla="*/ 4915909 h 5108268"/>
              <a:gd name="connsiteX69" fmla="*/ 2185673 w 4915108"/>
              <a:gd name="connsiteY69" fmla="*/ 4662314 h 5108268"/>
              <a:gd name="connsiteX70" fmla="*/ 2126915 w 4915108"/>
              <a:gd name="connsiteY70" fmla="*/ 4632848 h 5108268"/>
              <a:gd name="connsiteX71" fmla="*/ 2068323 w 4915108"/>
              <a:gd name="connsiteY71" fmla="*/ 4600428 h 5108268"/>
              <a:gd name="connsiteX72" fmla="*/ 1948522 w 4915108"/>
              <a:gd name="connsiteY72" fmla="*/ 4532813 h 5108268"/>
              <a:gd name="connsiteX73" fmla="*/ 1706290 w 4915108"/>
              <a:gd name="connsiteY73" fmla="*/ 4375981 h 5108268"/>
              <a:gd name="connsiteX74" fmla="*/ 1224781 w 4915108"/>
              <a:gd name="connsiteY74" fmla="*/ 3984214 h 5108268"/>
              <a:gd name="connsiteX75" fmla="*/ 424285 w 4915108"/>
              <a:gd name="connsiteY75" fmla="*/ 2914671 h 5108268"/>
              <a:gd name="connsiteX76" fmla="*/ 31973 w 4915108"/>
              <a:gd name="connsiteY76" fmla="*/ 1646383 h 5108268"/>
              <a:gd name="connsiteX77" fmla="*/ 2349 w 4915108"/>
              <a:gd name="connsiteY77" fmla="*/ 1036064 h 5108268"/>
              <a:gd name="connsiteX78" fmla="*/ 12656 w 4915108"/>
              <a:gd name="connsiteY78" fmla="*/ 845825 h 5108268"/>
              <a:gd name="connsiteX79" fmla="*/ 15114 w 4915108"/>
              <a:gd name="connsiteY79" fmla="*/ 815048 h 5108268"/>
              <a:gd name="connsiteX80" fmla="*/ 19207 w 4915108"/>
              <a:gd name="connsiteY80" fmla="*/ 764788 h 5108268"/>
              <a:gd name="connsiteX81" fmla="*/ 20022 w 4915108"/>
              <a:gd name="connsiteY81" fmla="*/ 753328 h 5108268"/>
              <a:gd name="connsiteX82" fmla="*/ 22971 w 4915108"/>
              <a:gd name="connsiteY82" fmla="*/ 729917 h 5108268"/>
              <a:gd name="connsiteX83" fmla="*/ 41465 w 4915108"/>
              <a:gd name="connsiteY83" fmla="*/ 586506 h 5108268"/>
              <a:gd name="connsiteX84" fmla="*/ 41631 w 4915108"/>
              <a:gd name="connsiteY84" fmla="*/ 585035 h 5108268"/>
              <a:gd name="connsiteX85" fmla="*/ 45718 w 4915108"/>
              <a:gd name="connsiteY85" fmla="*/ 554093 h 5108268"/>
              <a:gd name="connsiteX86" fmla="*/ 55376 w 4915108"/>
              <a:gd name="connsiteY86" fmla="*/ 500230 h 5108268"/>
              <a:gd name="connsiteX87" fmla="*/ 79767 w 4915108"/>
              <a:gd name="connsiteY87" fmla="*/ 371219 h 5108268"/>
              <a:gd name="connsiteX88" fmla="*/ 82218 w 4915108"/>
              <a:gd name="connsiteY88" fmla="*/ 359600 h 5108268"/>
              <a:gd name="connsiteX89" fmla="*/ 91221 w 4915108"/>
              <a:gd name="connsiteY89" fmla="*/ 317853 h 5108268"/>
              <a:gd name="connsiteX90" fmla="*/ 95149 w 4915108"/>
              <a:gd name="connsiteY90" fmla="*/ 300173 h 5108268"/>
              <a:gd name="connsiteX91" fmla="*/ 103820 w 4915108"/>
              <a:gd name="connsiteY91" fmla="*/ 262354 h 5108268"/>
              <a:gd name="connsiteX92" fmla="*/ 107590 w 4915108"/>
              <a:gd name="connsiteY92" fmla="*/ 246310 h 5108268"/>
              <a:gd name="connsiteX93" fmla="*/ 118719 w 4915108"/>
              <a:gd name="connsiteY93" fmla="*/ 201125 h 5108268"/>
              <a:gd name="connsiteX94" fmla="*/ 120354 w 4915108"/>
              <a:gd name="connsiteY94" fmla="*/ 194739 h 5108268"/>
              <a:gd name="connsiteX95" fmla="*/ 174916 w 4915108"/>
              <a:gd name="connsiteY95" fmla="*/ 718 h 510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915108" h="5108268">
                <a:moveTo>
                  <a:pt x="175160" y="0"/>
                </a:moveTo>
                <a:lnTo>
                  <a:pt x="813231" y="0"/>
                </a:lnTo>
                <a:lnTo>
                  <a:pt x="811581" y="4227"/>
                </a:lnTo>
                <a:cubicBezTo>
                  <a:pt x="776934" y="97143"/>
                  <a:pt x="740446" y="208572"/>
                  <a:pt x="707919" y="336024"/>
                </a:cubicBezTo>
                <a:cubicBezTo>
                  <a:pt x="706939" y="339787"/>
                  <a:pt x="706124" y="343390"/>
                  <a:pt x="705136" y="346994"/>
                </a:cubicBezTo>
                <a:cubicBezTo>
                  <a:pt x="702520" y="357798"/>
                  <a:pt x="699738" y="368769"/>
                  <a:pt x="697122" y="379739"/>
                </a:cubicBezTo>
                <a:cubicBezTo>
                  <a:pt x="695644" y="385793"/>
                  <a:pt x="694173" y="391689"/>
                  <a:pt x="692861" y="397578"/>
                </a:cubicBezTo>
                <a:cubicBezTo>
                  <a:pt x="690735" y="406587"/>
                  <a:pt x="688609" y="415755"/>
                  <a:pt x="686483" y="425082"/>
                </a:cubicBezTo>
                <a:cubicBezTo>
                  <a:pt x="685171" y="431468"/>
                  <a:pt x="683693" y="437530"/>
                  <a:pt x="682388" y="443750"/>
                </a:cubicBezTo>
                <a:cubicBezTo>
                  <a:pt x="680096" y="454064"/>
                  <a:pt x="677804" y="464379"/>
                  <a:pt x="675678" y="474852"/>
                </a:cubicBezTo>
                <a:cubicBezTo>
                  <a:pt x="674698" y="479436"/>
                  <a:pt x="673710" y="484020"/>
                  <a:pt x="672731" y="488604"/>
                </a:cubicBezTo>
                <a:cubicBezTo>
                  <a:pt x="666020" y="521348"/>
                  <a:pt x="659475" y="554742"/>
                  <a:pt x="653579" y="589129"/>
                </a:cubicBezTo>
                <a:cubicBezTo>
                  <a:pt x="653255" y="590766"/>
                  <a:pt x="652930" y="592560"/>
                  <a:pt x="652599" y="594362"/>
                </a:cubicBezTo>
                <a:cubicBezTo>
                  <a:pt x="647856" y="621052"/>
                  <a:pt x="643762" y="646589"/>
                  <a:pt x="640166" y="670490"/>
                </a:cubicBezTo>
                <a:cubicBezTo>
                  <a:pt x="639834" y="671967"/>
                  <a:pt x="639669" y="673438"/>
                  <a:pt x="639509" y="675074"/>
                </a:cubicBezTo>
                <a:cubicBezTo>
                  <a:pt x="638529" y="682772"/>
                  <a:pt x="637542" y="690463"/>
                  <a:pt x="636562" y="698319"/>
                </a:cubicBezTo>
                <a:cubicBezTo>
                  <a:pt x="632633" y="728116"/>
                  <a:pt x="628705" y="758568"/>
                  <a:pt x="624777" y="789186"/>
                </a:cubicBezTo>
                <a:cubicBezTo>
                  <a:pt x="623465" y="800805"/>
                  <a:pt x="622160" y="811775"/>
                  <a:pt x="621173" y="822089"/>
                </a:cubicBezTo>
                <a:cubicBezTo>
                  <a:pt x="619537" y="845010"/>
                  <a:pt x="617742" y="867930"/>
                  <a:pt x="615774" y="891175"/>
                </a:cubicBezTo>
                <a:cubicBezTo>
                  <a:pt x="613648" y="919170"/>
                  <a:pt x="612502" y="934068"/>
                  <a:pt x="612502" y="934068"/>
                </a:cubicBezTo>
                <a:cubicBezTo>
                  <a:pt x="612502" y="934558"/>
                  <a:pt x="612336" y="934890"/>
                  <a:pt x="612336" y="935380"/>
                </a:cubicBezTo>
                <a:cubicBezTo>
                  <a:pt x="609396" y="974013"/>
                  <a:pt x="607104" y="1013309"/>
                  <a:pt x="607104" y="1053255"/>
                </a:cubicBezTo>
                <a:cubicBezTo>
                  <a:pt x="600552" y="1219096"/>
                  <a:pt x="609396" y="1394431"/>
                  <a:pt x="632309" y="1573535"/>
                </a:cubicBezTo>
                <a:cubicBezTo>
                  <a:pt x="675188" y="1932558"/>
                  <a:pt x="789922" y="2306803"/>
                  <a:pt x="965698" y="2651749"/>
                </a:cubicBezTo>
                <a:cubicBezTo>
                  <a:pt x="1139837" y="2998006"/>
                  <a:pt x="1382394" y="3309552"/>
                  <a:pt x="1647208" y="3562160"/>
                </a:cubicBezTo>
                <a:cubicBezTo>
                  <a:pt x="1779125" y="3689527"/>
                  <a:pt x="1918898" y="3799870"/>
                  <a:pt x="2057194" y="3895811"/>
                </a:cubicBezTo>
                <a:cubicBezTo>
                  <a:pt x="2125444" y="3945249"/>
                  <a:pt x="2196311" y="3986830"/>
                  <a:pt x="2263250" y="4029399"/>
                </a:cubicBezTo>
                <a:cubicBezTo>
                  <a:pt x="2297948" y="4048881"/>
                  <a:pt x="2331991" y="4068039"/>
                  <a:pt x="2365377" y="4086859"/>
                </a:cubicBezTo>
                <a:cubicBezTo>
                  <a:pt x="2382236" y="4096192"/>
                  <a:pt x="2398771" y="4105361"/>
                  <a:pt x="2415133" y="4114529"/>
                </a:cubicBezTo>
                <a:cubicBezTo>
                  <a:pt x="2431991" y="4122882"/>
                  <a:pt x="2448685" y="4131229"/>
                  <a:pt x="2465219" y="4139417"/>
                </a:cubicBezTo>
                <a:cubicBezTo>
                  <a:pt x="2630847" y="4223401"/>
                  <a:pt x="2785353" y="4285279"/>
                  <a:pt x="2918575" y="4330796"/>
                </a:cubicBezTo>
                <a:cubicBezTo>
                  <a:pt x="2919396" y="4330961"/>
                  <a:pt x="2920377" y="4331120"/>
                  <a:pt x="2921198" y="4331452"/>
                </a:cubicBezTo>
                <a:cubicBezTo>
                  <a:pt x="2921198" y="4331452"/>
                  <a:pt x="2944602" y="4339308"/>
                  <a:pt x="2988461" y="4353716"/>
                </a:cubicBezTo>
                <a:cubicBezTo>
                  <a:pt x="2989607" y="4354041"/>
                  <a:pt x="2990753" y="4354531"/>
                  <a:pt x="2991899" y="4354862"/>
                </a:cubicBezTo>
                <a:cubicBezTo>
                  <a:pt x="3025127" y="4365335"/>
                  <a:pt x="3056546" y="4374669"/>
                  <a:pt x="3086335" y="4383023"/>
                </a:cubicBezTo>
                <a:cubicBezTo>
                  <a:pt x="3113833" y="4390548"/>
                  <a:pt x="3144437" y="4398901"/>
                  <a:pt x="3177990" y="4408394"/>
                </a:cubicBezTo>
                <a:cubicBezTo>
                  <a:pt x="3179136" y="4408725"/>
                  <a:pt x="3180116" y="4409050"/>
                  <a:pt x="3181262" y="4409381"/>
                </a:cubicBezTo>
                <a:cubicBezTo>
                  <a:pt x="3193703" y="4412488"/>
                  <a:pt x="3206633" y="4415601"/>
                  <a:pt x="3219889" y="4418708"/>
                </a:cubicBezTo>
                <a:cubicBezTo>
                  <a:pt x="3227414" y="4420344"/>
                  <a:pt x="3234946" y="4421987"/>
                  <a:pt x="3241981" y="4423623"/>
                </a:cubicBezTo>
                <a:cubicBezTo>
                  <a:pt x="3272426" y="4430493"/>
                  <a:pt x="3298612" y="4436389"/>
                  <a:pt x="3320379" y="4441304"/>
                </a:cubicBezTo>
                <a:cubicBezTo>
                  <a:pt x="3473249" y="4473393"/>
                  <a:pt x="3665553" y="4503838"/>
                  <a:pt x="3888144" y="4514808"/>
                </a:cubicBezTo>
                <a:cubicBezTo>
                  <a:pt x="3925293" y="4515789"/>
                  <a:pt x="3963105" y="4516610"/>
                  <a:pt x="4001731" y="4517590"/>
                </a:cubicBezTo>
                <a:cubicBezTo>
                  <a:pt x="4021041" y="4518081"/>
                  <a:pt x="4040517" y="4518571"/>
                  <a:pt x="4060158" y="4519068"/>
                </a:cubicBezTo>
                <a:cubicBezTo>
                  <a:pt x="4079957" y="4518571"/>
                  <a:pt x="4099765" y="4518081"/>
                  <a:pt x="4119730" y="4517590"/>
                </a:cubicBezTo>
                <a:cubicBezTo>
                  <a:pt x="4159668" y="4516444"/>
                  <a:pt x="4200421" y="4515464"/>
                  <a:pt x="4241664" y="4514318"/>
                </a:cubicBezTo>
                <a:cubicBezTo>
                  <a:pt x="4282914" y="4511204"/>
                  <a:pt x="4324641" y="4508098"/>
                  <a:pt x="4367036" y="4504984"/>
                </a:cubicBezTo>
                <a:cubicBezTo>
                  <a:pt x="4536102" y="4488940"/>
                  <a:pt x="4714011" y="4464549"/>
                  <a:pt x="4893551" y="4419364"/>
                </a:cubicBezTo>
                <a:lnTo>
                  <a:pt x="4915108" y="4413178"/>
                </a:lnTo>
                <a:lnTo>
                  <a:pt x="4915108" y="5018934"/>
                </a:lnTo>
                <a:lnTo>
                  <a:pt x="4881045" y="5026562"/>
                </a:lnTo>
                <a:cubicBezTo>
                  <a:pt x="4723841" y="5057918"/>
                  <a:pt x="4568962" y="5077899"/>
                  <a:pt x="4420064" y="5091899"/>
                </a:cubicBezTo>
                <a:cubicBezTo>
                  <a:pt x="4370309" y="5095503"/>
                  <a:pt x="4321209" y="5099100"/>
                  <a:pt x="4272925" y="5102704"/>
                </a:cubicBezTo>
                <a:cubicBezTo>
                  <a:pt x="4224481" y="5104016"/>
                  <a:pt x="4176852" y="5105320"/>
                  <a:pt x="4129879" y="5106632"/>
                </a:cubicBezTo>
                <a:cubicBezTo>
                  <a:pt x="4106475" y="5107122"/>
                  <a:pt x="4083237" y="5107778"/>
                  <a:pt x="4060158" y="5108268"/>
                </a:cubicBezTo>
                <a:cubicBezTo>
                  <a:pt x="4037079" y="5107778"/>
                  <a:pt x="4014165" y="5107288"/>
                  <a:pt x="3991583" y="5106798"/>
                </a:cubicBezTo>
                <a:cubicBezTo>
                  <a:pt x="3946411" y="5105486"/>
                  <a:pt x="3902055" y="5104506"/>
                  <a:pt x="3858520" y="5103360"/>
                </a:cubicBezTo>
                <a:cubicBezTo>
                  <a:pt x="3639367" y="5092714"/>
                  <a:pt x="3444930" y="5065865"/>
                  <a:pt x="3281753" y="5035089"/>
                </a:cubicBezTo>
                <a:cubicBezTo>
                  <a:pt x="3280773" y="5034923"/>
                  <a:pt x="3279627" y="5034923"/>
                  <a:pt x="3278647" y="5034764"/>
                </a:cubicBezTo>
                <a:cubicBezTo>
                  <a:pt x="3278647" y="5034764"/>
                  <a:pt x="3271611" y="5033618"/>
                  <a:pt x="3257693" y="5031160"/>
                </a:cubicBezTo>
                <a:cubicBezTo>
                  <a:pt x="3243783" y="5029034"/>
                  <a:pt x="3223493" y="5024284"/>
                  <a:pt x="3196975" y="5018388"/>
                </a:cubicBezTo>
                <a:cubicBezTo>
                  <a:pt x="3195339" y="5018064"/>
                  <a:pt x="3193537" y="5017574"/>
                  <a:pt x="3191901" y="5017242"/>
                </a:cubicBezTo>
                <a:cubicBezTo>
                  <a:pt x="3150492" y="5008571"/>
                  <a:pt x="3111541" y="4999728"/>
                  <a:pt x="3075207" y="4991049"/>
                </a:cubicBezTo>
                <a:cubicBezTo>
                  <a:pt x="3063097" y="4988433"/>
                  <a:pt x="3050491" y="4985485"/>
                  <a:pt x="3037402" y="4982213"/>
                </a:cubicBezTo>
                <a:cubicBezTo>
                  <a:pt x="3034454" y="4981391"/>
                  <a:pt x="3031016" y="4980411"/>
                  <a:pt x="3027909" y="4979589"/>
                </a:cubicBezTo>
                <a:cubicBezTo>
                  <a:pt x="3027909" y="4979589"/>
                  <a:pt x="3027743" y="4979589"/>
                  <a:pt x="3027743" y="4979589"/>
                </a:cubicBezTo>
                <a:cubicBezTo>
                  <a:pt x="3027088" y="4979424"/>
                  <a:pt x="3026432" y="4979265"/>
                  <a:pt x="3025783" y="4979099"/>
                </a:cubicBezTo>
                <a:cubicBezTo>
                  <a:pt x="3007288" y="4974025"/>
                  <a:pt x="2988303" y="4968785"/>
                  <a:pt x="2968005" y="4963220"/>
                </a:cubicBezTo>
                <a:cubicBezTo>
                  <a:pt x="2951471" y="4958802"/>
                  <a:pt x="2934122" y="4954052"/>
                  <a:pt x="2916448" y="4948978"/>
                </a:cubicBezTo>
                <a:cubicBezTo>
                  <a:pt x="2872257" y="4936862"/>
                  <a:pt x="2834943" y="4926223"/>
                  <a:pt x="2805809" y="4915909"/>
                </a:cubicBezTo>
                <a:cubicBezTo>
                  <a:pt x="2630847" y="4860734"/>
                  <a:pt x="2417425" y="4779864"/>
                  <a:pt x="2185673" y="4662314"/>
                </a:cubicBezTo>
                <a:cubicBezTo>
                  <a:pt x="2166197" y="4652490"/>
                  <a:pt x="2146721" y="4642673"/>
                  <a:pt x="2126915" y="4632848"/>
                </a:cubicBezTo>
                <a:cubicBezTo>
                  <a:pt x="2107439" y="4622203"/>
                  <a:pt x="2087964" y="4611399"/>
                  <a:pt x="2068323" y="4600428"/>
                </a:cubicBezTo>
                <a:cubicBezTo>
                  <a:pt x="2029206" y="4578330"/>
                  <a:pt x="1989275" y="4555734"/>
                  <a:pt x="1948522" y="4532813"/>
                </a:cubicBezTo>
                <a:cubicBezTo>
                  <a:pt x="1869467" y="4483210"/>
                  <a:pt x="1786491" y="4433938"/>
                  <a:pt x="1706290" y="4375981"/>
                </a:cubicBezTo>
                <a:cubicBezTo>
                  <a:pt x="1543603" y="4263180"/>
                  <a:pt x="1379777" y="4133355"/>
                  <a:pt x="1224781" y="3984214"/>
                </a:cubicBezTo>
                <a:cubicBezTo>
                  <a:pt x="913816" y="3687891"/>
                  <a:pt x="629361" y="3321827"/>
                  <a:pt x="424285" y="2914671"/>
                </a:cubicBezTo>
                <a:cubicBezTo>
                  <a:pt x="217242" y="2508993"/>
                  <a:pt x="82709" y="2068278"/>
                  <a:pt x="31973" y="1646383"/>
                </a:cubicBezTo>
                <a:cubicBezTo>
                  <a:pt x="4965" y="1435688"/>
                  <a:pt x="-5018" y="1230225"/>
                  <a:pt x="2349" y="1036064"/>
                </a:cubicBezTo>
                <a:cubicBezTo>
                  <a:pt x="2673" y="971231"/>
                  <a:pt x="7588" y="907875"/>
                  <a:pt x="12656" y="845825"/>
                </a:cubicBezTo>
                <a:cubicBezTo>
                  <a:pt x="13477" y="836663"/>
                  <a:pt x="14299" y="826508"/>
                  <a:pt x="15114" y="815048"/>
                </a:cubicBezTo>
                <a:cubicBezTo>
                  <a:pt x="15935" y="800315"/>
                  <a:pt x="17406" y="783290"/>
                  <a:pt x="19207" y="764788"/>
                </a:cubicBezTo>
                <a:cubicBezTo>
                  <a:pt x="19374" y="761026"/>
                  <a:pt x="19698" y="757098"/>
                  <a:pt x="20022" y="753328"/>
                </a:cubicBezTo>
                <a:cubicBezTo>
                  <a:pt x="21009" y="745472"/>
                  <a:pt x="21990" y="737774"/>
                  <a:pt x="22971" y="729917"/>
                </a:cubicBezTo>
                <a:cubicBezTo>
                  <a:pt x="27879" y="688826"/>
                  <a:pt x="34265" y="641025"/>
                  <a:pt x="41465" y="586506"/>
                </a:cubicBezTo>
                <a:cubicBezTo>
                  <a:pt x="41465" y="586016"/>
                  <a:pt x="41631" y="585526"/>
                  <a:pt x="41631" y="585035"/>
                </a:cubicBezTo>
                <a:cubicBezTo>
                  <a:pt x="43102" y="574721"/>
                  <a:pt x="44413" y="564241"/>
                  <a:pt x="45718" y="554093"/>
                </a:cubicBezTo>
                <a:cubicBezTo>
                  <a:pt x="48997" y="535922"/>
                  <a:pt x="52104" y="518076"/>
                  <a:pt x="55376" y="500230"/>
                </a:cubicBezTo>
                <a:cubicBezTo>
                  <a:pt x="62253" y="459794"/>
                  <a:pt x="70433" y="416736"/>
                  <a:pt x="79767" y="371219"/>
                </a:cubicBezTo>
                <a:cubicBezTo>
                  <a:pt x="80582" y="367291"/>
                  <a:pt x="81404" y="363529"/>
                  <a:pt x="82218" y="359600"/>
                </a:cubicBezTo>
                <a:cubicBezTo>
                  <a:pt x="85166" y="346007"/>
                  <a:pt x="88114" y="331930"/>
                  <a:pt x="91221" y="317853"/>
                </a:cubicBezTo>
                <a:cubicBezTo>
                  <a:pt x="92533" y="311958"/>
                  <a:pt x="93838" y="306062"/>
                  <a:pt x="95149" y="300173"/>
                </a:cubicBezTo>
                <a:cubicBezTo>
                  <a:pt x="97931" y="287732"/>
                  <a:pt x="100879" y="275126"/>
                  <a:pt x="103820" y="262354"/>
                </a:cubicBezTo>
                <a:cubicBezTo>
                  <a:pt x="104966" y="256949"/>
                  <a:pt x="106278" y="251709"/>
                  <a:pt x="107590" y="246310"/>
                </a:cubicBezTo>
                <a:cubicBezTo>
                  <a:pt x="111187" y="231412"/>
                  <a:pt x="114790" y="216348"/>
                  <a:pt x="118719" y="201125"/>
                </a:cubicBezTo>
                <a:cubicBezTo>
                  <a:pt x="119209" y="198998"/>
                  <a:pt x="119864" y="196865"/>
                  <a:pt x="120354" y="194739"/>
                </a:cubicBezTo>
                <a:cubicBezTo>
                  <a:pt x="136064" y="132936"/>
                  <a:pt x="154109" y="68107"/>
                  <a:pt x="174916" y="718"/>
                </a:cubicBezTo>
                <a:close/>
              </a:path>
            </a:pathLst>
          </a:custGeom>
          <a:solidFill>
            <a:srgbClr val="F1F2F2"/>
          </a:solidFill>
          <a:ln w="2370" cap="flat">
            <a:noFill/>
            <a:prstDash val="solid"/>
            <a:miter/>
          </a:ln>
        </p:spPr>
        <p:txBody>
          <a:bodyPr rtlCol="0" anchor="ctr"/>
          <a:lstStyle/>
          <a:p>
            <a:endParaRPr lang="en-US"/>
          </a:p>
        </p:txBody>
      </p:sp>
      <p:sp>
        <p:nvSpPr>
          <p:cNvPr id="38" name="Rectangle 37">
            <a:extLst>
              <a:ext uri="{FF2B5EF4-FFF2-40B4-BE49-F238E27FC236}">
                <a16:creationId xmlns:a16="http://schemas.microsoft.com/office/drawing/2014/main" id="{3EDB9E4C-0327-3F45-BFEA-E05F3783E3E1}"/>
              </a:ext>
            </a:extLst>
          </p:cNvPr>
          <p:cNvSpPr/>
          <p:nvPr userDrawn="1"/>
        </p:nvSpPr>
        <p:spPr>
          <a:xfrm>
            <a:off x="-51190" y="0"/>
            <a:ext cx="5789381"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55BDAFCC-9B0E-9045-BF1B-7D98BAFB9DC1}"/>
              </a:ext>
            </a:extLst>
          </p:cNvPr>
          <p:cNvGrpSpPr/>
          <p:nvPr userDrawn="1"/>
        </p:nvGrpSpPr>
        <p:grpSpPr>
          <a:xfrm>
            <a:off x="-51190" y="5606897"/>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2380" y="2060679"/>
            <a:ext cx="3195486" cy="731140"/>
          </a:xfrm>
        </p:spPr>
        <p:txBody>
          <a:bodyPr anchor="t">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2380" y="1251103"/>
            <a:ext cx="3195485" cy="837258"/>
          </a:xfrm>
        </p:spPr>
        <p:txBody>
          <a:bodyPr anchor="b">
            <a:normAutofit/>
          </a:bodyPr>
          <a:lstStyle>
            <a:lvl1pPr marL="0" indent="0" algn="l">
              <a:buNone/>
              <a:defRPr sz="5000" baseline="0">
                <a:solidFill>
                  <a:schemeClr val="bg1"/>
                </a:solidFill>
                <a:latin typeface="+mn-lt"/>
              </a:defRPr>
            </a:lvl1pPr>
          </a:lstStyle>
          <a:p>
            <a:pPr lvl="0"/>
            <a:r>
              <a:rPr lang="en-US" dirty="0"/>
              <a:t>Thank You</a:t>
            </a:r>
          </a:p>
        </p:txBody>
      </p:sp>
      <p:pic>
        <p:nvPicPr>
          <p:cNvPr id="26" name="Picture 25" descr="Logo&#10;&#10;Description automatically generated">
            <a:extLst>
              <a:ext uri="{FF2B5EF4-FFF2-40B4-BE49-F238E27FC236}">
                <a16:creationId xmlns:a16="http://schemas.microsoft.com/office/drawing/2014/main" id="{DA298D7D-E7E5-5F4B-B7DE-BBFA6F7AD17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6615733" y="377669"/>
            <a:ext cx="5349375" cy="3421383"/>
          </a:xfrm>
          <a:prstGeom prst="rect">
            <a:avLst/>
          </a:prstGeom>
        </p:spPr>
      </p:pic>
      <p:sp>
        <p:nvSpPr>
          <p:cNvPr id="28" name="Graphic 4">
            <a:extLst>
              <a:ext uri="{FF2B5EF4-FFF2-40B4-BE49-F238E27FC236}">
                <a16:creationId xmlns:a16="http://schemas.microsoft.com/office/drawing/2014/main" id="{976D0CA1-7F04-A341-AE03-226791F3CB5D}"/>
              </a:ext>
            </a:extLst>
          </p:cNvPr>
          <p:cNvSpPr/>
          <p:nvPr userDrawn="1"/>
        </p:nvSpPr>
        <p:spPr>
          <a:xfrm rot="10800000">
            <a:off x="5620273" y="721856"/>
            <a:ext cx="223936" cy="2707143"/>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696CBF63-4139-6D40-BA8F-228660C8CF21}"/>
              </a:ext>
            </a:extLst>
          </p:cNvPr>
          <p:cNvGrpSpPr/>
          <p:nvPr userDrawn="1"/>
        </p:nvGrpSpPr>
        <p:grpSpPr>
          <a:xfrm>
            <a:off x="10388241" y="5904234"/>
            <a:ext cx="1170294" cy="274486"/>
            <a:chOff x="3244859" y="9797084"/>
            <a:chExt cx="1936438" cy="454180"/>
          </a:xfrm>
          <a:noFill/>
        </p:grpSpPr>
        <p:sp>
          <p:nvSpPr>
            <p:cNvPr id="36" name="Freeform 5">
              <a:extLst>
                <a:ext uri="{FF2B5EF4-FFF2-40B4-BE49-F238E27FC236}">
                  <a16:creationId xmlns:a16="http://schemas.microsoft.com/office/drawing/2014/main" id="{2D814EA2-2B57-A54D-83B7-1DBA034A4700}"/>
                </a:ext>
              </a:extLst>
            </p:cNvPr>
            <p:cNvSpPr>
              <a:spLocks/>
            </p:cNvSpPr>
            <p:nvPr/>
          </p:nvSpPr>
          <p:spPr bwMode="auto">
            <a:xfrm>
              <a:off x="3244859" y="9797084"/>
              <a:ext cx="206694" cy="420436"/>
            </a:xfrm>
            <a:custGeom>
              <a:avLst/>
              <a:gdLst>
                <a:gd name="T0" fmla="*/ 6 w 30"/>
                <a:gd name="T1" fmla="*/ 13 h 64"/>
                <a:gd name="T2" fmla="*/ 6 w 30"/>
                <a:gd name="T3" fmla="*/ 21 h 64"/>
                <a:gd name="T4" fmla="*/ 0 w 30"/>
                <a:gd name="T5" fmla="*/ 21 h 64"/>
                <a:gd name="T6" fmla="*/ 0 w 30"/>
                <a:gd name="T7" fmla="*/ 32 h 64"/>
                <a:gd name="T8" fmla="*/ 6 w 30"/>
                <a:gd name="T9" fmla="*/ 32 h 64"/>
                <a:gd name="T10" fmla="*/ 6 w 30"/>
                <a:gd name="T11" fmla="*/ 64 h 64"/>
                <a:gd name="T12" fmla="*/ 20 w 30"/>
                <a:gd name="T13" fmla="*/ 64 h 64"/>
                <a:gd name="T14" fmla="*/ 20 w 30"/>
                <a:gd name="T15" fmla="*/ 32 h 64"/>
                <a:gd name="T16" fmla="*/ 29 w 30"/>
                <a:gd name="T17" fmla="*/ 32 h 64"/>
                <a:gd name="T18" fmla="*/ 30 w 30"/>
                <a:gd name="T19" fmla="*/ 21 h 64"/>
                <a:gd name="T20" fmla="*/ 20 w 30"/>
                <a:gd name="T21" fmla="*/ 21 h 64"/>
                <a:gd name="T22" fmla="*/ 20 w 30"/>
                <a:gd name="T23" fmla="*/ 14 h 64"/>
                <a:gd name="T24" fmla="*/ 23 w 30"/>
                <a:gd name="T25" fmla="*/ 11 h 64"/>
                <a:gd name="T26" fmla="*/ 30 w 30"/>
                <a:gd name="T27" fmla="*/ 11 h 64"/>
                <a:gd name="T28" fmla="*/ 30 w 30"/>
                <a:gd name="T29" fmla="*/ 0 h 64"/>
                <a:gd name="T30" fmla="*/ 20 w 30"/>
                <a:gd name="T31" fmla="*/ 0 h 64"/>
                <a:gd name="T32" fmla="*/ 6 w 30"/>
                <a:gd name="T33"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4">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sp>
          <p:nvSpPr>
            <p:cNvPr id="37" name="Freeform 9">
              <a:extLst>
                <a:ext uri="{FF2B5EF4-FFF2-40B4-BE49-F238E27FC236}">
                  <a16:creationId xmlns:a16="http://schemas.microsoft.com/office/drawing/2014/main" id="{A23663E0-8917-BA4E-A74C-4398E4C58AC4}"/>
                </a:ext>
              </a:extLst>
            </p:cNvPr>
            <p:cNvSpPr>
              <a:spLocks noEditPoints="1"/>
            </p:cNvSpPr>
            <p:nvPr/>
          </p:nvSpPr>
          <p:spPr bwMode="auto">
            <a:xfrm>
              <a:off x="4763213" y="9806306"/>
              <a:ext cx="418084" cy="401645"/>
            </a:xfrm>
            <a:custGeom>
              <a:avLst/>
              <a:gdLst>
                <a:gd name="T0" fmla="*/ 64 w 64"/>
                <a:gd name="T1" fmla="*/ 37 h 61"/>
                <a:gd name="T2" fmla="*/ 64 w 64"/>
                <a:gd name="T3" fmla="*/ 61 h 61"/>
                <a:gd name="T4" fmla="*/ 50 w 64"/>
                <a:gd name="T5" fmla="*/ 61 h 61"/>
                <a:gd name="T6" fmla="*/ 50 w 64"/>
                <a:gd name="T7" fmla="*/ 39 h 61"/>
                <a:gd name="T8" fmla="*/ 43 w 64"/>
                <a:gd name="T9" fmla="*/ 30 h 61"/>
                <a:gd name="T10" fmla="*/ 36 w 64"/>
                <a:gd name="T11" fmla="*/ 35 h 61"/>
                <a:gd name="T12" fmla="*/ 36 w 64"/>
                <a:gd name="T13" fmla="*/ 38 h 61"/>
                <a:gd name="T14" fmla="*/ 36 w 64"/>
                <a:gd name="T15" fmla="*/ 61 h 61"/>
                <a:gd name="T16" fmla="*/ 22 w 64"/>
                <a:gd name="T17" fmla="*/ 61 h 61"/>
                <a:gd name="T18" fmla="*/ 22 w 64"/>
                <a:gd name="T19" fmla="*/ 20 h 61"/>
                <a:gd name="T20" fmla="*/ 36 w 64"/>
                <a:gd name="T21" fmla="*/ 20 h 61"/>
                <a:gd name="T22" fmla="*/ 36 w 64"/>
                <a:gd name="T23" fmla="*/ 26 h 61"/>
                <a:gd name="T24" fmla="*/ 36 w 64"/>
                <a:gd name="T25" fmla="*/ 26 h 61"/>
                <a:gd name="T26" fmla="*/ 36 w 64"/>
                <a:gd name="T27" fmla="*/ 26 h 61"/>
                <a:gd name="T28" fmla="*/ 36 w 64"/>
                <a:gd name="T29" fmla="*/ 26 h 61"/>
                <a:gd name="T30" fmla="*/ 48 w 64"/>
                <a:gd name="T31" fmla="*/ 19 h 61"/>
                <a:gd name="T32" fmla="*/ 64 w 64"/>
                <a:gd name="T33" fmla="*/ 37 h 61"/>
                <a:gd name="T34" fmla="*/ 8 w 64"/>
                <a:gd name="T35" fmla="*/ 0 h 61"/>
                <a:gd name="T36" fmla="*/ 0 w 64"/>
                <a:gd name="T37" fmla="*/ 7 h 61"/>
                <a:gd name="T38" fmla="*/ 8 w 64"/>
                <a:gd name="T39" fmla="*/ 14 h 61"/>
                <a:gd name="T40" fmla="*/ 8 w 64"/>
                <a:gd name="T41" fmla="*/ 14 h 61"/>
                <a:gd name="T42" fmla="*/ 15 w 64"/>
                <a:gd name="T43" fmla="*/ 7 h 61"/>
                <a:gd name="T44" fmla="*/ 8 w 64"/>
                <a:gd name="T45" fmla="*/ 0 h 61"/>
                <a:gd name="T46" fmla="*/ 1 w 64"/>
                <a:gd name="T47" fmla="*/ 61 h 61"/>
                <a:gd name="T48" fmla="*/ 15 w 64"/>
                <a:gd name="T49" fmla="*/ 61 h 61"/>
                <a:gd name="T50" fmla="*/ 15 w 64"/>
                <a:gd name="T51" fmla="*/ 20 h 61"/>
                <a:gd name="T52" fmla="*/ 1 w 64"/>
                <a:gd name="T53" fmla="*/ 20 h 61"/>
                <a:gd name="T54" fmla="*/ 1 w 64"/>
                <a:gd name="T5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61">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sp>
          <p:nvSpPr>
            <p:cNvPr id="41" name="Freeform 13">
              <a:extLst>
                <a:ext uri="{FF2B5EF4-FFF2-40B4-BE49-F238E27FC236}">
                  <a16:creationId xmlns:a16="http://schemas.microsoft.com/office/drawing/2014/main" id="{0B0BE270-C316-9341-9048-975CBAB88661}"/>
                </a:ext>
              </a:extLst>
            </p:cNvPr>
            <p:cNvSpPr>
              <a:spLocks/>
            </p:cNvSpPr>
            <p:nvPr/>
          </p:nvSpPr>
          <p:spPr bwMode="auto">
            <a:xfrm>
              <a:off x="3844999" y="9812041"/>
              <a:ext cx="521431" cy="439223"/>
            </a:xfrm>
            <a:custGeom>
              <a:avLst/>
              <a:gdLst>
                <a:gd name="T0" fmla="*/ 57 w 64"/>
                <a:gd name="T1" fmla="*/ 20 h 53"/>
                <a:gd name="T2" fmla="*/ 64 w 64"/>
                <a:gd name="T3" fmla="*/ 16 h 53"/>
                <a:gd name="T4" fmla="*/ 56 w 64"/>
                <a:gd name="T5" fmla="*/ 16 h 53"/>
                <a:gd name="T6" fmla="*/ 56 w 64"/>
                <a:gd name="T7" fmla="*/ 15 h 53"/>
                <a:gd name="T8" fmla="*/ 42 w 64"/>
                <a:gd name="T9" fmla="*/ 4 h 53"/>
                <a:gd name="T10" fmla="*/ 44 w 64"/>
                <a:gd name="T11" fmla="*/ 4 h 53"/>
                <a:gd name="T12" fmla="*/ 48 w 64"/>
                <a:gd name="T13" fmla="*/ 1 h 53"/>
                <a:gd name="T14" fmla="*/ 42 w 64"/>
                <a:gd name="T15" fmla="*/ 3 h 53"/>
                <a:gd name="T16" fmla="*/ 45 w 64"/>
                <a:gd name="T17" fmla="*/ 0 h 53"/>
                <a:gd name="T18" fmla="*/ 40 w 64"/>
                <a:gd name="T19" fmla="*/ 2 h 53"/>
                <a:gd name="T20" fmla="*/ 41 w 64"/>
                <a:gd name="T21" fmla="*/ 1 h 53"/>
                <a:gd name="T22" fmla="*/ 31 w 64"/>
                <a:gd name="T23" fmla="*/ 16 h 53"/>
                <a:gd name="T24" fmla="*/ 26 w 64"/>
                <a:gd name="T25" fmla="*/ 12 h 53"/>
                <a:gd name="T26" fmla="*/ 10 w 64"/>
                <a:gd name="T27" fmla="*/ 5 h 53"/>
                <a:gd name="T28" fmla="*/ 15 w 64"/>
                <a:gd name="T29" fmla="*/ 13 h 53"/>
                <a:gd name="T30" fmla="*/ 11 w 64"/>
                <a:gd name="T31" fmla="*/ 13 h 53"/>
                <a:gd name="T32" fmla="*/ 18 w 64"/>
                <a:gd name="T33" fmla="*/ 20 h 53"/>
                <a:gd name="T34" fmla="*/ 14 w 64"/>
                <a:gd name="T35" fmla="*/ 21 h 53"/>
                <a:gd name="T36" fmla="*/ 22 w 64"/>
                <a:gd name="T37" fmla="*/ 25 h 53"/>
                <a:gd name="T38" fmla="*/ 24 w 64"/>
                <a:gd name="T39" fmla="*/ 31 h 53"/>
                <a:gd name="T40" fmla="*/ 0 w 64"/>
                <a:gd name="T41" fmla="*/ 31 h 53"/>
                <a:gd name="T42" fmla="*/ 56 w 64"/>
                <a:gd name="T43" fmla="*/ 23 h 53"/>
                <a:gd name="T44" fmla="*/ 64 w 64"/>
                <a:gd name="T45" fmla="*/ 20 h 53"/>
                <a:gd name="T46" fmla="*/ 57 w 64"/>
                <a:gd name="T47" fmla="*/ 2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53">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45436" tIns="72717" rIns="145436" bIns="72717" numCol="1" anchor="t" anchorCtr="0" compatLnSpc="1">
              <a:prstTxWarp prst="textNoShape">
                <a:avLst/>
              </a:prstTxWarp>
            </a:bodyPr>
            <a:lstStyle/>
            <a:p>
              <a:pPr algn="ctr"/>
              <a:endParaRPr lang="fr-CA" sz="4294" dirty="0">
                <a:solidFill>
                  <a:schemeClr val="bg1"/>
                </a:solidFill>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a:extLst>
                <a:ext uri="{28A0092B-C50C-407E-A947-70E740481C1C}">
                  <a14:useLocalDpi xmlns:a14="http://schemas.microsoft.com/office/drawing/2010/main" val="0"/>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53062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DD31-E474-7E3D-014B-819E4B849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4B64769-F219-12E5-9EF0-8187F1FF32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F6B4F85D-3F9D-3EA3-56B4-0DA2D6B2755F}"/>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C4C42D94-57A9-F207-F13D-C0A17FB1D53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0E173ED-5515-D4A5-690E-E963A0853367}"/>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1717238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BE13-7400-E16B-6A83-A299CF98EB1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B8807CE-391D-1ADD-BBDA-86AFECE0E0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35ACF76-DDA0-C1CA-2366-9446CF364BDB}"/>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43F548F4-1009-BD2F-80FF-A9DF8F9D9CD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6B203D1-6FC1-205C-74B4-7449FAEA4CF8}"/>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1361472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1E80-BB8D-D9A8-4F2D-77223905E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227E0EB-8414-1F02-4CED-CF247CD528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B7E500-E01D-EF50-D73D-C9D523F12B3B}"/>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A0DFD704-0665-EA9E-9FA1-2C7CD1BB496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83F9B99-A47E-90D7-6186-70DBD95FC43F}"/>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2534556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2D74-27CB-93D1-B78A-E8971337B5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DB43335-6FD4-BAAB-750E-06D6D99676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6D6CF26-BCAE-0E1B-DBDB-8380803C42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3C8FC02-3CDA-DC46-1831-3EA65B7A1885}"/>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6" name="Footer Placeholder 5">
            <a:extLst>
              <a:ext uri="{FF2B5EF4-FFF2-40B4-BE49-F238E27FC236}">
                <a16:creationId xmlns:a16="http://schemas.microsoft.com/office/drawing/2014/main" id="{E61A482C-C737-1579-BD05-C0312835FD74}"/>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3B42716-B8E5-CB62-6A86-D921B086D8D8}"/>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2661051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03BF-3185-9C90-EEF7-42ED7C8F787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7245C0B-81E9-1562-E030-7F331DB76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2680-80DA-03D6-4C36-A4FA131B8A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F0B7FFC-EAD1-068C-9675-4200BF91E7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985170-409F-F023-E83B-A237AC369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56367FC-9D75-679D-8E3A-6E30D549D1E2}"/>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8" name="Footer Placeholder 7">
            <a:extLst>
              <a:ext uri="{FF2B5EF4-FFF2-40B4-BE49-F238E27FC236}">
                <a16:creationId xmlns:a16="http://schemas.microsoft.com/office/drawing/2014/main" id="{867E2745-499F-B26C-5C86-5E371FB27031}"/>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69BD9CD4-FB79-7324-0E96-FE4A1CEBF595}"/>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91527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sp>
        <p:nvSpPr>
          <p:cNvPr id="23" name="Graphic 4">
            <a:extLst>
              <a:ext uri="{FF2B5EF4-FFF2-40B4-BE49-F238E27FC236}">
                <a16:creationId xmlns:a16="http://schemas.microsoft.com/office/drawing/2014/main" id="{EAE96F69-2668-9045-92FA-83378C034FBC}"/>
              </a:ext>
            </a:extLst>
          </p:cNvPr>
          <p:cNvSpPr/>
          <p:nvPr userDrawn="1"/>
        </p:nvSpPr>
        <p:spPr>
          <a:xfrm>
            <a:off x="2264686" y="9747"/>
            <a:ext cx="6257398"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1973"/>
            </a:srgbClr>
          </a:solidFill>
          <a:ln w="2370" cap="flat">
            <a:noFill/>
            <a:prstDash val="solid"/>
            <a:miter/>
          </a:ln>
        </p:spPr>
        <p:txBody>
          <a:bodyPr rtlCol="0" anchor="ctr"/>
          <a:lstStyle/>
          <a:p>
            <a:endParaRPr lang="en-US"/>
          </a:p>
        </p:txBody>
      </p:sp>
      <p:sp>
        <p:nvSpPr>
          <p:cNvPr id="27" name="Rectangle 26">
            <a:extLst>
              <a:ext uri="{FF2B5EF4-FFF2-40B4-BE49-F238E27FC236}">
                <a16:creationId xmlns:a16="http://schemas.microsoft.com/office/drawing/2014/main" id="{98B6ABC4-7E79-A146-B578-9E18B730D5DE}"/>
              </a:ext>
            </a:extLst>
          </p:cNvPr>
          <p:cNvSpPr/>
          <p:nvPr userDrawn="1"/>
        </p:nvSpPr>
        <p:spPr>
          <a:xfrm>
            <a:off x="6480317" y="9747"/>
            <a:ext cx="5268342"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457196" y="524362"/>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884514" y="2667458"/>
            <a:ext cx="4306395" cy="365553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884515" y="679651"/>
            <a:ext cx="4342424" cy="1473164"/>
          </a:xfrm>
        </p:spPr>
        <p:txBody>
          <a:bodyPr anchor="ct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1127755" y="524362"/>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443341" y="5977719"/>
            <a:ext cx="5669452" cy="87053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50" dirty="0">
                <a:solidFill>
                  <a:srgbClr val="000000"/>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50" dirty="0">
              <a:solidFill>
                <a:srgbClr val="000000"/>
              </a:solidFill>
              <a:effectLst/>
              <a:ea typeface="Calibri" panose="020F0502020204030204" pitchFamily="34" charset="0"/>
              <a:cs typeface="Times New Roman" panose="02020603050405020304" pitchFamily="18" charset="0"/>
            </a:endParaRPr>
          </a:p>
          <a:p>
            <a:pPr algn="ctr"/>
            <a:r>
              <a:rPr lang="en-US" sz="750" dirty="0">
                <a:solidFill>
                  <a:srgbClr val="000000"/>
                </a:solidFill>
                <a:effectLst/>
                <a:ea typeface="Calibri" panose="020F0502020204030204" pitchFamily="34" charset="0"/>
                <a:cs typeface="Times New Roman" panose="02020603050405020304" pitchFamily="18" charset="0"/>
              </a:rPr>
              <a:t> </a:t>
            </a:r>
            <a:endParaRPr lang="en-IE" sz="750" dirty="0">
              <a:solidFill>
                <a:srgbClr val="000000"/>
              </a:solidFill>
              <a:effectLst/>
              <a:ea typeface="Calibri" panose="020F0502020204030204" pitchFamily="34" charset="0"/>
              <a:cs typeface="Times New Roman" panose="02020603050405020304" pitchFamily="18" charset="0"/>
            </a:endParaRPr>
          </a:p>
        </p:txBody>
      </p:sp>
      <p:sp>
        <p:nvSpPr>
          <p:cNvPr id="19" name="Graphic 4">
            <a:extLst>
              <a:ext uri="{FF2B5EF4-FFF2-40B4-BE49-F238E27FC236}">
                <a16:creationId xmlns:a16="http://schemas.microsoft.com/office/drawing/2014/main" id="{3E329726-C047-3E45-8895-04B1C7877BFB}"/>
              </a:ext>
            </a:extLst>
          </p:cNvPr>
          <p:cNvSpPr/>
          <p:nvPr userDrawn="1"/>
        </p:nvSpPr>
        <p:spPr>
          <a:xfrm rot="10800000">
            <a:off x="6380815" y="467167"/>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A41"/>
          </a:solidFill>
          <a:ln w="2370" cap="flat">
            <a:noFill/>
            <a:prstDash val="solid"/>
            <a:miter/>
          </a:ln>
        </p:spPr>
        <p:txBody>
          <a:bodyPr rtlCol="0" anchor="ctr"/>
          <a:lstStyle/>
          <a:p>
            <a:endParaRPr lang="en-US"/>
          </a:p>
        </p:txBody>
      </p:sp>
      <p:grpSp>
        <p:nvGrpSpPr>
          <p:cNvPr id="26" name="Group 25">
            <a:extLst>
              <a:ext uri="{FF2B5EF4-FFF2-40B4-BE49-F238E27FC236}">
                <a16:creationId xmlns:a16="http://schemas.microsoft.com/office/drawing/2014/main" id="{336FAA6F-110F-A640-A550-3DB5E33324F5}"/>
              </a:ext>
            </a:extLst>
          </p:cNvPr>
          <p:cNvGrpSpPr/>
          <p:nvPr userDrawn="1"/>
        </p:nvGrpSpPr>
        <p:grpSpPr>
          <a:xfrm>
            <a:off x="11497703" y="2205372"/>
            <a:ext cx="474200" cy="4867482"/>
            <a:chOff x="1009808" y="-71087"/>
            <a:chExt cx="474200" cy="4867482"/>
          </a:xfrm>
        </p:grpSpPr>
        <p:sp>
          <p:nvSpPr>
            <p:cNvPr id="28" name="Graphic 4">
              <a:extLst>
                <a:ext uri="{FF2B5EF4-FFF2-40B4-BE49-F238E27FC236}">
                  <a16:creationId xmlns:a16="http://schemas.microsoft.com/office/drawing/2014/main" id="{30628745-E271-FE49-BD92-0F1AA0240D7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9" name="Text Box 5">
              <a:extLst>
                <a:ext uri="{FF2B5EF4-FFF2-40B4-BE49-F238E27FC236}">
                  <a16:creationId xmlns:a16="http://schemas.microsoft.com/office/drawing/2014/main" id="{178A7836-CF10-6A42-919C-E18D64E8A7F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
        <p:nvSpPr>
          <p:cNvPr id="31" name="Text Placeholder 25">
            <a:extLst>
              <a:ext uri="{FF2B5EF4-FFF2-40B4-BE49-F238E27FC236}">
                <a16:creationId xmlns:a16="http://schemas.microsoft.com/office/drawing/2014/main" id="{5C7B8C62-EB5D-0E47-969A-FCCCC2C7A38C}"/>
              </a:ext>
            </a:extLst>
          </p:cNvPr>
          <p:cNvSpPr>
            <a:spLocks noGrp="1"/>
          </p:cNvSpPr>
          <p:nvPr>
            <p:ph type="body" sz="quarter" idx="19" hasCustomPrompt="1"/>
          </p:nvPr>
        </p:nvSpPr>
        <p:spPr>
          <a:xfrm>
            <a:off x="459910" y="138421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33" name="Text Placeholder 25">
            <a:extLst>
              <a:ext uri="{FF2B5EF4-FFF2-40B4-BE49-F238E27FC236}">
                <a16:creationId xmlns:a16="http://schemas.microsoft.com/office/drawing/2014/main" id="{01909B38-68BE-7A41-869E-33772DE441F8}"/>
              </a:ext>
            </a:extLst>
          </p:cNvPr>
          <p:cNvSpPr>
            <a:spLocks noGrp="1"/>
          </p:cNvSpPr>
          <p:nvPr>
            <p:ph type="body" sz="quarter" idx="20" hasCustomPrompt="1"/>
          </p:nvPr>
        </p:nvSpPr>
        <p:spPr>
          <a:xfrm>
            <a:off x="1130469" y="138421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DA051600-7C58-814E-AC7C-548F611E2A15}"/>
              </a:ext>
            </a:extLst>
          </p:cNvPr>
          <p:cNvSpPr>
            <a:spLocks noGrp="1"/>
          </p:cNvSpPr>
          <p:nvPr>
            <p:ph type="body" sz="quarter" idx="21" hasCustomPrompt="1"/>
          </p:nvPr>
        </p:nvSpPr>
        <p:spPr>
          <a:xfrm>
            <a:off x="459910" y="2258825"/>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7" name="Text Placeholder 25">
            <a:extLst>
              <a:ext uri="{FF2B5EF4-FFF2-40B4-BE49-F238E27FC236}">
                <a16:creationId xmlns:a16="http://schemas.microsoft.com/office/drawing/2014/main" id="{208936E4-59E6-154C-81E6-B12901450E9D}"/>
              </a:ext>
            </a:extLst>
          </p:cNvPr>
          <p:cNvSpPr>
            <a:spLocks noGrp="1"/>
          </p:cNvSpPr>
          <p:nvPr>
            <p:ph type="body" sz="quarter" idx="22" hasCustomPrompt="1"/>
          </p:nvPr>
        </p:nvSpPr>
        <p:spPr>
          <a:xfrm>
            <a:off x="1130469" y="2258825"/>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Text Placeholder 25">
            <a:extLst>
              <a:ext uri="{FF2B5EF4-FFF2-40B4-BE49-F238E27FC236}">
                <a16:creationId xmlns:a16="http://schemas.microsoft.com/office/drawing/2014/main" id="{553D87A1-E0AE-554A-98C0-80400732F4FC}"/>
              </a:ext>
            </a:extLst>
          </p:cNvPr>
          <p:cNvSpPr>
            <a:spLocks noGrp="1"/>
          </p:cNvSpPr>
          <p:nvPr>
            <p:ph type="body" sz="quarter" idx="23" hasCustomPrompt="1"/>
          </p:nvPr>
        </p:nvSpPr>
        <p:spPr>
          <a:xfrm>
            <a:off x="458553" y="3133440"/>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41" name="Text Placeholder 25">
            <a:extLst>
              <a:ext uri="{FF2B5EF4-FFF2-40B4-BE49-F238E27FC236}">
                <a16:creationId xmlns:a16="http://schemas.microsoft.com/office/drawing/2014/main" id="{A07A835E-8262-3941-8032-A9BD50744996}"/>
              </a:ext>
            </a:extLst>
          </p:cNvPr>
          <p:cNvSpPr>
            <a:spLocks noGrp="1"/>
          </p:cNvSpPr>
          <p:nvPr>
            <p:ph type="body" sz="quarter" idx="24" hasCustomPrompt="1"/>
          </p:nvPr>
        </p:nvSpPr>
        <p:spPr>
          <a:xfrm>
            <a:off x="1129112" y="3133440"/>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5">
            <a:extLst>
              <a:ext uri="{FF2B5EF4-FFF2-40B4-BE49-F238E27FC236}">
                <a16:creationId xmlns:a16="http://schemas.microsoft.com/office/drawing/2014/main" id="{FE885E34-D40E-0B44-BF1A-F4A7D744237A}"/>
              </a:ext>
            </a:extLst>
          </p:cNvPr>
          <p:cNvSpPr>
            <a:spLocks noGrp="1"/>
          </p:cNvSpPr>
          <p:nvPr>
            <p:ph type="body" sz="quarter" idx="25" hasCustomPrompt="1"/>
          </p:nvPr>
        </p:nvSpPr>
        <p:spPr>
          <a:xfrm>
            <a:off x="461267" y="3993288"/>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45" name="Text Placeholder 25">
            <a:extLst>
              <a:ext uri="{FF2B5EF4-FFF2-40B4-BE49-F238E27FC236}">
                <a16:creationId xmlns:a16="http://schemas.microsoft.com/office/drawing/2014/main" id="{5A599B30-5235-974F-BB9A-E9602A0A30C0}"/>
              </a:ext>
            </a:extLst>
          </p:cNvPr>
          <p:cNvSpPr>
            <a:spLocks noGrp="1"/>
          </p:cNvSpPr>
          <p:nvPr>
            <p:ph type="body" sz="quarter" idx="26" hasCustomPrompt="1"/>
          </p:nvPr>
        </p:nvSpPr>
        <p:spPr>
          <a:xfrm>
            <a:off x="1131826" y="3993288"/>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7F702A5-A5C8-BC48-A250-CFE9B42618D6}"/>
              </a:ext>
            </a:extLst>
          </p:cNvPr>
          <p:cNvSpPr>
            <a:spLocks noGrp="1"/>
          </p:cNvSpPr>
          <p:nvPr>
            <p:ph type="body" sz="quarter" idx="27" hasCustomPrompt="1"/>
          </p:nvPr>
        </p:nvSpPr>
        <p:spPr>
          <a:xfrm>
            <a:off x="461267" y="4867903"/>
            <a:ext cx="684000" cy="720000"/>
          </a:xfrm>
          <a:noFill/>
        </p:spPr>
        <p:txBody>
          <a:bodyPr anchor="ctr">
            <a:noAutofit/>
          </a:bodyPr>
          <a:lstStyle>
            <a:lvl1pPr marL="0" indent="0" algn="l">
              <a:buNone/>
              <a:defRPr sz="3200" b="0" baseline="0">
                <a:solidFill>
                  <a:srgbClr val="84BA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1" name="Text Placeholder 25">
            <a:extLst>
              <a:ext uri="{FF2B5EF4-FFF2-40B4-BE49-F238E27FC236}">
                <a16:creationId xmlns:a16="http://schemas.microsoft.com/office/drawing/2014/main" id="{4FECF1A6-C3A4-F54C-83AE-A12E578AA53A}"/>
              </a:ext>
            </a:extLst>
          </p:cNvPr>
          <p:cNvSpPr>
            <a:spLocks noGrp="1"/>
          </p:cNvSpPr>
          <p:nvPr>
            <p:ph type="body" sz="quarter" idx="28" hasCustomPrompt="1"/>
          </p:nvPr>
        </p:nvSpPr>
        <p:spPr>
          <a:xfrm>
            <a:off x="1131826" y="4867903"/>
            <a:ext cx="4964818" cy="720000"/>
          </a:xfr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BD4D-D8D4-AB28-E897-BC7C20B0CF1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D8FE94A-D67A-79AA-17D6-9546131982BE}"/>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4" name="Footer Placeholder 3">
            <a:extLst>
              <a:ext uri="{FF2B5EF4-FFF2-40B4-BE49-F238E27FC236}">
                <a16:creationId xmlns:a16="http://schemas.microsoft.com/office/drawing/2014/main" id="{1255E66D-39A4-9EE5-2619-546359F58FC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5FE15440-8EEB-B36C-6DC6-80FA0E3EE997}"/>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2669668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E6000-2E84-940A-B287-78E12710075F}"/>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3" name="Footer Placeholder 2">
            <a:extLst>
              <a:ext uri="{FF2B5EF4-FFF2-40B4-BE49-F238E27FC236}">
                <a16:creationId xmlns:a16="http://schemas.microsoft.com/office/drawing/2014/main" id="{7A84C55E-A307-1DD7-551C-696555CF2A10}"/>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770247A-79BC-6829-7B94-CF87E0EAF26D}"/>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3612895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A51F-29CB-6889-B040-C800EC43DA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FF9BA8D-F920-5446-B8DD-48485C7BD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97C1E71-4EA5-3DDB-4ECE-E90DC3302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0EC6D-10D9-C62B-FB6E-574D57F74AB7}"/>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6" name="Footer Placeholder 5">
            <a:extLst>
              <a:ext uri="{FF2B5EF4-FFF2-40B4-BE49-F238E27FC236}">
                <a16:creationId xmlns:a16="http://schemas.microsoft.com/office/drawing/2014/main" id="{52CA2608-4C23-455C-AAA0-7AEDD5C905D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9BC7744-CDAF-81D0-0F7A-D362AD027449}"/>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781026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5AF43-8741-0884-74B0-133949EDD2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259167B8-9A0F-71E5-0643-BB0BA3287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A55F848-9CB0-933C-8B74-56D2207748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FEFED-EC79-50FD-F9C3-9E75ABA662B1}"/>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6" name="Footer Placeholder 5">
            <a:extLst>
              <a:ext uri="{FF2B5EF4-FFF2-40B4-BE49-F238E27FC236}">
                <a16:creationId xmlns:a16="http://schemas.microsoft.com/office/drawing/2014/main" id="{DCFFD17C-68A9-266D-87AA-A6E4C379A4D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EDBA0D1-3C30-1006-EE6D-D68279A68A44}"/>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1829915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783B-F40F-6991-2AE3-FCE7F9161A4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9ABFD67-4E13-D911-3005-CFBEF8596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A8F8ADD-4BBB-EE7C-C62C-4F9B2E7F57AF}"/>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3935A919-D44C-23AC-D393-C3E60C8650F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47961B6-B45A-1F16-1C13-8BCD1668B96C}"/>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4144977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E86BD-A07F-D019-88E1-F824F2F415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2990D57-C423-1044-4CF8-7020CBE37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06B289D-59CC-3CDA-B670-944C0788710D}"/>
              </a:ext>
            </a:extLst>
          </p:cNvPr>
          <p:cNvSpPr>
            <a:spLocks noGrp="1"/>
          </p:cNvSpPr>
          <p:nvPr>
            <p:ph type="dt" sz="half" idx="10"/>
          </p:nvPr>
        </p:nvSpPr>
        <p:spPr/>
        <p:txBody>
          <a:body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7CC85DC6-A20A-7E0C-C553-36B9D0E0CD9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B3CB36C-6941-A81F-F2BE-107320562F64}"/>
              </a:ext>
            </a:extLst>
          </p:cNvPr>
          <p:cNvSpPr>
            <a:spLocks noGrp="1"/>
          </p:cNvSpPr>
          <p:nvPr>
            <p:ph type="sldNum" sz="quarter" idx="12"/>
          </p:nvPr>
        </p:nvSpPr>
        <p:spPr/>
        <p:txBody>
          <a:bodyPr/>
          <a:lstStyle/>
          <a:p>
            <a:fld id="{52002367-A473-4399-9D6A-0E8E52105A88}" type="slidenum">
              <a:rPr lang="en-IE" smtClean="0"/>
              <a:t>‹#›</a:t>
            </a:fld>
            <a:endParaRPr lang="en-IE"/>
          </a:p>
        </p:txBody>
      </p:sp>
    </p:spTree>
    <p:extLst>
      <p:ext uri="{BB962C8B-B14F-4D97-AF65-F5344CB8AC3E}">
        <p14:creationId xmlns:p14="http://schemas.microsoft.com/office/powerpoint/2010/main" val="275644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A2064B40-8E53-2147-8361-55B49BB4CC15}"/>
              </a:ext>
            </a:extLst>
          </p:cNvPr>
          <p:cNvSpPr>
            <a:spLocks noGrp="1"/>
          </p:cNvSpPr>
          <p:nvPr>
            <p:ph type="body" sz="quarter" idx="14" hasCustomPrompt="1"/>
          </p:nvPr>
        </p:nvSpPr>
        <p:spPr>
          <a:xfrm>
            <a:off x="9633290" y="3778249"/>
            <a:ext cx="785328" cy="1056986"/>
          </a:xfrm>
        </p:spPr>
        <p:txBody>
          <a:bodyPr anchor="t">
            <a:noAutofit/>
          </a:bodyPr>
          <a:lstStyle>
            <a:lvl1pPr marL="0" indent="0" algn="r">
              <a:buNone/>
              <a:defRPr sz="12000" b="1" i="0" baseline="0">
                <a:solidFill>
                  <a:srgbClr val="84BA41"/>
                </a:solidFill>
                <a:latin typeface="Times New Roman" charset="0"/>
                <a:ea typeface="Times New Roman" charset="0"/>
                <a:cs typeface="Times New Roman" charset="0"/>
              </a:defRPr>
            </a:lvl1pPr>
          </a:lstStyle>
          <a:p>
            <a:pPr lvl="0"/>
            <a:r>
              <a:rPr lang="en-US" dirty="0"/>
              <a:t>”</a:t>
            </a:r>
          </a:p>
        </p:txBody>
      </p:sp>
      <p:sp>
        <p:nvSpPr>
          <p:cNvPr id="5" name="Text Placeholder 23">
            <a:extLst>
              <a:ext uri="{FF2B5EF4-FFF2-40B4-BE49-F238E27FC236}">
                <a16:creationId xmlns:a16="http://schemas.microsoft.com/office/drawing/2014/main" id="{90A7F5E5-04A0-824D-9112-6F0C0B78D2DA}"/>
              </a:ext>
            </a:extLst>
          </p:cNvPr>
          <p:cNvSpPr>
            <a:spLocks noGrp="1"/>
          </p:cNvSpPr>
          <p:nvPr>
            <p:ph type="body" sz="quarter" idx="13" hasCustomPrompt="1"/>
          </p:nvPr>
        </p:nvSpPr>
        <p:spPr>
          <a:xfrm>
            <a:off x="470582" y="598304"/>
            <a:ext cx="9948036" cy="4029672"/>
          </a:xfrm>
        </p:spPr>
        <p:txBody>
          <a:bodyPr anchor="ctr">
            <a:normAutofit/>
          </a:bodyPr>
          <a:lstStyle>
            <a:lvl1pPr marL="0" indent="0" algn="ctr">
              <a:buNone/>
              <a:defRPr sz="3000" b="1" i="0" baseline="0">
                <a:solidFill>
                  <a:srgbClr val="297239"/>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26B802C5-E509-C045-949B-B5202FF5A36F}"/>
              </a:ext>
            </a:extLst>
          </p:cNvPr>
          <p:cNvSpPr>
            <a:spLocks noGrp="1"/>
          </p:cNvSpPr>
          <p:nvPr>
            <p:ph type="body" sz="quarter" idx="15" hasCustomPrompt="1"/>
          </p:nvPr>
        </p:nvSpPr>
        <p:spPr>
          <a:xfrm>
            <a:off x="470582" y="598304"/>
            <a:ext cx="2613204" cy="1221666"/>
          </a:xfrm>
        </p:spPr>
        <p:txBody>
          <a:bodyPr anchor="t">
            <a:noAutofit/>
          </a:bodyPr>
          <a:lstStyle>
            <a:lvl1pPr marL="0" indent="0" algn="l">
              <a:buNone/>
              <a:defRPr sz="12000" b="1" i="0" baseline="0">
                <a:solidFill>
                  <a:srgbClr val="84BA41"/>
                </a:solidFill>
                <a:latin typeface="Times New Roman" charset="0"/>
                <a:ea typeface="Times New Roman" charset="0"/>
                <a:cs typeface="Times New Roman" charset="0"/>
              </a:defRPr>
            </a:lvl1pPr>
          </a:lstStyle>
          <a:p>
            <a:pPr lvl="0"/>
            <a:r>
              <a:rPr lang="en-US" dirty="0"/>
              <a:t>“</a:t>
            </a:r>
          </a:p>
        </p:txBody>
      </p:sp>
      <p:grpSp>
        <p:nvGrpSpPr>
          <p:cNvPr id="13" name="Group 12">
            <a:extLst>
              <a:ext uri="{FF2B5EF4-FFF2-40B4-BE49-F238E27FC236}">
                <a16:creationId xmlns:a16="http://schemas.microsoft.com/office/drawing/2014/main" id="{2EE6A7E4-04F9-894B-9C6B-420A463236EE}"/>
              </a:ext>
            </a:extLst>
          </p:cNvPr>
          <p:cNvGrpSpPr/>
          <p:nvPr userDrawn="1"/>
        </p:nvGrpSpPr>
        <p:grpSpPr>
          <a:xfrm>
            <a:off x="11733478" y="2218041"/>
            <a:ext cx="474200" cy="4867482"/>
            <a:chOff x="1009808" y="-71087"/>
            <a:chExt cx="474200" cy="4867482"/>
          </a:xfrm>
        </p:grpSpPr>
        <p:sp>
          <p:nvSpPr>
            <p:cNvPr id="15" name="Graphic 4">
              <a:extLst>
                <a:ext uri="{FF2B5EF4-FFF2-40B4-BE49-F238E27FC236}">
                  <a16:creationId xmlns:a16="http://schemas.microsoft.com/office/drawing/2014/main" id="{EDAEA704-5F67-F746-85EC-536CFC33C48C}"/>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70306B09-13F4-E340-B48C-9AB5607F9DE6}"/>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
        <p:nvSpPr>
          <p:cNvPr id="17" name="Text Placeholder 23">
            <a:extLst>
              <a:ext uri="{FF2B5EF4-FFF2-40B4-BE49-F238E27FC236}">
                <a16:creationId xmlns:a16="http://schemas.microsoft.com/office/drawing/2014/main" id="{6686A140-C728-F641-B1A2-80F947949C36}"/>
              </a:ext>
            </a:extLst>
          </p:cNvPr>
          <p:cNvSpPr>
            <a:spLocks noGrp="1"/>
          </p:cNvSpPr>
          <p:nvPr>
            <p:ph type="body" sz="quarter" idx="16" hasCustomPrompt="1"/>
          </p:nvPr>
        </p:nvSpPr>
        <p:spPr>
          <a:xfrm>
            <a:off x="470582" y="4835235"/>
            <a:ext cx="9948036" cy="933903"/>
          </a:xfrm>
        </p:spPr>
        <p:txBody>
          <a:bodyPr anchor="t">
            <a:normAutofit/>
          </a:bodyPr>
          <a:lstStyle>
            <a:lvl1pPr marL="0" indent="0" algn="ctr">
              <a:buNone/>
              <a:defRPr sz="2400" b="0" i="0" baseline="0">
                <a:solidFill>
                  <a:srgbClr val="297239"/>
                </a:solidFill>
                <a:latin typeface="+mn-lt"/>
              </a:defRPr>
            </a:lvl1pPr>
          </a:lstStyle>
          <a:p>
            <a:pPr lvl="0"/>
            <a:r>
              <a:rPr lang="en-US" dirty="0"/>
              <a:t>Joe </a:t>
            </a:r>
            <a:r>
              <a:rPr lang="en-US" dirty="0" err="1"/>
              <a:t>Blogg</a:t>
            </a:r>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933171D-0DFC-D94B-ACD9-AC6E2A0F4602}"/>
              </a:ext>
            </a:extLst>
          </p:cNvPr>
          <p:cNvGrpSpPr/>
          <p:nvPr userDrawn="1"/>
        </p:nvGrpSpPr>
        <p:grpSpPr>
          <a:xfrm>
            <a:off x="2608421" y="0"/>
            <a:ext cx="8807728" cy="6858000"/>
            <a:chOff x="6112382" y="2679054"/>
            <a:chExt cx="1502762" cy="1170105"/>
          </a:xfrm>
        </p:grpSpPr>
        <p:sp>
          <p:nvSpPr>
            <p:cNvPr id="10" name="Graphic 4">
              <a:extLst>
                <a:ext uri="{FF2B5EF4-FFF2-40B4-BE49-F238E27FC236}">
                  <a16:creationId xmlns:a16="http://schemas.microsoft.com/office/drawing/2014/main" id="{286BBDAD-F210-914D-BC39-CB0AF446059B}"/>
                </a:ext>
              </a:extLst>
            </p:cNvPr>
            <p:cNvSpPr/>
            <p:nvPr/>
          </p:nvSpPr>
          <p:spPr>
            <a:xfrm>
              <a:off x="6112382" y="2679054"/>
              <a:ext cx="1067628" cy="1061401"/>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54C45C6A-4FB5-9044-84EC-AC920D75607A}"/>
                </a:ext>
              </a:extLst>
            </p:cNvPr>
            <p:cNvSpPr/>
            <p:nvPr/>
          </p:nvSpPr>
          <p:spPr>
            <a:xfrm>
              <a:off x="6926771" y="2679054"/>
              <a:ext cx="688373" cy="1170105"/>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dirty="0"/>
            </a:p>
          </p:txBody>
        </p:sp>
        <p:sp>
          <p:nvSpPr>
            <p:cNvPr id="13" name="Graphic 4">
              <a:extLst>
                <a:ext uri="{FF2B5EF4-FFF2-40B4-BE49-F238E27FC236}">
                  <a16:creationId xmlns:a16="http://schemas.microsoft.com/office/drawing/2014/main" id="{4A80FCAF-340B-F943-8341-FF765DE416DA}"/>
                </a:ext>
              </a:extLst>
            </p:cNvPr>
            <p:cNvSpPr/>
            <p:nvPr/>
          </p:nvSpPr>
          <p:spPr>
            <a:xfrm rot="10800000">
              <a:off x="6911593" y="3171869"/>
              <a:ext cx="30416" cy="325541"/>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grpSp>
      <p:sp>
        <p:nvSpPr>
          <p:cNvPr id="14" name="Text Placeholder 23">
            <a:extLst>
              <a:ext uri="{FF2B5EF4-FFF2-40B4-BE49-F238E27FC236}">
                <a16:creationId xmlns:a16="http://schemas.microsoft.com/office/drawing/2014/main" id="{9138C3C2-3010-024C-9287-528893F1CF82}"/>
              </a:ext>
            </a:extLst>
          </p:cNvPr>
          <p:cNvSpPr>
            <a:spLocks noGrp="1"/>
          </p:cNvSpPr>
          <p:nvPr>
            <p:ph type="body" sz="quarter" idx="17" hasCustomPrompt="1"/>
          </p:nvPr>
        </p:nvSpPr>
        <p:spPr>
          <a:xfrm>
            <a:off x="3220792" y="3764249"/>
            <a:ext cx="3791493" cy="845970"/>
          </a:xfrm>
        </p:spPr>
        <p:txBody>
          <a:bodyPr anchor="t">
            <a:normAutofit/>
          </a:bodyPr>
          <a:lstStyle>
            <a:lvl1pPr marL="0" indent="0" algn="r">
              <a:buNone/>
              <a:defRPr sz="4800" b="0" i="0">
                <a:solidFill>
                  <a:srgbClr val="297239"/>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E543AB94-B1F3-C544-B7BF-FB922AA08A8A}"/>
              </a:ext>
            </a:extLst>
          </p:cNvPr>
          <p:cNvSpPr>
            <a:spLocks noGrp="1"/>
          </p:cNvSpPr>
          <p:nvPr>
            <p:ph type="body" sz="quarter" idx="18" hasCustomPrompt="1"/>
          </p:nvPr>
        </p:nvSpPr>
        <p:spPr>
          <a:xfrm>
            <a:off x="3220792" y="3036561"/>
            <a:ext cx="3791493" cy="845970"/>
          </a:xfrm>
        </p:spPr>
        <p:txBody>
          <a:bodyPr anchor="b">
            <a:normAutofit/>
          </a:bodyPr>
          <a:lstStyle>
            <a:lvl1pPr marL="0" indent="0" algn="r">
              <a:buNone/>
              <a:defRPr sz="3000" b="0" i="0">
                <a:solidFill>
                  <a:srgbClr val="84BA41"/>
                </a:solidFill>
                <a:latin typeface="+mn-lt"/>
              </a:defRPr>
            </a:lvl1pPr>
          </a:lstStyle>
          <a:p>
            <a:pPr lvl="0"/>
            <a:r>
              <a:rPr lang="en-US" dirty="0"/>
              <a:t>SECTION 01</a:t>
            </a:r>
          </a:p>
        </p:txBody>
      </p:sp>
      <p:grpSp>
        <p:nvGrpSpPr>
          <p:cNvPr id="28" name="Group 27">
            <a:extLst>
              <a:ext uri="{FF2B5EF4-FFF2-40B4-BE49-F238E27FC236}">
                <a16:creationId xmlns:a16="http://schemas.microsoft.com/office/drawing/2014/main" id="{DFF040CD-452D-844B-8465-531C4CB83BBF}"/>
              </a:ext>
            </a:extLst>
          </p:cNvPr>
          <p:cNvGrpSpPr/>
          <p:nvPr userDrawn="1"/>
        </p:nvGrpSpPr>
        <p:grpSpPr>
          <a:xfrm>
            <a:off x="11224942" y="2176478"/>
            <a:ext cx="474200" cy="4867482"/>
            <a:chOff x="1009808" y="-71087"/>
            <a:chExt cx="474200" cy="4867482"/>
          </a:xfrm>
        </p:grpSpPr>
        <p:sp>
          <p:nvSpPr>
            <p:cNvPr id="29" name="Graphic 4">
              <a:extLst>
                <a:ext uri="{FF2B5EF4-FFF2-40B4-BE49-F238E27FC236}">
                  <a16:creationId xmlns:a16="http://schemas.microsoft.com/office/drawing/2014/main" id="{8505E68B-5614-2C47-98DB-5363EC8624E3}"/>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30" name="Text Box 5">
              <a:extLst>
                <a:ext uri="{FF2B5EF4-FFF2-40B4-BE49-F238E27FC236}">
                  <a16:creationId xmlns:a16="http://schemas.microsoft.com/office/drawing/2014/main" id="{15682FCA-A8EE-F045-93E6-A9674360F61D}"/>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04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7" name="Graphic 4">
            <a:extLst>
              <a:ext uri="{FF2B5EF4-FFF2-40B4-BE49-F238E27FC236}">
                <a16:creationId xmlns:a16="http://schemas.microsoft.com/office/drawing/2014/main" id="{CFD89A7B-E616-3249-A885-D8A38572843C}"/>
              </a:ext>
            </a:extLst>
          </p:cNvPr>
          <p:cNvSpPr/>
          <p:nvPr userDrawn="1"/>
        </p:nvSpPr>
        <p:spPr>
          <a:xfrm flipH="1">
            <a:off x="3670246" y="0"/>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solidFill>
          <a:ln w="237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C3DDCEC-7E9E-9348-B7BE-5AC1D3405287}"/>
              </a:ext>
            </a:extLst>
          </p:cNvPr>
          <p:cNvSpPr/>
          <p:nvPr/>
        </p:nvSpPr>
        <p:spPr>
          <a:xfrm flipH="1">
            <a:off x="683371" y="0"/>
            <a:ext cx="4057887" cy="6858000"/>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297239"/>
          </a:solidFill>
          <a:ln w="237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159E594D-BDF3-B949-89B3-4BBC10915225}"/>
              </a:ext>
            </a:extLst>
          </p:cNvPr>
          <p:cNvSpPr/>
          <p:nvPr/>
        </p:nvSpPr>
        <p:spPr>
          <a:xfrm rot="10800000">
            <a:off x="4652197" y="2888395"/>
            <a:ext cx="178269" cy="1908000"/>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22" name="Text Placeholder 23">
            <a:extLst>
              <a:ext uri="{FF2B5EF4-FFF2-40B4-BE49-F238E27FC236}">
                <a16:creationId xmlns:a16="http://schemas.microsoft.com/office/drawing/2014/main" id="{374B3542-BCA7-A243-846E-D8BE17CA3E81}"/>
              </a:ext>
            </a:extLst>
          </p:cNvPr>
          <p:cNvSpPr>
            <a:spLocks noGrp="1"/>
          </p:cNvSpPr>
          <p:nvPr>
            <p:ph type="body" sz="quarter" idx="17" hasCustomPrompt="1"/>
          </p:nvPr>
        </p:nvSpPr>
        <p:spPr>
          <a:xfrm>
            <a:off x="5003138" y="3733703"/>
            <a:ext cx="3791493" cy="845970"/>
          </a:xfrm>
        </p:spPr>
        <p:txBody>
          <a:bodyPr anchor="t">
            <a:normAutofit/>
          </a:bodyPr>
          <a:lstStyle>
            <a:lvl1pPr marL="0" indent="0" algn="l">
              <a:buNone/>
              <a:defRPr sz="4800" b="0" i="0">
                <a:solidFill>
                  <a:srgbClr val="297239"/>
                </a:solidFill>
                <a:latin typeface="+mn-lt"/>
              </a:defRPr>
            </a:lvl1pPr>
          </a:lstStyle>
          <a:p>
            <a:pPr lvl="0"/>
            <a:r>
              <a:rPr lang="en-US" dirty="0"/>
              <a:t>DIVIDER</a:t>
            </a:r>
          </a:p>
        </p:txBody>
      </p:sp>
      <p:sp>
        <p:nvSpPr>
          <p:cNvPr id="23" name="Text Placeholder 23">
            <a:extLst>
              <a:ext uri="{FF2B5EF4-FFF2-40B4-BE49-F238E27FC236}">
                <a16:creationId xmlns:a16="http://schemas.microsoft.com/office/drawing/2014/main" id="{F4383371-740B-864A-B124-14A3610CC80C}"/>
              </a:ext>
            </a:extLst>
          </p:cNvPr>
          <p:cNvSpPr>
            <a:spLocks noGrp="1"/>
          </p:cNvSpPr>
          <p:nvPr>
            <p:ph type="body" sz="quarter" idx="18" hasCustomPrompt="1"/>
          </p:nvPr>
        </p:nvSpPr>
        <p:spPr>
          <a:xfrm>
            <a:off x="5003138" y="3006015"/>
            <a:ext cx="3791493" cy="845970"/>
          </a:xfrm>
        </p:spPr>
        <p:txBody>
          <a:bodyPr anchor="b">
            <a:normAutofit/>
          </a:bodyPr>
          <a:lstStyle>
            <a:lvl1pPr marL="0" indent="0" algn="l">
              <a:buNone/>
              <a:defRPr sz="3000" b="0" i="0">
                <a:solidFill>
                  <a:srgbClr val="84BA41"/>
                </a:solidFill>
                <a:latin typeface="+mn-lt"/>
              </a:defRPr>
            </a:lvl1pPr>
          </a:lstStyle>
          <a:p>
            <a:pPr lvl="0"/>
            <a:r>
              <a:rPr lang="en-US" dirty="0"/>
              <a:t>SECTION 01</a:t>
            </a:r>
          </a:p>
        </p:txBody>
      </p:sp>
      <p:grpSp>
        <p:nvGrpSpPr>
          <p:cNvPr id="2" name="Group 1">
            <a:extLst>
              <a:ext uri="{FF2B5EF4-FFF2-40B4-BE49-F238E27FC236}">
                <a16:creationId xmlns:a16="http://schemas.microsoft.com/office/drawing/2014/main" id="{4D35CA37-0475-7C4C-9888-342259141BCF}"/>
              </a:ext>
            </a:extLst>
          </p:cNvPr>
          <p:cNvGrpSpPr/>
          <p:nvPr userDrawn="1"/>
        </p:nvGrpSpPr>
        <p:grpSpPr>
          <a:xfrm>
            <a:off x="478915" y="2145932"/>
            <a:ext cx="474200" cy="4867482"/>
            <a:chOff x="1009808" y="-71087"/>
            <a:chExt cx="474200" cy="4867482"/>
          </a:xfrm>
        </p:grpSpPr>
        <p:sp>
          <p:nvSpPr>
            <p:cNvPr id="24" name="Graphic 4">
              <a:extLst>
                <a:ext uri="{FF2B5EF4-FFF2-40B4-BE49-F238E27FC236}">
                  <a16:creationId xmlns:a16="http://schemas.microsoft.com/office/drawing/2014/main" id="{266F3990-09DA-C84B-A681-E5945D558895}"/>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25" name="Text Box 5">
              <a:extLst>
                <a:ext uri="{FF2B5EF4-FFF2-40B4-BE49-F238E27FC236}">
                  <a16:creationId xmlns:a16="http://schemas.microsoft.com/office/drawing/2014/main" id="{60CF8C1D-8D1A-6341-9219-998593017F81}"/>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34422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370353F7-9193-D742-88F3-B7307DE651FA}"/>
              </a:ext>
            </a:extLst>
          </p:cNvPr>
          <p:cNvSpPr/>
          <p:nvPr userDrawn="1"/>
        </p:nvSpPr>
        <p:spPr>
          <a:xfrm>
            <a:off x="0" y="0"/>
            <a:ext cx="6568428" cy="6556604"/>
          </a:xfrm>
          <a:custGeom>
            <a:avLst/>
            <a:gdLst>
              <a:gd name="connsiteX0" fmla="*/ 5038319 w 6568428"/>
              <a:gd name="connsiteY0" fmla="*/ 0 h 6556604"/>
              <a:gd name="connsiteX1" fmla="*/ 5845546 w 6568428"/>
              <a:gd name="connsiteY1" fmla="*/ 0 h 6556604"/>
              <a:gd name="connsiteX2" fmla="*/ 5894544 w 6568428"/>
              <a:gd name="connsiteY2" fmla="*/ 69311 h 6556604"/>
              <a:gd name="connsiteX3" fmla="*/ 6060394 w 6568428"/>
              <a:gd name="connsiteY3" fmla="*/ 345062 h 6556604"/>
              <a:gd name="connsiteX4" fmla="*/ 6129938 w 6568428"/>
              <a:gd name="connsiteY4" fmla="*/ 477731 h 6556604"/>
              <a:gd name="connsiteX5" fmla="*/ 6130292 w 6568428"/>
              <a:gd name="connsiteY5" fmla="*/ 478431 h 6556604"/>
              <a:gd name="connsiteX6" fmla="*/ 6140604 w 6568428"/>
              <a:gd name="connsiteY6" fmla="*/ 498185 h 6556604"/>
              <a:gd name="connsiteX7" fmla="*/ 6159997 w 6568428"/>
              <a:gd name="connsiteY7" fmla="*/ 539779 h 6556604"/>
              <a:gd name="connsiteX8" fmla="*/ 6196866 w 6568428"/>
              <a:gd name="connsiteY8" fmla="*/ 618787 h 6556604"/>
              <a:gd name="connsiteX9" fmla="*/ 6264840 w 6568428"/>
              <a:gd name="connsiteY9" fmla="*/ 776627 h 6556604"/>
              <a:gd name="connsiteX10" fmla="*/ 6306257 w 6568428"/>
              <a:gd name="connsiteY10" fmla="*/ 879230 h 6556604"/>
              <a:gd name="connsiteX11" fmla="*/ 6440458 w 6568428"/>
              <a:gd name="connsiteY11" fmla="*/ 1309910 h 6556604"/>
              <a:gd name="connsiteX12" fmla="*/ 6442205 w 6568428"/>
              <a:gd name="connsiteY12" fmla="*/ 1316728 h 6556604"/>
              <a:gd name="connsiteX13" fmla="*/ 6454087 w 6568428"/>
              <a:gd name="connsiteY13" fmla="*/ 1364970 h 6556604"/>
              <a:gd name="connsiteX14" fmla="*/ 6458104 w 6568428"/>
              <a:gd name="connsiteY14" fmla="*/ 1382100 h 6556604"/>
              <a:gd name="connsiteX15" fmla="*/ 6467370 w 6568428"/>
              <a:gd name="connsiteY15" fmla="*/ 1422478 h 6556604"/>
              <a:gd name="connsiteX16" fmla="*/ 6471564 w 6568428"/>
              <a:gd name="connsiteY16" fmla="*/ 1441355 h 6556604"/>
              <a:gd name="connsiteX17" fmla="*/ 6481175 w 6568428"/>
              <a:gd name="connsiteY17" fmla="*/ 1485927 h 6556604"/>
              <a:gd name="connsiteX18" fmla="*/ 6483792 w 6568428"/>
              <a:gd name="connsiteY18" fmla="*/ 1498332 h 6556604"/>
              <a:gd name="connsiteX19" fmla="*/ 6509833 w 6568428"/>
              <a:gd name="connsiteY19" fmla="*/ 1636071 h 6556604"/>
              <a:gd name="connsiteX20" fmla="*/ 6520138 w 6568428"/>
              <a:gd name="connsiteY20" fmla="*/ 1693579 h 6556604"/>
              <a:gd name="connsiteX21" fmla="*/ 6524509 w 6568428"/>
              <a:gd name="connsiteY21" fmla="*/ 1726615 h 6556604"/>
              <a:gd name="connsiteX22" fmla="*/ 6524685 w 6568428"/>
              <a:gd name="connsiteY22" fmla="*/ 1728185 h 6556604"/>
              <a:gd name="connsiteX23" fmla="*/ 6544425 w 6568428"/>
              <a:gd name="connsiteY23" fmla="*/ 1881300 h 6556604"/>
              <a:gd name="connsiteX24" fmla="*/ 6547579 w 6568428"/>
              <a:gd name="connsiteY24" fmla="*/ 1906295 h 6556604"/>
              <a:gd name="connsiteX25" fmla="*/ 6548449 w 6568428"/>
              <a:gd name="connsiteY25" fmla="*/ 1918531 h 6556604"/>
              <a:gd name="connsiteX26" fmla="*/ 6552813 w 6568428"/>
              <a:gd name="connsiteY26" fmla="*/ 1972191 h 6556604"/>
              <a:gd name="connsiteX27" fmla="*/ 6555437 w 6568428"/>
              <a:gd name="connsiteY27" fmla="*/ 2005050 h 6556604"/>
              <a:gd name="connsiteX28" fmla="*/ 6565918 w 6568428"/>
              <a:gd name="connsiteY28" fmla="*/ 2208862 h 6556604"/>
              <a:gd name="connsiteX29" fmla="*/ 6534297 w 6568428"/>
              <a:gd name="connsiteY29" fmla="*/ 2860477 h 6556604"/>
              <a:gd name="connsiteX30" fmla="*/ 6115440 w 6568428"/>
              <a:gd name="connsiteY30" fmla="*/ 4214581 h 6556604"/>
              <a:gd name="connsiteX31" fmla="*/ 5260779 w 6568428"/>
              <a:gd name="connsiteY31" fmla="*/ 5356492 h 6556604"/>
              <a:gd name="connsiteX32" fmla="*/ 4746690 w 6568428"/>
              <a:gd name="connsiteY32" fmla="*/ 5774767 h 6556604"/>
              <a:gd name="connsiteX33" fmla="*/ 4488068 w 6568428"/>
              <a:gd name="connsiteY33" fmla="*/ 5942212 h 6556604"/>
              <a:gd name="connsiteX34" fmla="*/ 4360154 w 6568428"/>
              <a:gd name="connsiteY34" fmla="*/ 6014402 h 6556604"/>
              <a:gd name="connsiteX35" fmla="*/ 4297605 w 6568428"/>
              <a:gd name="connsiteY35" fmla="*/ 6049016 h 6556604"/>
              <a:gd name="connsiteX36" fmla="*/ 4234871 w 6568428"/>
              <a:gd name="connsiteY36" fmla="*/ 6080474 h 6556604"/>
              <a:gd name="connsiteX37" fmla="*/ 3572767 w 6568428"/>
              <a:gd name="connsiteY37" fmla="*/ 6351222 h 6556604"/>
              <a:gd name="connsiteX38" fmla="*/ 3454649 w 6568428"/>
              <a:gd name="connsiteY38" fmla="*/ 6386535 h 6556604"/>
              <a:gd name="connsiteX39" fmla="*/ 3399603 w 6568428"/>
              <a:gd name="connsiteY39" fmla="*/ 6401741 h 6556604"/>
              <a:gd name="connsiteX40" fmla="*/ 3337917 w 6568428"/>
              <a:gd name="connsiteY40" fmla="*/ 6418695 h 6556604"/>
              <a:gd name="connsiteX41" fmla="*/ 3335823 w 6568428"/>
              <a:gd name="connsiteY41" fmla="*/ 6419218 h 6556604"/>
              <a:gd name="connsiteX42" fmla="*/ 3335646 w 6568428"/>
              <a:gd name="connsiteY42" fmla="*/ 6419218 h 6556604"/>
              <a:gd name="connsiteX43" fmla="*/ 3325511 w 6568428"/>
              <a:gd name="connsiteY43" fmla="*/ 6422019 h 6556604"/>
              <a:gd name="connsiteX44" fmla="*/ 3285148 w 6568428"/>
              <a:gd name="connsiteY44" fmla="*/ 6431453 h 6556604"/>
              <a:gd name="connsiteX45" fmla="*/ 3160558 w 6568428"/>
              <a:gd name="connsiteY45" fmla="*/ 6459419 h 6556604"/>
              <a:gd name="connsiteX46" fmla="*/ 3155141 w 6568428"/>
              <a:gd name="connsiteY46" fmla="*/ 6460642 h 6556604"/>
              <a:gd name="connsiteX47" fmla="*/ 3090306 w 6568428"/>
              <a:gd name="connsiteY47" fmla="*/ 6474278 h 6556604"/>
              <a:gd name="connsiteX48" fmla="*/ 3067943 w 6568428"/>
              <a:gd name="connsiteY48" fmla="*/ 6478126 h 6556604"/>
              <a:gd name="connsiteX49" fmla="*/ 3064626 w 6568428"/>
              <a:gd name="connsiteY49" fmla="*/ 6478472 h 6556604"/>
              <a:gd name="connsiteX50" fmla="*/ 2448834 w 6568428"/>
              <a:gd name="connsiteY50" fmla="*/ 6551363 h 6556604"/>
              <a:gd name="connsiteX51" fmla="*/ 2306768 w 6568428"/>
              <a:gd name="connsiteY51" fmla="*/ 6555034 h 6556604"/>
              <a:gd name="connsiteX52" fmla="*/ 2233553 w 6568428"/>
              <a:gd name="connsiteY52" fmla="*/ 6556604 h 6556604"/>
              <a:gd name="connsiteX53" fmla="*/ 2159107 w 6568428"/>
              <a:gd name="connsiteY53" fmla="*/ 6554857 h 6556604"/>
              <a:gd name="connsiteX54" fmla="*/ 2006390 w 6568428"/>
              <a:gd name="connsiteY54" fmla="*/ 6550663 h 6556604"/>
              <a:gd name="connsiteX55" fmla="*/ 1849294 w 6568428"/>
              <a:gd name="connsiteY55" fmla="*/ 6539127 h 6556604"/>
              <a:gd name="connsiteX56" fmla="*/ 1188591 w 6568428"/>
              <a:gd name="connsiteY56" fmla="*/ 6431630 h 6556604"/>
              <a:gd name="connsiteX57" fmla="*/ 0 w 6568428"/>
              <a:gd name="connsiteY57" fmla="*/ 5950776 h 6556604"/>
              <a:gd name="connsiteX58" fmla="*/ 0 w 6568428"/>
              <a:gd name="connsiteY58" fmla="*/ 5188864 h 6556604"/>
              <a:gd name="connsiteX59" fmla="*/ 214581 w 6568428"/>
              <a:gd name="connsiteY59" fmla="*/ 5337785 h 6556604"/>
              <a:gd name="connsiteX60" fmla="*/ 1344293 w 6568428"/>
              <a:gd name="connsiteY60" fmla="*/ 5820386 h 6556604"/>
              <a:gd name="connsiteX61" fmla="*/ 1906433 w 6568428"/>
              <a:gd name="connsiteY61" fmla="*/ 5911799 h 6556604"/>
              <a:gd name="connsiteX62" fmla="*/ 2040288 w 6568428"/>
              <a:gd name="connsiteY62" fmla="*/ 5921765 h 6556604"/>
              <a:gd name="connsiteX63" fmla="*/ 2170465 w 6568428"/>
              <a:gd name="connsiteY63" fmla="*/ 5925259 h 6556604"/>
              <a:gd name="connsiteX64" fmla="*/ 2234076 w 6568428"/>
              <a:gd name="connsiteY64" fmla="*/ 5926836 h 6556604"/>
              <a:gd name="connsiteX65" fmla="*/ 2296456 w 6568428"/>
              <a:gd name="connsiteY65" fmla="*/ 5925259 h 6556604"/>
              <a:gd name="connsiteX66" fmla="*/ 2417729 w 6568428"/>
              <a:gd name="connsiteY66" fmla="*/ 5922288 h 6556604"/>
              <a:gd name="connsiteX67" fmla="*/ 3023910 w 6568428"/>
              <a:gd name="connsiteY67" fmla="*/ 5843810 h 6556604"/>
              <a:gd name="connsiteX68" fmla="*/ 3107606 w 6568428"/>
              <a:gd name="connsiteY68" fmla="*/ 5824926 h 6556604"/>
              <a:gd name="connsiteX69" fmla="*/ 3131200 w 6568428"/>
              <a:gd name="connsiteY69" fmla="*/ 5819685 h 6556604"/>
              <a:gd name="connsiteX70" fmla="*/ 3172440 w 6568428"/>
              <a:gd name="connsiteY70" fmla="*/ 5809720 h 6556604"/>
              <a:gd name="connsiteX71" fmla="*/ 3175934 w 6568428"/>
              <a:gd name="connsiteY71" fmla="*/ 5808673 h 6556604"/>
              <a:gd name="connsiteX72" fmla="*/ 3273790 w 6568428"/>
              <a:gd name="connsiteY72" fmla="*/ 5781578 h 6556604"/>
              <a:gd name="connsiteX73" fmla="*/ 3374616 w 6568428"/>
              <a:gd name="connsiteY73" fmla="*/ 5751520 h 6556604"/>
              <a:gd name="connsiteX74" fmla="*/ 3378287 w 6568428"/>
              <a:gd name="connsiteY74" fmla="*/ 5750296 h 6556604"/>
              <a:gd name="connsiteX75" fmla="*/ 3450101 w 6568428"/>
              <a:gd name="connsiteY75" fmla="*/ 5726525 h 6556604"/>
              <a:gd name="connsiteX76" fmla="*/ 3452902 w 6568428"/>
              <a:gd name="connsiteY76" fmla="*/ 5725825 h 6556604"/>
              <a:gd name="connsiteX77" fmla="*/ 3936933 w 6568428"/>
              <a:gd name="connsiteY77" fmla="*/ 5521489 h 6556604"/>
              <a:gd name="connsiteX78" fmla="*/ 3990401 w 6568428"/>
              <a:gd name="connsiteY78" fmla="*/ 5494925 h 6556604"/>
              <a:gd name="connsiteX79" fmla="*/ 4043530 w 6568428"/>
              <a:gd name="connsiteY79" fmla="*/ 5465382 h 6556604"/>
              <a:gd name="connsiteX80" fmla="*/ 4152568 w 6568428"/>
              <a:gd name="connsiteY80" fmla="*/ 5404034 h 6556604"/>
              <a:gd name="connsiteX81" fmla="*/ 4372559 w 6568428"/>
              <a:gd name="connsiteY81" fmla="*/ 5261400 h 6556604"/>
              <a:gd name="connsiteX82" fmla="*/ 4810293 w 6568428"/>
              <a:gd name="connsiteY82" fmla="*/ 4905181 h 6556604"/>
              <a:gd name="connsiteX83" fmla="*/ 5537917 w 6568428"/>
              <a:gd name="connsiteY83" fmla="*/ 3933168 h 6556604"/>
              <a:gd name="connsiteX84" fmla="*/ 5893864 w 6568428"/>
              <a:gd name="connsiteY84" fmla="*/ 2782000 h 6556604"/>
              <a:gd name="connsiteX85" fmla="*/ 5920775 w 6568428"/>
              <a:gd name="connsiteY85" fmla="*/ 2226515 h 6556604"/>
              <a:gd name="connsiteX86" fmla="*/ 5915180 w 6568428"/>
              <a:gd name="connsiteY86" fmla="*/ 2100665 h 6556604"/>
              <a:gd name="connsiteX87" fmla="*/ 5915011 w 6568428"/>
              <a:gd name="connsiteY87" fmla="*/ 2099265 h 6556604"/>
              <a:gd name="connsiteX88" fmla="*/ 5911517 w 6568428"/>
              <a:gd name="connsiteY88" fmla="*/ 2053469 h 6556604"/>
              <a:gd name="connsiteX89" fmla="*/ 5905746 w 6568428"/>
              <a:gd name="connsiteY89" fmla="*/ 1979709 h 6556604"/>
              <a:gd name="connsiteX90" fmla="*/ 5901905 w 6568428"/>
              <a:gd name="connsiteY90" fmla="*/ 1944572 h 6556604"/>
              <a:gd name="connsiteX91" fmla="*/ 5889323 w 6568428"/>
              <a:gd name="connsiteY91" fmla="*/ 1847564 h 6556604"/>
              <a:gd name="connsiteX92" fmla="*/ 5886176 w 6568428"/>
              <a:gd name="connsiteY92" fmla="*/ 1822746 h 6556604"/>
              <a:gd name="connsiteX93" fmla="*/ 5885476 w 6568428"/>
              <a:gd name="connsiteY93" fmla="*/ 1817852 h 6556604"/>
              <a:gd name="connsiteX94" fmla="*/ 5872201 w 6568428"/>
              <a:gd name="connsiteY94" fmla="*/ 1736573 h 6556604"/>
              <a:gd name="connsiteX95" fmla="*/ 5871147 w 6568428"/>
              <a:gd name="connsiteY95" fmla="*/ 1730979 h 6556604"/>
              <a:gd name="connsiteX96" fmla="*/ 5850707 w 6568428"/>
              <a:gd name="connsiteY96" fmla="*/ 1623659 h 6556604"/>
              <a:gd name="connsiteX97" fmla="*/ 5847560 w 6568428"/>
              <a:gd name="connsiteY97" fmla="*/ 1608976 h 6556604"/>
              <a:gd name="connsiteX98" fmla="*/ 5840395 w 6568428"/>
              <a:gd name="connsiteY98" fmla="*/ 1575770 h 6556604"/>
              <a:gd name="connsiteX99" fmla="*/ 5836024 w 6568428"/>
              <a:gd name="connsiteY99" fmla="*/ 1555839 h 6556604"/>
              <a:gd name="connsiteX100" fmla="*/ 5829214 w 6568428"/>
              <a:gd name="connsiteY100" fmla="*/ 1526474 h 6556604"/>
              <a:gd name="connsiteX101" fmla="*/ 5824666 w 6568428"/>
              <a:gd name="connsiteY101" fmla="*/ 1507420 h 6556604"/>
              <a:gd name="connsiteX102" fmla="*/ 5816108 w 6568428"/>
              <a:gd name="connsiteY102" fmla="*/ 1472467 h 6556604"/>
              <a:gd name="connsiteX103" fmla="*/ 5813138 w 6568428"/>
              <a:gd name="connsiteY103" fmla="*/ 1460755 h 6556604"/>
              <a:gd name="connsiteX104" fmla="*/ 5666354 w 6568428"/>
              <a:gd name="connsiteY104" fmla="*/ 1013991 h 6556604"/>
              <a:gd name="connsiteX105" fmla="*/ 5663553 w 6568428"/>
              <a:gd name="connsiteY105" fmla="*/ 1006820 h 6556604"/>
              <a:gd name="connsiteX106" fmla="*/ 5606768 w 6568428"/>
              <a:gd name="connsiteY106" fmla="*/ 874859 h 6556604"/>
              <a:gd name="connsiteX107" fmla="*/ 5582297 w 6568428"/>
              <a:gd name="connsiteY107" fmla="*/ 822068 h 6556604"/>
              <a:gd name="connsiteX108" fmla="*/ 5575140 w 6568428"/>
              <a:gd name="connsiteY108" fmla="*/ 806516 h 6556604"/>
              <a:gd name="connsiteX109" fmla="*/ 5490736 w 6568428"/>
              <a:gd name="connsiteY109" fmla="*/ 641858 h 6556604"/>
              <a:gd name="connsiteX110" fmla="*/ 5184240 w 6568428"/>
              <a:gd name="connsiteY110" fmla="*/ 173247 h 65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568428" h="6556604">
                <a:moveTo>
                  <a:pt x="5038319" y="0"/>
                </a:moveTo>
                <a:lnTo>
                  <a:pt x="5845546" y="0"/>
                </a:lnTo>
                <a:lnTo>
                  <a:pt x="5894544" y="69311"/>
                </a:lnTo>
                <a:cubicBezTo>
                  <a:pt x="5954502" y="161404"/>
                  <a:pt x="6009719" y="253648"/>
                  <a:pt x="6060394" y="345062"/>
                </a:cubicBezTo>
                <a:cubicBezTo>
                  <a:pt x="6084858" y="389464"/>
                  <a:pt x="6107921" y="433682"/>
                  <a:pt x="6129938" y="477731"/>
                </a:cubicBezTo>
                <a:cubicBezTo>
                  <a:pt x="6129938" y="478077"/>
                  <a:pt x="6130115" y="478254"/>
                  <a:pt x="6130292" y="478431"/>
                </a:cubicBezTo>
                <a:cubicBezTo>
                  <a:pt x="6130292" y="478431"/>
                  <a:pt x="6133786" y="485072"/>
                  <a:pt x="6140604" y="498185"/>
                </a:cubicBezTo>
                <a:cubicBezTo>
                  <a:pt x="6145321" y="508320"/>
                  <a:pt x="6151785" y="522302"/>
                  <a:pt x="6159997" y="539779"/>
                </a:cubicBezTo>
                <a:cubicBezTo>
                  <a:pt x="6172756" y="566174"/>
                  <a:pt x="6184991" y="592569"/>
                  <a:pt x="6196866" y="618787"/>
                </a:cubicBezTo>
                <a:cubicBezTo>
                  <a:pt x="6216966" y="661789"/>
                  <a:pt x="6240553" y="714395"/>
                  <a:pt x="6264840" y="776627"/>
                </a:cubicBezTo>
                <a:cubicBezTo>
                  <a:pt x="6279169" y="811233"/>
                  <a:pt x="6292975" y="845493"/>
                  <a:pt x="6306257" y="879230"/>
                </a:cubicBezTo>
                <a:cubicBezTo>
                  <a:pt x="6363396" y="1033038"/>
                  <a:pt x="6406906" y="1177942"/>
                  <a:pt x="6440458" y="1309910"/>
                </a:cubicBezTo>
                <a:cubicBezTo>
                  <a:pt x="6440982" y="1312180"/>
                  <a:pt x="6441682" y="1314458"/>
                  <a:pt x="6442205" y="1316728"/>
                </a:cubicBezTo>
                <a:cubicBezTo>
                  <a:pt x="6446222" y="1332981"/>
                  <a:pt x="6450247" y="1349064"/>
                  <a:pt x="6454087" y="1364970"/>
                </a:cubicBezTo>
                <a:cubicBezTo>
                  <a:pt x="6455488" y="1370565"/>
                  <a:pt x="6456711" y="1376329"/>
                  <a:pt x="6458104" y="1382100"/>
                </a:cubicBezTo>
                <a:cubicBezTo>
                  <a:pt x="6461252" y="1395729"/>
                  <a:pt x="6464399" y="1409188"/>
                  <a:pt x="6467370" y="1422478"/>
                </a:cubicBezTo>
                <a:cubicBezTo>
                  <a:pt x="6468770" y="1428765"/>
                  <a:pt x="6470163" y="1435060"/>
                  <a:pt x="6471564" y="1441355"/>
                </a:cubicBezTo>
                <a:cubicBezTo>
                  <a:pt x="6474880" y="1456384"/>
                  <a:pt x="6478028" y="1471244"/>
                  <a:pt x="6481175" y="1485927"/>
                </a:cubicBezTo>
                <a:cubicBezTo>
                  <a:pt x="6482045" y="1489944"/>
                  <a:pt x="6482922" y="1494138"/>
                  <a:pt x="6483792" y="1498332"/>
                </a:cubicBezTo>
                <a:cubicBezTo>
                  <a:pt x="6493757" y="1546928"/>
                  <a:pt x="6502315" y="1592893"/>
                  <a:pt x="6509833" y="1636071"/>
                </a:cubicBezTo>
                <a:cubicBezTo>
                  <a:pt x="6513327" y="1655125"/>
                  <a:pt x="6516644" y="1674171"/>
                  <a:pt x="6520138" y="1693579"/>
                </a:cubicBezTo>
                <a:cubicBezTo>
                  <a:pt x="6521538" y="1704591"/>
                  <a:pt x="6523108" y="1715603"/>
                  <a:pt x="6524509" y="1726615"/>
                </a:cubicBezTo>
                <a:cubicBezTo>
                  <a:pt x="6524509" y="1727138"/>
                  <a:pt x="6524685" y="1727662"/>
                  <a:pt x="6524685" y="1728185"/>
                </a:cubicBezTo>
                <a:cubicBezTo>
                  <a:pt x="6532373" y="1786562"/>
                  <a:pt x="6539361" y="1837429"/>
                  <a:pt x="6544425" y="1881300"/>
                </a:cubicBezTo>
                <a:cubicBezTo>
                  <a:pt x="6545479" y="1889688"/>
                  <a:pt x="6546525" y="1897907"/>
                  <a:pt x="6547579" y="1906295"/>
                </a:cubicBezTo>
                <a:cubicBezTo>
                  <a:pt x="6547749" y="1910320"/>
                  <a:pt x="6548095" y="1914514"/>
                  <a:pt x="6548449" y="1918531"/>
                </a:cubicBezTo>
                <a:cubicBezTo>
                  <a:pt x="6550543" y="1938285"/>
                  <a:pt x="6551943" y="1956284"/>
                  <a:pt x="6552813" y="1972191"/>
                </a:cubicBezTo>
                <a:cubicBezTo>
                  <a:pt x="6553867" y="1984426"/>
                  <a:pt x="6554737" y="1995262"/>
                  <a:pt x="6555437" y="2005050"/>
                </a:cubicBezTo>
                <a:cubicBezTo>
                  <a:pt x="6561031" y="2071299"/>
                  <a:pt x="6566272" y="2138942"/>
                  <a:pt x="6565918" y="2208862"/>
                </a:cubicBezTo>
                <a:cubicBezTo>
                  <a:pt x="6573790" y="2416161"/>
                  <a:pt x="6563125" y="2635695"/>
                  <a:pt x="6534297" y="2860477"/>
                </a:cubicBezTo>
                <a:cubicBezTo>
                  <a:pt x="6479952" y="3310912"/>
                  <a:pt x="6336485" y="3781454"/>
                  <a:pt x="6115440" y="4214581"/>
                </a:cubicBezTo>
                <a:cubicBezTo>
                  <a:pt x="5896488" y="4649286"/>
                  <a:pt x="5592962" y="5040119"/>
                  <a:pt x="5260779" y="5356492"/>
                </a:cubicBezTo>
                <a:cubicBezTo>
                  <a:pt x="5095296" y="5515725"/>
                  <a:pt x="4920208" y="5654335"/>
                  <a:pt x="4746690" y="5774767"/>
                </a:cubicBezTo>
                <a:cubicBezTo>
                  <a:pt x="4660886" y="5836638"/>
                  <a:pt x="4572295" y="5889252"/>
                  <a:pt x="4488068" y="5942212"/>
                </a:cubicBezTo>
                <a:cubicBezTo>
                  <a:pt x="4444735" y="5966683"/>
                  <a:pt x="4402094" y="5990808"/>
                  <a:pt x="4360154" y="6014402"/>
                </a:cubicBezTo>
                <a:cubicBezTo>
                  <a:pt x="4339014" y="6025937"/>
                  <a:pt x="4318221" y="6037650"/>
                  <a:pt x="4297605" y="6049016"/>
                </a:cubicBezTo>
                <a:cubicBezTo>
                  <a:pt x="4276458" y="6059674"/>
                  <a:pt x="4255664" y="6070163"/>
                  <a:pt x="4234871" y="6080474"/>
                </a:cubicBezTo>
                <a:cubicBezTo>
                  <a:pt x="3987438" y="6205971"/>
                  <a:pt x="3759398" y="6292321"/>
                  <a:pt x="3572767" y="6351222"/>
                </a:cubicBezTo>
                <a:cubicBezTo>
                  <a:pt x="3541670" y="6362234"/>
                  <a:pt x="3501830" y="6373599"/>
                  <a:pt x="3454649" y="6386535"/>
                </a:cubicBezTo>
                <a:cubicBezTo>
                  <a:pt x="3435772" y="6391953"/>
                  <a:pt x="3417249" y="6397017"/>
                  <a:pt x="3399603" y="6401741"/>
                </a:cubicBezTo>
                <a:cubicBezTo>
                  <a:pt x="3377933" y="6407682"/>
                  <a:pt x="3357494" y="6413277"/>
                  <a:pt x="3337917" y="6418695"/>
                </a:cubicBezTo>
                <a:cubicBezTo>
                  <a:pt x="3337216" y="6418871"/>
                  <a:pt x="3336523" y="6419041"/>
                  <a:pt x="3335823" y="6419218"/>
                </a:cubicBezTo>
                <a:cubicBezTo>
                  <a:pt x="3335823" y="6419218"/>
                  <a:pt x="3335646" y="6419218"/>
                  <a:pt x="3335646" y="6419218"/>
                </a:cubicBezTo>
                <a:cubicBezTo>
                  <a:pt x="3332329" y="6420095"/>
                  <a:pt x="3328828" y="6421142"/>
                  <a:pt x="3325511" y="6422019"/>
                </a:cubicBezTo>
                <a:cubicBezTo>
                  <a:pt x="3311529" y="6425513"/>
                  <a:pt x="3298254" y="6428483"/>
                  <a:pt x="3285148" y="6431453"/>
                </a:cubicBezTo>
                <a:cubicBezTo>
                  <a:pt x="3246356" y="6440719"/>
                  <a:pt x="3204769" y="6450153"/>
                  <a:pt x="3160558" y="6459419"/>
                </a:cubicBezTo>
                <a:cubicBezTo>
                  <a:pt x="3158804" y="6459772"/>
                  <a:pt x="3156888" y="6460296"/>
                  <a:pt x="3155141" y="6460642"/>
                </a:cubicBezTo>
                <a:cubicBezTo>
                  <a:pt x="3126829" y="6467114"/>
                  <a:pt x="3105166" y="6472008"/>
                  <a:pt x="3090306" y="6474278"/>
                </a:cubicBezTo>
                <a:cubicBezTo>
                  <a:pt x="3075631" y="6476725"/>
                  <a:pt x="3067943" y="6478126"/>
                  <a:pt x="3067943" y="6478126"/>
                </a:cubicBezTo>
                <a:cubicBezTo>
                  <a:pt x="3066889" y="6478295"/>
                  <a:pt x="3065673" y="6478295"/>
                  <a:pt x="3064626" y="6478472"/>
                </a:cubicBezTo>
                <a:cubicBezTo>
                  <a:pt x="2890408" y="6511332"/>
                  <a:pt x="2682808" y="6539997"/>
                  <a:pt x="2448834" y="6551363"/>
                </a:cubicBezTo>
                <a:cubicBezTo>
                  <a:pt x="2402523" y="6552586"/>
                  <a:pt x="2354995" y="6553810"/>
                  <a:pt x="2306768" y="6555034"/>
                </a:cubicBezTo>
                <a:cubicBezTo>
                  <a:pt x="2282481" y="6555557"/>
                  <a:pt x="2258186" y="6556080"/>
                  <a:pt x="2233553" y="6556604"/>
                </a:cubicBezTo>
                <a:cubicBezTo>
                  <a:pt x="2208912" y="6556080"/>
                  <a:pt x="2184094" y="6555380"/>
                  <a:pt x="2159107" y="6554857"/>
                </a:cubicBezTo>
                <a:cubicBezTo>
                  <a:pt x="2108963" y="6553456"/>
                  <a:pt x="2058111" y="6552056"/>
                  <a:pt x="2006390" y="6550663"/>
                </a:cubicBezTo>
                <a:cubicBezTo>
                  <a:pt x="1954838" y="6546992"/>
                  <a:pt x="1902416" y="6542967"/>
                  <a:pt x="1849294" y="6539127"/>
                </a:cubicBezTo>
                <a:cubicBezTo>
                  <a:pt x="1637507" y="6519373"/>
                  <a:pt x="1414191" y="6488084"/>
                  <a:pt x="1188591" y="6431630"/>
                </a:cubicBezTo>
                <a:cubicBezTo>
                  <a:pt x="787910" y="6333568"/>
                  <a:pt x="376571" y="6173465"/>
                  <a:pt x="0" y="5950776"/>
                </a:cubicBezTo>
                <a:lnTo>
                  <a:pt x="0" y="5188864"/>
                </a:lnTo>
                <a:cubicBezTo>
                  <a:pt x="69721" y="5240777"/>
                  <a:pt x="141189" y="5290597"/>
                  <a:pt x="214581" y="5337785"/>
                </a:cubicBezTo>
                <a:cubicBezTo>
                  <a:pt x="566165" y="5566592"/>
                  <a:pt x="961081" y="5726525"/>
                  <a:pt x="1344293" y="5820386"/>
                </a:cubicBezTo>
                <a:cubicBezTo>
                  <a:pt x="1535980" y="5868628"/>
                  <a:pt x="1725928" y="5894669"/>
                  <a:pt x="1906433" y="5911799"/>
                </a:cubicBezTo>
                <a:cubicBezTo>
                  <a:pt x="1951690" y="5915124"/>
                  <a:pt x="1996247" y="5918440"/>
                  <a:pt x="2040288" y="5921765"/>
                </a:cubicBezTo>
                <a:cubicBezTo>
                  <a:pt x="2084322" y="5922988"/>
                  <a:pt x="2127832" y="5924212"/>
                  <a:pt x="2170465" y="5925259"/>
                </a:cubicBezTo>
                <a:cubicBezTo>
                  <a:pt x="2191966" y="5925782"/>
                  <a:pt x="2213106" y="5926305"/>
                  <a:pt x="2234076" y="5926836"/>
                </a:cubicBezTo>
                <a:cubicBezTo>
                  <a:pt x="2255046" y="5926305"/>
                  <a:pt x="2275840" y="5925782"/>
                  <a:pt x="2296456" y="5925259"/>
                </a:cubicBezTo>
                <a:cubicBezTo>
                  <a:pt x="2337696" y="5924212"/>
                  <a:pt x="2378059" y="5923165"/>
                  <a:pt x="2417729" y="5922288"/>
                </a:cubicBezTo>
                <a:cubicBezTo>
                  <a:pt x="2655373" y="5910753"/>
                  <a:pt x="2860696" y="5878063"/>
                  <a:pt x="3023910" y="5843810"/>
                </a:cubicBezTo>
                <a:cubicBezTo>
                  <a:pt x="3047150" y="5838562"/>
                  <a:pt x="3074931" y="5832275"/>
                  <a:pt x="3107606" y="5824926"/>
                </a:cubicBezTo>
                <a:cubicBezTo>
                  <a:pt x="3115294" y="5823179"/>
                  <a:pt x="3123158" y="5821432"/>
                  <a:pt x="3131200" y="5819685"/>
                </a:cubicBezTo>
                <a:cubicBezTo>
                  <a:pt x="3145352" y="5816361"/>
                  <a:pt x="3159158" y="5813044"/>
                  <a:pt x="3172440" y="5809720"/>
                </a:cubicBezTo>
                <a:cubicBezTo>
                  <a:pt x="3173664" y="5809374"/>
                  <a:pt x="3174711" y="5809020"/>
                  <a:pt x="3175934" y="5808673"/>
                </a:cubicBezTo>
                <a:cubicBezTo>
                  <a:pt x="3211757" y="5798361"/>
                  <a:pt x="3244432" y="5789620"/>
                  <a:pt x="3273790" y="5781578"/>
                </a:cubicBezTo>
                <a:cubicBezTo>
                  <a:pt x="3305595" y="5772667"/>
                  <a:pt x="3339140" y="5762701"/>
                  <a:pt x="3374616" y="5751520"/>
                </a:cubicBezTo>
                <a:cubicBezTo>
                  <a:pt x="3375840" y="5751166"/>
                  <a:pt x="3377056" y="5750642"/>
                  <a:pt x="3378287" y="5750296"/>
                </a:cubicBezTo>
                <a:cubicBezTo>
                  <a:pt x="3425114" y="5734736"/>
                  <a:pt x="3450101" y="5726525"/>
                  <a:pt x="3450101" y="5726525"/>
                </a:cubicBezTo>
                <a:cubicBezTo>
                  <a:pt x="3450978" y="5726348"/>
                  <a:pt x="3452025" y="5726171"/>
                  <a:pt x="3452902" y="5725825"/>
                </a:cubicBezTo>
                <a:cubicBezTo>
                  <a:pt x="3595138" y="5677228"/>
                  <a:pt x="3760098" y="5611163"/>
                  <a:pt x="3936933" y="5521489"/>
                </a:cubicBezTo>
                <a:cubicBezTo>
                  <a:pt x="3954579" y="5512755"/>
                  <a:pt x="3972409" y="5503836"/>
                  <a:pt x="3990401" y="5494925"/>
                </a:cubicBezTo>
                <a:cubicBezTo>
                  <a:pt x="4008055" y="5485313"/>
                  <a:pt x="4025700" y="5475348"/>
                  <a:pt x="4043530" y="5465382"/>
                </a:cubicBezTo>
                <a:cubicBezTo>
                  <a:pt x="4079176" y="5445282"/>
                  <a:pt x="4115522" y="5424835"/>
                  <a:pt x="4152568" y="5404034"/>
                </a:cubicBezTo>
                <a:cubicBezTo>
                  <a:pt x="4224028" y="5358585"/>
                  <a:pt x="4299698" y="5314368"/>
                  <a:pt x="4372559" y="5261400"/>
                </a:cubicBezTo>
                <a:cubicBezTo>
                  <a:pt x="4520220" y="5158805"/>
                  <a:pt x="4669451" y="5040997"/>
                  <a:pt x="4810293" y="4905181"/>
                </a:cubicBezTo>
                <a:cubicBezTo>
                  <a:pt x="5093025" y="4635480"/>
                  <a:pt x="5351994" y="4302855"/>
                  <a:pt x="5537917" y="3933168"/>
                </a:cubicBezTo>
                <a:cubicBezTo>
                  <a:pt x="5725594" y="3564713"/>
                  <a:pt x="5848083" y="3165315"/>
                  <a:pt x="5893864" y="2782000"/>
                </a:cubicBezTo>
                <a:cubicBezTo>
                  <a:pt x="5918335" y="2590600"/>
                  <a:pt x="5927762" y="2403579"/>
                  <a:pt x="5920775" y="2226515"/>
                </a:cubicBezTo>
                <a:cubicBezTo>
                  <a:pt x="5920775" y="2183868"/>
                  <a:pt x="5918335" y="2141912"/>
                  <a:pt x="5915180" y="2100665"/>
                </a:cubicBezTo>
                <a:cubicBezTo>
                  <a:pt x="5915180" y="2100142"/>
                  <a:pt x="5915011" y="2099788"/>
                  <a:pt x="5915011" y="2099265"/>
                </a:cubicBezTo>
                <a:cubicBezTo>
                  <a:pt x="5915011" y="2099265"/>
                  <a:pt x="5913787" y="2083358"/>
                  <a:pt x="5911517" y="2053469"/>
                </a:cubicBezTo>
                <a:cubicBezTo>
                  <a:pt x="5909416" y="2028652"/>
                  <a:pt x="5907492" y="2004003"/>
                  <a:pt x="5905746" y="1979709"/>
                </a:cubicBezTo>
                <a:cubicBezTo>
                  <a:pt x="5904699" y="1968697"/>
                  <a:pt x="5903298" y="1956985"/>
                  <a:pt x="5901905" y="1944572"/>
                </a:cubicBezTo>
                <a:cubicBezTo>
                  <a:pt x="5897534" y="1911890"/>
                  <a:pt x="5893340" y="1879377"/>
                  <a:pt x="5889323" y="1847564"/>
                </a:cubicBezTo>
                <a:cubicBezTo>
                  <a:pt x="5888269" y="1839176"/>
                  <a:pt x="5887230" y="1831134"/>
                  <a:pt x="5886176" y="1822746"/>
                </a:cubicBezTo>
                <a:cubicBezTo>
                  <a:pt x="5885829" y="1821176"/>
                  <a:pt x="5885653" y="1819599"/>
                  <a:pt x="5885476" y="1817852"/>
                </a:cubicBezTo>
                <a:cubicBezTo>
                  <a:pt x="5881635" y="1792334"/>
                  <a:pt x="5877088" y="1765062"/>
                  <a:pt x="5872201" y="1736573"/>
                </a:cubicBezTo>
                <a:cubicBezTo>
                  <a:pt x="5871847" y="1734826"/>
                  <a:pt x="5871500" y="1732903"/>
                  <a:pt x="5871147" y="1730979"/>
                </a:cubicBezTo>
                <a:cubicBezTo>
                  <a:pt x="5864682" y="1694279"/>
                  <a:pt x="5857864" y="1658619"/>
                  <a:pt x="5850707" y="1623659"/>
                </a:cubicBezTo>
                <a:cubicBezTo>
                  <a:pt x="5849653" y="1618764"/>
                  <a:pt x="5848607" y="1613870"/>
                  <a:pt x="5847560" y="1608976"/>
                </a:cubicBezTo>
                <a:cubicBezTo>
                  <a:pt x="5845113" y="1597794"/>
                  <a:pt x="5842843" y="1586782"/>
                  <a:pt x="5840395" y="1575770"/>
                </a:cubicBezTo>
                <a:cubicBezTo>
                  <a:pt x="5838995" y="1569122"/>
                  <a:pt x="5837602" y="1562480"/>
                  <a:pt x="5836024" y="1555839"/>
                </a:cubicBezTo>
                <a:cubicBezTo>
                  <a:pt x="5833754" y="1546051"/>
                  <a:pt x="5831484" y="1536262"/>
                  <a:pt x="5829214" y="1526474"/>
                </a:cubicBezTo>
                <a:cubicBezTo>
                  <a:pt x="5827636" y="1520186"/>
                  <a:pt x="5826243" y="1513892"/>
                  <a:pt x="5824666" y="1507420"/>
                </a:cubicBezTo>
                <a:cubicBezTo>
                  <a:pt x="5821872" y="1495715"/>
                  <a:pt x="5819079" y="1484003"/>
                  <a:pt x="5816108" y="1472467"/>
                </a:cubicBezTo>
                <a:cubicBezTo>
                  <a:pt x="5815054" y="1468443"/>
                  <a:pt x="5814185" y="1464603"/>
                  <a:pt x="5813138" y="1460755"/>
                </a:cubicBezTo>
                <a:cubicBezTo>
                  <a:pt x="5766827" y="1279151"/>
                  <a:pt x="5713012" y="1128306"/>
                  <a:pt x="5666354" y="1013991"/>
                </a:cubicBezTo>
                <a:cubicBezTo>
                  <a:pt x="5665477" y="1011544"/>
                  <a:pt x="5664430" y="1009267"/>
                  <a:pt x="5663553" y="1006820"/>
                </a:cubicBezTo>
                <a:cubicBezTo>
                  <a:pt x="5645731" y="963471"/>
                  <a:pt x="5626861" y="919430"/>
                  <a:pt x="5606768" y="874859"/>
                </a:cubicBezTo>
                <a:cubicBezTo>
                  <a:pt x="5597503" y="854928"/>
                  <a:pt x="5589115" y="837275"/>
                  <a:pt x="5582297" y="822068"/>
                </a:cubicBezTo>
                <a:cubicBezTo>
                  <a:pt x="5579857" y="816474"/>
                  <a:pt x="5577410" y="811410"/>
                  <a:pt x="5575140" y="806516"/>
                </a:cubicBezTo>
                <a:cubicBezTo>
                  <a:pt x="5549275" y="752156"/>
                  <a:pt x="5521318" y="697095"/>
                  <a:pt x="5490736" y="641858"/>
                </a:cubicBezTo>
                <a:cubicBezTo>
                  <a:pt x="5404415" y="486295"/>
                  <a:pt x="5302712" y="327932"/>
                  <a:pt x="5184240" y="173247"/>
                </a:cubicBezTo>
                <a:close/>
              </a:path>
            </a:pathLst>
          </a:custGeom>
          <a:solidFill>
            <a:srgbClr val="F1F2F2"/>
          </a:solidFill>
          <a:ln w="237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3867BEE7-AE57-9340-8D0C-12AFC528FE99}"/>
              </a:ext>
            </a:extLst>
          </p:cNvPr>
          <p:cNvSpPr/>
          <p:nvPr/>
        </p:nvSpPr>
        <p:spPr>
          <a:xfrm rot="10800000">
            <a:off x="-2" y="511043"/>
            <a:ext cx="12209547" cy="2329992"/>
          </a:xfrm>
          <a:custGeom>
            <a:avLst/>
            <a:gdLst>
              <a:gd name="connsiteX0" fmla="*/ 0 w 1656458"/>
              <a:gd name="connsiteY0" fmla="*/ 0 h 500098"/>
              <a:gd name="connsiteX1" fmla="*/ 1656459 w 1656458"/>
              <a:gd name="connsiteY1" fmla="*/ 0 h 500098"/>
              <a:gd name="connsiteX2" fmla="*/ 1656459 w 1656458"/>
              <a:gd name="connsiteY2" fmla="*/ 500098 h 500098"/>
              <a:gd name="connsiteX3" fmla="*/ 0 w 1656458"/>
              <a:gd name="connsiteY3" fmla="*/ 500098 h 500098"/>
            </a:gdLst>
            <a:ahLst/>
            <a:cxnLst>
              <a:cxn ang="0">
                <a:pos x="connsiteX0" y="connsiteY0"/>
              </a:cxn>
              <a:cxn ang="0">
                <a:pos x="connsiteX1" y="connsiteY1"/>
              </a:cxn>
              <a:cxn ang="0">
                <a:pos x="connsiteX2" y="connsiteY2"/>
              </a:cxn>
              <a:cxn ang="0">
                <a:pos x="connsiteX3" y="connsiteY3"/>
              </a:cxn>
            </a:cxnLst>
            <a:rect l="l" t="t" r="r" b="b"/>
            <a:pathLst>
              <a:path w="1656458" h="500098">
                <a:moveTo>
                  <a:pt x="0" y="0"/>
                </a:moveTo>
                <a:lnTo>
                  <a:pt x="1656459" y="0"/>
                </a:lnTo>
                <a:lnTo>
                  <a:pt x="1656459" y="500098"/>
                </a:lnTo>
                <a:lnTo>
                  <a:pt x="0" y="500098"/>
                </a:lnTo>
                <a:close/>
              </a:path>
            </a:pathLst>
          </a:custGeom>
          <a:solidFill>
            <a:srgbClr val="297239"/>
          </a:solidFill>
          <a:ln w="237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7CB919E6-C84B-E149-95C9-2E35C2E69F01}"/>
              </a:ext>
            </a:extLst>
          </p:cNvPr>
          <p:cNvSpPr/>
          <p:nvPr/>
        </p:nvSpPr>
        <p:spPr>
          <a:xfrm rot="5400000">
            <a:off x="1966019" y="1909402"/>
            <a:ext cx="224193" cy="1899445"/>
          </a:xfrm>
          <a:custGeom>
            <a:avLst/>
            <a:gdLst>
              <a:gd name="connsiteX0" fmla="*/ 0 w 30416"/>
              <a:gd name="connsiteY0" fmla="*/ 0 h 257696"/>
              <a:gd name="connsiteX1" fmla="*/ 30416 w 30416"/>
              <a:gd name="connsiteY1" fmla="*/ 0 h 257696"/>
              <a:gd name="connsiteX2" fmla="*/ 30416 w 30416"/>
              <a:gd name="connsiteY2" fmla="*/ 257697 h 257696"/>
              <a:gd name="connsiteX3" fmla="*/ 0 w 30416"/>
              <a:gd name="connsiteY3" fmla="*/ 257697 h 257696"/>
            </a:gdLst>
            <a:ahLst/>
            <a:cxnLst>
              <a:cxn ang="0">
                <a:pos x="connsiteX0" y="connsiteY0"/>
              </a:cxn>
              <a:cxn ang="0">
                <a:pos x="connsiteX1" y="connsiteY1"/>
              </a:cxn>
              <a:cxn ang="0">
                <a:pos x="connsiteX2" y="connsiteY2"/>
              </a:cxn>
              <a:cxn ang="0">
                <a:pos x="connsiteX3" y="connsiteY3"/>
              </a:cxn>
            </a:cxnLst>
            <a:rect l="l" t="t" r="r" b="b"/>
            <a:pathLst>
              <a:path w="30416" h="257696">
                <a:moveTo>
                  <a:pt x="0" y="0"/>
                </a:moveTo>
                <a:lnTo>
                  <a:pt x="30416" y="0"/>
                </a:lnTo>
                <a:lnTo>
                  <a:pt x="30416" y="257697"/>
                </a:lnTo>
                <a:lnTo>
                  <a:pt x="0" y="257697"/>
                </a:lnTo>
                <a:close/>
              </a:path>
            </a:pathLst>
          </a:custGeom>
          <a:solidFill>
            <a:srgbClr val="84BA41"/>
          </a:solidFill>
          <a:ln w="2370" cap="flat">
            <a:noFill/>
            <a:prstDash val="solid"/>
            <a:miter/>
          </a:ln>
        </p:spPr>
        <p:txBody>
          <a:bodyPr rtlCol="0" anchor="ctr"/>
          <a:lstStyle/>
          <a:p>
            <a:endParaRPr lang="en-US"/>
          </a:p>
        </p:txBody>
      </p:sp>
      <p:sp>
        <p:nvSpPr>
          <p:cNvPr id="13" name="Text Placeholder 23">
            <a:extLst>
              <a:ext uri="{FF2B5EF4-FFF2-40B4-BE49-F238E27FC236}">
                <a16:creationId xmlns:a16="http://schemas.microsoft.com/office/drawing/2014/main" id="{A1B07BED-54F2-2746-8EA5-C57D9A85E8DC}"/>
              </a:ext>
            </a:extLst>
          </p:cNvPr>
          <p:cNvSpPr>
            <a:spLocks noGrp="1"/>
          </p:cNvSpPr>
          <p:nvPr>
            <p:ph type="body" sz="quarter" idx="17" hasCustomPrompt="1"/>
          </p:nvPr>
        </p:nvSpPr>
        <p:spPr>
          <a:xfrm>
            <a:off x="1132091" y="3898682"/>
            <a:ext cx="3791493" cy="845970"/>
          </a:xfrm>
        </p:spPr>
        <p:txBody>
          <a:bodyPr anchor="t">
            <a:normAutofit/>
          </a:bodyPr>
          <a:lstStyle>
            <a:lvl1pPr marL="0" indent="0" algn="l">
              <a:buNone/>
              <a:defRPr sz="4800" b="0" i="0">
                <a:solidFill>
                  <a:srgbClr val="297239"/>
                </a:solidFill>
                <a:latin typeface="+mn-lt"/>
              </a:defRPr>
            </a:lvl1pPr>
          </a:lstStyle>
          <a:p>
            <a:pPr lvl="0"/>
            <a:r>
              <a:rPr lang="en-US" dirty="0"/>
              <a:t>DIVIDER</a:t>
            </a:r>
          </a:p>
        </p:txBody>
      </p:sp>
      <p:sp>
        <p:nvSpPr>
          <p:cNvPr id="14" name="Text Placeholder 23">
            <a:extLst>
              <a:ext uri="{FF2B5EF4-FFF2-40B4-BE49-F238E27FC236}">
                <a16:creationId xmlns:a16="http://schemas.microsoft.com/office/drawing/2014/main" id="{871AD87B-FFE1-D542-82D4-44A308DC5838}"/>
              </a:ext>
            </a:extLst>
          </p:cNvPr>
          <p:cNvSpPr>
            <a:spLocks noGrp="1"/>
          </p:cNvSpPr>
          <p:nvPr>
            <p:ph type="body" sz="quarter" idx="18" hasCustomPrompt="1"/>
          </p:nvPr>
        </p:nvSpPr>
        <p:spPr>
          <a:xfrm>
            <a:off x="1132091" y="3170994"/>
            <a:ext cx="3791493" cy="845970"/>
          </a:xfrm>
        </p:spPr>
        <p:txBody>
          <a:bodyPr anchor="b">
            <a:normAutofit/>
          </a:bodyPr>
          <a:lstStyle>
            <a:lvl1pPr marL="0" indent="0" algn="l">
              <a:buNone/>
              <a:defRPr sz="3000" b="0" i="0">
                <a:solidFill>
                  <a:srgbClr val="84BA41"/>
                </a:solidFill>
                <a:latin typeface="+mn-lt"/>
              </a:defRPr>
            </a:lvl1pPr>
          </a:lstStyle>
          <a:p>
            <a:pPr lvl="0"/>
            <a:r>
              <a:rPr lang="en-US" dirty="0"/>
              <a:t>SECTION 01</a:t>
            </a:r>
          </a:p>
        </p:txBody>
      </p:sp>
      <p:sp>
        <p:nvSpPr>
          <p:cNvPr id="18" name="Graphic 4">
            <a:extLst>
              <a:ext uri="{FF2B5EF4-FFF2-40B4-BE49-F238E27FC236}">
                <a16:creationId xmlns:a16="http://schemas.microsoft.com/office/drawing/2014/main" id="{4C9F947C-8B19-DD4D-A440-5B030610E529}"/>
              </a:ext>
            </a:extLst>
          </p:cNvPr>
          <p:cNvSpPr/>
          <p:nvPr userDrawn="1"/>
        </p:nvSpPr>
        <p:spPr>
          <a:xfrm rot="5400000">
            <a:off x="9531450" y="-1421667"/>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9" name="Text Box 5">
            <a:extLst>
              <a:ext uri="{FF2B5EF4-FFF2-40B4-BE49-F238E27FC236}">
                <a16:creationId xmlns:a16="http://schemas.microsoft.com/office/drawing/2014/main" id="{FBADAE5D-E472-F948-A68C-D1D1B510957B}"/>
              </a:ext>
            </a:extLst>
          </p:cNvPr>
          <p:cNvSpPr txBox="1"/>
          <p:nvPr userDrawn="1"/>
        </p:nvSpPr>
        <p:spPr>
          <a:xfrm>
            <a:off x="7318046" y="373758"/>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93920189-3576-0A48-9E58-16F35A7144C5}"/>
              </a:ext>
            </a:extLst>
          </p:cNvPr>
          <p:cNvSpPr/>
          <p:nvPr userDrawn="1"/>
        </p:nvSpPr>
        <p:spPr>
          <a:xfrm>
            <a:off x="752042" y="-5857"/>
            <a:ext cx="6257396" cy="6220885"/>
          </a:xfrm>
          <a:custGeom>
            <a:avLst/>
            <a:gdLst>
              <a:gd name="connsiteX0" fmla="*/ 1027068 w 1067631"/>
              <a:gd name="connsiteY0" fmla="*/ 721845 h 1061401"/>
              <a:gd name="connsiteX1" fmla="*/ 984775 w 1067631"/>
              <a:gd name="connsiteY1" fmla="*/ 784971 h 1061401"/>
              <a:gd name="connsiteX2" fmla="*/ 862092 w 1067631"/>
              <a:gd name="connsiteY2" fmla="*/ 896141 h 1061401"/>
              <a:gd name="connsiteX3" fmla="*/ 708825 w 1067631"/>
              <a:gd name="connsiteY3" fmla="*/ 961614 h 1061401"/>
              <a:gd name="connsiteX4" fmla="*/ 632560 w 1067631"/>
              <a:gd name="connsiteY4" fmla="*/ 974016 h 1061401"/>
              <a:gd name="connsiteX5" fmla="*/ 614400 w 1067631"/>
              <a:gd name="connsiteY5" fmla="*/ 975368 h 1061401"/>
              <a:gd name="connsiteX6" fmla="*/ 596738 w 1067631"/>
              <a:gd name="connsiteY6" fmla="*/ 975842 h 1061401"/>
              <a:gd name="connsiteX7" fmla="*/ 588109 w 1067631"/>
              <a:gd name="connsiteY7" fmla="*/ 976056 h 1061401"/>
              <a:gd name="connsiteX8" fmla="*/ 579646 w 1067631"/>
              <a:gd name="connsiteY8" fmla="*/ 975842 h 1061401"/>
              <a:gd name="connsiteX9" fmla="*/ 563193 w 1067631"/>
              <a:gd name="connsiteY9" fmla="*/ 975439 h 1061401"/>
              <a:gd name="connsiteX10" fmla="*/ 480953 w 1067631"/>
              <a:gd name="connsiteY10" fmla="*/ 964792 h 1061401"/>
              <a:gd name="connsiteX11" fmla="*/ 469597 w 1067631"/>
              <a:gd name="connsiteY11" fmla="*/ 962231 h 1061401"/>
              <a:gd name="connsiteX12" fmla="*/ 466397 w 1067631"/>
              <a:gd name="connsiteY12" fmla="*/ 961519 h 1061401"/>
              <a:gd name="connsiteX13" fmla="*/ 460802 w 1067631"/>
              <a:gd name="connsiteY13" fmla="*/ 960168 h 1061401"/>
              <a:gd name="connsiteX14" fmla="*/ 460328 w 1067631"/>
              <a:gd name="connsiteY14" fmla="*/ 960025 h 1061401"/>
              <a:gd name="connsiteX15" fmla="*/ 447052 w 1067631"/>
              <a:gd name="connsiteY15" fmla="*/ 956350 h 1061401"/>
              <a:gd name="connsiteX16" fmla="*/ 433373 w 1067631"/>
              <a:gd name="connsiteY16" fmla="*/ 952271 h 1061401"/>
              <a:gd name="connsiteX17" fmla="*/ 432875 w 1067631"/>
              <a:gd name="connsiteY17" fmla="*/ 952105 h 1061401"/>
              <a:gd name="connsiteX18" fmla="*/ 423132 w 1067631"/>
              <a:gd name="connsiteY18" fmla="*/ 948880 h 1061401"/>
              <a:gd name="connsiteX19" fmla="*/ 422752 w 1067631"/>
              <a:gd name="connsiteY19" fmla="*/ 948785 h 1061401"/>
              <a:gd name="connsiteX20" fmla="*/ 357084 w 1067631"/>
              <a:gd name="connsiteY20" fmla="*/ 921064 h 1061401"/>
              <a:gd name="connsiteX21" fmla="*/ 349829 w 1067631"/>
              <a:gd name="connsiteY21" fmla="*/ 917459 h 1061401"/>
              <a:gd name="connsiteX22" fmla="*/ 342622 w 1067631"/>
              <a:gd name="connsiteY22" fmla="*/ 913451 h 1061401"/>
              <a:gd name="connsiteX23" fmla="*/ 327829 w 1067631"/>
              <a:gd name="connsiteY23" fmla="*/ 905128 h 1061401"/>
              <a:gd name="connsiteX24" fmla="*/ 297982 w 1067631"/>
              <a:gd name="connsiteY24" fmla="*/ 885778 h 1061401"/>
              <a:gd name="connsiteX25" fmla="*/ 238596 w 1067631"/>
              <a:gd name="connsiteY25" fmla="*/ 837449 h 1061401"/>
              <a:gd name="connsiteX26" fmla="*/ 139880 w 1067631"/>
              <a:gd name="connsiteY26" fmla="*/ 705577 h 1061401"/>
              <a:gd name="connsiteX27" fmla="*/ 91589 w 1067631"/>
              <a:gd name="connsiteY27" fmla="*/ 549399 h 1061401"/>
              <a:gd name="connsiteX28" fmla="*/ 87938 w 1067631"/>
              <a:gd name="connsiteY28" fmla="*/ 474037 h 1061401"/>
              <a:gd name="connsiteX29" fmla="*/ 88696 w 1067631"/>
              <a:gd name="connsiteY29" fmla="*/ 456963 h 1061401"/>
              <a:gd name="connsiteX30" fmla="*/ 88720 w 1067631"/>
              <a:gd name="connsiteY30" fmla="*/ 456773 h 1061401"/>
              <a:gd name="connsiteX31" fmla="*/ 89194 w 1067631"/>
              <a:gd name="connsiteY31" fmla="*/ 450560 h 1061401"/>
              <a:gd name="connsiteX32" fmla="*/ 89976 w 1067631"/>
              <a:gd name="connsiteY32" fmla="*/ 440553 h 1061401"/>
              <a:gd name="connsiteX33" fmla="*/ 90498 w 1067631"/>
              <a:gd name="connsiteY33" fmla="*/ 435787 h 1061401"/>
              <a:gd name="connsiteX34" fmla="*/ 92205 w 1067631"/>
              <a:gd name="connsiteY34" fmla="*/ 422625 h 1061401"/>
              <a:gd name="connsiteX35" fmla="*/ 92632 w 1067631"/>
              <a:gd name="connsiteY35" fmla="*/ 419258 h 1061401"/>
              <a:gd name="connsiteX36" fmla="*/ 92727 w 1067631"/>
              <a:gd name="connsiteY36" fmla="*/ 418594 h 1061401"/>
              <a:gd name="connsiteX37" fmla="*/ 94528 w 1067631"/>
              <a:gd name="connsiteY37" fmla="*/ 407567 h 1061401"/>
              <a:gd name="connsiteX38" fmla="*/ 94670 w 1067631"/>
              <a:gd name="connsiteY38" fmla="*/ 406809 h 1061401"/>
              <a:gd name="connsiteX39" fmla="*/ 97444 w 1067631"/>
              <a:gd name="connsiteY39" fmla="*/ 392248 h 1061401"/>
              <a:gd name="connsiteX40" fmla="*/ 97871 w 1067631"/>
              <a:gd name="connsiteY40" fmla="*/ 390256 h 1061401"/>
              <a:gd name="connsiteX41" fmla="*/ 98843 w 1067631"/>
              <a:gd name="connsiteY41" fmla="*/ 385751 h 1061401"/>
              <a:gd name="connsiteX42" fmla="*/ 99436 w 1067631"/>
              <a:gd name="connsiteY42" fmla="*/ 383047 h 1061401"/>
              <a:gd name="connsiteX43" fmla="*/ 100360 w 1067631"/>
              <a:gd name="connsiteY43" fmla="*/ 379063 h 1061401"/>
              <a:gd name="connsiteX44" fmla="*/ 100977 w 1067631"/>
              <a:gd name="connsiteY44" fmla="*/ 376479 h 1061401"/>
              <a:gd name="connsiteX45" fmla="*/ 102138 w 1067631"/>
              <a:gd name="connsiteY45" fmla="*/ 371736 h 1061401"/>
              <a:gd name="connsiteX46" fmla="*/ 102541 w 1067631"/>
              <a:gd name="connsiteY46" fmla="*/ 370147 h 1061401"/>
              <a:gd name="connsiteX47" fmla="*/ 122455 w 1067631"/>
              <a:gd name="connsiteY47" fmla="*/ 309535 h 1061401"/>
              <a:gd name="connsiteX48" fmla="*/ 122834 w 1067631"/>
              <a:gd name="connsiteY48" fmla="*/ 308563 h 1061401"/>
              <a:gd name="connsiteX49" fmla="*/ 130539 w 1067631"/>
              <a:gd name="connsiteY49" fmla="*/ 290659 h 1061401"/>
              <a:gd name="connsiteX50" fmla="*/ 133858 w 1067631"/>
              <a:gd name="connsiteY50" fmla="*/ 283497 h 1061401"/>
              <a:gd name="connsiteX51" fmla="*/ 134830 w 1067631"/>
              <a:gd name="connsiteY51" fmla="*/ 281387 h 1061401"/>
              <a:gd name="connsiteX52" fmla="*/ 146281 w 1067631"/>
              <a:gd name="connsiteY52" fmla="*/ 259048 h 1061401"/>
              <a:gd name="connsiteX53" fmla="*/ 187863 w 1067631"/>
              <a:gd name="connsiteY53" fmla="*/ 195472 h 1061401"/>
              <a:gd name="connsiteX54" fmla="*/ 309504 w 1067631"/>
              <a:gd name="connsiteY54" fmla="*/ 83164 h 1061401"/>
              <a:gd name="connsiteX55" fmla="*/ 462177 w 1067631"/>
              <a:gd name="connsiteY55" fmla="*/ 16291 h 1061401"/>
              <a:gd name="connsiteX56" fmla="*/ 538324 w 1067631"/>
              <a:gd name="connsiteY56" fmla="*/ 3201 h 1061401"/>
              <a:gd name="connsiteX57" fmla="*/ 574145 w 1067631"/>
              <a:gd name="connsiteY57" fmla="*/ 1162 h 1061401"/>
              <a:gd name="connsiteX58" fmla="*/ 588062 w 1067631"/>
              <a:gd name="connsiteY58" fmla="*/ 854 h 1061401"/>
              <a:gd name="connsiteX59" fmla="*/ 588062 w 1067631"/>
              <a:gd name="connsiteY59" fmla="*/ 0 h 1061401"/>
              <a:gd name="connsiteX60" fmla="*/ 280249 w 1067631"/>
              <a:gd name="connsiteY60" fmla="*/ 0 h 1061401"/>
              <a:gd name="connsiteX61" fmla="*/ 260715 w 1067631"/>
              <a:gd name="connsiteY61" fmla="*/ 12213 h 1061401"/>
              <a:gd name="connsiteX62" fmla="*/ 117856 w 1067631"/>
              <a:gd name="connsiteY62" fmla="*/ 144084 h 1061401"/>
              <a:gd name="connsiteX63" fmla="*/ 68996 w 1067631"/>
              <a:gd name="connsiteY63" fmla="*/ 218783 h 1061401"/>
              <a:gd name="connsiteX64" fmla="*/ 59560 w 1067631"/>
              <a:gd name="connsiteY64" fmla="*/ 236781 h 1061401"/>
              <a:gd name="connsiteX65" fmla="*/ 59513 w 1067631"/>
              <a:gd name="connsiteY65" fmla="*/ 236876 h 1061401"/>
              <a:gd name="connsiteX66" fmla="*/ 58114 w 1067631"/>
              <a:gd name="connsiteY66" fmla="*/ 239556 h 1061401"/>
              <a:gd name="connsiteX67" fmla="*/ 55483 w 1067631"/>
              <a:gd name="connsiteY67" fmla="*/ 245200 h 1061401"/>
              <a:gd name="connsiteX68" fmla="*/ 50480 w 1067631"/>
              <a:gd name="connsiteY68" fmla="*/ 255918 h 1061401"/>
              <a:gd name="connsiteX69" fmla="*/ 41258 w 1067631"/>
              <a:gd name="connsiteY69" fmla="*/ 277332 h 1061401"/>
              <a:gd name="connsiteX70" fmla="*/ 35640 w 1067631"/>
              <a:gd name="connsiteY70" fmla="*/ 291251 h 1061401"/>
              <a:gd name="connsiteX71" fmla="*/ 17433 w 1067631"/>
              <a:gd name="connsiteY71" fmla="*/ 349682 h 1061401"/>
              <a:gd name="connsiteX72" fmla="*/ 17196 w 1067631"/>
              <a:gd name="connsiteY72" fmla="*/ 350607 h 1061401"/>
              <a:gd name="connsiteX73" fmla="*/ 15584 w 1067631"/>
              <a:gd name="connsiteY73" fmla="*/ 357152 h 1061401"/>
              <a:gd name="connsiteX74" fmla="*/ 15038 w 1067631"/>
              <a:gd name="connsiteY74" fmla="*/ 359476 h 1061401"/>
              <a:gd name="connsiteX75" fmla="*/ 13782 w 1067631"/>
              <a:gd name="connsiteY75" fmla="*/ 364954 h 1061401"/>
              <a:gd name="connsiteX76" fmla="*/ 13213 w 1067631"/>
              <a:gd name="connsiteY76" fmla="*/ 367515 h 1061401"/>
              <a:gd name="connsiteX77" fmla="*/ 11909 w 1067631"/>
              <a:gd name="connsiteY77" fmla="*/ 373562 h 1061401"/>
              <a:gd name="connsiteX78" fmla="*/ 11554 w 1067631"/>
              <a:gd name="connsiteY78" fmla="*/ 375245 h 1061401"/>
              <a:gd name="connsiteX79" fmla="*/ 8021 w 1067631"/>
              <a:gd name="connsiteY79" fmla="*/ 393932 h 1061401"/>
              <a:gd name="connsiteX80" fmla="*/ 6622 w 1067631"/>
              <a:gd name="connsiteY80" fmla="*/ 401734 h 1061401"/>
              <a:gd name="connsiteX81" fmla="*/ 6030 w 1067631"/>
              <a:gd name="connsiteY81" fmla="*/ 406216 h 1061401"/>
              <a:gd name="connsiteX82" fmla="*/ 6006 w 1067631"/>
              <a:gd name="connsiteY82" fmla="*/ 406429 h 1061401"/>
              <a:gd name="connsiteX83" fmla="*/ 3327 w 1067631"/>
              <a:gd name="connsiteY83" fmla="*/ 427202 h 1061401"/>
              <a:gd name="connsiteX84" fmla="*/ 2900 w 1067631"/>
              <a:gd name="connsiteY84" fmla="*/ 430593 h 1061401"/>
              <a:gd name="connsiteX85" fmla="*/ 2782 w 1067631"/>
              <a:gd name="connsiteY85" fmla="*/ 432253 h 1061401"/>
              <a:gd name="connsiteX86" fmla="*/ 2189 w 1067631"/>
              <a:gd name="connsiteY86" fmla="*/ 439533 h 1061401"/>
              <a:gd name="connsiteX87" fmla="*/ 1833 w 1067631"/>
              <a:gd name="connsiteY87" fmla="*/ 443991 h 1061401"/>
              <a:gd name="connsiteX88" fmla="*/ 340 w 1067631"/>
              <a:gd name="connsiteY88" fmla="*/ 471547 h 1061401"/>
              <a:gd name="connsiteX89" fmla="*/ 4631 w 1067631"/>
              <a:gd name="connsiteY89" fmla="*/ 559951 h 1061401"/>
              <a:gd name="connsiteX90" fmla="*/ 61457 w 1067631"/>
              <a:gd name="connsiteY90" fmla="*/ 743661 h 1061401"/>
              <a:gd name="connsiteX91" fmla="*/ 177408 w 1067631"/>
              <a:gd name="connsiteY91" fmla="*/ 898583 h 1061401"/>
              <a:gd name="connsiteX92" fmla="*/ 247154 w 1067631"/>
              <a:gd name="connsiteY92" fmla="*/ 955330 h 1061401"/>
              <a:gd name="connsiteX93" fmla="*/ 282241 w 1067631"/>
              <a:gd name="connsiteY93" fmla="*/ 978047 h 1061401"/>
              <a:gd name="connsiteX94" fmla="*/ 299594 w 1067631"/>
              <a:gd name="connsiteY94" fmla="*/ 987841 h 1061401"/>
              <a:gd name="connsiteX95" fmla="*/ 308081 w 1067631"/>
              <a:gd name="connsiteY95" fmla="*/ 992537 h 1061401"/>
              <a:gd name="connsiteX96" fmla="*/ 316592 w 1067631"/>
              <a:gd name="connsiteY96" fmla="*/ 996805 h 1061401"/>
              <a:gd name="connsiteX97" fmla="*/ 406418 w 1067631"/>
              <a:gd name="connsiteY97" fmla="*/ 1033538 h 1061401"/>
              <a:gd name="connsiteX98" fmla="*/ 422444 w 1067631"/>
              <a:gd name="connsiteY98" fmla="*/ 1038328 h 1061401"/>
              <a:gd name="connsiteX99" fmla="*/ 429912 w 1067631"/>
              <a:gd name="connsiteY99" fmla="*/ 1040391 h 1061401"/>
              <a:gd name="connsiteX100" fmla="*/ 438281 w 1067631"/>
              <a:gd name="connsiteY100" fmla="*/ 1042691 h 1061401"/>
              <a:gd name="connsiteX101" fmla="*/ 438565 w 1067631"/>
              <a:gd name="connsiteY101" fmla="*/ 1042762 h 1061401"/>
              <a:gd name="connsiteX102" fmla="*/ 438589 w 1067631"/>
              <a:gd name="connsiteY102" fmla="*/ 1042762 h 1061401"/>
              <a:gd name="connsiteX103" fmla="*/ 439964 w 1067631"/>
              <a:gd name="connsiteY103" fmla="*/ 1043142 h 1061401"/>
              <a:gd name="connsiteX104" fmla="*/ 445440 w 1067631"/>
              <a:gd name="connsiteY104" fmla="*/ 1044422 h 1061401"/>
              <a:gd name="connsiteX105" fmla="*/ 462343 w 1067631"/>
              <a:gd name="connsiteY105" fmla="*/ 1048216 h 1061401"/>
              <a:gd name="connsiteX106" fmla="*/ 463078 w 1067631"/>
              <a:gd name="connsiteY106" fmla="*/ 1048382 h 1061401"/>
              <a:gd name="connsiteX107" fmla="*/ 471873 w 1067631"/>
              <a:gd name="connsiteY107" fmla="*/ 1050232 h 1061401"/>
              <a:gd name="connsiteX108" fmla="*/ 474908 w 1067631"/>
              <a:gd name="connsiteY108" fmla="*/ 1050754 h 1061401"/>
              <a:gd name="connsiteX109" fmla="*/ 475358 w 1067631"/>
              <a:gd name="connsiteY109" fmla="*/ 1050801 h 1061401"/>
              <a:gd name="connsiteX110" fmla="*/ 558902 w 1067631"/>
              <a:gd name="connsiteY110" fmla="*/ 1060690 h 1061401"/>
              <a:gd name="connsiteX111" fmla="*/ 578176 w 1067631"/>
              <a:gd name="connsiteY111" fmla="*/ 1061188 h 1061401"/>
              <a:gd name="connsiteX112" fmla="*/ 588109 w 1067631"/>
              <a:gd name="connsiteY112" fmla="*/ 1061401 h 1061401"/>
              <a:gd name="connsiteX113" fmla="*/ 598208 w 1067631"/>
              <a:gd name="connsiteY113" fmla="*/ 1061164 h 1061401"/>
              <a:gd name="connsiteX114" fmla="*/ 618928 w 1067631"/>
              <a:gd name="connsiteY114" fmla="*/ 1060595 h 1061401"/>
              <a:gd name="connsiteX115" fmla="*/ 640241 w 1067631"/>
              <a:gd name="connsiteY115" fmla="*/ 1059030 h 1061401"/>
              <a:gd name="connsiteX116" fmla="*/ 729877 w 1067631"/>
              <a:gd name="connsiteY116" fmla="*/ 1044446 h 1061401"/>
              <a:gd name="connsiteX117" fmla="*/ 910169 w 1067631"/>
              <a:gd name="connsiteY117" fmla="*/ 967447 h 1061401"/>
              <a:gd name="connsiteX118" fmla="*/ 1054237 w 1067631"/>
              <a:gd name="connsiteY118" fmla="*/ 836880 h 1061401"/>
              <a:gd name="connsiteX119" fmla="*/ 1067632 w 1067631"/>
              <a:gd name="connsiteY119" fmla="*/ 819119 h 1061401"/>
              <a:gd name="connsiteX120" fmla="*/ 1067632 w 1067631"/>
              <a:gd name="connsiteY120" fmla="*/ 626231 h 1061401"/>
              <a:gd name="connsiteX121" fmla="*/ 1055849 w 1067631"/>
              <a:gd name="connsiteY121" fmla="*/ 660379 h 1061401"/>
              <a:gd name="connsiteX122" fmla="*/ 1027068 w 1067631"/>
              <a:gd name="connsiteY122" fmla="*/ 721845 h 106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067631" h="1061401">
                <a:moveTo>
                  <a:pt x="1027068" y="721845"/>
                </a:moveTo>
                <a:cubicBezTo>
                  <a:pt x="1015191" y="742855"/>
                  <a:pt x="1001062" y="764150"/>
                  <a:pt x="984775" y="784971"/>
                </a:cubicBezTo>
                <a:cubicBezTo>
                  <a:pt x="952344" y="826731"/>
                  <a:pt x="909885" y="865407"/>
                  <a:pt x="862092" y="896141"/>
                </a:cubicBezTo>
                <a:cubicBezTo>
                  <a:pt x="814393" y="927182"/>
                  <a:pt x="760791" y="948880"/>
                  <a:pt x="708825" y="961614"/>
                </a:cubicBezTo>
                <a:cubicBezTo>
                  <a:pt x="682819" y="968159"/>
                  <a:pt x="657049" y="971692"/>
                  <a:pt x="632560" y="974016"/>
                </a:cubicBezTo>
                <a:cubicBezTo>
                  <a:pt x="626419" y="974467"/>
                  <a:pt x="620375" y="974917"/>
                  <a:pt x="614400" y="975368"/>
                </a:cubicBezTo>
                <a:cubicBezTo>
                  <a:pt x="608426" y="975534"/>
                  <a:pt x="602523" y="975676"/>
                  <a:pt x="596738" y="975842"/>
                </a:cubicBezTo>
                <a:cubicBezTo>
                  <a:pt x="593846" y="975913"/>
                  <a:pt x="590977" y="975984"/>
                  <a:pt x="588109" y="976056"/>
                </a:cubicBezTo>
                <a:cubicBezTo>
                  <a:pt x="585264" y="975984"/>
                  <a:pt x="582443" y="975913"/>
                  <a:pt x="579646" y="975842"/>
                </a:cubicBezTo>
                <a:cubicBezTo>
                  <a:pt x="574051" y="975700"/>
                  <a:pt x="568574" y="975581"/>
                  <a:pt x="563193" y="975439"/>
                </a:cubicBezTo>
                <a:cubicBezTo>
                  <a:pt x="530951" y="973850"/>
                  <a:pt x="503096" y="969440"/>
                  <a:pt x="480953" y="964792"/>
                </a:cubicBezTo>
                <a:cubicBezTo>
                  <a:pt x="477800" y="964080"/>
                  <a:pt x="474007" y="963226"/>
                  <a:pt x="469597" y="962231"/>
                </a:cubicBezTo>
                <a:cubicBezTo>
                  <a:pt x="468578" y="961994"/>
                  <a:pt x="467487" y="961756"/>
                  <a:pt x="466397" y="961519"/>
                </a:cubicBezTo>
                <a:cubicBezTo>
                  <a:pt x="464477" y="961069"/>
                  <a:pt x="462604" y="960618"/>
                  <a:pt x="460802" y="960168"/>
                </a:cubicBezTo>
                <a:cubicBezTo>
                  <a:pt x="460636" y="960120"/>
                  <a:pt x="460494" y="960073"/>
                  <a:pt x="460328" y="960025"/>
                </a:cubicBezTo>
                <a:cubicBezTo>
                  <a:pt x="455468" y="958650"/>
                  <a:pt x="451035" y="957440"/>
                  <a:pt x="447052" y="956350"/>
                </a:cubicBezTo>
                <a:cubicBezTo>
                  <a:pt x="442737" y="955140"/>
                  <a:pt x="438186" y="953788"/>
                  <a:pt x="433373" y="952271"/>
                </a:cubicBezTo>
                <a:cubicBezTo>
                  <a:pt x="433207" y="952223"/>
                  <a:pt x="433041" y="952152"/>
                  <a:pt x="432875" y="952105"/>
                </a:cubicBezTo>
                <a:cubicBezTo>
                  <a:pt x="426522" y="950018"/>
                  <a:pt x="423132" y="948880"/>
                  <a:pt x="423132" y="948880"/>
                </a:cubicBezTo>
                <a:cubicBezTo>
                  <a:pt x="423013" y="948832"/>
                  <a:pt x="422871" y="948809"/>
                  <a:pt x="422752" y="948785"/>
                </a:cubicBezTo>
                <a:cubicBezTo>
                  <a:pt x="403455" y="942192"/>
                  <a:pt x="381075" y="933229"/>
                  <a:pt x="357084" y="921064"/>
                </a:cubicBezTo>
                <a:cubicBezTo>
                  <a:pt x="354689" y="919878"/>
                  <a:pt x="352271" y="918669"/>
                  <a:pt x="349829" y="917459"/>
                </a:cubicBezTo>
                <a:cubicBezTo>
                  <a:pt x="347459" y="916131"/>
                  <a:pt x="345064" y="914803"/>
                  <a:pt x="342622" y="913451"/>
                </a:cubicBezTo>
                <a:cubicBezTo>
                  <a:pt x="337786" y="910725"/>
                  <a:pt x="332855" y="907950"/>
                  <a:pt x="327829" y="905128"/>
                </a:cubicBezTo>
                <a:cubicBezTo>
                  <a:pt x="318133" y="898962"/>
                  <a:pt x="307868" y="892939"/>
                  <a:pt x="297982" y="885778"/>
                </a:cubicBezTo>
                <a:cubicBezTo>
                  <a:pt x="277950" y="871881"/>
                  <a:pt x="257704" y="855898"/>
                  <a:pt x="238596" y="837449"/>
                </a:cubicBezTo>
                <a:cubicBezTo>
                  <a:pt x="200238" y="800859"/>
                  <a:pt x="165104" y="755732"/>
                  <a:pt x="139880" y="705577"/>
                </a:cubicBezTo>
                <a:cubicBezTo>
                  <a:pt x="114419" y="655612"/>
                  <a:pt x="97800" y="601403"/>
                  <a:pt x="91589" y="549399"/>
                </a:cubicBezTo>
                <a:cubicBezTo>
                  <a:pt x="88270" y="523456"/>
                  <a:pt x="86989" y="498059"/>
                  <a:pt x="87938" y="474037"/>
                </a:cubicBezTo>
                <a:cubicBezTo>
                  <a:pt x="87938" y="468251"/>
                  <a:pt x="88270" y="462559"/>
                  <a:pt x="88696" y="456963"/>
                </a:cubicBezTo>
                <a:cubicBezTo>
                  <a:pt x="88696" y="456892"/>
                  <a:pt x="88720" y="456844"/>
                  <a:pt x="88720" y="456773"/>
                </a:cubicBezTo>
                <a:cubicBezTo>
                  <a:pt x="88720" y="456773"/>
                  <a:pt x="88886" y="454615"/>
                  <a:pt x="89194" y="450560"/>
                </a:cubicBezTo>
                <a:cubicBezTo>
                  <a:pt x="89479" y="447193"/>
                  <a:pt x="89739" y="443873"/>
                  <a:pt x="89976" y="440553"/>
                </a:cubicBezTo>
                <a:cubicBezTo>
                  <a:pt x="90119" y="439059"/>
                  <a:pt x="90308" y="437470"/>
                  <a:pt x="90498" y="435787"/>
                </a:cubicBezTo>
                <a:cubicBezTo>
                  <a:pt x="91067" y="431352"/>
                  <a:pt x="91636" y="426941"/>
                  <a:pt x="92205" y="422625"/>
                </a:cubicBezTo>
                <a:cubicBezTo>
                  <a:pt x="92347" y="421487"/>
                  <a:pt x="92490" y="420373"/>
                  <a:pt x="92632" y="419258"/>
                </a:cubicBezTo>
                <a:cubicBezTo>
                  <a:pt x="92655" y="419021"/>
                  <a:pt x="92679" y="418808"/>
                  <a:pt x="92727" y="418594"/>
                </a:cubicBezTo>
                <a:cubicBezTo>
                  <a:pt x="93248" y="415132"/>
                  <a:pt x="93841" y="411433"/>
                  <a:pt x="94528" y="407567"/>
                </a:cubicBezTo>
                <a:cubicBezTo>
                  <a:pt x="94576" y="407306"/>
                  <a:pt x="94623" y="407046"/>
                  <a:pt x="94670" y="406809"/>
                </a:cubicBezTo>
                <a:cubicBezTo>
                  <a:pt x="95524" y="401828"/>
                  <a:pt x="96472" y="396991"/>
                  <a:pt x="97444" y="392248"/>
                </a:cubicBezTo>
                <a:cubicBezTo>
                  <a:pt x="97586" y="391584"/>
                  <a:pt x="97729" y="390920"/>
                  <a:pt x="97871" y="390256"/>
                </a:cubicBezTo>
                <a:cubicBezTo>
                  <a:pt x="98179" y="388739"/>
                  <a:pt x="98511" y="387245"/>
                  <a:pt x="98843" y="385751"/>
                </a:cubicBezTo>
                <a:cubicBezTo>
                  <a:pt x="99032" y="384850"/>
                  <a:pt x="99246" y="383972"/>
                  <a:pt x="99436" y="383047"/>
                </a:cubicBezTo>
                <a:cubicBezTo>
                  <a:pt x="99744" y="381696"/>
                  <a:pt x="100052" y="380368"/>
                  <a:pt x="100360" y="379063"/>
                </a:cubicBezTo>
                <a:cubicBezTo>
                  <a:pt x="100550" y="378210"/>
                  <a:pt x="100763" y="377356"/>
                  <a:pt x="100977" y="376479"/>
                </a:cubicBezTo>
                <a:cubicBezTo>
                  <a:pt x="101356" y="374890"/>
                  <a:pt x="101759" y="373301"/>
                  <a:pt x="102138" y="371736"/>
                </a:cubicBezTo>
                <a:cubicBezTo>
                  <a:pt x="102281" y="371214"/>
                  <a:pt x="102399" y="370692"/>
                  <a:pt x="102541" y="370147"/>
                </a:cubicBezTo>
                <a:cubicBezTo>
                  <a:pt x="108823" y="345532"/>
                  <a:pt x="116125" y="325043"/>
                  <a:pt x="122455" y="309535"/>
                </a:cubicBezTo>
                <a:cubicBezTo>
                  <a:pt x="122574" y="309203"/>
                  <a:pt x="122716" y="308895"/>
                  <a:pt x="122834" y="308563"/>
                </a:cubicBezTo>
                <a:cubicBezTo>
                  <a:pt x="125276" y="302682"/>
                  <a:pt x="127813" y="296706"/>
                  <a:pt x="130539" y="290659"/>
                </a:cubicBezTo>
                <a:cubicBezTo>
                  <a:pt x="131796" y="287956"/>
                  <a:pt x="132934" y="285560"/>
                  <a:pt x="133858" y="283497"/>
                </a:cubicBezTo>
                <a:cubicBezTo>
                  <a:pt x="134214" y="282762"/>
                  <a:pt x="134522" y="282051"/>
                  <a:pt x="134830" y="281387"/>
                </a:cubicBezTo>
                <a:cubicBezTo>
                  <a:pt x="138363" y="273988"/>
                  <a:pt x="142132" y="266542"/>
                  <a:pt x="146281" y="259048"/>
                </a:cubicBezTo>
                <a:cubicBezTo>
                  <a:pt x="157992" y="237967"/>
                  <a:pt x="171789" y="216459"/>
                  <a:pt x="187863" y="195472"/>
                </a:cubicBezTo>
                <a:cubicBezTo>
                  <a:pt x="220176" y="153665"/>
                  <a:pt x="261947" y="114347"/>
                  <a:pt x="309504" y="83164"/>
                </a:cubicBezTo>
                <a:cubicBezTo>
                  <a:pt x="357084" y="51957"/>
                  <a:pt x="410306" y="29547"/>
                  <a:pt x="462177" y="16291"/>
                </a:cubicBezTo>
                <a:cubicBezTo>
                  <a:pt x="488207" y="9889"/>
                  <a:pt x="513835" y="5739"/>
                  <a:pt x="538324" y="3201"/>
                </a:cubicBezTo>
                <a:cubicBezTo>
                  <a:pt x="550605" y="2348"/>
                  <a:pt x="562529" y="1162"/>
                  <a:pt x="574145" y="1162"/>
                </a:cubicBezTo>
                <a:cubicBezTo>
                  <a:pt x="578839" y="1114"/>
                  <a:pt x="583486" y="854"/>
                  <a:pt x="588062" y="854"/>
                </a:cubicBezTo>
                <a:lnTo>
                  <a:pt x="588062" y="0"/>
                </a:lnTo>
                <a:lnTo>
                  <a:pt x="280249" y="0"/>
                </a:lnTo>
                <a:cubicBezTo>
                  <a:pt x="273659" y="3937"/>
                  <a:pt x="267139" y="8015"/>
                  <a:pt x="260715" y="12213"/>
                </a:cubicBezTo>
                <a:cubicBezTo>
                  <a:pt x="204837" y="48826"/>
                  <a:pt x="155811" y="94950"/>
                  <a:pt x="117856" y="144084"/>
                </a:cubicBezTo>
                <a:cubicBezTo>
                  <a:pt x="98961" y="168723"/>
                  <a:pt x="82746" y="193978"/>
                  <a:pt x="68996" y="218783"/>
                </a:cubicBezTo>
                <a:cubicBezTo>
                  <a:pt x="65677" y="224806"/>
                  <a:pt x="62524" y="230805"/>
                  <a:pt x="59560" y="236781"/>
                </a:cubicBezTo>
                <a:cubicBezTo>
                  <a:pt x="59537" y="236805"/>
                  <a:pt x="59513" y="236829"/>
                  <a:pt x="59513" y="236876"/>
                </a:cubicBezTo>
                <a:cubicBezTo>
                  <a:pt x="59513" y="236876"/>
                  <a:pt x="59039" y="237801"/>
                  <a:pt x="58114" y="239556"/>
                </a:cubicBezTo>
                <a:cubicBezTo>
                  <a:pt x="57474" y="240931"/>
                  <a:pt x="56573" y="242828"/>
                  <a:pt x="55483" y="245200"/>
                </a:cubicBezTo>
                <a:cubicBezTo>
                  <a:pt x="53776" y="248780"/>
                  <a:pt x="52093" y="252361"/>
                  <a:pt x="50480" y="255918"/>
                </a:cubicBezTo>
                <a:cubicBezTo>
                  <a:pt x="47754" y="261752"/>
                  <a:pt x="44554" y="268890"/>
                  <a:pt x="41258" y="277332"/>
                </a:cubicBezTo>
                <a:cubicBezTo>
                  <a:pt x="39314" y="282027"/>
                  <a:pt x="37442" y="286675"/>
                  <a:pt x="35640" y="291251"/>
                </a:cubicBezTo>
                <a:cubicBezTo>
                  <a:pt x="27888" y="312120"/>
                  <a:pt x="21984" y="331778"/>
                  <a:pt x="17433" y="349682"/>
                </a:cubicBezTo>
                <a:cubicBezTo>
                  <a:pt x="17362" y="349990"/>
                  <a:pt x="17267" y="350299"/>
                  <a:pt x="17196" y="350607"/>
                </a:cubicBezTo>
                <a:cubicBezTo>
                  <a:pt x="16627" y="352812"/>
                  <a:pt x="16105" y="354994"/>
                  <a:pt x="15584" y="357152"/>
                </a:cubicBezTo>
                <a:cubicBezTo>
                  <a:pt x="15394" y="357934"/>
                  <a:pt x="15204" y="358693"/>
                  <a:pt x="15038" y="359476"/>
                </a:cubicBezTo>
                <a:cubicBezTo>
                  <a:pt x="14612" y="361326"/>
                  <a:pt x="14185" y="363152"/>
                  <a:pt x="13782" y="364954"/>
                </a:cubicBezTo>
                <a:cubicBezTo>
                  <a:pt x="13592" y="365807"/>
                  <a:pt x="13403" y="366661"/>
                  <a:pt x="13213" y="367515"/>
                </a:cubicBezTo>
                <a:cubicBezTo>
                  <a:pt x="12763" y="369554"/>
                  <a:pt x="12336" y="371593"/>
                  <a:pt x="11909" y="373562"/>
                </a:cubicBezTo>
                <a:cubicBezTo>
                  <a:pt x="11791" y="374131"/>
                  <a:pt x="11672" y="374676"/>
                  <a:pt x="11554" y="375245"/>
                </a:cubicBezTo>
                <a:cubicBezTo>
                  <a:pt x="10202" y="381838"/>
                  <a:pt x="9017" y="388075"/>
                  <a:pt x="8021" y="393932"/>
                </a:cubicBezTo>
                <a:cubicBezTo>
                  <a:pt x="7547" y="396517"/>
                  <a:pt x="7097" y="399102"/>
                  <a:pt x="6622" y="401734"/>
                </a:cubicBezTo>
                <a:cubicBezTo>
                  <a:pt x="6433" y="403204"/>
                  <a:pt x="6243" y="404722"/>
                  <a:pt x="6030" y="406216"/>
                </a:cubicBezTo>
                <a:cubicBezTo>
                  <a:pt x="6030" y="406287"/>
                  <a:pt x="6006" y="406358"/>
                  <a:pt x="6006" y="406429"/>
                </a:cubicBezTo>
                <a:cubicBezTo>
                  <a:pt x="4963" y="414326"/>
                  <a:pt x="4038" y="421250"/>
                  <a:pt x="3327" y="427202"/>
                </a:cubicBezTo>
                <a:cubicBezTo>
                  <a:pt x="3185" y="428340"/>
                  <a:pt x="3043" y="429455"/>
                  <a:pt x="2900" y="430593"/>
                </a:cubicBezTo>
                <a:cubicBezTo>
                  <a:pt x="2853" y="431139"/>
                  <a:pt x="2806" y="431708"/>
                  <a:pt x="2782" y="432253"/>
                </a:cubicBezTo>
                <a:cubicBezTo>
                  <a:pt x="2521" y="434933"/>
                  <a:pt x="2308" y="437399"/>
                  <a:pt x="2189" y="439533"/>
                </a:cubicBezTo>
                <a:cubicBezTo>
                  <a:pt x="2071" y="441193"/>
                  <a:pt x="1952" y="442664"/>
                  <a:pt x="1833" y="443991"/>
                </a:cubicBezTo>
                <a:cubicBezTo>
                  <a:pt x="1099" y="452979"/>
                  <a:pt x="387" y="462156"/>
                  <a:pt x="340" y="471547"/>
                </a:cubicBezTo>
                <a:cubicBezTo>
                  <a:pt x="-727" y="499671"/>
                  <a:pt x="719" y="529432"/>
                  <a:pt x="4631" y="559951"/>
                </a:cubicBezTo>
                <a:cubicBezTo>
                  <a:pt x="11980" y="621062"/>
                  <a:pt x="31467" y="684899"/>
                  <a:pt x="61457" y="743661"/>
                </a:cubicBezTo>
                <a:cubicBezTo>
                  <a:pt x="91162" y="802637"/>
                  <a:pt x="132365" y="855661"/>
                  <a:pt x="177408" y="898583"/>
                </a:cubicBezTo>
                <a:cubicBezTo>
                  <a:pt x="199859" y="920186"/>
                  <a:pt x="223589" y="938991"/>
                  <a:pt x="247154" y="955330"/>
                </a:cubicBezTo>
                <a:cubicBezTo>
                  <a:pt x="258771" y="963725"/>
                  <a:pt x="270790" y="970862"/>
                  <a:pt x="282241" y="978047"/>
                </a:cubicBezTo>
                <a:cubicBezTo>
                  <a:pt x="288144" y="981367"/>
                  <a:pt x="293928" y="984640"/>
                  <a:pt x="299594" y="987841"/>
                </a:cubicBezTo>
                <a:cubicBezTo>
                  <a:pt x="302439" y="989430"/>
                  <a:pt x="305260" y="990995"/>
                  <a:pt x="308081" y="992537"/>
                </a:cubicBezTo>
                <a:cubicBezTo>
                  <a:pt x="310950" y="993960"/>
                  <a:pt x="313771" y="995382"/>
                  <a:pt x="316592" y="996805"/>
                </a:cubicBezTo>
                <a:cubicBezTo>
                  <a:pt x="350161" y="1013832"/>
                  <a:pt x="381075" y="1025546"/>
                  <a:pt x="406418" y="1033538"/>
                </a:cubicBezTo>
                <a:cubicBezTo>
                  <a:pt x="410638" y="1035032"/>
                  <a:pt x="416043" y="1036573"/>
                  <a:pt x="422444" y="1038328"/>
                </a:cubicBezTo>
                <a:cubicBezTo>
                  <a:pt x="425004" y="1039063"/>
                  <a:pt x="427517" y="1039751"/>
                  <a:pt x="429912" y="1040391"/>
                </a:cubicBezTo>
                <a:cubicBezTo>
                  <a:pt x="432852" y="1041197"/>
                  <a:pt x="435602" y="1041956"/>
                  <a:pt x="438281" y="1042691"/>
                </a:cubicBezTo>
                <a:cubicBezTo>
                  <a:pt x="438375" y="1042715"/>
                  <a:pt x="438470" y="1042738"/>
                  <a:pt x="438565" y="1042762"/>
                </a:cubicBezTo>
                <a:cubicBezTo>
                  <a:pt x="438565" y="1042762"/>
                  <a:pt x="438589" y="1042762"/>
                  <a:pt x="438589" y="1042762"/>
                </a:cubicBezTo>
                <a:cubicBezTo>
                  <a:pt x="439039" y="1042881"/>
                  <a:pt x="439537" y="1043023"/>
                  <a:pt x="439964" y="1043142"/>
                </a:cubicBezTo>
                <a:cubicBezTo>
                  <a:pt x="441860" y="1043616"/>
                  <a:pt x="443686" y="1044043"/>
                  <a:pt x="445440" y="1044422"/>
                </a:cubicBezTo>
                <a:cubicBezTo>
                  <a:pt x="450703" y="1045679"/>
                  <a:pt x="456345" y="1046960"/>
                  <a:pt x="462343" y="1048216"/>
                </a:cubicBezTo>
                <a:cubicBezTo>
                  <a:pt x="462580" y="1048264"/>
                  <a:pt x="462841" y="1048335"/>
                  <a:pt x="463078" y="1048382"/>
                </a:cubicBezTo>
                <a:cubicBezTo>
                  <a:pt x="466919" y="1049236"/>
                  <a:pt x="469858" y="1049924"/>
                  <a:pt x="471873" y="1050232"/>
                </a:cubicBezTo>
                <a:cubicBezTo>
                  <a:pt x="473889" y="1050588"/>
                  <a:pt x="474908" y="1050754"/>
                  <a:pt x="474908" y="1050754"/>
                </a:cubicBezTo>
                <a:cubicBezTo>
                  <a:pt x="475050" y="1050777"/>
                  <a:pt x="475216" y="1050777"/>
                  <a:pt x="475358" y="1050801"/>
                </a:cubicBezTo>
                <a:cubicBezTo>
                  <a:pt x="498994" y="1055259"/>
                  <a:pt x="527158" y="1059148"/>
                  <a:pt x="558902" y="1060690"/>
                </a:cubicBezTo>
                <a:cubicBezTo>
                  <a:pt x="565208" y="1060856"/>
                  <a:pt x="571633" y="1060998"/>
                  <a:pt x="578176" y="1061188"/>
                </a:cubicBezTo>
                <a:cubicBezTo>
                  <a:pt x="581447" y="1061259"/>
                  <a:pt x="584766" y="1061330"/>
                  <a:pt x="588109" y="1061401"/>
                </a:cubicBezTo>
                <a:cubicBezTo>
                  <a:pt x="591452" y="1061330"/>
                  <a:pt x="594818" y="1061235"/>
                  <a:pt x="598208" y="1061164"/>
                </a:cubicBezTo>
                <a:cubicBezTo>
                  <a:pt x="605012" y="1060974"/>
                  <a:pt x="611911" y="1060785"/>
                  <a:pt x="618928" y="1060595"/>
                </a:cubicBezTo>
                <a:cubicBezTo>
                  <a:pt x="625922" y="1060073"/>
                  <a:pt x="633034" y="1059552"/>
                  <a:pt x="640241" y="1059030"/>
                </a:cubicBezTo>
                <a:cubicBezTo>
                  <a:pt x="668998" y="1056326"/>
                  <a:pt x="699295" y="1052082"/>
                  <a:pt x="729877" y="1044446"/>
                </a:cubicBezTo>
                <a:cubicBezTo>
                  <a:pt x="791065" y="1029483"/>
                  <a:pt x="854102" y="1003872"/>
                  <a:pt x="910169" y="967447"/>
                </a:cubicBezTo>
                <a:cubicBezTo>
                  <a:pt x="966355" y="931332"/>
                  <a:pt x="1016116" y="885896"/>
                  <a:pt x="1054237" y="836880"/>
                </a:cubicBezTo>
                <a:cubicBezTo>
                  <a:pt x="1058836" y="830999"/>
                  <a:pt x="1063317" y="825071"/>
                  <a:pt x="1067632" y="819119"/>
                </a:cubicBezTo>
                <a:lnTo>
                  <a:pt x="1067632" y="626231"/>
                </a:lnTo>
                <a:cubicBezTo>
                  <a:pt x="1064383" y="637068"/>
                  <a:pt x="1060496" y="648498"/>
                  <a:pt x="1055849" y="660379"/>
                </a:cubicBezTo>
                <a:cubicBezTo>
                  <a:pt x="1048429" y="680085"/>
                  <a:pt x="1038614" y="700668"/>
                  <a:pt x="1027068" y="721845"/>
                </a:cubicBezTo>
                <a:close/>
              </a:path>
            </a:pathLst>
          </a:custGeom>
          <a:solidFill>
            <a:srgbClr val="F1F2F2">
              <a:alpha val="46934"/>
            </a:srgbClr>
          </a:solidFill>
          <a:ln w="2370"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id="{CB740006-F160-C44D-89FA-19A0B2F5D62F}"/>
              </a:ext>
            </a:extLst>
          </p:cNvPr>
          <p:cNvSpPr/>
          <p:nvPr userDrawn="1"/>
        </p:nvSpPr>
        <p:spPr>
          <a:xfrm>
            <a:off x="5297295" y="0"/>
            <a:ext cx="6257396" cy="6858000"/>
          </a:xfrm>
          <a:prstGeom prst="rect">
            <a:avLst/>
          </a:prstGeom>
          <a:solidFill>
            <a:srgbClr val="297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5635533" y="642972"/>
            <a:ext cx="5343821" cy="4865435"/>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614833" y="599475"/>
            <a:ext cx="4164986" cy="5025470"/>
          </a:xfrm>
        </p:spPr>
        <p:txBody>
          <a:bodyPr>
            <a:normAutofit/>
          </a:bodyPr>
          <a:lstStyle>
            <a:lvl1pPr marL="0" indent="0" algn="l">
              <a:buNone/>
              <a:defRPr sz="3600" b="1" i="0">
                <a:solidFill>
                  <a:srgbClr val="A2CC3A"/>
                </a:solidFill>
                <a:latin typeface="+mn-lt"/>
              </a:defRPr>
            </a:lvl1pPr>
          </a:lstStyle>
          <a:p>
            <a:pPr lvl="0"/>
            <a:r>
              <a:rPr lang="en-US" dirty="0"/>
              <a:t>Heading</a:t>
            </a:r>
          </a:p>
        </p:txBody>
      </p:sp>
      <p:grpSp>
        <p:nvGrpSpPr>
          <p:cNvPr id="14" name="Group 13">
            <a:extLst>
              <a:ext uri="{FF2B5EF4-FFF2-40B4-BE49-F238E27FC236}">
                <a16:creationId xmlns:a16="http://schemas.microsoft.com/office/drawing/2014/main" id="{981D5C40-2A01-C842-A222-582847617EE6}"/>
              </a:ext>
            </a:extLst>
          </p:cNvPr>
          <p:cNvGrpSpPr/>
          <p:nvPr userDrawn="1"/>
        </p:nvGrpSpPr>
        <p:grpSpPr>
          <a:xfrm>
            <a:off x="11317591" y="2229060"/>
            <a:ext cx="474200" cy="4867482"/>
            <a:chOff x="1009808" y="-71087"/>
            <a:chExt cx="474200" cy="4867482"/>
          </a:xfrm>
        </p:grpSpPr>
        <p:sp>
          <p:nvSpPr>
            <p:cNvPr id="15" name="Graphic 4">
              <a:extLst>
                <a:ext uri="{FF2B5EF4-FFF2-40B4-BE49-F238E27FC236}">
                  <a16:creationId xmlns:a16="http://schemas.microsoft.com/office/drawing/2014/main" id="{5FEB6C01-B86F-164A-88C2-939A6E5A380A}"/>
                </a:ext>
              </a:extLst>
            </p:cNvPr>
            <p:cNvSpPr/>
            <p:nvPr userDrawn="1"/>
          </p:nvSpPr>
          <p:spPr>
            <a:xfrm>
              <a:off x="1009808" y="380038"/>
              <a:ext cx="474200" cy="3865418"/>
            </a:xfrm>
            <a:custGeom>
              <a:avLst/>
              <a:gdLst>
                <a:gd name="connsiteX0" fmla="*/ 0 w 716474"/>
                <a:gd name="connsiteY0" fmla="*/ 0 h 1160145"/>
                <a:gd name="connsiteX1" fmla="*/ 716474 w 716474"/>
                <a:gd name="connsiteY1" fmla="*/ 0 h 1160145"/>
                <a:gd name="connsiteX2" fmla="*/ 716474 w 716474"/>
                <a:gd name="connsiteY2" fmla="*/ 1160145 h 1160145"/>
                <a:gd name="connsiteX3" fmla="*/ 0 w 716474"/>
                <a:gd name="connsiteY3" fmla="*/ 1160145 h 1160145"/>
              </a:gdLst>
              <a:ahLst/>
              <a:cxnLst>
                <a:cxn ang="0">
                  <a:pos x="connsiteX0" y="connsiteY0"/>
                </a:cxn>
                <a:cxn ang="0">
                  <a:pos x="connsiteX1" y="connsiteY1"/>
                </a:cxn>
                <a:cxn ang="0">
                  <a:pos x="connsiteX2" y="connsiteY2"/>
                </a:cxn>
                <a:cxn ang="0">
                  <a:pos x="connsiteX3" y="connsiteY3"/>
                </a:cxn>
              </a:cxnLst>
              <a:rect l="l" t="t" r="r" b="b"/>
              <a:pathLst>
                <a:path w="716474" h="1160145">
                  <a:moveTo>
                    <a:pt x="0" y="0"/>
                  </a:moveTo>
                  <a:lnTo>
                    <a:pt x="716474" y="0"/>
                  </a:lnTo>
                  <a:lnTo>
                    <a:pt x="716474" y="1160145"/>
                  </a:lnTo>
                  <a:lnTo>
                    <a:pt x="0" y="1160145"/>
                  </a:lnTo>
                  <a:close/>
                </a:path>
              </a:pathLst>
            </a:custGeom>
            <a:solidFill>
              <a:srgbClr val="84BA41"/>
            </a:solidFill>
            <a:ln w="2370" cap="flat">
              <a:noFill/>
              <a:prstDash val="solid"/>
              <a:miter/>
            </a:ln>
          </p:spPr>
          <p:txBody>
            <a:bodyPr rtlCol="0" anchor="ctr"/>
            <a:lstStyle/>
            <a:p>
              <a:endParaRPr lang="en-US"/>
            </a:p>
          </p:txBody>
        </p:sp>
        <p:sp>
          <p:nvSpPr>
            <p:cNvPr id="16" name="Text Box 5">
              <a:extLst>
                <a:ext uri="{FF2B5EF4-FFF2-40B4-BE49-F238E27FC236}">
                  <a16:creationId xmlns:a16="http://schemas.microsoft.com/office/drawing/2014/main" id="{B7652548-8EDF-8E42-A4F6-0B27CA4ED7E3}"/>
                </a:ext>
              </a:extLst>
            </p:cNvPr>
            <p:cNvSpPr txBox="1"/>
            <p:nvPr userDrawn="1"/>
          </p:nvSpPr>
          <p:spPr>
            <a:xfrm rot="16200000">
              <a:off x="-1186833" y="2175463"/>
              <a:ext cx="4867482" cy="37438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950" b="1" spc="170" baseline="0" dirty="0">
                  <a:solidFill>
                    <a:schemeClr val="bg1"/>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chemeClr val="bg1"/>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chemeClr val="bg1"/>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04665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11/12/2022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61" r:id="rId6"/>
    <p:sldLayoutId id="2147483879" r:id="rId7"/>
    <p:sldLayoutId id="2147483862" r:id="rId8"/>
    <p:sldLayoutId id="2147483846" r:id="rId9"/>
    <p:sldLayoutId id="2147483882" r:id="rId10"/>
    <p:sldLayoutId id="2147483866" r:id="rId11"/>
    <p:sldLayoutId id="2147483883" r:id="rId12"/>
    <p:sldLayoutId id="2147483885" r:id="rId13"/>
    <p:sldLayoutId id="2147483875" r:id="rId14"/>
    <p:sldLayoutId id="2147483833" r:id="rId15"/>
    <p:sldLayoutId id="2147483847" r:id="rId16"/>
    <p:sldLayoutId id="2147483871" r:id="rId17"/>
    <p:sldLayoutId id="2147483837" r:id="rId18"/>
    <p:sldLayoutId id="2147483838" r:id="rId19"/>
    <p:sldLayoutId id="2147483844" r:id="rId20"/>
    <p:sldLayoutId id="2147483848" r:id="rId21"/>
    <p:sldLayoutId id="2147483849" r:id="rId22"/>
    <p:sldLayoutId id="2147483851" r:id="rId23"/>
    <p:sldLayoutId id="2147483854" r:id="rId24"/>
    <p:sldLayoutId id="2147483855" r:id="rId25"/>
    <p:sldLayoutId id="2147483856" r:id="rId26"/>
    <p:sldLayoutId id="2147483857" r:id="rId27"/>
    <p:sldLayoutId id="2147483864" r:id="rId28"/>
    <p:sldLayoutId id="2147483852" r:id="rId29"/>
    <p:sldLayoutId id="2147483858" r:id="rId30"/>
    <p:sldLayoutId id="2147483859" r:id="rId31"/>
    <p:sldLayoutId id="2147483860" r:id="rId32"/>
    <p:sldLayoutId id="2147483853" r:id="rId33"/>
    <p:sldLayoutId id="2147483886"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B2713-297C-A22B-8602-22BE222D2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C749024-1118-E963-FFD9-858803714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BA8DADD-E582-60B0-5F6D-9AC7F925F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FAA12-F18F-4EF3-B67B-EADAC24CAAED}" type="datetimeFigureOut">
              <a:rPr lang="en-IE" smtClean="0"/>
              <a:t>12/11/2022</a:t>
            </a:fld>
            <a:endParaRPr lang="en-IE"/>
          </a:p>
        </p:txBody>
      </p:sp>
      <p:sp>
        <p:nvSpPr>
          <p:cNvPr id="5" name="Footer Placeholder 4">
            <a:extLst>
              <a:ext uri="{FF2B5EF4-FFF2-40B4-BE49-F238E27FC236}">
                <a16:creationId xmlns:a16="http://schemas.microsoft.com/office/drawing/2014/main" id="{E757FB77-F0C2-9802-2B26-EAC1D95E3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94E942B-F852-7F05-AEB0-C8AFB78C8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02367-A473-4399-9D6A-0E8E52105A88}" type="slidenum">
              <a:rPr lang="en-IE" smtClean="0"/>
              <a:t>‹#›</a:t>
            </a:fld>
            <a:endParaRPr lang="en-IE"/>
          </a:p>
        </p:txBody>
      </p:sp>
    </p:spTree>
    <p:extLst>
      <p:ext uri="{BB962C8B-B14F-4D97-AF65-F5344CB8AC3E}">
        <p14:creationId xmlns:p14="http://schemas.microsoft.com/office/powerpoint/2010/main" val="39638241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sbdctampabay.com/gain-a-competitive-advantage-by-going-green/" TargetMode="External"/><Relationship Id="rId2" Type="http://schemas.openxmlformats.org/officeDocument/2006/relationships/hyperlink" Target="https://jois.eu/files/11_Varanavicius.pdf"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hyperlink" Target="https://www.flexas.com/blog/sustainable-office-what-are-advantages-and-how-do-you-achieve-it"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hyperlink" Target="https://www.hitecoffices.com/7-benefits-of-sustainable-workplace-design/" TargetMode="External"/><Relationship Id="rId2" Type="http://schemas.openxmlformats.org/officeDocument/2006/relationships/hyperlink" Target="https://www.flexas.com/blog/sustainable-office-what-are-advantages-and-how-do-you-achieve-it"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exas.com/blog/sustainable-office-what-are-advantages-and-how-do-you-achieve-it" TargetMode="External"/><Relationship Id="rId2" Type="http://schemas.openxmlformats.org/officeDocument/2006/relationships/hyperlink" Target="https://www.euronews.com/my-europe/2022/11/07/gas-and-electricity-bills-nearly-double-in-all-eu-capitals-new-data-reveals"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ww.hitecoffices.com/7-benefits-of-sustainable-workplace-design/" TargetMode="External"/><Relationship Id="rId2" Type="http://schemas.openxmlformats.org/officeDocument/2006/relationships/hyperlink" Target="https://www.sciencedirect.com/science/article/abs/pii/S0959652621039408" TargetMode="External"/><Relationship Id="rId1" Type="http://schemas.openxmlformats.org/officeDocument/2006/relationships/slideLayout" Target="../slideLayouts/slideLayout11.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www.hitecoffices.com/7-benefits-of-sustainable-workplace-design/" TargetMode="External"/><Relationship Id="rId2" Type="http://schemas.openxmlformats.org/officeDocument/2006/relationships/hyperlink" Target="https://www.emerald.com/insight/content/doi/10.1108/JCRE-01-2013-0004/full/html" TargetMode="Externa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facilethings.com/blog/en/efficiency-benefits-of-having-a-green-offic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hitecoffices.com/7-benefits-of-sustainable-workplace-design/" TargetMode="External"/><Relationship Id="rId2" Type="http://schemas.openxmlformats.org/officeDocument/2006/relationships/hyperlink" Target="https://www.researchgate.net/profile/Masoud_Esfandiari/publication/316452092_Influence_of_Indoor_Environmental_Quality_on_Work_Productivity_in_Green_Office_Buildings_A_Review/links/58fee7ef0f7e9bcf65442881/Influence-of-Indoor-Environmental-Quality-on-Work-Productivity-in-Green-Office-Buildings-A-Review.pdf" TargetMode="External"/><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hitecoffices.com/7-benefits-of-sustainable-workplace-design/" TargetMode="External"/><Relationship Id="rId1" Type="http://schemas.openxmlformats.org/officeDocument/2006/relationships/slideLayout" Target="../slideLayouts/slideLayout11.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facilethings.com/blog/en/efficiency-benefits-of-having-a-green-office" TargetMode="External"/><Relationship Id="rId2" Type="http://schemas.openxmlformats.org/officeDocument/2006/relationships/hyperlink" Target="https://thecogfxstudy.com/" TargetMode="External"/><Relationship Id="rId1" Type="http://schemas.openxmlformats.org/officeDocument/2006/relationships/slideLayout" Target="../slideLayouts/slideLayout11.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facilethings.com/blog/en/efficiency-benefits-of-having-a-green-office" TargetMode="Externa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4.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4.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4.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g"/><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resources.workable.com/stories-and-insights/employee-wellbeing-caring-for-your-people" TargetMode="External"/><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hyperlink" Target="https://resources.workable.com/stories-and-insights/employee-wellbeing-caring-for-your-people"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hyperlink" Target="https://facilethings.com/blog/en/efficiency-benefits-of-having-a-green-office" TargetMode="Externa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hyperlink" Target="https://facilethings.com/blog/en/efficiency-benefits-of-having-a-green-office" TargetMode="Externa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iofilico.com/news/2020/2/21/sustainable-office-space-make-your-office-more-eco-friendly"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85331" y="2216292"/>
            <a:ext cx="5278651" cy="697353"/>
          </a:xfrm>
        </p:spPr>
        <p:txBody>
          <a:bodyPr/>
          <a:lstStyle/>
          <a:p>
            <a:r>
              <a:rPr lang="en-IE" dirty="0"/>
              <a:t>Module 3 </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85330" y="3096525"/>
            <a:ext cx="5278651" cy="1259344"/>
          </a:xfrm>
        </p:spPr>
        <p:txBody>
          <a:bodyPr>
            <a:normAutofit/>
          </a:bodyPr>
          <a:lstStyle/>
          <a:p>
            <a:r>
              <a:rPr lang="en-US" dirty="0"/>
              <a:t>Fostering a Sustainable Office Attitude </a:t>
            </a:r>
          </a:p>
        </p:txBody>
      </p:sp>
      <p:sp>
        <p:nvSpPr>
          <p:cNvPr id="2" name="TextBox 1">
            <a:extLst>
              <a:ext uri="{FF2B5EF4-FFF2-40B4-BE49-F238E27FC236}">
                <a16:creationId xmlns:a16="http://schemas.microsoft.com/office/drawing/2014/main" id="{8402D36E-1D9F-CDC7-A502-00FAC4919ADF}"/>
              </a:ext>
            </a:extLst>
          </p:cNvPr>
          <p:cNvSpPr txBox="1"/>
          <p:nvPr/>
        </p:nvSpPr>
        <p:spPr>
          <a:xfrm>
            <a:off x="2923952" y="5666339"/>
            <a:ext cx="9154633" cy="738664"/>
          </a:xfrm>
          <a:prstGeom prst="rect">
            <a:avLst/>
          </a:prstGeom>
          <a:noFill/>
        </p:spPr>
        <p:txBody>
          <a:bodyPr wrap="square">
            <a:spAutoFit/>
          </a:bodyPr>
          <a:lstStyle/>
          <a:p>
            <a:r>
              <a:rPr lang="en-GB" sz="1400" dirty="0">
                <a:solidFill>
                  <a:srgbClr val="595959"/>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IE" sz="1400" dirty="0">
              <a:solidFill>
                <a:srgbClr val="595959"/>
              </a:solidFill>
            </a:endParaRP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D9C8E7-0DCB-5D4D-9F86-87DD54FCAF63}"/>
              </a:ext>
            </a:extLst>
          </p:cNvPr>
          <p:cNvSpPr>
            <a:spLocks noGrp="1"/>
          </p:cNvSpPr>
          <p:nvPr>
            <p:ph type="body" sz="quarter" idx="16"/>
          </p:nvPr>
        </p:nvSpPr>
        <p:spPr/>
        <p:txBody>
          <a:bodyPr/>
          <a:lstStyle/>
          <a:p>
            <a:r>
              <a:rPr lang="en-US" dirty="0">
                <a:solidFill>
                  <a:schemeClr val="bg1"/>
                </a:solidFill>
              </a:rPr>
              <a:t>1. Competitive advantage</a:t>
            </a:r>
          </a:p>
          <a:p>
            <a:r>
              <a:rPr lang="en-US" dirty="0"/>
              <a:t> </a:t>
            </a:r>
          </a:p>
        </p:txBody>
      </p:sp>
      <p:sp>
        <p:nvSpPr>
          <p:cNvPr id="3" name="Text Placeholder 2">
            <a:extLst>
              <a:ext uri="{FF2B5EF4-FFF2-40B4-BE49-F238E27FC236}">
                <a16:creationId xmlns:a16="http://schemas.microsoft.com/office/drawing/2014/main" id="{285FE3FE-5B3D-234A-9092-A0C847C5ECE3}"/>
              </a:ext>
            </a:extLst>
          </p:cNvPr>
          <p:cNvSpPr>
            <a:spLocks noGrp="1"/>
          </p:cNvSpPr>
          <p:nvPr>
            <p:ph type="body" sz="quarter" idx="18"/>
          </p:nvPr>
        </p:nvSpPr>
        <p:spPr>
          <a:xfrm>
            <a:off x="4194217" y="661566"/>
            <a:ext cx="7607633" cy="5502731"/>
          </a:xfrm>
        </p:spPr>
        <p:txBody>
          <a:bodyPr>
            <a:noAutofit/>
          </a:bodyPr>
          <a:lstStyle/>
          <a:p>
            <a:pPr indent="0" algn="just" fontAlgn="base">
              <a:spcBef>
                <a:spcPts val="400"/>
              </a:spcBef>
            </a:pPr>
            <a:r>
              <a:rPr lang="en-GB" dirty="0">
                <a:latin typeface="Calibri" panose="020F0502020204030204" pitchFamily="34" charset="0"/>
                <a:cs typeface="Calibri" panose="020F0502020204030204" pitchFamily="34" charset="0"/>
              </a:rPr>
              <a:t>As an SME, you strive to</a:t>
            </a:r>
            <a:r>
              <a:rPr lang="en-GB" dirty="0">
                <a:effectLst/>
                <a:latin typeface="Calibri" panose="020F0502020204030204" pitchFamily="34" charset="0"/>
                <a:cs typeface="Calibri" panose="020F0502020204030204" pitchFamily="34" charset="0"/>
              </a:rPr>
              <a:t> achieve competitive advantage. But are your office activities and functions utilizing resources effectively. </a:t>
            </a:r>
          </a:p>
          <a:p>
            <a:pPr indent="0" algn="just" fontAlgn="base">
              <a:spcBef>
                <a:spcPts val="400"/>
              </a:spcBef>
            </a:pPr>
            <a:endParaRPr lang="en-GB" b="0" i="0" u="none" strike="noStrike" dirty="0">
              <a:solidFill>
                <a:srgbClr val="000000"/>
              </a:solidFill>
              <a:effectLst/>
              <a:latin typeface="Calibri" panose="020F0502020204030204" pitchFamily="34" charset="0"/>
              <a:cs typeface="Calibri" panose="020F0502020204030204" pitchFamily="34" charset="0"/>
            </a:endParaRPr>
          </a:p>
          <a:p>
            <a:pPr indent="0" algn="just" fontAlgn="base">
              <a:spcBef>
                <a:spcPts val="400"/>
              </a:spcBef>
            </a:pPr>
            <a:r>
              <a:rPr lang="en-GB" b="0" i="0" u="none" strike="noStrike" dirty="0">
                <a:solidFill>
                  <a:srgbClr val="000000"/>
                </a:solidFill>
                <a:effectLst/>
                <a:latin typeface="Calibri" panose="020F0502020204030204" pitchFamily="34" charset="0"/>
                <a:cs typeface="Calibri" panose="020F0502020204030204" pitchFamily="34" charset="0"/>
              </a:rPr>
              <a:t>Are your customers demanding a change? Generation Z and millennials are the most environmentally and socially conscious consumers now and they are willing to spend more on </a:t>
            </a:r>
            <a:r>
              <a:rPr lang="en-GB" i="0" u="none" strike="noStrike" dirty="0">
                <a:solidFill>
                  <a:srgbClr val="000000"/>
                </a:solidFill>
                <a:effectLst/>
                <a:latin typeface="Calibri" panose="020F0502020204030204" pitchFamily="34" charset="0"/>
                <a:cs typeface="Calibri" panose="020F0502020204030204" pitchFamily="34" charset="0"/>
              </a:rPr>
              <a:t>sustainable and socially responsible </a:t>
            </a:r>
            <a:r>
              <a:rPr lang="en-GB" b="0" i="0" u="none" strike="noStrike" dirty="0">
                <a:solidFill>
                  <a:srgbClr val="000000"/>
                </a:solidFill>
                <a:effectLst/>
                <a:latin typeface="Calibri" panose="020F0502020204030204" pitchFamily="34" charset="0"/>
                <a:cs typeface="Calibri" panose="020F0502020204030204" pitchFamily="34" charset="0"/>
              </a:rPr>
              <a:t>products and services.  Many are making buying decisions based on the sustainable credentials of your business.  </a:t>
            </a:r>
          </a:p>
          <a:p>
            <a:pPr indent="0" algn="just" fontAlgn="base">
              <a:spcBef>
                <a:spcPts val="400"/>
              </a:spcBef>
            </a:pPr>
            <a:endParaRPr lang="en-GB" dirty="0">
              <a:latin typeface="Calibri" panose="020F0502020204030204" pitchFamily="34" charset="0"/>
              <a:cs typeface="Calibri" panose="020F0502020204030204" pitchFamily="34" charset="0"/>
            </a:endParaRPr>
          </a:p>
          <a:p>
            <a:pPr indent="0" algn="just" fontAlgn="base">
              <a:spcBef>
                <a:spcPts val="400"/>
              </a:spcBef>
            </a:pPr>
            <a:r>
              <a:rPr lang="en-GB" b="0" i="0" u="none" strike="noStrike" dirty="0">
                <a:solidFill>
                  <a:srgbClr val="000000"/>
                </a:solidFill>
                <a:effectLst/>
                <a:latin typeface="Calibri" panose="020F0502020204030204" pitchFamily="34" charset="0"/>
                <a:cs typeface="Calibri" panose="020F0502020204030204" pitchFamily="34" charset="0"/>
              </a:rPr>
              <a:t>This makes it essential for SMEs to adapt and build in real sustainability into your business. And office operations can be a good place to start.  </a:t>
            </a:r>
          </a:p>
        </p:txBody>
      </p:sp>
      <p:grpSp>
        <p:nvGrpSpPr>
          <p:cNvPr id="2" name="Google Shape;813;p39">
            <a:extLst>
              <a:ext uri="{FF2B5EF4-FFF2-40B4-BE49-F238E27FC236}">
                <a16:creationId xmlns:a16="http://schemas.microsoft.com/office/drawing/2014/main" id="{44BCC7DA-F2C5-3EB7-5D35-4B797CCC94EA}"/>
              </a:ext>
            </a:extLst>
          </p:cNvPr>
          <p:cNvGrpSpPr/>
          <p:nvPr/>
        </p:nvGrpSpPr>
        <p:grpSpPr>
          <a:xfrm>
            <a:off x="11083281" y="2348948"/>
            <a:ext cx="215966" cy="342399"/>
            <a:chOff x="6718575" y="2318625"/>
            <a:chExt cx="256950" cy="407375"/>
          </a:xfrm>
        </p:grpSpPr>
        <p:sp>
          <p:nvSpPr>
            <p:cNvPr id="4" name="Google Shape;814;p39">
              <a:extLst>
                <a:ext uri="{FF2B5EF4-FFF2-40B4-BE49-F238E27FC236}">
                  <a16:creationId xmlns:a16="http://schemas.microsoft.com/office/drawing/2014/main" id="{3D56D727-0E8A-D851-370B-82FD10E98227}"/>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5;p39">
              <a:extLst>
                <a:ext uri="{FF2B5EF4-FFF2-40B4-BE49-F238E27FC236}">
                  <a16:creationId xmlns:a16="http://schemas.microsoft.com/office/drawing/2014/main" id="{44865A23-3B91-1E0A-5CB5-98131C3B0C2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p39">
              <a:extLst>
                <a:ext uri="{FF2B5EF4-FFF2-40B4-BE49-F238E27FC236}">
                  <a16:creationId xmlns:a16="http://schemas.microsoft.com/office/drawing/2014/main" id="{D6AC95CE-ED31-E2A0-C2DC-5BB2BEC9FFCA}"/>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7;p39">
              <a:extLst>
                <a:ext uri="{FF2B5EF4-FFF2-40B4-BE49-F238E27FC236}">
                  <a16:creationId xmlns:a16="http://schemas.microsoft.com/office/drawing/2014/main" id="{C510ACDC-EED5-5346-76E9-899C9C6E4FD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8;p39">
              <a:extLst>
                <a:ext uri="{FF2B5EF4-FFF2-40B4-BE49-F238E27FC236}">
                  <a16:creationId xmlns:a16="http://schemas.microsoft.com/office/drawing/2014/main" id="{C9EFC04F-C748-50CF-966E-CF0A645674BA}"/>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9;p39">
              <a:extLst>
                <a:ext uri="{FF2B5EF4-FFF2-40B4-BE49-F238E27FC236}">
                  <a16:creationId xmlns:a16="http://schemas.microsoft.com/office/drawing/2014/main" id="{A15420F6-4743-EA62-265E-3D042BDEFF66}"/>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0;p39">
              <a:extLst>
                <a:ext uri="{FF2B5EF4-FFF2-40B4-BE49-F238E27FC236}">
                  <a16:creationId xmlns:a16="http://schemas.microsoft.com/office/drawing/2014/main" id="{F6959C30-756C-F3FB-0906-91D164D9502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1;p39">
              <a:extLst>
                <a:ext uri="{FF2B5EF4-FFF2-40B4-BE49-F238E27FC236}">
                  <a16:creationId xmlns:a16="http://schemas.microsoft.com/office/drawing/2014/main" id="{A59754FD-7DEF-DA37-1602-61D7AD41FE02}"/>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 Placeholder 1">
            <a:extLst>
              <a:ext uri="{FF2B5EF4-FFF2-40B4-BE49-F238E27FC236}">
                <a16:creationId xmlns:a16="http://schemas.microsoft.com/office/drawing/2014/main" id="{729EF3D7-4095-6CA0-E44B-DE5BE97ED667}"/>
              </a:ext>
            </a:extLst>
          </p:cNvPr>
          <p:cNvSpPr txBox="1">
            <a:spLocks/>
          </p:cNvSpPr>
          <p:nvPr/>
        </p:nvSpPr>
        <p:spPr>
          <a:xfrm>
            <a:off x="226095" y="5180821"/>
            <a:ext cx="3872180" cy="1136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sz="1900" dirty="0">
                <a:hlinkClick r:id="rId2">
                  <a:extLst>
                    <a:ext uri="{A12FA001-AC4F-418D-AE19-62706E023703}">
                      <ahyp:hlinkClr xmlns:ahyp="http://schemas.microsoft.com/office/drawing/2018/hyperlinkcolor" val="tx"/>
                    </a:ext>
                  </a:extLst>
                </a:hlinkClick>
              </a:rPr>
              <a:t>Read more: Competitive advantage attainment via synergy in green offices</a:t>
            </a:r>
            <a:endParaRPr lang="en-BA" sz="1900" dirty="0"/>
          </a:p>
        </p:txBody>
      </p:sp>
      <p:sp>
        <p:nvSpPr>
          <p:cNvPr id="15" name="TextBox 14">
            <a:extLst>
              <a:ext uri="{FF2B5EF4-FFF2-40B4-BE49-F238E27FC236}">
                <a16:creationId xmlns:a16="http://schemas.microsoft.com/office/drawing/2014/main" id="{1EFD5966-84AB-17BD-A98A-770606C5FFE0}"/>
              </a:ext>
            </a:extLst>
          </p:cNvPr>
          <p:cNvSpPr txBox="1"/>
          <p:nvPr/>
        </p:nvSpPr>
        <p:spPr>
          <a:xfrm>
            <a:off x="4730555" y="6011749"/>
            <a:ext cx="6058480" cy="369332"/>
          </a:xfrm>
          <a:prstGeom prst="rect">
            <a:avLst/>
          </a:prstGeom>
          <a:noFill/>
        </p:spPr>
        <p:txBody>
          <a:bodyPr wrap="square" rtlCol="0">
            <a:spAutoFit/>
          </a:bodyPr>
          <a:lstStyle/>
          <a:p>
            <a:r>
              <a:rPr lang="en-BA" dirty="0"/>
              <a:t>Source: </a:t>
            </a:r>
            <a:r>
              <a:rPr lang="en-GB" dirty="0">
                <a:hlinkClick r:id="rId3"/>
              </a:rPr>
              <a:t>Gain a Competitive Advantage by Going Green</a:t>
            </a:r>
            <a:endParaRPr lang="en-BA" dirty="0"/>
          </a:p>
        </p:txBody>
      </p:sp>
      <p:grpSp>
        <p:nvGrpSpPr>
          <p:cNvPr id="13" name="Google Shape;540;p39">
            <a:extLst>
              <a:ext uri="{FF2B5EF4-FFF2-40B4-BE49-F238E27FC236}">
                <a16:creationId xmlns:a16="http://schemas.microsoft.com/office/drawing/2014/main" id="{6F0BE5A2-EBF3-5B68-8339-85BA75DA75C8}"/>
              </a:ext>
            </a:extLst>
          </p:cNvPr>
          <p:cNvGrpSpPr/>
          <p:nvPr/>
        </p:nvGrpSpPr>
        <p:grpSpPr>
          <a:xfrm>
            <a:off x="1218461" y="2348948"/>
            <a:ext cx="1525093" cy="1431248"/>
            <a:chOff x="5290150" y="1636700"/>
            <a:chExt cx="425025" cy="429875"/>
          </a:xfrm>
        </p:grpSpPr>
        <p:sp>
          <p:nvSpPr>
            <p:cNvPr id="16" name="Google Shape;541;p39">
              <a:extLst>
                <a:ext uri="{FF2B5EF4-FFF2-40B4-BE49-F238E27FC236}">
                  <a16:creationId xmlns:a16="http://schemas.microsoft.com/office/drawing/2014/main" id="{8F33FFF9-551E-10DE-FAE1-5B88B27E29AE}"/>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 name="Google Shape;542;p39">
              <a:extLst>
                <a:ext uri="{FF2B5EF4-FFF2-40B4-BE49-F238E27FC236}">
                  <a16:creationId xmlns:a16="http://schemas.microsoft.com/office/drawing/2014/main" id="{777D7709-C40F-56B8-E7E9-843A01010EDE}"/>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extLst>
      <p:ext uri="{BB962C8B-B14F-4D97-AF65-F5344CB8AC3E}">
        <p14:creationId xmlns:p14="http://schemas.microsoft.com/office/powerpoint/2010/main" val="2759856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BB73FA-FDD5-84ED-EF03-3B1EB85F2071}"/>
              </a:ext>
            </a:extLst>
          </p:cNvPr>
          <p:cNvSpPr>
            <a:spLocks noGrp="1"/>
          </p:cNvSpPr>
          <p:nvPr>
            <p:ph type="body" sz="quarter" idx="16"/>
          </p:nvPr>
        </p:nvSpPr>
        <p:spPr/>
        <p:txBody>
          <a:bodyPr/>
          <a:lstStyle/>
          <a:p>
            <a:r>
              <a:rPr lang="en-US" dirty="0">
                <a:solidFill>
                  <a:schemeClr val="bg1"/>
                </a:solidFill>
              </a:rPr>
              <a:t>2. Higher profits in the long run</a:t>
            </a:r>
          </a:p>
          <a:p>
            <a:endParaRPr lang="en-BA" dirty="0"/>
          </a:p>
        </p:txBody>
      </p:sp>
      <p:sp>
        <p:nvSpPr>
          <p:cNvPr id="3" name="Text Placeholder 2">
            <a:extLst>
              <a:ext uri="{FF2B5EF4-FFF2-40B4-BE49-F238E27FC236}">
                <a16:creationId xmlns:a16="http://schemas.microsoft.com/office/drawing/2014/main" id="{A0B402BE-F343-76EC-9156-9DD65660E17A}"/>
              </a:ext>
            </a:extLst>
          </p:cNvPr>
          <p:cNvSpPr>
            <a:spLocks noGrp="1"/>
          </p:cNvSpPr>
          <p:nvPr>
            <p:ph type="body" sz="quarter" idx="18"/>
          </p:nvPr>
        </p:nvSpPr>
        <p:spPr>
          <a:xfrm>
            <a:off x="4496527" y="661585"/>
            <a:ext cx="7112813" cy="6557922"/>
          </a:xfrm>
        </p:spPr>
        <p:txBody>
          <a:bodyPr>
            <a:normAutofit fontScale="92500" lnSpcReduction="10000"/>
          </a:bodyPr>
          <a:lstStyle/>
          <a:p>
            <a:pPr indent="0" algn="just">
              <a:spcBef>
                <a:spcPts val="600"/>
              </a:spcBef>
            </a:pPr>
            <a:r>
              <a:rPr lang="en-GB" sz="2600" dirty="0"/>
              <a:t>There is a correlation between environmental performance and financial economic performance. The typical office provides lots of opportunities for going green which will reduce costs and lead to higher profits. </a:t>
            </a:r>
          </a:p>
          <a:p>
            <a:pPr indent="0" algn="just">
              <a:spcBef>
                <a:spcPts val="600"/>
              </a:spcBef>
            </a:pPr>
            <a:endParaRPr lang="en-GB" sz="2600" dirty="0"/>
          </a:p>
          <a:p>
            <a:pPr indent="0" algn="just">
              <a:spcBef>
                <a:spcPts val="600"/>
              </a:spcBef>
            </a:pPr>
            <a:r>
              <a:rPr lang="en-GB" sz="2600" dirty="0"/>
              <a:t>Examples of profit boosting actions that can help your company save both money and energy</a:t>
            </a:r>
          </a:p>
          <a:p>
            <a:pPr marL="571500" indent="-342900" algn="just">
              <a:spcBef>
                <a:spcPts val="600"/>
              </a:spcBef>
              <a:buFont typeface="Arial" panose="020B0604020202020204" pitchFamily="34" charset="0"/>
              <a:buChar char="•"/>
            </a:pPr>
            <a:r>
              <a:rPr lang="en-GB" sz="2600" dirty="0"/>
              <a:t>Embracing natural light</a:t>
            </a:r>
          </a:p>
          <a:p>
            <a:pPr marL="571500" indent="-342900" algn="just">
              <a:spcBef>
                <a:spcPts val="600"/>
              </a:spcBef>
              <a:buFont typeface="Arial" panose="020B0604020202020204" pitchFamily="34" charset="0"/>
              <a:buChar char="•"/>
            </a:pPr>
            <a:r>
              <a:rPr lang="en-GB" sz="2600" dirty="0"/>
              <a:t>Paperless meetings</a:t>
            </a:r>
          </a:p>
          <a:p>
            <a:pPr marL="571500" indent="-342900" algn="just">
              <a:spcBef>
                <a:spcPts val="600"/>
              </a:spcBef>
              <a:buFont typeface="Arial" panose="020B0604020202020204" pitchFamily="34" charset="0"/>
              <a:buChar char="•"/>
            </a:pPr>
            <a:r>
              <a:rPr lang="en-GB" sz="2600" dirty="0"/>
              <a:t>Working from home</a:t>
            </a:r>
          </a:p>
          <a:p>
            <a:pPr indent="0" algn="just">
              <a:spcBef>
                <a:spcPts val="600"/>
              </a:spcBef>
            </a:pPr>
            <a:r>
              <a:rPr lang="en-GB" sz="2600" dirty="0"/>
              <a:t>We look at these actions later in this module.</a:t>
            </a:r>
          </a:p>
          <a:p>
            <a:pPr indent="0" algn="just">
              <a:spcBef>
                <a:spcPts val="600"/>
              </a:spcBef>
            </a:pPr>
            <a:endParaRPr lang="en-GB" dirty="0"/>
          </a:p>
          <a:p>
            <a:pPr indent="0" algn="just">
              <a:spcBef>
                <a:spcPts val="600"/>
              </a:spcBef>
            </a:pPr>
            <a:r>
              <a:rPr lang="en-GB" dirty="0"/>
              <a:t>FURTHER READING</a:t>
            </a:r>
          </a:p>
          <a:p>
            <a:pPr indent="0" algn="just">
              <a:spcBef>
                <a:spcPts val="600"/>
              </a:spcBef>
            </a:pPr>
            <a:r>
              <a:rPr lang="en-GB" dirty="0">
                <a:hlinkClick r:id="rId2"/>
              </a:rPr>
              <a:t>A sustainable office: what are the advantages and how do you achieve it?</a:t>
            </a:r>
            <a:endParaRPr lang="en-GB" dirty="0"/>
          </a:p>
          <a:p>
            <a:pPr indent="0" algn="just">
              <a:spcBef>
                <a:spcPts val="600"/>
              </a:spcBef>
            </a:pPr>
            <a:r>
              <a:rPr lang="en-GB" dirty="0"/>
              <a:t> </a:t>
            </a:r>
            <a:endParaRPr lang="en-BA" dirty="0"/>
          </a:p>
          <a:p>
            <a:pPr indent="0" algn="just">
              <a:spcBef>
                <a:spcPts val="600"/>
              </a:spcBef>
            </a:pPr>
            <a:endParaRPr lang="en-GB" dirty="0"/>
          </a:p>
          <a:p>
            <a:pPr indent="0" algn="just">
              <a:spcBef>
                <a:spcPts val="600"/>
              </a:spcBef>
            </a:pPr>
            <a:r>
              <a:rPr lang="en-GB" dirty="0"/>
              <a:t>.</a:t>
            </a:r>
            <a:endParaRPr lang="en-BA" dirty="0"/>
          </a:p>
        </p:txBody>
      </p:sp>
      <p:sp>
        <p:nvSpPr>
          <p:cNvPr id="4" name="Text Placeholder 1">
            <a:extLst>
              <a:ext uri="{FF2B5EF4-FFF2-40B4-BE49-F238E27FC236}">
                <a16:creationId xmlns:a16="http://schemas.microsoft.com/office/drawing/2014/main" id="{0AA23A5B-D626-D170-9E63-340D83CBD466}"/>
              </a:ext>
            </a:extLst>
          </p:cNvPr>
          <p:cNvSpPr txBox="1">
            <a:spLocks/>
          </p:cNvSpPr>
          <p:nvPr/>
        </p:nvSpPr>
        <p:spPr>
          <a:xfrm>
            <a:off x="226095" y="5180821"/>
            <a:ext cx="3872180" cy="1136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endParaRPr lang="en-BA" dirty="0"/>
          </a:p>
        </p:txBody>
      </p:sp>
      <p:grpSp>
        <p:nvGrpSpPr>
          <p:cNvPr id="6" name="Google Shape;656;p39">
            <a:extLst>
              <a:ext uri="{FF2B5EF4-FFF2-40B4-BE49-F238E27FC236}">
                <a16:creationId xmlns:a16="http://schemas.microsoft.com/office/drawing/2014/main" id="{A8390438-B4DF-E2AD-6C4E-9DFBB04DEC61}"/>
              </a:ext>
            </a:extLst>
          </p:cNvPr>
          <p:cNvGrpSpPr/>
          <p:nvPr/>
        </p:nvGrpSpPr>
        <p:grpSpPr>
          <a:xfrm>
            <a:off x="1419821" y="2542975"/>
            <a:ext cx="1395449" cy="1304615"/>
            <a:chOff x="5292575" y="3681900"/>
            <a:chExt cx="420150" cy="373275"/>
          </a:xfrm>
        </p:grpSpPr>
        <p:sp>
          <p:nvSpPr>
            <p:cNvPr id="7" name="Google Shape;657;p39">
              <a:extLst>
                <a:ext uri="{FF2B5EF4-FFF2-40B4-BE49-F238E27FC236}">
                  <a16:creationId xmlns:a16="http://schemas.microsoft.com/office/drawing/2014/main" id="{6FC5AC22-922D-75B1-BB25-F5766D306F04}"/>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58;p39">
              <a:extLst>
                <a:ext uri="{FF2B5EF4-FFF2-40B4-BE49-F238E27FC236}">
                  <a16:creationId xmlns:a16="http://schemas.microsoft.com/office/drawing/2014/main" id="{C9E7DDA9-8AD3-0B2E-12E6-3150982D7875}"/>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59;p39">
              <a:extLst>
                <a:ext uri="{FF2B5EF4-FFF2-40B4-BE49-F238E27FC236}">
                  <a16:creationId xmlns:a16="http://schemas.microsoft.com/office/drawing/2014/main" id="{24747162-7112-2EA6-83ED-DD1F0004F09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0;p39">
              <a:extLst>
                <a:ext uri="{FF2B5EF4-FFF2-40B4-BE49-F238E27FC236}">
                  <a16:creationId xmlns:a16="http://schemas.microsoft.com/office/drawing/2014/main" id="{DE2FDD30-4BF9-8CD8-6830-D8DCDC744249}"/>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1;p39">
              <a:extLst>
                <a:ext uri="{FF2B5EF4-FFF2-40B4-BE49-F238E27FC236}">
                  <a16:creationId xmlns:a16="http://schemas.microsoft.com/office/drawing/2014/main" id="{E622EAD5-9B51-41BF-B532-A279718AE931}"/>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2;p39">
              <a:extLst>
                <a:ext uri="{FF2B5EF4-FFF2-40B4-BE49-F238E27FC236}">
                  <a16:creationId xmlns:a16="http://schemas.microsoft.com/office/drawing/2014/main" id="{9BE66119-3F20-ABA7-65F7-2AFBFEF5E790}"/>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3;p39">
              <a:extLst>
                <a:ext uri="{FF2B5EF4-FFF2-40B4-BE49-F238E27FC236}">
                  <a16:creationId xmlns:a16="http://schemas.microsoft.com/office/drawing/2014/main" id="{68B9C949-2C1E-6D23-9A0E-C5FB27453436}"/>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6727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DB5F2D-A33A-7B40-ADE5-6E5FC6DF7682}"/>
              </a:ext>
            </a:extLst>
          </p:cNvPr>
          <p:cNvSpPr>
            <a:spLocks noGrp="1"/>
          </p:cNvSpPr>
          <p:nvPr>
            <p:ph type="body" sz="quarter" idx="18"/>
          </p:nvPr>
        </p:nvSpPr>
        <p:spPr>
          <a:xfrm>
            <a:off x="396889" y="3229458"/>
            <a:ext cx="5699111" cy="2271033"/>
          </a:xfrm>
        </p:spPr>
        <p:txBody>
          <a:bodyPr/>
          <a:lstStyle/>
          <a:p>
            <a:pPr indent="0" algn="just"/>
            <a:r>
              <a:rPr lang="en-GB" b="0" i="0" u="none" strike="noStrike" dirty="0">
                <a:solidFill>
                  <a:srgbClr val="313435"/>
                </a:solidFill>
                <a:effectLst/>
                <a:latin typeface="universal sans 500"/>
              </a:rPr>
              <a:t>When an SME demonstrably invests in sustainability, it contributes to a healthy and sustainable world. In some countries, the government provides a subsidy to reward the investment.</a:t>
            </a:r>
          </a:p>
        </p:txBody>
      </p:sp>
      <p:sp>
        <p:nvSpPr>
          <p:cNvPr id="4" name="Text Placeholder 3">
            <a:extLst>
              <a:ext uri="{FF2B5EF4-FFF2-40B4-BE49-F238E27FC236}">
                <a16:creationId xmlns:a16="http://schemas.microsoft.com/office/drawing/2014/main" id="{AFB37444-E040-D84D-8830-F1C44F99AF75}"/>
              </a:ext>
            </a:extLst>
          </p:cNvPr>
          <p:cNvSpPr>
            <a:spLocks noGrp="1"/>
          </p:cNvSpPr>
          <p:nvPr>
            <p:ph type="body" sz="quarter" idx="16"/>
          </p:nvPr>
        </p:nvSpPr>
        <p:spPr>
          <a:xfrm>
            <a:off x="712183" y="513301"/>
            <a:ext cx="6293301" cy="1688415"/>
          </a:xfrm>
        </p:spPr>
        <p:txBody>
          <a:bodyPr/>
          <a:lstStyle/>
          <a:p>
            <a:pPr marL="0" indent="0"/>
            <a:r>
              <a:rPr lang="en-US" b="1" dirty="0">
                <a:solidFill>
                  <a:schemeClr val="bg1"/>
                </a:solidFill>
              </a:rPr>
              <a:t>3. Possible subsidies</a:t>
            </a:r>
          </a:p>
          <a:p>
            <a:pPr marL="0" indent="0"/>
            <a:endParaRPr lang="en-US" b="1" dirty="0"/>
          </a:p>
          <a:p>
            <a:pPr marL="0" indent="0"/>
            <a:endParaRPr lang="en-US" b="1" dirty="0">
              <a:solidFill>
                <a:schemeClr val="bg1"/>
              </a:solidFill>
            </a:endParaRPr>
          </a:p>
        </p:txBody>
      </p:sp>
      <p:pic>
        <p:nvPicPr>
          <p:cNvPr id="11" name="Picture Placeholder 10">
            <a:extLst>
              <a:ext uri="{FF2B5EF4-FFF2-40B4-BE49-F238E27FC236}">
                <a16:creationId xmlns:a16="http://schemas.microsoft.com/office/drawing/2014/main" id="{20EECA87-80B3-CC46-064E-E01B24834EC3}"/>
              </a:ext>
            </a:extLst>
          </p:cNvPr>
          <p:cNvPicPr>
            <a:picLocks noGrp="1" noChangeAspect="1"/>
          </p:cNvPicPr>
          <p:nvPr>
            <p:ph type="pic" sz="quarter" idx="10"/>
          </p:nvPr>
        </p:nvPicPr>
        <p:blipFill>
          <a:blip r:embed="rId2"/>
          <a:srcRect l="3298" r="3298"/>
          <a:stretch>
            <a:fillRect/>
          </a:stretch>
        </p:blipFill>
        <p:spPr/>
      </p:pic>
      <p:pic>
        <p:nvPicPr>
          <p:cNvPr id="6" name="Graphic 5" descr="Euro with solid fill">
            <a:extLst>
              <a:ext uri="{FF2B5EF4-FFF2-40B4-BE49-F238E27FC236}">
                <a16:creationId xmlns:a16="http://schemas.microsoft.com/office/drawing/2014/main" id="{50731325-4E57-D88B-F3FE-20402504CB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6418" y="312350"/>
            <a:ext cx="914400" cy="914400"/>
          </a:xfrm>
          <a:prstGeom prst="rect">
            <a:avLst/>
          </a:prstGeom>
        </p:spPr>
      </p:pic>
    </p:spTree>
    <p:extLst>
      <p:ext uri="{BB962C8B-B14F-4D97-AF65-F5344CB8AC3E}">
        <p14:creationId xmlns:p14="http://schemas.microsoft.com/office/powerpoint/2010/main" val="294632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77790-1BDC-0629-DDE8-AA315124C76B}"/>
              </a:ext>
            </a:extLst>
          </p:cNvPr>
          <p:cNvSpPr>
            <a:spLocks noGrp="1"/>
          </p:cNvSpPr>
          <p:nvPr>
            <p:ph type="body" sz="quarter" idx="16"/>
          </p:nvPr>
        </p:nvSpPr>
        <p:spPr/>
        <p:txBody>
          <a:bodyPr/>
          <a:lstStyle/>
          <a:p>
            <a:r>
              <a:rPr lang="en-US" dirty="0">
                <a:solidFill>
                  <a:schemeClr val="bg1"/>
                </a:solidFill>
              </a:rPr>
              <a:t>4. Reputation and image boost</a:t>
            </a:r>
          </a:p>
          <a:p>
            <a:endParaRPr lang="en-BA" dirty="0"/>
          </a:p>
        </p:txBody>
      </p:sp>
      <p:sp>
        <p:nvSpPr>
          <p:cNvPr id="3" name="Text Placeholder 2">
            <a:extLst>
              <a:ext uri="{FF2B5EF4-FFF2-40B4-BE49-F238E27FC236}">
                <a16:creationId xmlns:a16="http://schemas.microsoft.com/office/drawing/2014/main" id="{EDE82163-24EA-0524-DFCC-FB85470157D3}"/>
              </a:ext>
            </a:extLst>
          </p:cNvPr>
          <p:cNvSpPr>
            <a:spLocks noGrp="1"/>
          </p:cNvSpPr>
          <p:nvPr>
            <p:ph type="body" sz="quarter" idx="18"/>
          </p:nvPr>
        </p:nvSpPr>
        <p:spPr/>
        <p:txBody>
          <a:bodyPr>
            <a:normAutofit/>
          </a:bodyPr>
          <a:lstStyle/>
          <a:p>
            <a:pPr indent="0" algn="just"/>
            <a:r>
              <a:rPr lang="en-GB" dirty="0"/>
              <a:t>A sustainable and meaningful office helps to your company to be future-proofed and progressive. Now more than ever, employees and customers expect companies to take a stand on environmental issues and work to make the world a better place. </a:t>
            </a:r>
          </a:p>
          <a:p>
            <a:pPr algn="just" fontAlgn="base"/>
            <a:r>
              <a:rPr lang="en-GB" dirty="0"/>
              <a:t>Environmentally responsible companies get an edge over the competitors and attract more business and talent. Job hunters often choose the “company that cares” over a higher salary. According to experts, employees who are satisfied with their job and the workplace remain loyal to the company. </a:t>
            </a:r>
            <a:endParaRPr lang="en-BA" dirty="0"/>
          </a:p>
        </p:txBody>
      </p:sp>
      <p:sp>
        <p:nvSpPr>
          <p:cNvPr id="4" name="TextBox 3">
            <a:extLst>
              <a:ext uri="{FF2B5EF4-FFF2-40B4-BE49-F238E27FC236}">
                <a16:creationId xmlns:a16="http://schemas.microsoft.com/office/drawing/2014/main" id="{367E0B4D-E4C9-DE16-F15D-93B830274A59}"/>
              </a:ext>
            </a:extLst>
          </p:cNvPr>
          <p:cNvSpPr txBox="1"/>
          <p:nvPr/>
        </p:nvSpPr>
        <p:spPr>
          <a:xfrm>
            <a:off x="4730555" y="5702632"/>
            <a:ext cx="6021908" cy="923330"/>
          </a:xfrm>
          <a:prstGeom prst="rect">
            <a:avLst/>
          </a:prstGeom>
          <a:noFill/>
        </p:spPr>
        <p:txBody>
          <a:bodyPr wrap="square" rtlCol="0">
            <a:spAutoFit/>
          </a:bodyPr>
          <a:lstStyle/>
          <a:p>
            <a:r>
              <a:rPr lang="en-BA" dirty="0"/>
              <a:t>Sources: </a:t>
            </a:r>
            <a:r>
              <a:rPr lang="en-GB" dirty="0">
                <a:hlinkClick r:id="rId2"/>
              </a:rPr>
              <a:t>A sustainable office: what are the advantages and how do you achieve it?</a:t>
            </a:r>
            <a:endParaRPr lang="en-GB" dirty="0"/>
          </a:p>
          <a:p>
            <a:r>
              <a:rPr lang="en-GB" dirty="0">
                <a:hlinkClick r:id="rId3"/>
              </a:rPr>
              <a:t>7 Benefits of Sustainable Workplace Design</a:t>
            </a:r>
            <a:endParaRPr lang="en-BA" dirty="0"/>
          </a:p>
        </p:txBody>
      </p:sp>
      <p:grpSp>
        <p:nvGrpSpPr>
          <p:cNvPr id="5" name="Google Shape;591;p39">
            <a:extLst>
              <a:ext uri="{FF2B5EF4-FFF2-40B4-BE49-F238E27FC236}">
                <a16:creationId xmlns:a16="http://schemas.microsoft.com/office/drawing/2014/main" id="{69A54EBF-5C96-3660-ED3E-C04F88B2B5D9}"/>
              </a:ext>
            </a:extLst>
          </p:cNvPr>
          <p:cNvGrpSpPr/>
          <p:nvPr/>
        </p:nvGrpSpPr>
        <p:grpSpPr>
          <a:xfrm>
            <a:off x="1473053" y="2503142"/>
            <a:ext cx="1216984" cy="1058765"/>
            <a:chOff x="5972700" y="2330200"/>
            <a:chExt cx="411625" cy="387275"/>
          </a:xfrm>
        </p:grpSpPr>
        <p:sp>
          <p:nvSpPr>
            <p:cNvPr id="6" name="Google Shape;592;p39">
              <a:extLst>
                <a:ext uri="{FF2B5EF4-FFF2-40B4-BE49-F238E27FC236}">
                  <a16:creationId xmlns:a16="http://schemas.microsoft.com/office/drawing/2014/main" id="{038E6089-22B1-0755-A7DB-2FD9F42CFCB6}"/>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3;p39">
              <a:extLst>
                <a:ext uri="{FF2B5EF4-FFF2-40B4-BE49-F238E27FC236}">
                  <a16:creationId xmlns:a16="http://schemas.microsoft.com/office/drawing/2014/main" id="{EFA7ED83-287E-5C0D-8C7B-21AA09792F77}"/>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1533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FD28E-2749-DBB0-07A0-41942BC0F457}"/>
              </a:ext>
            </a:extLst>
          </p:cNvPr>
          <p:cNvSpPr>
            <a:spLocks noGrp="1"/>
          </p:cNvSpPr>
          <p:nvPr>
            <p:ph type="body" sz="quarter" idx="16"/>
          </p:nvPr>
        </p:nvSpPr>
        <p:spPr/>
        <p:txBody>
          <a:bodyPr/>
          <a:lstStyle/>
          <a:p>
            <a:r>
              <a:rPr lang="en-US" dirty="0">
                <a:solidFill>
                  <a:schemeClr val="bg1"/>
                </a:solidFill>
              </a:rPr>
              <a:t>5. Reduced energy bills</a:t>
            </a:r>
          </a:p>
          <a:p>
            <a:endParaRPr lang="en-BA" dirty="0"/>
          </a:p>
        </p:txBody>
      </p:sp>
      <p:sp>
        <p:nvSpPr>
          <p:cNvPr id="3" name="Text Placeholder 2">
            <a:extLst>
              <a:ext uri="{FF2B5EF4-FFF2-40B4-BE49-F238E27FC236}">
                <a16:creationId xmlns:a16="http://schemas.microsoft.com/office/drawing/2014/main" id="{B60F49EE-B0F2-D006-FB9F-2C4CDE38EF84}"/>
              </a:ext>
            </a:extLst>
          </p:cNvPr>
          <p:cNvSpPr>
            <a:spLocks noGrp="1"/>
          </p:cNvSpPr>
          <p:nvPr>
            <p:ph type="body" sz="quarter" idx="18"/>
          </p:nvPr>
        </p:nvSpPr>
        <p:spPr/>
        <p:txBody>
          <a:bodyPr/>
          <a:lstStyle/>
          <a:p>
            <a:pPr indent="0" algn="just"/>
            <a:r>
              <a:rPr lang="en-GB" dirty="0"/>
              <a:t>Gas and electricity bills have ‘nearly doubled in all EU capitals', </a:t>
            </a:r>
            <a:r>
              <a:rPr lang="en-GB" dirty="0">
                <a:hlinkClick r:id="rId2"/>
              </a:rPr>
              <a:t>Gas and electricity bills 'nearly double in all EU capitals', new data reveals | </a:t>
            </a:r>
            <a:r>
              <a:rPr lang="en-GB" dirty="0" err="1">
                <a:hlinkClick r:id="rId2"/>
              </a:rPr>
              <a:t>Euronews</a:t>
            </a:r>
            <a:endParaRPr lang="en-GB" dirty="0"/>
          </a:p>
          <a:p>
            <a:pPr indent="0" algn="just"/>
            <a:endParaRPr lang="en-GB" dirty="0"/>
          </a:p>
          <a:p>
            <a:pPr indent="0" algn="just"/>
            <a:r>
              <a:rPr lang="en-GB" dirty="0"/>
              <a:t>With escalating energy bills, SMEs are under pressure and looking to take measures to reduce energy bills. Reducing energy bills can be achieved, for example, by using green electricity in the form of solar panels or wind energy. Eventually, this provides benefits for the energy bill, it ensures differentiation and green electricity does not burden the environment or at least to a smaller extent.</a:t>
            </a:r>
            <a:endParaRPr lang="en-BA" dirty="0"/>
          </a:p>
        </p:txBody>
      </p:sp>
      <p:sp>
        <p:nvSpPr>
          <p:cNvPr id="4" name="TextBox 3">
            <a:extLst>
              <a:ext uri="{FF2B5EF4-FFF2-40B4-BE49-F238E27FC236}">
                <a16:creationId xmlns:a16="http://schemas.microsoft.com/office/drawing/2014/main" id="{94A6F911-1EF8-B210-7D5E-47910CF71525}"/>
              </a:ext>
            </a:extLst>
          </p:cNvPr>
          <p:cNvSpPr txBox="1"/>
          <p:nvPr/>
        </p:nvSpPr>
        <p:spPr>
          <a:xfrm>
            <a:off x="4730555" y="6011749"/>
            <a:ext cx="6021908" cy="646331"/>
          </a:xfrm>
          <a:prstGeom prst="rect">
            <a:avLst/>
          </a:prstGeom>
          <a:noFill/>
        </p:spPr>
        <p:txBody>
          <a:bodyPr wrap="square" rtlCol="0">
            <a:spAutoFit/>
          </a:bodyPr>
          <a:lstStyle/>
          <a:p>
            <a:r>
              <a:rPr lang="en-BA" dirty="0"/>
              <a:t>Source: </a:t>
            </a:r>
            <a:r>
              <a:rPr lang="en-GB" dirty="0">
                <a:hlinkClick r:id="rId3"/>
              </a:rPr>
              <a:t>A sustainable office: what are the advantages and how do you achieve it?</a:t>
            </a:r>
            <a:endParaRPr lang="en-BA" dirty="0"/>
          </a:p>
        </p:txBody>
      </p:sp>
      <p:grpSp>
        <p:nvGrpSpPr>
          <p:cNvPr id="5" name="Google Shape;609;p39">
            <a:extLst>
              <a:ext uri="{FF2B5EF4-FFF2-40B4-BE49-F238E27FC236}">
                <a16:creationId xmlns:a16="http://schemas.microsoft.com/office/drawing/2014/main" id="{8B32C54A-AAA5-D74F-362D-99ECD622CC15}"/>
              </a:ext>
            </a:extLst>
          </p:cNvPr>
          <p:cNvGrpSpPr/>
          <p:nvPr/>
        </p:nvGrpSpPr>
        <p:grpSpPr>
          <a:xfrm>
            <a:off x="1682259" y="2335264"/>
            <a:ext cx="965248" cy="854503"/>
            <a:chOff x="5247525" y="3007275"/>
            <a:chExt cx="517575" cy="384825"/>
          </a:xfrm>
        </p:grpSpPr>
        <p:sp>
          <p:nvSpPr>
            <p:cNvPr id="6" name="Google Shape;610;p39">
              <a:extLst>
                <a:ext uri="{FF2B5EF4-FFF2-40B4-BE49-F238E27FC236}">
                  <a16:creationId xmlns:a16="http://schemas.microsoft.com/office/drawing/2014/main" id="{F297A646-2A85-C3C9-608A-2CCB46AD21A5}"/>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11;p39">
              <a:extLst>
                <a:ext uri="{FF2B5EF4-FFF2-40B4-BE49-F238E27FC236}">
                  <a16:creationId xmlns:a16="http://schemas.microsoft.com/office/drawing/2014/main" id="{74B9916D-4B48-F7CC-0CC7-F62319343230}"/>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1929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p:txBody>
          <a:bodyPr>
            <a:normAutofit/>
          </a:bodyPr>
          <a:lstStyle/>
          <a:p>
            <a:pPr marL="0" indent="0"/>
            <a:r>
              <a:rPr lang="en-US" dirty="0"/>
              <a:t>6. Employee satisfaction</a:t>
            </a:r>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lnSpcReduction="10000"/>
          </a:bodyPr>
          <a:lstStyle/>
          <a:p>
            <a:r>
              <a:rPr lang="en-GB" b="0" i="0" u="none" strike="noStrike" dirty="0">
                <a:solidFill>
                  <a:srgbClr val="000000"/>
                </a:solidFill>
                <a:effectLst/>
                <a:latin typeface="universal sans 800"/>
              </a:rPr>
              <a:t>The Benefits of </a:t>
            </a:r>
            <a:r>
              <a:rPr lang="en-US" dirty="0"/>
              <a:t>Sustainable Offices (part 2) </a:t>
            </a:r>
            <a:endParaRPr lang="en-GB" b="0" i="0" u="none" strike="noStrike" dirty="0">
              <a:solidFill>
                <a:srgbClr val="000000"/>
              </a:solidFill>
              <a:effectLst/>
              <a:latin typeface="universal sans 800"/>
            </a:endParaRPr>
          </a:p>
        </p:txBody>
      </p:sp>
      <p:sp>
        <p:nvSpPr>
          <p:cNvPr id="10" name="Text Placeholder 12">
            <a:extLst>
              <a:ext uri="{FF2B5EF4-FFF2-40B4-BE49-F238E27FC236}">
                <a16:creationId xmlns:a16="http://schemas.microsoft.com/office/drawing/2014/main" id="{F084E920-98C0-0E69-7943-CD7769677D21}"/>
              </a:ext>
            </a:extLst>
          </p:cNvPr>
          <p:cNvSpPr txBox="1">
            <a:spLocks/>
          </p:cNvSpPr>
          <p:nvPr/>
        </p:nvSpPr>
        <p:spPr>
          <a:xfrm>
            <a:off x="2913444"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63A043"/>
                </a:solidFill>
              </a:rPr>
              <a:t>7. Physical and mental wellbeing</a:t>
            </a:r>
          </a:p>
        </p:txBody>
      </p:sp>
      <p:sp>
        <p:nvSpPr>
          <p:cNvPr id="12" name="Text Placeholder 12">
            <a:extLst>
              <a:ext uri="{FF2B5EF4-FFF2-40B4-BE49-F238E27FC236}">
                <a16:creationId xmlns:a16="http://schemas.microsoft.com/office/drawing/2014/main" id="{00053754-D8B1-AE47-D475-E1985BD3F682}"/>
              </a:ext>
            </a:extLst>
          </p:cNvPr>
          <p:cNvSpPr txBox="1">
            <a:spLocks/>
          </p:cNvSpPr>
          <p:nvPr/>
        </p:nvSpPr>
        <p:spPr>
          <a:xfrm>
            <a:off x="7241237"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297239"/>
                </a:solidFill>
              </a:rPr>
              <a:t>9. Reduced absenteeism</a:t>
            </a:r>
          </a:p>
        </p:txBody>
      </p:sp>
      <p:sp>
        <p:nvSpPr>
          <p:cNvPr id="19" name="Text Placeholder 12">
            <a:extLst>
              <a:ext uri="{FF2B5EF4-FFF2-40B4-BE49-F238E27FC236}">
                <a16:creationId xmlns:a16="http://schemas.microsoft.com/office/drawing/2014/main" id="{79242669-A62F-8EA1-1055-354F94139126}"/>
              </a:ext>
            </a:extLst>
          </p:cNvPr>
          <p:cNvSpPr txBox="1">
            <a:spLocks/>
          </p:cNvSpPr>
          <p:nvPr/>
        </p:nvSpPr>
        <p:spPr>
          <a:xfrm>
            <a:off x="9381981"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0B582E"/>
                </a:solidFill>
              </a:rPr>
              <a:t>10. Boasts cognitive thinking</a:t>
            </a:r>
          </a:p>
        </p:txBody>
      </p:sp>
      <p:sp>
        <p:nvSpPr>
          <p:cNvPr id="21" name="Text Placeholder 12">
            <a:extLst>
              <a:ext uri="{FF2B5EF4-FFF2-40B4-BE49-F238E27FC236}">
                <a16:creationId xmlns:a16="http://schemas.microsoft.com/office/drawing/2014/main" id="{63DBFF37-51BE-2111-4E65-A430FA3C4154}"/>
              </a:ext>
            </a:extLst>
          </p:cNvPr>
          <p:cNvSpPr txBox="1">
            <a:spLocks/>
          </p:cNvSpPr>
          <p:nvPr/>
        </p:nvSpPr>
        <p:spPr>
          <a:xfrm>
            <a:off x="5076766"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63A043"/>
                </a:solidFill>
              </a:rPr>
              <a:t>8. Increased productivity</a:t>
            </a:r>
          </a:p>
        </p:txBody>
      </p:sp>
      <p:grpSp>
        <p:nvGrpSpPr>
          <p:cNvPr id="2" name="Google Shape;566;p39">
            <a:extLst>
              <a:ext uri="{FF2B5EF4-FFF2-40B4-BE49-F238E27FC236}">
                <a16:creationId xmlns:a16="http://schemas.microsoft.com/office/drawing/2014/main" id="{19ECDE68-44EA-9271-9F38-859D1B3AA565}"/>
              </a:ext>
            </a:extLst>
          </p:cNvPr>
          <p:cNvGrpSpPr/>
          <p:nvPr/>
        </p:nvGrpSpPr>
        <p:grpSpPr>
          <a:xfrm>
            <a:off x="1619307" y="2376300"/>
            <a:ext cx="320378" cy="320378"/>
            <a:chOff x="1278900" y="2333250"/>
            <a:chExt cx="381175" cy="381175"/>
          </a:xfrm>
        </p:grpSpPr>
        <p:sp>
          <p:nvSpPr>
            <p:cNvPr id="3" name="Google Shape;567;p39">
              <a:extLst>
                <a:ext uri="{FF2B5EF4-FFF2-40B4-BE49-F238E27FC236}">
                  <a16:creationId xmlns:a16="http://schemas.microsoft.com/office/drawing/2014/main" id="{9ED91840-E3D9-E3B1-5C55-48A066A2E1FB}"/>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68;p39">
              <a:extLst>
                <a:ext uri="{FF2B5EF4-FFF2-40B4-BE49-F238E27FC236}">
                  <a16:creationId xmlns:a16="http://schemas.microsoft.com/office/drawing/2014/main" id="{C4438967-EC9A-7D95-97C9-C37535882008}"/>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69;p39">
              <a:extLst>
                <a:ext uri="{FF2B5EF4-FFF2-40B4-BE49-F238E27FC236}">
                  <a16:creationId xmlns:a16="http://schemas.microsoft.com/office/drawing/2014/main" id="{B58C50C4-1E77-D62C-58B3-6AB1AAFFCE6F}"/>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0;p39">
              <a:extLst>
                <a:ext uri="{FF2B5EF4-FFF2-40B4-BE49-F238E27FC236}">
                  <a16:creationId xmlns:a16="http://schemas.microsoft.com/office/drawing/2014/main" id="{86608A27-23EA-37B0-D06E-85A7F33C5755}"/>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97;p39">
            <a:extLst>
              <a:ext uri="{FF2B5EF4-FFF2-40B4-BE49-F238E27FC236}">
                <a16:creationId xmlns:a16="http://schemas.microsoft.com/office/drawing/2014/main" id="{71482030-D0BE-61D7-DBC3-0AC57A41023F}"/>
              </a:ext>
            </a:extLst>
          </p:cNvPr>
          <p:cNvSpPr/>
          <p:nvPr/>
        </p:nvSpPr>
        <p:spPr>
          <a:xfrm>
            <a:off x="3768933" y="2401904"/>
            <a:ext cx="350068" cy="314242"/>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674;p39">
            <a:extLst>
              <a:ext uri="{FF2B5EF4-FFF2-40B4-BE49-F238E27FC236}">
                <a16:creationId xmlns:a16="http://schemas.microsoft.com/office/drawing/2014/main" id="{E58EAE18-8AFA-1F59-1208-D6BD58AACBD8}"/>
              </a:ext>
            </a:extLst>
          </p:cNvPr>
          <p:cNvGrpSpPr/>
          <p:nvPr/>
        </p:nvGrpSpPr>
        <p:grpSpPr>
          <a:xfrm>
            <a:off x="5910218" y="2350717"/>
            <a:ext cx="371564" cy="371543"/>
            <a:chOff x="576250" y="4319400"/>
            <a:chExt cx="442075" cy="442050"/>
          </a:xfrm>
        </p:grpSpPr>
        <p:sp>
          <p:nvSpPr>
            <p:cNvPr id="9" name="Google Shape;675;p39">
              <a:extLst>
                <a:ext uri="{FF2B5EF4-FFF2-40B4-BE49-F238E27FC236}">
                  <a16:creationId xmlns:a16="http://schemas.microsoft.com/office/drawing/2014/main" id="{CCE524E9-910C-186B-D52B-FE9A9F982567}"/>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76;p39">
              <a:extLst>
                <a:ext uri="{FF2B5EF4-FFF2-40B4-BE49-F238E27FC236}">
                  <a16:creationId xmlns:a16="http://schemas.microsoft.com/office/drawing/2014/main" id="{24AA1650-65C1-AA71-CA1F-5DA6D792FE3E}"/>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7;p39">
              <a:extLst>
                <a:ext uri="{FF2B5EF4-FFF2-40B4-BE49-F238E27FC236}">
                  <a16:creationId xmlns:a16="http://schemas.microsoft.com/office/drawing/2014/main" id="{279BA847-2DF7-524B-9606-AC5EE4A303BF}"/>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8;p39">
              <a:extLst>
                <a:ext uri="{FF2B5EF4-FFF2-40B4-BE49-F238E27FC236}">
                  <a16:creationId xmlns:a16="http://schemas.microsoft.com/office/drawing/2014/main" id="{5E4051F0-D697-22B5-4C9A-73B2C95DBE31}"/>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81;p39">
            <a:extLst>
              <a:ext uri="{FF2B5EF4-FFF2-40B4-BE49-F238E27FC236}">
                <a16:creationId xmlns:a16="http://schemas.microsoft.com/office/drawing/2014/main" id="{AE48FAA8-B51F-CA13-75C0-A2347677EE61}"/>
              </a:ext>
            </a:extLst>
          </p:cNvPr>
          <p:cNvGrpSpPr/>
          <p:nvPr/>
        </p:nvGrpSpPr>
        <p:grpSpPr>
          <a:xfrm>
            <a:off x="8186291" y="2323074"/>
            <a:ext cx="170937" cy="426827"/>
            <a:chOff x="3384375" y="2267500"/>
            <a:chExt cx="203375" cy="507825"/>
          </a:xfrm>
        </p:grpSpPr>
        <p:sp>
          <p:nvSpPr>
            <p:cNvPr id="18" name="Google Shape;582;p39">
              <a:extLst>
                <a:ext uri="{FF2B5EF4-FFF2-40B4-BE49-F238E27FC236}">
                  <a16:creationId xmlns:a16="http://schemas.microsoft.com/office/drawing/2014/main" id="{390B8743-4D2D-8DF2-C460-5404AD9B404C}"/>
                </a:ext>
              </a:extLst>
            </p:cNvPr>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83;p39">
              <a:extLst>
                <a:ext uri="{FF2B5EF4-FFF2-40B4-BE49-F238E27FC236}">
                  <a16:creationId xmlns:a16="http://schemas.microsoft.com/office/drawing/2014/main" id="{83CA5FB2-959B-1416-BF8C-9B5EBCA97638}"/>
                </a:ext>
              </a:extLst>
            </p:cNvPr>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813;p39">
            <a:extLst>
              <a:ext uri="{FF2B5EF4-FFF2-40B4-BE49-F238E27FC236}">
                <a16:creationId xmlns:a16="http://schemas.microsoft.com/office/drawing/2014/main" id="{5186F4B2-EE86-C272-1AA9-640239FBAE83}"/>
              </a:ext>
            </a:extLst>
          </p:cNvPr>
          <p:cNvGrpSpPr/>
          <p:nvPr/>
        </p:nvGrpSpPr>
        <p:grpSpPr>
          <a:xfrm>
            <a:off x="10304521" y="2373747"/>
            <a:ext cx="215966" cy="342399"/>
            <a:chOff x="6718575" y="2318625"/>
            <a:chExt cx="256950" cy="407375"/>
          </a:xfrm>
        </p:grpSpPr>
        <p:sp>
          <p:nvSpPr>
            <p:cNvPr id="23" name="Google Shape;814;p39">
              <a:extLst>
                <a:ext uri="{FF2B5EF4-FFF2-40B4-BE49-F238E27FC236}">
                  <a16:creationId xmlns:a16="http://schemas.microsoft.com/office/drawing/2014/main" id="{C2AF09C9-1E0C-C98B-DAF4-9129AEBE4A9D}"/>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5;p39">
              <a:extLst>
                <a:ext uri="{FF2B5EF4-FFF2-40B4-BE49-F238E27FC236}">
                  <a16:creationId xmlns:a16="http://schemas.microsoft.com/office/drawing/2014/main" id="{16E54BC0-D54E-C5CA-3409-5F6E400AF6BC}"/>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6;p39">
              <a:extLst>
                <a:ext uri="{FF2B5EF4-FFF2-40B4-BE49-F238E27FC236}">
                  <a16:creationId xmlns:a16="http://schemas.microsoft.com/office/drawing/2014/main" id="{AA6504D6-907F-B3AD-486D-803CE18A8BFD}"/>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7;p39">
              <a:extLst>
                <a:ext uri="{FF2B5EF4-FFF2-40B4-BE49-F238E27FC236}">
                  <a16:creationId xmlns:a16="http://schemas.microsoft.com/office/drawing/2014/main" id="{BD6D5E56-7CE5-08EF-4007-C7539AB15BED}"/>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8;p39">
              <a:extLst>
                <a:ext uri="{FF2B5EF4-FFF2-40B4-BE49-F238E27FC236}">
                  <a16:creationId xmlns:a16="http://schemas.microsoft.com/office/drawing/2014/main" id="{753F4ADA-5FB0-5233-0C74-78B392D9132A}"/>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p39">
              <a:extLst>
                <a:ext uri="{FF2B5EF4-FFF2-40B4-BE49-F238E27FC236}">
                  <a16:creationId xmlns:a16="http://schemas.microsoft.com/office/drawing/2014/main" id="{CDE0EBF2-2273-A765-A723-D1D0571072ED}"/>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20;p39">
              <a:extLst>
                <a:ext uri="{FF2B5EF4-FFF2-40B4-BE49-F238E27FC236}">
                  <a16:creationId xmlns:a16="http://schemas.microsoft.com/office/drawing/2014/main" id="{B4FBDA26-08DF-C6BE-8577-D2560585CC74}"/>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1;p39">
              <a:extLst>
                <a:ext uri="{FF2B5EF4-FFF2-40B4-BE49-F238E27FC236}">
                  <a16:creationId xmlns:a16="http://schemas.microsoft.com/office/drawing/2014/main" id="{957F712E-8AF6-7821-D7E1-1A4E7A32A3E8}"/>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a:extLst>
              <a:ext uri="{FF2B5EF4-FFF2-40B4-BE49-F238E27FC236}">
                <a16:creationId xmlns:a16="http://schemas.microsoft.com/office/drawing/2014/main" id="{459066FF-7E88-CE84-0430-6EF0870A536E}"/>
              </a:ext>
            </a:extLst>
          </p:cNvPr>
          <p:cNvSpPr txBox="1"/>
          <p:nvPr/>
        </p:nvSpPr>
        <p:spPr>
          <a:xfrm>
            <a:off x="748972" y="5572983"/>
            <a:ext cx="11443027" cy="584775"/>
          </a:xfrm>
          <a:prstGeom prst="rect">
            <a:avLst/>
          </a:prstGeom>
          <a:noFill/>
        </p:spPr>
        <p:txBody>
          <a:bodyPr wrap="square" rtlCol="0">
            <a:spAutoFit/>
          </a:bodyPr>
          <a:lstStyle/>
          <a:p>
            <a:r>
              <a:rPr lang="en-IE" sz="3200" b="1" dirty="0">
                <a:solidFill>
                  <a:srgbClr val="000000"/>
                </a:solidFill>
                <a:highlight>
                  <a:srgbClr val="A2CC3A"/>
                </a:highlight>
              </a:rPr>
              <a:t>Now, let’s look at each of these benefits in more detail…...</a:t>
            </a:r>
          </a:p>
        </p:txBody>
      </p:sp>
    </p:spTree>
    <p:extLst>
      <p:ext uri="{BB962C8B-B14F-4D97-AF65-F5344CB8AC3E}">
        <p14:creationId xmlns:p14="http://schemas.microsoft.com/office/powerpoint/2010/main" val="75990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p:txBody>
          <a:bodyPr/>
          <a:lstStyle/>
          <a:p>
            <a:pPr marL="0" indent="0" algn="just"/>
            <a:r>
              <a:rPr lang="en-US" dirty="0"/>
              <a:t>By providing a more pleasant office environment for employees, an SME can increase employee morale and satisfaction levels. </a:t>
            </a:r>
          </a:p>
          <a:p>
            <a:pPr marL="0" indent="0" algn="just"/>
            <a:r>
              <a:rPr lang="en-US" dirty="0"/>
              <a:t>For example, increasing natural light and exposure to natural elements improves mood.  Did you know that research shows that employees who work in a space where they are surrounded by living plants are significantly happier in their workplace? </a:t>
            </a:r>
          </a:p>
          <a:p>
            <a:pPr marL="0" indent="0" algn="just"/>
            <a:r>
              <a:rPr lang="en-US" dirty="0"/>
              <a:t>Reports also found that the inclusion of green office elements led to an increase in creativity as well.</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p:txBody>
          <a:bodyPr/>
          <a:lstStyle/>
          <a:p>
            <a:r>
              <a:rPr lang="en-US" dirty="0">
                <a:solidFill>
                  <a:srgbClr val="468940"/>
                </a:solidFill>
              </a:rPr>
              <a:t>6. Employee satisfaction</a:t>
            </a:r>
          </a:p>
          <a:p>
            <a:endParaRPr lang="en-US" dirty="0">
              <a:solidFill>
                <a:srgbClr val="468940"/>
              </a:solidFill>
            </a:endParaRPr>
          </a:p>
        </p:txBody>
      </p:sp>
      <p:sp>
        <p:nvSpPr>
          <p:cNvPr id="2" name="Text Placeholder 1">
            <a:extLst>
              <a:ext uri="{FF2B5EF4-FFF2-40B4-BE49-F238E27FC236}">
                <a16:creationId xmlns:a16="http://schemas.microsoft.com/office/drawing/2014/main" id="{10D0ED10-7F28-3872-2321-D8B4F5A54543}"/>
              </a:ext>
            </a:extLst>
          </p:cNvPr>
          <p:cNvSpPr txBox="1">
            <a:spLocks/>
          </p:cNvSpPr>
          <p:nvPr/>
        </p:nvSpPr>
        <p:spPr>
          <a:xfrm>
            <a:off x="0" y="5059636"/>
            <a:ext cx="4186410" cy="11367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dirty="0">
                <a:hlinkClick r:id="rId2"/>
              </a:rPr>
              <a:t>Read more: Green office buildings and sustainability: Does green human resource management elicit green behaviors?</a:t>
            </a:r>
            <a:endParaRPr lang="en-BA" dirty="0"/>
          </a:p>
        </p:txBody>
      </p:sp>
      <p:sp>
        <p:nvSpPr>
          <p:cNvPr id="3" name="TextBox 2">
            <a:extLst>
              <a:ext uri="{FF2B5EF4-FFF2-40B4-BE49-F238E27FC236}">
                <a16:creationId xmlns:a16="http://schemas.microsoft.com/office/drawing/2014/main" id="{5AED23D6-862A-ADD4-91F4-D4E71EC3205E}"/>
              </a:ext>
            </a:extLst>
          </p:cNvPr>
          <p:cNvSpPr txBox="1"/>
          <p:nvPr/>
        </p:nvSpPr>
        <p:spPr>
          <a:xfrm>
            <a:off x="5113017" y="5543508"/>
            <a:ext cx="6021908" cy="369332"/>
          </a:xfrm>
          <a:prstGeom prst="rect">
            <a:avLst/>
          </a:prstGeom>
          <a:noFill/>
        </p:spPr>
        <p:txBody>
          <a:bodyPr wrap="square" rtlCol="0">
            <a:spAutoFit/>
          </a:bodyPr>
          <a:lstStyle/>
          <a:p>
            <a:r>
              <a:rPr lang="en-BA" dirty="0">
                <a:solidFill>
                  <a:schemeClr val="bg1"/>
                </a:solidFill>
              </a:rPr>
              <a:t>Source: </a:t>
            </a:r>
            <a:r>
              <a:rPr lang="en-GB" dirty="0">
                <a:solidFill>
                  <a:schemeClr val="bg1"/>
                </a:solidFill>
                <a:hlinkClick r:id="rId3"/>
              </a:rPr>
              <a:t>7 Benefits of Sustainable Workplace Design</a:t>
            </a:r>
            <a:endParaRPr lang="en-BA" dirty="0">
              <a:solidFill>
                <a:schemeClr val="bg1"/>
              </a:solidFill>
            </a:endParaRPr>
          </a:p>
        </p:txBody>
      </p:sp>
      <p:grpSp>
        <p:nvGrpSpPr>
          <p:cNvPr id="6" name="Google Shape;566;p39">
            <a:extLst>
              <a:ext uri="{FF2B5EF4-FFF2-40B4-BE49-F238E27FC236}">
                <a16:creationId xmlns:a16="http://schemas.microsoft.com/office/drawing/2014/main" id="{5C73CCFA-89A9-4BB3-BEB1-5FDC6EB8C889}"/>
              </a:ext>
            </a:extLst>
          </p:cNvPr>
          <p:cNvGrpSpPr/>
          <p:nvPr/>
        </p:nvGrpSpPr>
        <p:grpSpPr>
          <a:xfrm>
            <a:off x="1619306" y="2376300"/>
            <a:ext cx="1496033" cy="1238770"/>
            <a:chOff x="1278900" y="2333250"/>
            <a:chExt cx="381175" cy="381175"/>
          </a:xfrm>
          <a:solidFill>
            <a:srgbClr val="A2CC3A"/>
          </a:solidFill>
        </p:grpSpPr>
        <p:sp>
          <p:nvSpPr>
            <p:cNvPr id="7" name="Google Shape;567;p39">
              <a:extLst>
                <a:ext uri="{FF2B5EF4-FFF2-40B4-BE49-F238E27FC236}">
                  <a16:creationId xmlns:a16="http://schemas.microsoft.com/office/drawing/2014/main" id="{2414A297-5985-F4B9-150C-0C432A717A70}"/>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68;p39">
              <a:extLst>
                <a:ext uri="{FF2B5EF4-FFF2-40B4-BE49-F238E27FC236}">
                  <a16:creationId xmlns:a16="http://schemas.microsoft.com/office/drawing/2014/main" id="{6B2BD6C9-1DAA-94CC-92E5-00BA9807CC3D}"/>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9;p39">
              <a:extLst>
                <a:ext uri="{FF2B5EF4-FFF2-40B4-BE49-F238E27FC236}">
                  <a16:creationId xmlns:a16="http://schemas.microsoft.com/office/drawing/2014/main" id="{A8A1376B-B013-7042-A64E-BCFB9907FC9D}"/>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0;p39">
              <a:extLst>
                <a:ext uri="{FF2B5EF4-FFF2-40B4-BE49-F238E27FC236}">
                  <a16:creationId xmlns:a16="http://schemas.microsoft.com/office/drawing/2014/main" id="{05B917A7-F2FC-20F5-05F6-C88A641A8E50}"/>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Graphic 11" descr="Sunglasses face outline outline">
            <a:extLst>
              <a:ext uri="{FF2B5EF4-FFF2-40B4-BE49-F238E27FC236}">
                <a16:creationId xmlns:a16="http://schemas.microsoft.com/office/drawing/2014/main" id="{7A0AFE76-2B96-7DF5-7384-02625E3814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7143" y="2146746"/>
            <a:ext cx="1496032" cy="1496032"/>
          </a:xfrm>
          <a:prstGeom prst="rect">
            <a:avLst/>
          </a:prstGeom>
        </p:spPr>
      </p:pic>
    </p:spTree>
    <p:extLst>
      <p:ext uri="{BB962C8B-B14F-4D97-AF65-F5344CB8AC3E}">
        <p14:creationId xmlns:p14="http://schemas.microsoft.com/office/powerpoint/2010/main" val="429136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04199A-EDAA-8A19-0ECB-95D1B30C009D}"/>
              </a:ext>
            </a:extLst>
          </p:cNvPr>
          <p:cNvSpPr>
            <a:spLocks noGrp="1"/>
          </p:cNvSpPr>
          <p:nvPr>
            <p:ph type="body" sz="quarter" idx="18"/>
          </p:nvPr>
        </p:nvSpPr>
        <p:spPr/>
        <p:txBody>
          <a:bodyPr>
            <a:normAutofit/>
          </a:bodyPr>
          <a:lstStyle/>
          <a:p>
            <a:pPr marL="0" indent="0" algn="just"/>
            <a:r>
              <a:rPr lang="en-GB" dirty="0"/>
              <a:t>Stress is one of the biggest workplace negatives that impacts overall employee health. By using sustainable design elements, offices can be transformed into healthy spaces. Natural light and clean air have a positive effect on physical performance and well-being. Certain types of plants clean the air and make it healthier for every worker. </a:t>
            </a:r>
          </a:p>
          <a:p>
            <a:pPr marL="0" indent="0" algn="just"/>
            <a:r>
              <a:rPr lang="en-GB" dirty="0"/>
              <a:t>For example, safe cleaning products use plant-based materials in place of irritating chemicals that harm the surrounding environment. Healthier employees are more productive, helping businesses save as a result.</a:t>
            </a:r>
          </a:p>
        </p:txBody>
      </p:sp>
      <p:sp>
        <p:nvSpPr>
          <p:cNvPr id="3" name="Text Placeholder 2">
            <a:extLst>
              <a:ext uri="{FF2B5EF4-FFF2-40B4-BE49-F238E27FC236}">
                <a16:creationId xmlns:a16="http://schemas.microsoft.com/office/drawing/2014/main" id="{C472A9D7-38EE-90DE-A622-24EE57079767}"/>
              </a:ext>
            </a:extLst>
          </p:cNvPr>
          <p:cNvSpPr>
            <a:spLocks noGrp="1"/>
          </p:cNvSpPr>
          <p:nvPr>
            <p:ph type="body" sz="quarter" idx="16"/>
          </p:nvPr>
        </p:nvSpPr>
        <p:spPr/>
        <p:txBody>
          <a:bodyPr/>
          <a:lstStyle/>
          <a:p>
            <a:r>
              <a:rPr lang="en-US" dirty="0">
                <a:solidFill>
                  <a:srgbClr val="468940"/>
                </a:solidFill>
              </a:rPr>
              <a:t>7. Physical and mental wellbeing</a:t>
            </a:r>
          </a:p>
          <a:p>
            <a:endParaRPr lang="en-BA" dirty="0">
              <a:solidFill>
                <a:srgbClr val="468940"/>
              </a:solidFill>
            </a:endParaRPr>
          </a:p>
        </p:txBody>
      </p:sp>
      <p:sp>
        <p:nvSpPr>
          <p:cNvPr id="4" name="Text Placeholder 1">
            <a:extLst>
              <a:ext uri="{FF2B5EF4-FFF2-40B4-BE49-F238E27FC236}">
                <a16:creationId xmlns:a16="http://schemas.microsoft.com/office/drawing/2014/main" id="{1F1AD419-79FD-C74D-CB27-32A3913CDD64}"/>
              </a:ext>
            </a:extLst>
          </p:cNvPr>
          <p:cNvSpPr txBox="1">
            <a:spLocks/>
          </p:cNvSpPr>
          <p:nvPr/>
        </p:nvSpPr>
        <p:spPr>
          <a:xfrm>
            <a:off x="0" y="4700306"/>
            <a:ext cx="4186410" cy="11367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dirty="0">
                <a:hlinkClick r:id="rId2"/>
              </a:rPr>
              <a:t>Read more: Impact of sustainable office buildings on occupant's comfort and productivity</a:t>
            </a:r>
            <a:endParaRPr lang="en-BA" dirty="0"/>
          </a:p>
        </p:txBody>
      </p:sp>
      <p:sp>
        <p:nvSpPr>
          <p:cNvPr id="5" name="TextBox 4">
            <a:extLst>
              <a:ext uri="{FF2B5EF4-FFF2-40B4-BE49-F238E27FC236}">
                <a16:creationId xmlns:a16="http://schemas.microsoft.com/office/drawing/2014/main" id="{EC102271-4615-40D4-A4B8-3EBD30882D28}"/>
              </a:ext>
            </a:extLst>
          </p:cNvPr>
          <p:cNvSpPr txBox="1"/>
          <p:nvPr/>
        </p:nvSpPr>
        <p:spPr>
          <a:xfrm>
            <a:off x="5113017" y="5543508"/>
            <a:ext cx="6021908" cy="646331"/>
          </a:xfrm>
          <a:prstGeom prst="rect">
            <a:avLst/>
          </a:prstGeom>
          <a:noFill/>
        </p:spPr>
        <p:txBody>
          <a:bodyPr wrap="square" rtlCol="0">
            <a:spAutoFit/>
          </a:bodyPr>
          <a:lstStyle/>
          <a:p>
            <a:r>
              <a:rPr lang="en-BA" dirty="0">
                <a:solidFill>
                  <a:schemeClr val="bg1"/>
                </a:solidFill>
              </a:rPr>
              <a:t>Sources: </a:t>
            </a:r>
            <a:r>
              <a:rPr lang="en-GB" dirty="0">
                <a:solidFill>
                  <a:schemeClr val="bg1"/>
                </a:solidFill>
                <a:hlinkClick r:id="rId3"/>
              </a:rPr>
              <a:t>7 Benefits of Sustainable Workplace Design</a:t>
            </a:r>
            <a:endParaRPr lang="en-GB" dirty="0">
              <a:solidFill>
                <a:schemeClr val="bg1"/>
              </a:solidFill>
            </a:endParaRPr>
          </a:p>
          <a:p>
            <a:r>
              <a:rPr lang="en-GB" dirty="0">
                <a:solidFill>
                  <a:schemeClr val="bg1"/>
                </a:solidFill>
                <a:hlinkClick r:id="rId4"/>
              </a:rPr>
              <a:t>Efficiency Benefits of Having a Green Office</a:t>
            </a:r>
            <a:endParaRPr lang="en-BA" dirty="0">
              <a:solidFill>
                <a:schemeClr val="bg1"/>
              </a:solidFill>
            </a:endParaRPr>
          </a:p>
        </p:txBody>
      </p:sp>
      <p:pic>
        <p:nvPicPr>
          <p:cNvPr id="7" name="Graphic 6" descr="Mental Health outline">
            <a:extLst>
              <a:ext uri="{FF2B5EF4-FFF2-40B4-BE49-F238E27FC236}">
                <a16:creationId xmlns:a16="http://schemas.microsoft.com/office/drawing/2014/main" id="{2663FEF2-7B96-ABDC-4AF1-1BC592CC58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4899" y="2498650"/>
            <a:ext cx="1200077" cy="1200077"/>
          </a:xfrm>
          <a:prstGeom prst="rect">
            <a:avLst/>
          </a:prstGeom>
        </p:spPr>
      </p:pic>
    </p:spTree>
    <p:extLst>
      <p:ext uri="{BB962C8B-B14F-4D97-AF65-F5344CB8AC3E}">
        <p14:creationId xmlns:p14="http://schemas.microsoft.com/office/powerpoint/2010/main" val="3054809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C6F27C-B412-E015-F094-3BFBB301173A}"/>
              </a:ext>
            </a:extLst>
          </p:cNvPr>
          <p:cNvSpPr>
            <a:spLocks noGrp="1"/>
          </p:cNvSpPr>
          <p:nvPr>
            <p:ph type="body" sz="quarter" idx="16"/>
          </p:nvPr>
        </p:nvSpPr>
        <p:spPr/>
        <p:txBody>
          <a:bodyPr/>
          <a:lstStyle/>
          <a:p>
            <a:r>
              <a:rPr lang="en-US" dirty="0">
                <a:solidFill>
                  <a:srgbClr val="468940"/>
                </a:solidFill>
              </a:rPr>
              <a:t>8. Increased productivity</a:t>
            </a:r>
          </a:p>
          <a:p>
            <a:endParaRPr lang="en-US" dirty="0">
              <a:solidFill>
                <a:srgbClr val="468940"/>
              </a:solidFill>
            </a:endParaRPr>
          </a:p>
          <a:p>
            <a:endParaRPr lang="en-BA" dirty="0">
              <a:solidFill>
                <a:srgbClr val="468940"/>
              </a:solidFill>
            </a:endParaRPr>
          </a:p>
        </p:txBody>
      </p:sp>
      <p:sp>
        <p:nvSpPr>
          <p:cNvPr id="4" name="Text Placeholder 1">
            <a:extLst>
              <a:ext uri="{FF2B5EF4-FFF2-40B4-BE49-F238E27FC236}">
                <a16:creationId xmlns:a16="http://schemas.microsoft.com/office/drawing/2014/main" id="{37A31C7F-C593-ECEA-4434-06BA179A13C7}"/>
              </a:ext>
            </a:extLst>
          </p:cNvPr>
          <p:cNvSpPr txBox="1">
            <a:spLocks/>
          </p:cNvSpPr>
          <p:nvPr/>
        </p:nvSpPr>
        <p:spPr>
          <a:xfrm>
            <a:off x="0" y="5101644"/>
            <a:ext cx="4186410" cy="11367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lang="en-GB" dirty="0">
                <a:hlinkClick r:id="rId2"/>
              </a:rPr>
              <a:t>Read more: Influence of Indoor Environmental Quality on Work Productivity in Green Office Buildings</a:t>
            </a:r>
            <a:endParaRPr lang="en-BA" dirty="0"/>
          </a:p>
        </p:txBody>
      </p:sp>
      <p:sp>
        <p:nvSpPr>
          <p:cNvPr id="6" name="Text Placeholder 5">
            <a:extLst>
              <a:ext uri="{FF2B5EF4-FFF2-40B4-BE49-F238E27FC236}">
                <a16:creationId xmlns:a16="http://schemas.microsoft.com/office/drawing/2014/main" id="{657ED996-A6C9-121D-2E90-9FE84B1D3972}"/>
              </a:ext>
            </a:extLst>
          </p:cNvPr>
          <p:cNvSpPr>
            <a:spLocks noGrp="1"/>
          </p:cNvSpPr>
          <p:nvPr>
            <p:ph type="body" sz="quarter" idx="18"/>
          </p:nvPr>
        </p:nvSpPr>
        <p:spPr/>
        <p:txBody>
          <a:bodyPr/>
          <a:lstStyle/>
          <a:p>
            <a:pPr marL="0" indent="0" algn="just"/>
            <a:r>
              <a:rPr lang="en-GB" dirty="0"/>
              <a:t>Research shows that sustainable office designs increase worker productivity. </a:t>
            </a:r>
          </a:p>
          <a:p>
            <a:pPr marL="0" indent="0" algn="just"/>
            <a:r>
              <a:rPr lang="en-GB" dirty="0"/>
              <a:t>Greener offices have the capacity to improve the thought processing, problem-solving, and decision-making abilities of employees, which can have a huge effect on productivity.</a:t>
            </a:r>
            <a:endParaRPr lang="en-BA" dirty="0"/>
          </a:p>
        </p:txBody>
      </p:sp>
      <p:sp>
        <p:nvSpPr>
          <p:cNvPr id="8" name="TextBox 7">
            <a:extLst>
              <a:ext uri="{FF2B5EF4-FFF2-40B4-BE49-F238E27FC236}">
                <a16:creationId xmlns:a16="http://schemas.microsoft.com/office/drawing/2014/main" id="{F163C0C5-6F78-86E4-80E1-0FE32D94B426}"/>
              </a:ext>
            </a:extLst>
          </p:cNvPr>
          <p:cNvSpPr txBox="1"/>
          <p:nvPr/>
        </p:nvSpPr>
        <p:spPr>
          <a:xfrm>
            <a:off x="5113017" y="5543508"/>
            <a:ext cx="6021908" cy="369332"/>
          </a:xfrm>
          <a:prstGeom prst="rect">
            <a:avLst/>
          </a:prstGeom>
          <a:noFill/>
        </p:spPr>
        <p:txBody>
          <a:bodyPr wrap="square" rtlCol="0">
            <a:spAutoFit/>
          </a:bodyPr>
          <a:lstStyle/>
          <a:p>
            <a:r>
              <a:rPr lang="en-BA" dirty="0">
                <a:solidFill>
                  <a:schemeClr val="bg1"/>
                </a:solidFill>
              </a:rPr>
              <a:t>Source: </a:t>
            </a:r>
            <a:r>
              <a:rPr lang="en-GB" dirty="0">
                <a:solidFill>
                  <a:schemeClr val="bg1"/>
                </a:solidFill>
                <a:hlinkClick r:id="rId3"/>
              </a:rPr>
              <a:t>7 Benefits of Sustainable Workplace Design</a:t>
            </a:r>
            <a:endParaRPr lang="en-BA" dirty="0">
              <a:solidFill>
                <a:schemeClr val="bg1"/>
              </a:solidFill>
            </a:endParaRPr>
          </a:p>
        </p:txBody>
      </p:sp>
      <p:pic>
        <p:nvPicPr>
          <p:cNvPr id="5" name="Graphic 4" descr="Bar graph with upward trend with solid fill">
            <a:extLst>
              <a:ext uri="{FF2B5EF4-FFF2-40B4-BE49-F238E27FC236}">
                <a16:creationId xmlns:a16="http://schemas.microsoft.com/office/drawing/2014/main" id="{2B022884-5274-8693-A396-2244D02A1A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4900" y="2312581"/>
            <a:ext cx="914400" cy="914400"/>
          </a:xfrm>
          <a:prstGeom prst="rect">
            <a:avLst/>
          </a:prstGeom>
        </p:spPr>
      </p:pic>
    </p:spTree>
    <p:extLst>
      <p:ext uri="{BB962C8B-B14F-4D97-AF65-F5344CB8AC3E}">
        <p14:creationId xmlns:p14="http://schemas.microsoft.com/office/powerpoint/2010/main" val="367540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DB309E-5D3B-407B-4BEA-A9B767ECD118}"/>
              </a:ext>
            </a:extLst>
          </p:cNvPr>
          <p:cNvSpPr>
            <a:spLocks noGrp="1"/>
          </p:cNvSpPr>
          <p:nvPr>
            <p:ph type="body" sz="quarter" idx="18"/>
          </p:nvPr>
        </p:nvSpPr>
        <p:spPr/>
        <p:txBody>
          <a:bodyPr/>
          <a:lstStyle/>
          <a:p>
            <a:pPr marL="0" indent="0" algn="just"/>
            <a:r>
              <a:rPr lang="en-GB" dirty="0">
                <a:effectLst/>
                <a:latin typeface="Ubuntu" panose="020B0504030602030204" pitchFamily="34" charset="0"/>
              </a:rPr>
              <a:t>Research has shown that green-certified office buildings experience an average reduction in sickness-related absences and can save a lot of money for the SME. </a:t>
            </a:r>
          </a:p>
          <a:p>
            <a:pPr algn="just"/>
            <a:br>
              <a:rPr lang="en-GB" dirty="0"/>
            </a:br>
            <a:endParaRPr lang="en-BA" dirty="0"/>
          </a:p>
        </p:txBody>
      </p:sp>
      <p:sp>
        <p:nvSpPr>
          <p:cNvPr id="3" name="Text Placeholder 2">
            <a:extLst>
              <a:ext uri="{FF2B5EF4-FFF2-40B4-BE49-F238E27FC236}">
                <a16:creationId xmlns:a16="http://schemas.microsoft.com/office/drawing/2014/main" id="{A67473A3-A8A4-8BD3-8C33-2DAC3FA912D5}"/>
              </a:ext>
            </a:extLst>
          </p:cNvPr>
          <p:cNvSpPr>
            <a:spLocks noGrp="1"/>
          </p:cNvSpPr>
          <p:nvPr>
            <p:ph type="body" sz="quarter" idx="16"/>
          </p:nvPr>
        </p:nvSpPr>
        <p:spPr/>
        <p:txBody>
          <a:bodyPr/>
          <a:lstStyle/>
          <a:p>
            <a:r>
              <a:rPr lang="en-US" dirty="0">
                <a:solidFill>
                  <a:srgbClr val="468940"/>
                </a:solidFill>
              </a:rPr>
              <a:t>9. Reduced absenteeism</a:t>
            </a:r>
          </a:p>
          <a:p>
            <a:endParaRPr lang="en-BA" dirty="0">
              <a:solidFill>
                <a:srgbClr val="468940"/>
              </a:solidFill>
            </a:endParaRPr>
          </a:p>
        </p:txBody>
      </p:sp>
      <p:sp>
        <p:nvSpPr>
          <p:cNvPr id="4" name="TextBox 3">
            <a:extLst>
              <a:ext uri="{FF2B5EF4-FFF2-40B4-BE49-F238E27FC236}">
                <a16:creationId xmlns:a16="http://schemas.microsoft.com/office/drawing/2014/main" id="{E9A87CAC-A880-E3C5-BA3F-5BE3B2F11CF8}"/>
              </a:ext>
            </a:extLst>
          </p:cNvPr>
          <p:cNvSpPr txBox="1"/>
          <p:nvPr/>
        </p:nvSpPr>
        <p:spPr>
          <a:xfrm>
            <a:off x="5113017" y="5543508"/>
            <a:ext cx="6021908" cy="369332"/>
          </a:xfrm>
          <a:prstGeom prst="rect">
            <a:avLst/>
          </a:prstGeom>
          <a:noFill/>
        </p:spPr>
        <p:txBody>
          <a:bodyPr wrap="square" rtlCol="0">
            <a:spAutoFit/>
          </a:bodyPr>
          <a:lstStyle/>
          <a:p>
            <a:r>
              <a:rPr lang="en-BA" dirty="0">
                <a:solidFill>
                  <a:schemeClr val="bg1"/>
                </a:solidFill>
              </a:rPr>
              <a:t>Source: </a:t>
            </a:r>
            <a:r>
              <a:rPr lang="en-GB" dirty="0">
                <a:solidFill>
                  <a:schemeClr val="bg1"/>
                </a:solidFill>
                <a:hlinkClick r:id="rId2"/>
              </a:rPr>
              <a:t>7 Benefits of Sustainable Workplace Design</a:t>
            </a:r>
            <a:endParaRPr lang="en-BA" dirty="0">
              <a:solidFill>
                <a:schemeClr val="bg1"/>
              </a:solidFill>
            </a:endParaRPr>
          </a:p>
        </p:txBody>
      </p:sp>
      <p:pic>
        <p:nvPicPr>
          <p:cNvPr id="6" name="Graphic 5" descr="Group with solid fill">
            <a:extLst>
              <a:ext uri="{FF2B5EF4-FFF2-40B4-BE49-F238E27FC236}">
                <a16:creationId xmlns:a16="http://schemas.microsoft.com/office/drawing/2014/main" id="{5AAA0ED2-D026-34BA-7194-0BE1E029F4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8443" y="2301948"/>
            <a:ext cx="1504507" cy="1504507"/>
          </a:xfrm>
          <a:prstGeom prst="rect">
            <a:avLst/>
          </a:prstGeom>
        </p:spPr>
      </p:pic>
    </p:spTree>
    <p:extLst>
      <p:ext uri="{BB962C8B-B14F-4D97-AF65-F5344CB8AC3E}">
        <p14:creationId xmlns:p14="http://schemas.microsoft.com/office/powerpoint/2010/main" val="253746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B1D17C-636F-5140-A8D0-F52811291F13}"/>
              </a:ext>
            </a:extLst>
          </p:cNvPr>
          <p:cNvSpPr>
            <a:spLocks noGrp="1"/>
          </p:cNvSpPr>
          <p:nvPr>
            <p:ph type="body" sz="quarter" idx="15"/>
          </p:nvPr>
        </p:nvSpPr>
        <p:spPr/>
        <p:txBody>
          <a:bodyPr/>
          <a:lstStyle/>
          <a:p>
            <a:r>
              <a:rPr lang="en-US" dirty="0"/>
              <a:t>01</a:t>
            </a:r>
          </a:p>
        </p:txBody>
      </p:sp>
      <p:sp>
        <p:nvSpPr>
          <p:cNvPr id="2" name="Text Placeholder 1">
            <a:extLst>
              <a:ext uri="{FF2B5EF4-FFF2-40B4-BE49-F238E27FC236}">
                <a16:creationId xmlns:a16="http://schemas.microsoft.com/office/drawing/2014/main" id="{34BFAD4D-8B94-EE48-A609-87E09F8C2997}"/>
              </a:ext>
            </a:extLst>
          </p:cNvPr>
          <p:cNvSpPr>
            <a:spLocks noGrp="1"/>
          </p:cNvSpPr>
          <p:nvPr>
            <p:ph type="body" sz="quarter" idx="14"/>
          </p:nvPr>
        </p:nvSpPr>
        <p:spPr/>
        <p:txBody>
          <a:bodyPr/>
          <a:lstStyle/>
          <a:p>
            <a:r>
              <a:rPr lang="en-US" dirty="0"/>
              <a:t>Introduction to Sustainable Offices </a:t>
            </a:r>
          </a:p>
        </p:txBody>
      </p:sp>
      <p:sp>
        <p:nvSpPr>
          <p:cNvPr id="5" name="Text Placeholder 4">
            <a:extLst>
              <a:ext uri="{FF2B5EF4-FFF2-40B4-BE49-F238E27FC236}">
                <a16:creationId xmlns:a16="http://schemas.microsoft.com/office/drawing/2014/main" id="{57CFEBEE-F439-5941-9B36-AE0B80561526}"/>
              </a:ext>
            </a:extLst>
          </p:cNvPr>
          <p:cNvSpPr>
            <a:spLocks noGrp="1"/>
          </p:cNvSpPr>
          <p:nvPr>
            <p:ph type="body" sz="quarter" idx="19"/>
          </p:nvPr>
        </p:nvSpPr>
        <p:spPr/>
        <p:txBody>
          <a:bodyPr>
            <a:normAutofit/>
          </a:bodyPr>
          <a:lstStyle/>
          <a:p>
            <a:r>
              <a:rPr lang="en-US" dirty="0"/>
              <a:t>02</a:t>
            </a:r>
          </a:p>
        </p:txBody>
      </p:sp>
      <p:sp>
        <p:nvSpPr>
          <p:cNvPr id="6" name="Text Placeholder 5">
            <a:extLst>
              <a:ext uri="{FF2B5EF4-FFF2-40B4-BE49-F238E27FC236}">
                <a16:creationId xmlns:a16="http://schemas.microsoft.com/office/drawing/2014/main" id="{5F3BE127-1972-2149-A871-7EDBFF4C6509}"/>
              </a:ext>
            </a:extLst>
          </p:cNvPr>
          <p:cNvSpPr>
            <a:spLocks noGrp="1"/>
          </p:cNvSpPr>
          <p:nvPr>
            <p:ph type="body" sz="quarter" idx="20"/>
          </p:nvPr>
        </p:nvSpPr>
        <p:spPr/>
        <p:txBody>
          <a:bodyPr/>
          <a:lstStyle/>
          <a:p>
            <a:r>
              <a:rPr lang="en-US" dirty="0"/>
              <a:t>How does the SME benefit? </a:t>
            </a:r>
          </a:p>
        </p:txBody>
      </p:sp>
      <p:sp>
        <p:nvSpPr>
          <p:cNvPr id="7" name="Text Placeholder 6">
            <a:extLst>
              <a:ext uri="{FF2B5EF4-FFF2-40B4-BE49-F238E27FC236}">
                <a16:creationId xmlns:a16="http://schemas.microsoft.com/office/drawing/2014/main" id="{83C1F9A6-4D9A-4F43-80A1-273E7574FECA}"/>
              </a:ext>
            </a:extLst>
          </p:cNvPr>
          <p:cNvSpPr>
            <a:spLocks noGrp="1"/>
          </p:cNvSpPr>
          <p:nvPr>
            <p:ph type="body" sz="quarter" idx="21"/>
          </p:nvPr>
        </p:nvSpPr>
        <p:spPr/>
        <p:txBody>
          <a:bodyPr>
            <a:normAutofit/>
          </a:bodyPr>
          <a:lstStyle/>
          <a:p>
            <a:r>
              <a:rPr lang="en-US" dirty="0"/>
              <a:t>03</a:t>
            </a:r>
          </a:p>
        </p:txBody>
      </p:sp>
      <p:sp>
        <p:nvSpPr>
          <p:cNvPr id="8" name="Text Placeholder 7">
            <a:extLst>
              <a:ext uri="{FF2B5EF4-FFF2-40B4-BE49-F238E27FC236}">
                <a16:creationId xmlns:a16="http://schemas.microsoft.com/office/drawing/2014/main" id="{966A4522-F52C-474E-9325-F84F586B963C}"/>
              </a:ext>
            </a:extLst>
          </p:cNvPr>
          <p:cNvSpPr>
            <a:spLocks noGrp="1"/>
          </p:cNvSpPr>
          <p:nvPr>
            <p:ph type="body" sz="quarter" idx="22"/>
          </p:nvPr>
        </p:nvSpPr>
        <p:spPr/>
        <p:txBody>
          <a:bodyPr/>
          <a:lstStyle/>
          <a:p>
            <a:r>
              <a:rPr lang="en-US" dirty="0"/>
              <a:t>First Steps and Easy wins for a Greener Office</a:t>
            </a:r>
          </a:p>
        </p:txBody>
      </p:sp>
      <p:sp>
        <p:nvSpPr>
          <p:cNvPr id="9" name="Text Placeholder 8">
            <a:extLst>
              <a:ext uri="{FF2B5EF4-FFF2-40B4-BE49-F238E27FC236}">
                <a16:creationId xmlns:a16="http://schemas.microsoft.com/office/drawing/2014/main" id="{D63140D5-5C7F-484B-BFDA-76EE7C36D89E}"/>
              </a:ext>
            </a:extLst>
          </p:cNvPr>
          <p:cNvSpPr>
            <a:spLocks noGrp="1"/>
          </p:cNvSpPr>
          <p:nvPr>
            <p:ph type="body" sz="quarter" idx="23"/>
          </p:nvPr>
        </p:nvSpPr>
        <p:spPr/>
        <p:txBody>
          <a:bodyPr>
            <a:normAutofit/>
          </a:bodyPr>
          <a:lstStyle/>
          <a:p>
            <a:r>
              <a:rPr lang="en-US" dirty="0"/>
              <a:t>04</a:t>
            </a:r>
          </a:p>
        </p:txBody>
      </p:sp>
      <p:sp>
        <p:nvSpPr>
          <p:cNvPr id="10" name="Text Placeholder 9">
            <a:extLst>
              <a:ext uri="{FF2B5EF4-FFF2-40B4-BE49-F238E27FC236}">
                <a16:creationId xmlns:a16="http://schemas.microsoft.com/office/drawing/2014/main" id="{9E8F020C-526C-5E4E-A8EA-A831A495C642}"/>
              </a:ext>
            </a:extLst>
          </p:cNvPr>
          <p:cNvSpPr>
            <a:spLocks noGrp="1"/>
          </p:cNvSpPr>
          <p:nvPr>
            <p:ph type="body" sz="quarter" idx="24"/>
          </p:nvPr>
        </p:nvSpPr>
        <p:spPr/>
        <p:txBody>
          <a:bodyPr/>
          <a:lstStyle/>
          <a:p>
            <a:r>
              <a:rPr lang="en-US" dirty="0"/>
              <a:t>7 Steps to Developing your first Sustainable Office Management Plan </a:t>
            </a:r>
          </a:p>
        </p:txBody>
      </p:sp>
      <p:sp>
        <p:nvSpPr>
          <p:cNvPr id="11" name="Text Placeholder 10">
            <a:extLst>
              <a:ext uri="{FF2B5EF4-FFF2-40B4-BE49-F238E27FC236}">
                <a16:creationId xmlns:a16="http://schemas.microsoft.com/office/drawing/2014/main" id="{0D253E89-9CAD-D341-B420-52479EDF2EE7}"/>
              </a:ext>
            </a:extLst>
          </p:cNvPr>
          <p:cNvSpPr>
            <a:spLocks noGrp="1"/>
          </p:cNvSpPr>
          <p:nvPr>
            <p:ph type="body" sz="quarter" idx="25"/>
          </p:nvPr>
        </p:nvSpPr>
        <p:spPr/>
        <p:txBody>
          <a:bodyPr>
            <a:normAutofit/>
          </a:bodyPr>
          <a:lstStyle/>
          <a:p>
            <a:r>
              <a:rPr lang="en-US" dirty="0"/>
              <a:t>05</a:t>
            </a:r>
          </a:p>
        </p:txBody>
      </p:sp>
      <p:sp>
        <p:nvSpPr>
          <p:cNvPr id="12" name="Text Placeholder 11">
            <a:extLst>
              <a:ext uri="{FF2B5EF4-FFF2-40B4-BE49-F238E27FC236}">
                <a16:creationId xmlns:a16="http://schemas.microsoft.com/office/drawing/2014/main" id="{B69C7CBB-5257-E644-83CE-BFDE77F580A1}"/>
              </a:ext>
            </a:extLst>
          </p:cNvPr>
          <p:cNvSpPr>
            <a:spLocks noGrp="1"/>
          </p:cNvSpPr>
          <p:nvPr>
            <p:ph type="body" sz="quarter" idx="26"/>
          </p:nvPr>
        </p:nvSpPr>
        <p:spPr/>
        <p:txBody>
          <a:bodyPr/>
          <a:lstStyle/>
          <a:p>
            <a:r>
              <a:rPr lang="en-US" dirty="0"/>
              <a:t>Employee Wellbeing and Sustainability </a:t>
            </a:r>
          </a:p>
        </p:txBody>
      </p:sp>
      <p:sp>
        <p:nvSpPr>
          <p:cNvPr id="13" name="Text Placeholder 12">
            <a:extLst>
              <a:ext uri="{FF2B5EF4-FFF2-40B4-BE49-F238E27FC236}">
                <a16:creationId xmlns:a16="http://schemas.microsoft.com/office/drawing/2014/main" id="{25088C70-0285-0B4C-BBEA-50D698FDDC9F}"/>
              </a:ext>
            </a:extLst>
          </p:cNvPr>
          <p:cNvSpPr>
            <a:spLocks noGrp="1"/>
          </p:cNvSpPr>
          <p:nvPr>
            <p:ph type="body" sz="quarter" idx="27"/>
          </p:nvPr>
        </p:nvSpPr>
        <p:spPr/>
        <p:txBody>
          <a:bodyPr>
            <a:normAutofit/>
          </a:bodyPr>
          <a:lstStyle/>
          <a:p>
            <a:r>
              <a:rPr lang="en-US" dirty="0"/>
              <a:t>06</a:t>
            </a:r>
          </a:p>
        </p:txBody>
      </p:sp>
      <p:sp>
        <p:nvSpPr>
          <p:cNvPr id="14" name="Text Placeholder 13">
            <a:extLst>
              <a:ext uri="{FF2B5EF4-FFF2-40B4-BE49-F238E27FC236}">
                <a16:creationId xmlns:a16="http://schemas.microsoft.com/office/drawing/2014/main" id="{8F1997EA-A133-D344-8989-273F60339CF9}"/>
              </a:ext>
            </a:extLst>
          </p:cNvPr>
          <p:cNvSpPr>
            <a:spLocks noGrp="1"/>
          </p:cNvSpPr>
          <p:nvPr>
            <p:ph type="body" sz="quarter" idx="28"/>
          </p:nvPr>
        </p:nvSpPr>
        <p:spPr/>
        <p:txBody>
          <a:bodyPr/>
          <a:lstStyle/>
          <a:p>
            <a:r>
              <a:rPr lang="en-US" dirty="0"/>
              <a:t>Overview and Conclusion</a:t>
            </a:r>
          </a:p>
        </p:txBody>
      </p:sp>
      <p:sp>
        <p:nvSpPr>
          <p:cNvPr id="19" name="TextBox 18">
            <a:extLst>
              <a:ext uri="{FF2B5EF4-FFF2-40B4-BE49-F238E27FC236}">
                <a16:creationId xmlns:a16="http://schemas.microsoft.com/office/drawing/2014/main" id="{E0CCF3CD-7917-ED43-A961-0361F8C3FD0A}"/>
              </a:ext>
            </a:extLst>
          </p:cNvPr>
          <p:cNvSpPr txBox="1"/>
          <p:nvPr/>
        </p:nvSpPr>
        <p:spPr>
          <a:xfrm>
            <a:off x="6438572" y="683693"/>
            <a:ext cx="4725614" cy="4816896"/>
          </a:xfrm>
          <a:prstGeom prst="rect">
            <a:avLst/>
          </a:prstGeom>
          <a:noFill/>
        </p:spPr>
        <p:txBody>
          <a:bodyPr wrap="square">
            <a:spAutoFit/>
          </a:bodyPr>
          <a:lstStyle/>
          <a:p>
            <a:pPr marL="342900">
              <a:lnSpc>
                <a:spcPct val="107000"/>
              </a:lnSpc>
              <a:spcAft>
                <a:spcPts val="800"/>
              </a:spcAft>
            </a:pPr>
            <a:r>
              <a:rPr lang="en-GB"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Sustainable offices are a hot topic. Without a healthy planet, your company will not be able to function. Making your office more sustainable brings many advantages. </a:t>
            </a: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In Module 3, you will learn </a:t>
            </a:r>
            <a:r>
              <a:rPr lang="en-US" sz="2400">
                <a:solidFill>
                  <a:schemeClr val="bg1"/>
                </a:solidFill>
                <a:latin typeface="Calibri" panose="020F0502020204030204" pitchFamily="34" charset="0"/>
                <a:ea typeface="Times New Roman" panose="02020603050405020304" pitchFamily="18" charset="0"/>
                <a:cs typeface="Calibri" panose="020F0502020204030204" pitchFamily="34" charset="0"/>
              </a:rPr>
              <a:t>about </a:t>
            </a:r>
            <a:r>
              <a:rPr lang="en-US" sz="2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sustainable </a:t>
            </a:r>
            <a:r>
              <a:rPr lang="en-US" sz="2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office actions that are effective and can save SME’s money, raise operational efficiency and provide a cleaner, healthier environment for staff. </a:t>
            </a:r>
            <a:endParaRPr lang="en-BA"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BF75B-B345-CFCA-1F8F-92583A39A100}"/>
              </a:ext>
            </a:extLst>
          </p:cNvPr>
          <p:cNvSpPr>
            <a:spLocks noGrp="1"/>
          </p:cNvSpPr>
          <p:nvPr>
            <p:ph type="body" sz="quarter" idx="18"/>
          </p:nvPr>
        </p:nvSpPr>
        <p:spPr/>
        <p:txBody>
          <a:bodyPr/>
          <a:lstStyle/>
          <a:p>
            <a:pPr marL="0" indent="0" algn="just"/>
            <a:r>
              <a:rPr lang="en-GB" dirty="0"/>
              <a:t>A recent study (</a:t>
            </a:r>
            <a:r>
              <a:rPr lang="en-IE" dirty="0">
                <a:hlinkClick r:id="rId2"/>
              </a:rPr>
              <a:t>The </a:t>
            </a:r>
            <a:r>
              <a:rPr lang="en-IE" dirty="0" err="1">
                <a:hlinkClick r:id="rId2"/>
              </a:rPr>
              <a:t>COGfx</a:t>
            </a:r>
            <a:r>
              <a:rPr lang="en-IE" dirty="0">
                <a:hlinkClick r:id="rId2"/>
              </a:rPr>
              <a:t> Study</a:t>
            </a:r>
            <a:r>
              <a:rPr lang="en-IE" dirty="0"/>
              <a:t>) </a:t>
            </a:r>
            <a:r>
              <a:rPr lang="en-GB" dirty="0"/>
              <a:t> reveals sustainable offices produce a 26 percent boost in cognition. The study also highlight significant improvements in information usage, strategy and crisis response.</a:t>
            </a:r>
          </a:p>
          <a:p>
            <a:pPr algn="just"/>
            <a:endParaRPr lang="en-GB" dirty="0"/>
          </a:p>
          <a:p>
            <a:pPr marL="0" indent="0" algn="just"/>
            <a:r>
              <a:rPr lang="en-GB" dirty="0"/>
              <a:t>The holistic approach of environmentally efficient workspaces prioritizes the health of all employees and the environment. As a result, employees in green buildings scored 61 percent higher on cognitive function tests than employees in “conventional” offices.</a:t>
            </a:r>
            <a:endParaRPr lang="en-BA" dirty="0"/>
          </a:p>
        </p:txBody>
      </p:sp>
      <p:sp>
        <p:nvSpPr>
          <p:cNvPr id="3" name="Text Placeholder 2">
            <a:extLst>
              <a:ext uri="{FF2B5EF4-FFF2-40B4-BE49-F238E27FC236}">
                <a16:creationId xmlns:a16="http://schemas.microsoft.com/office/drawing/2014/main" id="{5EBA0F55-FED9-EB30-2A8A-C43693E830CA}"/>
              </a:ext>
            </a:extLst>
          </p:cNvPr>
          <p:cNvSpPr>
            <a:spLocks noGrp="1"/>
          </p:cNvSpPr>
          <p:nvPr>
            <p:ph type="body" sz="quarter" idx="16"/>
          </p:nvPr>
        </p:nvSpPr>
        <p:spPr/>
        <p:txBody>
          <a:bodyPr/>
          <a:lstStyle/>
          <a:p>
            <a:r>
              <a:rPr lang="en-US" dirty="0">
                <a:solidFill>
                  <a:srgbClr val="468940"/>
                </a:solidFill>
              </a:rPr>
              <a:t>10. Boasts cognitive thinking</a:t>
            </a:r>
          </a:p>
          <a:p>
            <a:endParaRPr lang="en-BA" dirty="0">
              <a:solidFill>
                <a:srgbClr val="468940"/>
              </a:solidFill>
            </a:endParaRPr>
          </a:p>
        </p:txBody>
      </p:sp>
      <p:sp>
        <p:nvSpPr>
          <p:cNvPr id="4" name="TextBox 3">
            <a:extLst>
              <a:ext uri="{FF2B5EF4-FFF2-40B4-BE49-F238E27FC236}">
                <a16:creationId xmlns:a16="http://schemas.microsoft.com/office/drawing/2014/main" id="{6F2E9C42-966F-0D4B-59DE-8C0692B025BC}"/>
              </a:ext>
            </a:extLst>
          </p:cNvPr>
          <p:cNvSpPr txBox="1"/>
          <p:nvPr/>
        </p:nvSpPr>
        <p:spPr>
          <a:xfrm>
            <a:off x="4857835" y="5167507"/>
            <a:ext cx="6021908" cy="369332"/>
          </a:xfrm>
          <a:prstGeom prst="rect">
            <a:avLst/>
          </a:prstGeom>
          <a:noFill/>
        </p:spPr>
        <p:txBody>
          <a:bodyPr wrap="square" rtlCol="0">
            <a:spAutoFit/>
          </a:bodyPr>
          <a:lstStyle/>
          <a:p>
            <a:r>
              <a:rPr lang="en-BA" dirty="0">
                <a:solidFill>
                  <a:schemeClr val="bg1"/>
                </a:solidFill>
              </a:rPr>
              <a:t>Source</a:t>
            </a:r>
            <a:r>
              <a:rPr lang="en-IE" dirty="0">
                <a:solidFill>
                  <a:schemeClr val="bg1"/>
                </a:solidFill>
              </a:rPr>
              <a:t>: </a:t>
            </a:r>
            <a:r>
              <a:rPr lang="en-BA" dirty="0">
                <a:solidFill>
                  <a:schemeClr val="bg1"/>
                </a:solidFill>
              </a:rPr>
              <a:t> </a:t>
            </a:r>
            <a:r>
              <a:rPr lang="en-GB" dirty="0">
                <a:solidFill>
                  <a:schemeClr val="bg1"/>
                </a:solidFill>
                <a:hlinkClick r:id="rId3"/>
              </a:rPr>
              <a:t>Efficiency Benefits of Having a Green Office</a:t>
            </a:r>
            <a:endParaRPr lang="en-BA" dirty="0">
              <a:solidFill>
                <a:schemeClr val="bg1"/>
              </a:solidFill>
            </a:endParaRPr>
          </a:p>
        </p:txBody>
      </p:sp>
      <p:pic>
        <p:nvPicPr>
          <p:cNvPr id="6" name="Graphic 5" descr="Person with idea outline">
            <a:extLst>
              <a:ext uri="{FF2B5EF4-FFF2-40B4-BE49-F238E27FC236}">
                <a16:creationId xmlns:a16="http://schemas.microsoft.com/office/drawing/2014/main" id="{320400D2-FCEA-121C-4CD0-CEFE96FAA0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760" y="2688956"/>
            <a:ext cx="1480087" cy="1480087"/>
          </a:xfrm>
          <a:prstGeom prst="rect">
            <a:avLst/>
          </a:prstGeom>
        </p:spPr>
      </p:pic>
    </p:spTree>
    <p:extLst>
      <p:ext uri="{BB962C8B-B14F-4D97-AF65-F5344CB8AC3E}">
        <p14:creationId xmlns:p14="http://schemas.microsoft.com/office/powerpoint/2010/main" val="291994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3733703"/>
            <a:ext cx="4988760" cy="845970"/>
          </a:xfrm>
        </p:spPr>
        <p:txBody>
          <a:bodyPr>
            <a:noAutofit/>
          </a:bodyPr>
          <a:lstStyle/>
          <a:p>
            <a:r>
              <a:rPr lang="en-US" dirty="0"/>
              <a:t>First Steps and Easy wins for a Greener Office</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dirty="0"/>
              <a:t>Section 3</a:t>
            </a:r>
          </a:p>
        </p:txBody>
      </p:sp>
    </p:spTree>
    <p:extLst>
      <p:ext uri="{BB962C8B-B14F-4D97-AF65-F5344CB8AC3E}">
        <p14:creationId xmlns:p14="http://schemas.microsoft.com/office/powerpoint/2010/main" val="327004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D9C8E7-0DCB-5D4D-9F86-87DD54FCAF63}"/>
              </a:ext>
            </a:extLst>
          </p:cNvPr>
          <p:cNvSpPr>
            <a:spLocks noGrp="1"/>
          </p:cNvSpPr>
          <p:nvPr>
            <p:ph type="body" sz="quarter" idx="16"/>
          </p:nvPr>
        </p:nvSpPr>
        <p:spPr/>
        <p:txBody>
          <a:bodyPr/>
          <a:lstStyle/>
          <a:p>
            <a:r>
              <a:rPr lang="en-US" dirty="0">
                <a:solidFill>
                  <a:schemeClr val="bg1"/>
                </a:solidFill>
              </a:rPr>
              <a:t>Green company culture</a:t>
            </a:r>
          </a:p>
          <a:p>
            <a:r>
              <a:rPr lang="en-US" dirty="0"/>
              <a:t> </a:t>
            </a:r>
          </a:p>
        </p:txBody>
      </p:sp>
      <p:grpSp>
        <p:nvGrpSpPr>
          <p:cNvPr id="2" name="Google Shape;813;p39">
            <a:extLst>
              <a:ext uri="{FF2B5EF4-FFF2-40B4-BE49-F238E27FC236}">
                <a16:creationId xmlns:a16="http://schemas.microsoft.com/office/drawing/2014/main" id="{44BCC7DA-F2C5-3EB7-5D35-4B797CCC94EA}"/>
              </a:ext>
            </a:extLst>
          </p:cNvPr>
          <p:cNvGrpSpPr/>
          <p:nvPr/>
        </p:nvGrpSpPr>
        <p:grpSpPr>
          <a:xfrm>
            <a:off x="11083281" y="2348948"/>
            <a:ext cx="215966" cy="342399"/>
            <a:chOff x="6718575" y="2318625"/>
            <a:chExt cx="256950" cy="407375"/>
          </a:xfrm>
        </p:grpSpPr>
        <p:sp>
          <p:nvSpPr>
            <p:cNvPr id="4" name="Google Shape;814;p39">
              <a:extLst>
                <a:ext uri="{FF2B5EF4-FFF2-40B4-BE49-F238E27FC236}">
                  <a16:creationId xmlns:a16="http://schemas.microsoft.com/office/drawing/2014/main" id="{3D56D727-0E8A-D851-370B-82FD10E98227}"/>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5;p39">
              <a:extLst>
                <a:ext uri="{FF2B5EF4-FFF2-40B4-BE49-F238E27FC236}">
                  <a16:creationId xmlns:a16="http://schemas.microsoft.com/office/drawing/2014/main" id="{44865A23-3B91-1E0A-5CB5-98131C3B0C2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p39">
              <a:extLst>
                <a:ext uri="{FF2B5EF4-FFF2-40B4-BE49-F238E27FC236}">
                  <a16:creationId xmlns:a16="http://schemas.microsoft.com/office/drawing/2014/main" id="{D6AC95CE-ED31-E2A0-C2DC-5BB2BEC9FFCA}"/>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7;p39">
              <a:extLst>
                <a:ext uri="{FF2B5EF4-FFF2-40B4-BE49-F238E27FC236}">
                  <a16:creationId xmlns:a16="http://schemas.microsoft.com/office/drawing/2014/main" id="{C510ACDC-EED5-5346-76E9-899C9C6E4FDE}"/>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8;p39">
              <a:extLst>
                <a:ext uri="{FF2B5EF4-FFF2-40B4-BE49-F238E27FC236}">
                  <a16:creationId xmlns:a16="http://schemas.microsoft.com/office/drawing/2014/main" id="{C9EFC04F-C748-50CF-966E-CF0A645674BA}"/>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9;p39">
              <a:extLst>
                <a:ext uri="{FF2B5EF4-FFF2-40B4-BE49-F238E27FC236}">
                  <a16:creationId xmlns:a16="http://schemas.microsoft.com/office/drawing/2014/main" id="{A15420F6-4743-EA62-265E-3D042BDEFF66}"/>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0;p39">
              <a:extLst>
                <a:ext uri="{FF2B5EF4-FFF2-40B4-BE49-F238E27FC236}">
                  <a16:creationId xmlns:a16="http://schemas.microsoft.com/office/drawing/2014/main" id="{F6959C30-756C-F3FB-0906-91D164D9502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1;p39">
              <a:extLst>
                <a:ext uri="{FF2B5EF4-FFF2-40B4-BE49-F238E27FC236}">
                  <a16:creationId xmlns:a16="http://schemas.microsoft.com/office/drawing/2014/main" id="{A59754FD-7DEF-DA37-1602-61D7AD41FE02}"/>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C4D24BAC-7131-5843-8E74-A319D6185100}"/>
              </a:ext>
            </a:extLst>
          </p:cNvPr>
          <p:cNvSpPr txBox="1"/>
          <p:nvPr/>
        </p:nvSpPr>
        <p:spPr>
          <a:xfrm>
            <a:off x="4358105" y="5788278"/>
            <a:ext cx="6021908" cy="369332"/>
          </a:xfrm>
          <a:prstGeom prst="rect">
            <a:avLst/>
          </a:prstGeom>
          <a:noFill/>
        </p:spPr>
        <p:txBody>
          <a:bodyPr wrap="square" rtlCol="0">
            <a:spAutoFit/>
          </a:bodyPr>
          <a:lstStyle/>
          <a:p>
            <a:r>
              <a:rPr lang="en-BA" dirty="0">
                <a:solidFill>
                  <a:srgbClr val="468940"/>
                </a:solidFill>
              </a:rPr>
              <a:t>Source: </a:t>
            </a:r>
            <a:r>
              <a:rPr lang="en-GB" dirty="0">
                <a:solidFill>
                  <a:srgbClr val="468940"/>
                </a:solidFill>
                <a:hlinkClick r:id="rId2">
                  <a:extLst>
                    <a:ext uri="{A12FA001-AC4F-418D-AE19-62706E023703}">
                      <ahyp:hlinkClr xmlns:ahyp="http://schemas.microsoft.com/office/drawing/2018/hyperlinkcolor" val="tx"/>
                    </a:ext>
                  </a:extLst>
                </a:hlinkClick>
              </a:rPr>
              <a:t>Efficiency Benefits of Having a Green Office</a:t>
            </a:r>
            <a:endParaRPr lang="en-BA" dirty="0">
              <a:solidFill>
                <a:srgbClr val="468940"/>
              </a:solidFill>
            </a:endParaRPr>
          </a:p>
        </p:txBody>
      </p:sp>
      <p:sp>
        <p:nvSpPr>
          <p:cNvPr id="15" name="TextBox 14">
            <a:extLst>
              <a:ext uri="{FF2B5EF4-FFF2-40B4-BE49-F238E27FC236}">
                <a16:creationId xmlns:a16="http://schemas.microsoft.com/office/drawing/2014/main" id="{F32CB4A7-12C3-2C6F-B753-6CD59FF6F1FB}"/>
              </a:ext>
            </a:extLst>
          </p:cNvPr>
          <p:cNvSpPr txBox="1"/>
          <p:nvPr/>
        </p:nvSpPr>
        <p:spPr>
          <a:xfrm>
            <a:off x="4440955" y="403640"/>
            <a:ext cx="7159165" cy="5170646"/>
          </a:xfrm>
          <a:prstGeom prst="rect">
            <a:avLst/>
          </a:prstGeom>
          <a:noFill/>
        </p:spPr>
        <p:txBody>
          <a:bodyPr wrap="square">
            <a:spAutoFit/>
          </a:bodyPr>
          <a:lstStyle/>
          <a:p>
            <a:pPr algn="just" fontAlgn="base"/>
            <a:r>
              <a:rPr lang="en-GB" sz="2200" b="0" i="0" u="none" strike="noStrike" dirty="0">
                <a:solidFill>
                  <a:srgbClr val="212529"/>
                </a:solidFill>
                <a:effectLst/>
                <a:latin typeface="Delivery"/>
              </a:rPr>
              <a:t>SMEs globally will have to adopt sustainable practices in their daily business operations. </a:t>
            </a:r>
            <a:r>
              <a:rPr lang="en-GB" sz="2200" b="0" i="0" u="none" strike="noStrike" dirty="0">
                <a:solidFill>
                  <a:srgbClr val="000000"/>
                </a:solidFill>
                <a:effectLst/>
                <a:latin typeface="Delivery"/>
              </a:rPr>
              <a:t>Implementing a </a:t>
            </a:r>
            <a:r>
              <a:rPr lang="en-GB" sz="2200" dirty="0">
                <a:solidFill>
                  <a:srgbClr val="000000"/>
                </a:solidFill>
                <a:latin typeface="Delivery"/>
              </a:rPr>
              <a:t>sustainability</a:t>
            </a:r>
            <a:r>
              <a:rPr lang="en-GB" sz="2200" b="0" i="0" u="none" strike="noStrike" dirty="0">
                <a:solidFill>
                  <a:srgbClr val="000000"/>
                </a:solidFill>
                <a:effectLst/>
                <a:latin typeface="Delivery"/>
              </a:rPr>
              <a:t> culture in the workplace is a long-term commitment, and it </a:t>
            </a:r>
            <a:r>
              <a:rPr lang="en-GB" sz="2400" b="0" i="0" u="none" strike="noStrike" dirty="0">
                <a:solidFill>
                  <a:srgbClr val="000000"/>
                </a:solidFill>
                <a:effectLst/>
                <a:latin typeface="Delivery"/>
              </a:rPr>
              <a:t>takes time to fully incorporate policies and behaviours effectively. </a:t>
            </a:r>
          </a:p>
          <a:p>
            <a:pPr algn="just" fontAlgn="base"/>
            <a:endParaRPr lang="en-GB" sz="2400" dirty="0">
              <a:solidFill>
                <a:srgbClr val="000000"/>
              </a:solidFill>
              <a:latin typeface="Delivery"/>
            </a:endParaRPr>
          </a:p>
          <a:p>
            <a:pPr algn="just" fontAlgn="base"/>
            <a:r>
              <a:rPr lang="en-GB" sz="2400" b="0" i="0" u="none" strike="noStrike" dirty="0">
                <a:solidFill>
                  <a:srgbClr val="000000"/>
                </a:solidFill>
                <a:effectLst/>
                <a:latin typeface="Delivery"/>
              </a:rPr>
              <a:t>Starting small is key to effectual change. </a:t>
            </a:r>
            <a:r>
              <a:rPr lang="en-GB" sz="2400" dirty="0">
                <a:solidFill>
                  <a:srgbClr val="000000"/>
                </a:solidFill>
                <a:effectLst/>
                <a:latin typeface="Calibri" panose="020F0502020204030204" pitchFamily="34" charset="0"/>
                <a:cs typeface="Calibri" panose="020F0502020204030204" pitchFamily="34" charset="0"/>
              </a:rPr>
              <a:t>Offices are a great place to start and raise employee environmental awareness, as there are many opportunities for employees to undertake waste prevention, waste recycling, energy and water efficiency measures. </a:t>
            </a:r>
          </a:p>
          <a:p>
            <a:pPr indent="0"/>
            <a:endParaRPr lang="en-GB" sz="2400" dirty="0">
              <a:solidFill>
                <a:srgbClr val="000000"/>
              </a:solidFill>
              <a:latin typeface="Calibri" panose="020F0502020204030204" pitchFamily="34" charset="0"/>
              <a:cs typeface="Calibri" panose="020F0502020204030204" pitchFamily="34" charset="0"/>
            </a:endParaRPr>
          </a:p>
          <a:p>
            <a:pPr indent="0"/>
            <a:r>
              <a:rPr lang="en-GB" sz="2400" dirty="0">
                <a:solidFill>
                  <a:srgbClr val="000000"/>
                </a:solidFill>
                <a:effectLst/>
                <a:latin typeface="Calibri" panose="020F0502020204030204" pitchFamily="34" charset="0"/>
                <a:cs typeface="Calibri" panose="020F0502020204030204" pitchFamily="34" charset="0"/>
              </a:rPr>
              <a:t>Many of these opportunities are easy to do, and do not involve a significant investment</a:t>
            </a:r>
            <a:endParaRPr lang="en-GB" sz="2200" b="0" i="0" u="none" strike="noStrike" dirty="0">
              <a:solidFill>
                <a:srgbClr val="212529"/>
              </a:solidFill>
              <a:effectLst/>
              <a:latin typeface="Delivery"/>
            </a:endParaRPr>
          </a:p>
        </p:txBody>
      </p:sp>
    </p:spTree>
    <p:extLst>
      <p:ext uri="{BB962C8B-B14F-4D97-AF65-F5344CB8AC3E}">
        <p14:creationId xmlns:p14="http://schemas.microsoft.com/office/powerpoint/2010/main" val="423051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4DD6A6-288B-1C43-8FB4-541132F77E2F}"/>
              </a:ext>
            </a:extLst>
          </p:cNvPr>
          <p:cNvSpPr>
            <a:spLocks noGrp="1"/>
          </p:cNvSpPr>
          <p:nvPr>
            <p:ph type="body" sz="quarter" idx="29"/>
          </p:nvPr>
        </p:nvSpPr>
        <p:spPr>
          <a:xfrm>
            <a:off x="478597" y="520248"/>
            <a:ext cx="12181236" cy="582221"/>
          </a:xfrm>
        </p:spPr>
        <p:txBody>
          <a:bodyPr>
            <a:normAutofit lnSpcReduction="10000"/>
          </a:bodyPr>
          <a:lstStyle/>
          <a:p>
            <a:pPr algn="l" fontAlgn="base"/>
            <a:r>
              <a:rPr lang="en-GB" dirty="0">
                <a:solidFill>
                  <a:srgbClr val="212529"/>
                </a:solidFill>
                <a:latin typeface="Delivery"/>
              </a:rPr>
              <a:t>Key</a:t>
            </a:r>
            <a:r>
              <a:rPr lang="en-GB" b="0" i="0" u="none" strike="noStrike" dirty="0">
                <a:solidFill>
                  <a:srgbClr val="212529"/>
                </a:solidFill>
                <a:effectLst/>
                <a:latin typeface="Delivery"/>
              </a:rPr>
              <a:t> to cultivating green culture in the workplace</a:t>
            </a:r>
          </a:p>
        </p:txBody>
      </p:sp>
      <p:sp>
        <p:nvSpPr>
          <p:cNvPr id="2" name="Text Placeholder 1">
            <a:extLst>
              <a:ext uri="{FF2B5EF4-FFF2-40B4-BE49-F238E27FC236}">
                <a16:creationId xmlns:a16="http://schemas.microsoft.com/office/drawing/2014/main" id="{C02B3DF5-0AD2-3F49-938A-D5659E9D884E}"/>
              </a:ext>
            </a:extLst>
          </p:cNvPr>
          <p:cNvSpPr>
            <a:spLocks noGrp="1"/>
          </p:cNvSpPr>
          <p:nvPr>
            <p:ph type="body" sz="quarter" idx="25"/>
          </p:nvPr>
        </p:nvSpPr>
        <p:spPr>
          <a:xfrm>
            <a:off x="9401070" y="3664401"/>
            <a:ext cx="1903851" cy="1148069"/>
          </a:xfrm>
        </p:spPr>
        <p:txBody>
          <a:bodyPr/>
          <a:lstStyle/>
          <a:p>
            <a:r>
              <a:rPr lang="en-GB" sz="1800" b="1" dirty="0">
                <a:solidFill>
                  <a:srgbClr val="FFFFFF"/>
                </a:solidFill>
                <a:effectLst/>
                <a:latin typeface="MyriadPro"/>
              </a:rPr>
              <a:t>5. Organising A Greener Office Action Plan</a:t>
            </a:r>
          </a:p>
          <a:p>
            <a:r>
              <a:rPr lang="en-GB" sz="1800" dirty="0">
                <a:solidFill>
                  <a:srgbClr val="FFFFFF"/>
                </a:solidFill>
                <a:latin typeface="MyriadPro"/>
              </a:rPr>
              <a:t>(see next section)</a:t>
            </a:r>
            <a:r>
              <a:rPr lang="en-GB" sz="1800" b="1" dirty="0">
                <a:solidFill>
                  <a:srgbClr val="FFFFFF"/>
                </a:solidFill>
                <a:effectLst/>
                <a:latin typeface="MyriadPro"/>
              </a:rPr>
              <a:t> </a:t>
            </a:r>
            <a:endParaRPr lang="en-GB" dirty="0">
              <a:effectLst/>
            </a:endParaRPr>
          </a:p>
        </p:txBody>
      </p:sp>
      <p:sp>
        <p:nvSpPr>
          <p:cNvPr id="4" name="Text Placeholder 3">
            <a:extLst>
              <a:ext uri="{FF2B5EF4-FFF2-40B4-BE49-F238E27FC236}">
                <a16:creationId xmlns:a16="http://schemas.microsoft.com/office/drawing/2014/main" id="{CF498AA5-2E91-2442-B2F1-AEFDA58B3A3C}"/>
              </a:ext>
            </a:extLst>
          </p:cNvPr>
          <p:cNvSpPr>
            <a:spLocks noGrp="1"/>
          </p:cNvSpPr>
          <p:nvPr>
            <p:ph type="body" sz="quarter" idx="31"/>
          </p:nvPr>
        </p:nvSpPr>
        <p:spPr>
          <a:xfrm>
            <a:off x="2973021" y="3766180"/>
            <a:ext cx="1921263" cy="1148069"/>
          </a:xfrm>
        </p:spPr>
        <p:txBody>
          <a:bodyPr/>
          <a:lstStyle/>
          <a:p>
            <a:r>
              <a:rPr lang="en-GB" sz="1800" dirty="0">
                <a:solidFill>
                  <a:srgbClr val="FFFFFF"/>
                </a:solidFill>
                <a:latin typeface="MyriadPro"/>
              </a:rPr>
              <a:t>2. M</a:t>
            </a:r>
            <a:r>
              <a:rPr lang="en-GB" sz="1800" b="1" dirty="0">
                <a:solidFill>
                  <a:srgbClr val="FFFFFF"/>
                </a:solidFill>
                <a:effectLst/>
                <a:latin typeface="MyriadPro"/>
              </a:rPr>
              <a:t>anaging Your </a:t>
            </a:r>
            <a:r>
              <a:rPr lang="en-GB" sz="1800" dirty="0">
                <a:solidFill>
                  <a:srgbClr val="FFFFFF"/>
                </a:solidFill>
                <a:latin typeface="MyriadPro"/>
              </a:rPr>
              <a:t>W</a:t>
            </a:r>
            <a:r>
              <a:rPr lang="en-GB" sz="1800" b="1" dirty="0">
                <a:solidFill>
                  <a:srgbClr val="FFFFFF"/>
                </a:solidFill>
                <a:effectLst/>
                <a:latin typeface="MyriadPro"/>
              </a:rPr>
              <a:t>aste </a:t>
            </a:r>
            <a:r>
              <a:rPr lang="en-GB" sz="1800" dirty="0">
                <a:solidFill>
                  <a:srgbClr val="FFFFFF"/>
                </a:solidFill>
                <a:latin typeface="MyriadPro"/>
              </a:rPr>
              <a:t>C</a:t>
            </a:r>
            <a:r>
              <a:rPr lang="en-GB" sz="1800" b="1" dirty="0">
                <a:solidFill>
                  <a:srgbClr val="FFFFFF"/>
                </a:solidFill>
                <a:effectLst/>
                <a:latin typeface="MyriadPro"/>
              </a:rPr>
              <a:t>osts </a:t>
            </a:r>
            <a:r>
              <a:rPr lang="en-GB" sz="1800" dirty="0">
                <a:solidFill>
                  <a:srgbClr val="FFFFFF"/>
                </a:solidFill>
                <a:latin typeface="MyriadPro"/>
              </a:rPr>
              <a:t>E</a:t>
            </a:r>
            <a:r>
              <a:rPr lang="en-GB" sz="1800" b="1" dirty="0">
                <a:solidFill>
                  <a:srgbClr val="FFFFFF"/>
                </a:solidFill>
                <a:effectLst/>
                <a:latin typeface="MyriadPro"/>
              </a:rPr>
              <a:t>ffectively </a:t>
            </a:r>
            <a:endParaRPr lang="en-GB" dirty="0">
              <a:effectLst/>
            </a:endParaRPr>
          </a:p>
          <a:p>
            <a:endParaRPr lang="en-US" dirty="0"/>
          </a:p>
        </p:txBody>
      </p:sp>
      <p:sp>
        <p:nvSpPr>
          <p:cNvPr id="5" name="Text Placeholder 4">
            <a:extLst>
              <a:ext uri="{FF2B5EF4-FFF2-40B4-BE49-F238E27FC236}">
                <a16:creationId xmlns:a16="http://schemas.microsoft.com/office/drawing/2014/main" id="{B0E06249-CEA4-2F4E-8977-34B58FF48DB0}"/>
              </a:ext>
            </a:extLst>
          </p:cNvPr>
          <p:cNvSpPr>
            <a:spLocks noGrp="1"/>
          </p:cNvSpPr>
          <p:nvPr>
            <p:ph type="body" sz="quarter" idx="33"/>
          </p:nvPr>
        </p:nvSpPr>
        <p:spPr>
          <a:xfrm>
            <a:off x="5141747" y="3766180"/>
            <a:ext cx="1908506" cy="1148069"/>
          </a:xfrm>
        </p:spPr>
        <p:txBody>
          <a:bodyPr/>
          <a:lstStyle/>
          <a:p>
            <a:r>
              <a:rPr lang="en-GB" sz="1800" dirty="0">
                <a:solidFill>
                  <a:srgbClr val="FFFFFF"/>
                </a:solidFill>
                <a:latin typeface="MyriadPro"/>
              </a:rPr>
              <a:t>3. M</a:t>
            </a:r>
            <a:r>
              <a:rPr lang="en-GB" sz="1800" b="1" dirty="0">
                <a:solidFill>
                  <a:srgbClr val="FFFFFF"/>
                </a:solidFill>
                <a:effectLst/>
                <a:latin typeface="MyriadPro"/>
              </a:rPr>
              <a:t>anaging </a:t>
            </a:r>
            <a:r>
              <a:rPr lang="en-GB" sz="1800" dirty="0">
                <a:solidFill>
                  <a:srgbClr val="FFFFFF"/>
                </a:solidFill>
                <a:latin typeface="MyriadPro"/>
              </a:rPr>
              <a:t>Y</a:t>
            </a:r>
            <a:r>
              <a:rPr lang="en-GB" sz="1800" b="1" dirty="0">
                <a:solidFill>
                  <a:srgbClr val="FFFFFF"/>
                </a:solidFill>
                <a:effectLst/>
                <a:latin typeface="MyriadPro"/>
              </a:rPr>
              <a:t>our </a:t>
            </a:r>
            <a:r>
              <a:rPr lang="en-GB" sz="1800" dirty="0">
                <a:solidFill>
                  <a:srgbClr val="FFFFFF"/>
                </a:solidFill>
                <a:latin typeface="MyriadPro"/>
              </a:rPr>
              <a:t>W</a:t>
            </a:r>
            <a:r>
              <a:rPr lang="en-GB" sz="1800" b="1" dirty="0">
                <a:solidFill>
                  <a:srgbClr val="FFFFFF"/>
                </a:solidFill>
                <a:effectLst/>
                <a:latin typeface="MyriadPro"/>
              </a:rPr>
              <a:t>ater </a:t>
            </a:r>
            <a:r>
              <a:rPr lang="en-GB" sz="1800" dirty="0">
                <a:solidFill>
                  <a:srgbClr val="FFFFFF"/>
                </a:solidFill>
                <a:latin typeface="MyriadPro"/>
              </a:rPr>
              <a:t>C</a:t>
            </a:r>
            <a:r>
              <a:rPr lang="en-GB" sz="1800" b="1" dirty="0">
                <a:solidFill>
                  <a:srgbClr val="FFFFFF"/>
                </a:solidFill>
                <a:effectLst/>
                <a:latin typeface="MyriadPro"/>
              </a:rPr>
              <a:t>osts </a:t>
            </a:r>
            <a:r>
              <a:rPr lang="en-GB" sz="1800" dirty="0">
                <a:solidFill>
                  <a:srgbClr val="FFFFFF"/>
                </a:solidFill>
                <a:latin typeface="MyriadPro"/>
              </a:rPr>
              <a:t>E</a:t>
            </a:r>
            <a:r>
              <a:rPr lang="en-GB" sz="1800" b="1" dirty="0">
                <a:solidFill>
                  <a:srgbClr val="FFFFFF"/>
                </a:solidFill>
                <a:effectLst/>
                <a:latin typeface="MyriadPro"/>
              </a:rPr>
              <a:t>ffectively </a:t>
            </a:r>
            <a:endParaRPr lang="en-GB" dirty="0">
              <a:effectLst/>
            </a:endParaRPr>
          </a:p>
          <a:p>
            <a:endParaRPr lang="en-US" dirty="0"/>
          </a:p>
        </p:txBody>
      </p:sp>
      <p:sp>
        <p:nvSpPr>
          <p:cNvPr id="6" name="Text Placeholder 5">
            <a:extLst>
              <a:ext uri="{FF2B5EF4-FFF2-40B4-BE49-F238E27FC236}">
                <a16:creationId xmlns:a16="http://schemas.microsoft.com/office/drawing/2014/main" id="{6F175841-273B-BE49-8A81-705BC760C15C}"/>
              </a:ext>
            </a:extLst>
          </p:cNvPr>
          <p:cNvSpPr>
            <a:spLocks noGrp="1"/>
          </p:cNvSpPr>
          <p:nvPr>
            <p:ph type="body" sz="quarter" idx="35"/>
          </p:nvPr>
        </p:nvSpPr>
        <p:spPr>
          <a:xfrm>
            <a:off x="7271386" y="3751476"/>
            <a:ext cx="1890175" cy="1148069"/>
          </a:xfrm>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FFFFFF"/>
                </a:solidFill>
                <a:effectLst/>
                <a:uLnTx/>
                <a:uFillTx/>
                <a:latin typeface="MyriadPro"/>
                <a:ea typeface="+mn-ea"/>
                <a:cs typeface="+mn-cs"/>
              </a:rPr>
              <a:t>4. Managing Your Energy Costs Effectively </a:t>
            </a:r>
            <a:endParaRPr kumimoji="0" lang="en-GB" sz="2400" b="1" i="0" u="none" strike="noStrike" kern="1200" cap="none" spc="0" normalizeH="0" baseline="0" noProof="0" dirty="0">
              <a:ln>
                <a:noFill/>
              </a:ln>
              <a:solidFill>
                <a:srgbClr val="FFFFFF"/>
              </a:solidFill>
              <a:effectLst/>
              <a:uLnTx/>
              <a:uFillTx/>
              <a:latin typeface="Calibri" panose="020F0502020204030204"/>
              <a:ea typeface="+mn-ea"/>
              <a:cs typeface="+mn-cs"/>
            </a:endParaRPr>
          </a:p>
          <a:p>
            <a:endParaRPr lang="en-US" dirty="0"/>
          </a:p>
        </p:txBody>
      </p:sp>
      <p:sp>
        <p:nvSpPr>
          <p:cNvPr id="7" name="Text Placeholder 6">
            <a:extLst>
              <a:ext uri="{FF2B5EF4-FFF2-40B4-BE49-F238E27FC236}">
                <a16:creationId xmlns:a16="http://schemas.microsoft.com/office/drawing/2014/main" id="{9503C68D-F9F5-4143-BEEB-37CECCCB745F}"/>
              </a:ext>
            </a:extLst>
          </p:cNvPr>
          <p:cNvSpPr>
            <a:spLocks noGrp="1"/>
          </p:cNvSpPr>
          <p:nvPr>
            <p:ph type="body" sz="quarter" idx="37"/>
          </p:nvPr>
        </p:nvSpPr>
        <p:spPr>
          <a:xfrm>
            <a:off x="823839" y="3734461"/>
            <a:ext cx="1921262" cy="1148069"/>
          </a:xfrm>
        </p:spPr>
        <p:txBody>
          <a:bodyPr/>
          <a:lstStyle/>
          <a:p>
            <a:r>
              <a:rPr lang="en-US" sz="1800" dirty="0"/>
              <a:t>1. Staff Education and Awareness</a:t>
            </a:r>
          </a:p>
          <a:p>
            <a:endParaRPr lang="en-US" sz="1800" dirty="0"/>
          </a:p>
        </p:txBody>
      </p:sp>
      <p:grpSp>
        <p:nvGrpSpPr>
          <p:cNvPr id="23" name="Google Shape;448;p39">
            <a:extLst>
              <a:ext uri="{FF2B5EF4-FFF2-40B4-BE49-F238E27FC236}">
                <a16:creationId xmlns:a16="http://schemas.microsoft.com/office/drawing/2014/main" id="{14CE1C77-EDF6-C406-D91F-44F02FBB1BDD}"/>
              </a:ext>
            </a:extLst>
          </p:cNvPr>
          <p:cNvGrpSpPr/>
          <p:nvPr/>
        </p:nvGrpSpPr>
        <p:grpSpPr>
          <a:xfrm>
            <a:off x="10179517" y="2368801"/>
            <a:ext cx="342903" cy="447293"/>
            <a:chOff x="590250" y="244200"/>
            <a:chExt cx="407975" cy="532175"/>
          </a:xfrm>
        </p:grpSpPr>
        <p:sp>
          <p:nvSpPr>
            <p:cNvPr id="29" name="Google Shape;449;p39">
              <a:extLst>
                <a:ext uri="{FF2B5EF4-FFF2-40B4-BE49-F238E27FC236}">
                  <a16:creationId xmlns:a16="http://schemas.microsoft.com/office/drawing/2014/main" id="{1F01C66B-D0F4-0666-F5FD-A8CF0AAF9455}"/>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0;p39">
              <a:extLst>
                <a:ext uri="{FF2B5EF4-FFF2-40B4-BE49-F238E27FC236}">
                  <a16:creationId xmlns:a16="http://schemas.microsoft.com/office/drawing/2014/main" id="{5FFC5394-7DCA-CB83-1458-AB9993AC8161}"/>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1;p39">
              <a:extLst>
                <a:ext uri="{FF2B5EF4-FFF2-40B4-BE49-F238E27FC236}">
                  <a16:creationId xmlns:a16="http://schemas.microsoft.com/office/drawing/2014/main" id="{11E66FE3-7BF7-E66F-332F-2AD80868C456}"/>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52;p39">
              <a:extLst>
                <a:ext uri="{FF2B5EF4-FFF2-40B4-BE49-F238E27FC236}">
                  <a16:creationId xmlns:a16="http://schemas.microsoft.com/office/drawing/2014/main" id="{68056B46-8E5D-6C2C-8515-B4FE0F70D8E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3;p39">
              <a:extLst>
                <a:ext uri="{FF2B5EF4-FFF2-40B4-BE49-F238E27FC236}">
                  <a16:creationId xmlns:a16="http://schemas.microsoft.com/office/drawing/2014/main" id="{979FA0F8-D7D9-F8C1-90D4-03D92A7B0E77}"/>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4;p39">
              <a:extLst>
                <a:ext uri="{FF2B5EF4-FFF2-40B4-BE49-F238E27FC236}">
                  <a16:creationId xmlns:a16="http://schemas.microsoft.com/office/drawing/2014/main" id="{CEE83E27-FCBE-AB6F-778E-54F5580D0E6C}"/>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5;p39">
              <a:extLst>
                <a:ext uri="{FF2B5EF4-FFF2-40B4-BE49-F238E27FC236}">
                  <a16:creationId xmlns:a16="http://schemas.microsoft.com/office/drawing/2014/main" id="{4305AB1A-A3B4-0350-08FD-C1AC06472EE8}"/>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6;p39">
              <a:extLst>
                <a:ext uri="{FF2B5EF4-FFF2-40B4-BE49-F238E27FC236}">
                  <a16:creationId xmlns:a16="http://schemas.microsoft.com/office/drawing/2014/main" id="{7448D35B-2F56-5BF1-CF1D-96CD8B47D574}"/>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7;p39">
              <a:extLst>
                <a:ext uri="{FF2B5EF4-FFF2-40B4-BE49-F238E27FC236}">
                  <a16:creationId xmlns:a16="http://schemas.microsoft.com/office/drawing/2014/main" id="{82BAF232-05B3-BDA1-024A-82C1EA1255DD}"/>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p39">
              <a:extLst>
                <a:ext uri="{FF2B5EF4-FFF2-40B4-BE49-F238E27FC236}">
                  <a16:creationId xmlns:a16="http://schemas.microsoft.com/office/drawing/2014/main" id="{7F89D355-571E-2AE9-6321-744815A8716A}"/>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9;p39">
              <a:extLst>
                <a:ext uri="{FF2B5EF4-FFF2-40B4-BE49-F238E27FC236}">
                  <a16:creationId xmlns:a16="http://schemas.microsoft.com/office/drawing/2014/main" id="{B046C9CC-4A6F-E454-169E-B39A1254E7D0}"/>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0;p39">
              <a:extLst>
                <a:ext uri="{FF2B5EF4-FFF2-40B4-BE49-F238E27FC236}">
                  <a16:creationId xmlns:a16="http://schemas.microsoft.com/office/drawing/2014/main" id="{71D41267-F4BC-00C4-4809-FA06158294F8}"/>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61;p39">
              <a:extLst>
                <a:ext uri="{FF2B5EF4-FFF2-40B4-BE49-F238E27FC236}">
                  <a16:creationId xmlns:a16="http://schemas.microsoft.com/office/drawing/2014/main" id="{D9D517CD-70EC-3206-702D-3737BF5DD693}"/>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62;p39">
              <a:extLst>
                <a:ext uri="{FF2B5EF4-FFF2-40B4-BE49-F238E27FC236}">
                  <a16:creationId xmlns:a16="http://schemas.microsoft.com/office/drawing/2014/main" id="{EE2F5603-5DEC-B96D-9B4D-01B76C72BC83}"/>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857;p39">
            <a:extLst>
              <a:ext uri="{FF2B5EF4-FFF2-40B4-BE49-F238E27FC236}">
                <a16:creationId xmlns:a16="http://schemas.microsoft.com/office/drawing/2014/main" id="{027003D0-4A67-DF2E-4737-B59671D9F049}"/>
              </a:ext>
            </a:extLst>
          </p:cNvPr>
          <p:cNvGrpSpPr/>
          <p:nvPr/>
        </p:nvGrpSpPr>
        <p:grpSpPr>
          <a:xfrm>
            <a:off x="3707442" y="2187621"/>
            <a:ext cx="452420" cy="433992"/>
            <a:chOff x="5233525" y="4954450"/>
            <a:chExt cx="538275" cy="516350"/>
          </a:xfrm>
        </p:grpSpPr>
        <p:sp>
          <p:nvSpPr>
            <p:cNvPr id="44" name="Google Shape;858;p39">
              <a:extLst>
                <a:ext uri="{FF2B5EF4-FFF2-40B4-BE49-F238E27FC236}">
                  <a16:creationId xmlns:a16="http://schemas.microsoft.com/office/drawing/2014/main" id="{D77DBF78-69BB-C999-E300-B659223CEFD5}"/>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9;p39">
              <a:extLst>
                <a:ext uri="{FF2B5EF4-FFF2-40B4-BE49-F238E27FC236}">
                  <a16:creationId xmlns:a16="http://schemas.microsoft.com/office/drawing/2014/main" id="{B82DC2E5-F700-570F-C4CF-3C207E7CE8C2}"/>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0;p39">
              <a:extLst>
                <a:ext uri="{FF2B5EF4-FFF2-40B4-BE49-F238E27FC236}">
                  <a16:creationId xmlns:a16="http://schemas.microsoft.com/office/drawing/2014/main" id="{3861384E-F0A1-E368-A6CF-B5D397D56847}"/>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1;p39">
              <a:extLst>
                <a:ext uri="{FF2B5EF4-FFF2-40B4-BE49-F238E27FC236}">
                  <a16:creationId xmlns:a16="http://schemas.microsoft.com/office/drawing/2014/main" id="{DDBD0F94-DA28-C335-C3A9-B08040E0C94C}"/>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2;p39">
              <a:extLst>
                <a:ext uri="{FF2B5EF4-FFF2-40B4-BE49-F238E27FC236}">
                  <a16:creationId xmlns:a16="http://schemas.microsoft.com/office/drawing/2014/main" id="{34D7A6F9-0004-EBDE-5FC5-030D7B54795D}"/>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3;p39">
              <a:extLst>
                <a:ext uri="{FF2B5EF4-FFF2-40B4-BE49-F238E27FC236}">
                  <a16:creationId xmlns:a16="http://schemas.microsoft.com/office/drawing/2014/main" id="{09A014F7-B630-6C74-2227-B4560DF4C64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4;p39">
              <a:extLst>
                <a:ext uri="{FF2B5EF4-FFF2-40B4-BE49-F238E27FC236}">
                  <a16:creationId xmlns:a16="http://schemas.microsoft.com/office/drawing/2014/main" id="{894147D1-B766-B254-FDFD-57F77C3FEBDC}"/>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5;p39">
              <a:extLst>
                <a:ext uri="{FF2B5EF4-FFF2-40B4-BE49-F238E27FC236}">
                  <a16:creationId xmlns:a16="http://schemas.microsoft.com/office/drawing/2014/main" id="{6C0E3E5F-06CA-41C6-EF7C-E007F4686989}"/>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6;p39">
              <a:extLst>
                <a:ext uri="{FF2B5EF4-FFF2-40B4-BE49-F238E27FC236}">
                  <a16:creationId xmlns:a16="http://schemas.microsoft.com/office/drawing/2014/main" id="{85F53A2E-6C18-BE61-ACFA-42A90AE908BE}"/>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7;p39">
              <a:extLst>
                <a:ext uri="{FF2B5EF4-FFF2-40B4-BE49-F238E27FC236}">
                  <a16:creationId xmlns:a16="http://schemas.microsoft.com/office/drawing/2014/main" id="{BF1C425B-0182-8CA4-F38A-2D6F5A7F4F00}"/>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8;p39">
              <a:extLst>
                <a:ext uri="{FF2B5EF4-FFF2-40B4-BE49-F238E27FC236}">
                  <a16:creationId xmlns:a16="http://schemas.microsoft.com/office/drawing/2014/main" id="{64AB23D0-A1F0-D931-F364-25D8159CA1F3}"/>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647;p39">
            <a:extLst>
              <a:ext uri="{FF2B5EF4-FFF2-40B4-BE49-F238E27FC236}">
                <a16:creationId xmlns:a16="http://schemas.microsoft.com/office/drawing/2014/main" id="{450CD622-49E6-1B01-B9FC-838A6660CB04}"/>
              </a:ext>
            </a:extLst>
          </p:cNvPr>
          <p:cNvGrpSpPr/>
          <p:nvPr/>
        </p:nvGrpSpPr>
        <p:grpSpPr>
          <a:xfrm>
            <a:off x="5848761" y="2319138"/>
            <a:ext cx="369526" cy="268183"/>
            <a:chOff x="3932350" y="3714775"/>
            <a:chExt cx="439650" cy="319075"/>
          </a:xfrm>
        </p:grpSpPr>
        <p:sp>
          <p:nvSpPr>
            <p:cNvPr id="57" name="Google Shape;648;p39">
              <a:extLst>
                <a:ext uri="{FF2B5EF4-FFF2-40B4-BE49-F238E27FC236}">
                  <a16:creationId xmlns:a16="http://schemas.microsoft.com/office/drawing/2014/main" id="{7BEDB1FD-8A39-8F0F-3FD0-70F2B658BA57}"/>
                </a:ext>
              </a:extLst>
            </p:cNvPr>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49;p39">
              <a:extLst>
                <a:ext uri="{FF2B5EF4-FFF2-40B4-BE49-F238E27FC236}">
                  <a16:creationId xmlns:a16="http://schemas.microsoft.com/office/drawing/2014/main" id="{31609F96-92A4-E27C-CC2B-C02E19AE397B}"/>
                </a:ext>
              </a:extLst>
            </p:cNvPr>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50;p39">
              <a:extLst>
                <a:ext uri="{FF2B5EF4-FFF2-40B4-BE49-F238E27FC236}">
                  <a16:creationId xmlns:a16="http://schemas.microsoft.com/office/drawing/2014/main" id="{9E8D02DB-9177-1CF4-1FBB-7FBB9294CC07}"/>
                </a:ext>
              </a:extLst>
            </p:cNvPr>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51;p39">
              <a:extLst>
                <a:ext uri="{FF2B5EF4-FFF2-40B4-BE49-F238E27FC236}">
                  <a16:creationId xmlns:a16="http://schemas.microsoft.com/office/drawing/2014/main" id="{AB251F89-0FB0-AA30-9DAE-2BBD59B72766}"/>
                </a:ext>
              </a:extLst>
            </p:cNvPr>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52;p39">
              <a:extLst>
                <a:ext uri="{FF2B5EF4-FFF2-40B4-BE49-F238E27FC236}">
                  <a16:creationId xmlns:a16="http://schemas.microsoft.com/office/drawing/2014/main" id="{296FBF39-8CA5-F5B9-84CE-B6F5DA4CC7E0}"/>
                </a:ext>
              </a:extLst>
            </p:cNvPr>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503;p39">
            <a:extLst>
              <a:ext uri="{FF2B5EF4-FFF2-40B4-BE49-F238E27FC236}">
                <a16:creationId xmlns:a16="http://schemas.microsoft.com/office/drawing/2014/main" id="{FB4689EB-C37B-6873-E2AF-9069D71DC7F0}"/>
              </a:ext>
            </a:extLst>
          </p:cNvPr>
          <p:cNvGrpSpPr/>
          <p:nvPr/>
        </p:nvGrpSpPr>
        <p:grpSpPr>
          <a:xfrm>
            <a:off x="7981906" y="2239837"/>
            <a:ext cx="433992" cy="422729"/>
            <a:chOff x="5916675" y="927975"/>
            <a:chExt cx="516350" cy="502950"/>
          </a:xfrm>
        </p:grpSpPr>
        <p:sp>
          <p:nvSpPr>
            <p:cNvPr id="63" name="Google Shape;504;p39">
              <a:extLst>
                <a:ext uri="{FF2B5EF4-FFF2-40B4-BE49-F238E27FC236}">
                  <a16:creationId xmlns:a16="http://schemas.microsoft.com/office/drawing/2014/main" id="{72AC7328-A656-360F-3744-3C4D9C081187}"/>
                </a:ext>
              </a:extLst>
            </p:cNvPr>
            <p:cNvSpPr/>
            <p:nvPr/>
          </p:nvSpPr>
          <p:spPr>
            <a:xfrm>
              <a:off x="5916675" y="927975"/>
              <a:ext cx="516350" cy="502950"/>
            </a:xfrm>
            <a:custGeom>
              <a:avLst/>
              <a:gdLst/>
              <a:ahLst/>
              <a:cxnLst/>
              <a:rect l="l" t="t" r="r" b="b"/>
              <a:pathLst>
                <a:path w="20654" h="20118" fill="none" extrusionOk="0">
                  <a:moveTo>
                    <a:pt x="20654" y="10059"/>
                  </a:moveTo>
                  <a:lnTo>
                    <a:pt x="18486" y="8183"/>
                  </a:lnTo>
                  <a:lnTo>
                    <a:pt x="19631" y="5577"/>
                  </a:lnTo>
                  <a:lnTo>
                    <a:pt x="16879" y="4847"/>
                  </a:lnTo>
                  <a:lnTo>
                    <a:pt x="16757" y="1997"/>
                  </a:lnTo>
                  <a:lnTo>
                    <a:pt x="13956" y="2509"/>
                  </a:lnTo>
                  <a:lnTo>
                    <a:pt x="12616" y="0"/>
                  </a:lnTo>
                  <a:lnTo>
                    <a:pt x="10327" y="1681"/>
                  </a:lnTo>
                  <a:lnTo>
                    <a:pt x="8038" y="0"/>
                  </a:lnTo>
                  <a:lnTo>
                    <a:pt x="6698" y="2509"/>
                  </a:lnTo>
                  <a:lnTo>
                    <a:pt x="3897" y="1997"/>
                  </a:lnTo>
                  <a:lnTo>
                    <a:pt x="3776" y="4847"/>
                  </a:lnTo>
                  <a:lnTo>
                    <a:pt x="1023" y="5577"/>
                  </a:lnTo>
                  <a:lnTo>
                    <a:pt x="2168" y="8183"/>
                  </a:lnTo>
                  <a:lnTo>
                    <a:pt x="1" y="10059"/>
                  </a:lnTo>
                  <a:lnTo>
                    <a:pt x="2168" y="11934"/>
                  </a:lnTo>
                  <a:lnTo>
                    <a:pt x="1023" y="14540"/>
                  </a:lnTo>
                  <a:lnTo>
                    <a:pt x="3776" y="15271"/>
                  </a:lnTo>
                  <a:lnTo>
                    <a:pt x="3897" y="18120"/>
                  </a:lnTo>
                  <a:lnTo>
                    <a:pt x="6698" y="17609"/>
                  </a:lnTo>
                  <a:lnTo>
                    <a:pt x="8038" y="20117"/>
                  </a:lnTo>
                  <a:lnTo>
                    <a:pt x="10327" y="18437"/>
                  </a:lnTo>
                  <a:lnTo>
                    <a:pt x="12616" y="20117"/>
                  </a:lnTo>
                  <a:lnTo>
                    <a:pt x="13956" y="17609"/>
                  </a:lnTo>
                  <a:lnTo>
                    <a:pt x="16757" y="18120"/>
                  </a:lnTo>
                  <a:lnTo>
                    <a:pt x="16879" y="15271"/>
                  </a:lnTo>
                  <a:lnTo>
                    <a:pt x="19631" y="14540"/>
                  </a:lnTo>
                  <a:lnTo>
                    <a:pt x="18486" y="11934"/>
                  </a:lnTo>
                  <a:lnTo>
                    <a:pt x="20654" y="10059"/>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5;p39">
              <a:extLst>
                <a:ext uri="{FF2B5EF4-FFF2-40B4-BE49-F238E27FC236}">
                  <a16:creationId xmlns:a16="http://schemas.microsoft.com/office/drawing/2014/main" id="{932BB832-58CE-3AF2-B591-7A5DE450D984}"/>
                </a:ext>
              </a:extLst>
            </p:cNvPr>
            <p:cNvSpPr/>
            <p:nvPr/>
          </p:nvSpPr>
          <p:spPr>
            <a:xfrm>
              <a:off x="6006800" y="1011375"/>
              <a:ext cx="336125" cy="336125"/>
            </a:xfrm>
            <a:custGeom>
              <a:avLst/>
              <a:gdLst/>
              <a:ahLst/>
              <a:cxnLst/>
              <a:rect l="l" t="t" r="r" b="b"/>
              <a:pathLst>
                <a:path w="13445" h="13445" fill="none" extrusionOk="0">
                  <a:moveTo>
                    <a:pt x="6722" y="13445"/>
                  </a:moveTo>
                  <a:lnTo>
                    <a:pt x="6722" y="13445"/>
                  </a:lnTo>
                  <a:lnTo>
                    <a:pt x="6381" y="13420"/>
                  </a:lnTo>
                  <a:lnTo>
                    <a:pt x="6040" y="13396"/>
                  </a:lnTo>
                  <a:lnTo>
                    <a:pt x="5699" y="13347"/>
                  </a:lnTo>
                  <a:lnTo>
                    <a:pt x="5383" y="13299"/>
                  </a:lnTo>
                  <a:lnTo>
                    <a:pt x="5042" y="13226"/>
                  </a:lnTo>
                  <a:lnTo>
                    <a:pt x="4725" y="13128"/>
                  </a:lnTo>
                  <a:lnTo>
                    <a:pt x="4408" y="13031"/>
                  </a:lnTo>
                  <a:lnTo>
                    <a:pt x="4116" y="12909"/>
                  </a:lnTo>
                  <a:lnTo>
                    <a:pt x="3824" y="12763"/>
                  </a:lnTo>
                  <a:lnTo>
                    <a:pt x="3532" y="12617"/>
                  </a:lnTo>
                  <a:lnTo>
                    <a:pt x="3239" y="12471"/>
                  </a:lnTo>
                  <a:lnTo>
                    <a:pt x="2971" y="12276"/>
                  </a:lnTo>
                  <a:lnTo>
                    <a:pt x="2703" y="12105"/>
                  </a:lnTo>
                  <a:lnTo>
                    <a:pt x="2460" y="11910"/>
                  </a:lnTo>
                  <a:lnTo>
                    <a:pt x="2216" y="11691"/>
                  </a:lnTo>
                  <a:lnTo>
                    <a:pt x="1973" y="11472"/>
                  </a:lnTo>
                  <a:lnTo>
                    <a:pt x="1754" y="11228"/>
                  </a:lnTo>
                  <a:lnTo>
                    <a:pt x="1534" y="10985"/>
                  </a:lnTo>
                  <a:lnTo>
                    <a:pt x="1340" y="10741"/>
                  </a:lnTo>
                  <a:lnTo>
                    <a:pt x="1169" y="10473"/>
                  </a:lnTo>
                  <a:lnTo>
                    <a:pt x="974" y="10206"/>
                  </a:lnTo>
                  <a:lnTo>
                    <a:pt x="828" y="9913"/>
                  </a:lnTo>
                  <a:lnTo>
                    <a:pt x="682" y="9621"/>
                  </a:lnTo>
                  <a:lnTo>
                    <a:pt x="536" y="9329"/>
                  </a:lnTo>
                  <a:lnTo>
                    <a:pt x="414" y="9036"/>
                  </a:lnTo>
                  <a:lnTo>
                    <a:pt x="317" y="8720"/>
                  </a:lnTo>
                  <a:lnTo>
                    <a:pt x="219" y="8403"/>
                  </a:lnTo>
                  <a:lnTo>
                    <a:pt x="146" y="8062"/>
                  </a:lnTo>
                  <a:lnTo>
                    <a:pt x="98" y="7746"/>
                  </a:lnTo>
                  <a:lnTo>
                    <a:pt x="49" y="7405"/>
                  </a:lnTo>
                  <a:lnTo>
                    <a:pt x="24" y="7064"/>
                  </a:lnTo>
                  <a:lnTo>
                    <a:pt x="0" y="6723"/>
                  </a:lnTo>
                  <a:lnTo>
                    <a:pt x="0" y="6723"/>
                  </a:lnTo>
                  <a:lnTo>
                    <a:pt x="24" y="6382"/>
                  </a:lnTo>
                  <a:lnTo>
                    <a:pt x="49" y="6041"/>
                  </a:lnTo>
                  <a:lnTo>
                    <a:pt x="98" y="5700"/>
                  </a:lnTo>
                  <a:lnTo>
                    <a:pt x="146" y="5383"/>
                  </a:lnTo>
                  <a:lnTo>
                    <a:pt x="219" y="5042"/>
                  </a:lnTo>
                  <a:lnTo>
                    <a:pt x="317" y="4726"/>
                  </a:lnTo>
                  <a:lnTo>
                    <a:pt x="414" y="4409"/>
                  </a:lnTo>
                  <a:lnTo>
                    <a:pt x="536" y="4117"/>
                  </a:lnTo>
                  <a:lnTo>
                    <a:pt x="682" y="3825"/>
                  </a:lnTo>
                  <a:lnTo>
                    <a:pt x="828" y="3532"/>
                  </a:lnTo>
                  <a:lnTo>
                    <a:pt x="974" y="3240"/>
                  </a:lnTo>
                  <a:lnTo>
                    <a:pt x="1169" y="2972"/>
                  </a:lnTo>
                  <a:lnTo>
                    <a:pt x="1340" y="2704"/>
                  </a:lnTo>
                  <a:lnTo>
                    <a:pt x="1534" y="2461"/>
                  </a:lnTo>
                  <a:lnTo>
                    <a:pt x="1754" y="2217"/>
                  </a:lnTo>
                  <a:lnTo>
                    <a:pt x="1973" y="1974"/>
                  </a:lnTo>
                  <a:lnTo>
                    <a:pt x="2216" y="1754"/>
                  </a:lnTo>
                  <a:lnTo>
                    <a:pt x="2460" y="1535"/>
                  </a:lnTo>
                  <a:lnTo>
                    <a:pt x="2703" y="1340"/>
                  </a:lnTo>
                  <a:lnTo>
                    <a:pt x="2971" y="1170"/>
                  </a:lnTo>
                  <a:lnTo>
                    <a:pt x="3239" y="975"/>
                  </a:lnTo>
                  <a:lnTo>
                    <a:pt x="3532" y="829"/>
                  </a:lnTo>
                  <a:lnTo>
                    <a:pt x="3824" y="683"/>
                  </a:lnTo>
                  <a:lnTo>
                    <a:pt x="4116" y="537"/>
                  </a:lnTo>
                  <a:lnTo>
                    <a:pt x="4408" y="415"/>
                  </a:lnTo>
                  <a:lnTo>
                    <a:pt x="4725" y="317"/>
                  </a:lnTo>
                  <a:lnTo>
                    <a:pt x="5042" y="220"/>
                  </a:lnTo>
                  <a:lnTo>
                    <a:pt x="5383" y="147"/>
                  </a:lnTo>
                  <a:lnTo>
                    <a:pt x="5699" y="98"/>
                  </a:lnTo>
                  <a:lnTo>
                    <a:pt x="6040" y="49"/>
                  </a:lnTo>
                  <a:lnTo>
                    <a:pt x="6381" y="25"/>
                  </a:lnTo>
                  <a:lnTo>
                    <a:pt x="6722" y="1"/>
                  </a:lnTo>
                  <a:lnTo>
                    <a:pt x="6722" y="1"/>
                  </a:lnTo>
                  <a:lnTo>
                    <a:pt x="7063" y="25"/>
                  </a:lnTo>
                  <a:lnTo>
                    <a:pt x="7404" y="49"/>
                  </a:lnTo>
                  <a:lnTo>
                    <a:pt x="7745" y="98"/>
                  </a:lnTo>
                  <a:lnTo>
                    <a:pt x="8062" y="147"/>
                  </a:lnTo>
                  <a:lnTo>
                    <a:pt x="8403" y="220"/>
                  </a:lnTo>
                  <a:lnTo>
                    <a:pt x="8719" y="317"/>
                  </a:lnTo>
                  <a:lnTo>
                    <a:pt x="9036" y="415"/>
                  </a:lnTo>
                  <a:lnTo>
                    <a:pt x="9328" y="537"/>
                  </a:lnTo>
                  <a:lnTo>
                    <a:pt x="9620" y="683"/>
                  </a:lnTo>
                  <a:lnTo>
                    <a:pt x="9913" y="829"/>
                  </a:lnTo>
                  <a:lnTo>
                    <a:pt x="10205" y="975"/>
                  </a:lnTo>
                  <a:lnTo>
                    <a:pt x="10473" y="1170"/>
                  </a:lnTo>
                  <a:lnTo>
                    <a:pt x="10741" y="1340"/>
                  </a:lnTo>
                  <a:lnTo>
                    <a:pt x="10984" y="1535"/>
                  </a:lnTo>
                  <a:lnTo>
                    <a:pt x="11228" y="1754"/>
                  </a:lnTo>
                  <a:lnTo>
                    <a:pt x="11471" y="1974"/>
                  </a:lnTo>
                  <a:lnTo>
                    <a:pt x="11690" y="2217"/>
                  </a:lnTo>
                  <a:lnTo>
                    <a:pt x="11910" y="2461"/>
                  </a:lnTo>
                  <a:lnTo>
                    <a:pt x="12105" y="2704"/>
                  </a:lnTo>
                  <a:lnTo>
                    <a:pt x="12275" y="2972"/>
                  </a:lnTo>
                  <a:lnTo>
                    <a:pt x="12470" y="3240"/>
                  </a:lnTo>
                  <a:lnTo>
                    <a:pt x="12616" y="3532"/>
                  </a:lnTo>
                  <a:lnTo>
                    <a:pt x="12762" y="3825"/>
                  </a:lnTo>
                  <a:lnTo>
                    <a:pt x="12908" y="4117"/>
                  </a:lnTo>
                  <a:lnTo>
                    <a:pt x="13030" y="4409"/>
                  </a:lnTo>
                  <a:lnTo>
                    <a:pt x="13127" y="4726"/>
                  </a:lnTo>
                  <a:lnTo>
                    <a:pt x="13225" y="5042"/>
                  </a:lnTo>
                  <a:lnTo>
                    <a:pt x="13298" y="5383"/>
                  </a:lnTo>
                  <a:lnTo>
                    <a:pt x="13347" y="5700"/>
                  </a:lnTo>
                  <a:lnTo>
                    <a:pt x="13395" y="6041"/>
                  </a:lnTo>
                  <a:lnTo>
                    <a:pt x="13420" y="6382"/>
                  </a:lnTo>
                  <a:lnTo>
                    <a:pt x="13444" y="6723"/>
                  </a:lnTo>
                  <a:lnTo>
                    <a:pt x="13444" y="6723"/>
                  </a:lnTo>
                  <a:lnTo>
                    <a:pt x="13420" y="7064"/>
                  </a:lnTo>
                  <a:lnTo>
                    <a:pt x="13395" y="7405"/>
                  </a:lnTo>
                  <a:lnTo>
                    <a:pt x="13347" y="7746"/>
                  </a:lnTo>
                  <a:lnTo>
                    <a:pt x="13298" y="8062"/>
                  </a:lnTo>
                  <a:lnTo>
                    <a:pt x="13225" y="8403"/>
                  </a:lnTo>
                  <a:lnTo>
                    <a:pt x="13127" y="8720"/>
                  </a:lnTo>
                  <a:lnTo>
                    <a:pt x="13030" y="9036"/>
                  </a:lnTo>
                  <a:lnTo>
                    <a:pt x="12908" y="9329"/>
                  </a:lnTo>
                  <a:lnTo>
                    <a:pt x="12762" y="9621"/>
                  </a:lnTo>
                  <a:lnTo>
                    <a:pt x="12616" y="9913"/>
                  </a:lnTo>
                  <a:lnTo>
                    <a:pt x="12470" y="10206"/>
                  </a:lnTo>
                  <a:lnTo>
                    <a:pt x="12275" y="10473"/>
                  </a:lnTo>
                  <a:lnTo>
                    <a:pt x="12105" y="10741"/>
                  </a:lnTo>
                  <a:lnTo>
                    <a:pt x="11910" y="10985"/>
                  </a:lnTo>
                  <a:lnTo>
                    <a:pt x="11690" y="11228"/>
                  </a:lnTo>
                  <a:lnTo>
                    <a:pt x="11471" y="11472"/>
                  </a:lnTo>
                  <a:lnTo>
                    <a:pt x="11228" y="11691"/>
                  </a:lnTo>
                  <a:lnTo>
                    <a:pt x="10984" y="11910"/>
                  </a:lnTo>
                  <a:lnTo>
                    <a:pt x="10741" y="12105"/>
                  </a:lnTo>
                  <a:lnTo>
                    <a:pt x="10473" y="12276"/>
                  </a:lnTo>
                  <a:lnTo>
                    <a:pt x="10205" y="12471"/>
                  </a:lnTo>
                  <a:lnTo>
                    <a:pt x="9913" y="12617"/>
                  </a:lnTo>
                  <a:lnTo>
                    <a:pt x="9620" y="12763"/>
                  </a:lnTo>
                  <a:lnTo>
                    <a:pt x="9328" y="12909"/>
                  </a:lnTo>
                  <a:lnTo>
                    <a:pt x="9036" y="13031"/>
                  </a:lnTo>
                  <a:lnTo>
                    <a:pt x="8719" y="13128"/>
                  </a:lnTo>
                  <a:lnTo>
                    <a:pt x="8403" y="13226"/>
                  </a:lnTo>
                  <a:lnTo>
                    <a:pt x="8062" y="13299"/>
                  </a:lnTo>
                  <a:lnTo>
                    <a:pt x="7745" y="13347"/>
                  </a:lnTo>
                  <a:lnTo>
                    <a:pt x="7404" y="13396"/>
                  </a:lnTo>
                  <a:lnTo>
                    <a:pt x="7063" y="13420"/>
                  </a:lnTo>
                  <a:lnTo>
                    <a:pt x="6722" y="13445"/>
                  </a:lnTo>
                  <a:lnTo>
                    <a:pt x="6722" y="13445"/>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590;p39">
            <a:extLst>
              <a:ext uri="{FF2B5EF4-FFF2-40B4-BE49-F238E27FC236}">
                <a16:creationId xmlns:a16="http://schemas.microsoft.com/office/drawing/2014/main" id="{5B1FCD1A-6B96-1FD6-9A3E-68DA487F6DC0}"/>
              </a:ext>
            </a:extLst>
          </p:cNvPr>
          <p:cNvSpPr/>
          <p:nvPr/>
        </p:nvSpPr>
        <p:spPr>
          <a:xfrm>
            <a:off x="1554355" y="2346780"/>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9525" cap="rnd" cmpd="sng">
            <a:solidFill>
              <a:srgbClr val="0B582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11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D0D0A8-A46F-1CFC-05DF-7709B52BD389}"/>
              </a:ext>
            </a:extLst>
          </p:cNvPr>
          <p:cNvSpPr>
            <a:spLocks noGrp="1"/>
          </p:cNvSpPr>
          <p:nvPr>
            <p:ph type="body" sz="quarter" idx="16"/>
          </p:nvPr>
        </p:nvSpPr>
        <p:spPr>
          <a:xfrm>
            <a:off x="171287" y="449932"/>
            <a:ext cx="3964777" cy="5778781"/>
          </a:xfrm>
        </p:spPr>
        <p:txBody>
          <a:bodyPr>
            <a:normAutofit/>
          </a:bodyPr>
          <a:lstStyle/>
          <a:p>
            <a:r>
              <a:rPr lang="en-GB" sz="3200" dirty="0"/>
              <a:t>1. Staff education   and awareness</a:t>
            </a:r>
          </a:p>
          <a:p>
            <a:r>
              <a:rPr lang="en-GB" sz="2400" b="0" dirty="0">
                <a:solidFill>
                  <a:srgbClr val="000000"/>
                </a:solidFill>
              </a:rPr>
              <a:t>Communication is the key to cultivating green culture in the workplace as most initiatives require everyone’s involvement. Make sure that everyone understands what you want to do and why. Provide regular feedback on your targets and achievements to staff.                      Some ideas…</a:t>
            </a:r>
          </a:p>
          <a:p>
            <a:endParaRPr lang="en-BA" dirty="0"/>
          </a:p>
        </p:txBody>
      </p:sp>
      <p:sp>
        <p:nvSpPr>
          <p:cNvPr id="5" name="Text Placeholder 4">
            <a:extLst>
              <a:ext uri="{FF2B5EF4-FFF2-40B4-BE49-F238E27FC236}">
                <a16:creationId xmlns:a16="http://schemas.microsoft.com/office/drawing/2014/main" id="{C7B14057-82AC-DC3F-D398-38E9A885A94C}"/>
              </a:ext>
            </a:extLst>
          </p:cNvPr>
          <p:cNvSpPr>
            <a:spLocks noGrp="1"/>
          </p:cNvSpPr>
          <p:nvPr>
            <p:ph type="body" sz="quarter" idx="18"/>
          </p:nvPr>
        </p:nvSpPr>
        <p:spPr>
          <a:xfrm>
            <a:off x="5142887" y="316330"/>
            <a:ext cx="6191419" cy="6350283"/>
          </a:xfrm>
        </p:spPr>
        <p:txBody>
          <a:bodyPr>
            <a:normAutofit fontScale="92500" lnSpcReduction="10000"/>
          </a:bodyPr>
          <a:lstStyle/>
          <a:p>
            <a:pPr marL="457200" indent="-457200" algn="just">
              <a:buFont typeface="+mj-lt"/>
              <a:buAutoNum type="arabicPeriod"/>
            </a:pPr>
            <a:r>
              <a:rPr lang="en-GB" sz="2600" dirty="0"/>
              <a:t>Provide staff with environmental induction training so they understand the systems that are in place to conserve energy, water and waste in your office. </a:t>
            </a:r>
          </a:p>
          <a:p>
            <a:pPr marL="457200" indent="-457200" algn="just">
              <a:buFont typeface="+mj-lt"/>
              <a:buAutoNum type="arabicPeriod"/>
            </a:pPr>
            <a:r>
              <a:rPr lang="en-GB" sz="2600" dirty="0"/>
              <a:t>Encourage friendly competition in your office to conserve energy, water and reduce waste. Reward staff for useful suggestions. </a:t>
            </a:r>
          </a:p>
          <a:p>
            <a:pPr marL="457200" indent="-457200" algn="just">
              <a:buFont typeface="+mj-lt"/>
              <a:buAutoNum type="arabicPeriod"/>
            </a:pPr>
            <a:r>
              <a:rPr lang="en-GB" sz="2600" dirty="0"/>
              <a:t>Take part in global energy awareness campaigns such as “Earth Hour” and “Earth Day” </a:t>
            </a:r>
          </a:p>
          <a:p>
            <a:pPr marL="457200" indent="-457200" algn="just">
              <a:buFont typeface="+mj-lt"/>
              <a:buAutoNum type="arabicPeriod"/>
            </a:pPr>
            <a:r>
              <a:rPr lang="en-GB" sz="2600" dirty="0"/>
              <a:t>Provide staff with resource efficiency saving tips for their homes. </a:t>
            </a:r>
          </a:p>
          <a:p>
            <a:pPr marL="457200" indent="-457200" algn="just">
              <a:buFont typeface="+mj-lt"/>
              <a:buAutoNum type="arabicPeriod"/>
            </a:pPr>
            <a:r>
              <a:rPr lang="en-GB" sz="2600" dirty="0"/>
              <a:t>Carry out awareness raising activities on resource efficiency for staff through competitions, the staff intranet, seminars, surveys, green days, etc. </a:t>
            </a:r>
          </a:p>
          <a:p>
            <a:pPr marL="457200" indent="-457200" algn="just">
              <a:buFont typeface="+mj-lt"/>
              <a:buAutoNum type="arabicPeriod"/>
            </a:pPr>
            <a:r>
              <a:rPr lang="en-GB" sz="2600" dirty="0"/>
              <a:t>Promote vegetarian options and consider a ‘Meat Free Monday’ </a:t>
            </a:r>
          </a:p>
          <a:p>
            <a:endParaRPr lang="en-IE" dirty="0"/>
          </a:p>
        </p:txBody>
      </p:sp>
    </p:spTree>
    <p:extLst>
      <p:ext uri="{BB962C8B-B14F-4D97-AF65-F5344CB8AC3E}">
        <p14:creationId xmlns:p14="http://schemas.microsoft.com/office/powerpoint/2010/main" val="3049133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DAC22-FFFC-B0BC-5F2E-77F14ADF4009}"/>
              </a:ext>
            </a:extLst>
          </p:cNvPr>
          <p:cNvSpPr>
            <a:spLocks noGrp="1"/>
          </p:cNvSpPr>
          <p:nvPr>
            <p:ph type="body" sz="quarter" idx="18"/>
          </p:nvPr>
        </p:nvSpPr>
        <p:spPr>
          <a:xfrm>
            <a:off x="5196050" y="120491"/>
            <a:ext cx="6340275" cy="6841697"/>
          </a:xfrm>
        </p:spPr>
        <p:txBody>
          <a:bodyPr>
            <a:normAutofit fontScale="85000" lnSpcReduction="10000"/>
          </a:bodyPr>
          <a:lstStyle/>
          <a:p>
            <a:pPr marL="0" indent="0" algn="just">
              <a:lnSpc>
                <a:spcPct val="120000"/>
              </a:lnSpc>
            </a:pPr>
            <a:r>
              <a:rPr lang="en-GB" sz="2600" dirty="0">
                <a:effectLst/>
                <a:latin typeface="Calibri" panose="020F0502020204030204" pitchFamily="34" charset="0"/>
                <a:cs typeface="Calibri" panose="020F0502020204030204" pitchFamily="34" charset="0"/>
              </a:rPr>
              <a:t>The best way of dealing with waste, both economically and environmentally, is to avoid creating it in the first place. For effective waste management, waste minimization, reuse, recycle and energy recovery are more sustainable than conventional landfill or dumpsite disposal technique.</a:t>
            </a:r>
          </a:p>
          <a:p>
            <a:pPr marL="0" indent="0" algn="just">
              <a:lnSpc>
                <a:spcPct val="120000"/>
              </a:lnSpc>
            </a:pPr>
            <a:r>
              <a:rPr lang="en-GB" sz="2600" dirty="0">
                <a:effectLst/>
                <a:latin typeface="Calibri" panose="020F0502020204030204" pitchFamily="34" charset="0"/>
                <a:cs typeface="Calibri" panose="020F0502020204030204" pitchFamily="34" charset="0"/>
              </a:rPr>
              <a:t>Let’s look at </a:t>
            </a:r>
            <a:r>
              <a:rPr lang="en-GB" sz="2600" b="1" dirty="0">
                <a:effectLst/>
                <a:latin typeface="Calibri" panose="020F0502020204030204" pitchFamily="34" charset="0"/>
                <a:cs typeface="Calibri" panose="020F0502020204030204" pitchFamily="34" charset="0"/>
              </a:rPr>
              <a:t>three different elements of waste</a:t>
            </a:r>
            <a:r>
              <a:rPr lang="en-GB" sz="2600" dirty="0">
                <a:effectLst/>
                <a:latin typeface="Calibri" panose="020F0502020204030204" pitchFamily="34" charset="0"/>
                <a:cs typeface="Calibri" panose="020F0502020204030204" pitchFamily="34" charset="0"/>
              </a:rPr>
              <a:t>:-</a:t>
            </a:r>
          </a:p>
          <a:p>
            <a:pPr marL="514350" indent="-514350" algn="just">
              <a:lnSpc>
                <a:spcPct val="120000"/>
              </a:lnSpc>
              <a:buFont typeface="+mj-lt"/>
              <a:buAutoNum type="arabicPeriod"/>
            </a:pPr>
            <a:r>
              <a:rPr lang="en-GB" sz="2600" b="1" dirty="0">
                <a:solidFill>
                  <a:srgbClr val="0B582E"/>
                </a:solidFill>
                <a:effectLst/>
                <a:latin typeface="Calibri" panose="020F0502020204030204" pitchFamily="34" charset="0"/>
                <a:cs typeface="Calibri" panose="020F0502020204030204" pitchFamily="34" charset="0"/>
              </a:rPr>
              <a:t>Waste Minimization </a:t>
            </a:r>
            <a:r>
              <a:rPr lang="en-GB" sz="2600" dirty="0">
                <a:effectLst/>
                <a:latin typeface="Calibri" panose="020F0502020204030204" pitchFamily="34" charset="0"/>
                <a:cs typeface="Calibri" panose="020F0502020204030204" pitchFamily="34" charset="0"/>
              </a:rPr>
              <a:t>- the process of reducing the amount of waste produced. Waste minimization is about the way in which the products and services we all rely on are designed, made, bought &amp;  sold, used, consumed and disposed of.</a:t>
            </a:r>
          </a:p>
          <a:p>
            <a:pPr marL="514350" indent="-514350" algn="just">
              <a:lnSpc>
                <a:spcPct val="120000"/>
              </a:lnSpc>
              <a:buFont typeface="+mj-lt"/>
              <a:buAutoNum type="arabicPeriod"/>
            </a:pPr>
            <a:r>
              <a:rPr lang="en-GB" sz="2600" b="1" dirty="0">
                <a:solidFill>
                  <a:srgbClr val="0B582E"/>
                </a:solidFill>
                <a:effectLst/>
                <a:latin typeface="Calibri" panose="020F0502020204030204" pitchFamily="34" charset="0"/>
                <a:cs typeface="Calibri" panose="020F0502020204030204" pitchFamily="34" charset="0"/>
              </a:rPr>
              <a:t>Waste Reuse </a:t>
            </a:r>
            <a:r>
              <a:rPr lang="en-GB" sz="2600" dirty="0">
                <a:effectLst/>
                <a:latin typeface="Calibri" panose="020F0502020204030204" pitchFamily="34" charset="0"/>
                <a:cs typeface="Calibri" panose="020F0502020204030204" pitchFamily="34" charset="0"/>
              </a:rPr>
              <a:t>-  means using an item more than once. This includes conventional reuse where the item is used again for the same function and new-life reuse where it is used for a new function. </a:t>
            </a:r>
            <a:endParaRPr lang="en-GB" dirty="0">
              <a:effectLst/>
              <a:latin typeface="Calibri" panose="020F0502020204030204" pitchFamily="34" charset="0"/>
              <a:cs typeface="Calibri" panose="020F0502020204030204" pitchFamily="34" charset="0"/>
            </a:endParaRPr>
          </a:p>
          <a:p>
            <a:endParaRPr lang="en-BA" dirty="0"/>
          </a:p>
        </p:txBody>
      </p:sp>
      <p:sp>
        <p:nvSpPr>
          <p:cNvPr id="3" name="Text Placeholder 2">
            <a:extLst>
              <a:ext uri="{FF2B5EF4-FFF2-40B4-BE49-F238E27FC236}">
                <a16:creationId xmlns:a16="http://schemas.microsoft.com/office/drawing/2014/main" id="{EFD0D0A8-A46F-1CFC-05DF-7709B52BD389}"/>
              </a:ext>
            </a:extLst>
          </p:cNvPr>
          <p:cNvSpPr>
            <a:spLocks noGrp="1"/>
          </p:cNvSpPr>
          <p:nvPr>
            <p:ph type="body" sz="quarter" idx="16"/>
          </p:nvPr>
        </p:nvSpPr>
        <p:spPr>
          <a:xfrm>
            <a:off x="245716" y="651950"/>
            <a:ext cx="3769072" cy="5778781"/>
          </a:xfrm>
        </p:spPr>
        <p:txBody>
          <a:bodyPr/>
          <a:lstStyle/>
          <a:p>
            <a:r>
              <a:rPr lang="en-GB" dirty="0"/>
              <a:t>2. How to                  manage your waste costs effectively?</a:t>
            </a:r>
          </a:p>
          <a:p>
            <a:endParaRPr lang="en-BA" dirty="0"/>
          </a:p>
        </p:txBody>
      </p:sp>
    </p:spTree>
    <p:extLst>
      <p:ext uri="{BB962C8B-B14F-4D97-AF65-F5344CB8AC3E}">
        <p14:creationId xmlns:p14="http://schemas.microsoft.com/office/powerpoint/2010/main" val="260588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DAC22-FFFC-B0BC-5F2E-77F14ADF4009}"/>
              </a:ext>
            </a:extLst>
          </p:cNvPr>
          <p:cNvSpPr>
            <a:spLocks noGrp="1"/>
          </p:cNvSpPr>
          <p:nvPr>
            <p:ph type="body" sz="quarter" idx="18"/>
          </p:nvPr>
        </p:nvSpPr>
        <p:spPr>
          <a:xfrm>
            <a:off x="5284381" y="271484"/>
            <a:ext cx="6251944" cy="6841697"/>
          </a:xfrm>
        </p:spPr>
        <p:txBody>
          <a:bodyPr>
            <a:normAutofit/>
          </a:bodyPr>
          <a:lstStyle/>
          <a:p>
            <a:pPr marL="0" indent="0" algn="just"/>
            <a:r>
              <a:rPr lang="en-GB" b="1" dirty="0">
                <a:solidFill>
                  <a:srgbClr val="0B582E"/>
                </a:solidFill>
                <a:effectLst/>
                <a:latin typeface="Calibri" panose="020F0502020204030204" pitchFamily="34" charset="0"/>
                <a:cs typeface="Calibri" panose="020F0502020204030204" pitchFamily="34" charset="0"/>
              </a:rPr>
              <a:t>3. Waste Recycling </a:t>
            </a:r>
            <a:r>
              <a:rPr lang="en-GB" dirty="0">
                <a:effectLst/>
                <a:latin typeface="Calibri" panose="020F0502020204030204" pitchFamily="34" charset="0"/>
                <a:cs typeface="Calibri" panose="020F0502020204030204" pitchFamily="34" charset="0"/>
              </a:rPr>
              <a:t>- of waste involves reprocessing the particular waste materials, including e-waste, so that it can be used as raw materials in another process. This is also known as material recovery. A well-known process for recycling waste is composting, where biodegradable wastes are biologically decomposed leading to the formation of nutrient-rich compost.</a:t>
            </a:r>
          </a:p>
          <a:p>
            <a:pPr marL="0" indent="0" algn="just"/>
            <a:endParaRPr lang="en-GB" dirty="0">
              <a:latin typeface="Calibri" panose="020F0502020204030204" pitchFamily="34" charset="0"/>
              <a:cs typeface="Calibri" panose="020F0502020204030204" pitchFamily="34" charset="0"/>
            </a:endParaRPr>
          </a:p>
          <a:p>
            <a:pPr marL="0" indent="0" algn="just"/>
            <a:r>
              <a:rPr lang="en-GB" b="1" dirty="0">
                <a:solidFill>
                  <a:srgbClr val="63A043"/>
                </a:solidFill>
                <a:effectLst/>
                <a:latin typeface="Calibri" panose="020F0502020204030204" pitchFamily="34" charset="0"/>
                <a:cs typeface="Calibri" panose="020F0502020204030204" pitchFamily="34" charset="0"/>
              </a:rPr>
              <a:t>Let’s look at some practical waste applications that you can adopt quite easily…..</a:t>
            </a:r>
          </a:p>
          <a:p>
            <a:endParaRPr lang="en-BA" dirty="0"/>
          </a:p>
        </p:txBody>
      </p:sp>
      <p:sp>
        <p:nvSpPr>
          <p:cNvPr id="3" name="Text Placeholder 2">
            <a:extLst>
              <a:ext uri="{FF2B5EF4-FFF2-40B4-BE49-F238E27FC236}">
                <a16:creationId xmlns:a16="http://schemas.microsoft.com/office/drawing/2014/main" id="{EFD0D0A8-A46F-1CFC-05DF-7709B52BD389}"/>
              </a:ext>
            </a:extLst>
          </p:cNvPr>
          <p:cNvSpPr>
            <a:spLocks noGrp="1"/>
          </p:cNvSpPr>
          <p:nvPr>
            <p:ph type="body" sz="quarter" idx="16"/>
          </p:nvPr>
        </p:nvSpPr>
        <p:spPr>
          <a:xfrm>
            <a:off x="245716" y="651950"/>
            <a:ext cx="3769072" cy="5778781"/>
          </a:xfrm>
        </p:spPr>
        <p:txBody>
          <a:bodyPr/>
          <a:lstStyle/>
          <a:p>
            <a:r>
              <a:rPr lang="en-GB" dirty="0"/>
              <a:t>2. How to                  manage your waste costs effectively?</a:t>
            </a:r>
          </a:p>
          <a:p>
            <a:endParaRPr lang="en-BA" dirty="0"/>
          </a:p>
        </p:txBody>
      </p:sp>
    </p:spTree>
    <p:extLst>
      <p:ext uri="{BB962C8B-B14F-4D97-AF65-F5344CB8AC3E}">
        <p14:creationId xmlns:p14="http://schemas.microsoft.com/office/powerpoint/2010/main" val="2732575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95BA5F7-B8F8-C017-0B5B-83AEA1441F24}"/>
              </a:ext>
            </a:extLst>
          </p:cNvPr>
          <p:cNvSpPr>
            <a:spLocks noGrp="1"/>
          </p:cNvSpPr>
          <p:nvPr>
            <p:ph type="body" sz="quarter" idx="16"/>
          </p:nvPr>
        </p:nvSpPr>
        <p:spPr>
          <a:xfrm>
            <a:off x="614363" y="2156178"/>
            <a:ext cx="3263900" cy="4701822"/>
          </a:xfrm>
          <a:solidFill>
            <a:srgbClr val="63A043"/>
          </a:solidFill>
        </p:spPr>
        <p:txBody>
          <a:bodyPr/>
          <a:lstStyle/>
          <a:p>
            <a:pPr marR="95250"/>
            <a:r>
              <a:rPr lang="en-IE" b="1" spc="25" dirty="0">
                <a:solidFill>
                  <a:srgbClr val="FFFFFF"/>
                </a:solidFill>
                <a:effectLst/>
                <a:ea typeface="Times New Roman" panose="02020603050405020304" pitchFamily="18" charset="0"/>
                <a:cs typeface="Times New Roman" panose="02020603050405020304" pitchFamily="18" charset="0"/>
              </a:rPr>
              <a:t>Waste segregation </a:t>
            </a:r>
          </a:p>
          <a:p>
            <a:endParaRPr lang="en-GB" sz="1800" b="0" dirty="0">
              <a:effectLst/>
              <a:latin typeface="Calibri" panose="020F0502020204030204" pitchFamily="34" charset="0"/>
              <a:cs typeface="Calibri" panose="020F0502020204030204" pitchFamily="34" charset="0"/>
            </a:endParaRPr>
          </a:p>
          <a:p>
            <a:r>
              <a:rPr lang="en-GB" sz="1800" b="0" dirty="0">
                <a:effectLst/>
                <a:latin typeface="Calibri" panose="020F0502020204030204" pitchFamily="34" charset="0"/>
                <a:cs typeface="Calibri" panose="020F0502020204030204" pitchFamily="34" charset="0"/>
              </a:rPr>
              <a:t>In your office, provide well-labelled bins to allow segregation of office paper, recyclables, food and general waste. </a:t>
            </a:r>
          </a:p>
          <a:p>
            <a:endParaRPr lang="en-GB" sz="1800" dirty="0">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As a guide, general waste (landfill waste) should not exceed 20% of the total waste produced. If it does, you are likely to be throwing away materials that can be recycled or reu</a:t>
            </a:r>
            <a:r>
              <a:rPr lang="en-GB" sz="1800" dirty="0">
                <a:latin typeface="Calibri" panose="020F0502020204030204" pitchFamily="34" charset="0"/>
                <a:cs typeface="Calibri" panose="020F0502020204030204" pitchFamily="34" charset="0"/>
              </a:rPr>
              <a:t>sed.</a:t>
            </a:r>
            <a:endParaRPr lang="en-GB" sz="1800" dirty="0">
              <a:effectLst/>
              <a:latin typeface="Calibri" panose="020F0502020204030204" pitchFamily="34" charset="0"/>
              <a:cs typeface="Calibri" panose="020F0502020204030204" pitchFamily="34" charset="0"/>
            </a:endParaRPr>
          </a:p>
          <a:p>
            <a:endParaRPr lang="en-GB" sz="1400" dirty="0">
              <a:effectLst/>
              <a:latin typeface="Calibri" panose="020F0502020204030204" pitchFamily="34" charset="0"/>
              <a:cs typeface="Calibri" panose="020F0502020204030204" pitchFamily="34" charset="0"/>
            </a:endParaRPr>
          </a:p>
          <a:p>
            <a:endParaRPr lang="en-IE" sz="2000" dirty="0"/>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4515077" y="2156179"/>
            <a:ext cx="3263900" cy="4701821"/>
          </a:xfrm>
          <a:solidFill>
            <a:srgbClr val="0B582E"/>
          </a:solidFill>
        </p:spPr>
        <p:txBody>
          <a:bodyPr/>
          <a:lstStyle/>
          <a:p>
            <a:pPr marR="95250"/>
            <a:r>
              <a:rPr lang="en-IE" b="1" spc="25" dirty="0">
                <a:solidFill>
                  <a:srgbClr val="FFFFFF"/>
                </a:solidFill>
                <a:cs typeface="Times New Roman" panose="02020603050405020304" pitchFamily="18" charset="0"/>
              </a:rPr>
              <a:t>Paper use and printing </a:t>
            </a:r>
          </a:p>
          <a:p>
            <a:endParaRPr lang="en-GB" sz="1800" b="0" dirty="0">
              <a:effectLst/>
              <a:latin typeface="Calibri" panose="020F0502020204030204" pitchFamily="34" charset="0"/>
              <a:cs typeface="Calibri" panose="020F0502020204030204" pitchFamily="34" charset="0"/>
            </a:endParaRPr>
          </a:p>
          <a:p>
            <a:r>
              <a:rPr lang="en-GB" sz="1800" b="0" dirty="0">
                <a:effectLst/>
                <a:latin typeface="Calibri" panose="020F0502020204030204" pitchFamily="34" charset="0"/>
                <a:cs typeface="Calibri" panose="020F0502020204030204" pitchFamily="34" charset="0"/>
              </a:rPr>
              <a:t>Follow the principles of the waste management hierarchy: prevent, minimise, reuse, then recycle.</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a:t>
            </a:r>
            <a:r>
              <a:rPr lang="en-GB" sz="1800" dirty="0">
                <a:effectLst/>
                <a:latin typeface="Calibri" panose="020F0502020204030204" pitchFamily="34" charset="0"/>
                <a:cs typeface="Calibri" panose="020F0502020204030204" pitchFamily="34" charset="0"/>
              </a:rPr>
              <a:t>urchase 100% post-consumer recycled paper. </a:t>
            </a:r>
          </a:p>
          <a:p>
            <a:endParaRPr lang="en-GB" sz="1800" dirty="0">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Default printing to double-sided and use reusable envelopes</a:t>
            </a:r>
          </a:p>
          <a:p>
            <a:endParaRPr lang="en-GB" sz="1800" dirty="0">
              <a:effectLst/>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Use electronic means of communication rather than paper. </a:t>
            </a:r>
          </a:p>
          <a:p>
            <a:endParaRPr lang="en-GB" sz="1800" dirty="0">
              <a:effectLst/>
              <a:latin typeface="Calibri" panose="020F0502020204030204" pitchFamily="34" charset="0"/>
              <a:cs typeface="Calibri" panose="020F0502020204030204" pitchFamily="34" charset="0"/>
            </a:endParaRPr>
          </a:p>
          <a:p>
            <a:endParaRPr lang="en-GB" sz="1800" dirty="0">
              <a:effectLst/>
              <a:latin typeface="Calibri" panose="020F0502020204030204" pitchFamily="34" charset="0"/>
              <a:cs typeface="Calibri" panose="020F0502020204030204" pitchFamily="34" charset="0"/>
            </a:endParaRPr>
          </a:p>
          <a:p>
            <a:endParaRPr lang="en-IE" dirty="0"/>
          </a:p>
        </p:txBody>
      </p:sp>
      <p:sp>
        <p:nvSpPr>
          <p:cNvPr id="19" name="Text Placeholder 18">
            <a:extLst>
              <a:ext uri="{FF2B5EF4-FFF2-40B4-BE49-F238E27FC236}">
                <a16:creationId xmlns:a16="http://schemas.microsoft.com/office/drawing/2014/main" id="{C732D7A1-FC30-18FD-89A9-4EAFBFA5755A}"/>
              </a:ext>
            </a:extLst>
          </p:cNvPr>
          <p:cNvSpPr>
            <a:spLocks noGrp="1"/>
          </p:cNvSpPr>
          <p:nvPr>
            <p:ph type="body" sz="quarter" idx="28"/>
          </p:nvPr>
        </p:nvSpPr>
        <p:spPr>
          <a:xfrm>
            <a:off x="8313737" y="2124924"/>
            <a:ext cx="3263900" cy="4733076"/>
          </a:xfrm>
          <a:solidFill>
            <a:srgbClr val="63A043"/>
          </a:solidFill>
        </p:spPr>
        <p:txBody>
          <a:bodyPr/>
          <a:lstStyle/>
          <a:p>
            <a:pPr marR="95250"/>
            <a:r>
              <a:rPr lang="en-IE" b="1" spc="25" dirty="0">
                <a:solidFill>
                  <a:srgbClr val="FFFFFF"/>
                </a:solidFill>
                <a:cs typeface="Times New Roman" panose="02020603050405020304" pitchFamily="18" charset="0"/>
              </a:rPr>
              <a:t>Food waste</a:t>
            </a:r>
          </a:p>
          <a:p>
            <a:endParaRPr lang="en-GB" sz="1800" b="0" dirty="0">
              <a:effectLst/>
              <a:latin typeface="Calibri" panose="020F0502020204030204" pitchFamily="34" charset="0"/>
              <a:cs typeface="Calibri" panose="020F0502020204030204" pitchFamily="34" charset="0"/>
            </a:endParaRPr>
          </a:p>
          <a:p>
            <a:r>
              <a:rPr lang="en-GB" sz="1800" b="0" dirty="0">
                <a:effectLst/>
                <a:latin typeface="Calibri" panose="020F0502020204030204" pitchFamily="34" charset="0"/>
                <a:cs typeface="Calibri" panose="020F0502020204030204" pitchFamily="34" charset="0"/>
              </a:rPr>
              <a:t>Work with canteen staff to quantify food waste and identify changes to reduce amounts arising. </a:t>
            </a:r>
          </a:p>
          <a:p>
            <a:endParaRPr lang="en-GB" sz="1800" dirty="0">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Take measures to prevent food waste when purchasing, preparing and serving food and monitor food waste benchmarks. </a:t>
            </a:r>
          </a:p>
          <a:p>
            <a:endParaRPr lang="en-GB" sz="1800" dirty="0">
              <a:effectLst/>
              <a:latin typeface="Calibri" panose="020F0502020204030204" pitchFamily="34" charset="0"/>
              <a:cs typeface="Calibri" panose="020F0502020204030204" pitchFamily="34" charset="0"/>
            </a:endParaRPr>
          </a:p>
          <a:p>
            <a:r>
              <a:rPr lang="en-GB" sz="1800" dirty="0">
                <a:effectLst/>
                <a:latin typeface="Calibri" panose="020F0502020204030204" pitchFamily="34" charset="0"/>
                <a:cs typeface="Calibri" panose="020F0502020204030204" pitchFamily="34" charset="0"/>
              </a:rPr>
              <a:t>Provide separate food waste bins in canteen and staff kitchens. This is the law where hot food is prov</a:t>
            </a:r>
            <a:r>
              <a:rPr lang="en-GB" sz="1800" dirty="0">
                <a:latin typeface="Calibri" panose="020F0502020204030204" pitchFamily="34" charset="0"/>
                <a:cs typeface="Calibri" panose="020F0502020204030204" pitchFamily="34" charset="0"/>
              </a:rPr>
              <a:t>ided.</a:t>
            </a:r>
            <a:endParaRPr lang="en-GB" sz="1800" dirty="0">
              <a:effectLst/>
              <a:latin typeface="Calibri" panose="020F0502020204030204" pitchFamily="34" charset="0"/>
              <a:cs typeface="Calibri" panose="020F0502020204030204" pitchFamily="34" charset="0"/>
            </a:endParaRPr>
          </a:p>
          <a:p>
            <a:endParaRPr lang="en-GB" sz="1400" dirty="0">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A93FA2C6-E48E-43AB-D5D9-0954E6F60F7C}"/>
              </a:ext>
            </a:extLst>
          </p:cNvPr>
          <p:cNvPicPr>
            <a:picLocks noChangeAspect="1"/>
          </p:cNvPicPr>
          <p:nvPr/>
        </p:nvPicPr>
        <p:blipFill rotWithShape="1">
          <a:blip r:embed="rId2"/>
          <a:srcRect t="38828" b="17499"/>
          <a:stretch/>
        </p:blipFill>
        <p:spPr>
          <a:xfrm>
            <a:off x="614363" y="17990"/>
            <a:ext cx="3263900" cy="2138187"/>
          </a:xfrm>
          <a:prstGeom prst="rect">
            <a:avLst/>
          </a:prstGeom>
        </p:spPr>
      </p:pic>
      <p:sp>
        <p:nvSpPr>
          <p:cNvPr id="8" name="Flowchart: Connector 7">
            <a:extLst>
              <a:ext uri="{FF2B5EF4-FFF2-40B4-BE49-F238E27FC236}">
                <a16:creationId xmlns:a16="http://schemas.microsoft.com/office/drawing/2014/main" id="{650185ED-6A29-E7F0-F0F8-68BA3F44B96E}"/>
              </a:ext>
            </a:extLst>
          </p:cNvPr>
          <p:cNvSpPr/>
          <p:nvPr/>
        </p:nvSpPr>
        <p:spPr>
          <a:xfrm>
            <a:off x="154164" y="326672"/>
            <a:ext cx="891822" cy="846666"/>
          </a:xfrm>
          <a:prstGeom prst="flowChartConnector">
            <a:avLst/>
          </a:prstGeom>
          <a:solidFill>
            <a:srgbClr val="63A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1</a:t>
            </a:r>
          </a:p>
        </p:txBody>
      </p:sp>
      <p:pic>
        <p:nvPicPr>
          <p:cNvPr id="12" name="Picture 11">
            <a:extLst>
              <a:ext uri="{FF2B5EF4-FFF2-40B4-BE49-F238E27FC236}">
                <a16:creationId xmlns:a16="http://schemas.microsoft.com/office/drawing/2014/main" id="{54C844BA-3DEB-06D3-8BC6-5ADB85315D52}"/>
              </a:ext>
            </a:extLst>
          </p:cNvPr>
          <p:cNvPicPr>
            <a:picLocks noChangeAspect="1"/>
          </p:cNvPicPr>
          <p:nvPr/>
        </p:nvPicPr>
        <p:blipFill>
          <a:blip r:embed="rId3"/>
          <a:stretch>
            <a:fillRect/>
          </a:stretch>
        </p:blipFill>
        <p:spPr>
          <a:xfrm>
            <a:off x="4515077" y="-19756"/>
            <a:ext cx="3263900" cy="2175933"/>
          </a:xfrm>
          <a:prstGeom prst="rect">
            <a:avLst/>
          </a:prstGeom>
        </p:spPr>
      </p:pic>
      <p:sp>
        <p:nvSpPr>
          <p:cNvPr id="20" name="Flowchart: Connector 19">
            <a:extLst>
              <a:ext uri="{FF2B5EF4-FFF2-40B4-BE49-F238E27FC236}">
                <a16:creationId xmlns:a16="http://schemas.microsoft.com/office/drawing/2014/main" id="{0AB624CE-EF75-A624-6835-CAAA110F842F}"/>
              </a:ext>
            </a:extLst>
          </p:cNvPr>
          <p:cNvSpPr/>
          <p:nvPr/>
        </p:nvSpPr>
        <p:spPr>
          <a:xfrm>
            <a:off x="4069203" y="327025"/>
            <a:ext cx="891822" cy="846666"/>
          </a:xfrm>
          <a:prstGeom prst="flowChartConnector">
            <a:avLst/>
          </a:prstGeom>
          <a:solidFill>
            <a:srgbClr val="0B5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2</a:t>
            </a:r>
          </a:p>
        </p:txBody>
      </p:sp>
      <p:pic>
        <p:nvPicPr>
          <p:cNvPr id="22" name="Picture 21">
            <a:extLst>
              <a:ext uri="{FF2B5EF4-FFF2-40B4-BE49-F238E27FC236}">
                <a16:creationId xmlns:a16="http://schemas.microsoft.com/office/drawing/2014/main" id="{D1598A84-BAA3-8419-DEC1-E75499DD1904}"/>
              </a:ext>
            </a:extLst>
          </p:cNvPr>
          <p:cNvPicPr>
            <a:picLocks noChangeAspect="1"/>
          </p:cNvPicPr>
          <p:nvPr/>
        </p:nvPicPr>
        <p:blipFill rotWithShape="1">
          <a:blip r:embed="rId4"/>
          <a:srcRect t="51619"/>
          <a:stretch/>
        </p:blipFill>
        <p:spPr>
          <a:xfrm>
            <a:off x="8328025" y="-19756"/>
            <a:ext cx="3249612" cy="2175933"/>
          </a:xfrm>
          <a:prstGeom prst="rect">
            <a:avLst/>
          </a:prstGeom>
        </p:spPr>
      </p:pic>
      <p:sp>
        <p:nvSpPr>
          <p:cNvPr id="21" name="Flowchart: Connector 20">
            <a:extLst>
              <a:ext uri="{FF2B5EF4-FFF2-40B4-BE49-F238E27FC236}">
                <a16:creationId xmlns:a16="http://schemas.microsoft.com/office/drawing/2014/main" id="{2FB01FF7-C269-8D90-F0CD-139BDF68CD94}"/>
              </a:ext>
            </a:extLst>
          </p:cNvPr>
          <p:cNvSpPr/>
          <p:nvPr/>
        </p:nvSpPr>
        <p:spPr>
          <a:xfrm>
            <a:off x="7882114" y="379309"/>
            <a:ext cx="891822" cy="846666"/>
          </a:xfrm>
          <a:prstGeom prst="flowChartConnector">
            <a:avLst/>
          </a:prstGeom>
          <a:solidFill>
            <a:srgbClr val="63A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3</a:t>
            </a:r>
          </a:p>
        </p:txBody>
      </p:sp>
    </p:spTree>
    <p:extLst>
      <p:ext uri="{BB962C8B-B14F-4D97-AF65-F5344CB8AC3E}">
        <p14:creationId xmlns:p14="http://schemas.microsoft.com/office/powerpoint/2010/main" val="397494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C984C-3E31-A4EB-922F-A8A4D0932AFB}"/>
              </a:ext>
            </a:extLst>
          </p:cNvPr>
          <p:cNvSpPr>
            <a:spLocks noGrp="1"/>
          </p:cNvSpPr>
          <p:nvPr>
            <p:ph type="body" sz="quarter" idx="18"/>
          </p:nvPr>
        </p:nvSpPr>
        <p:spPr>
          <a:xfrm>
            <a:off x="5204887" y="470927"/>
            <a:ext cx="6257012" cy="6252615"/>
          </a:xfrm>
        </p:spPr>
        <p:txBody>
          <a:bodyPr>
            <a:noAutofit/>
          </a:bodyPr>
          <a:lstStyle/>
          <a:p>
            <a:pPr marL="457200" indent="-457200">
              <a:buFont typeface="Arial" panose="020B0604020202020204" pitchFamily="34" charset="0"/>
              <a:buChar char="•"/>
              <a:tabLst>
                <a:tab pos="2606675" algn="l"/>
              </a:tabLst>
            </a:pPr>
            <a:r>
              <a:rPr lang="en-GB" dirty="0"/>
              <a:t>Review the cost structure of your energy bills to establish what you are being charged for and eliminate unnecessary charges where possible</a:t>
            </a:r>
          </a:p>
          <a:p>
            <a:pPr marL="457200" indent="-457200">
              <a:buFont typeface="Arial" panose="020B0604020202020204" pitchFamily="34" charset="0"/>
              <a:buChar char="•"/>
              <a:tabLst>
                <a:tab pos="2606675" algn="l"/>
              </a:tabLst>
            </a:pPr>
            <a:r>
              <a:rPr lang="en-GB" dirty="0"/>
              <a:t>Monitor energy consumption trends over a daily/weekly basis with a view to understanding energy consumption. </a:t>
            </a:r>
          </a:p>
          <a:p>
            <a:pPr marL="457200" indent="-457200">
              <a:buFont typeface="Arial" panose="020B0604020202020204" pitchFamily="34" charset="0"/>
              <a:buChar char="•"/>
              <a:tabLst>
                <a:tab pos="2606675" algn="l"/>
              </a:tabLst>
            </a:pPr>
            <a:r>
              <a:rPr lang="en-GB" dirty="0"/>
              <a:t>Identify and meter energy users to determine daily/ weekly energy consumption. Then put in place measures to manage the largest users.</a:t>
            </a:r>
          </a:p>
          <a:p>
            <a:pPr marL="457200" indent="-457200">
              <a:buFont typeface="Arial" panose="020B0604020202020204" pitchFamily="34" charset="0"/>
              <a:buChar char="•"/>
              <a:tabLst>
                <a:tab pos="2606675" algn="l"/>
              </a:tabLst>
            </a:pPr>
            <a:r>
              <a:rPr lang="en-GB" dirty="0"/>
              <a:t>Shop around for the best energy prices on an annual basis or before your contract expires. When your contract expires your unit price is likely to increase without notification by your supplier. </a:t>
            </a:r>
          </a:p>
        </p:txBody>
      </p:sp>
      <p:sp>
        <p:nvSpPr>
          <p:cNvPr id="6" name="Text Placeholder 2">
            <a:extLst>
              <a:ext uri="{FF2B5EF4-FFF2-40B4-BE49-F238E27FC236}">
                <a16:creationId xmlns:a16="http://schemas.microsoft.com/office/drawing/2014/main" id="{CDE27F89-5198-7335-FC39-870AC78E1C1A}"/>
              </a:ext>
            </a:extLst>
          </p:cNvPr>
          <p:cNvSpPr>
            <a:spLocks noGrp="1"/>
          </p:cNvSpPr>
          <p:nvPr>
            <p:ph type="body" sz="quarter" idx="16"/>
          </p:nvPr>
        </p:nvSpPr>
        <p:spPr>
          <a:xfrm>
            <a:off x="130887" y="926818"/>
            <a:ext cx="3679113" cy="5778781"/>
          </a:xfrm>
        </p:spPr>
        <p:txBody>
          <a:bodyPr>
            <a:normAutofit/>
          </a:bodyPr>
          <a:lstStyle/>
          <a:p>
            <a:r>
              <a:rPr lang="en-GB" dirty="0"/>
              <a:t>3. How to manage your energy costs effectively?</a:t>
            </a:r>
          </a:p>
        </p:txBody>
      </p:sp>
    </p:spTree>
    <p:extLst>
      <p:ext uri="{BB962C8B-B14F-4D97-AF65-F5344CB8AC3E}">
        <p14:creationId xmlns:p14="http://schemas.microsoft.com/office/powerpoint/2010/main" val="427310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C984C-3E31-A4EB-922F-A8A4D0932AFB}"/>
              </a:ext>
            </a:extLst>
          </p:cNvPr>
          <p:cNvSpPr>
            <a:spLocks noGrp="1"/>
          </p:cNvSpPr>
          <p:nvPr>
            <p:ph type="body" sz="quarter" idx="18"/>
          </p:nvPr>
        </p:nvSpPr>
        <p:spPr>
          <a:xfrm>
            <a:off x="5125927" y="452984"/>
            <a:ext cx="6512149" cy="6252615"/>
          </a:xfrm>
        </p:spPr>
        <p:txBody>
          <a:bodyPr>
            <a:noAutofit/>
          </a:bodyPr>
          <a:lstStyle/>
          <a:p>
            <a:pPr marL="457200" indent="-457200">
              <a:buFont typeface="Arial" panose="020B0604020202020204" pitchFamily="34" charset="0"/>
              <a:buChar char="•"/>
              <a:tabLst>
                <a:tab pos="2606675" algn="l"/>
              </a:tabLst>
            </a:pPr>
            <a:r>
              <a:rPr lang="en-GB" dirty="0"/>
              <a:t>Install heat reflectors to the walls behind radiators to improve their efficiency at relatively low cost. Avoid using supplementary electric heaters. </a:t>
            </a:r>
          </a:p>
          <a:p>
            <a:pPr marL="457200" indent="-457200">
              <a:buFont typeface="Arial" panose="020B0604020202020204" pitchFamily="34" charset="0"/>
              <a:buChar char="•"/>
              <a:tabLst>
                <a:tab pos="2606675" algn="l"/>
              </a:tabLst>
            </a:pPr>
            <a:r>
              <a:rPr lang="en-GB" dirty="0"/>
              <a:t>Ensure heaters and radiators are kept clear by not covering them or placing furniture in front of them. This will enable them to heat up your office more efficiently. </a:t>
            </a:r>
          </a:p>
          <a:p>
            <a:pPr marL="457200" indent="-457200">
              <a:buFont typeface="Arial" panose="020B0604020202020204" pitchFamily="34" charset="0"/>
              <a:buChar char="•"/>
              <a:tabLst>
                <a:tab pos="2606675" algn="l"/>
              </a:tabLst>
            </a:pPr>
            <a:r>
              <a:rPr lang="en-GB" dirty="0"/>
              <a:t>Before you run your air conditioning system, consider if your office could be sufficiently cooled by opening doors and windows. </a:t>
            </a:r>
          </a:p>
          <a:p>
            <a:pPr marL="457200" indent="-457200">
              <a:buFont typeface="Arial" panose="020B0604020202020204" pitchFamily="34" charset="0"/>
              <a:buChar char="•"/>
              <a:tabLst>
                <a:tab pos="2606675" algn="l"/>
              </a:tabLst>
            </a:pPr>
            <a:r>
              <a:rPr lang="en-GB" dirty="0"/>
              <a:t>To avoid staff using their own fans which can be inefficient, try to cater for different people’s needs by moving employees to where they would be most comfortable. </a:t>
            </a:r>
          </a:p>
        </p:txBody>
      </p:sp>
      <p:sp>
        <p:nvSpPr>
          <p:cNvPr id="3" name="Text Placeholder 2">
            <a:extLst>
              <a:ext uri="{FF2B5EF4-FFF2-40B4-BE49-F238E27FC236}">
                <a16:creationId xmlns:a16="http://schemas.microsoft.com/office/drawing/2014/main" id="{DE6C0858-29E9-3668-CDB7-137B3E188FDE}"/>
              </a:ext>
            </a:extLst>
          </p:cNvPr>
          <p:cNvSpPr>
            <a:spLocks noGrp="1"/>
          </p:cNvSpPr>
          <p:nvPr>
            <p:ph type="body" sz="quarter" idx="16"/>
          </p:nvPr>
        </p:nvSpPr>
        <p:spPr>
          <a:xfrm>
            <a:off x="130887" y="1458446"/>
            <a:ext cx="3679113" cy="5778781"/>
          </a:xfrm>
        </p:spPr>
        <p:txBody>
          <a:bodyPr>
            <a:normAutofit/>
          </a:bodyPr>
          <a:lstStyle/>
          <a:p>
            <a:r>
              <a:rPr lang="en-GB" dirty="0"/>
              <a:t>3. How to manage your energy costs effectively?</a:t>
            </a:r>
          </a:p>
        </p:txBody>
      </p:sp>
    </p:spTree>
    <p:extLst>
      <p:ext uri="{BB962C8B-B14F-4D97-AF65-F5344CB8AC3E}">
        <p14:creationId xmlns:p14="http://schemas.microsoft.com/office/powerpoint/2010/main" val="403961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3733703"/>
            <a:ext cx="4988760" cy="845970"/>
          </a:xfrm>
        </p:spPr>
        <p:txBody>
          <a:bodyPr>
            <a:noAutofit/>
          </a:bodyPr>
          <a:lstStyle/>
          <a:p>
            <a:r>
              <a:rPr lang="en-US" dirty="0"/>
              <a:t>Introduction to Sustainable Offices </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dirty="0"/>
              <a:t>Section 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C984C-3E31-A4EB-922F-A8A4D0932AFB}"/>
              </a:ext>
            </a:extLst>
          </p:cNvPr>
          <p:cNvSpPr>
            <a:spLocks noGrp="1"/>
          </p:cNvSpPr>
          <p:nvPr>
            <p:ph type="body" sz="quarter" idx="18"/>
          </p:nvPr>
        </p:nvSpPr>
        <p:spPr>
          <a:xfrm>
            <a:off x="5157788" y="452984"/>
            <a:ext cx="6564314" cy="6252615"/>
          </a:xfrm>
        </p:spPr>
        <p:txBody>
          <a:bodyPr>
            <a:noAutofit/>
          </a:bodyPr>
          <a:lstStyle/>
          <a:p>
            <a:pPr marL="0" indent="0">
              <a:tabLst>
                <a:tab pos="2606675" algn="l"/>
              </a:tabLst>
            </a:pPr>
            <a:r>
              <a:rPr lang="en-GB" dirty="0"/>
              <a:t>Climate Change is leading to increased seasonal water shortages all over Europe. In the future, SMEs are likely to see tighter restrictions on their use of water and further increases in charges for metered water. </a:t>
            </a:r>
          </a:p>
          <a:p>
            <a:pPr>
              <a:tabLst>
                <a:tab pos="2606675" algn="l"/>
              </a:tabLst>
            </a:pPr>
            <a:endParaRPr lang="en-GB" dirty="0"/>
          </a:p>
          <a:p>
            <a:pPr>
              <a:tabLst>
                <a:tab pos="2606675" algn="l"/>
              </a:tabLst>
            </a:pPr>
            <a:r>
              <a:rPr lang="en-GB" b="1" dirty="0"/>
              <a:t>Key ways to reduce water costs in your SME</a:t>
            </a:r>
          </a:p>
          <a:p>
            <a:pPr marL="342900" indent="-342900">
              <a:buFont typeface="Arial" panose="020B0604020202020204" pitchFamily="34" charset="0"/>
              <a:buChar char="•"/>
              <a:tabLst>
                <a:tab pos="2606675" algn="l"/>
              </a:tabLst>
            </a:pPr>
            <a:r>
              <a:rPr lang="en-GB" dirty="0"/>
              <a:t>The production of potable water is energy intensive with consequential green house gas emissions. Over two-thirds of potable water use in the average office takes place in the toilets, where substantial savings can often be made. </a:t>
            </a:r>
          </a:p>
          <a:p>
            <a:pPr marL="342900" indent="-342900">
              <a:buFont typeface="Arial" panose="020B0604020202020204" pitchFamily="34" charset="0"/>
              <a:buChar char="•"/>
              <a:tabLst>
                <a:tab pos="2606675" algn="l"/>
              </a:tabLst>
            </a:pPr>
            <a:r>
              <a:rPr lang="en-GB" dirty="0"/>
              <a:t>Consider installing electronic sensor operated taps. Install self-closing push button taps to ensure taps are not left on unnecessarily. </a:t>
            </a:r>
          </a:p>
          <a:p>
            <a:pPr marL="342900" indent="-342900">
              <a:buFont typeface="Arial" panose="020B0604020202020204" pitchFamily="34" charset="0"/>
              <a:buChar char="•"/>
              <a:tabLst>
                <a:tab pos="2606675" algn="l"/>
              </a:tabLst>
            </a:pPr>
            <a:r>
              <a:rPr lang="en-GB" dirty="0"/>
              <a:t>Fit aerators to taps and showers to reduce flows</a:t>
            </a:r>
          </a:p>
          <a:p>
            <a:pPr marL="0" indent="0">
              <a:tabLst>
                <a:tab pos="2606675" algn="l"/>
              </a:tabLst>
            </a:pPr>
            <a:endParaRPr lang="en-IE" dirty="0">
              <a:solidFill>
                <a:srgbClr val="297239"/>
              </a:solidFill>
            </a:endParaRPr>
          </a:p>
        </p:txBody>
      </p:sp>
      <p:sp>
        <p:nvSpPr>
          <p:cNvPr id="3" name="Text Placeholder 2">
            <a:extLst>
              <a:ext uri="{FF2B5EF4-FFF2-40B4-BE49-F238E27FC236}">
                <a16:creationId xmlns:a16="http://schemas.microsoft.com/office/drawing/2014/main" id="{DE6C0858-29E9-3668-CDB7-137B3E188FDE}"/>
              </a:ext>
            </a:extLst>
          </p:cNvPr>
          <p:cNvSpPr>
            <a:spLocks noGrp="1"/>
          </p:cNvSpPr>
          <p:nvPr>
            <p:ph type="body" sz="quarter" idx="16"/>
          </p:nvPr>
        </p:nvSpPr>
        <p:spPr>
          <a:xfrm>
            <a:off x="116599" y="795884"/>
            <a:ext cx="3679113" cy="5778781"/>
          </a:xfrm>
        </p:spPr>
        <p:txBody>
          <a:bodyPr>
            <a:normAutofit/>
          </a:bodyPr>
          <a:lstStyle/>
          <a:p>
            <a:r>
              <a:rPr lang="sv-SE" dirty="0">
                <a:solidFill>
                  <a:srgbClr val="297239"/>
                </a:solidFill>
                <a:latin typeface="Calibri" panose="020F0502020204030204" pitchFamily="34" charset="0"/>
                <a:cs typeface="Calibri" panose="020F0502020204030204" pitchFamily="34" charset="0"/>
              </a:rPr>
              <a:t>4</a:t>
            </a:r>
            <a:r>
              <a:rPr lang="sv-SE" b="1" i="0" dirty="0">
                <a:solidFill>
                  <a:srgbClr val="297239"/>
                </a:solidFill>
                <a:effectLst/>
                <a:latin typeface="Calibri" panose="020F0502020204030204" pitchFamily="34" charset="0"/>
                <a:cs typeface="Calibri" panose="020F0502020204030204" pitchFamily="34" charset="0"/>
              </a:rPr>
              <a:t>. How to manage your water costs effectively?</a:t>
            </a:r>
            <a:endParaRPr lang="en-US" b="0" dirty="0">
              <a:solidFill>
                <a:srgbClr val="297239"/>
              </a:solidFill>
            </a:endParaRPr>
          </a:p>
        </p:txBody>
      </p:sp>
    </p:spTree>
    <p:extLst>
      <p:ext uri="{BB962C8B-B14F-4D97-AF65-F5344CB8AC3E}">
        <p14:creationId xmlns:p14="http://schemas.microsoft.com/office/powerpoint/2010/main" val="1606222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C984C-3E31-A4EB-922F-A8A4D0932AFB}"/>
              </a:ext>
            </a:extLst>
          </p:cNvPr>
          <p:cNvSpPr>
            <a:spLocks noGrp="1"/>
          </p:cNvSpPr>
          <p:nvPr>
            <p:ph type="body" sz="quarter" idx="18"/>
          </p:nvPr>
        </p:nvSpPr>
        <p:spPr>
          <a:xfrm>
            <a:off x="5300662" y="452984"/>
            <a:ext cx="6421439" cy="6252615"/>
          </a:xfrm>
        </p:spPr>
        <p:txBody>
          <a:bodyPr>
            <a:noAutofit/>
          </a:bodyPr>
          <a:lstStyle/>
          <a:p>
            <a:pPr>
              <a:tabLst>
                <a:tab pos="2606675" algn="l"/>
              </a:tabLst>
            </a:pPr>
            <a:endParaRPr lang="en-GB" dirty="0"/>
          </a:p>
          <a:p>
            <a:pPr>
              <a:tabLst>
                <a:tab pos="2606675" algn="l"/>
              </a:tabLst>
            </a:pPr>
            <a:endParaRPr lang="en-GB" dirty="0">
              <a:solidFill>
                <a:srgbClr val="297239"/>
              </a:solidFill>
            </a:endParaRPr>
          </a:p>
        </p:txBody>
      </p:sp>
      <p:sp>
        <p:nvSpPr>
          <p:cNvPr id="6" name="Text Placeholder 2">
            <a:extLst>
              <a:ext uri="{FF2B5EF4-FFF2-40B4-BE49-F238E27FC236}">
                <a16:creationId xmlns:a16="http://schemas.microsoft.com/office/drawing/2014/main" id="{C1B1DBBE-6126-CCA2-5FB5-ADE6FA922378}"/>
              </a:ext>
            </a:extLst>
          </p:cNvPr>
          <p:cNvSpPr txBox="1">
            <a:spLocks/>
          </p:cNvSpPr>
          <p:nvPr/>
        </p:nvSpPr>
        <p:spPr>
          <a:xfrm>
            <a:off x="116599" y="795884"/>
            <a:ext cx="3679113" cy="57787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solidFill>
                  <a:srgbClr val="297239"/>
                </a:solidFill>
                <a:latin typeface="Calibri" panose="020F0502020204030204" pitchFamily="34" charset="0"/>
                <a:cs typeface="Calibri" panose="020F0502020204030204" pitchFamily="34" charset="0"/>
              </a:rPr>
              <a:t>4. How to manage your water costs effectively?</a:t>
            </a:r>
            <a:endParaRPr lang="en-US" b="0" dirty="0">
              <a:solidFill>
                <a:srgbClr val="297239"/>
              </a:solidFill>
            </a:endParaRPr>
          </a:p>
        </p:txBody>
      </p:sp>
      <p:sp>
        <p:nvSpPr>
          <p:cNvPr id="4" name="TextBox 3">
            <a:extLst>
              <a:ext uri="{FF2B5EF4-FFF2-40B4-BE49-F238E27FC236}">
                <a16:creationId xmlns:a16="http://schemas.microsoft.com/office/drawing/2014/main" id="{9815C626-1FED-C624-E63F-0F11340B3364}"/>
              </a:ext>
            </a:extLst>
          </p:cNvPr>
          <p:cNvSpPr txBox="1"/>
          <p:nvPr/>
        </p:nvSpPr>
        <p:spPr>
          <a:xfrm>
            <a:off x="5121775" y="47545"/>
            <a:ext cx="6549029" cy="7109639"/>
          </a:xfrm>
          <a:prstGeom prst="rect">
            <a:avLst/>
          </a:prstGeom>
          <a:noFill/>
        </p:spPr>
        <p:txBody>
          <a:bodyPr wrap="square">
            <a:spAutoFit/>
          </a:bodyPr>
          <a:lstStyle/>
          <a:p>
            <a:pPr marL="457200" indent="-457200">
              <a:buFont typeface="Arial" panose="020B0604020202020204" pitchFamily="34" charset="0"/>
              <a:buChar char="•"/>
              <a:tabLst>
                <a:tab pos="2606675" algn="l"/>
              </a:tabLst>
            </a:pPr>
            <a:r>
              <a:rPr lang="en-GB" sz="2400" dirty="0">
                <a:solidFill>
                  <a:srgbClr val="000000"/>
                </a:solidFill>
              </a:rPr>
              <a:t>For medium to large sized canteens, fit trigger spray heads in wash-up areas.</a:t>
            </a:r>
          </a:p>
          <a:p>
            <a:pPr marL="457200" indent="-457200">
              <a:buFont typeface="Arial" panose="020B0604020202020204" pitchFamily="34" charset="0"/>
              <a:buChar char="•"/>
              <a:tabLst>
                <a:tab pos="2606675" algn="l"/>
              </a:tabLst>
            </a:pPr>
            <a:r>
              <a:rPr lang="en-GB" sz="2400" dirty="0">
                <a:solidFill>
                  <a:srgbClr val="000000"/>
                </a:solidFill>
              </a:rPr>
              <a:t>For toilets, install dual flush systems or reduce flushes to 4.5 and 6 litres per flush.</a:t>
            </a:r>
          </a:p>
          <a:p>
            <a:pPr marL="457200" indent="-457200">
              <a:buFont typeface="Arial" panose="020B0604020202020204" pitchFamily="34" charset="0"/>
              <a:buChar char="•"/>
              <a:tabLst>
                <a:tab pos="2606675" algn="l"/>
              </a:tabLst>
            </a:pPr>
            <a:r>
              <a:rPr lang="en-GB" sz="2400" dirty="0">
                <a:solidFill>
                  <a:srgbClr val="000000"/>
                </a:solidFill>
              </a:rPr>
              <a:t>Old cisterns can be fitted with water displacement devices to reduce flush to 6 litres per flush. </a:t>
            </a:r>
          </a:p>
          <a:p>
            <a:pPr marL="457200" indent="-457200">
              <a:buFont typeface="Arial" panose="020B0604020202020204" pitchFamily="34" charset="0"/>
              <a:buChar char="•"/>
              <a:tabLst>
                <a:tab pos="2606675" algn="l"/>
              </a:tabLst>
            </a:pPr>
            <a:r>
              <a:rPr lang="en-GB" sz="2400" dirty="0">
                <a:solidFill>
                  <a:srgbClr val="000000"/>
                </a:solidFill>
              </a:rPr>
              <a:t>Urinals: Control urinal flushing by installing push buttons or motion sensors which activate flushing. </a:t>
            </a:r>
          </a:p>
          <a:p>
            <a:pPr marL="457200" indent="-457200">
              <a:buFont typeface="Arial" panose="020B0604020202020204" pitchFamily="34" charset="0"/>
              <a:buChar char="•"/>
              <a:tabLst>
                <a:tab pos="2606675" algn="l"/>
              </a:tabLst>
            </a:pPr>
            <a:r>
              <a:rPr lang="en-GB" sz="2400" dirty="0">
                <a:solidFill>
                  <a:srgbClr val="000000"/>
                </a:solidFill>
              </a:rPr>
              <a:t>Install waterless urinals. Ensure correct cleaning instructions are followed to eliminate odours.</a:t>
            </a:r>
          </a:p>
          <a:p>
            <a:pPr marL="457200" indent="-457200">
              <a:buFont typeface="Arial" panose="020B0604020202020204" pitchFamily="34" charset="0"/>
              <a:buChar char="•"/>
              <a:tabLst>
                <a:tab pos="2606675" algn="l"/>
              </a:tabLst>
            </a:pPr>
            <a:r>
              <a:rPr lang="en-GB" sz="2400" dirty="0">
                <a:solidFill>
                  <a:srgbClr val="000000"/>
                </a:solidFill>
              </a:rPr>
              <a:t>Rainwater is perfectly suitable for use in toilet flushing, urinals and for outside use, such as gardening, vehicle and bin washing and general cleaning. (Water savings of up to 85% can be achieved for commercial buildings).</a:t>
            </a:r>
          </a:p>
          <a:p>
            <a:pPr marL="457200" indent="-457200">
              <a:buFont typeface="Arial" panose="020B0604020202020204" pitchFamily="34" charset="0"/>
              <a:buChar char="•"/>
              <a:tabLst>
                <a:tab pos="2606675" algn="l"/>
              </a:tabLst>
            </a:pPr>
            <a:endParaRPr lang="en-GB" sz="2400" dirty="0">
              <a:solidFill>
                <a:srgbClr val="000000"/>
              </a:solidFill>
            </a:endParaRPr>
          </a:p>
        </p:txBody>
      </p:sp>
    </p:spTree>
    <p:extLst>
      <p:ext uri="{BB962C8B-B14F-4D97-AF65-F5344CB8AC3E}">
        <p14:creationId xmlns:p14="http://schemas.microsoft.com/office/powerpoint/2010/main" val="3576778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7" y="3733703"/>
            <a:ext cx="6745839" cy="845970"/>
          </a:xfrm>
        </p:spPr>
        <p:txBody>
          <a:bodyPr>
            <a:noAutofit/>
          </a:bodyPr>
          <a:lstStyle/>
          <a:p>
            <a:r>
              <a:rPr lang="en-US" dirty="0"/>
              <a:t>7 Steps to Develop your First Sustainable Office Management Plan </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dirty="0"/>
              <a:t>Section 4</a:t>
            </a:r>
          </a:p>
        </p:txBody>
      </p:sp>
    </p:spTree>
    <p:extLst>
      <p:ext uri="{BB962C8B-B14F-4D97-AF65-F5344CB8AC3E}">
        <p14:creationId xmlns:p14="http://schemas.microsoft.com/office/powerpoint/2010/main" val="813343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hand holding a small plant&#10;&#10;Description automatically generated with medium confidence">
            <a:extLst>
              <a:ext uri="{FF2B5EF4-FFF2-40B4-BE49-F238E27FC236}">
                <a16:creationId xmlns:a16="http://schemas.microsoft.com/office/drawing/2014/main" id="{DFD6FC42-9064-5C29-2D8F-3E85F482A52F}"/>
              </a:ext>
            </a:extLst>
          </p:cNvPr>
          <p:cNvPicPr>
            <a:picLocks noGrp="1" noChangeAspect="1"/>
          </p:cNvPicPr>
          <p:nvPr>
            <p:ph type="pic" sz="quarter" idx="19"/>
          </p:nvPr>
        </p:nvPicPr>
        <p:blipFill>
          <a:blip r:embed="rId2"/>
          <a:srcRect l="2202" r="2202"/>
          <a:stretch>
            <a:fillRect/>
          </a:stretch>
        </p:blipFill>
        <p:spPr>
          <a:xfrm>
            <a:off x="614363" y="327025"/>
            <a:ext cx="3263900" cy="1828800"/>
          </a:xfrm>
        </p:spPr>
      </p:pic>
      <p:pic>
        <p:nvPicPr>
          <p:cNvPr id="5" name="Picture Placeholder 4" descr="A group of people sitting around a table&#10;&#10;Description automatically generated with medium confidence">
            <a:extLst>
              <a:ext uri="{FF2B5EF4-FFF2-40B4-BE49-F238E27FC236}">
                <a16:creationId xmlns:a16="http://schemas.microsoft.com/office/drawing/2014/main" id="{767B31D7-E793-8A2B-FD9E-90BA7DE13FB1}"/>
              </a:ext>
            </a:extLst>
          </p:cNvPr>
          <p:cNvPicPr>
            <a:picLocks noGrp="1" noChangeAspect="1"/>
          </p:cNvPicPr>
          <p:nvPr>
            <p:ph type="pic" sz="quarter" idx="26"/>
          </p:nvPr>
        </p:nvPicPr>
        <p:blipFill>
          <a:blip r:embed="rId3"/>
          <a:srcRect t="13959" b="13959"/>
          <a:stretch>
            <a:fillRect/>
          </a:stretch>
        </p:blipFill>
        <p:spPr>
          <a:xfrm>
            <a:off x="4514850" y="327025"/>
            <a:ext cx="3263900" cy="1828800"/>
          </a:xfrm>
        </p:spPr>
      </p:pic>
      <p:sp>
        <p:nvSpPr>
          <p:cNvPr id="14" name="Text Placeholder 13">
            <a:extLst>
              <a:ext uri="{FF2B5EF4-FFF2-40B4-BE49-F238E27FC236}">
                <a16:creationId xmlns:a16="http://schemas.microsoft.com/office/drawing/2014/main" id="{C95BA5F7-B8F8-C017-0B5B-83AEA1441F24}"/>
              </a:ext>
            </a:extLst>
          </p:cNvPr>
          <p:cNvSpPr>
            <a:spLocks noGrp="1"/>
          </p:cNvSpPr>
          <p:nvPr>
            <p:ph type="body" sz="quarter" idx="16"/>
          </p:nvPr>
        </p:nvSpPr>
        <p:spPr>
          <a:xfrm>
            <a:off x="614363" y="2156178"/>
            <a:ext cx="3263900" cy="4701822"/>
          </a:xfrm>
          <a:solidFill>
            <a:srgbClr val="63A043"/>
          </a:solidFill>
        </p:spPr>
        <p:txBody>
          <a:bodyPr/>
          <a:lstStyle/>
          <a:p>
            <a:pPr marR="95250"/>
            <a:r>
              <a:rPr lang="en-IE" b="1" spc="25" dirty="0">
                <a:solidFill>
                  <a:srgbClr val="FFFFFF"/>
                </a:solidFill>
                <a:effectLst/>
                <a:ea typeface="Times New Roman" panose="02020603050405020304" pitchFamily="18" charset="0"/>
                <a:cs typeface="Times New Roman" panose="02020603050405020304" pitchFamily="18" charset="0"/>
              </a:rPr>
              <a:t>Management Commitment </a:t>
            </a:r>
          </a:p>
          <a:p>
            <a:r>
              <a:rPr lang="en-IE" sz="1800" dirty="0"/>
              <a:t>For a plan to work, both SME management and staff must be committed to the plan. SME owners and management in particular must be convinced that the investment of staff time and finances in the area of sustainability and resource efficiency is necessary. Commitment is driven by cost saving, legal, environmental and social responsibility perspectives. </a:t>
            </a:r>
          </a:p>
          <a:p>
            <a:endParaRPr lang="en-IE" sz="2000" dirty="0"/>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4515077" y="2156179"/>
            <a:ext cx="3263900" cy="4701821"/>
          </a:xfrm>
          <a:solidFill>
            <a:srgbClr val="0B582E"/>
          </a:solidFill>
        </p:spPr>
        <p:txBody>
          <a:bodyPr/>
          <a:lstStyle/>
          <a:p>
            <a:pPr marR="95250"/>
            <a:r>
              <a:rPr lang="en-IE" b="1" spc="25" dirty="0">
                <a:solidFill>
                  <a:srgbClr val="FFFFFF"/>
                </a:solidFill>
                <a:cs typeface="Times New Roman" panose="02020603050405020304" pitchFamily="18" charset="0"/>
              </a:rPr>
              <a:t>Establish a Green Team </a:t>
            </a:r>
          </a:p>
          <a:p>
            <a:pPr marR="95250"/>
            <a:r>
              <a:rPr lang="en-IE" sz="1800" spc="25"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which includes both staff and management.  This is a good way to bring effective change. The Green Team should consist of a core group of employees who have a direct influence on resources or have relevant skills or expertise. Typically representatives could be included from finance, maintenance, different departments, and general management. </a:t>
            </a:r>
          </a:p>
          <a:p>
            <a:endParaRPr lang="en-IE" dirty="0"/>
          </a:p>
        </p:txBody>
      </p:sp>
      <p:sp>
        <p:nvSpPr>
          <p:cNvPr id="19" name="Text Placeholder 18">
            <a:extLst>
              <a:ext uri="{FF2B5EF4-FFF2-40B4-BE49-F238E27FC236}">
                <a16:creationId xmlns:a16="http://schemas.microsoft.com/office/drawing/2014/main" id="{C732D7A1-FC30-18FD-89A9-4EAFBFA5755A}"/>
              </a:ext>
            </a:extLst>
          </p:cNvPr>
          <p:cNvSpPr>
            <a:spLocks noGrp="1"/>
          </p:cNvSpPr>
          <p:nvPr>
            <p:ph type="body" sz="quarter" idx="28"/>
          </p:nvPr>
        </p:nvSpPr>
        <p:spPr>
          <a:xfrm>
            <a:off x="8313737" y="2124924"/>
            <a:ext cx="3263900" cy="4733076"/>
          </a:xfrm>
          <a:solidFill>
            <a:srgbClr val="63A043"/>
          </a:solidFill>
        </p:spPr>
        <p:txBody>
          <a:bodyPr/>
          <a:lstStyle/>
          <a:p>
            <a:pPr marR="95250"/>
            <a:r>
              <a:rPr lang="en-IE" b="1" spc="25" dirty="0">
                <a:solidFill>
                  <a:srgbClr val="FFFFFF"/>
                </a:solidFill>
                <a:cs typeface="Times New Roman" panose="02020603050405020304" pitchFamily="18" charset="0"/>
              </a:rPr>
              <a:t>Review and Identify </a:t>
            </a:r>
          </a:p>
          <a:p>
            <a:pPr marR="95250"/>
            <a:r>
              <a:rPr lang="en-IE" sz="1800" spc="25" dirty="0">
                <a:solidFill>
                  <a:srgbClr val="FFFFFF"/>
                </a:solidFill>
                <a:cs typeface="Times New Roman" panose="02020603050405020304" pitchFamily="18" charset="0"/>
              </a:rPr>
              <a:t>The assessment phase of an office sustainability  programme is important to </a:t>
            </a:r>
            <a:r>
              <a:rPr lang="en-IE" sz="1800" spc="25" dirty="0" err="1">
                <a:solidFill>
                  <a:srgbClr val="FFFFFF"/>
                </a:solidFill>
                <a:cs typeface="Times New Roman" panose="02020603050405020304" pitchFamily="18" charset="0"/>
              </a:rPr>
              <a:t>establish‘where</a:t>
            </a:r>
            <a:r>
              <a:rPr lang="en-IE" sz="1800" spc="25" dirty="0">
                <a:solidFill>
                  <a:srgbClr val="FFFFFF"/>
                </a:solidFill>
                <a:cs typeface="Times New Roman" panose="02020603050405020304" pitchFamily="18" charset="0"/>
              </a:rPr>
              <a:t> we are now’ so that the team can plan for ‘where we want to go’. When you have collected information on your energy use, water use and waste generation you’ll be able to set benchmarks. Identify all Resource Efficiency opportunities which your business could pursue from the actions suggested in the previous section.</a:t>
            </a:r>
          </a:p>
        </p:txBody>
      </p:sp>
      <p:sp>
        <p:nvSpPr>
          <p:cNvPr id="20" name="Flowchart: Connector 19">
            <a:extLst>
              <a:ext uri="{FF2B5EF4-FFF2-40B4-BE49-F238E27FC236}">
                <a16:creationId xmlns:a16="http://schemas.microsoft.com/office/drawing/2014/main" id="{0AB624CE-EF75-A624-6835-CAAA110F842F}"/>
              </a:ext>
            </a:extLst>
          </p:cNvPr>
          <p:cNvSpPr/>
          <p:nvPr/>
        </p:nvSpPr>
        <p:spPr>
          <a:xfrm>
            <a:off x="4069203" y="327025"/>
            <a:ext cx="891822" cy="846666"/>
          </a:xfrm>
          <a:prstGeom prst="flowChartConnector">
            <a:avLst/>
          </a:prstGeom>
          <a:solidFill>
            <a:srgbClr val="0B5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2</a:t>
            </a:r>
          </a:p>
        </p:txBody>
      </p:sp>
      <p:sp>
        <p:nvSpPr>
          <p:cNvPr id="8" name="Flowchart: Connector 7">
            <a:extLst>
              <a:ext uri="{FF2B5EF4-FFF2-40B4-BE49-F238E27FC236}">
                <a16:creationId xmlns:a16="http://schemas.microsoft.com/office/drawing/2014/main" id="{650185ED-6A29-E7F0-F0F8-68BA3F44B96E}"/>
              </a:ext>
            </a:extLst>
          </p:cNvPr>
          <p:cNvSpPr/>
          <p:nvPr/>
        </p:nvSpPr>
        <p:spPr>
          <a:xfrm>
            <a:off x="154164" y="326672"/>
            <a:ext cx="891822" cy="846666"/>
          </a:xfrm>
          <a:prstGeom prst="flowChartConnector">
            <a:avLst/>
          </a:prstGeom>
          <a:solidFill>
            <a:srgbClr val="63A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1</a:t>
            </a:r>
          </a:p>
        </p:txBody>
      </p:sp>
      <p:pic>
        <p:nvPicPr>
          <p:cNvPr id="13" name="Picture 12">
            <a:extLst>
              <a:ext uri="{FF2B5EF4-FFF2-40B4-BE49-F238E27FC236}">
                <a16:creationId xmlns:a16="http://schemas.microsoft.com/office/drawing/2014/main" id="{B1C8FBF2-E5D8-27EF-3943-FEC7513D9DCA}"/>
              </a:ext>
            </a:extLst>
          </p:cNvPr>
          <p:cNvPicPr>
            <a:picLocks noChangeAspect="1"/>
          </p:cNvPicPr>
          <p:nvPr/>
        </p:nvPicPr>
        <p:blipFill rotWithShape="1">
          <a:blip r:embed="rId4"/>
          <a:srcRect b="17162"/>
          <a:stretch/>
        </p:blipFill>
        <p:spPr>
          <a:xfrm>
            <a:off x="8328025" y="326671"/>
            <a:ext cx="3251875" cy="1798253"/>
          </a:xfrm>
          <a:prstGeom prst="rect">
            <a:avLst/>
          </a:prstGeom>
        </p:spPr>
      </p:pic>
      <p:sp>
        <p:nvSpPr>
          <p:cNvPr id="21" name="Flowchart: Connector 20">
            <a:extLst>
              <a:ext uri="{FF2B5EF4-FFF2-40B4-BE49-F238E27FC236}">
                <a16:creationId xmlns:a16="http://schemas.microsoft.com/office/drawing/2014/main" id="{2FB01FF7-C269-8D90-F0CD-139BDF68CD94}"/>
              </a:ext>
            </a:extLst>
          </p:cNvPr>
          <p:cNvSpPr/>
          <p:nvPr/>
        </p:nvSpPr>
        <p:spPr>
          <a:xfrm>
            <a:off x="7882114" y="379309"/>
            <a:ext cx="891822" cy="846666"/>
          </a:xfrm>
          <a:prstGeom prst="flowChartConnector">
            <a:avLst/>
          </a:prstGeom>
          <a:solidFill>
            <a:srgbClr val="63A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3</a:t>
            </a:r>
          </a:p>
        </p:txBody>
      </p:sp>
    </p:spTree>
    <p:extLst>
      <p:ext uri="{BB962C8B-B14F-4D97-AF65-F5344CB8AC3E}">
        <p14:creationId xmlns:p14="http://schemas.microsoft.com/office/powerpoint/2010/main" val="4222392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95BA5F7-B8F8-C017-0B5B-83AEA1441F24}"/>
              </a:ext>
            </a:extLst>
          </p:cNvPr>
          <p:cNvSpPr>
            <a:spLocks noGrp="1"/>
          </p:cNvSpPr>
          <p:nvPr>
            <p:ph type="body" sz="quarter" idx="16"/>
          </p:nvPr>
        </p:nvSpPr>
        <p:spPr>
          <a:xfrm>
            <a:off x="614363" y="2156178"/>
            <a:ext cx="3263900" cy="4701822"/>
          </a:xfrm>
          <a:solidFill>
            <a:srgbClr val="0B582E"/>
          </a:solidFill>
        </p:spPr>
        <p:txBody>
          <a:bodyPr/>
          <a:lstStyle/>
          <a:p>
            <a:pPr marR="95250"/>
            <a:r>
              <a:rPr lang="en-IE" b="1" spc="25" dirty="0">
                <a:solidFill>
                  <a:srgbClr val="FFFFFF"/>
                </a:solidFill>
                <a:effectLst/>
                <a:ea typeface="Times New Roman" panose="02020603050405020304" pitchFamily="18" charset="0"/>
                <a:cs typeface="Times New Roman" panose="02020603050405020304" pitchFamily="18" charset="0"/>
              </a:rPr>
              <a:t>Create Action Plans </a:t>
            </a:r>
          </a:p>
          <a:p>
            <a:pPr marR="95250"/>
            <a:r>
              <a:rPr lang="en-IE" sz="1800" spc="25" dirty="0">
                <a:solidFill>
                  <a:srgbClr val="FFFFFF"/>
                </a:solidFill>
                <a:effectLst/>
                <a:ea typeface="Times New Roman" panose="02020603050405020304" pitchFamily="18" charset="0"/>
                <a:cs typeface="Times New Roman" panose="02020603050405020304" pitchFamily="18" charset="0"/>
              </a:rPr>
              <a:t>Create action plans for office energy, water and waste. You should set out clear actions, the dates for completion and the person who will take charge of completing the task. Estimate expected costs and the savings for each action (savings both financial and environmental). Remember to set realistic goals in order to help keep people motivated for continuous improvements. </a:t>
            </a:r>
          </a:p>
          <a:p>
            <a:endParaRPr lang="en-IE" sz="2000" dirty="0"/>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4515077" y="2156179"/>
            <a:ext cx="3263900" cy="4701821"/>
          </a:xfrm>
          <a:solidFill>
            <a:srgbClr val="63A043"/>
          </a:solidFill>
        </p:spPr>
        <p:txBody>
          <a:bodyPr/>
          <a:lstStyle/>
          <a:p>
            <a:pPr marR="95250"/>
            <a:r>
              <a:rPr lang="en-IE" b="1" spc="25" dirty="0">
                <a:solidFill>
                  <a:srgbClr val="FFFFFF"/>
                </a:solidFill>
                <a:cs typeface="Times New Roman" panose="02020603050405020304" pitchFamily="18" charset="0"/>
              </a:rPr>
              <a:t>Create Awareness Amongst Staff Through Training </a:t>
            </a:r>
          </a:p>
          <a:p>
            <a:pPr marR="95250"/>
            <a:r>
              <a:rPr lang="en-IE" sz="1600" b="1" spc="25" dirty="0">
                <a:solidFill>
                  <a:srgbClr val="FFFFFF"/>
                </a:solidFill>
                <a:cs typeface="Times New Roman" panose="02020603050405020304" pitchFamily="18" charset="0"/>
              </a:rPr>
              <a:t> Tr</a:t>
            </a:r>
            <a:r>
              <a:rPr lang="en-IE" sz="1600" spc="25" dirty="0">
                <a:solidFill>
                  <a:srgbClr val="FFFFFF"/>
                </a:solidFill>
                <a:cs typeface="Times New Roman" panose="02020603050405020304" pitchFamily="18" charset="0"/>
              </a:rPr>
              <a:t>aining is a vital part of any plan. Staff should be aware of the Resource Efficiency action plans and specific ways in which they can help achieve the targets set out. Training can cover areas such as waste prevention and segregation, procedures for use of equipment, lighting, and efficient use of water. Remember to listen to all your staff. There may be some very innovative ideas amongst the group.</a:t>
            </a:r>
          </a:p>
          <a:p>
            <a:endParaRPr lang="en-IE" dirty="0"/>
          </a:p>
        </p:txBody>
      </p:sp>
      <p:sp>
        <p:nvSpPr>
          <p:cNvPr id="19" name="Text Placeholder 18">
            <a:extLst>
              <a:ext uri="{FF2B5EF4-FFF2-40B4-BE49-F238E27FC236}">
                <a16:creationId xmlns:a16="http://schemas.microsoft.com/office/drawing/2014/main" id="{C732D7A1-FC30-18FD-89A9-4EAFBFA5755A}"/>
              </a:ext>
            </a:extLst>
          </p:cNvPr>
          <p:cNvSpPr>
            <a:spLocks noGrp="1"/>
          </p:cNvSpPr>
          <p:nvPr>
            <p:ph type="body" sz="quarter" idx="28"/>
          </p:nvPr>
        </p:nvSpPr>
        <p:spPr>
          <a:xfrm>
            <a:off x="8313737" y="2124924"/>
            <a:ext cx="3263900" cy="4733076"/>
          </a:xfrm>
          <a:solidFill>
            <a:srgbClr val="0B582E"/>
          </a:solidFill>
        </p:spPr>
        <p:txBody>
          <a:bodyPr/>
          <a:lstStyle/>
          <a:p>
            <a:pPr marR="95250"/>
            <a:r>
              <a:rPr lang="en-IE" b="1" spc="25" dirty="0">
                <a:solidFill>
                  <a:srgbClr val="FFFFFF"/>
                </a:solidFill>
                <a:cs typeface="Times New Roman" panose="02020603050405020304" pitchFamily="18" charset="0"/>
              </a:rPr>
              <a:t>Implement Action Plan </a:t>
            </a:r>
          </a:p>
          <a:p>
            <a:pPr marR="95250"/>
            <a:r>
              <a:rPr lang="en-IE" sz="2000" spc="25" dirty="0">
                <a:solidFill>
                  <a:srgbClr val="FFFFFF"/>
                </a:solidFill>
                <a:cs typeface="Times New Roman" panose="02020603050405020304" pitchFamily="18" charset="0"/>
              </a:rPr>
              <a:t>Implement the action plans and involve staff. Ensure the actions are reviewed on a regular basis at Green Team Meetings. Involve your suppliers, who may be able to assist in helping you to be more efficient. For example, you can talk to your suppliers about reducing unnecessary packaging with deliveries. </a:t>
            </a:r>
          </a:p>
        </p:txBody>
      </p:sp>
      <p:pic>
        <p:nvPicPr>
          <p:cNvPr id="9" name="Picture 8">
            <a:extLst>
              <a:ext uri="{FF2B5EF4-FFF2-40B4-BE49-F238E27FC236}">
                <a16:creationId xmlns:a16="http://schemas.microsoft.com/office/drawing/2014/main" id="{609EF27E-F7A8-9F2B-CFCF-5F53BCBCEEF5}"/>
              </a:ext>
            </a:extLst>
          </p:cNvPr>
          <p:cNvPicPr>
            <a:picLocks noChangeAspect="1"/>
          </p:cNvPicPr>
          <p:nvPr/>
        </p:nvPicPr>
        <p:blipFill rotWithShape="1">
          <a:blip r:embed="rId2"/>
          <a:srcRect l="-1" t="40833" r="-432" b="22273"/>
          <a:stretch/>
        </p:blipFill>
        <p:spPr>
          <a:xfrm>
            <a:off x="628651" y="379309"/>
            <a:ext cx="3263900" cy="1798252"/>
          </a:xfrm>
          <a:prstGeom prst="rect">
            <a:avLst/>
          </a:prstGeom>
        </p:spPr>
      </p:pic>
      <p:pic>
        <p:nvPicPr>
          <p:cNvPr id="13" name="Picture 12">
            <a:extLst>
              <a:ext uri="{FF2B5EF4-FFF2-40B4-BE49-F238E27FC236}">
                <a16:creationId xmlns:a16="http://schemas.microsoft.com/office/drawing/2014/main" id="{F5ED8062-8DB3-BB8D-77C9-830AEAF2EFBC}"/>
              </a:ext>
            </a:extLst>
          </p:cNvPr>
          <p:cNvPicPr>
            <a:picLocks noChangeAspect="1"/>
          </p:cNvPicPr>
          <p:nvPr/>
        </p:nvPicPr>
        <p:blipFill rotWithShape="1">
          <a:blip r:embed="rId3"/>
          <a:srcRect t="17139"/>
          <a:stretch/>
        </p:blipFill>
        <p:spPr>
          <a:xfrm>
            <a:off x="4515077" y="379309"/>
            <a:ext cx="3263900" cy="1803011"/>
          </a:xfrm>
          <a:prstGeom prst="rect">
            <a:avLst/>
          </a:prstGeom>
        </p:spPr>
      </p:pic>
      <p:sp>
        <p:nvSpPr>
          <p:cNvPr id="8" name="Flowchart: Connector 7">
            <a:extLst>
              <a:ext uri="{FF2B5EF4-FFF2-40B4-BE49-F238E27FC236}">
                <a16:creationId xmlns:a16="http://schemas.microsoft.com/office/drawing/2014/main" id="{650185ED-6A29-E7F0-F0F8-68BA3F44B96E}"/>
              </a:ext>
            </a:extLst>
          </p:cNvPr>
          <p:cNvSpPr/>
          <p:nvPr/>
        </p:nvSpPr>
        <p:spPr>
          <a:xfrm>
            <a:off x="154164" y="326672"/>
            <a:ext cx="891822" cy="846666"/>
          </a:xfrm>
          <a:prstGeom prst="flowChartConnector">
            <a:avLst/>
          </a:prstGeom>
          <a:solidFill>
            <a:srgbClr val="0B5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4</a:t>
            </a:r>
          </a:p>
        </p:txBody>
      </p:sp>
      <p:pic>
        <p:nvPicPr>
          <p:cNvPr id="24" name="Picture 23">
            <a:extLst>
              <a:ext uri="{FF2B5EF4-FFF2-40B4-BE49-F238E27FC236}">
                <a16:creationId xmlns:a16="http://schemas.microsoft.com/office/drawing/2014/main" id="{AEC9251D-1E11-8415-4FC2-61AC9A180FDE}"/>
              </a:ext>
            </a:extLst>
          </p:cNvPr>
          <p:cNvPicPr>
            <a:picLocks noChangeAspect="1"/>
          </p:cNvPicPr>
          <p:nvPr/>
        </p:nvPicPr>
        <p:blipFill rotWithShape="1">
          <a:blip r:embed="rId4"/>
          <a:srcRect l="1303" b="20380"/>
          <a:stretch/>
        </p:blipFill>
        <p:spPr>
          <a:xfrm>
            <a:off x="8313737" y="379309"/>
            <a:ext cx="3250396" cy="1745616"/>
          </a:xfrm>
          <a:prstGeom prst="rect">
            <a:avLst/>
          </a:prstGeom>
        </p:spPr>
      </p:pic>
      <p:sp>
        <p:nvSpPr>
          <p:cNvPr id="21" name="Flowchart: Connector 20">
            <a:extLst>
              <a:ext uri="{FF2B5EF4-FFF2-40B4-BE49-F238E27FC236}">
                <a16:creationId xmlns:a16="http://schemas.microsoft.com/office/drawing/2014/main" id="{2FB01FF7-C269-8D90-F0CD-139BDF68CD94}"/>
              </a:ext>
            </a:extLst>
          </p:cNvPr>
          <p:cNvSpPr/>
          <p:nvPr/>
        </p:nvSpPr>
        <p:spPr>
          <a:xfrm>
            <a:off x="7882114" y="379309"/>
            <a:ext cx="891822" cy="846666"/>
          </a:xfrm>
          <a:prstGeom prst="flowChartConnector">
            <a:avLst/>
          </a:prstGeom>
          <a:solidFill>
            <a:srgbClr val="0B5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6</a:t>
            </a:r>
          </a:p>
        </p:txBody>
      </p:sp>
      <p:sp>
        <p:nvSpPr>
          <p:cNvPr id="20" name="Flowchart: Connector 19">
            <a:extLst>
              <a:ext uri="{FF2B5EF4-FFF2-40B4-BE49-F238E27FC236}">
                <a16:creationId xmlns:a16="http://schemas.microsoft.com/office/drawing/2014/main" id="{0AB624CE-EF75-A624-6835-CAAA110F842F}"/>
              </a:ext>
            </a:extLst>
          </p:cNvPr>
          <p:cNvSpPr/>
          <p:nvPr/>
        </p:nvSpPr>
        <p:spPr>
          <a:xfrm>
            <a:off x="4069203" y="327025"/>
            <a:ext cx="891822" cy="846666"/>
          </a:xfrm>
          <a:prstGeom prst="flowChartConnector">
            <a:avLst/>
          </a:prstGeom>
          <a:solidFill>
            <a:srgbClr val="63A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5</a:t>
            </a:r>
          </a:p>
        </p:txBody>
      </p:sp>
    </p:spTree>
    <p:extLst>
      <p:ext uri="{BB962C8B-B14F-4D97-AF65-F5344CB8AC3E}">
        <p14:creationId xmlns:p14="http://schemas.microsoft.com/office/powerpoint/2010/main" val="742630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3A73EBD-F4B1-99DB-0DF6-F75F1F603CB9}"/>
              </a:ext>
            </a:extLst>
          </p:cNvPr>
          <p:cNvPicPr>
            <a:picLocks noChangeAspect="1"/>
          </p:cNvPicPr>
          <p:nvPr/>
        </p:nvPicPr>
        <p:blipFill>
          <a:blip r:embed="rId2"/>
          <a:stretch>
            <a:fillRect/>
          </a:stretch>
        </p:blipFill>
        <p:spPr>
          <a:xfrm>
            <a:off x="8721546" y="293513"/>
            <a:ext cx="3257956" cy="1828799"/>
          </a:xfrm>
          <a:prstGeom prst="rect">
            <a:avLst/>
          </a:prstGeom>
        </p:spPr>
      </p:pic>
      <p:sp>
        <p:nvSpPr>
          <p:cNvPr id="20" name="Flowchart: Connector 19">
            <a:extLst>
              <a:ext uri="{FF2B5EF4-FFF2-40B4-BE49-F238E27FC236}">
                <a16:creationId xmlns:a16="http://schemas.microsoft.com/office/drawing/2014/main" id="{0AB624CE-EF75-A624-6835-CAAA110F842F}"/>
              </a:ext>
            </a:extLst>
          </p:cNvPr>
          <p:cNvSpPr/>
          <p:nvPr/>
        </p:nvSpPr>
        <p:spPr>
          <a:xfrm>
            <a:off x="8269728" y="293158"/>
            <a:ext cx="891822" cy="846666"/>
          </a:xfrm>
          <a:prstGeom prst="flowChartConnector">
            <a:avLst/>
          </a:prstGeom>
          <a:solidFill>
            <a:srgbClr val="0B58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600" b="1" dirty="0"/>
              <a:t>7</a:t>
            </a:r>
          </a:p>
        </p:txBody>
      </p:sp>
      <p:sp>
        <p:nvSpPr>
          <p:cNvPr id="18" name="Text Placeholder 17">
            <a:extLst>
              <a:ext uri="{FF2B5EF4-FFF2-40B4-BE49-F238E27FC236}">
                <a16:creationId xmlns:a16="http://schemas.microsoft.com/office/drawing/2014/main" id="{05236E0F-3B15-C580-E533-1EB55EB6B70E}"/>
              </a:ext>
            </a:extLst>
          </p:cNvPr>
          <p:cNvSpPr>
            <a:spLocks noGrp="1"/>
          </p:cNvSpPr>
          <p:nvPr>
            <p:ph type="body" sz="quarter" idx="27"/>
          </p:nvPr>
        </p:nvSpPr>
        <p:spPr>
          <a:xfrm>
            <a:off x="8715602" y="2122312"/>
            <a:ext cx="3263900" cy="4701821"/>
          </a:xfrm>
          <a:solidFill>
            <a:srgbClr val="0B582E"/>
          </a:solidFill>
        </p:spPr>
        <p:txBody>
          <a:bodyPr/>
          <a:lstStyle/>
          <a:p>
            <a:pPr marR="95250"/>
            <a:r>
              <a:rPr lang="en-IE" b="1" spc="25" dirty="0">
                <a:solidFill>
                  <a:srgbClr val="FFFFFF"/>
                </a:solidFill>
                <a:cs typeface="Times New Roman" panose="02020603050405020304" pitchFamily="18" charset="0"/>
              </a:rPr>
              <a:t>Review Improvements </a:t>
            </a:r>
          </a:p>
          <a:p>
            <a:pPr marR="95250"/>
            <a:r>
              <a:rPr lang="en-IE" sz="1700" spc="25"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Through regular monitoring, you should be able to identify improvements made by your actions. Check how you are progressing in terms of meeting quarterly or annual targets set out. Review the savings actually achieved as against the expected savings. Review your action plan and improvements regularly. Don’t forget to tell people how the project is going, and most importantly don’t forget to reward people for improvements made.</a:t>
            </a:r>
          </a:p>
          <a:p>
            <a:endParaRPr lang="en-IE" dirty="0"/>
          </a:p>
        </p:txBody>
      </p:sp>
      <p:graphicFrame>
        <p:nvGraphicFramePr>
          <p:cNvPr id="24" name="Diagram 23">
            <a:extLst>
              <a:ext uri="{FF2B5EF4-FFF2-40B4-BE49-F238E27FC236}">
                <a16:creationId xmlns:a16="http://schemas.microsoft.com/office/drawing/2014/main" id="{B659554C-7D08-FE1A-B688-C848125DEAA2}"/>
              </a:ext>
            </a:extLst>
          </p:cNvPr>
          <p:cNvGraphicFramePr/>
          <p:nvPr>
            <p:extLst>
              <p:ext uri="{D42A27DB-BD31-4B8C-83A1-F6EECF244321}">
                <p14:modId xmlns:p14="http://schemas.microsoft.com/office/powerpoint/2010/main" val="4126179038"/>
              </p:ext>
            </p:extLst>
          </p:nvPr>
        </p:nvGraphicFramePr>
        <p:xfrm>
          <a:off x="0" y="719666"/>
          <a:ext cx="8715602" cy="5845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299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7" y="3733703"/>
            <a:ext cx="6607615" cy="845970"/>
          </a:xfrm>
        </p:spPr>
        <p:txBody>
          <a:bodyPr>
            <a:noAutofit/>
          </a:bodyPr>
          <a:lstStyle/>
          <a:p>
            <a:pPr lvl="0" fontAlgn="ctr">
              <a:lnSpc>
                <a:spcPct val="107000"/>
              </a:lnSpc>
              <a:spcAft>
                <a:spcPts val="800"/>
              </a:spcAft>
              <a:buSzPts val="1000"/>
              <a:tabLst>
                <a:tab pos="457200"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Employee Wellbeing and Sustainability</a:t>
            </a:r>
            <a:endParaRPr lang="en-B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dirty="0"/>
              <a:t>Section 5</a:t>
            </a:r>
          </a:p>
        </p:txBody>
      </p:sp>
    </p:spTree>
    <p:extLst>
      <p:ext uri="{BB962C8B-B14F-4D97-AF65-F5344CB8AC3E}">
        <p14:creationId xmlns:p14="http://schemas.microsoft.com/office/powerpoint/2010/main" val="358523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DB5F2D-A33A-7B40-ADE5-6E5FC6DF7682}"/>
              </a:ext>
            </a:extLst>
          </p:cNvPr>
          <p:cNvSpPr>
            <a:spLocks noGrp="1"/>
          </p:cNvSpPr>
          <p:nvPr>
            <p:ph type="body" sz="quarter" idx="18"/>
          </p:nvPr>
        </p:nvSpPr>
        <p:spPr>
          <a:xfrm>
            <a:off x="351199" y="2027594"/>
            <a:ext cx="6292778" cy="2271033"/>
          </a:xfrm>
        </p:spPr>
        <p:txBody>
          <a:bodyPr/>
          <a:lstStyle/>
          <a:p>
            <a:pPr marL="0" indent="0"/>
            <a:r>
              <a:rPr lang="en-GB" dirty="0"/>
              <a:t>Employee wellbeing is defined as the overall mental, physical, emotional, and economic health of your employees. It's influenced by various factors such as their relationships with co-workers, their decisions, and the tools and resources they have access to.</a:t>
            </a:r>
            <a:endParaRPr lang="en-BA" dirty="0"/>
          </a:p>
          <a:p>
            <a:endParaRPr lang="en-US" dirty="0"/>
          </a:p>
        </p:txBody>
      </p:sp>
      <p:sp>
        <p:nvSpPr>
          <p:cNvPr id="4" name="Text Placeholder 3">
            <a:extLst>
              <a:ext uri="{FF2B5EF4-FFF2-40B4-BE49-F238E27FC236}">
                <a16:creationId xmlns:a16="http://schemas.microsoft.com/office/drawing/2014/main" id="{AFB37444-E040-D84D-8830-F1C44F99AF75}"/>
              </a:ext>
            </a:extLst>
          </p:cNvPr>
          <p:cNvSpPr>
            <a:spLocks noGrp="1"/>
          </p:cNvSpPr>
          <p:nvPr>
            <p:ph type="body" sz="quarter" idx="16"/>
          </p:nvPr>
        </p:nvSpPr>
        <p:spPr>
          <a:xfrm>
            <a:off x="576486" y="537969"/>
            <a:ext cx="6293301" cy="574630"/>
          </a:xfrm>
        </p:spPr>
        <p:txBody>
          <a:bodyPr>
            <a:normAutofit lnSpcReduction="10000"/>
          </a:bodyPr>
          <a:lstStyle/>
          <a:p>
            <a:r>
              <a:rPr lang="en-GB" dirty="0"/>
              <a:t>Employee Wellbeing</a:t>
            </a:r>
            <a:endParaRPr lang="en-US" dirty="0"/>
          </a:p>
        </p:txBody>
      </p:sp>
      <p:pic>
        <p:nvPicPr>
          <p:cNvPr id="6" name="Picture Placeholder 5">
            <a:extLst>
              <a:ext uri="{FF2B5EF4-FFF2-40B4-BE49-F238E27FC236}">
                <a16:creationId xmlns:a16="http://schemas.microsoft.com/office/drawing/2014/main" id="{2EA94079-7EB3-F836-B183-1A42DFBDB7C0}"/>
              </a:ext>
            </a:extLst>
          </p:cNvPr>
          <p:cNvPicPr>
            <a:picLocks noGrp="1" noChangeAspect="1"/>
          </p:cNvPicPr>
          <p:nvPr>
            <p:ph type="pic" sz="quarter" idx="10"/>
          </p:nvPr>
        </p:nvPicPr>
        <p:blipFill>
          <a:blip r:embed="rId2"/>
          <a:srcRect l="7547" r="7547"/>
          <a:stretch>
            <a:fillRect/>
          </a:stretch>
        </p:blipFill>
        <p:spPr/>
      </p:pic>
      <p:sp>
        <p:nvSpPr>
          <p:cNvPr id="7" name="TextBox 6">
            <a:hlinkClick r:id="rId3"/>
            <a:extLst>
              <a:ext uri="{FF2B5EF4-FFF2-40B4-BE49-F238E27FC236}">
                <a16:creationId xmlns:a16="http://schemas.microsoft.com/office/drawing/2014/main" id="{0C6CA9FE-0A34-9A41-ECE0-C99B6226EBD3}"/>
              </a:ext>
            </a:extLst>
          </p:cNvPr>
          <p:cNvSpPr txBox="1"/>
          <p:nvPr/>
        </p:nvSpPr>
        <p:spPr>
          <a:xfrm>
            <a:off x="712183" y="5950699"/>
            <a:ext cx="6021908" cy="369332"/>
          </a:xfrm>
          <a:prstGeom prst="rect">
            <a:avLst/>
          </a:prstGeom>
          <a:noFill/>
        </p:spPr>
        <p:txBody>
          <a:bodyPr wrap="square" rtlCol="0">
            <a:spAutoFit/>
          </a:bodyPr>
          <a:lstStyle/>
          <a:p>
            <a:r>
              <a:rPr lang="en-BA" dirty="0">
                <a:solidFill>
                  <a:srgbClr val="0B582E"/>
                </a:solidFill>
              </a:rPr>
              <a:t>Source: </a:t>
            </a:r>
            <a:r>
              <a:rPr lang="en-GB" dirty="0">
                <a:solidFill>
                  <a:srgbClr val="0B582E"/>
                </a:solidFill>
                <a:hlinkClick r:id="rId3"/>
              </a:rPr>
              <a:t>Employee wellbeing: Caring for your people</a:t>
            </a:r>
            <a:endParaRPr lang="en-BA" dirty="0">
              <a:solidFill>
                <a:srgbClr val="0B582E"/>
              </a:solidFill>
            </a:endParaRPr>
          </a:p>
        </p:txBody>
      </p:sp>
    </p:spTree>
    <p:extLst>
      <p:ext uri="{BB962C8B-B14F-4D97-AF65-F5344CB8AC3E}">
        <p14:creationId xmlns:p14="http://schemas.microsoft.com/office/powerpoint/2010/main" val="3001232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3C24FD-EEBC-F4C7-1EEE-0503189097F8}"/>
              </a:ext>
            </a:extLst>
          </p:cNvPr>
          <p:cNvSpPr>
            <a:spLocks noGrp="1"/>
          </p:cNvSpPr>
          <p:nvPr>
            <p:ph type="body" sz="quarter" idx="18"/>
          </p:nvPr>
        </p:nvSpPr>
        <p:spPr>
          <a:xfrm>
            <a:off x="5045288" y="317227"/>
            <a:ext cx="6510395" cy="5775219"/>
          </a:xfrm>
        </p:spPr>
        <p:txBody>
          <a:bodyPr>
            <a:noAutofit/>
          </a:bodyPr>
          <a:lstStyle/>
          <a:p>
            <a:pPr marL="457200" indent="-457200">
              <a:buFont typeface="+mj-lt"/>
              <a:buAutoNum type="arabicPeriod"/>
            </a:pPr>
            <a:r>
              <a:rPr lang="en-GB" b="1" dirty="0">
                <a:solidFill>
                  <a:srgbClr val="0B582E"/>
                </a:solidFill>
              </a:rPr>
              <a:t>Greater productivity</a:t>
            </a:r>
            <a:r>
              <a:rPr lang="en-GB" dirty="0"/>
              <a:t>: Employee wellbeing boosts productivity and performance. When feeling well, employees display healthier </a:t>
            </a:r>
            <a:r>
              <a:rPr lang="en-GB" dirty="0" err="1"/>
              <a:t>behaviors</a:t>
            </a:r>
            <a:r>
              <a:rPr lang="en-GB" dirty="0"/>
              <a:t> and better decision-making.</a:t>
            </a:r>
          </a:p>
          <a:p>
            <a:pPr marL="457200" indent="-457200">
              <a:buFont typeface="+mj-lt"/>
              <a:buAutoNum type="arabicPeriod"/>
            </a:pPr>
            <a:r>
              <a:rPr lang="en-GB" b="1" dirty="0">
                <a:solidFill>
                  <a:srgbClr val="0B582E"/>
                </a:solidFill>
              </a:rPr>
              <a:t>Higher employee morale: </a:t>
            </a:r>
            <a:r>
              <a:rPr lang="en-GB" dirty="0"/>
              <a:t>Employees feel more competent and valued when their needs are met at all levels, including physical, mental, and financial.</a:t>
            </a:r>
          </a:p>
          <a:p>
            <a:pPr marL="457200" indent="-457200">
              <a:buFont typeface="+mj-lt"/>
              <a:buAutoNum type="arabicPeriod"/>
            </a:pPr>
            <a:r>
              <a:rPr lang="en-GB" b="1" dirty="0">
                <a:solidFill>
                  <a:srgbClr val="0B582E"/>
                </a:solidFill>
              </a:rPr>
              <a:t>Better talent</a:t>
            </a:r>
            <a:r>
              <a:rPr lang="en-GB" dirty="0"/>
              <a:t>: When your SME has a good reputation in the market as an employer who respects and supports work-life balance, you’re more likely to attract skilled candidates and retain existing employees. </a:t>
            </a:r>
          </a:p>
          <a:p>
            <a:pPr marL="457200" indent="-457200">
              <a:buFont typeface="+mj-lt"/>
              <a:buAutoNum type="arabicPeriod"/>
            </a:pPr>
            <a:r>
              <a:rPr lang="en-GB" b="1" dirty="0">
                <a:solidFill>
                  <a:srgbClr val="0B582E"/>
                </a:solidFill>
              </a:rPr>
              <a:t>Improved CRM</a:t>
            </a:r>
            <a:r>
              <a:rPr lang="en-GB" dirty="0"/>
              <a:t>: Happy employees are your best brand ambassadors. If you treat them well, that positive energy will pass on to your clients. </a:t>
            </a:r>
            <a:endParaRPr lang="en-BA" dirty="0"/>
          </a:p>
        </p:txBody>
      </p:sp>
      <p:sp>
        <p:nvSpPr>
          <p:cNvPr id="3" name="Text Placeholder 2">
            <a:extLst>
              <a:ext uri="{FF2B5EF4-FFF2-40B4-BE49-F238E27FC236}">
                <a16:creationId xmlns:a16="http://schemas.microsoft.com/office/drawing/2014/main" id="{26EB6F4D-89E7-ADC0-BB54-2B2E2552C218}"/>
              </a:ext>
            </a:extLst>
          </p:cNvPr>
          <p:cNvSpPr>
            <a:spLocks noGrp="1"/>
          </p:cNvSpPr>
          <p:nvPr>
            <p:ph type="body" sz="quarter" idx="16"/>
          </p:nvPr>
        </p:nvSpPr>
        <p:spPr>
          <a:xfrm>
            <a:off x="551070" y="1079219"/>
            <a:ext cx="3340446" cy="5778781"/>
          </a:xfrm>
        </p:spPr>
        <p:txBody>
          <a:bodyPr/>
          <a:lstStyle/>
          <a:p>
            <a:r>
              <a:rPr lang="en-BA" dirty="0"/>
              <a:t>Benefits </a:t>
            </a:r>
            <a:r>
              <a:rPr lang="en-GB" dirty="0"/>
              <a:t>of Sustaining Wellbeing in the office</a:t>
            </a:r>
          </a:p>
          <a:p>
            <a:endParaRPr lang="en-BA" dirty="0"/>
          </a:p>
        </p:txBody>
      </p:sp>
      <p:sp>
        <p:nvSpPr>
          <p:cNvPr id="4" name="TextBox 3">
            <a:hlinkClick r:id="rId2"/>
            <a:extLst>
              <a:ext uri="{FF2B5EF4-FFF2-40B4-BE49-F238E27FC236}">
                <a16:creationId xmlns:a16="http://schemas.microsoft.com/office/drawing/2014/main" id="{FA6F823A-1DC1-3557-549F-968470C5AE1F}"/>
              </a:ext>
            </a:extLst>
          </p:cNvPr>
          <p:cNvSpPr txBox="1"/>
          <p:nvPr/>
        </p:nvSpPr>
        <p:spPr>
          <a:xfrm>
            <a:off x="74092" y="6283136"/>
            <a:ext cx="6021908" cy="369332"/>
          </a:xfrm>
          <a:prstGeom prst="rect">
            <a:avLst/>
          </a:prstGeom>
          <a:noFill/>
        </p:spPr>
        <p:txBody>
          <a:bodyPr wrap="square" rtlCol="0">
            <a:spAutoFit/>
          </a:bodyPr>
          <a:lstStyle/>
          <a:p>
            <a:r>
              <a:rPr lang="en-BA" dirty="0">
                <a:solidFill>
                  <a:srgbClr val="0B582E"/>
                </a:solidFill>
              </a:rPr>
              <a:t>Source: </a:t>
            </a:r>
            <a:r>
              <a:rPr lang="en-GB" dirty="0">
                <a:solidFill>
                  <a:srgbClr val="0B582E"/>
                </a:solidFill>
                <a:hlinkClick r:id="rId2"/>
              </a:rPr>
              <a:t>Employee wellbeing: Caring for your people</a:t>
            </a:r>
            <a:endParaRPr lang="en-BA" dirty="0">
              <a:solidFill>
                <a:srgbClr val="0B582E"/>
              </a:solidFill>
            </a:endParaRPr>
          </a:p>
        </p:txBody>
      </p:sp>
    </p:spTree>
    <p:extLst>
      <p:ext uri="{BB962C8B-B14F-4D97-AF65-F5344CB8AC3E}">
        <p14:creationId xmlns:p14="http://schemas.microsoft.com/office/powerpoint/2010/main" val="2761931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A3EA67-B519-4B45-AD67-2498950C39F1}"/>
              </a:ext>
            </a:extLst>
          </p:cNvPr>
          <p:cNvSpPr>
            <a:spLocks noGrp="1"/>
          </p:cNvSpPr>
          <p:nvPr>
            <p:ph type="body" sz="quarter" idx="19"/>
          </p:nvPr>
        </p:nvSpPr>
        <p:spPr/>
        <p:txBody>
          <a:bodyPr>
            <a:normAutofit/>
          </a:bodyPr>
          <a:lstStyle/>
          <a:p>
            <a:r>
              <a:rPr lang="en-GB" sz="2400" dirty="0"/>
              <a:t>Reduce Worker Ambiguity</a:t>
            </a:r>
          </a:p>
        </p:txBody>
      </p:sp>
      <p:sp>
        <p:nvSpPr>
          <p:cNvPr id="7" name="Text Placeholder 6">
            <a:extLst>
              <a:ext uri="{FF2B5EF4-FFF2-40B4-BE49-F238E27FC236}">
                <a16:creationId xmlns:a16="http://schemas.microsoft.com/office/drawing/2014/main" id="{609F5FD8-9A45-AB46-874D-E670402059E8}"/>
              </a:ext>
            </a:extLst>
          </p:cNvPr>
          <p:cNvSpPr>
            <a:spLocks noGrp="1"/>
          </p:cNvSpPr>
          <p:nvPr>
            <p:ph type="body" sz="quarter" idx="22"/>
          </p:nvPr>
        </p:nvSpPr>
        <p:spPr>
          <a:xfrm>
            <a:off x="371098" y="3713987"/>
            <a:ext cx="2431636" cy="2027112"/>
          </a:xfrm>
        </p:spPr>
        <p:txBody>
          <a:bodyPr>
            <a:normAutofit/>
          </a:bodyPr>
          <a:lstStyle/>
          <a:p>
            <a:r>
              <a:rPr lang="en-GB" sz="2400" dirty="0"/>
              <a:t>Regulating Work Hours</a:t>
            </a:r>
          </a:p>
        </p:txBody>
      </p:sp>
      <p:sp>
        <p:nvSpPr>
          <p:cNvPr id="10" name="Text Placeholder 9">
            <a:extLst>
              <a:ext uri="{FF2B5EF4-FFF2-40B4-BE49-F238E27FC236}">
                <a16:creationId xmlns:a16="http://schemas.microsoft.com/office/drawing/2014/main" id="{399A637F-58D6-FB40-8221-55C17BA98573}"/>
              </a:ext>
            </a:extLst>
          </p:cNvPr>
          <p:cNvSpPr>
            <a:spLocks noGrp="1"/>
          </p:cNvSpPr>
          <p:nvPr>
            <p:ph type="body" sz="quarter" idx="25"/>
          </p:nvPr>
        </p:nvSpPr>
        <p:spPr/>
        <p:txBody>
          <a:bodyPr/>
          <a:lstStyle/>
          <a:p>
            <a:r>
              <a:rPr lang="en-GB" sz="2400" dirty="0"/>
              <a:t>Encouraging a Culture Of Switching Off</a:t>
            </a:r>
          </a:p>
          <a:p>
            <a:endParaRPr lang="en-US" dirty="0"/>
          </a:p>
        </p:txBody>
      </p:sp>
      <p:sp>
        <p:nvSpPr>
          <p:cNvPr id="13" name="Text Placeholder 12">
            <a:extLst>
              <a:ext uri="{FF2B5EF4-FFF2-40B4-BE49-F238E27FC236}">
                <a16:creationId xmlns:a16="http://schemas.microsoft.com/office/drawing/2014/main" id="{F5D7C0AE-723D-5747-AA1E-8F1BEE0AA6F8}"/>
              </a:ext>
            </a:extLst>
          </p:cNvPr>
          <p:cNvSpPr>
            <a:spLocks noGrp="1"/>
          </p:cNvSpPr>
          <p:nvPr>
            <p:ph type="body" sz="quarter" idx="28"/>
          </p:nvPr>
        </p:nvSpPr>
        <p:spPr/>
        <p:txBody>
          <a:bodyPr/>
          <a:lstStyle/>
          <a:p>
            <a:r>
              <a:rPr lang="en-GB" sz="2400" dirty="0"/>
              <a:t>Reach Out And Meet Employees Regularly</a:t>
            </a:r>
          </a:p>
          <a:p>
            <a:endParaRPr lang="en-GB" dirty="0"/>
          </a:p>
          <a:p>
            <a:endParaRPr lang="en-US" dirty="0"/>
          </a:p>
        </p:txBody>
      </p:sp>
      <p:sp>
        <p:nvSpPr>
          <p:cNvPr id="14" name="Text Placeholder 13">
            <a:extLst>
              <a:ext uri="{FF2B5EF4-FFF2-40B4-BE49-F238E27FC236}">
                <a16:creationId xmlns:a16="http://schemas.microsoft.com/office/drawing/2014/main" id="{84634E15-2F00-AF49-AD93-9610E37AAC52}"/>
              </a:ext>
            </a:extLst>
          </p:cNvPr>
          <p:cNvSpPr>
            <a:spLocks noGrp="1"/>
          </p:cNvSpPr>
          <p:nvPr>
            <p:ph type="body" sz="quarter" idx="29"/>
          </p:nvPr>
        </p:nvSpPr>
        <p:spPr/>
        <p:txBody>
          <a:bodyPr>
            <a:normAutofit lnSpcReduction="10000"/>
          </a:bodyPr>
          <a:lstStyle/>
          <a:p>
            <a:r>
              <a:rPr lang="en-GB" sz="3600" dirty="0"/>
              <a:t>What </a:t>
            </a:r>
            <a:r>
              <a:rPr lang="en-GB" dirty="0"/>
              <a:t>c</a:t>
            </a:r>
            <a:r>
              <a:rPr lang="en-GB" sz="3600" dirty="0"/>
              <a:t>an Impact a Work-life Balance?</a:t>
            </a:r>
          </a:p>
          <a:p>
            <a:endParaRPr lang="en-US" dirty="0"/>
          </a:p>
        </p:txBody>
      </p:sp>
      <p:grpSp>
        <p:nvGrpSpPr>
          <p:cNvPr id="25" name="Google Shape;763;p39">
            <a:extLst>
              <a:ext uri="{FF2B5EF4-FFF2-40B4-BE49-F238E27FC236}">
                <a16:creationId xmlns:a16="http://schemas.microsoft.com/office/drawing/2014/main" id="{D7326AFE-55E2-4D72-062F-FBD17B9F48AA}"/>
              </a:ext>
            </a:extLst>
          </p:cNvPr>
          <p:cNvGrpSpPr/>
          <p:nvPr/>
        </p:nvGrpSpPr>
        <p:grpSpPr>
          <a:xfrm>
            <a:off x="1359687" y="2961267"/>
            <a:ext cx="332670" cy="332670"/>
            <a:chOff x="6649150" y="309350"/>
            <a:chExt cx="395800" cy="395800"/>
          </a:xfrm>
        </p:grpSpPr>
        <p:sp>
          <p:nvSpPr>
            <p:cNvPr id="26" name="Google Shape;764;p39">
              <a:extLst>
                <a:ext uri="{FF2B5EF4-FFF2-40B4-BE49-F238E27FC236}">
                  <a16:creationId xmlns:a16="http://schemas.microsoft.com/office/drawing/2014/main" id="{AA31F90A-3ACB-CA10-2D44-3041F30675A9}"/>
                </a:ext>
              </a:extLst>
            </p:cNvPr>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65;p39">
              <a:extLst>
                <a:ext uri="{FF2B5EF4-FFF2-40B4-BE49-F238E27FC236}">
                  <a16:creationId xmlns:a16="http://schemas.microsoft.com/office/drawing/2014/main" id="{1869B978-79D0-3587-9F77-3509ED1C3E96}"/>
                </a:ext>
              </a:extLst>
            </p:cNvPr>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66;p39">
              <a:extLst>
                <a:ext uri="{FF2B5EF4-FFF2-40B4-BE49-F238E27FC236}">
                  <a16:creationId xmlns:a16="http://schemas.microsoft.com/office/drawing/2014/main" id="{3D1AB5E1-0DAB-C246-01E9-584DC29B8C72}"/>
                </a:ext>
              </a:extLst>
            </p:cNvPr>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7;p39">
              <a:extLst>
                <a:ext uri="{FF2B5EF4-FFF2-40B4-BE49-F238E27FC236}">
                  <a16:creationId xmlns:a16="http://schemas.microsoft.com/office/drawing/2014/main" id="{571407D8-22F2-004B-1AFB-1159C6BFBE6B}"/>
                </a:ext>
              </a:extLst>
            </p:cNvPr>
            <p:cNvSpPr/>
            <p:nvPr/>
          </p:nvSpPr>
          <p:spPr>
            <a:xfrm>
              <a:off x="6847025" y="333700"/>
              <a:ext cx="25" cy="29250"/>
            </a:xfrm>
            <a:custGeom>
              <a:avLst/>
              <a:gdLst/>
              <a:ahLst/>
              <a:cxnLst/>
              <a:rect l="l" t="t" r="r" b="b"/>
              <a:pathLst>
                <a:path w="1" h="1170" fill="none" extrusionOk="0">
                  <a:moveTo>
                    <a:pt x="1" y="1170"/>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8;p39">
              <a:extLst>
                <a:ext uri="{FF2B5EF4-FFF2-40B4-BE49-F238E27FC236}">
                  <a16:creationId xmlns:a16="http://schemas.microsoft.com/office/drawing/2014/main" id="{200FA21F-72CE-6DE5-0378-445CB6B5A25D}"/>
                </a:ext>
              </a:extLst>
            </p:cNvPr>
            <p:cNvSpPr/>
            <p:nvPr/>
          </p:nvSpPr>
          <p:spPr>
            <a:xfrm>
              <a:off x="6760575" y="356850"/>
              <a:ext cx="25" cy="25"/>
            </a:xfrm>
            <a:custGeom>
              <a:avLst/>
              <a:gdLst/>
              <a:ahLst/>
              <a:cxnLst/>
              <a:rect l="l" t="t" r="r" b="b"/>
              <a:pathLst>
                <a:path w="1" h="1" fill="none" extrusionOk="0">
                  <a:moveTo>
                    <a:pt x="1" y="0"/>
                  </a:move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69;p39">
              <a:extLst>
                <a:ext uri="{FF2B5EF4-FFF2-40B4-BE49-F238E27FC236}">
                  <a16:creationId xmlns:a16="http://schemas.microsoft.com/office/drawing/2014/main" id="{F047B6EC-CCD2-9B09-99F2-7791DD04ECC7}"/>
                </a:ext>
              </a:extLst>
            </p:cNvPr>
            <p:cNvSpPr/>
            <p:nvPr/>
          </p:nvSpPr>
          <p:spPr>
            <a:xfrm>
              <a:off x="6760575" y="356850"/>
              <a:ext cx="14025" cy="24975"/>
            </a:xfrm>
            <a:custGeom>
              <a:avLst/>
              <a:gdLst/>
              <a:ahLst/>
              <a:cxnLst/>
              <a:rect l="l" t="t" r="r" b="b"/>
              <a:pathLst>
                <a:path w="561" h="999" fill="none" extrusionOk="0">
                  <a:moveTo>
                    <a:pt x="1" y="0"/>
                  </a:moveTo>
                  <a:lnTo>
                    <a:pt x="561"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70;p39">
              <a:extLst>
                <a:ext uri="{FF2B5EF4-FFF2-40B4-BE49-F238E27FC236}">
                  <a16:creationId xmlns:a16="http://schemas.microsoft.com/office/drawing/2014/main" id="{EC18D6FA-9BE6-6C70-405B-B45209B0B2E8}"/>
                </a:ext>
              </a:extLst>
            </p:cNvPr>
            <p:cNvSpPr/>
            <p:nvPr/>
          </p:nvSpPr>
          <p:spPr>
            <a:xfrm>
              <a:off x="6696650" y="420775"/>
              <a:ext cx="25" cy="25"/>
            </a:xfrm>
            <a:custGeom>
              <a:avLst/>
              <a:gdLst/>
              <a:ahLst/>
              <a:cxnLst/>
              <a:rect l="l" t="t" r="r" b="b"/>
              <a:pathLst>
                <a:path w="1" h="1" fill="none" extrusionOk="0">
                  <a:moveTo>
                    <a:pt x="0"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71;p39">
              <a:extLst>
                <a:ext uri="{FF2B5EF4-FFF2-40B4-BE49-F238E27FC236}">
                  <a16:creationId xmlns:a16="http://schemas.microsoft.com/office/drawing/2014/main" id="{9B068369-085F-077D-80CC-E2A401AC1E13}"/>
                </a:ext>
              </a:extLst>
            </p:cNvPr>
            <p:cNvSpPr/>
            <p:nvPr/>
          </p:nvSpPr>
          <p:spPr>
            <a:xfrm>
              <a:off x="6696650" y="420775"/>
              <a:ext cx="24975" cy="14025"/>
            </a:xfrm>
            <a:custGeom>
              <a:avLst/>
              <a:gdLst/>
              <a:ahLst/>
              <a:cxnLst/>
              <a:rect l="l" t="t" r="r" b="b"/>
              <a:pathLst>
                <a:path w="999" h="561" fill="none" extrusionOk="0">
                  <a:moveTo>
                    <a:pt x="0" y="0"/>
                  </a:moveTo>
                  <a:lnTo>
                    <a:pt x="999" y="56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72;p39">
              <a:extLst>
                <a:ext uri="{FF2B5EF4-FFF2-40B4-BE49-F238E27FC236}">
                  <a16:creationId xmlns:a16="http://schemas.microsoft.com/office/drawing/2014/main" id="{15B139F7-8EFD-191F-E8AD-D8CD883C14E9}"/>
                </a:ext>
              </a:extLst>
            </p:cNvPr>
            <p:cNvSpPr/>
            <p:nvPr/>
          </p:nvSpPr>
          <p:spPr>
            <a:xfrm>
              <a:off x="6673500" y="507225"/>
              <a:ext cx="29250" cy="25"/>
            </a:xfrm>
            <a:custGeom>
              <a:avLst/>
              <a:gdLst/>
              <a:ahLst/>
              <a:cxnLst/>
              <a:rect l="l" t="t" r="r" b="b"/>
              <a:pathLst>
                <a:path w="1170" h="1" fill="none" extrusionOk="0">
                  <a:moveTo>
                    <a:pt x="1" y="1"/>
                  </a:moveTo>
                  <a:lnTo>
                    <a:pt x="117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73;p39">
              <a:extLst>
                <a:ext uri="{FF2B5EF4-FFF2-40B4-BE49-F238E27FC236}">
                  <a16:creationId xmlns:a16="http://schemas.microsoft.com/office/drawing/2014/main" id="{4CD08A9A-F1A1-6255-3B07-0FD2101CDE50}"/>
                </a:ext>
              </a:extLst>
            </p:cNvPr>
            <p:cNvSpPr/>
            <p:nvPr/>
          </p:nvSpPr>
          <p:spPr>
            <a:xfrm>
              <a:off x="6696650" y="593700"/>
              <a:ext cx="25" cy="25"/>
            </a:xfrm>
            <a:custGeom>
              <a:avLst/>
              <a:gdLst/>
              <a:ahLst/>
              <a:cxnLst/>
              <a:rect l="l" t="t" r="r" b="b"/>
              <a:pathLst>
                <a:path w="1" h="1" fill="none" extrusionOk="0">
                  <a:moveTo>
                    <a:pt x="0"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74;p39">
              <a:extLst>
                <a:ext uri="{FF2B5EF4-FFF2-40B4-BE49-F238E27FC236}">
                  <a16:creationId xmlns:a16="http://schemas.microsoft.com/office/drawing/2014/main" id="{3D19E53F-7FEE-138D-F5B8-BF359CD04128}"/>
                </a:ext>
              </a:extLst>
            </p:cNvPr>
            <p:cNvSpPr/>
            <p:nvPr/>
          </p:nvSpPr>
          <p:spPr>
            <a:xfrm>
              <a:off x="6696650" y="579700"/>
              <a:ext cx="24975" cy="14025"/>
            </a:xfrm>
            <a:custGeom>
              <a:avLst/>
              <a:gdLst/>
              <a:ahLst/>
              <a:cxnLst/>
              <a:rect l="l" t="t" r="r" b="b"/>
              <a:pathLst>
                <a:path w="999" h="561" fill="none" extrusionOk="0">
                  <a:moveTo>
                    <a:pt x="0" y="560"/>
                  </a:moveTo>
                  <a:lnTo>
                    <a:pt x="999"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75;p39">
              <a:extLst>
                <a:ext uri="{FF2B5EF4-FFF2-40B4-BE49-F238E27FC236}">
                  <a16:creationId xmlns:a16="http://schemas.microsoft.com/office/drawing/2014/main" id="{E1EACFB7-3C9A-871F-A59B-0F7CD2090048}"/>
                </a:ext>
              </a:extLst>
            </p:cNvPr>
            <p:cNvSpPr/>
            <p:nvPr/>
          </p:nvSpPr>
          <p:spPr>
            <a:xfrm>
              <a:off x="6760575" y="632675"/>
              <a:ext cx="14025" cy="24975"/>
            </a:xfrm>
            <a:custGeom>
              <a:avLst/>
              <a:gdLst/>
              <a:ahLst/>
              <a:cxnLst/>
              <a:rect l="l" t="t" r="r" b="b"/>
              <a:pathLst>
                <a:path w="561" h="999" fill="none" extrusionOk="0">
                  <a:moveTo>
                    <a:pt x="1" y="999"/>
                  </a:moveTo>
                  <a:lnTo>
                    <a:pt x="56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76;p39">
              <a:extLst>
                <a:ext uri="{FF2B5EF4-FFF2-40B4-BE49-F238E27FC236}">
                  <a16:creationId xmlns:a16="http://schemas.microsoft.com/office/drawing/2014/main" id="{3372DA16-7712-1888-A8C4-4AC2A7ADAAB1}"/>
                </a:ext>
              </a:extLst>
            </p:cNvPr>
            <p:cNvSpPr/>
            <p:nvPr/>
          </p:nvSpPr>
          <p:spPr>
            <a:xfrm>
              <a:off x="6760575" y="657625"/>
              <a:ext cx="25" cy="25"/>
            </a:xfrm>
            <a:custGeom>
              <a:avLst/>
              <a:gdLst/>
              <a:ahLst/>
              <a:cxnLst/>
              <a:rect l="l" t="t" r="r" b="b"/>
              <a:pathLst>
                <a:path w="1" h="1" fill="none" extrusionOk="0">
                  <a:moveTo>
                    <a:pt x="1" y="1"/>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77;p39">
              <a:extLst>
                <a:ext uri="{FF2B5EF4-FFF2-40B4-BE49-F238E27FC236}">
                  <a16:creationId xmlns:a16="http://schemas.microsoft.com/office/drawing/2014/main" id="{12D7267C-78F1-091C-2DE9-848B7FC682F7}"/>
                </a:ext>
              </a:extLst>
            </p:cNvPr>
            <p:cNvSpPr/>
            <p:nvPr/>
          </p:nvSpPr>
          <p:spPr>
            <a:xfrm>
              <a:off x="6847025" y="651550"/>
              <a:ext cx="25" cy="29250"/>
            </a:xfrm>
            <a:custGeom>
              <a:avLst/>
              <a:gdLst/>
              <a:ahLst/>
              <a:cxnLst/>
              <a:rect l="l" t="t" r="r" b="b"/>
              <a:pathLst>
                <a:path w="1" h="1170" fill="none" extrusionOk="0">
                  <a:moveTo>
                    <a:pt x="1" y="0"/>
                  </a:moveTo>
                  <a:lnTo>
                    <a:pt x="1" y="116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78;p39">
              <a:extLst>
                <a:ext uri="{FF2B5EF4-FFF2-40B4-BE49-F238E27FC236}">
                  <a16:creationId xmlns:a16="http://schemas.microsoft.com/office/drawing/2014/main" id="{1C02F07F-686B-6F89-9BCE-194E68359ACC}"/>
                </a:ext>
              </a:extLst>
            </p:cNvPr>
            <p:cNvSpPr/>
            <p:nvPr/>
          </p:nvSpPr>
          <p:spPr>
            <a:xfrm>
              <a:off x="6919500" y="632675"/>
              <a:ext cx="14025" cy="24975"/>
            </a:xfrm>
            <a:custGeom>
              <a:avLst/>
              <a:gdLst/>
              <a:ahLst/>
              <a:cxnLst/>
              <a:rect l="l" t="t" r="r" b="b"/>
              <a:pathLst>
                <a:path w="561" h="999" fill="none" extrusionOk="0">
                  <a:moveTo>
                    <a:pt x="560" y="999"/>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79;p39">
              <a:extLst>
                <a:ext uri="{FF2B5EF4-FFF2-40B4-BE49-F238E27FC236}">
                  <a16:creationId xmlns:a16="http://schemas.microsoft.com/office/drawing/2014/main" id="{F4111BA4-8567-E551-0E36-6CB496F0BC94}"/>
                </a:ext>
              </a:extLst>
            </p:cNvPr>
            <p:cNvSpPr/>
            <p:nvPr/>
          </p:nvSpPr>
          <p:spPr>
            <a:xfrm>
              <a:off x="6933500" y="657625"/>
              <a:ext cx="25" cy="25"/>
            </a:xfrm>
            <a:custGeom>
              <a:avLst/>
              <a:gdLst/>
              <a:ahLst/>
              <a:cxnLst/>
              <a:rect l="l" t="t" r="r" b="b"/>
              <a:pathLst>
                <a:path w="1" h="1" fill="none" extrusionOk="0">
                  <a:moveTo>
                    <a:pt x="0"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80;p39">
              <a:extLst>
                <a:ext uri="{FF2B5EF4-FFF2-40B4-BE49-F238E27FC236}">
                  <a16:creationId xmlns:a16="http://schemas.microsoft.com/office/drawing/2014/main" id="{E658F681-59F2-EB73-A97D-34CBE4AE0C64}"/>
                </a:ext>
              </a:extLst>
            </p:cNvPr>
            <p:cNvSpPr/>
            <p:nvPr/>
          </p:nvSpPr>
          <p:spPr>
            <a:xfrm>
              <a:off x="6972475" y="579700"/>
              <a:ext cx="24975" cy="14025"/>
            </a:xfrm>
            <a:custGeom>
              <a:avLst/>
              <a:gdLst/>
              <a:ahLst/>
              <a:cxnLst/>
              <a:rect l="l" t="t" r="r" b="b"/>
              <a:pathLst>
                <a:path w="999" h="561" fill="none" extrusionOk="0">
                  <a:moveTo>
                    <a:pt x="999" y="56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81;p39">
              <a:extLst>
                <a:ext uri="{FF2B5EF4-FFF2-40B4-BE49-F238E27FC236}">
                  <a16:creationId xmlns:a16="http://schemas.microsoft.com/office/drawing/2014/main" id="{84B3FF97-6DBB-CC17-14DA-452ECB131410}"/>
                </a:ext>
              </a:extLst>
            </p:cNvPr>
            <p:cNvSpPr/>
            <p:nvPr/>
          </p:nvSpPr>
          <p:spPr>
            <a:xfrm>
              <a:off x="6997425" y="593700"/>
              <a:ext cx="25" cy="25"/>
            </a:xfrm>
            <a:custGeom>
              <a:avLst/>
              <a:gdLst/>
              <a:ahLst/>
              <a:cxnLst/>
              <a:rect l="l" t="t" r="r" b="b"/>
              <a:pathLst>
                <a:path w="1" h="1" fill="none" extrusionOk="0">
                  <a:moveTo>
                    <a:pt x="1" y="0"/>
                  </a:move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82;p39">
              <a:extLst>
                <a:ext uri="{FF2B5EF4-FFF2-40B4-BE49-F238E27FC236}">
                  <a16:creationId xmlns:a16="http://schemas.microsoft.com/office/drawing/2014/main" id="{47F466AC-C24B-9D1D-8B8F-ECCEF7C2AC70}"/>
                </a:ext>
              </a:extLst>
            </p:cNvPr>
            <p:cNvSpPr/>
            <p:nvPr/>
          </p:nvSpPr>
          <p:spPr>
            <a:xfrm>
              <a:off x="6991350" y="507225"/>
              <a:ext cx="29250" cy="25"/>
            </a:xfrm>
            <a:custGeom>
              <a:avLst/>
              <a:gdLst/>
              <a:ahLst/>
              <a:cxnLst/>
              <a:rect l="l" t="t" r="r" b="b"/>
              <a:pathLst>
                <a:path w="1170" h="1" fill="none" extrusionOk="0">
                  <a:moveTo>
                    <a:pt x="1169"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3;p39">
              <a:extLst>
                <a:ext uri="{FF2B5EF4-FFF2-40B4-BE49-F238E27FC236}">
                  <a16:creationId xmlns:a16="http://schemas.microsoft.com/office/drawing/2014/main" id="{401AABEF-E509-1EE3-E6F6-E5CB41608B73}"/>
                </a:ext>
              </a:extLst>
            </p:cNvPr>
            <p:cNvSpPr/>
            <p:nvPr/>
          </p:nvSpPr>
          <p:spPr>
            <a:xfrm>
              <a:off x="6972475" y="420775"/>
              <a:ext cx="24975" cy="14025"/>
            </a:xfrm>
            <a:custGeom>
              <a:avLst/>
              <a:gdLst/>
              <a:ahLst/>
              <a:cxnLst/>
              <a:rect l="l" t="t" r="r" b="b"/>
              <a:pathLst>
                <a:path w="999" h="561" fill="none" extrusionOk="0">
                  <a:moveTo>
                    <a:pt x="0" y="561"/>
                  </a:moveTo>
                  <a:lnTo>
                    <a:pt x="999"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4;p39">
              <a:extLst>
                <a:ext uri="{FF2B5EF4-FFF2-40B4-BE49-F238E27FC236}">
                  <a16:creationId xmlns:a16="http://schemas.microsoft.com/office/drawing/2014/main" id="{3FD981BF-3BBE-9975-42F6-168F7BBDC48D}"/>
                </a:ext>
              </a:extLst>
            </p:cNvPr>
            <p:cNvSpPr/>
            <p:nvPr/>
          </p:nvSpPr>
          <p:spPr>
            <a:xfrm>
              <a:off x="6997425" y="420775"/>
              <a:ext cx="25" cy="25"/>
            </a:xfrm>
            <a:custGeom>
              <a:avLst/>
              <a:gdLst/>
              <a:ahLst/>
              <a:cxnLst/>
              <a:rect l="l" t="t" r="r" b="b"/>
              <a:pathLst>
                <a:path w="1" h="1" fill="none" extrusionOk="0">
                  <a:moveTo>
                    <a:pt x="1" y="0"/>
                  </a:move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85;p39">
              <a:extLst>
                <a:ext uri="{FF2B5EF4-FFF2-40B4-BE49-F238E27FC236}">
                  <a16:creationId xmlns:a16="http://schemas.microsoft.com/office/drawing/2014/main" id="{64A1F8DC-328A-89B7-0B73-BCBA66ABF1E2}"/>
                </a:ext>
              </a:extLst>
            </p:cNvPr>
            <p:cNvSpPr/>
            <p:nvPr/>
          </p:nvSpPr>
          <p:spPr>
            <a:xfrm>
              <a:off x="6919500" y="356850"/>
              <a:ext cx="14025" cy="24975"/>
            </a:xfrm>
            <a:custGeom>
              <a:avLst/>
              <a:gdLst/>
              <a:ahLst/>
              <a:cxnLst/>
              <a:rect l="l" t="t" r="r" b="b"/>
              <a:pathLst>
                <a:path w="561" h="999" fill="none" extrusionOk="0">
                  <a:moveTo>
                    <a:pt x="560" y="0"/>
                  </a:move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6;p39">
              <a:extLst>
                <a:ext uri="{FF2B5EF4-FFF2-40B4-BE49-F238E27FC236}">
                  <a16:creationId xmlns:a16="http://schemas.microsoft.com/office/drawing/2014/main" id="{95F72E3D-97DE-3731-668E-D6757F7D0590}"/>
                </a:ext>
              </a:extLst>
            </p:cNvPr>
            <p:cNvSpPr/>
            <p:nvPr/>
          </p:nvSpPr>
          <p:spPr>
            <a:xfrm>
              <a:off x="6933500" y="356850"/>
              <a:ext cx="25" cy="25"/>
            </a:xfrm>
            <a:custGeom>
              <a:avLst/>
              <a:gdLst/>
              <a:ahLst/>
              <a:cxnLst/>
              <a:rect l="l" t="t" r="r" b="b"/>
              <a:pathLst>
                <a:path w="1" h="1" fill="none" extrusionOk="0">
                  <a:moveTo>
                    <a:pt x="0"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576;p39">
            <a:extLst>
              <a:ext uri="{FF2B5EF4-FFF2-40B4-BE49-F238E27FC236}">
                <a16:creationId xmlns:a16="http://schemas.microsoft.com/office/drawing/2014/main" id="{5EFCB852-E7CC-26D4-BAA0-D9B1D5801689}"/>
              </a:ext>
            </a:extLst>
          </p:cNvPr>
          <p:cNvGrpSpPr/>
          <p:nvPr/>
        </p:nvGrpSpPr>
        <p:grpSpPr>
          <a:xfrm>
            <a:off x="4421555" y="2973559"/>
            <a:ext cx="320378" cy="320378"/>
            <a:chOff x="2623275" y="2333250"/>
            <a:chExt cx="381175" cy="381175"/>
          </a:xfrm>
        </p:grpSpPr>
        <p:sp>
          <p:nvSpPr>
            <p:cNvPr id="50" name="Google Shape;577;p39">
              <a:extLst>
                <a:ext uri="{FF2B5EF4-FFF2-40B4-BE49-F238E27FC236}">
                  <a16:creationId xmlns:a16="http://schemas.microsoft.com/office/drawing/2014/main" id="{7B5C4763-7736-6E0F-A787-16EE969FF1FA}"/>
                </a:ext>
              </a:extLst>
            </p:cNvPr>
            <p:cNvSpPr/>
            <p:nvPr/>
          </p:nvSpPr>
          <p:spPr>
            <a:xfrm>
              <a:off x="2623275" y="2333250"/>
              <a:ext cx="381175" cy="381175"/>
            </a:xfrm>
            <a:custGeom>
              <a:avLst/>
              <a:gdLst/>
              <a:ahLst/>
              <a:cxnLst/>
              <a:rect l="l" t="t" r="r" b="b"/>
              <a:pathLst>
                <a:path w="15247" h="15247" fill="none" extrusionOk="0">
                  <a:moveTo>
                    <a:pt x="7624" y="0"/>
                  </a:moveTo>
                  <a:lnTo>
                    <a:pt x="7624" y="0"/>
                  </a:lnTo>
                  <a:lnTo>
                    <a:pt x="7234" y="0"/>
                  </a:lnTo>
                  <a:lnTo>
                    <a:pt x="6844" y="49"/>
                  </a:lnTo>
                  <a:lnTo>
                    <a:pt x="6455" y="98"/>
                  </a:lnTo>
                  <a:lnTo>
                    <a:pt x="6089" y="147"/>
                  </a:lnTo>
                  <a:lnTo>
                    <a:pt x="5724" y="244"/>
                  </a:lnTo>
                  <a:lnTo>
                    <a:pt x="5359" y="341"/>
                  </a:lnTo>
                  <a:lnTo>
                    <a:pt x="4994" y="463"/>
                  </a:lnTo>
                  <a:lnTo>
                    <a:pt x="4653" y="609"/>
                  </a:lnTo>
                  <a:lnTo>
                    <a:pt x="4312" y="755"/>
                  </a:lnTo>
                  <a:lnTo>
                    <a:pt x="3995" y="926"/>
                  </a:lnTo>
                  <a:lnTo>
                    <a:pt x="3678" y="1096"/>
                  </a:lnTo>
                  <a:lnTo>
                    <a:pt x="3362" y="1291"/>
                  </a:lnTo>
                  <a:lnTo>
                    <a:pt x="3069" y="1510"/>
                  </a:lnTo>
                  <a:lnTo>
                    <a:pt x="2777" y="1730"/>
                  </a:lnTo>
                  <a:lnTo>
                    <a:pt x="2509" y="1973"/>
                  </a:lnTo>
                  <a:lnTo>
                    <a:pt x="2241" y="2241"/>
                  </a:lnTo>
                  <a:lnTo>
                    <a:pt x="1973" y="2509"/>
                  </a:lnTo>
                  <a:lnTo>
                    <a:pt x="1730" y="2777"/>
                  </a:lnTo>
                  <a:lnTo>
                    <a:pt x="1511" y="3069"/>
                  </a:lnTo>
                  <a:lnTo>
                    <a:pt x="1292" y="3361"/>
                  </a:lnTo>
                  <a:lnTo>
                    <a:pt x="1097" y="3678"/>
                  </a:lnTo>
                  <a:lnTo>
                    <a:pt x="926" y="3995"/>
                  </a:lnTo>
                  <a:lnTo>
                    <a:pt x="756" y="4311"/>
                  </a:lnTo>
                  <a:lnTo>
                    <a:pt x="610" y="4652"/>
                  </a:lnTo>
                  <a:lnTo>
                    <a:pt x="463" y="4993"/>
                  </a:lnTo>
                  <a:lnTo>
                    <a:pt x="342" y="5358"/>
                  </a:lnTo>
                  <a:lnTo>
                    <a:pt x="244" y="5724"/>
                  </a:lnTo>
                  <a:lnTo>
                    <a:pt x="147" y="6089"/>
                  </a:lnTo>
                  <a:lnTo>
                    <a:pt x="98" y="6454"/>
                  </a:lnTo>
                  <a:lnTo>
                    <a:pt x="49" y="6844"/>
                  </a:lnTo>
                  <a:lnTo>
                    <a:pt x="1" y="7234"/>
                  </a:lnTo>
                  <a:lnTo>
                    <a:pt x="1" y="7623"/>
                  </a:lnTo>
                  <a:lnTo>
                    <a:pt x="1" y="7623"/>
                  </a:lnTo>
                  <a:lnTo>
                    <a:pt x="1" y="8013"/>
                  </a:lnTo>
                  <a:lnTo>
                    <a:pt x="49" y="8403"/>
                  </a:lnTo>
                  <a:lnTo>
                    <a:pt x="98" y="8793"/>
                  </a:lnTo>
                  <a:lnTo>
                    <a:pt x="147" y="9158"/>
                  </a:lnTo>
                  <a:lnTo>
                    <a:pt x="244" y="9523"/>
                  </a:lnTo>
                  <a:lnTo>
                    <a:pt x="342" y="9889"/>
                  </a:lnTo>
                  <a:lnTo>
                    <a:pt x="463" y="10254"/>
                  </a:lnTo>
                  <a:lnTo>
                    <a:pt x="610" y="10595"/>
                  </a:lnTo>
                  <a:lnTo>
                    <a:pt x="756" y="10936"/>
                  </a:lnTo>
                  <a:lnTo>
                    <a:pt x="926" y="11252"/>
                  </a:lnTo>
                  <a:lnTo>
                    <a:pt x="1097" y="11569"/>
                  </a:lnTo>
                  <a:lnTo>
                    <a:pt x="1292" y="11886"/>
                  </a:lnTo>
                  <a:lnTo>
                    <a:pt x="1511" y="12178"/>
                  </a:lnTo>
                  <a:lnTo>
                    <a:pt x="1730" y="12470"/>
                  </a:lnTo>
                  <a:lnTo>
                    <a:pt x="1973" y="12738"/>
                  </a:lnTo>
                  <a:lnTo>
                    <a:pt x="2241" y="13006"/>
                  </a:lnTo>
                  <a:lnTo>
                    <a:pt x="2509" y="13274"/>
                  </a:lnTo>
                  <a:lnTo>
                    <a:pt x="2777" y="13517"/>
                  </a:lnTo>
                  <a:lnTo>
                    <a:pt x="3069" y="13737"/>
                  </a:lnTo>
                  <a:lnTo>
                    <a:pt x="3362" y="13956"/>
                  </a:lnTo>
                  <a:lnTo>
                    <a:pt x="3678" y="14151"/>
                  </a:lnTo>
                  <a:lnTo>
                    <a:pt x="3995" y="14321"/>
                  </a:lnTo>
                  <a:lnTo>
                    <a:pt x="4312" y="14492"/>
                  </a:lnTo>
                  <a:lnTo>
                    <a:pt x="4653" y="14638"/>
                  </a:lnTo>
                  <a:lnTo>
                    <a:pt x="4994" y="14784"/>
                  </a:lnTo>
                  <a:lnTo>
                    <a:pt x="5359" y="14906"/>
                  </a:lnTo>
                  <a:lnTo>
                    <a:pt x="5724" y="15003"/>
                  </a:lnTo>
                  <a:lnTo>
                    <a:pt x="6089" y="15100"/>
                  </a:lnTo>
                  <a:lnTo>
                    <a:pt x="6455" y="15149"/>
                  </a:lnTo>
                  <a:lnTo>
                    <a:pt x="6844" y="15198"/>
                  </a:lnTo>
                  <a:lnTo>
                    <a:pt x="7234" y="15247"/>
                  </a:lnTo>
                  <a:lnTo>
                    <a:pt x="7624" y="15247"/>
                  </a:lnTo>
                  <a:lnTo>
                    <a:pt x="7624" y="15247"/>
                  </a:lnTo>
                  <a:lnTo>
                    <a:pt x="8014" y="15247"/>
                  </a:lnTo>
                  <a:lnTo>
                    <a:pt x="8403" y="15198"/>
                  </a:lnTo>
                  <a:lnTo>
                    <a:pt x="8793" y="15149"/>
                  </a:lnTo>
                  <a:lnTo>
                    <a:pt x="9158" y="15100"/>
                  </a:lnTo>
                  <a:lnTo>
                    <a:pt x="9524" y="15003"/>
                  </a:lnTo>
                  <a:lnTo>
                    <a:pt x="9889" y="14906"/>
                  </a:lnTo>
                  <a:lnTo>
                    <a:pt x="10254" y="14784"/>
                  </a:lnTo>
                  <a:lnTo>
                    <a:pt x="10595" y="14638"/>
                  </a:lnTo>
                  <a:lnTo>
                    <a:pt x="10936" y="14492"/>
                  </a:lnTo>
                  <a:lnTo>
                    <a:pt x="11253" y="14321"/>
                  </a:lnTo>
                  <a:lnTo>
                    <a:pt x="11569" y="14151"/>
                  </a:lnTo>
                  <a:lnTo>
                    <a:pt x="11886" y="13956"/>
                  </a:lnTo>
                  <a:lnTo>
                    <a:pt x="12178" y="13737"/>
                  </a:lnTo>
                  <a:lnTo>
                    <a:pt x="12470" y="13517"/>
                  </a:lnTo>
                  <a:lnTo>
                    <a:pt x="12738" y="13274"/>
                  </a:lnTo>
                  <a:lnTo>
                    <a:pt x="13006" y="13006"/>
                  </a:lnTo>
                  <a:lnTo>
                    <a:pt x="13274" y="12738"/>
                  </a:lnTo>
                  <a:lnTo>
                    <a:pt x="13518" y="12470"/>
                  </a:lnTo>
                  <a:lnTo>
                    <a:pt x="13737" y="12178"/>
                  </a:lnTo>
                  <a:lnTo>
                    <a:pt x="13956" y="11886"/>
                  </a:lnTo>
                  <a:lnTo>
                    <a:pt x="14151" y="11569"/>
                  </a:lnTo>
                  <a:lnTo>
                    <a:pt x="14321" y="11252"/>
                  </a:lnTo>
                  <a:lnTo>
                    <a:pt x="14492" y="10936"/>
                  </a:lnTo>
                  <a:lnTo>
                    <a:pt x="14638" y="10595"/>
                  </a:lnTo>
                  <a:lnTo>
                    <a:pt x="14784" y="10254"/>
                  </a:lnTo>
                  <a:lnTo>
                    <a:pt x="14906" y="9889"/>
                  </a:lnTo>
                  <a:lnTo>
                    <a:pt x="15003" y="9523"/>
                  </a:lnTo>
                  <a:lnTo>
                    <a:pt x="15101" y="9158"/>
                  </a:lnTo>
                  <a:lnTo>
                    <a:pt x="15150" y="8793"/>
                  </a:lnTo>
                  <a:lnTo>
                    <a:pt x="15198" y="8403"/>
                  </a:lnTo>
                  <a:lnTo>
                    <a:pt x="15247" y="8013"/>
                  </a:lnTo>
                  <a:lnTo>
                    <a:pt x="15247" y="7623"/>
                  </a:lnTo>
                  <a:lnTo>
                    <a:pt x="15247" y="7623"/>
                  </a:lnTo>
                  <a:lnTo>
                    <a:pt x="15247" y="7234"/>
                  </a:lnTo>
                  <a:lnTo>
                    <a:pt x="15198" y="6844"/>
                  </a:lnTo>
                  <a:lnTo>
                    <a:pt x="15150" y="6454"/>
                  </a:lnTo>
                  <a:lnTo>
                    <a:pt x="15101" y="6089"/>
                  </a:lnTo>
                  <a:lnTo>
                    <a:pt x="15003" y="5724"/>
                  </a:lnTo>
                  <a:lnTo>
                    <a:pt x="14906" y="5358"/>
                  </a:lnTo>
                  <a:lnTo>
                    <a:pt x="14784" y="4993"/>
                  </a:lnTo>
                  <a:lnTo>
                    <a:pt x="14638" y="4652"/>
                  </a:lnTo>
                  <a:lnTo>
                    <a:pt x="14492" y="4311"/>
                  </a:lnTo>
                  <a:lnTo>
                    <a:pt x="14321" y="3995"/>
                  </a:lnTo>
                  <a:lnTo>
                    <a:pt x="14151" y="3678"/>
                  </a:lnTo>
                  <a:lnTo>
                    <a:pt x="13956" y="3361"/>
                  </a:lnTo>
                  <a:lnTo>
                    <a:pt x="13737" y="3069"/>
                  </a:lnTo>
                  <a:lnTo>
                    <a:pt x="13518" y="2777"/>
                  </a:lnTo>
                  <a:lnTo>
                    <a:pt x="13274" y="2509"/>
                  </a:lnTo>
                  <a:lnTo>
                    <a:pt x="13006" y="2241"/>
                  </a:lnTo>
                  <a:lnTo>
                    <a:pt x="12738" y="1973"/>
                  </a:lnTo>
                  <a:lnTo>
                    <a:pt x="12470" y="1730"/>
                  </a:lnTo>
                  <a:lnTo>
                    <a:pt x="12178" y="1510"/>
                  </a:lnTo>
                  <a:lnTo>
                    <a:pt x="11886" y="1291"/>
                  </a:lnTo>
                  <a:lnTo>
                    <a:pt x="11569" y="1096"/>
                  </a:lnTo>
                  <a:lnTo>
                    <a:pt x="11253" y="926"/>
                  </a:lnTo>
                  <a:lnTo>
                    <a:pt x="10936" y="755"/>
                  </a:lnTo>
                  <a:lnTo>
                    <a:pt x="10595" y="609"/>
                  </a:lnTo>
                  <a:lnTo>
                    <a:pt x="10254" y="463"/>
                  </a:lnTo>
                  <a:lnTo>
                    <a:pt x="9889" y="341"/>
                  </a:lnTo>
                  <a:lnTo>
                    <a:pt x="9524" y="244"/>
                  </a:lnTo>
                  <a:lnTo>
                    <a:pt x="9158" y="147"/>
                  </a:lnTo>
                  <a:lnTo>
                    <a:pt x="8793" y="98"/>
                  </a:lnTo>
                  <a:lnTo>
                    <a:pt x="8403" y="49"/>
                  </a:lnTo>
                  <a:lnTo>
                    <a:pt x="8014" y="0"/>
                  </a:lnTo>
                  <a:lnTo>
                    <a:pt x="7624" y="0"/>
                  </a:lnTo>
                  <a:lnTo>
                    <a:pt x="762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78;p39">
              <a:extLst>
                <a:ext uri="{FF2B5EF4-FFF2-40B4-BE49-F238E27FC236}">
                  <a16:creationId xmlns:a16="http://schemas.microsoft.com/office/drawing/2014/main" id="{4093A551-ADCA-1B17-087F-81E3090ED18D}"/>
                </a:ext>
              </a:extLst>
            </p:cNvPr>
            <p:cNvSpPr/>
            <p:nvPr/>
          </p:nvSpPr>
          <p:spPr>
            <a:xfrm>
              <a:off x="2869875" y="2503125"/>
              <a:ext cx="43875" cy="47525"/>
            </a:xfrm>
            <a:custGeom>
              <a:avLst/>
              <a:gdLst/>
              <a:ahLst/>
              <a:cxnLst/>
              <a:rect l="l" t="t" r="r" b="b"/>
              <a:pathLst>
                <a:path w="1755" h="1901" fill="none" extrusionOk="0">
                  <a:moveTo>
                    <a:pt x="877" y="0"/>
                  </a:moveTo>
                  <a:lnTo>
                    <a:pt x="877" y="0"/>
                  </a:lnTo>
                  <a:lnTo>
                    <a:pt x="1048" y="25"/>
                  </a:lnTo>
                  <a:lnTo>
                    <a:pt x="1218" y="73"/>
                  </a:lnTo>
                  <a:lnTo>
                    <a:pt x="1364" y="171"/>
                  </a:lnTo>
                  <a:lnTo>
                    <a:pt x="1510" y="268"/>
                  </a:lnTo>
                  <a:lnTo>
                    <a:pt x="1608" y="414"/>
                  </a:lnTo>
                  <a:lnTo>
                    <a:pt x="1681" y="585"/>
                  </a:lnTo>
                  <a:lnTo>
                    <a:pt x="1730" y="755"/>
                  </a:lnTo>
                  <a:lnTo>
                    <a:pt x="1754" y="950"/>
                  </a:lnTo>
                  <a:lnTo>
                    <a:pt x="1754" y="950"/>
                  </a:lnTo>
                  <a:lnTo>
                    <a:pt x="1730" y="1145"/>
                  </a:lnTo>
                  <a:lnTo>
                    <a:pt x="1681" y="1316"/>
                  </a:lnTo>
                  <a:lnTo>
                    <a:pt x="1608" y="1486"/>
                  </a:lnTo>
                  <a:lnTo>
                    <a:pt x="1510" y="1632"/>
                  </a:lnTo>
                  <a:lnTo>
                    <a:pt x="1364" y="1730"/>
                  </a:lnTo>
                  <a:lnTo>
                    <a:pt x="1218" y="1827"/>
                  </a:lnTo>
                  <a:lnTo>
                    <a:pt x="1048" y="1876"/>
                  </a:lnTo>
                  <a:lnTo>
                    <a:pt x="877" y="1900"/>
                  </a:lnTo>
                  <a:lnTo>
                    <a:pt x="877" y="1900"/>
                  </a:lnTo>
                  <a:lnTo>
                    <a:pt x="707" y="1876"/>
                  </a:lnTo>
                  <a:lnTo>
                    <a:pt x="536" y="1827"/>
                  </a:lnTo>
                  <a:lnTo>
                    <a:pt x="390" y="1730"/>
                  </a:lnTo>
                  <a:lnTo>
                    <a:pt x="244" y="1632"/>
                  </a:lnTo>
                  <a:lnTo>
                    <a:pt x="147" y="1486"/>
                  </a:lnTo>
                  <a:lnTo>
                    <a:pt x="74" y="1316"/>
                  </a:lnTo>
                  <a:lnTo>
                    <a:pt x="25" y="1145"/>
                  </a:lnTo>
                  <a:lnTo>
                    <a:pt x="0" y="950"/>
                  </a:lnTo>
                  <a:lnTo>
                    <a:pt x="0" y="950"/>
                  </a:lnTo>
                  <a:lnTo>
                    <a:pt x="25" y="755"/>
                  </a:lnTo>
                  <a:lnTo>
                    <a:pt x="74" y="585"/>
                  </a:lnTo>
                  <a:lnTo>
                    <a:pt x="147" y="414"/>
                  </a:lnTo>
                  <a:lnTo>
                    <a:pt x="244" y="268"/>
                  </a:lnTo>
                  <a:lnTo>
                    <a:pt x="390" y="171"/>
                  </a:lnTo>
                  <a:lnTo>
                    <a:pt x="536" y="73"/>
                  </a:lnTo>
                  <a:lnTo>
                    <a:pt x="707" y="25"/>
                  </a:lnTo>
                  <a:lnTo>
                    <a:pt x="877" y="0"/>
                  </a:lnTo>
                  <a:lnTo>
                    <a:pt x="877"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79;p39">
              <a:extLst>
                <a:ext uri="{FF2B5EF4-FFF2-40B4-BE49-F238E27FC236}">
                  <a16:creationId xmlns:a16="http://schemas.microsoft.com/office/drawing/2014/main" id="{5400F6DB-05AC-FD4C-1AFB-7C07908A86E4}"/>
                </a:ext>
              </a:extLst>
            </p:cNvPr>
            <p:cNvSpPr/>
            <p:nvPr/>
          </p:nvSpPr>
          <p:spPr>
            <a:xfrm>
              <a:off x="2714000" y="2503125"/>
              <a:ext cx="43875" cy="47525"/>
            </a:xfrm>
            <a:custGeom>
              <a:avLst/>
              <a:gdLst/>
              <a:ahLst/>
              <a:cxnLst/>
              <a:rect l="l" t="t" r="r" b="b"/>
              <a:pathLst>
                <a:path w="1755" h="1901" fill="none" extrusionOk="0">
                  <a:moveTo>
                    <a:pt x="877" y="1900"/>
                  </a:moveTo>
                  <a:lnTo>
                    <a:pt x="877" y="1900"/>
                  </a:lnTo>
                  <a:lnTo>
                    <a:pt x="707" y="1876"/>
                  </a:lnTo>
                  <a:lnTo>
                    <a:pt x="536"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6" y="73"/>
                  </a:lnTo>
                  <a:lnTo>
                    <a:pt x="707" y="25"/>
                  </a:lnTo>
                  <a:lnTo>
                    <a:pt x="877" y="0"/>
                  </a:lnTo>
                  <a:lnTo>
                    <a:pt x="877" y="0"/>
                  </a:lnTo>
                  <a:lnTo>
                    <a:pt x="1048" y="25"/>
                  </a:lnTo>
                  <a:lnTo>
                    <a:pt x="1218"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8" y="1827"/>
                  </a:lnTo>
                  <a:lnTo>
                    <a:pt x="1048" y="1876"/>
                  </a:lnTo>
                  <a:lnTo>
                    <a:pt x="877" y="1900"/>
                  </a:lnTo>
                  <a:lnTo>
                    <a:pt x="877" y="19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80;p39">
              <a:extLst>
                <a:ext uri="{FF2B5EF4-FFF2-40B4-BE49-F238E27FC236}">
                  <a16:creationId xmlns:a16="http://schemas.microsoft.com/office/drawing/2014/main" id="{BED967FF-C359-E3EA-9866-8E665EB18D15}"/>
                </a:ext>
              </a:extLst>
            </p:cNvPr>
            <p:cNvSpPr/>
            <p:nvPr/>
          </p:nvSpPr>
          <p:spPr>
            <a:xfrm>
              <a:off x="2810200" y="2595675"/>
              <a:ext cx="99875" cy="31075"/>
            </a:xfrm>
            <a:custGeom>
              <a:avLst/>
              <a:gdLst/>
              <a:ahLst/>
              <a:cxnLst/>
              <a:rect l="l" t="t" r="r" b="b"/>
              <a:pathLst>
                <a:path w="3995" h="1243" fill="none" extrusionOk="0">
                  <a:moveTo>
                    <a:pt x="1" y="1242"/>
                  </a:moveTo>
                  <a:lnTo>
                    <a:pt x="399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605;p39">
            <a:extLst>
              <a:ext uri="{FF2B5EF4-FFF2-40B4-BE49-F238E27FC236}">
                <a16:creationId xmlns:a16="http://schemas.microsoft.com/office/drawing/2014/main" id="{B9E3A9CE-A67A-6AA6-3732-322B54FBAE30}"/>
              </a:ext>
            </a:extLst>
          </p:cNvPr>
          <p:cNvGrpSpPr/>
          <p:nvPr/>
        </p:nvGrpSpPr>
        <p:grpSpPr>
          <a:xfrm>
            <a:off x="7399270" y="2961267"/>
            <a:ext cx="387933" cy="367467"/>
            <a:chOff x="2583100" y="2973775"/>
            <a:chExt cx="461550" cy="437200"/>
          </a:xfrm>
        </p:grpSpPr>
        <p:sp>
          <p:nvSpPr>
            <p:cNvPr id="55" name="Google Shape;606;p39">
              <a:extLst>
                <a:ext uri="{FF2B5EF4-FFF2-40B4-BE49-F238E27FC236}">
                  <a16:creationId xmlns:a16="http://schemas.microsoft.com/office/drawing/2014/main" id="{C03F1F24-2FD7-7393-000C-6FB331FDEE2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07;p39">
              <a:extLst>
                <a:ext uri="{FF2B5EF4-FFF2-40B4-BE49-F238E27FC236}">
                  <a16:creationId xmlns:a16="http://schemas.microsoft.com/office/drawing/2014/main" id="{4DA7820F-8D45-D93A-8952-CEDCDE27E2C2}"/>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91;p39">
            <a:extLst>
              <a:ext uri="{FF2B5EF4-FFF2-40B4-BE49-F238E27FC236}">
                <a16:creationId xmlns:a16="http://schemas.microsoft.com/office/drawing/2014/main" id="{322716A6-27BA-563C-71AF-FE4634033C78}"/>
              </a:ext>
            </a:extLst>
          </p:cNvPr>
          <p:cNvGrpSpPr/>
          <p:nvPr/>
        </p:nvGrpSpPr>
        <p:grpSpPr>
          <a:xfrm>
            <a:off x="10478527" y="2953586"/>
            <a:ext cx="345971" cy="325505"/>
            <a:chOff x="5972700" y="2330200"/>
            <a:chExt cx="411625" cy="387275"/>
          </a:xfrm>
        </p:grpSpPr>
        <p:sp>
          <p:nvSpPr>
            <p:cNvPr id="58" name="Google Shape;592;p39">
              <a:extLst>
                <a:ext uri="{FF2B5EF4-FFF2-40B4-BE49-F238E27FC236}">
                  <a16:creationId xmlns:a16="http://schemas.microsoft.com/office/drawing/2014/main" id="{F4E95236-4881-46B2-5E95-814012290327}"/>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3;p39">
              <a:extLst>
                <a:ext uri="{FF2B5EF4-FFF2-40B4-BE49-F238E27FC236}">
                  <a16:creationId xmlns:a16="http://schemas.microsoft.com/office/drawing/2014/main" id="{AACF9E8B-0EBE-6C55-0F19-25097CD6DF4E}"/>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264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9603C1-E8F2-8646-8D1C-AF7780F62AE9}"/>
              </a:ext>
            </a:extLst>
          </p:cNvPr>
          <p:cNvSpPr>
            <a:spLocks noGrp="1"/>
          </p:cNvSpPr>
          <p:nvPr>
            <p:ph type="body" sz="quarter" idx="18"/>
          </p:nvPr>
        </p:nvSpPr>
        <p:spPr>
          <a:xfrm>
            <a:off x="5132254" y="335278"/>
            <a:ext cx="6417657" cy="5775219"/>
          </a:xfrm>
        </p:spPr>
        <p:txBody>
          <a:bodyPr anchor="ctr">
            <a:normAutofit/>
          </a:bodyPr>
          <a:lstStyle/>
          <a:p>
            <a:pPr indent="0"/>
            <a:r>
              <a:rPr lang="en-GB" b="0" i="0" dirty="0">
                <a:solidFill>
                  <a:srgbClr val="000000"/>
                </a:solidFill>
                <a:effectLst/>
              </a:rPr>
              <a:t>Sustainability is an integral part of the modern workplace.  </a:t>
            </a:r>
            <a:r>
              <a:rPr lang="en-GB" dirty="0"/>
              <a:t>As we have learnt, as an SME, sustainability can offer a triple bottom line return on investment: environmental, social, and financial. So how can you make your office  more sustainable? </a:t>
            </a:r>
          </a:p>
          <a:p>
            <a:pPr indent="0"/>
            <a:r>
              <a:rPr lang="en-GB" b="0" i="0" dirty="0">
                <a:solidFill>
                  <a:srgbClr val="000000"/>
                </a:solidFill>
                <a:effectLst/>
              </a:rPr>
              <a:t>Even small changes in the environmental</a:t>
            </a:r>
            <a:r>
              <a:rPr lang="en-GB" dirty="0"/>
              <a:t> performance of your office operations </a:t>
            </a:r>
            <a:r>
              <a:rPr lang="en-GB" b="0" i="0" dirty="0">
                <a:solidFill>
                  <a:srgbClr val="000000"/>
                </a:solidFill>
                <a:effectLst/>
              </a:rPr>
              <a:t>can have a significant impact on both the environment and your bottom line. </a:t>
            </a:r>
          </a:p>
          <a:p>
            <a:pPr indent="0"/>
            <a:r>
              <a:rPr lang="en-GB" b="0" i="0" dirty="0">
                <a:solidFill>
                  <a:srgbClr val="000000"/>
                </a:solidFill>
                <a:effectLst/>
              </a:rPr>
              <a:t>The transition to a circular economy and the elimination of office waste will shape our workplaces of the future. </a:t>
            </a:r>
            <a:r>
              <a:rPr lang="en-GB" dirty="0"/>
              <a:t>P</a:t>
            </a:r>
            <a:r>
              <a:rPr lang="en-GB" b="0" i="0" dirty="0">
                <a:solidFill>
                  <a:srgbClr val="000000"/>
                </a:solidFill>
                <a:effectLst/>
              </a:rPr>
              <a:t>roactive action today ensures that you are best positioned for change</a:t>
            </a:r>
            <a:r>
              <a:rPr lang="en-GB" b="0" i="0" dirty="0">
                <a:solidFill>
                  <a:srgbClr val="000000"/>
                </a:solidFill>
                <a:effectLst/>
                <a:latin typeface="Sainte Colombe"/>
              </a:rPr>
              <a:t>. </a:t>
            </a:r>
          </a:p>
        </p:txBody>
      </p:sp>
      <p:sp>
        <p:nvSpPr>
          <p:cNvPr id="4" name="Text Placeholder 3">
            <a:extLst>
              <a:ext uri="{FF2B5EF4-FFF2-40B4-BE49-F238E27FC236}">
                <a16:creationId xmlns:a16="http://schemas.microsoft.com/office/drawing/2014/main" id="{25303A16-1D94-7648-8BE9-06D07F8F14ED}"/>
              </a:ext>
            </a:extLst>
          </p:cNvPr>
          <p:cNvSpPr>
            <a:spLocks noGrp="1"/>
          </p:cNvSpPr>
          <p:nvPr>
            <p:ph type="body" sz="quarter" idx="16"/>
          </p:nvPr>
        </p:nvSpPr>
        <p:spPr>
          <a:xfrm>
            <a:off x="351021" y="2101026"/>
            <a:ext cx="4163428" cy="1499908"/>
          </a:xfrm>
        </p:spPr>
        <p:txBody>
          <a:bodyPr/>
          <a:lstStyle/>
          <a:p>
            <a:r>
              <a:rPr lang="en-US" dirty="0"/>
              <a:t>What is a Sustainable Office?</a:t>
            </a:r>
          </a:p>
        </p:txBody>
      </p:sp>
      <p:pic>
        <p:nvPicPr>
          <p:cNvPr id="6" name="Graphic 5" descr="Work from home desk outline">
            <a:extLst>
              <a:ext uri="{FF2B5EF4-FFF2-40B4-BE49-F238E27FC236}">
                <a16:creationId xmlns:a16="http://schemas.microsoft.com/office/drawing/2014/main" id="{36E6AD9A-B772-2C3A-A7DF-516667D1EF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11348" y="3322673"/>
            <a:ext cx="1240465" cy="1240465"/>
          </a:xfrm>
          <a:prstGeom prst="rect">
            <a:avLst/>
          </a:prstGeom>
        </p:spPr>
      </p:pic>
    </p:spTree>
    <p:extLst>
      <p:ext uri="{BB962C8B-B14F-4D97-AF65-F5344CB8AC3E}">
        <p14:creationId xmlns:p14="http://schemas.microsoft.com/office/powerpoint/2010/main" val="2600075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p:txBody>
          <a:bodyPr>
            <a:normAutofit lnSpcReduction="10000"/>
          </a:bodyPr>
          <a:lstStyle/>
          <a:p>
            <a:pPr algn="l"/>
            <a:r>
              <a:rPr lang="en-IE" dirty="0"/>
              <a:t>    Offer healthy food options in the workplace – fruit boxes from local suppliers</a:t>
            </a:r>
            <a:endParaRPr lang="en-US" dirty="0"/>
          </a:p>
        </p:txBody>
      </p:sp>
      <p:sp>
        <p:nvSpPr>
          <p:cNvPr id="15" name="Text Placeholder 14">
            <a:extLst>
              <a:ext uri="{FF2B5EF4-FFF2-40B4-BE49-F238E27FC236}">
                <a16:creationId xmlns:a16="http://schemas.microsoft.com/office/drawing/2014/main" id="{3BD28BE0-30E8-C24C-A2C9-FEC7B10E7272}"/>
              </a:ext>
            </a:extLst>
          </p:cNvPr>
          <p:cNvSpPr>
            <a:spLocks noGrp="1"/>
          </p:cNvSpPr>
          <p:nvPr>
            <p:ph type="body" sz="quarter" idx="31"/>
          </p:nvPr>
        </p:nvSpPr>
        <p:spPr/>
        <p:txBody>
          <a:bodyPr>
            <a:normAutofit lnSpcReduction="10000"/>
          </a:bodyPr>
          <a:lstStyle/>
          <a:p>
            <a:pPr algn="l"/>
            <a:r>
              <a:rPr lang="en-IE" dirty="0"/>
              <a:t>    Ensure you are providing workplace food options that cater to all diets</a:t>
            </a:r>
            <a:endParaRPr lang="en-US" dirty="0"/>
          </a:p>
        </p:txBody>
      </p:sp>
      <p:sp>
        <p:nvSpPr>
          <p:cNvPr id="16" name="Text Placeholder 15">
            <a:extLst>
              <a:ext uri="{FF2B5EF4-FFF2-40B4-BE49-F238E27FC236}">
                <a16:creationId xmlns:a16="http://schemas.microsoft.com/office/drawing/2014/main" id="{25B8A015-8D37-EA48-8625-708C3478B0C0}"/>
              </a:ext>
            </a:extLst>
          </p:cNvPr>
          <p:cNvSpPr>
            <a:spLocks noGrp="1"/>
          </p:cNvSpPr>
          <p:nvPr>
            <p:ph type="body" sz="quarter" idx="33"/>
          </p:nvPr>
        </p:nvSpPr>
        <p:spPr>
          <a:xfrm>
            <a:off x="5078732" y="4364934"/>
            <a:ext cx="2407917" cy="1594432"/>
          </a:xfrm>
        </p:spPr>
        <p:txBody>
          <a:bodyPr>
            <a:noAutofit/>
          </a:bodyPr>
          <a:lstStyle/>
          <a:p>
            <a:pPr algn="l"/>
            <a:r>
              <a:rPr lang="en-IE" dirty="0"/>
              <a:t>     Ensure that workplace well-being is a priority – sign up to an employee assistance programme.</a:t>
            </a:r>
            <a:endParaRPr lang="en-US" dirty="0"/>
          </a:p>
        </p:txBody>
      </p:sp>
      <p:sp>
        <p:nvSpPr>
          <p:cNvPr id="17" name="Text Placeholder 16">
            <a:extLst>
              <a:ext uri="{FF2B5EF4-FFF2-40B4-BE49-F238E27FC236}">
                <a16:creationId xmlns:a16="http://schemas.microsoft.com/office/drawing/2014/main" id="{E6D797AE-0B0B-1046-9106-6A2CA5747386}"/>
              </a:ext>
            </a:extLst>
          </p:cNvPr>
          <p:cNvSpPr>
            <a:spLocks noGrp="1"/>
          </p:cNvSpPr>
          <p:nvPr>
            <p:ph type="body" sz="quarter" idx="35"/>
          </p:nvPr>
        </p:nvSpPr>
        <p:spPr/>
        <p:txBody>
          <a:bodyPr>
            <a:normAutofit/>
          </a:bodyPr>
          <a:lstStyle/>
          <a:p>
            <a:pPr algn="l"/>
            <a:r>
              <a:rPr lang="en-IE" dirty="0"/>
              <a:t>    Offer staff gym memberships or access to exercise classes of their choice.</a:t>
            </a:r>
            <a:endParaRPr lang="en-US" dirty="0"/>
          </a:p>
        </p:txBody>
      </p:sp>
      <p:sp>
        <p:nvSpPr>
          <p:cNvPr id="18" name="Text Placeholder 17">
            <a:extLst>
              <a:ext uri="{FF2B5EF4-FFF2-40B4-BE49-F238E27FC236}">
                <a16:creationId xmlns:a16="http://schemas.microsoft.com/office/drawing/2014/main" id="{BA408830-6293-324A-8933-00B89817EC4B}"/>
              </a:ext>
            </a:extLst>
          </p:cNvPr>
          <p:cNvSpPr>
            <a:spLocks noGrp="1"/>
          </p:cNvSpPr>
          <p:nvPr>
            <p:ph type="body" sz="quarter" idx="37"/>
          </p:nvPr>
        </p:nvSpPr>
        <p:spPr>
          <a:xfrm>
            <a:off x="9399323" y="4353358"/>
            <a:ext cx="2698083" cy="1931827"/>
          </a:xfrm>
        </p:spPr>
        <p:txBody>
          <a:bodyPr>
            <a:noAutofit/>
          </a:bodyPr>
          <a:lstStyle/>
          <a:p>
            <a:pPr algn="l"/>
            <a:r>
              <a:rPr lang="en-IE" dirty="0"/>
              <a:t>    Set up social committees to arrange hub activities that create a stronger workplace community and helps to retain staff.</a:t>
            </a:r>
            <a:endParaRPr lang="en-US" dirty="0"/>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fontScale="85000" lnSpcReduction="10000"/>
          </a:bodyPr>
          <a:lstStyle/>
          <a:p>
            <a:r>
              <a:rPr lang="en-US" sz="3600" dirty="0">
                <a:latin typeface="Calibri"/>
                <a:cs typeface="Poppins SemiBold"/>
              </a:rPr>
              <a:t>Some Inspiration to Creating a Happy &amp; Healthy Work Environment 1/3</a:t>
            </a:r>
            <a:endParaRPr lang="en-US" sz="3600" dirty="0"/>
          </a:p>
        </p:txBody>
      </p:sp>
      <p:grpSp>
        <p:nvGrpSpPr>
          <p:cNvPr id="12" name="Google Shape;710;p39">
            <a:extLst>
              <a:ext uri="{FF2B5EF4-FFF2-40B4-BE49-F238E27FC236}">
                <a16:creationId xmlns:a16="http://schemas.microsoft.com/office/drawing/2014/main" id="{FC17155C-FF5F-A014-D98C-B224DC3F0A9A}"/>
              </a:ext>
            </a:extLst>
          </p:cNvPr>
          <p:cNvGrpSpPr/>
          <p:nvPr/>
        </p:nvGrpSpPr>
        <p:grpSpPr>
          <a:xfrm>
            <a:off x="3769970" y="2339022"/>
            <a:ext cx="351077" cy="360806"/>
            <a:chOff x="2605025" y="4998300"/>
            <a:chExt cx="417700" cy="429275"/>
          </a:xfrm>
        </p:grpSpPr>
        <p:sp>
          <p:nvSpPr>
            <p:cNvPr id="19" name="Google Shape;711;p39">
              <a:extLst>
                <a:ext uri="{FF2B5EF4-FFF2-40B4-BE49-F238E27FC236}">
                  <a16:creationId xmlns:a16="http://schemas.microsoft.com/office/drawing/2014/main" id="{3B371316-C0CB-037D-07BC-BCC287ADD37A}"/>
                </a:ext>
              </a:extLst>
            </p:cNvPr>
            <p:cNvSpPr/>
            <p:nvPr/>
          </p:nvSpPr>
          <p:spPr>
            <a:xfrm>
              <a:off x="2819350" y="5216875"/>
              <a:ext cx="202150" cy="210700"/>
            </a:xfrm>
            <a:custGeom>
              <a:avLst/>
              <a:gdLst/>
              <a:ahLst/>
              <a:cxnLst/>
              <a:rect l="l" t="t" r="r" b="b"/>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2;p39">
              <a:extLst>
                <a:ext uri="{FF2B5EF4-FFF2-40B4-BE49-F238E27FC236}">
                  <a16:creationId xmlns:a16="http://schemas.microsoft.com/office/drawing/2014/main" id="{2FCF33CE-B042-8801-154F-310A9F003DF4}"/>
                </a:ext>
              </a:extLst>
            </p:cNvPr>
            <p:cNvSpPr/>
            <p:nvPr/>
          </p:nvSpPr>
          <p:spPr>
            <a:xfrm>
              <a:off x="2606225" y="4998300"/>
              <a:ext cx="203400" cy="207650"/>
            </a:xfrm>
            <a:custGeom>
              <a:avLst/>
              <a:gdLst/>
              <a:ahLst/>
              <a:cxnLst/>
              <a:rect l="l" t="t" r="r" b="b"/>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13;p39">
              <a:extLst>
                <a:ext uri="{FF2B5EF4-FFF2-40B4-BE49-F238E27FC236}">
                  <a16:creationId xmlns:a16="http://schemas.microsoft.com/office/drawing/2014/main" id="{BFFD157F-0EFE-4473-BE32-0824322846DE}"/>
                </a:ext>
              </a:extLst>
            </p:cNvPr>
            <p:cNvSpPr/>
            <p:nvPr/>
          </p:nvSpPr>
          <p:spPr>
            <a:xfrm>
              <a:off x="2605025" y="5003775"/>
              <a:ext cx="417700" cy="417700"/>
            </a:xfrm>
            <a:custGeom>
              <a:avLst/>
              <a:gdLst/>
              <a:ahLst/>
              <a:cxnLst/>
              <a:rect l="l" t="t" r="r" b="b"/>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21;p39">
            <a:extLst>
              <a:ext uri="{FF2B5EF4-FFF2-40B4-BE49-F238E27FC236}">
                <a16:creationId xmlns:a16="http://schemas.microsoft.com/office/drawing/2014/main" id="{60CDF61C-D855-DC92-B889-CA3F9ECABA18}"/>
              </a:ext>
            </a:extLst>
          </p:cNvPr>
          <p:cNvGrpSpPr/>
          <p:nvPr/>
        </p:nvGrpSpPr>
        <p:grpSpPr>
          <a:xfrm>
            <a:off x="1619811" y="2302934"/>
            <a:ext cx="319369" cy="380263"/>
            <a:chOff x="3968275" y="4980625"/>
            <a:chExt cx="379975" cy="452425"/>
          </a:xfrm>
        </p:grpSpPr>
        <p:sp>
          <p:nvSpPr>
            <p:cNvPr id="23" name="Google Shape;722;p39">
              <a:extLst>
                <a:ext uri="{FF2B5EF4-FFF2-40B4-BE49-F238E27FC236}">
                  <a16:creationId xmlns:a16="http://schemas.microsoft.com/office/drawing/2014/main" id="{E2E3FACC-9B04-9A26-7F48-4660CB772ADC}"/>
                </a:ext>
              </a:extLst>
            </p:cNvPr>
            <p:cNvSpPr/>
            <p:nvPr/>
          </p:nvSpPr>
          <p:spPr>
            <a:xfrm>
              <a:off x="4168000" y="4980625"/>
              <a:ext cx="85875" cy="102325"/>
            </a:xfrm>
            <a:custGeom>
              <a:avLst/>
              <a:gdLst/>
              <a:ahLst/>
              <a:cxnLst/>
              <a:rect l="l" t="t" r="r" b="b"/>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4" name="Google Shape;723;p39">
              <a:extLst>
                <a:ext uri="{FF2B5EF4-FFF2-40B4-BE49-F238E27FC236}">
                  <a16:creationId xmlns:a16="http://schemas.microsoft.com/office/drawing/2014/main" id="{B4FBC75E-5C6C-8AE5-94A0-24B5E045C7A5}"/>
                </a:ext>
              </a:extLst>
            </p:cNvPr>
            <p:cNvSpPr/>
            <p:nvPr/>
          </p:nvSpPr>
          <p:spPr>
            <a:xfrm>
              <a:off x="3968275" y="5043350"/>
              <a:ext cx="379975" cy="389700"/>
            </a:xfrm>
            <a:custGeom>
              <a:avLst/>
              <a:gdLst/>
              <a:ahLst/>
              <a:cxnLst/>
              <a:rect l="l" t="t" r="r" b="b"/>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25" name="Google Shape;724;p39">
              <a:extLst>
                <a:ext uri="{FF2B5EF4-FFF2-40B4-BE49-F238E27FC236}">
                  <a16:creationId xmlns:a16="http://schemas.microsoft.com/office/drawing/2014/main" id="{E3DF114F-AA58-A90D-D67A-DFCC176C889F}"/>
                </a:ext>
              </a:extLst>
            </p:cNvPr>
            <p:cNvSpPr/>
            <p:nvPr/>
          </p:nvSpPr>
          <p:spPr>
            <a:xfrm>
              <a:off x="4031000" y="5150500"/>
              <a:ext cx="54200" cy="61525"/>
            </a:xfrm>
            <a:custGeom>
              <a:avLst/>
              <a:gdLst/>
              <a:ahLst/>
              <a:cxnLst/>
              <a:rect l="l" t="t" r="r" b="b"/>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grpSp>
      <p:grpSp>
        <p:nvGrpSpPr>
          <p:cNvPr id="26" name="Google Shape;875;p39">
            <a:extLst>
              <a:ext uri="{FF2B5EF4-FFF2-40B4-BE49-F238E27FC236}">
                <a16:creationId xmlns:a16="http://schemas.microsoft.com/office/drawing/2014/main" id="{8C8AFFDE-63C1-A7E6-F349-7293115C2AAD}"/>
              </a:ext>
            </a:extLst>
          </p:cNvPr>
          <p:cNvGrpSpPr/>
          <p:nvPr/>
        </p:nvGrpSpPr>
        <p:grpSpPr>
          <a:xfrm>
            <a:off x="8059172" y="2399643"/>
            <a:ext cx="445255" cy="246182"/>
            <a:chOff x="531800" y="5071350"/>
            <a:chExt cx="529750" cy="292900"/>
          </a:xfrm>
        </p:grpSpPr>
        <p:sp>
          <p:nvSpPr>
            <p:cNvPr id="32" name="Google Shape;876;p39">
              <a:extLst>
                <a:ext uri="{FF2B5EF4-FFF2-40B4-BE49-F238E27FC236}">
                  <a16:creationId xmlns:a16="http://schemas.microsoft.com/office/drawing/2014/main" id="{BC8887C2-03DF-2B5B-4DBF-77AE8674275C}"/>
                </a:ext>
              </a:extLst>
            </p:cNvPr>
            <p:cNvSpPr/>
            <p:nvPr/>
          </p:nvSpPr>
          <p:spPr>
            <a:xfrm>
              <a:off x="632875" y="5077450"/>
              <a:ext cx="272200" cy="185725"/>
            </a:xfrm>
            <a:custGeom>
              <a:avLst/>
              <a:gdLst/>
              <a:ahLst/>
              <a:cxnLst/>
              <a:rect l="l" t="t" r="r" b="b"/>
              <a:pathLst>
                <a:path w="10888" h="7429" fill="none" extrusionOk="0">
                  <a:moveTo>
                    <a:pt x="2947" y="0"/>
                  </a:moveTo>
                  <a:lnTo>
                    <a:pt x="6406" y="7428"/>
                  </a:lnTo>
                  <a:lnTo>
                    <a:pt x="10887" y="2314"/>
                  </a:lnTo>
                  <a:lnTo>
                    <a:pt x="4019" y="2314"/>
                  </a:lnTo>
                  <a:lnTo>
                    <a:pt x="0" y="7428"/>
                  </a:lnTo>
                  <a:lnTo>
                    <a:pt x="6406" y="74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7;p39">
              <a:extLst>
                <a:ext uri="{FF2B5EF4-FFF2-40B4-BE49-F238E27FC236}">
                  <a16:creationId xmlns:a16="http://schemas.microsoft.com/office/drawing/2014/main" id="{E7E9AAA2-19D5-A9EA-7E1C-59E3D6EE8846}"/>
                </a:ext>
              </a:extLst>
            </p:cNvPr>
            <p:cNvSpPr/>
            <p:nvPr/>
          </p:nvSpPr>
          <p:spPr>
            <a:xfrm>
              <a:off x="886175" y="5071350"/>
              <a:ext cx="74300" cy="191825"/>
            </a:xfrm>
            <a:custGeom>
              <a:avLst/>
              <a:gdLst/>
              <a:ahLst/>
              <a:cxnLst/>
              <a:rect l="l" t="t" r="r" b="b"/>
              <a:pathLst>
                <a:path w="2972" h="7673" fill="none" extrusionOk="0">
                  <a:moveTo>
                    <a:pt x="2971" y="7672"/>
                  </a:moveTo>
                  <a:lnTo>
                    <a:pt x="0" y="1"/>
                  </a:lnTo>
                  <a:lnTo>
                    <a:pt x="1364" y="1"/>
                  </a:lnTo>
                  <a:lnTo>
                    <a:pt x="1364" y="1"/>
                  </a:lnTo>
                  <a:lnTo>
                    <a:pt x="1534" y="25"/>
                  </a:lnTo>
                  <a:lnTo>
                    <a:pt x="1681" y="49"/>
                  </a:lnTo>
                  <a:lnTo>
                    <a:pt x="1827" y="147"/>
                  </a:lnTo>
                  <a:lnTo>
                    <a:pt x="1875" y="195"/>
                  </a:lnTo>
                  <a:lnTo>
                    <a:pt x="1900" y="244"/>
                  </a:lnTo>
                  <a:lnTo>
                    <a:pt x="1924" y="342"/>
                  </a:lnTo>
                  <a:lnTo>
                    <a:pt x="1900" y="439"/>
                  </a:lnTo>
                  <a:lnTo>
                    <a:pt x="1851" y="536"/>
                  </a:lnTo>
                  <a:lnTo>
                    <a:pt x="1778" y="658"/>
                  </a:lnTo>
                  <a:lnTo>
                    <a:pt x="1656" y="804"/>
                  </a:lnTo>
                  <a:lnTo>
                    <a:pt x="1486" y="97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8;p39">
              <a:extLst>
                <a:ext uri="{FF2B5EF4-FFF2-40B4-BE49-F238E27FC236}">
                  <a16:creationId xmlns:a16="http://schemas.microsoft.com/office/drawing/2014/main" id="{3CE4E2D1-4005-21E9-C3FD-3AA0F351F275}"/>
                </a:ext>
              </a:extLst>
            </p:cNvPr>
            <p:cNvSpPr/>
            <p:nvPr/>
          </p:nvSpPr>
          <p:spPr>
            <a:xfrm>
              <a:off x="531800" y="5162075"/>
              <a:ext cx="202175" cy="202175"/>
            </a:xfrm>
            <a:custGeom>
              <a:avLst/>
              <a:gdLst/>
              <a:ahLst/>
              <a:cxnLst/>
              <a:rect l="l" t="t" r="r" b="b"/>
              <a:pathLst>
                <a:path w="8087" h="8087" fill="none" extrusionOk="0">
                  <a:moveTo>
                    <a:pt x="1" y="4043"/>
                  </a:moveTo>
                  <a:lnTo>
                    <a:pt x="1" y="4043"/>
                  </a:lnTo>
                  <a:lnTo>
                    <a:pt x="25" y="3629"/>
                  </a:lnTo>
                  <a:lnTo>
                    <a:pt x="74" y="3215"/>
                  </a:lnTo>
                  <a:lnTo>
                    <a:pt x="171" y="2826"/>
                  </a:lnTo>
                  <a:lnTo>
                    <a:pt x="317" y="2460"/>
                  </a:lnTo>
                  <a:lnTo>
                    <a:pt x="488" y="2119"/>
                  </a:lnTo>
                  <a:lnTo>
                    <a:pt x="682" y="1778"/>
                  </a:lnTo>
                  <a:lnTo>
                    <a:pt x="926" y="1462"/>
                  </a:lnTo>
                  <a:lnTo>
                    <a:pt x="1194" y="1170"/>
                  </a:lnTo>
                  <a:lnTo>
                    <a:pt x="1462" y="926"/>
                  </a:lnTo>
                  <a:lnTo>
                    <a:pt x="1778" y="682"/>
                  </a:lnTo>
                  <a:lnTo>
                    <a:pt x="2119" y="488"/>
                  </a:lnTo>
                  <a:lnTo>
                    <a:pt x="2460" y="317"/>
                  </a:lnTo>
                  <a:lnTo>
                    <a:pt x="2850" y="171"/>
                  </a:lnTo>
                  <a:lnTo>
                    <a:pt x="3240" y="74"/>
                  </a:lnTo>
                  <a:lnTo>
                    <a:pt x="3629" y="25"/>
                  </a:lnTo>
                  <a:lnTo>
                    <a:pt x="4043" y="0"/>
                  </a:lnTo>
                  <a:lnTo>
                    <a:pt x="4043" y="0"/>
                  </a:lnTo>
                  <a:lnTo>
                    <a:pt x="4458" y="25"/>
                  </a:lnTo>
                  <a:lnTo>
                    <a:pt x="4872" y="74"/>
                  </a:lnTo>
                  <a:lnTo>
                    <a:pt x="5237" y="171"/>
                  </a:lnTo>
                  <a:lnTo>
                    <a:pt x="5627" y="317"/>
                  </a:lnTo>
                  <a:lnTo>
                    <a:pt x="5968" y="488"/>
                  </a:lnTo>
                  <a:lnTo>
                    <a:pt x="6308" y="682"/>
                  </a:lnTo>
                  <a:lnTo>
                    <a:pt x="6625" y="926"/>
                  </a:lnTo>
                  <a:lnTo>
                    <a:pt x="6917" y="1170"/>
                  </a:lnTo>
                  <a:lnTo>
                    <a:pt x="7161" y="1462"/>
                  </a:lnTo>
                  <a:lnTo>
                    <a:pt x="7404" y="1778"/>
                  </a:lnTo>
                  <a:lnTo>
                    <a:pt x="7599" y="2119"/>
                  </a:lnTo>
                  <a:lnTo>
                    <a:pt x="7770" y="2460"/>
                  </a:lnTo>
                  <a:lnTo>
                    <a:pt x="7916" y="2826"/>
                  </a:lnTo>
                  <a:lnTo>
                    <a:pt x="8013" y="3215"/>
                  </a:lnTo>
                  <a:lnTo>
                    <a:pt x="8062" y="3629"/>
                  </a:lnTo>
                  <a:lnTo>
                    <a:pt x="8086" y="4043"/>
                  </a:lnTo>
                  <a:lnTo>
                    <a:pt x="8086" y="4043"/>
                  </a:lnTo>
                  <a:lnTo>
                    <a:pt x="8062" y="4457"/>
                  </a:lnTo>
                  <a:lnTo>
                    <a:pt x="8013" y="4847"/>
                  </a:lnTo>
                  <a:lnTo>
                    <a:pt x="7916" y="5237"/>
                  </a:lnTo>
                  <a:lnTo>
                    <a:pt x="7770" y="5626"/>
                  </a:lnTo>
                  <a:lnTo>
                    <a:pt x="7599" y="5967"/>
                  </a:lnTo>
                  <a:lnTo>
                    <a:pt x="7404" y="6308"/>
                  </a:lnTo>
                  <a:lnTo>
                    <a:pt x="7161" y="6625"/>
                  </a:lnTo>
                  <a:lnTo>
                    <a:pt x="6917" y="6893"/>
                  </a:lnTo>
                  <a:lnTo>
                    <a:pt x="6625" y="7161"/>
                  </a:lnTo>
                  <a:lnTo>
                    <a:pt x="6308" y="7404"/>
                  </a:lnTo>
                  <a:lnTo>
                    <a:pt x="5968" y="7599"/>
                  </a:lnTo>
                  <a:lnTo>
                    <a:pt x="5627" y="7770"/>
                  </a:lnTo>
                  <a:lnTo>
                    <a:pt x="5237" y="7916"/>
                  </a:lnTo>
                  <a:lnTo>
                    <a:pt x="4872" y="8013"/>
                  </a:lnTo>
                  <a:lnTo>
                    <a:pt x="4458" y="8062"/>
                  </a:lnTo>
                  <a:lnTo>
                    <a:pt x="4043" y="8086"/>
                  </a:lnTo>
                  <a:lnTo>
                    <a:pt x="4043" y="8086"/>
                  </a:lnTo>
                  <a:lnTo>
                    <a:pt x="3629" y="8062"/>
                  </a:lnTo>
                  <a:lnTo>
                    <a:pt x="3240" y="8013"/>
                  </a:lnTo>
                  <a:lnTo>
                    <a:pt x="2850" y="7916"/>
                  </a:lnTo>
                  <a:lnTo>
                    <a:pt x="2460" y="7770"/>
                  </a:lnTo>
                  <a:lnTo>
                    <a:pt x="2119" y="7599"/>
                  </a:lnTo>
                  <a:lnTo>
                    <a:pt x="1778" y="7404"/>
                  </a:lnTo>
                  <a:lnTo>
                    <a:pt x="1462" y="7161"/>
                  </a:lnTo>
                  <a:lnTo>
                    <a:pt x="1194" y="6893"/>
                  </a:lnTo>
                  <a:lnTo>
                    <a:pt x="926" y="6625"/>
                  </a:lnTo>
                  <a:lnTo>
                    <a:pt x="682" y="6308"/>
                  </a:lnTo>
                  <a:lnTo>
                    <a:pt x="488" y="5967"/>
                  </a:lnTo>
                  <a:lnTo>
                    <a:pt x="317" y="5626"/>
                  </a:lnTo>
                  <a:lnTo>
                    <a:pt x="171" y="5237"/>
                  </a:lnTo>
                  <a:lnTo>
                    <a:pt x="74" y="4847"/>
                  </a:lnTo>
                  <a:lnTo>
                    <a:pt x="25" y="4457"/>
                  </a:lnTo>
                  <a:lnTo>
                    <a:pt x="1" y="4043"/>
                  </a:lnTo>
                  <a:lnTo>
                    <a:pt x="1" y="404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9;p39">
              <a:extLst>
                <a:ext uri="{FF2B5EF4-FFF2-40B4-BE49-F238E27FC236}">
                  <a16:creationId xmlns:a16="http://schemas.microsoft.com/office/drawing/2014/main" id="{3E458403-6BC6-C721-F873-D9C6854A25DF}"/>
                </a:ext>
              </a:extLst>
            </p:cNvPr>
            <p:cNvSpPr/>
            <p:nvPr/>
          </p:nvSpPr>
          <p:spPr>
            <a:xfrm>
              <a:off x="859375" y="5162075"/>
              <a:ext cx="202175" cy="202175"/>
            </a:xfrm>
            <a:custGeom>
              <a:avLst/>
              <a:gdLst/>
              <a:ahLst/>
              <a:cxnLst/>
              <a:rect l="l" t="t" r="r" b="b"/>
              <a:pathLst>
                <a:path w="8087" h="8087" fill="none" extrusionOk="0">
                  <a:moveTo>
                    <a:pt x="1" y="4043"/>
                  </a:moveTo>
                  <a:lnTo>
                    <a:pt x="1" y="4043"/>
                  </a:lnTo>
                  <a:lnTo>
                    <a:pt x="1" y="3629"/>
                  </a:lnTo>
                  <a:lnTo>
                    <a:pt x="74" y="3215"/>
                  </a:lnTo>
                  <a:lnTo>
                    <a:pt x="171" y="2826"/>
                  </a:lnTo>
                  <a:lnTo>
                    <a:pt x="317" y="2460"/>
                  </a:lnTo>
                  <a:lnTo>
                    <a:pt x="488" y="2119"/>
                  </a:lnTo>
                  <a:lnTo>
                    <a:pt x="682" y="1778"/>
                  </a:lnTo>
                  <a:lnTo>
                    <a:pt x="926" y="1462"/>
                  </a:lnTo>
                  <a:lnTo>
                    <a:pt x="1170" y="1170"/>
                  </a:lnTo>
                  <a:lnTo>
                    <a:pt x="1462" y="926"/>
                  </a:lnTo>
                  <a:lnTo>
                    <a:pt x="1778" y="682"/>
                  </a:lnTo>
                  <a:lnTo>
                    <a:pt x="2119" y="488"/>
                  </a:lnTo>
                  <a:lnTo>
                    <a:pt x="2460" y="317"/>
                  </a:lnTo>
                  <a:lnTo>
                    <a:pt x="2826" y="171"/>
                  </a:lnTo>
                  <a:lnTo>
                    <a:pt x="3215" y="74"/>
                  </a:lnTo>
                  <a:lnTo>
                    <a:pt x="3629" y="25"/>
                  </a:lnTo>
                  <a:lnTo>
                    <a:pt x="4043" y="0"/>
                  </a:lnTo>
                  <a:lnTo>
                    <a:pt x="4043" y="0"/>
                  </a:lnTo>
                  <a:lnTo>
                    <a:pt x="4457" y="25"/>
                  </a:lnTo>
                  <a:lnTo>
                    <a:pt x="4847" y="74"/>
                  </a:lnTo>
                  <a:lnTo>
                    <a:pt x="5237" y="171"/>
                  </a:lnTo>
                  <a:lnTo>
                    <a:pt x="5602" y="317"/>
                  </a:lnTo>
                  <a:lnTo>
                    <a:pt x="5967" y="488"/>
                  </a:lnTo>
                  <a:lnTo>
                    <a:pt x="6308" y="682"/>
                  </a:lnTo>
                  <a:lnTo>
                    <a:pt x="6601" y="926"/>
                  </a:lnTo>
                  <a:lnTo>
                    <a:pt x="6893" y="1170"/>
                  </a:lnTo>
                  <a:lnTo>
                    <a:pt x="7161" y="1462"/>
                  </a:lnTo>
                  <a:lnTo>
                    <a:pt x="7380" y="1778"/>
                  </a:lnTo>
                  <a:lnTo>
                    <a:pt x="7599" y="2119"/>
                  </a:lnTo>
                  <a:lnTo>
                    <a:pt x="7770" y="2460"/>
                  </a:lnTo>
                  <a:lnTo>
                    <a:pt x="7892" y="2826"/>
                  </a:lnTo>
                  <a:lnTo>
                    <a:pt x="7989" y="3215"/>
                  </a:lnTo>
                  <a:lnTo>
                    <a:pt x="8062" y="3629"/>
                  </a:lnTo>
                  <a:lnTo>
                    <a:pt x="8086" y="4043"/>
                  </a:lnTo>
                  <a:lnTo>
                    <a:pt x="8086" y="4043"/>
                  </a:lnTo>
                  <a:lnTo>
                    <a:pt x="8062" y="4457"/>
                  </a:lnTo>
                  <a:lnTo>
                    <a:pt x="7989" y="4847"/>
                  </a:lnTo>
                  <a:lnTo>
                    <a:pt x="7892" y="5237"/>
                  </a:lnTo>
                  <a:lnTo>
                    <a:pt x="7770" y="5626"/>
                  </a:lnTo>
                  <a:lnTo>
                    <a:pt x="7599" y="5967"/>
                  </a:lnTo>
                  <a:lnTo>
                    <a:pt x="7380" y="6308"/>
                  </a:lnTo>
                  <a:lnTo>
                    <a:pt x="7161" y="6625"/>
                  </a:lnTo>
                  <a:lnTo>
                    <a:pt x="6893" y="6893"/>
                  </a:lnTo>
                  <a:lnTo>
                    <a:pt x="6601" y="7161"/>
                  </a:lnTo>
                  <a:lnTo>
                    <a:pt x="6308" y="7404"/>
                  </a:lnTo>
                  <a:lnTo>
                    <a:pt x="5967" y="7599"/>
                  </a:lnTo>
                  <a:lnTo>
                    <a:pt x="5602" y="7770"/>
                  </a:lnTo>
                  <a:lnTo>
                    <a:pt x="5237" y="7916"/>
                  </a:lnTo>
                  <a:lnTo>
                    <a:pt x="4847" y="8013"/>
                  </a:lnTo>
                  <a:lnTo>
                    <a:pt x="4457" y="8062"/>
                  </a:lnTo>
                  <a:lnTo>
                    <a:pt x="4043" y="8086"/>
                  </a:lnTo>
                  <a:lnTo>
                    <a:pt x="4043" y="8086"/>
                  </a:lnTo>
                  <a:lnTo>
                    <a:pt x="3629" y="8062"/>
                  </a:lnTo>
                  <a:lnTo>
                    <a:pt x="3215" y="8013"/>
                  </a:lnTo>
                  <a:lnTo>
                    <a:pt x="2826" y="7916"/>
                  </a:lnTo>
                  <a:lnTo>
                    <a:pt x="2460" y="7770"/>
                  </a:lnTo>
                  <a:lnTo>
                    <a:pt x="2119" y="7599"/>
                  </a:lnTo>
                  <a:lnTo>
                    <a:pt x="1778" y="7404"/>
                  </a:lnTo>
                  <a:lnTo>
                    <a:pt x="1462" y="7161"/>
                  </a:lnTo>
                  <a:lnTo>
                    <a:pt x="1170" y="6893"/>
                  </a:lnTo>
                  <a:lnTo>
                    <a:pt x="926" y="6625"/>
                  </a:lnTo>
                  <a:lnTo>
                    <a:pt x="682" y="6308"/>
                  </a:lnTo>
                  <a:lnTo>
                    <a:pt x="488" y="5967"/>
                  </a:lnTo>
                  <a:lnTo>
                    <a:pt x="317" y="5626"/>
                  </a:lnTo>
                  <a:lnTo>
                    <a:pt x="171" y="5237"/>
                  </a:lnTo>
                  <a:lnTo>
                    <a:pt x="74" y="4847"/>
                  </a:lnTo>
                  <a:lnTo>
                    <a:pt x="1" y="4457"/>
                  </a:lnTo>
                  <a:lnTo>
                    <a:pt x="1" y="4043"/>
                  </a:lnTo>
                  <a:lnTo>
                    <a:pt x="1" y="404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80;p39">
              <a:extLst>
                <a:ext uri="{FF2B5EF4-FFF2-40B4-BE49-F238E27FC236}">
                  <a16:creationId xmlns:a16="http://schemas.microsoft.com/office/drawing/2014/main" id="{9FE5D43E-8A9E-CA4A-59EE-BB0AE31991C3}"/>
                </a:ext>
              </a:extLst>
            </p:cNvPr>
            <p:cNvSpPr/>
            <p:nvPr/>
          </p:nvSpPr>
          <p:spPr>
            <a:xfrm>
              <a:off x="676100" y="5071350"/>
              <a:ext cx="86500" cy="7325"/>
            </a:xfrm>
            <a:custGeom>
              <a:avLst/>
              <a:gdLst/>
              <a:ahLst/>
              <a:cxnLst/>
              <a:rect l="l" t="t" r="r" b="b"/>
              <a:pathLst>
                <a:path w="3460" h="293" fill="none" extrusionOk="0">
                  <a:moveTo>
                    <a:pt x="1" y="1"/>
                  </a:moveTo>
                  <a:lnTo>
                    <a:pt x="3459" y="29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81;p39">
              <a:extLst>
                <a:ext uri="{FF2B5EF4-FFF2-40B4-BE49-F238E27FC236}">
                  <a16:creationId xmlns:a16="http://schemas.microsoft.com/office/drawing/2014/main" id="{FE199FD6-4907-0D61-FAA6-A987C3578CBC}"/>
                </a:ext>
              </a:extLst>
            </p:cNvPr>
            <p:cNvSpPr/>
            <p:nvPr/>
          </p:nvSpPr>
          <p:spPr>
            <a:xfrm>
              <a:off x="941575" y="5244275"/>
              <a:ext cx="37175" cy="37175"/>
            </a:xfrm>
            <a:custGeom>
              <a:avLst/>
              <a:gdLst/>
              <a:ahLst/>
              <a:cxnLst/>
              <a:rect l="l" t="t" r="r" b="b"/>
              <a:pathLst>
                <a:path w="1487" h="1487" fill="none" extrusionOk="0">
                  <a:moveTo>
                    <a:pt x="0" y="755"/>
                  </a:moveTo>
                  <a:lnTo>
                    <a:pt x="0" y="755"/>
                  </a:lnTo>
                  <a:lnTo>
                    <a:pt x="25" y="609"/>
                  </a:lnTo>
                  <a:lnTo>
                    <a:pt x="73" y="463"/>
                  </a:lnTo>
                  <a:lnTo>
                    <a:pt x="122" y="341"/>
                  </a:lnTo>
                  <a:lnTo>
                    <a:pt x="220" y="220"/>
                  </a:lnTo>
                  <a:lnTo>
                    <a:pt x="341" y="147"/>
                  </a:lnTo>
                  <a:lnTo>
                    <a:pt x="463" y="73"/>
                  </a:lnTo>
                  <a:lnTo>
                    <a:pt x="609" y="25"/>
                  </a:lnTo>
                  <a:lnTo>
                    <a:pt x="755" y="0"/>
                  </a:lnTo>
                  <a:lnTo>
                    <a:pt x="755" y="0"/>
                  </a:lnTo>
                  <a:lnTo>
                    <a:pt x="902" y="25"/>
                  </a:lnTo>
                  <a:lnTo>
                    <a:pt x="1048" y="73"/>
                  </a:lnTo>
                  <a:lnTo>
                    <a:pt x="1169" y="147"/>
                  </a:lnTo>
                  <a:lnTo>
                    <a:pt x="1267" y="220"/>
                  </a:lnTo>
                  <a:lnTo>
                    <a:pt x="1364" y="341"/>
                  </a:lnTo>
                  <a:lnTo>
                    <a:pt x="1437" y="463"/>
                  </a:lnTo>
                  <a:lnTo>
                    <a:pt x="1486" y="609"/>
                  </a:lnTo>
                  <a:lnTo>
                    <a:pt x="1486" y="755"/>
                  </a:lnTo>
                  <a:lnTo>
                    <a:pt x="1486" y="755"/>
                  </a:lnTo>
                  <a:lnTo>
                    <a:pt x="1486" y="902"/>
                  </a:lnTo>
                  <a:lnTo>
                    <a:pt x="1437" y="1048"/>
                  </a:lnTo>
                  <a:lnTo>
                    <a:pt x="1364" y="1169"/>
                  </a:lnTo>
                  <a:lnTo>
                    <a:pt x="1267" y="1267"/>
                  </a:lnTo>
                  <a:lnTo>
                    <a:pt x="1169" y="1364"/>
                  </a:lnTo>
                  <a:lnTo>
                    <a:pt x="1048" y="1437"/>
                  </a:lnTo>
                  <a:lnTo>
                    <a:pt x="902" y="1486"/>
                  </a:lnTo>
                  <a:lnTo>
                    <a:pt x="755" y="1486"/>
                  </a:lnTo>
                  <a:lnTo>
                    <a:pt x="755" y="1486"/>
                  </a:lnTo>
                  <a:lnTo>
                    <a:pt x="609" y="1486"/>
                  </a:lnTo>
                  <a:lnTo>
                    <a:pt x="463" y="1437"/>
                  </a:lnTo>
                  <a:lnTo>
                    <a:pt x="341" y="1364"/>
                  </a:lnTo>
                  <a:lnTo>
                    <a:pt x="220" y="1267"/>
                  </a:lnTo>
                  <a:lnTo>
                    <a:pt x="122" y="1169"/>
                  </a:lnTo>
                  <a:lnTo>
                    <a:pt x="73" y="1048"/>
                  </a:lnTo>
                  <a:lnTo>
                    <a:pt x="25" y="902"/>
                  </a:lnTo>
                  <a:lnTo>
                    <a:pt x="0" y="755"/>
                  </a:lnTo>
                  <a:lnTo>
                    <a:pt x="0" y="75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82;p39">
              <a:extLst>
                <a:ext uri="{FF2B5EF4-FFF2-40B4-BE49-F238E27FC236}">
                  <a16:creationId xmlns:a16="http://schemas.microsoft.com/office/drawing/2014/main" id="{9E73300E-A9E7-0EC7-3072-46A22ACBC757}"/>
                </a:ext>
              </a:extLst>
            </p:cNvPr>
            <p:cNvSpPr/>
            <p:nvPr/>
          </p:nvSpPr>
          <p:spPr>
            <a:xfrm>
              <a:off x="614600" y="5244275"/>
              <a:ext cx="37175" cy="37175"/>
            </a:xfrm>
            <a:custGeom>
              <a:avLst/>
              <a:gdLst/>
              <a:ahLst/>
              <a:cxnLst/>
              <a:rect l="l" t="t" r="r" b="b"/>
              <a:pathLst>
                <a:path w="1487" h="1487" fill="none" extrusionOk="0">
                  <a:moveTo>
                    <a:pt x="1" y="755"/>
                  </a:moveTo>
                  <a:lnTo>
                    <a:pt x="1" y="755"/>
                  </a:lnTo>
                  <a:lnTo>
                    <a:pt x="1" y="609"/>
                  </a:lnTo>
                  <a:lnTo>
                    <a:pt x="50" y="463"/>
                  </a:lnTo>
                  <a:lnTo>
                    <a:pt x="123" y="341"/>
                  </a:lnTo>
                  <a:lnTo>
                    <a:pt x="220" y="220"/>
                  </a:lnTo>
                  <a:lnTo>
                    <a:pt x="317" y="147"/>
                  </a:lnTo>
                  <a:lnTo>
                    <a:pt x="439" y="73"/>
                  </a:lnTo>
                  <a:lnTo>
                    <a:pt x="585" y="25"/>
                  </a:lnTo>
                  <a:lnTo>
                    <a:pt x="731" y="0"/>
                  </a:lnTo>
                  <a:lnTo>
                    <a:pt x="731" y="0"/>
                  </a:lnTo>
                  <a:lnTo>
                    <a:pt x="878" y="25"/>
                  </a:lnTo>
                  <a:lnTo>
                    <a:pt x="1024" y="73"/>
                  </a:lnTo>
                  <a:lnTo>
                    <a:pt x="1146" y="147"/>
                  </a:lnTo>
                  <a:lnTo>
                    <a:pt x="1267" y="220"/>
                  </a:lnTo>
                  <a:lnTo>
                    <a:pt x="1340" y="341"/>
                  </a:lnTo>
                  <a:lnTo>
                    <a:pt x="1413" y="463"/>
                  </a:lnTo>
                  <a:lnTo>
                    <a:pt x="1462" y="609"/>
                  </a:lnTo>
                  <a:lnTo>
                    <a:pt x="1486" y="755"/>
                  </a:lnTo>
                  <a:lnTo>
                    <a:pt x="1486" y="755"/>
                  </a:lnTo>
                  <a:lnTo>
                    <a:pt x="1462" y="902"/>
                  </a:lnTo>
                  <a:lnTo>
                    <a:pt x="1413" y="1048"/>
                  </a:lnTo>
                  <a:lnTo>
                    <a:pt x="1340" y="1169"/>
                  </a:lnTo>
                  <a:lnTo>
                    <a:pt x="1267" y="1267"/>
                  </a:lnTo>
                  <a:lnTo>
                    <a:pt x="1146" y="1364"/>
                  </a:lnTo>
                  <a:lnTo>
                    <a:pt x="1024" y="1437"/>
                  </a:lnTo>
                  <a:lnTo>
                    <a:pt x="878" y="1486"/>
                  </a:lnTo>
                  <a:lnTo>
                    <a:pt x="731" y="1486"/>
                  </a:lnTo>
                  <a:lnTo>
                    <a:pt x="731" y="1486"/>
                  </a:lnTo>
                  <a:lnTo>
                    <a:pt x="585" y="1486"/>
                  </a:lnTo>
                  <a:lnTo>
                    <a:pt x="439" y="1437"/>
                  </a:lnTo>
                  <a:lnTo>
                    <a:pt x="317" y="1364"/>
                  </a:lnTo>
                  <a:lnTo>
                    <a:pt x="220" y="1267"/>
                  </a:lnTo>
                  <a:lnTo>
                    <a:pt x="123" y="1169"/>
                  </a:lnTo>
                  <a:lnTo>
                    <a:pt x="50" y="1048"/>
                  </a:lnTo>
                  <a:lnTo>
                    <a:pt x="1" y="902"/>
                  </a:lnTo>
                  <a:lnTo>
                    <a:pt x="1" y="755"/>
                  </a:lnTo>
                  <a:lnTo>
                    <a:pt x="1" y="75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566;p39">
            <a:extLst>
              <a:ext uri="{FF2B5EF4-FFF2-40B4-BE49-F238E27FC236}">
                <a16:creationId xmlns:a16="http://schemas.microsoft.com/office/drawing/2014/main" id="{BD3191CC-282A-ADC0-534D-643D66BEC63C}"/>
              </a:ext>
            </a:extLst>
          </p:cNvPr>
          <p:cNvGrpSpPr/>
          <p:nvPr/>
        </p:nvGrpSpPr>
        <p:grpSpPr>
          <a:xfrm>
            <a:off x="5935811" y="2400420"/>
            <a:ext cx="320378" cy="320378"/>
            <a:chOff x="1278900" y="2333250"/>
            <a:chExt cx="381175" cy="381175"/>
          </a:xfrm>
        </p:grpSpPr>
        <p:sp>
          <p:nvSpPr>
            <p:cNvPr id="41" name="Google Shape;567;p39">
              <a:extLst>
                <a:ext uri="{FF2B5EF4-FFF2-40B4-BE49-F238E27FC236}">
                  <a16:creationId xmlns:a16="http://schemas.microsoft.com/office/drawing/2014/main" id="{039B3F16-492F-F7C5-91C4-A3AB45FCFC1B}"/>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68;p39">
              <a:extLst>
                <a:ext uri="{FF2B5EF4-FFF2-40B4-BE49-F238E27FC236}">
                  <a16:creationId xmlns:a16="http://schemas.microsoft.com/office/drawing/2014/main" id="{8901D8ED-79B1-DC67-3B6E-0B8A28FCF3F9}"/>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69;p39">
              <a:extLst>
                <a:ext uri="{FF2B5EF4-FFF2-40B4-BE49-F238E27FC236}">
                  <a16:creationId xmlns:a16="http://schemas.microsoft.com/office/drawing/2014/main" id="{603AD6B1-458C-B15D-BFE9-B62A640EF2E0}"/>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70;p39">
              <a:extLst>
                <a:ext uri="{FF2B5EF4-FFF2-40B4-BE49-F238E27FC236}">
                  <a16:creationId xmlns:a16="http://schemas.microsoft.com/office/drawing/2014/main" id="{0CFF20A4-2D7E-FFF7-5067-0C2C1A2B4B11}"/>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590;p39">
            <a:extLst>
              <a:ext uri="{FF2B5EF4-FFF2-40B4-BE49-F238E27FC236}">
                <a16:creationId xmlns:a16="http://schemas.microsoft.com/office/drawing/2014/main" id="{6B33A698-CEB9-ABBB-05AE-1E002AF99DD2}"/>
              </a:ext>
            </a:extLst>
          </p:cNvPr>
          <p:cNvSpPr/>
          <p:nvPr/>
        </p:nvSpPr>
        <p:spPr>
          <a:xfrm>
            <a:off x="10432150" y="238302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0;p39">
            <a:extLst>
              <a:ext uri="{FF2B5EF4-FFF2-40B4-BE49-F238E27FC236}">
                <a16:creationId xmlns:a16="http://schemas.microsoft.com/office/drawing/2014/main" id="{9756B3FE-FF08-DE8E-2A1E-0453723398E1}"/>
              </a:ext>
            </a:extLst>
          </p:cNvPr>
          <p:cNvSpPr/>
          <p:nvPr/>
        </p:nvSpPr>
        <p:spPr>
          <a:xfrm>
            <a:off x="10071409" y="2383022"/>
            <a:ext cx="320378" cy="337776"/>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206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p:txBody>
          <a:bodyPr>
            <a:normAutofit lnSpcReduction="10000"/>
          </a:bodyPr>
          <a:lstStyle/>
          <a:p>
            <a:pPr algn="l"/>
            <a:r>
              <a:rPr lang="en-IE" dirty="0"/>
              <a:t>    Offer to fund, or partially fund, health or dental insurance for your staff</a:t>
            </a:r>
            <a:endParaRPr lang="en-US" dirty="0"/>
          </a:p>
        </p:txBody>
      </p:sp>
      <p:sp>
        <p:nvSpPr>
          <p:cNvPr id="15" name="Text Placeholder 14">
            <a:extLst>
              <a:ext uri="{FF2B5EF4-FFF2-40B4-BE49-F238E27FC236}">
                <a16:creationId xmlns:a16="http://schemas.microsoft.com/office/drawing/2014/main" id="{3BD28BE0-30E8-C24C-A2C9-FEC7B10E7272}"/>
              </a:ext>
            </a:extLst>
          </p:cNvPr>
          <p:cNvSpPr>
            <a:spLocks noGrp="1"/>
          </p:cNvSpPr>
          <p:nvPr>
            <p:ph type="body" sz="quarter" idx="31"/>
          </p:nvPr>
        </p:nvSpPr>
        <p:spPr>
          <a:xfrm>
            <a:off x="2914985" y="4364934"/>
            <a:ext cx="2410605" cy="1594432"/>
          </a:xfrm>
        </p:spPr>
        <p:txBody>
          <a:bodyPr>
            <a:noAutofit/>
          </a:bodyPr>
          <a:lstStyle/>
          <a:p>
            <a:pPr algn="l"/>
            <a:r>
              <a:rPr lang="en-IE" dirty="0"/>
              <a:t>    Introduce financial well-being courses for staff and give staff ESG pension and investing options</a:t>
            </a:r>
            <a:endParaRPr lang="en-US" dirty="0"/>
          </a:p>
        </p:txBody>
      </p:sp>
      <p:sp>
        <p:nvSpPr>
          <p:cNvPr id="16" name="Text Placeholder 15">
            <a:extLst>
              <a:ext uri="{FF2B5EF4-FFF2-40B4-BE49-F238E27FC236}">
                <a16:creationId xmlns:a16="http://schemas.microsoft.com/office/drawing/2014/main" id="{25B8A015-8D37-EA48-8625-708C3478B0C0}"/>
              </a:ext>
            </a:extLst>
          </p:cNvPr>
          <p:cNvSpPr>
            <a:spLocks noGrp="1"/>
          </p:cNvSpPr>
          <p:nvPr>
            <p:ph type="body" sz="quarter" idx="33"/>
          </p:nvPr>
        </p:nvSpPr>
        <p:spPr>
          <a:xfrm>
            <a:off x="5078732" y="4364934"/>
            <a:ext cx="2307905" cy="1594432"/>
          </a:xfrm>
        </p:spPr>
        <p:txBody>
          <a:bodyPr>
            <a:noAutofit/>
          </a:bodyPr>
          <a:lstStyle/>
          <a:p>
            <a:pPr algn="l"/>
            <a:r>
              <a:rPr lang="en-IE" dirty="0"/>
              <a:t>    Commit to visibly promoting gender equality within the workplace</a:t>
            </a:r>
            <a:endParaRPr lang="en-US" dirty="0"/>
          </a:p>
        </p:txBody>
      </p:sp>
      <p:sp>
        <p:nvSpPr>
          <p:cNvPr id="17" name="Text Placeholder 16">
            <a:extLst>
              <a:ext uri="{FF2B5EF4-FFF2-40B4-BE49-F238E27FC236}">
                <a16:creationId xmlns:a16="http://schemas.microsoft.com/office/drawing/2014/main" id="{E6D797AE-0B0B-1046-9106-6A2CA5747386}"/>
              </a:ext>
            </a:extLst>
          </p:cNvPr>
          <p:cNvSpPr>
            <a:spLocks noGrp="1"/>
          </p:cNvSpPr>
          <p:nvPr>
            <p:ph type="body" sz="quarter" idx="35"/>
          </p:nvPr>
        </p:nvSpPr>
        <p:spPr>
          <a:xfrm>
            <a:off x="7435551" y="4377603"/>
            <a:ext cx="2061046" cy="1594432"/>
          </a:xfrm>
        </p:spPr>
        <p:txBody>
          <a:bodyPr>
            <a:normAutofit lnSpcReduction="10000"/>
          </a:bodyPr>
          <a:lstStyle/>
          <a:p>
            <a:pPr algn="l"/>
            <a:r>
              <a:rPr lang="en-IE" dirty="0"/>
              <a:t>    Request gender representation at business meetings and events.</a:t>
            </a:r>
            <a:endParaRPr lang="en-US" dirty="0"/>
          </a:p>
        </p:txBody>
      </p:sp>
      <p:sp>
        <p:nvSpPr>
          <p:cNvPr id="18" name="Text Placeholder 17">
            <a:extLst>
              <a:ext uri="{FF2B5EF4-FFF2-40B4-BE49-F238E27FC236}">
                <a16:creationId xmlns:a16="http://schemas.microsoft.com/office/drawing/2014/main" id="{BA408830-6293-324A-8933-00B89817EC4B}"/>
              </a:ext>
            </a:extLst>
          </p:cNvPr>
          <p:cNvSpPr>
            <a:spLocks noGrp="1"/>
          </p:cNvSpPr>
          <p:nvPr>
            <p:ph type="body" sz="quarter" idx="37"/>
          </p:nvPr>
        </p:nvSpPr>
        <p:spPr>
          <a:xfrm>
            <a:off x="9399323" y="4353358"/>
            <a:ext cx="2698083" cy="1931827"/>
          </a:xfrm>
        </p:spPr>
        <p:txBody>
          <a:bodyPr>
            <a:noAutofit/>
          </a:bodyPr>
          <a:lstStyle/>
          <a:p>
            <a:pPr algn="l"/>
            <a:r>
              <a:rPr lang="en-IE" dirty="0"/>
              <a:t>    Offer space to a community childcare project to support working families in your community  -many hubs have such a facility</a:t>
            </a:r>
            <a:endParaRPr lang="en-US" dirty="0"/>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fontScale="85000" lnSpcReduction="10000"/>
          </a:bodyPr>
          <a:lstStyle/>
          <a:p>
            <a:r>
              <a:rPr lang="en-US" sz="3600" dirty="0">
                <a:latin typeface="Calibri"/>
                <a:cs typeface="Poppins SemiBold"/>
              </a:rPr>
              <a:t>Some Inspiration to Creating a Happy &amp; Healthy Work Environment 2/3</a:t>
            </a:r>
            <a:endParaRPr lang="en-US" sz="3600" dirty="0"/>
          </a:p>
        </p:txBody>
      </p:sp>
      <p:grpSp>
        <p:nvGrpSpPr>
          <p:cNvPr id="2" name="Google Shape;822;p39">
            <a:extLst>
              <a:ext uri="{FF2B5EF4-FFF2-40B4-BE49-F238E27FC236}">
                <a16:creationId xmlns:a16="http://schemas.microsoft.com/office/drawing/2014/main" id="{BC42469A-2503-6E6A-0960-3AADBFC17DEF}"/>
              </a:ext>
            </a:extLst>
          </p:cNvPr>
          <p:cNvGrpSpPr/>
          <p:nvPr/>
        </p:nvGrpSpPr>
        <p:grpSpPr>
          <a:xfrm>
            <a:off x="1554947" y="2455487"/>
            <a:ext cx="363369" cy="221115"/>
            <a:chOff x="3269900" y="3064500"/>
            <a:chExt cx="432325" cy="263075"/>
          </a:xfrm>
        </p:grpSpPr>
        <p:sp>
          <p:nvSpPr>
            <p:cNvPr id="3" name="Google Shape;823;p39">
              <a:extLst>
                <a:ext uri="{FF2B5EF4-FFF2-40B4-BE49-F238E27FC236}">
                  <a16:creationId xmlns:a16="http://schemas.microsoft.com/office/drawing/2014/main" id="{D73FB7ED-8FAE-9DAF-DC80-CD737A309BAC}"/>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24;p39">
              <a:extLst>
                <a:ext uri="{FF2B5EF4-FFF2-40B4-BE49-F238E27FC236}">
                  <a16:creationId xmlns:a16="http://schemas.microsoft.com/office/drawing/2014/main" id="{2B4EE5F0-99A7-226F-E7E5-82F04147E8E4}"/>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25;p39">
              <a:extLst>
                <a:ext uri="{FF2B5EF4-FFF2-40B4-BE49-F238E27FC236}">
                  <a16:creationId xmlns:a16="http://schemas.microsoft.com/office/drawing/2014/main" id="{152889B3-9658-B28B-7856-9060E0FC34BE}"/>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17;p39">
            <a:extLst>
              <a:ext uri="{FF2B5EF4-FFF2-40B4-BE49-F238E27FC236}">
                <a16:creationId xmlns:a16="http://schemas.microsoft.com/office/drawing/2014/main" id="{2E381DFD-6D1D-F0A6-1831-48BF34DD2B96}"/>
              </a:ext>
            </a:extLst>
          </p:cNvPr>
          <p:cNvGrpSpPr/>
          <p:nvPr/>
        </p:nvGrpSpPr>
        <p:grpSpPr>
          <a:xfrm>
            <a:off x="3723151" y="2379737"/>
            <a:ext cx="397136" cy="305017"/>
            <a:chOff x="568950" y="3686775"/>
            <a:chExt cx="472500" cy="362900"/>
          </a:xfrm>
        </p:grpSpPr>
        <p:sp>
          <p:nvSpPr>
            <p:cNvPr id="7" name="Google Shape;618;p39">
              <a:extLst>
                <a:ext uri="{FF2B5EF4-FFF2-40B4-BE49-F238E27FC236}">
                  <a16:creationId xmlns:a16="http://schemas.microsoft.com/office/drawing/2014/main" id="{6033FE2F-C7C9-7B14-EFB4-077E1FA6555E}"/>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9;p39">
              <a:extLst>
                <a:ext uri="{FF2B5EF4-FFF2-40B4-BE49-F238E27FC236}">
                  <a16:creationId xmlns:a16="http://schemas.microsoft.com/office/drawing/2014/main" id="{A645C0D2-BF18-9B40-24E1-763B83A3230A}"/>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20;p39">
              <a:extLst>
                <a:ext uri="{FF2B5EF4-FFF2-40B4-BE49-F238E27FC236}">
                  <a16:creationId xmlns:a16="http://schemas.microsoft.com/office/drawing/2014/main" id="{220F695E-15CC-ECE4-F321-216D21533AF6}"/>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832;p39">
            <a:extLst>
              <a:ext uri="{FF2B5EF4-FFF2-40B4-BE49-F238E27FC236}">
                <a16:creationId xmlns:a16="http://schemas.microsoft.com/office/drawing/2014/main" id="{424EF5AF-150B-B1BE-33D3-95FD9793D8BD}"/>
              </a:ext>
            </a:extLst>
          </p:cNvPr>
          <p:cNvGrpSpPr/>
          <p:nvPr/>
        </p:nvGrpSpPr>
        <p:grpSpPr>
          <a:xfrm>
            <a:off x="5925122" y="2358766"/>
            <a:ext cx="256416" cy="414535"/>
            <a:chOff x="1988225" y="4286525"/>
            <a:chExt cx="305075" cy="493200"/>
          </a:xfrm>
        </p:grpSpPr>
        <p:sp>
          <p:nvSpPr>
            <p:cNvPr id="11" name="Google Shape;833;p39">
              <a:extLst>
                <a:ext uri="{FF2B5EF4-FFF2-40B4-BE49-F238E27FC236}">
                  <a16:creationId xmlns:a16="http://schemas.microsoft.com/office/drawing/2014/main" id="{1435EA93-7AB2-B94E-DEC3-CB4C42ABBB7F}"/>
                </a:ext>
              </a:extLst>
            </p:cNvPr>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4;p39">
              <a:extLst>
                <a:ext uri="{FF2B5EF4-FFF2-40B4-BE49-F238E27FC236}">
                  <a16:creationId xmlns:a16="http://schemas.microsoft.com/office/drawing/2014/main" id="{4D0CD8FD-0ABD-93CE-AD67-76616AFED8C0}"/>
                </a:ext>
              </a:extLst>
            </p:cNvPr>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5;p39">
              <a:extLst>
                <a:ext uri="{FF2B5EF4-FFF2-40B4-BE49-F238E27FC236}">
                  <a16:creationId xmlns:a16="http://schemas.microsoft.com/office/drawing/2014/main" id="{54779C6D-452C-44B6-EC73-2CB7ECFACC04}"/>
                </a:ext>
              </a:extLst>
            </p:cNvPr>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6;p39">
              <a:extLst>
                <a:ext uri="{FF2B5EF4-FFF2-40B4-BE49-F238E27FC236}">
                  <a16:creationId xmlns:a16="http://schemas.microsoft.com/office/drawing/2014/main" id="{04FEDF8A-F723-258D-3BBA-C052F151D069}"/>
                </a:ext>
              </a:extLst>
            </p:cNvPr>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7;p39">
              <a:extLst>
                <a:ext uri="{FF2B5EF4-FFF2-40B4-BE49-F238E27FC236}">
                  <a16:creationId xmlns:a16="http://schemas.microsoft.com/office/drawing/2014/main" id="{038CFD78-5FBC-B25F-D82B-441BDC551EA1}"/>
                </a:ext>
              </a:extLst>
            </p:cNvPr>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8;p39">
              <a:extLst>
                <a:ext uri="{FF2B5EF4-FFF2-40B4-BE49-F238E27FC236}">
                  <a16:creationId xmlns:a16="http://schemas.microsoft.com/office/drawing/2014/main" id="{969BEC2F-F1E0-58A2-025B-3EE554D0526F}"/>
                </a:ext>
              </a:extLst>
            </p:cNvPr>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39;p39">
              <a:extLst>
                <a:ext uri="{FF2B5EF4-FFF2-40B4-BE49-F238E27FC236}">
                  <a16:creationId xmlns:a16="http://schemas.microsoft.com/office/drawing/2014/main" id="{020D1AE9-AD0C-B02B-6EA7-56C31FF60F3B}"/>
                </a:ext>
              </a:extLst>
            </p:cNvPr>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98;p39">
            <a:extLst>
              <a:ext uri="{FF2B5EF4-FFF2-40B4-BE49-F238E27FC236}">
                <a16:creationId xmlns:a16="http://schemas.microsoft.com/office/drawing/2014/main" id="{5963193B-A9DE-38A7-2AC2-843EEC2F5306}"/>
              </a:ext>
            </a:extLst>
          </p:cNvPr>
          <p:cNvSpPr/>
          <p:nvPr/>
        </p:nvSpPr>
        <p:spPr>
          <a:xfrm>
            <a:off x="8122492" y="2366446"/>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2;p39">
            <a:extLst>
              <a:ext uri="{FF2B5EF4-FFF2-40B4-BE49-F238E27FC236}">
                <a16:creationId xmlns:a16="http://schemas.microsoft.com/office/drawing/2014/main" id="{39FE83B3-91B5-3066-7002-6F67893D1A96}"/>
              </a:ext>
            </a:extLst>
          </p:cNvPr>
          <p:cNvSpPr/>
          <p:nvPr/>
        </p:nvSpPr>
        <p:spPr>
          <a:xfrm>
            <a:off x="10210333" y="2328561"/>
            <a:ext cx="385895" cy="33674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8903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p:txBody>
          <a:bodyPr>
            <a:normAutofit lnSpcReduction="10000"/>
          </a:bodyPr>
          <a:lstStyle/>
          <a:p>
            <a:pPr marL="0" indent="0" algn="l"/>
            <a:r>
              <a:rPr lang="en-IE" dirty="0"/>
              <a:t> </a:t>
            </a:r>
            <a:r>
              <a:rPr lang="en-IE" dirty="0">
                <a:latin typeface="Calibri" panose="020F0502020204030204" pitchFamily="34" charset="0"/>
                <a:cs typeface="Calibri" panose="020F0502020204030204" pitchFamily="34" charset="0"/>
              </a:rPr>
              <a:t>Adapt your building/office so that it is wheelchair and mixed-mobility accessible.</a:t>
            </a:r>
            <a:endParaRPr lang="en-US" dirty="0"/>
          </a:p>
        </p:txBody>
      </p:sp>
      <p:sp>
        <p:nvSpPr>
          <p:cNvPr id="15" name="Text Placeholder 14">
            <a:extLst>
              <a:ext uri="{FF2B5EF4-FFF2-40B4-BE49-F238E27FC236}">
                <a16:creationId xmlns:a16="http://schemas.microsoft.com/office/drawing/2014/main" id="{3BD28BE0-30E8-C24C-A2C9-FEC7B10E7272}"/>
              </a:ext>
            </a:extLst>
          </p:cNvPr>
          <p:cNvSpPr>
            <a:spLocks noGrp="1"/>
          </p:cNvSpPr>
          <p:nvPr>
            <p:ph type="body" sz="quarter" idx="31"/>
          </p:nvPr>
        </p:nvSpPr>
        <p:spPr>
          <a:xfrm>
            <a:off x="2914985" y="4364934"/>
            <a:ext cx="2410605" cy="1594432"/>
          </a:xfrm>
        </p:spPr>
        <p:txBody>
          <a:bodyPr>
            <a:noAutofit/>
          </a:bodyPr>
          <a:lstStyle/>
          <a:p>
            <a:pPr marL="0" indent="0" algn="l"/>
            <a:r>
              <a:rPr lang="en-IE" sz="1800" dirty="0"/>
              <a:t> </a:t>
            </a:r>
            <a:r>
              <a:rPr lang="en-IE" sz="1800" dirty="0">
                <a:latin typeface="Calibri" panose="020F0502020204030204" pitchFamily="34" charset="0"/>
                <a:cs typeface="Calibri" panose="020F0502020204030204" pitchFamily="34" charset="0"/>
              </a:rPr>
              <a:t>Advertise vacancies with </a:t>
            </a:r>
            <a:r>
              <a:rPr lang="en-IE" sz="1800" dirty="0" err="1">
                <a:latin typeface="Calibri" panose="020F0502020204030204" pitchFamily="34" charset="0"/>
                <a:cs typeface="Calibri" panose="020F0502020204030204" pitchFamily="34" charset="0"/>
              </a:rPr>
              <a:t>organsiations</a:t>
            </a:r>
            <a:r>
              <a:rPr lang="en-IE" sz="1800" dirty="0">
                <a:latin typeface="Calibri" panose="020F0502020204030204" pitchFamily="34" charset="0"/>
                <a:cs typeface="Calibri" panose="020F0502020204030204" pitchFamily="34" charset="0"/>
              </a:rPr>
              <a:t> that work with under-represented groups, including young people, people with disabilities or ethnic minorities</a:t>
            </a:r>
            <a:endParaRPr lang="en-US" sz="1800" dirty="0"/>
          </a:p>
        </p:txBody>
      </p:sp>
      <p:sp>
        <p:nvSpPr>
          <p:cNvPr id="16" name="Text Placeholder 15">
            <a:extLst>
              <a:ext uri="{FF2B5EF4-FFF2-40B4-BE49-F238E27FC236}">
                <a16:creationId xmlns:a16="http://schemas.microsoft.com/office/drawing/2014/main" id="{25B8A015-8D37-EA48-8625-708C3478B0C0}"/>
              </a:ext>
            </a:extLst>
          </p:cNvPr>
          <p:cNvSpPr>
            <a:spLocks noGrp="1"/>
          </p:cNvSpPr>
          <p:nvPr>
            <p:ph type="body" sz="quarter" idx="33"/>
          </p:nvPr>
        </p:nvSpPr>
        <p:spPr>
          <a:xfrm>
            <a:off x="5462718" y="4388352"/>
            <a:ext cx="2012134" cy="1594432"/>
          </a:xfrm>
        </p:spPr>
        <p:txBody>
          <a:bodyPr>
            <a:noAutofit/>
          </a:bodyPr>
          <a:lstStyle/>
          <a:p>
            <a:pPr marL="85725" indent="-85725" algn="l"/>
            <a:r>
              <a:rPr lang="en-IE" dirty="0"/>
              <a:t> </a:t>
            </a:r>
            <a:r>
              <a:rPr lang="en-IE" dirty="0">
                <a:latin typeface="Calibri" panose="020F0502020204030204" pitchFamily="34" charset="0"/>
                <a:cs typeface="Calibri" panose="020F0502020204030204" pitchFamily="34" charset="0"/>
              </a:rPr>
              <a:t>Implement gender balance at management and board-level.</a:t>
            </a:r>
            <a:endParaRPr lang="en-US" dirty="0"/>
          </a:p>
        </p:txBody>
      </p:sp>
      <p:sp>
        <p:nvSpPr>
          <p:cNvPr id="17" name="Text Placeholder 16">
            <a:extLst>
              <a:ext uri="{FF2B5EF4-FFF2-40B4-BE49-F238E27FC236}">
                <a16:creationId xmlns:a16="http://schemas.microsoft.com/office/drawing/2014/main" id="{E6D797AE-0B0B-1046-9106-6A2CA5747386}"/>
              </a:ext>
            </a:extLst>
          </p:cNvPr>
          <p:cNvSpPr>
            <a:spLocks noGrp="1"/>
          </p:cNvSpPr>
          <p:nvPr>
            <p:ph type="body" sz="quarter" idx="35"/>
          </p:nvPr>
        </p:nvSpPr>
        <p:spPr>
          <a:xfrm>
            <a:off x="7435551" y="4377603"/>
            <a:ext cx="2061046" cy="1594432"/>
          </a:xfrm>
        </p:spPr>
        <p:txBody>
          <a:bodyPr>
            <a:normAutofit lnSpcReduction="10000"/>
          </a:bodyPr>
          <a:lstStyle/>
          <a:p>
            <a:pPr algn="l"/>
            <a:r>
              <a:rPr lang="en-IE" dirty="0"/>
              <a:t>    Request gender representation at business meetings and events.</a:t>
            </a:r>
            <a:endParaRPr lang="en-US" dirty="0"/>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fontScale="85000" lnSpcReduction="10000"/>
          </a:bodyPr>
          <a:lstStyle/>
          <a:p>
            <a:r>
              <a:rPr lang="en-US" sz="3600" dirty="0">
                <a:latin typeface="Calibri"/>
                <a:cs typeface="Poppins SemiBold"/>
              </a:rPr>
              <a:t>Some Inspiration to Creating a Happy &amp; Healthy Work Environment 3/3</a:t>
            </a:r>
            <a:endParaRPr lang="en-US" sz="3600" dirty="0"/>
          </a:p>
        </p:txBody>
      </p:sp>
      <p:grpSp>
        <p:nvGrpSpPr>
          <p:cNvPr id="2" name="Google Shape;822;p39">
            <a:extLst>
              <a:ext uri="{FF2B5EF4-FFF2-40B4-BE49-F238E27FC236}">
                <a16:creationId xmlns:a16="http://schemas.microsoft.com/office/drawing/2014/main" id="{BC42469A-2503-6E6A-0960-3AADBFC17DEF}"/>
              </a:ext>
            </a:extLst>
          </p:cNvPr>
          <p:cNvGrpSpPr/>
          <p:nvPr/>
        </p:nvGrpSpPr>
        <p:grpSpPr>
          <a:xfrm>
            <a:off x="1554947" y="2455487"/>
            <a:ext cx="363369" cy="221115"/>
            <a:chOff x="3269900" y="3064500"/>
            <a:chExt cx="432325" cy="263075"/>
          </a:xfrm>
        </p:grpSpPr>
        <p:sp>
          <p:nvSpPr>
            <p:cNvPr id="3" name="Google Shape;823;p39">
              <a:extLst>
                <a:ext uri="{FF2B5EF4-FFF2-40B4-BE49-F238E27FC236}">
                  <a16:creationId xmlns:a16="http://schemas.microsoft.com/office/drawing/2014/main" id="{D73FB7ED-8FAE-9DAF-DC80-CD737A309BAC}"/>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24;p39">
              <a:extLst>
                <a:ext uri="{FF2B5EF4-FFF2-40B4-BE49-F238E27FC236}">
                  <a16:creationId xmlns:a16="http://schemas.microsoft.com/office/drawing/2014/main" id="{2B4EE5F0-99A7-226F-E7E5-82F04147E8E4}"/>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25;p39">
              <a:extLst>
                <a:ext uri="{FF2B5EF4-FFF2-40B4-BE49-F238E27FC236}">
                  <a16:creationId xmlns:a16="http://schemas.microsoft.com/office/drawing/2014/main" id="{152889B3-9658-B28B-7856-9060E0FC34BE}"/>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617;p39">
            <a:extLst>
              <a:ext uri="{FF2B5EF4-FFF2-40B4-BE49-F238E27FC236}">
                <a16:creationId xmlns:a16="http://schemas.microsoft.com/office/drawing/2014/main" id="{2E381DFD-6D1D-F0A6-1831-48BF34DD2B96}"/>
              </a:ext>
            </a:extLst>
          </p:cNvPr>
          <p:cNvGrpSpPr/>
          <p:nvPr/>
        </p:nvGrpSpPr>
        <p:grpSpPr>
          <a:xfrm>
            <a:off x="3723151" y="2379737"/>
            <a:ext cx="397136" cy="305017"/>
            <a:chOff x="568950" y="3686775"/>
            <a:chExt cx="472500" cy="362900"/>
          </a:xfrm>
        </p:grpSpPr>
        <p:sp>
          <p:nvSpPr>
            <p:cNvPr id="7" name="Google Shape;618;p39">
              <a:extLst>
                <a:ext uri="{FF2B5EF4-FFF2-40B4-BE49-F238E27FC236}">
                  <a16:creationId xmlns:a16="http://schemas.microsoft.com/office/drawing/2014/main" id="{6033FE2F-C7C9-7B14-EFB4-077E1FA6555E}"/>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9;p39">
              <a:extLst>
                <a:ext uri="{FF2B5EF4-FFF2-40B4-BE49-F238E27FC236}">
                  <a16:creationId xmlns:a16="http://schemas.microsoft.com/office/drawing/2014/main" id="{A645C0D2-BF18-9B40-24E1-763B83A3230A}"/>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20;p39">
              <a:extLst>
                <a:ext uri="{FF2B5EF4-FFF2-40B4-BE49-F238E27FC236}">
                  <a16:creationId xmlns:a16="http://schemas.microsoft.com/office/drawing/2014/main" id="{220F695E-15CC-ECE4-F321-216D21533AF6}"/>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832;p39">
            <a:extLst>
              <a:ext uri="{FF2B5EF4-FFF2-40B4-BE49-F238E27FC236}">
                <a16:creationId xmlns:a16="http://schemas.microsoft.com/office/drawing/2014/main" id="{424EF5AF-150B-B1BE-33D3-95FD9793D8BD}"/>
              </a:ext>
            </a:extLst>
          </p:cNvPr>
          <p:cNvGrpSpPr/>
          <p:nvPr/>
        </p:nvGrpSpPr>
        <p:grpSpPr>
          <a:xfrm>
            <a:off x="5925122" y="2358766"/>
            <a:ext cx="256416" cy="414535"/>
            <a:chOff x="1988225" y="4286525"/>
            <a:chExt cx="305075" cy="493200"/>
          </a:xfrm>
        </p:grpSpPr>
        <p:sp>
          <p:nvSpPr>
            <p:cNvPr id="11" name="Google Shape;833;p39">
              <a:extLst>
                <a:ext uri="{FF2B5EF4-FFF2-40B4-BE49-F238E27FC236}">
                  <a16:creationId xmlns:a16="http://schemas.microsoft.com/office/drawing/2014/main" id="{1435EA93-7AB2-B94E-DEC3-CB4C42ABBB7F}"/>
                </a:ext>
              </a:extLst>
            </p:cNvPr>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4;p39">
              <a:extLst>
                <a:ext uri="{FF2B5EF4-FFF2-40B4-BE49-F238E27FC236}">
                  <a16:creationId xmlns:a16="http://schemas.microsoft.com/office/drawing/2014/main" id="{4D0CD8FD-0ABD-93CE-AD67-76616AFED8C0}"/>
                </a:ext>
              </a:extLst>
            </p:cNvPr>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5;p39">
              <a:extLst>
                <a:ext uri="{FF2B5EF4-FFF2-40B4-BE49-F238E27FC236}">
                  <a16:creationId xmlns:a16="http://schemas.microsoft.com/office/drawing/2014/main" id="{54779C6D-452C-44B6-EC73-2CB7ECFACC04}"/>
                </a:ext>
              </a:extLst>
            </p:cNvPr>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6;p39">
              <a:extLst>
                <a:ext uri="{FF2B5EF4-FFF2-40B4-BE49-F238E27FC236}">
                  <a16:creationId xmlns:a16="http://schemas.microsoft.com/office/drawing/2014/main" id="{04FEDF8A-F723-258D-3BBA-C052F151D069}"/>
                </a:ext>
              </a:extLst>
            </p:cNvPr>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7;p39">
              <a:extLst>
                <a:ext uri="{FF2B5EF4-FFF2-40B4-BE49-F238E27FC236}">
                  <a16:creationId xmlns:a16="http://schemas.microsoft.com/office/drawing/2014/main" id="{038CFD78-5FBC-B25F-D82B-441BDC551EA1}"/>
                </a:ext>
              </a:extLst>
            </p:cNvPr>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8;p39">
              <a:extLst>
                <a:ext uri="{FF2B5EF4-FFF2-40B4-BE49-F238E27FC236}">
                  <a16:creationId xmlns:a16="http://schemas.microsoft.com/office/drawing/2014/main" id="{969BEC2F-F1E0-58A2-025B-3EE554D0526F}"/>
                </a:ext>
              </a:extLst>
            </p:cNvPr>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39;p39">
              <a:extLst>
                <a:ext uri="{FF2B5EF4-FFF2-40B4-BE49-F238E27FC236}">
                  <a16:creationId xmlns:a16="http://schemas.microsoft.com/office/drawing/2014/main" id="{020D1AE9-AD0C-B02B-6EA7-56C31FF60F3B}"/>
                </a:ext>
              </a:extLst>
            </p:cNvPr>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98;p39">
            <a:extLst>
              <a:ext uri="{FF2B5EF4-FFF2-40B4-BE49-F238E27FC236}">
                <a16:creationId xmlns:a16="http://schemas.microsoft.com/office/drawing/2014/main" id="{5963193B-A9DE-38A7-2AC2-843EEC2F5306}"/>
              </a:ext>
            </a:extLst>
          </p:cNvPr>
          <p:cNvSpPr/>
          <p:nvPr/>
        </p:nvSpPr>
        <p:spPr>
          <a:xfrm>
            <a:off x="8122492" y="2366446"/>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2;p39">
            <a:extLst>
              <a:ext uri="{FF2B5EF4-FFF2-40B4-BE49-F238E27FC236}">
                <a16:creationId xmlns:a16="http://schemas.microsoft.com/office/drawing/2014/main" id="{39FE83B3-91B5-3066-7002-6F67893D1A96}"/>
              </a:ext>
            </a:extLst>
          </p:cNvPr>
          <p:cNvSpPr/>
          <p:nvPr/>
        </p:nvSpPr>
        <p:spPr>
          <a:xfrm>
            <a:off x="10210333" y="2328561"/>
            <a:ext cx="385895" cy="336746"/>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 Placeholder 18">
            <a:extLst>
              <a:ext uri="{FF2B5EF4-FFF2-40B4-BE49-F238E27FC236}">
                <a16:creationId xmlns:a16="http://schemas.microsoft.com/office/drawing/2014/main" id="{949143D2-1FE1-B7E9-5D5A-6A5DB328210F}"/>
              </a:ext>
            </a:extLst>
          </p:cNvPr>
          <p:cNvSpPr>
            <a:spLocks noGrp="1"/>
          </p:cNvSpPr>
          <p:nvPr>
            <p:ph type="body" sz="quarter" idx="37"/>
          </p:nvPr>
        </p:nvSpPr>
        <p:spPr>
          <a:xfrm>
            <a:off x="7386638" y="1312446"/>
            <a:ext cx="4396350" cy="4811907"/>
          </a:xfrm>
          <a:solidFill>
            <a:schemeClr val="bg1"/>
          </a:solidFill>
        </p:spPr>
        <p:txBody>
          <a:bodyPr/>
          <a:lstStyle/>
          <a:p>
            <a:endParaRPr lang="en-IE" dirty="0"/>
          </a:p>
        </p:txBody>
      </p:sp>
    </p:spTree>
    <p:extLst>
      <p:ext uri="{BB962C8B-B14F-4D97-AF65-F5344CB8AC3E}">
        <p14:creationId xmlns:p14="http://schemas.microsoft.com/office/powerpoint/2010/main" val="3514707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395C02-463D-326D-3C28-9DF4BBF69F7F}"/>
              </a:ext>
            </a:extLst>
          </p:cNvPr>
          <p:cNvSpPr>
            <a:spLocks noGrp="1"/>
          </p:cNvSpPr>
          <p:nvPr>
            <p:ph type="body" sz="quarter" idx="29"/>
          </p:nvPr>
        </p:nvSpPr>
        <p:spPr/>
        <p:txBody>
          <a:bodyPr>
            <a:normAutofit lnSpcReduction="10000"/>
          </a:bodyPr>
          <a:lstStyle/>
          <a:p>
            <a:r>
              <a:rPr lang="en-GB" sz="3600" dirty="0">
                <a:solidFill>
                  <a:srgbClr val="0B582E"/>
                </a:solidFill>
              </a:rPr>
              <a:t>Why is it Important to Have a Digital Wellbeing Plan?</a:t>
            </a:r>
          </a:p>
          <a:p>
            <a:endParaRPr lang="en-IE" dirty="0"/>
          </a:p>
        </p:txBody>
      </p:sp>
      <p:sp>
        <p:nvSpPr>
          <p:cNvPr id="6" name="TextBox 5">
            <a:extLst>
              <a:ext uri="{FF2B5EF4-FFF2-40B4-BE49-F238E27FC236}">
                <a16:creationId xmlns:a16="http://schemas.microsoft.com/office/drawing/2014/main" id="{5CFB797B-9A79-7DD7-B9C1-5DF191C429AB}"/>
              </a:ext>
            </a:extLst>
          </p:cNvPr>
          <p:cNvSpPr txBox="1"/>
          <p:nvPr/>
        </p:nvSpPr>
        <p:spPr>
          <a:xfrm>
            <a:off x="606057" y="1049688"/>
            <a:ext cx="11047228" cy="4893647"/>
          </a:xfrm>
          <a:prstGeom prst="rect">
            <a:avLst/>
          </a:prstGeom>
          <a:solidFill>
            <a:schemeClr val="bg1"/>
          </a:solidFill>
        </p:spPr>
        <p:txBody>
          <a:bodyPr wrap="square" rtlCol="0">
            <a:spAutoFit/>
          </a:bodyPr>
          <a:lstStyle/>
          <a:p>
            <a:r>
              <a:rPr lang="en-IE" sz="2400" dirty="0">
                <a:solidFill>
                  <a:srgbClr val="000000"/>
                </a:solidFill>
              </a:rPr>
              <a:t>Having a Digital Wellbeing plan in place can lead to a better working environment for staff, less employee burnout and clear boundaries with regards to working hours and the right to disconnect. </a:t>
            </a:r>
            <a:r>
              <a:rPr lang="en-GB" sz="2400" dirty="0">
                <a:solidFill>
                  <a:srgbClr val="000000"/>
                </a:solidFill>
              </a:rPr>
              <a:t>Each workplace will have their own unique needs with regards to creating a Digital Wellbeing plan.</a:t>
            </a:r>
          </a:p>
          <a:p>
            <a:endParaRPr lang="en-GB" sz="2400" dirty="0">
              <a:solidFill>
                <a:srgbClr val="000000"/>
              </a:solidFill>
            </a:endParaRPr>
          </a:p>
          <a:p>
            <a:pPr indent="0"/>
            <a:r>
              <a:rPr lang="en-IE" sz="2400" b="1" dirty="0">
                <a:solidFill>
                  <a:srgbClr val="63A043"/>
                </a:solidFill>
              </a:rPr>
              <a:t>Creating digital wellbeing policy - incorporate Digital Wellness into every facet of office life</a:t>
            </a:r>
          </a:p>
          <a:p>
            <a:pPr indent="0"/>
            <a:r>
              <a:rPr lang="en-IE" sz="2400" dirty="0">
                <a:solidFill>
                  <a:srgbClr val="000000"/>
                </a:solidFill>
              </a:rPr>
              <a:t>SME managers should ensure they are encouraging staff to engage in developing a digital wellbeing plan and actively making suggestions and efforts for improvement. When employees feel like they have a say they are more likely to be more productive, engaged and valued. </a:t>
            </a:r>
          </a:p>
          <a:p>
            <a:pPr indent="0"/>
            <a:endParaRPr lang="en-IE" sz="2400" dirty="0">
              <a:solidFill>
                <a:srgbClr val="000000"/>
              </a:solidFill>
            </a:endParaRPr>
          </a:p>
          <a:p>
            <a:pPr indent="0"/>
            <a:endParaRPr lang="en-IE" sz="2400" dirty="0">
              <a:solidFill>
                <a:srgbClr val="000000"/>
              </a:solidFill>
            </a:endParaRPr>
          </a:p>
        </p:txBody>
      </p:sp>
      <p:graphicFrame>
        <p:nvGraphicFramePr>
          <p:cNvPr id="7" name="Table 7">
            <a:extLst>
              <a:ext uri="{FF2B5EF4-FFF2-40B4-BE49-F238E27FC236}">
                <a16:creationId xmlns:a16="http://schemas.microsoft.com/office/drawing/2014/main" id="{F5EFE7C6-4F31-24F1-A087-F733F42D9D6B}"/>
              </a:ext>
            </a:extLst>
          </p:cNvPr>
          <p:cNvGraphicFramePr>
            <a:graphicFrameLocks noGrp="1"/>
          </p:cNvGraphicFramePr>
          <p:nvPr>
            <p:extLst>
              <p:ext uri="{D42A27DB-BD31-4B8C-83A1-F6EECF244321}">
                <p14:modId xmlns:p14="http://schemas.microsoft.com/office/powerpoint/2010/main" val="3989673031"/>
              </p:ext>
            </p:extLst>
          </p:nvPr>
        </p:nvGraphicFramePr>
        <p:xfrm>
          <a:off x="2065671" y="5213952"/>
          <a:ext cx="8128000" cy="11887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495092173"/>
                    </a:ext>
                  </a:extLst>
                </a:gridCol>
                <a:gridCol w="1625600">
                  <a:extLst>
                    <a:ext uri="{9D8B030D-6E8A-4147-A177-3AD203B41FA5}">
                      <a16:colId xmlns:a16="http://schemas.microsoft.com/office/drawing/2014/main" val="4039889541"/>
                    </a:ext>
                  </a:extLst>
                </a:gridCol>
                <a:gridCol w="1436577">
                  <a:extLst>
                    <a:ext uri="{9D8B030D-6E8A-4147-A177-3AD203B41FA5}">
                      <a16:colId xmlns:a16="http://schemas.microsoft.com/office/drawing/2014/main" val="3323580802"/>
                    </a:ext>
                  </a:extLst>
                </a:gridCol>
                <a:gridCol w="1881963">
                  <a:extLst>
                    <a:ext uri="{9D8B030D-6E8A-4147-A177-3AD203B41FA5}">
                      <a16:colId xmlns:a16="http://schemas.microsoft.com/office/drawing/2014/main" val="2256415824"/>
                    </a:ext>
                  </a:extLst>
                </a:gridCol>
                <a:gridCol w="1558260">
                  <a:extLst>
                    <a:ext uri="{9D8B030D-6E8A-4147-A177-3AD203B41FA5}">
                      <a16:colId xmlns:a16="http://schemas.microsoft.com/office/drawing/2014/main" val="184692669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Explaining the need for the policy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Aim of            the policy</a:t>
                      </a:r>
                    </a:p>
                    <a:p>
                      <a:endParaRPr lang="en-IE" sz="20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Objectives</a:t>
                      </a:r>
                    </a:p>
                    <a:p>
                      <a:endParaRPr lang="en-IE" sz="20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Communication</a:t>
                      </a:r>
                    </a:p>
                    <a:p>
                      <a:endParaRPr lang="en-IE" sz="2000"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Reviewing + monitoring              the policy</a:t>
                      </a:r>
                    </a:p>
                    <a:p>
                      <a:endParaRPr lang="en-IE" dirty="0"/>
                    </a:p>
                  </a:txBody>
                  <a:tcPr/>
                </a:tc>
                <a:extLst>
                  <a:ext uri="{0D108BD9-81ED-4DB2-BD59-A6C34878D82A}">
                    <a16:rowId xmlns:a16="http://schemas.microsoft.com/office/drawing/2014/main" val="2095383249"/>
                  </a:ext>
                </a:extLst>
              </a:tr>
            </a:tbl>
          </a:graphicData>
        </a:graphic>
      </p:graphicFrame>
    </p:spTree>
    <p:extLst>
      <p:ext uri="{BB962C8B-B14F-4D97-AF65-F5344CB8AC3E}">
        <p14:creationId xmlns:p14="http://schemas.microsoft.com/office/powerpoint/2010/main" val="3536629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BF75B-B345-CFCA-1F8F-92583A39A100}"/>
              </a:ext>
            </a:extLst>
          </p:cNvPr>
          <p:cNvSpPr>
            <a:spLocks noGrp="1"/>
          </p:cNvSpPr>
          <p:nvPr>
            <p:ph type="body" sz="quarter" idx="18"/>
          </p:nvPr>
        </p:nvSpPr>
        <p:spPr/>
        <p:txBody>
          <a:bodyPr>
            <a:normAutofit/>
          </a:bodyPr>
          <a:lstStyle/>
          <a:p>
            <a:pPr marL="0" indent="0">
              <a:buClr>
                <a:srgbClr val="3AB290"/>
              </a:buClr>
            </a:pPr>
            <a:r>
              <a:rPr lang="en-US" dirty="0"/>
              <a:t>It is important that you explain how and why mental wellbeing can affect workers, as well as highlighting the benefits of positive wellbeing in the workplace. </a:t>
            </a:r>
            <a:r>
              <a:rPr lang="en-GB" dirty="0"/>
              <a:t>This will help you to be transparent with workers and also ensure the policy is effective.</a:t>
            </a:r>
          </a:p>
          <a:p>
            <a:pPr marL="0" indent="0">
              <a:buClr>
                <a:srgbClr val="3AB290"/>
              </a:buClr>
            </a:pPr>
            <a:r>
              <a:rPr lang="en-GB" dirty="0"/>
              <a:t>The culture within your SME should also be considered - for example, you may have recognised that within your SME there is a norm of working past your contracted hours. While staff may not initially mind this, it might end up causing issues in the future particularly surrounding burnout, and eventually lead to  staff turnover.</a:t>
            </a:r>
          </a:p>
          <a:p>
            <a:pPr marL="0" indent="0">
              <a:buClr>
                <a:srgbClr val="3AB290"/>
              </a:buClr>
            </a:pPr>
            <a:endParaRPr lang="en-US" dirty="0"/>
          </a:p>
        </p:txBody>
      </p:sp>
      <p:sp>
        <p:nvSpPr>
          <p:cNvPr id="3" name="Text Placeholder 2">
            <a:extLst>
              <a:ext uri="{FF2B5EF4-FFF2-40B4-BE49-F238E27FC236}">
                <a16:creationId xmlns:a16="http://schemas.microsoft.com/office/drawing/2014/main" id="{5EBA0F55-FED9-EB30-2A8A-C43693E830CA}"/>
              </a:ext>
            </a:extLst>
          </p:cNvPr>
          <p:cNvSpPr>
            <a:spLocks noGrp="1"/>
          </p:cNvSpPr>
          <p:nvPr>
            <p:ph type="body" sz="quarter" idx="16"/>
          </p:nvPr>
        </p:nvSpPr>
        <p:spPr/>
        <p:txBody>
          <a:bodyPr/>
          <a:lstStyle/>
          <a:p>
            <a:r>
              <a:rPr lang="en-US" dirty="0">
                <a:solidFill>
                  <a:srgbClr val="A2CC3A"/>
                </a:solidFill>
              </a:rPr>
              <a:t>Explaining the need for the policy</a:t>
            </a:r>
          </a:p>
          <a:p>
            <a:endParaRPr lang="en-BA" dirty="0">
              <a:solidFill>
                <a:srgbClr val="468940"/>
              </a:solidFill>
            </a:endParaRPr>
          </a:p>
        </p:txBody>
      </p:sp>
      <p:sp>
        <p:nvSpPr>
          <p:cNvPr id="4" name="TextBox 3">
            <a:extLst>
              <a:ext uri="{FF2B5EF4-FFF2-40B4-BE49-F238E27FC236}">
                <a16:creationId xmlns:a16="http://schemas.microsoft.com/office/drawing/2014/main" id="{6F2E9C42-966F-0D4B-59DE-8C0692B025BC}"/>
              </a:ext>
            </a:extLst>
          </p:cNvPr>
          <p:cNvSpPr txBox="1"/>
          <p:nvPr/>
        </p:nvSpPr>
        <p:spPr>
          <a:xfrm>
            <a:off x="5113017" y="5543508"/>
            <a:ext cx="6021908" cy="369332"/>
          </a:xfrm>
          <a:prstGeom prst="rect">
            <a:avLst/>
          </a:prstGeom>
          <a:noFill/>
        </p:spPr>
        <p:txBody>
          <a:bodyPr wrap="square" rtlCol="0">
            <a:spAutoFit/>
          </a:bodyPr>
          <a:lstStyle/>
          <a:p>
            <a:r>
              <a:rPr lang="en-BA" dirty="0">
                <a:solidFill>
                  <a:schemeClr val="bg1"/>
                </a:solidFill>
              </a:rPr>
              <a:t>Sources: </a:t>
            </a:r>
            <a:r>
              <a:rPr lang="en-GB" dirty="0">
                <a:solidFill>
                  <a:schemeClr val="bg1"/>
                </a:solidFill>
                <a:hlinkClick r:id="rId2"/>
              </a:rPr>
              <a:t>Efficiency Benefits of Having a Green Office</a:t>
            </a:r>
            <a:endParaRPr lang="en-BA" dirty="0">
              <a:solidFill>
                <a:schemeClr val="bg1"/>
              </a:solidFill>
            </a:endParaRPr>
          </a:p>
        </p:txBody>
      </p:sp>
    </p:spTree>
    <p:extLst>
      <p:ext uri="{BB962C8B-B14F-4D97-AF65-F5344CB8AC3E}">
        <p14:creationId xmlns:p14="http://schemas.microsoft.com/office/powerpoint/2010/main" val="2629835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BF75B-B345-CFCA-1F8F-92583A39A100}"/>
              </a:ext>
            </a:extLst>
          </p:cNvPr>
          <p:cNvSpPr>
            <a:spLocks noGrp="1"/>
          </p:cNvSpPr>
          <p:nvPr>
            <p:ph type="body" sz="quarter" idx="18"/>
          </p:nvPr>
        </p:nvSpPr>
        <p:spPr/>
        <p:txBody>
          <a:bodyPr>
            <a:normAutofit/>
          </a:bodyPr>
          <a:lstStyle/>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Examples of the aims of your policy may be to </a:t>
            </a:r>
            <a:r>
              <a:rPr lang="en-IE" sz="2400" b="1" dirty="0">
                <a:effectLst/>
                <a:latin typeface="Calibri" panose="020F0502020204030204" pitchFamily="34" charset="0"/>
                <a:ea typeface="Calibri" panose="020F0502020204030204" pitchFamily="34" charset="0"/>
              </a:rPr>
              <a:t>foster a culture in the SME workplace that promotes healthy habits</a:t>
            </a:r>
            <a:r>
              <a:rPr lang="en-IE" sz="2400" dirty="0">
                <a:effectLst/>
                <a:latin typeface="Calibri" panose="020F0502020204030204" pitchFamily="34" charset="0"/>
                <a:ea typeface="Calibri" panose="020F0502020204030204" pitchFamily="34" charset="0"/>
              </a:rPr>
              <a:t> </a:t>
            </a:r>
            <a:r>
              <a:rPr lang="en-IE" sz="2400" dirty="0">
                <a:latin typeface="Calibri" panose="020F0502020204030204" pitchFamily="34" charset="0"/>
                <a:ea typeface="Calibri" panose="020F0502020204030204" pitchFamily="34" charset="0"/>
              </a:rPr>
              <a:t>that take place away from screens, </a:t>
            </a:r>
            <a:r>
              <a:rPr lang="en-IE" sz="2400" dirty="0">
                <a:effectLst/>
                <a:latin typeface="Calibri" panose="020F0502020204030204" pitchFamily="34" charset="0"/>
                <a:ea typeface="Calibri" panose="020F0502020204030204" pitchFamily="34" charset="0"/>
              </a:rPr>
              <a:t>such as exercise programmes. For example, try encouraging a daily walk with colleagues on lunch for social aspects and reducing stress.</a:t>
            </a:r>
          </a:p>
          <a:p>
            <a:pPr marL="0" indent="0">
              <a:lnSpc>
                <a:spcPct val="107000"/>
              </a:lnSpc>
              <a:spcAft>
                <a:spcPts val="800"/>
              </a:spcAft>
            </a:pPr>
            <a:r>
              <a:rPr lang="en-IE" dirty="0">
                <a:effectLst/>
                <a:latin typeface="Calibri" panose="020F0502020204030204" pitchFamily="34" charset="0"/>
                <a:ea typeface="Calibri" panose="020F0502020204030204" pitchFamily="34" charset="0"/>
              </a:rPr>
              <a:t>Remember to regularly assess and update the policy as your business changes and grows.</a:t>
            </a:r>
          </a:p>
          <a:p>
            <a:pPr marL="0" indent="0">
              <a:lnSpc>
                <a:spcPct val="107000"/>
              </a:lnSpc>
              <a:spcAft>
                <a:spcPts val="800"/>
              </a:spcAft>
            </a:pPr>
            <a:endParaRPr lang="en-IE" sz="3200" dirty="0"/>
          </a:p>
        </p:txBody>
      </p:sp>
      <p:sp>
        <p:nvSpPr>
          <p:cNvPr id="3" name="Text Placeholder 2">
            <a:extLst>
              <a:ext uri="{FF2B5EF4-FFF2-40B4-BE49-F238E27FC236}">
                <a16:creationId xmlns:a16="http://schemas.microsoft.com/office/drawing/2014/main" id="{5EBA0F55-FED9-EB30-2A8A-C43693E830CA}"/>
              </a:ext>
            </a:extLst>
          </p:cNvPr>
          <p:cNvSpPr>
            <a:spLocks noGrp="1"/>
          </p:cNvSpPr>
          <p:nvPr>
            <p:ph type="body" sz="quarter" idx="16"/>
          </p:nvPr>
        </p:nvSpPr>
        <p:spPr/>
        <p:txBody>
          <a:bodyPr/>
          <a:lstStyle/>
          <a:p>
            <a:r>
              <a:rPr lang="en-US" sz="3600" dirty="0">
                <a:solidFill>
                  <a:srgbClr val="A2CC3A"/>
                </a:solidFill>
              </a:rPr>
              <a:t>Aim of            the policy</a:t>
            </a:r>
          </a:p>
          <a:p>
            <a:endParaRPr lang="en-BA" dirty="0">
              <a:solidFill>
                <a:srgbClr val="468940"/>
              </a:solidFill>
            </a:endParaRPr>
          </a:p>
        </p:txBody>
      </p:sp>
      <p:sp>
        <p:nvSpPr>
          <p:cNvPr id="4" name="TextBox 3">
            <a:extLst>
              <a:ext uri="{FF2B5EF4-FFF2-40B4-BE49-F238E27FC236}">
                <a16:creationId xmlns:a16="http://schemas.microsoft.com/office/drawing/2014/main" id="{6F2E9C42-966F-0D4B-59DE-8C0692B025BC}"/>
              </a:ext>
            </a:extLst>
          </p:cNvPr>
          <p:cNvSpPr txBox="1"/>
          <p:nvPr/>
        </p:nvSpPr>
        <p:spPr>
          <a:xfrm>
            <a:off x="5113017" y="5543508"/>
            <a:ext cx="6021908" cy="369332"/>
          </a:xfrm>
          <a:prstGeom prst="rect">
            <a:avLst/>
          </a:prstGeom>
          <a:noFill/>
        </p:spPr>
        <p:txBody>
          <a:bodyPr wrap="square" rtlCol="0">
            <a:spAutoFit/>
          </a:bodyPr>
          <a:lstStyle/>
          <a:p>
            <a:r>
              <a:rPr lang="en-BA" dirty="0">
                <a:solidFill>
                  <a:schemeClr val="bg1"/>
                </a:solidFill>
              </a:rPr>
              <a:t>Sources: </a:t>
            </a:r>
            <a:r>
              <a:rPr lang="en-GB" dirty="0">
                <a:solidFill>
                  <a:schemeClr val="bg1"/>
                </a:solidFill>
                <a:hlinkClick r:id="rId2"/>
              </a:rPr>
              <a:t>Efficiency Benefits of Having a Green Office</a:t>
            </a:r>
            <a:endParaRPr lang="en-BA" dirty="0">
              <a:solidFill>
                <a:schemeClr val="bg1"/>
              </a:solidFill>
            </a:endParaRPr>
          </a:p>
        </p:txBody>
      </p:sp>
    </p:spTree>
    <p:extLst>
      <p:ext uri="{BB962C8B-B14F-4D97-AF65-F5344CB8AC3E}">
        <p14:creationId xmlns:p14="http://schemas.microsoft.com/office/powerpoint/2010/main" val="3388714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2EB19F-6DB2-F656-5BC0-ACFE489B7DB0}"/>
              </a:ext>
            </a:extLst>
          </p:cNvPr>
          <p:cNvSpPr>
            <a:spLocks noGrp="1"/>
          </p:cNvSpPr>
          <p:nvPr>
            <p:ph type="body" sz="quarter" idx="18"/>
          </p:nvPr>
        </p:nvSpPr>
        <p:spPr/>
        <p:txBody>
          <a:bodyPr/>
          <a:lstStyle/>
          <a:p>
            <a:r>
              <a:rPr lang="en-US" dirty="0"/>
              <a:t>You should ensure the objectives of your policy are </a:t>
            </a:r>
          </a:p>
          <a:p>
            <a:r>
              <a:rPr lang="en-US" b="1" u="sng" dirty="0"/>
              <a:t>SMART</a:t>
            </a:r>
          </a:p>
          <a:p>
            <a:pPr marL="342900" indent="-342900">
              <a:buFont typeface="Arial" panose="020B0604020202020204" pitchFamily="34" charset="0"/>
              <a:buChar char="•"/>
            </a:pPr>
            <a:r>
              <a:rPr lang="en-US" b="1" dirty="0"/>
              <a:t>Specific, </a:t>
            </a:r>
          </a:p>
          <a:p>
            <a:pPr marL="342900" indent="-342900">
              <a:buFont typeface="Arial" panose="020B0604020202020204" pitchFamily="34" charset="0"/>
              <a:buChar char="•"/>
            </a:pPr>
            <a:r>
              <a:rPr lang="en-US" b="1" dirty="0"/>
              <a:t>Measurable, </a:t>
            </a:r>
          </a:p>
          <a:p>
            <a:pPr marL="342900" indent="-342900">
              <a:buFont typeface="Arial" panose="020B0604020202020204" pitchFamily="34" charset="0"/>
              <a:buChar char="•"/>
            </a:pPr>
            <a:r>
              <a:rPr lang="en-US" b="1" dirty="0"/>
              <a:t>Achievable, </a:t>
            </a:r>
          </a:p>
          <a:p>
            <a:pPr marL="342900" indent="-342900">
              <a:buFont typeface="Arial" panose="020B0604020202020204" pitchFamily="34" charset="0"/>
              <a:buChar char="•"/>
            </a:pPr>
            <a:r>
              <a:rPr lang="en-US" b="1" dirty="0"/>
              <a:t>Realistic, and </a:t>
            </a:r>
          </a:p>
          <a:p>
            <a:pPr marL="342900" indent="-342900">
              <a:buFont typeface="Arial" panose="020B0604020202020204" pitchFamily="34" charset="0"/>
              <a:buChar char="•"/>
            </a:pPr>
            <a:r>
              <a:rPr lang="en-US" b="1" dirty="0"/>
              <a:t>Time Specific </a:t>
            </a:r>
          </a:p>
          <a:p>
            <a:pPr marL="0" indent="0"/>
            <a:r>
              <a:rPr lang="en-US" dirty="0"/>
              <a:t>to ensure successful outcomes. Each objective should be accompanied by an action which will help to meet that objective and should be tailored to your workplace.</a:t>
            </a:r>
            <a:endParaRPr lang="en-BA" dirty="0"/>
          </a:p>
        </p:txBody>
      </p:sp>
      <p:sp>
        <p:nvSpPr>
          <p:cNvPr id="3" name="Text Placeholder 2">
            <a:extLst>
              <a:ext uri="{FF2B5EF4-FFF2-40B4-BE49-F238E27FC236}">
                <a16:creationId xmlns:a16="http://schemas.microsoft.com/office/drawing/2014/main" id="{D4B48951-BADA-E555-C088-941313E0316C}"/>
              </a:ext>
            </a:extLst>
          </p:cNvPr>
          <p:cNvSpPr>
            <a:spLocks noGrp="1"/>
          </p:cNvSpPr>
          <p:nvPr>
            <p:ph type="body" sz="quarter" idx="16"/>
          </p:nvPr>
        </p:nvSpPr>
        <p:spPr/>
        <p:txBody>
          <a:bodyPr/>
          <a:lstStyle/>
          <a:p>
            <a:r>
              <a:rPr lang="en-US" sz="3600" dirty="0">
                <a:solidFill>
                  <a:srgbClr val="A2CC3A"/>
                </a:solidFill>
              </a:rPr>
              <a:t>Objectives</a:t>
            </a:r>
            <a:endParaRPr lang="en-BA" dirty="0">
              <a:solidFill>
                <a:srgbClr val="A2CC3A"/>
              </a:solidFill>
            </a:endParaRPr>
          </a:p>
        </p:txBody>
      </p:sp>
    </p:spTree>
    <p:extLst>
      <p:ext uri="{BB962C8B-B14F-4D97-AF65-F5344CB8AC3E}">
        <p14:creationId xmlns:p14="http://schemas.microsoft.com/office/powerpoint/2010/main" val="3326500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2EB19F-6DB2-F656-5BC0-ACFE489B7DB0}"/>
              </a:ext>
            </a:extLst>
          </p:cNvPr>
          <p:cNvSpPr>
            <a:spLocks noGrp="1"/>
          </p:cNvSpPr>
          <p:nvPr>
            <p:ph type="body" sz="quarter" idx="18"/>
          </p:nvPr>
        </p:nvSpPr>
        <p:spPr>
          <a:xfrm>
            <a:off x="4638601" y="446567"/>
            <a:ext cx="7110376" cy="5730949"/>
          </a:xfrm>
        </p:spPr>
        <p:txBody>
          <a:bodyPr>
            <a:normAutofit fontScale="85000" lnSpcReduction="20000"/>
          </a:bodyPr>
          <a:lstStyle/>
          <a:p>
            <a:pPr marL="342900" indent="-342900">
              <a:lnSpc>
                <a:spcPct val="120000"/>
              </a:lnSpc>
              <a:buFont typeface="Arial" panose="020B0604020202020204" pitchFamily="34" charset="0"/>
              <a:buChar char="•"/>
            </a:pPr>
            <a:r>
              <a:rPr lang="en-GB" dirty="0"/>
              <a:t>To raise awareness of the importance of physical wellbeing to combat any negative effects of technology.</a:t>
            </a:r>
          </a:p>
          <a:p>
            <a:pPr marL="342900" indent="-342900">
              <a:lnSpc>
                <a:spcPct val="120000"/>
              </a:lnSpc>
              <a:buFont typeface="Arial" panose="020B0604020202020204" pitchFamily="34" charset="0"/>
              <a:buChar char="•"/>
            </a:pPr>
            <a:r>
              <a:rPr lang="en-GB" dirty="0"/>
              <a:t>To foster a culture of digital wellbeing in the workplace, ensuring that employees adhere to their workload and do not overwork themselves.</a:t>
            </a:r>
          </a:p>
          <a:p>
            <a:pPr marL="342900" indent="-342900">
              <a:lnSpc>
                <a:spcPct val="120000"/>
              </a:lnSpc>
              <a:buFont typeface="Arial" panose="020B0604020202020204" pitchFamily="34" charset="0"/>
              <a:buChar char="•"/>
            </a:pPr>
            <a:r>
              <a:rPr lang="en-GB" dirty="0"/>
              <a:t>To provide guidance and support for staff who feel burnt out or stressed due to digital wellbeing issues.</a:t>
            </a:r>
          </a:p>
          <a:p>
            <a:pPr marL="0" indent="0">
              <a:lnSpc>
                <a:spcPct val="120000"/>
              </a:lnSpc>
            </a:pPr>
            <a:r>
              <a:rPr lang="en-GB" b="1" dirty="0"/>
              <a:t>Actions to support your objective can include the following:</a:t>
            </a:r>
          </a:p>
          <a:p>
            <a:pPr marL="342900" indent="-342900">
              <a:lnSpc>
                <a:spcPct val="120000"/>
              </a:lnSpc>
              <a:buFont typeface="Arial" panose="020B0604020202020204" pitchFamily="34" charset="0"/>
              <a:buChar char="•"/>
            </a:pPr>
            <a:r>
              <a:rPr lang="en-GB" dirty="0"/>
              <a:t>Engage in open communication and regular team/individual meetings so staff can have their say on how they are feeling.</a:t>
            </a:r>
          </a:p>
          <a:p>
            <a:pPr marL="342900" indent="-342900">
              <a:lnSpc>
                <a:spcPct val="120000"/>
              </a:lnSpc>
              <a:buFont typeface="Arial" panose="020B0604020202020204" pitchFamily="34" charset="0"/>
              <a:buChar char="•"/>
            </a:pPr>
            <a:r>
              <a:rPr lang="en-GB" dirty="0"/>
              <a:t>Consider assigning a digital wellness ambassador in your team that staff can go to in confidence with their concerns.</a:t>
            </a:r>
          </a:p>
          <a:p>
            <a:pPr marL="342900" indent="-342900">
              <a:lnSpc>
                <a:spcPct val="120000"/>
              </a:lnSpc>
              <a:buFont typeface="Arial" panose="020B0604020202020204" pitchFamily="34" charset="0"/>
              <a:buChar char="•"/>
            </a:pPr>
            <a:r>
              <a:rPr lang="en-GB" dirty="0"/>
              <a:t>Offer stress-busting activities such as yoga or lunchtime walking for workers to decompress and give them a break from technology.</a:t>
            </a:r>
          </a:p>
          <a:p>
            <a:pPr marL="342900" indent="-342900">
              <a:buFont typeface="Arial" panose="020B0604020202020204" pitchFamily="34" charset="0"/>
              <a:buChar char="•"/>
            </a:pPr>
            <a:endParaRPr lang="en-GB" dirty="0"/>
          </a:p>
          <a:p>
            <a:endParaRPr lang="en-BA" dirty="0"/>
          </a:p>
        </p:txBody>
      </p:sp>
      <p:sp>
        <p:nvSpPr>
          <p:cNvPr id="3" name="Text Placeholder 2">
            <a:extLst>
              <a:ext uri="{FF2B5EF4-FFF2-40B4-BE49-F238E27FC236}">
                <a16:creationId xmlns:a16="http://schemas.microsoft.com/office/drawing/2014/main" id="{D4B48951-BADA-E555-C088-941313E0316C}"/>
              </a:ext>
            </a:extLst>
          </p:cNvPr>
          <p:cNvSpPr>
            <a:spLocks noGrp="1"/>
          </p:cNvSpPr>
          <p:nvPr>
            <p:ph type="body" sz="quarter" idx="16"/>
          </p:nvPr>
        </p:nvSpPr>
        <p:spPr/>
        <p:txBody>
          <a:bodyPr/>
          <a:lstStyle/>
          <a:p>
            <a:r>
              <a:rPr lang="en-US" sz="3600" dirty="0">
                <a:solidFill>
                  <a:srgbClr val="A2CC3A"/>
                </a:solidFill>
              </a:rPr>
              <a:t>Example Objectives</a:t>
            </a:r>
            <a:endParaRPr lang="en-BA" dirty="0">
              <a:solidFill>
                <a:srgbClr val="A2CC3A"/>
              </a:solidFill>
            </a:endParaRPr>
          </a:p>
        </p:txBody>
      </p:sp>
    </p:spTree>
    <p:extLst>
      <p:ext uri="{BB962C8B-B14F-4D97-AF65-F5344CB8AC3E}">
        <p14:creationId xmlns:p14="http://schemas.microsoft.com/office/powerpoint/2010/main" val="1699668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C6BF92-F6D0-F4E1-0C8F-F1CE5486998C}"/>
              </a:ext>
            </a:extLst>
          </p:cNvPr>
          <p:cNvSpPr>
            <a:spLocks noGrp="1"/>
          </p:cNvSpPr>
          <p:nvPr>
            <p:ph type="body" sz="quarter" idx="18"/>
          </p:nvPr>
        </p:nvSpPr>
        <p:spPr/>
        <p:txBody>
          <a:bodyPr/>
          <a:lstStyle/>
          <a:p>
            <a:pPr marL="342900" indent="-342900">
              <a:buFont typeface="Arial" panose="020B0604020202020204" pitchFamily="34" charset="0"/>
              <a:buChar char="•"/>
            </a:pPr>
            <a:r>
              <a:rPr lang="en-GB" dirty="0"/>
              <a:t>All staff should be made aware of the wellbeing policies and procedure, as well as any resources available to them.</a:t>
            </a:r>
          </a:p>
          <a:p>
            <a:pPr marL="342900" indent="-342900">
              <a:buFont typeface="Arial" panose="020B0604020202020204" pitchFamily="34" charset="0"/>
              <a:buChar char="•"/>
            </a:pPr>
            <a:r>
              <a:rPr lang="en-GB" dirty="0"/>
              <a:t>Any new policies and procedures should be openly shared and discussed at new employee inductions. They should also be updated regularly as needed and all new changes should be circulated via email to every employee. </a:t>
            </a:r>
          </a:p>
          <a:p>
            <a:pPr marL="342900" indent="-342900">
              <a:buFont typeface="Arial" panose="020B0604020202020204" pitchFamily="34" charset="0"/>
              <a:buChar char="•"/>
            </a:pPr>
            <a:r>
              <a:rPr lang="en-GB" dirty="0"/>
              <a:t>Regular reminders about the policies and procedures should be given, and it should be easily accessible via a shared drive.</a:t>
            </a:r>
          </a:p>
          <a:p>
            <a:endParaRPr lang="en-BA" dirty="0"/>
          </a:p>
        </p:txBody>
      </p:sp>
      <p:sp>
        <p:nvSpPr>
          <p:cNvPr id="3" name="Text Placeholder 2">
            <a:extLst>
              <a:ext uri="{FF2B5EF4-FFF2-40B4-BE49-F238E27FC236}">
                <a16:creationId xmlns:a16="http://schemas.microsoft.com/office/drawing/2014/main" id="{8A6253CD-FDAC-4666-9CF2-2F4732144DE0}"/>
              </a:ext>
            </a:extLst>
          </p:cNvPr>
          <p:cNvSpPr>
            <a:spLocks noGrp="1"/>
          </p:cNvSpPr>
          <p:nvPr>
            <p:ph type="body" sz="quarter" idx="16"/>
          </p:nvPr>
        </p:nvSpPr>
        <p:spPr>
          <a:xfrm>
            <a:off x="774354" y="661585"/>
            <a:ext cx="3340446" cy="4881923"/>
          </a:xfrm>
        </p:spPr>
        <p:txBody>
          <a:bodyPr/>
          <a:lstStyle/>
          <a:p>
            <a:r>
              <a:rPr lang="en-US" sz="3600" dirty="0">
                <a:solidFill>
                  <a:srgbClr val="A2CC3A"/>
                </a:solidFill>
              </a:rPr>
              <a:t>Communication</a:t>
            </a:r>
          </a:p>
          <a:p>
            <a:endParaRPr lang="en-BA" dirty="0"/>
          </a:p>
        </p:txBody>
      </p:sp>
    </p:spTree>
    <p:extLst>
      <p:ext uri="{BB962C8B-B14F-4D97-AF65-F5344CB8AC3E}">
        <p14:creationId xmlns:p14="http://schemas.microsoft.com/office/powerpoint/2010/main" val="3085223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B4ABF-F25C-8736-6232-042A7A5D793F}"/>
              </a:ext>
            </a:extLst>
          </p:cNvPr>
          <p:cNvSpPr>
            <a:spLocks noGrp="1"/>
          </p:cNvSpPr>
          <p:nvPr>
            <p:ph type="body" sz="quarter" idx="18"/>
          </p:nvPr>
        </p:nvSpPr>
        <p:spPr/>
        <p:txBody>
          <a:bodyPr/>
          <a:lstStyle/>
          <a:p>
            <a:pPr marL="342900" indent="-342900">
              <a:buFont typeface="Arial" panose="020B0604020202020204" pitchFamily="34" charset="0"/>
              <a:buChar char="•"/>
            </a:pPr>
            <a:r>
              <a:rPr lang="en-US" dirty="0"/>
              <a:t>It is important to continuously review and monitor the all wellbeing policies and procedures. </a:t>
            </a:r>
          </a:p>
          <a:p>
            <a:pPr marL="342900" indent="-342900">
              <a:buFont typeface="Arial" panose="020B0604020202020204" pitchFamily="34" charset="0"/>
              <a:buChar char="•"/>
            </a:pPr>
            <a:r>
              <a:rPr lang="en-US" dirty="0"/>
              <a:t>You should measure the success of them also and determine if any changes need to be made. </a:t>
            </a:r>
          </a:p>
          <a:p>
            <a:pPr marL="342900" indent="-342900">
              <a:buFont typeface="Arial" panose="020B0604020202020204" pitchFamily="34" charset="0"/>
              <a:buChar char="•"/>
            </a:pPr>
            <a:r>
              <a:rPr lang="en-US" dirty="0"/>
              <a:t>Staff should be made aware of their responsibilities in ensuring policy actions are implemented for their own health and wellbeing.</a:t>
            </a:r>
          </a:p>
          <a:p>
            <a:pPr marL="0" indent="0"/>
            <a:r>
              <a:rPr lang="en-US" dirty="0"/>
              <a:t> </a:t>
            </a:r>
            <a:endParaRPr lang="en-BA" dirty="0"/>
          </a:p>
        </p:txBody>
      </p:sp>
      <p:sp>
        <p:nvSpPr>
          <p:cNvPr id="3" name="Text Placeholder 2">
            <a:extLst>
              <a:ext uri="{FF2B5EF4-FFF2-40B4-BE49-F238E27FC236}">
                <a16:creationId xmlns:a16="http://schemas.microsoft.com/office/drawing/2014/main" id="{939FDD73-DCF5-34C4-379F-692B326EA94D}"/>
              </a:ext>
            </a:extLst>
          </p:cNvPr>
          <p:cNvSpPr>
            <a:spLocks noGrp="1"/>
          </p:cNvSpPr>
          <p:nvPr>
            <p:ph type="body" sz="quarter" idx="16"/>
          </p:nvPr>
        </p:nvSpPr>
        <p:spPr/>
        <p:txBody>
          <a:bodyPr/>
          <a:lstStyle/>
          <a:p>
            <a:r>
              <a:rPr lang="en-GB" dirty="0"/>
              <a:t>Reviewing + monitoring              the policy</a:t>
            </a:r>
          </a:p>
          <a:p>
            <a:endParaRPr lang="en-BA" dirty="0"/>
          </a:p>
        </p:txBody>
      </p:sp>
    </p:spTree>
    <p:extLst>
      <p:ext uri="{BB962C8B-B14F-4D97-AF65-F5344CB8AC3E}">
        <p14:creationId xmlns:p14="http://schemas.microsoft.com/office/powerpoint/2010/main" val="223835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2044744" y="584791"/>
            <a:ext cx="9991311" cy="6570921"/>
          </a:xfrm>
        </p:spPr>
        <p:txBody>
          <a:bodyPr>
            <a:normAutofit lnSpcReduction="10000"/>
          </a:bodyPr>
          <a:lstStyle/>
          <a:p>
            <a:pPr>
              <a:lnSpc>
                <a:spcPct val="110000"/>
              </a:lnSpc>
            </a:pPr>
            <a:r>
              <a:rPr lang="en-GB" sz="2600" b="1" dirty="0">
                <a:solidFill>
                  <a:srgbClr val="0B582E"/>
                </a:solidFill>
              </a:rPr>
              <a:t>Let’s get the terminology challenge out of the way!  What is the difference between green, sustainable and eco-friendly?</a:t>
            </a:r>
          </a:p>
          <a:p>
            <a:pPr marL="457200" indent="-457200">
              <a:lnSpc>
                <a:spcPct val="110000"/>
              </a:lnSpc>
              <a:buFont typeface="Arial" panose="020B0604020202020204" pitchFamily="34" charset="0"/>
              <a:buChar char="•"/>
            </a:pPr>
            <a:r>
              <a:rPr lang="en-GB" sz="2600" b="1" dirty="0">
                <a:solidFill>
                  <a:srgbClr val="A2CC3A"/>
                </a:solidFill>
              </a:rPr>
              <a:t>A “Green office” </a:t>
            </a:r>
            <a:r>
              <a:rPr lang="en-GB" sz="2600" dirty="0"/>
              <a:t>is broadly applied to everything related to benefiting the environment, from architecture to coworking spaces, but green doesn’t necessarily mean sustainable. For instance, products made from renewable resources are considered green, yet a life-cycle analysis  could show that it requires a lot of energy to manufacture or ship, and if there isn’t a proper way to dispose of the product - then it’s not considered sustainable.</a:t>
            </a:r>
          </a:p>
          <a:p>
            <a:pPr marL="457200" indent="-457200">
              <a:lnSpc>
                <a:spcPct val="110000"/>
              </a:lnSpc>
              <a:buFont typeface="Arial" panose="020B0604020202020204" pitchFamily="34" charset="0"/>
              <a:buChar char="•"/>
            </a:pPr>
            <a:r>
              <a:rPr lang="en-GB" sz="2600" b="1" dirty="0">
                <a:solidFill>
                  <a:srgbClr val="A2CC3A"/>
                </a:solidFill>
              </a:rPr>
              <a:t>Eco-friendly </a:t>
            </a:r>
            <a:r>
              <a:rPr lang="en-GB" sz="2600" dirty="0"/>
              <a:t>isn’t quite so broad. It means that something doesn’t harm the planet. Compared to ‘”green office”,  an eco friendly office has higher standards. </a:t>
            </a:r>
          </a:p>
          <a:p>
            <a:pPr marL="457200" indent="-457200">
              <a:lnSpc>
                <a:spcPct val="110000"/>
              </a:lnSpc>
              <a:buFont typeface="Arial" panose="020B0604020202020204" pitchFamily="34" charset="0"/>
              <a:buChar char="•"/>
            </a:pPr>
            <a:r>
              <a:rPr lang="en-GB" sz="2600" b="1" dirty="0">
                <a:solidFill>
                  <a:srgbClr val="A2CC3A"/>
                </a:solidFill>
              </a:rPr>
              <a:t>Sustainability </a:t>
            </a:r>
            <a:r>
              <a:rPr lang="en-GB" sz="2600" dirty="0"/>
              <a:t>at the office sets the focus on the future. Sustainability at the office </a:t>
            </a:r>
            <a:r>
              <a:rPr lang="en-GB" sz="2600" u="sng" dirty="0"/>
              <a:t>includes </a:t>
            </a:r>
            <a:r>
              <a:rPr lang="en-GB" sz="2600" dirty="0"/>
              <a:t>eco-friendly activities and green products. </a:t>
            </a:r>
          </a:p>
          <a:p>
            <a:pPr marL="0" indent="0">
              <a:lnSpc>
                <a:spcPct val="110000"/>
              </a:lnSpc>
            </a:pPr>
            <a:endParaRPr lang="en-US" sz="2600" dirty="0"/>
          </a:p>
          <a:p>
            <a:endParaRPr lang="en-US" sz="2800" i="1" dirty="0"/>
          </a:p>
        </p:txBody>
      </p:sp>
    </p:spTree>
    <p:extLst>
      <p:ext uri="{BB962C8B-B14F-4D97-AF65-F5344CB8AC3E}">
        <p14:creationId xmlns:p14="http://schemas.microsoft.com/office/powerpoint/2010/main" val="2755957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D6A24-72E3-224D-BDC3-88429D653304}"/>
              </a:ext>
            </a:extLst>
          </p:cNvPr>
          <p:cNvSpPr>
            <a:spLocks noGrp="1"/>
          </p:cNvSpPr>
          <p:nvPr>
            <p:ph type="body" sz="quarter" idx="20"/>
          </p:nvPr>
        </p:nvSpPr>
        <p:spPr/>
        <p:txBody>
          <a:bodyPr>
            <a:normAutofit fontScale="77500" lnSpcReduction="20000"/>
          </a:bodyPr>
          <a:lstStyle/>
          <a:p>
            <a:r>
              <a:rPr lang="en-US" dirty="0"/>
              <a:t>Next Module 4 </a:t>
            </a:r>
          </a:p>
        </p:txBody>
      </p:sp>
      <p:sp>
        <p:nvSpPr>
          <p:cNvPr id="5" name="Text Placeholder 4">
            <a:extLst>
              <a:ext uri="{FF2B5EF4-FFF2-40B4-BE49-F238E27FC236}">
                <a16:creationId xmlns:a16="http://schemas.microsoft.com/office/drawing/2014/main" id="{384F6D6A-D0BB-44AF-E262-054ABF7C707B}"/>
              </a:ext>
            </a:extLst>
          </p:cNvPr>
          <p:cNvSpPr>
            <a:spLocks noGrp="1"/>
          </p:cNvSpPr>
          <p:nvPr>
            <p:ph type="body" sz="quarter" idx="19"/>
          </p:nvPr>
        </p:nvSpPr>
        <p:spPr/>
        <p:txBody>
          <a:bodyPr>
            <a:normAutofit fontScale="92500"/>
          </a:bodyPr>
          <a:lstStyle/>
          <a:p>
            <a:r>
              <a:rPr lang="en-IE" sz="2400" dirty="0"/>
              <a:t>Sustainable Procurement and Supply Chains </a:t>
            </a:r>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3546F-5B7F-A342-89F1-B5EDCB77B6F6}"/>
              </a:ext>
            </a:extLst>
          </p:cNvPr>
          <p:cNvSpPr>
            <a:spLocks noGrp="1"/>
          </p:cNvSpPr>
          <p:nvPr>
            <p:ph type="body" sz="quarter" idx="18"/>
          </p:nvPr>
        </p:nvSpPr>
        <p:spPr>
          <a:xfrm>
            <a:off x="1821461" y="430618"/>
            <a:ext cx="10087004" cy="3040912"/>
          </a:xfrm>
        </p:spPr>
        <p:txBody>
          <a:bodyPr>
            <a:normAutofit/>
          </a:bodyPr>
          <a:lstStyle/>
          <a:p>
            <a:pPr marL="0" indent="0">
              <a:lnSpc>
                <a:spcPct val="100000"/>
              </a:lnSpc>
            </a:pPr>
            <a:r>
              <a:rPr lang="en-US" sz="2600" dirty="0"/>
              <a:t>Making green improvements to office operations has a beneficial impact not only for energy costs but also on employee wellness and productivity. Sustainable office space is more comfortable to work in, has better air quality and uses less energy, compared to offices that have not made green office improvements.</a:t>
            </a:r>
          </a:p>
          <a:p>
            <a:r>
              <a:rPr lang="en-IE" sz="1500" dirty="0"/>
              <a:t>Adapted from s</a:t>
            </a:r>
            <a:r>
              <a:rPr lang="en-BA" sz="1500" dirty="0"/>
              <a:t>ource: </a:t>
            </a:r>
            <a:r>
              <a:rPr lang="en-GB" sz="1500" dirty="0">
                <a:hlinkClick r:id="rId2"/>
              </a:rPr>
              <a:t>Sustainable office space</a:t>
            </a:r>
            <a:endParaRPr lang="en-BA" sz="1500" dirty="0"/>
          </a:p>
          <a:p>
            <a:endParaRPr lang="en-US" sz="2800" i="1" dirty="0"/>
          </a:p>
        </p:txBody>
      </p:sp>
      <p:pic>
        <p:nvPicPr>
          <p:cNvPr id="4" name="Picture 3">
            <a:extLst>
              <a:ext uri="{FF2B5EF4-FFF2-40B4-BE49-F238E27FC236}">
                <a16:creationId xmlns:a16="http://schemas.microsoft.com/office/drawing/2014/main" id="{433867D6-2976-6222-80AD-08FA6311699D}"/>
              </a:ext>
            </a:extLst>
          </p:cNvPr>
          <p:cNvPicPr>
            <a:picLocks noChangeAspect="1"/>
          </p:cNvPicPr>
          <p:nvPr/>
        </p:nvPicPr>
        <p:blipFill>
          <a:blip r:embed="rId3"/>
          <a:stretch>
            <a:fillRect/>
          </a:stretch>
        </p:blipFill>
        <p:spPr>
          <a:xfrm>
            <a:off x="1603752" y="3262314"/>
            <a:ext cx="10676853" cy="3595686"/>
          </a:xfrm>
          <a:prstGeom prst="rect">
            <a:avLst/>
          </a:prstGeom>
        </p:spPr>
      </p:pic>
    </p:spTree>
    <p:extLst>
      <p:ext uri="{BB962C8B-B14F-4D97-AF65-F5344CB8AC3E}">
        <p14:creationId xmlns:p14="http://schemas.microsoft.com/office/powerpoint/2010/main" val="350881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3EBDD8-ADAA-9847-8A16-A76C961076B7}"/>
              </a:ext>
            </a:extLst>
          </p:cNvPr>
          <p:cNvSpPr>
            <a:spLocks noGrp="1"/>
          </p:cNvSpPr>
          <p:nvPr>
            <p:ph type="body" sz="quarter" idx="18"/>
          </p:nvPr>
        </p:nvSpPr>
        <p:spPr>
          <a:xfrm>
            <a:off x="506897" y="1531820"/>
            <a:ext cx="10979963" cy="4709491"/>
          </a:xfrm>
        </p:spPr>
        <p:txBody>
          <a:bodyPr>
            <a:normAutofit/>
          </a:bodyPr>
          <a:lstStyle/>
          <a:p>
            <a:pPr marL="0" indent="0" algn="just"/>
            <a:r>
              <a:rPr lang="en-GB" dirty="0">
                <a:effectLst/>
                <a:latin typeface="Calibri" panose="020F0502020204030204" pitchFamily="34" charset="0"/>
                <a:cs typeface="Calibri" panose="020F0502020204030204" pitchFamily="34" charset="0"/>
              </a:rPr>
              <a:t>There are two main factors to consider in creating a sustainable office. </a:t>
            </a:r>
          </a:p>
          <a:p>
            <a:pPr marL="457200" indent="-457200" algn="just">
              <a:buAutoNum type="arabicParenR"/>
            </a:pPr>
            <a:r>
              <a:rPr lang="en-GB" b="1" dirty="0">
                <a:solidFill>
                  <a:srgbClr val="A2CC3A"/>
                </a:solidFill>
                <a:effectLst/>
                <a:latin typeface="Calibri" panose="020F0502020204030204" pitchFamily="34" charset="0"/>
                <a:cs typeface="Calibri" panose="020F0502020204030204" pitchFamily="34" charset="0"/>
              </a:rPr>
              <a:t>The physical environment </a:t>
            </a:r>
          </a:p>
          <a:p>
            <a:pPr marL="0" indent="0" algn="just">
              <a:lnSpc>
                <a:spcPct val="110000"/>
              </a:lnSpc>
            </a:pPr>
            <a:r>
              <a:rPr lang="en-GB" dirty="0">
                <a:latin typeface="Calibri" panose="020F0502020204030204" pitchFamily="34" charset="0"/>
                <a:cs typeface="Calibri" panose="020F0502020204030204" pitchFamily="34" charset="0"/>
              </a:rPr>
              <a:t>Whether the office is in a </a:t>
            </a:r>
            <a:r>
              <a:rPr lang="en-GB" dirty="0">
                <a:effectLst/>
                <a:latin typeface="Calibri" panose="020F0502020204030204" pitchFamily="34" charset="0"/>
                <a:cs typeface="Calibri" panose="020F0502020204030204" pitchFamily="34" charset="0"/>
              </a:rPr>
              <a:t>new, innovative building or an older building has an impact on your path to a sustainable office.  </a:t>
            </a:r>
          </a:p>
          <a:p>
            <a:pPr marL="0" indent="0" algn="just"/>
            <a:r>
              <a:rPr lang="en-GB" b="1" dirty="0">
                <a:solidFill>
                  <a:srgbClr val="A2CC3A"/>
                </a:solidFill>
                <a:latin typeface="Calibri" panose="020F0502020204030204" pitchFamily="34" charset="0"/>
                <a:cs typeface="Calibri" panose="020F0502020204030204" pitchFamily="34" charset="0"/>
              </a:rPr>
              <a:t>2) The </a:t>
            </a:r>
            <a:r>
              <a:rPr lang="en-GB" b="1" dirty="0">
                <a:solidFill>
                  <a:srgbClr val="A2CC3A"/>
                </a:solidFill>
                <a:effectLst/>
                <a:latin typeface="Calibri" panose="020F0502020204030204" pitchFamily="34" charset="0"/>
                <a:cs typeface="Calibri" panose="020F0502020204030204" pitchFamily="34" charset="0"/>
              </a:rPr>
              <a:t>behaviour in the office </a:t>
            </a:r>
            <a:endParaRPr lang="en-GB" b="1" dirty="0">
              <a:solidFill>
                <a:srgbClr val="A2CC3A"/>
              </a:solidFill>
              <a:latin typeface="Calibri" panose="020F0502020204030204" pitchFamily="34" charset="0"/>
              <a:cs typeface="Calibri" panose="020F0502020204030204" pitchFamily="34" charset="0"/>
            </a:endParaRPr>
          </a:p>
          <a:p>
            <a:pPr marL="0" indent="0" algn="just"/>
            <a:r>
              <a:rPr lang="en-GB" dirty="0">
                <a:effectLst/>
                <a:latin typeface="Calibri" panose="020F0502020204030204" pitchFamily="34" charset="0"/>
                <a:cs typeface="Calibri" panose="020F0502020204030204" pitchFamily="34" charset="0"/>
              </a:rPr>
              <a:t>Behaviours regarding resources consumption in the office e.g. cutting expenses down (i.e. operating costs). </a:t>
            </a:r>
            <a:r>
              <a:rPr lang="en-GB" b="0" i="0" dirty="0">
                <a:solidFill>
                  <a:srgbClr val="313435"/>
                </a:solidFill>
                <a:effectLst/>
                <a:latin typeface="universal sans 500"/>
              </a:rPr>
              <a:t>Every environmentally conscious contribution counts. </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357FF53-6D62-E84A-9EE6-05B9D033DC39}"/>
              </a:ext>
            </a:extLst>
          </p:cNvPr>
          <p:cNvSpPr>
            <a:spLocks noGrp="1"/>
          </p:cNvSpPr>
          <p:nvPr>
            <p:ph type="body" sz="quarter" idx="16"/>
          </p:nvPr>
        </p:nvSpPr>
        <p:spPr>
          <a:xfrm>
            <a:off x="506898" y="480832"/>
            <a:ext cx="10979962" cy="1182981"/>
          </a:xfrm>
        </p:spPr>
        <p:txBody>
          <a:bodyPr/>
          <a:lstStyle/>
          <a:p>
            <a:r>
              <a:rPr lang="en-US" dirty="0"/>
              <a:t>Introduction to Sustainable Offices</a:t>
            </a:r>
          </a:p>
        </p:txBody>
      </p:sp>
    </p:spTree>
    <p:extLst>
      <p:ext uri="{BB962C8B-B14F-4D97-AF65-F5344CB8AC3E}">
        <p14:creationId xmlns:p14="http://schemas.microsoft.com/office/powerpoint/2010/main" val="94883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98FAC07-5647-0B4B-AD26-E78E3A698A1E}"/>
              </a:ext>
            </a:extLst>
          </p:cNvPr>
          <p:cNvSpPr>
            <a:spLocks noGrp="1"/>
          </p:cNvSpPr>
          <p:nvPr>
            <p:ph type="body" sz="quarter" idx="17"/>
          </p:nvPr>
        </p:nvSpPr>
        <p:spPr>
          <a:xfrm>
            <a:off x="5003138" y="3733703"/>
            <a:ext cx="4988760" cy="845970"/>
          </a:xfrm>
        </p:spPr>
        <p:txBody>
          <a:bodyPr>
            <a:noAutofit/>
          </a:bodyPr>
          <a:lstStyle/>
          <a:p>
            <a:r>
              <a:rPr lang="en-US" dirty="0"/>
              <a:t>How do you as an SME benefit? </a:t>
            </a:r>
          </a:p>
        </p:txBody>
      </p:sp>
      <p:sp>
        <p:nvSpPr>
          <p:cNvPr id="5" name="Text Placeholder 4">
            <a:extLst>
              <a:ext uri="{FF2B5EF4-FFF2-40B4-BE49-F238E27FC236}">
                <a16:creationId xmlns:a16="http://schemas.microsoft.com/office/drawing/2014/main" id="{430A4C18-0205-DC4A-91BE-E2303B132108}"/>
              </a:ext>
            </a:extLst>
          </p:cNvPr>
          <p:cNvSpPr>
            <a:spLocks noGrp="1"/>
          </p:cNvSpPr>
          <p:nvPr>
            <p:ph type="body" sz="quarter" idx="18"/>
          </p:nvPr>
        </p:nvSpPr>
        <p:spPr/>
        <p:txBody>
          <a:bodyPr/>
          <a:lstStyle/>
          <a:p>
            <a:r>
              <a:rPr lang="en-US" dirty="0"/>
              <a:t>Section 2</a:t>
            </a:r>
          </a:p>
        </p:txBody>
      </p:sp>
    </p:spTree>
    <p:extLst>
      <p:ext uri="{BB962C8B-B14F-4D97-AF65-F5344CB8AC3E}">
        <p14:creationId xmlns:p14="http://schemas.microsoft.com/office/powerpoint/2010/main" val="888393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6A4D5D8-4575-524A-8AB8-6114F060D24E}"/>
              </a:ext>
            </a:extLst>
          </p:cNvPr>
          <p:cNvSpPr>
            <a:spLocks noGrp="1"/>
          </p:cNvSpPr>
          <p:nvPr>
            <p:ph type="body" sz="quarter" idx="25"/>
          </p:nvPr>
        </p:nvSpPr>
        <p:spPr/>
        <p:txBody>
          <a:bodyPr>
            <a:normAutofit/>
          </a:bodyPr>
          <a:lstStyle/>
          <a:p>
            <a:pPr marL="0" indent="0"/>
            <a:r>
              <a:rPr lang="en-US" dirty="0"/>
              <a:t>1. Competitive advantage</a:t>
            </a:r>
          </a:p>
        </p:txBody>
      </p:sp>
      <p:sp>
        <p:nvSpPr>
          <p:cNvPr id="14" name="Text Placeholder 13">
            <a:extLst>
              <a:ext uri="{FF2B5EF4-FFF2-40B4-BE49-F238E27FC236}">
                <a16:creationId xmlns:a16="http://schemas.microsoft.com/office/drawing/2014/main" id="{7F95A218-391F-C243-99B9-7FC8185EA999}"/>
              </a:ext>
            </a:extLst>
          </p:cNvPr>
          <p:cNvSpPr>
            <a:spLocks noGrp="1"/>
          </p:cNvSpPr>
          <p:nvPr>
            <p:ph type="body" sz="quarter" idx="29"/>
          </p:nvPr>
        </p:nvSpPr>
        <p:spPr/>
        <p:txBody>
          <a:bodyPr>
            <a:normAutofit lnSpcReduction="10000"/>
          </a:bodyPr>
          <a:lstStyle/>
          <a:p>
            <a:r>
              <a:rPr lang="en-GB" b="0" i="0" u="none" strike="noStrike" dirty="0">
                <a:solidFill>
                  <a:srgbClr val="000000"/>
                </a:solidFill>
                <a:effectLst/>
                <a:latin typeface="universal sans 800"/>
              </a:rPr>
              <a:t>10 Benefits of </a:t>
            </a:r>
            <a:r>
              <a:rPr lang="en-US" dirty="0"/>
              <a:t>Sustainable Offices (part 1) </a:t>
            </a:r>
            <a:endParaRPr lang="en-GB" b="0" i="0" u="none" strike="noStrike" dirty="0">
              <a:solidFill>
                <a:srgbClr val="000000"/>
              </a:solidFill>
              <a:effectLst/>
              <a:latin typeface="universal sans 800"/>
            </a:endParaRPr>
          </a:p>
        </p:txBody>
      </p:sp>
      <p:sp>
        <p:nvSpPr>
          <p:cNvPr id="10" name="Text Placeholder 12">
            <a:extLst>
              <a:ext uri="{FF2B5EF4-FFF2-40B4-BE49-F238E27FC236}">
                <a16:creationId xmlns:a16="http://schemas.microsoft.com/office/drawing/2014/main" id="{F084E920-98C0-0E69-7943-CD7769677D21}"/>
              </a:ext>
            </a:extLst>
          </p:cNvPr>
          <p:cNvSpPr txBox="1">
            <a:spLocks/>
          </p:cNvSpPr>
          <p:nvPr/>
        </p:nvSpPr>
        <p:spPr>
          <a:xfrm>
            <a:off x="2913444"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63A043"/>
                </a:solidFill>
              </a:rPr>
              <a:t>2. Higher profits in the long run</a:t>
            </a:r>
          </a:p>
        </p:txBody>
      </p:sp>
      <p:sp>
        <p:nvSpPr>
          <p:cNvPr id="12" name="Text Placeholder 12">
            <a:extLst>
              <a:ext uri="{FF2B5EF4-FFF2-40B4-BE49-F238E27FC236}">
                <a16:creationId xmlns:a16="http://schemas.microsoft.com/office/drawing/2014/main" id="{00053754-D8B1-AE47-D475-E1985BD3F682}"/>
              </a:ext>
            </a:extLst>
          </p:cNvPr>
          <p:cNvSpPr txBox="1">
            <a:spLocks/>
          </p:cNvSpPr>
          <p:nvPr/>
        </p:nvSpPr>
        <p:spPr>
          <a:xfrm>
            <a:off x="7241237"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297239"/>
                </a:solidFill>
              </a:rPr>
              <a:t>4. Reputation and image boost</a:t>
            </a:r>
          </a:p>
        </p:txBody>
      </p:sp>
      <p:sp>
        <p:nvSpPr>
          <p:cNvPr id="19" name="Text Placeholder 12">
            <a:extLst>
              <a:ext uri="{FF2B5EF4-FFF2-40B4-BE49-F238E27FC236}">
                <a16:creationId xmlns:a16="http://schemas.microsoft.com/office/drawing/2014/main" id="{79242669-A62F-8EA1-1055-354F94139126}"/>
              </a:ext>
            </a:extLst>
          </p:cNvPr>
          <p:cNvSpPr txBox="1">
            <a:spLocks/>
          </p:cNvSpPr>
          <p:nvPr/>
        </p:nvSpPr>
        <p:spPr>
          <a:xfrm>
            <a:off x="9381981"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0B582E"/>
                </a:solidFill>
              </a:rPr>
              <a:t>5. Reduced energy bills</a:t>
            </a:r>
          </a:p>
        </p:txBody>
      </p:sp>
      <p:sp>
        <p:nvSpPr>
          <p:cNvPr id="21" name="Text Placeholder 12">
            <a:extLst>
              <a:ext uri="{FF2B5EF4-FFF2-40B4-BE49-F238E27FC236}">
                <a16:creationId xmlns:a16="http://schemas.microsoft.com/office/drawing/2014/main" id="{63DBFF37-51BE-2111-4E65-A430FA3C4154}"/>
              </a:ext>
            </a:extLst>
          </p:cNvPr>
          <p:cNvSpPr txBox="1">
            <a:spLocks/>
          </p:cNvSpPr>
          <p:nvPr/>
        </p:nvSpPr>
        <p:spPr>
          <a:xfrm>
            <a:off x="5076766" y="4364934"/>
            <a:ext cx="2061046" cy="1594432"/>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b="1" i="0" kern="1200" spc="0">
                <a:solidFill>
                  <a:srgbClr val="84BA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dirty="0">
                <a:solidFill>
                  <a:srgbClr val="63A043"/>
                </a:solidFill>
              </a:rPr>
              <a:t>3. Possible subsidies</a:t>
            </a:r>
          </a:p>
        </p:txBody>
      </p:sp>
      <p:grpSp>
        <p:nvGrpSpPr>
          <p:cNvPr id="22" name="Google Shape;540;p39">
            <a:extLst>
              <a:ext uri="{FF2B5EF4-FFF2-40B4-BE49-F238E27FC236}">
                <a16:creationId xmlns:a16="http://schemas.microsoft.com/office/drawing/2014/main" id="{B1565816-13DC-5FEB-2CE0-8BB57C4E47EF}"/>
              </a:ext>
            </a:extLst>
          </p:cNvPr>
          <p:cNvGrpSpPr/>
          <p:nvPr/>
        </p:nvGrpSpPr>
        <p:grpSpPr>
          <a:xfrm>
            <a:off x="1600879" y="2375208"/>
            <a:ext cx="357234" cy="361310"/>
            <a:chOff x="5290150" y="1636700"/>
            <a:chExt cx="425025" cy="429875"/>
          </a:xfrm>
        </p:grpSpPr>
        <p:sp>
          <p:nvSpPr>
            <p:cNvPr id="23" name="Google Shape;541;p39">
              <a:extLst>
                <a:ext uri="{FF2B5EF4-FFF2-40B4-BE49-F238E27FC236}">
                  <a16:creationId xmlns:a16="http://schemas.microsoft.com/office/drawing/2014/main" id="{129E58A0-FFA5-C9E1-0F2B-4C1AC1A49707}"/>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4" name="Google Shape;542;p39">
              <a:extLst>
                <a:ext uri="{FF2B5EF4-FFF2-40B4-BE49-F238E27FC236}">
                  <a16:creationId xmlns:a16="http://schemas.microsoft.com/office/drawing/2014/main" id="{221CDE73-77C7-8DB0-5F63-AA6B75DAABB8}"/>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25" name="Google Shape;656;p39">
            <a:extLst>
              <a:ext uri="{FF2B5EF4-FFF2-40B4-BE49-F238E27FC236}">
                <a16:creationId xmlns:a16="http://schemas.microsoft.com/office/drawing/2014/main" id="{8485C371-649E-9D33-C851-7418D712049A}"/>
              </a:ext>
            </a:extLst>
          </p:cNvPr>
          <p:cNvGrpSpPr/>
          <p:nvPr/>
        </p:nvGrpSpPr>
        <p:grpSpPr>
          <a:xfrm>
            <a:off x="3767399" y="2422780"/>
            <a:ext cx="353136" cy="313738"/>
            <a:chOff x="5292575" y="3681900"/>
            <a:chExt cx="420150" cy="373275"/>
          </a:xfrm>
        </p:grpSpPr>
        <p:sp>
          <p:nvSpPr>
            <p:cNvPr id="26" name="Google Shape;657;p39">
              <a:extLst>
                <a:ext uri="{FF2B5EF4-FFF2-40B4-BE49-F238E27FC236}">
                  <a16:creationId xmlns:a16="http://schemas.microsoft.com/office/drawing/2014/main" id="{B2391253-3388-0ECE-5799-2F1CFA1E1932}"/>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8;p39">
              <a:extLst>
                <a:ext uri="{FF2B5EF4-FFF2-40B4-BE49-F238E27FC236}">
                  <a16:creationId xmlns:a16="http://schemas.microsoft.com/office/drawing/2014/main" id="{A2D5BB5D-B559-D100-5E87-451CD118652B}"/>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9;p39">
              <a:extLst>
                <a:ext uri="{FF2B5EF4-FFF2-40B4-BE49-F238E27FC236}">
                  <a16:creationId xmlns:a16="http://schemas.microsoft.com/office/drawing/2014/main" id="{F29E9740-AB9D-98F7-6C7A-DA440C7C4459}"/>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60;p39">
              <a:extLst>
                <a:ext uri="{FF2B5EF4-FFF2-40B4-BE49-F238E27FC236}">
                  <a16:creationId xmlns:a16="http://schemas.microsoft.com/office/drawing/2014/main" id="{FF26FA00-4788-CF10-D7C9-C730414A696E}"/>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61;p39">
              <a:extLst>
                <a:ext uri="{FF2B5EF4-FFF2-40B4-BE49-F238E27FC236}">
                  <a16:creationId xmlns:a16="http://schemas.microsoft.com/office/drawing/2014/main" id="{CD0337E6-7CBE-4CD5-8599-2BF7C38F3C49}"/>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62;p39">
              <a:extLst>
                <a:ext uri="{FF2B5EF4-FFF2-40B4-BE49-F238E27FC236}">
                  <a16:creationId xmlns:a16="http://schemas.microsoft.com/office/drawing/2014/main" id="{4426872E-4EE4-BB55-E6C5-D13617444780}"/>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63;p39">
              <a:extLst>
                <a:ext uri="{FF2B5EF4-FFF2-40B4-BE49-F238E27FC236}">
                  <a16:creationId xmlns:a16="http://schemas.microsoft.com/office/drawing/2014/main" id="{88F9C5F3-AB1C-3594-E27F-1F299862A6C8}"/>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48;p39">
            <a:extLst>
              <a:ext uri="{FF2B5EF4-FFF2-40B4-BE49-F238E27FC236}">
                <a16:creationId xmlns:a16="http://schemas.microsoft.com/office/drawing/2014/main" id="{EA67EBDA-F825-471B-CB7C-CE0E98461A4C}"/>
              </a:ext>
            </a:extLst>
          </p:cNvPr>
          <p:cNvGrpSpPr/>
          <p:nvPr/>
        </p:nvGrpSpPr>
        <p:grpSpPr>
          <a:xfrm>
            <a:off x="5935837" y="2289225"/>
            <a:ext cx="342903" cy="447293"/>
            <a:chOff x="590250" y="244200"/>
            <a:chExt cx="407975" cy="532175"/>
          </a:xfrm>
        </p:grpSpPr>
        <p:sp>
          <p:nvSpPr>
            <p:cNvPr id="47" name="Google Shape;449;p39">
              <a:extLst>
                <a:ext uri="{FF2B5EF4-FFF2-40B4-BE49-F238E27FC236}">
                  <a16:creationId xmlns:a16="http://schemas.microsoft.com/office/drawing/2014/main" id="{742E09D9-6D42-BF2E-CD02-7292733169D0}"/>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0;p39">
              <a:extLst>
                <a:ext uri="{FF2B5EF4-FFF2-40B4-BE49-F238E27FC236}">
                  <a16:creationId xmlns:a16="http://schemas.microsoft.com/office/drawing/2014/main" id="{9F9B62B6-0B58-F41A-C1F3-965B9D7BD1E1}"/>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1;p39">
              <a:extLst>
                <a:ext uri="{FF2B5EF4-FFF2-40B4-BE49-F238E27FC236}">
                  <a16:creationId xmlns:a16="http://schemas.microsoft.com/office/drawing/2014/main" id="{62CD4955-8DE4-B837-C742-A88A50BB78B6}"/>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2;p39">
              <a:extLst>
                <a:ext uri="{FF2B5EF4-FFF2-40B4-BE49-F238E27FC236}">
                  <a16:creationId xmlns:a16="http://schemas.microsoft.com/office/drawing/2014/main" id="{BDD8C50A-756E-7D2A-FFC8-089AAED5F5EC}"/>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3;p39">
              <a:extLst>
                <a:ext uri="{FF2B5EF4-FFF2-40B4-BE49-F238E27FC236}">
                  <a16:creationId xmlns:a16="http://schemas.microsoft.com/office/drawing/2014/main" id="{F1D70D75-FC03-987D-CBC7-DF037F5E48A9}"/>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4;p39">
              <a:extLst>
                <a:ext uri="{FF2B5EF4-FFF2-40B4-BE49-F238E27FC236}">
                  <a16:creationId xmlns:a16="http://schemas.microsoft.com/office/drawing/2014/main" id="{A55A83EA-0095-2721-25F5-DF492675E71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5;p39">
              <a:extLst>
                <a:ext uri="{FF2B5EF4-FFF2-40B4-BE49-F238E27FC236}">
                  <a16:creationId xmlns:a16="http://schemas.microsoft.com/office/drawing/2014/main" id="{30F4EE49-36F1-697C-6A8C-4863EC80A95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6;p39">
              <a:extLst>
                <a:ext uri="{FF2B5EF4-FFF2-40B4-BE49-F238E27FC236}">
                  <a16:creationId xmlns:a16="http://schemas.microsoft.com/office/drawing/2014/main" id="{3D4F0F5C-420B-78F2-82A2-E6784D3092AB}"/>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7;p39">
              <a:extLst>
                <a:ext uri="{FF2B5EF4-FFF2-40B4-BE49-F238E27FC236}">
                  <a16:creationId xmlns:a16="http://schemas.microsoft.com/office/drawing/2014/main" id="{C6CF69F8-6F4A-6AAB-C92D-4FC0E4CEE184}"/>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8;p39">
              <a:extLst>
                <a:ext uri="{FF2B5EF4-FFF2-40B4-BE49-F238E27FC236}">
                  <a16:creationId xmlns:a16="http://schemas.microsoft.com/office/drawing/2014/main" id="{C4B5D2DE-02A5-4B7A-B97E-C468B4A54D75}"/>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9;p39">
              <a:extLst>
                <a:ext uri="{FF2B5EF4-FFF2-40B4-BE49-F238E27FC236}">
                  <a16:creationId xmlns:a16="http://schemas.microsoft.com/office/drawing/2014/main" id="{4D7501B7-EDE9-343D-45EF-1460A770EC7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0;p39">
              <a:extLst>
                <a:ext uri="{FF2B5EF4-FFF2-40B4-BE49-F238E27FC236}">
                  <a16:creationId xmlns:a16="http://schemas.microsoft.com/office/drawing/2014/main" id="{41E92CC8-E4CE-358A-B128-ACE7FF394AAE}"/>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1;p39">
              <a:extLst>
                <a:ext uri="{FF2B5EF4-FFF2-40B4-BE49-F238E27FC236}">
                  <a16:creationId xmlns:a16="http://schemas.microsoft.com/office/drawing/2014/main" id="{D46543BD-34C9-45F4-9138-2DE8697F61F7}"/>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2;p39">
              <a:extLst>
                <a:ext uri="{FF2B5EF4-FFF2-40B4-BE49-F238E27FC236}">
                  <a16:creationId xmlns:a16="http://schemas.microsoft.com/office/drawing/2014/main" id="{A608BD8C-04DF-FA88-C213-5C41FE8D951B}"/>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1;p39">
            <a:extLst>
              <a:ext uri="{FF2B5EF4-FFF2-40B4-BE49-F238E27FC236}">
                <a16:creationId xmlns:a16="http://schemas.microsoft.com/office/drawing/2014/main" id="{4BE4B499-147F-4BF6-F170-25FC045BCF62}"/>
              </a:ext>
            </a:extLst>
          </p:cNvPr>
          <p:cNvGrpSpPr/>
          <p:nvPr/>
        </p:nvGrpSpPr>
        <p:grpSpPr>
          <a:xfrm>
            <a:off x="8123712" y="2357788"/>
            <a:ext cx="345971" cy="325505"/>
            <a:chOff x="5972700" y="2330200"/>
            <a:chExt cx="411625" cy="387275"/>
          </a:xfrm>
        </p:grpSpPr>
        <p:sp>
          <p:nvSpPr>
            <p:cNvPr id="62" name="Google Shape;592;p39">
              <a:extLst>
                <a:ext uri="{FF2B5EF4-FFF2-40B4-BE49-F238E27FC236}">
                  <a16:creationId xmlns:a16="http://schemas.microsoft.com/office/drawing/2014/main" id="{7DDCDF5C-B177-4EA1-C038-EFE9F03EE374}"/>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3;p39">
              <a:extLst>
                <a:ext uri="{FF2B5EF4-FFF2-40B4-BE49-F238E27FC236}">
                  <a16:creationId xmlns:a16="http://schemas.microsoft.com/office/drawing/2014/main" id="{5B98A727-AB48-5A95-316A-00117F9F0554}"/>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609;p39">
            <a:extLst>
              <a:ext uri="{FF2B5EF4-FFF2-40B4-BE49-F238E27FC236}">
                <a16:creationId xmlns:a16="http://schemas.microsoft.com/office/drawing/2014/main" id="{7F4DADB6-CEC7-004A-C10F-52E54152B18A}"/>
              </a:ext>
            </a:extLst>
          </p:cNvPr>
          <p:cNvGrpSpPr/>
          <p:nvPr/>
        </p:nvGrpSpPr>
        <p:grpSpPr>
          <a:xfrm>
            <a:off x="10230871" y="2401294"/>
            <a:ext cx="435022" cy="323445"/>
            <a:chOff x="5247525" y="3007275"/>
            <a:chExt cx="517575" cy="384825"/>
          </a:xfrm>
        </p:grpSpPr>
        <p:sp>
          <p:nvSpPr>
            <p:cNvPr id="74" name="Google Shape;610;p39">
              <a:extLst>
                <a:ext uri="{FF2B5EF4-FFF2-40B4-BE49-F238E27FC236}">
                  <a16:creationId xmlns:a16="http://schemas.microsoft.com/office/drawing/2014/main" id="{0108E658-528C-2FB0-1087-43F667BD148D}"/>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1;p39">
              <a:extLst>
                <a:ext uri="{FF2B5EF4-FFF2-40B4-BE49-F238E27FC236}">
                  <a16:creationId xmlns:a16="http://schemas.microsoft.com/office/drawing/2014/main" id="{27CAD5F0-988C-4FBB-5FA2-896AFF538059}"/>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0914C31-3F14-6D2D-64E6-985CE4FF0037}"/>
              </a:ext>
            </a:extLst>
          </p:cNvPr>
          <p:cNvSpPr txBox="1"/>
          <p:nvPr/>
        </p:nvSpPr>
        <p:spPr>
          <a:xfrm>
            <a:off x="748972" y="5572983"/>
            <a:ext cx="11443027" cy="584775"/>
          </a:xfrm>
          <a:prstGeom prst="rect">
            <a:avLst/>
          </a:prstGeom>
          <a:noFill/>
        </p:spPr>
        <p:txBody>
          <a:bodyPr wrap="square" rtlCol="0">
            <a:spAutoFit/>
          </a:bodyPr>
          <a:lstStyle/>
          <a:p>
            <a:r>
              <a:rPr lang="en-IE" sz="3200" b="1" dirty="0">
                <a:solidFill>
                  <a:srgbClr val="000000"/>
                </a:solidFill>
                <a:highlight>
                  <a:srgbClr val="A2CC3A"/>
                </a:highlight>
              </a:rPr>
              <a:t>Now, let’s look at each of these benefits in more detail…...</a:t>
            </a:r>
          </a:p>
        </p:txBody>
      </p:sp>
    </p:spTree>
    <p:extLst>
      <p:ext uri="{BB962C8B-B14F-4D97-AF65-F5344CB8AC3E}">
        <p14:creationId xmlns:p14="http://schemas.microsoft.com/office/powerpoint/2010/main" val="230398774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CF8B8448D8354CAD1DC0F637B4A364" ma:contentTypeVersion="2" ma:contentTypeDescription="Create a new document." ma:contentTypeScope="" ma:versionID="c918c43c5e7ee613ba4c463640fe1e40">
  <xsd:schema xmlns:xsd="http://www.w3.org/2001/XMLSchema" xmlns:xs="http://www.w3.org/2001/XMLSchema" xmlns:p="http://schemas.microsoft.com/office/2006/metadata/properties" xmlns:ns2="2c2824df-2b65-4772-b72d-ba4319b2c081" targetNamespace="http://schemas.microsoft.com/office/2006/metadata/properties" ma:root="true" ma:fieldsID="97f6950543407b67f7cb1567815848a7" ns2:_="">
    <xsd:import namespace="2c2824df-2b65-4772-b72d-ba4319b2c08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2824df-2b65-4772-b72d-ba4319b2c0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4B23F9-2761-4EC4-A31F-B76972F0E8F9}">
  <ds:schemaRefs>
    <ds:schemaRef ds:uri="http://www.w3.org/XML/1998/namespace"/>
    <ds:schemaRef ds:uri="http://purl.org/dc/dcmitype/"/>
    <ds:schemaRef ds:uri="http://schemas.microsoft.com/office/2006/documentManagement/types"/>
    <ds:schemaRef ds:uri="2c2824df-2b65-4772-b72d-ba4319b2c081"/>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872ADD5-4E3C-4B48-BEBA-DFD50F9070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2824df-2b65-4772-b72d-ba4319b2c0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24035F-1F5D-49A7-82F7-90A929B60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4372</TotalTime>
  <Words>4473</Words>
  <Application>Microsoft Office PowerPoint</Application>
  <PresentationFormat>Widescreen</PresentationFormat>
  <Paragraphs>302</Paragraphs>
  <Slides>50</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50</vt:i4>
      </vt:variant>
    </vt:vector>
  </HeadingPairs>
  <TitlesOfParts>
    <vt:vector size="67" baseType="lpstr">
      <vt:lpstr>Arial</vt:lpstr>
      <vt:lpstr>Calibri</vt:lpstr>
      <vt:lpstr>Calibri Light</vt:lpstr>
      <vt:lpstr>Delivery</vt:lpstr>
      <vt:lpstr>Lato Regular</vt:lpstr>
      <vt:lpstr>Montserrat</vt:lpstr>
      <vt:lpstr>Montserrat Light</vt:lpstr>
      <vt:lpstr>Montserrat Medium</vt:lpstr>
      <vt:lpstr>MyriadPro</vt:lpstr>
      <vt:lpstr>Quattrocento Sans</vt:lpstr>
      <vt:lpstr>Sainte Colombe</vt:lpstr>
      <vt:lpstr>Times New Roman</vt:lpstr>
      <vt:lpstr>Ubuntu</vt:lpstr>
      <vt:lpstr>universal sans 500</vt:lpstr>
      <vt:lpstr>universal sans 800</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232</cp:revision>
  <cp:lastPrinted>2022-11-11T14:14:23Z</cp:lastPrinted>
  <dcterms:created xsi:type="dcterms:W3CDTF">2020-10-14T13:32:04Z</dcterms:created>
  <dcterms:modified xsi:type="dcterms:W3CDTF">2022-11-12T06:53:48Z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0x010100FBCF8B8448D8354CAD1DC0F637B4A364</vt:lpwstr>
  </property>
</Properties>
</file>