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88" r:id="rId5"/>
  </p:sldMasterIdLst>
  <p:notesMasterIdLst>
    <p:notesMasterId r:id="rId56"/>
  </p:notesMasterIdLst>
  <p:sldIdLst>
    <p:sldId id="4286" r:id="rId6"/>
    <p:sldId id="4270" r:id="rId7"/>
    <p:sldId id="4273" r:id="rId8"/>
    <p:sldId id="4396" r:id="rId9"/>
    <p:sldId id="4397" r:id="rId10"/>
    <p:sldId id="4307" r:id="rId11"/>
    <p:sldId id="4329" r:id="rId12"/>
    <p:sldId id="4313" r:id="rId13"/>
    <p:sldId id="4317" r:id="rId14"/>
    <p:sldId id="4319" r:id="rId15"/>
    <p:sldId id="4320" r:id="rId16"/>
    <p:sldId id="4330" r:id="rId17"/>
    <p:sldId id="4322" r:id="rId18"/>
    <p:sldId id="4323" r:id="rId19"/>
    <p:sldId id="4318" r:id="rId20"/>
    <p:sldId id="4324" r:id="rId21"/>
    <p:sldId id="4325" r:id="rId22"/>
    <p:sldId id="4326" r:id="rId23"/>
    <p:sldId id="4327" r:id="rId24"/>
    <p:sldId id="4328" r:id="rId25"/>
    <p:sldId id="4343" r:id="rId26"/>
    <p:sldId id="4305" r:id="rId27"/>
    <p:sldId id="4359" r:id="rId28"/>
    <p:sldId id="4361" r:id="rId29"/>
    <p:sldId id="4398" r:id="rId30"/>
    <p:sldId id="4399" r:id="rId31"/>
    <p:sldId id="4362" r:id="rId32"/>
    <p:sldId id="4348" r:id="rId33"/>
    <p:sldId id="4355" r:id="rId34"/>
    <p:sldId id="4346" r:id="rId35"/>
    <p:sldId id="4352" r:id="rId36"/>
    <p:sldId id="4334" r:id="rId37"/>
    <p:sldId id="340" r:id="rId38"/>
    <p:sldId id="4336" r:id="rId39"/>
    <p:sldId id="4337" r:id="rId40"/>
    <p:sldId id="4365" r:id="rId41"/>
    <p:sldId id="4372" r:id="rId42"/>
    <p:sldId id="4371" r:id="rId43"/>
    <p:sldId id="4368" r:id="rId44"/>
    <p:sldId id="4338" r:id="rId45"/>
    <p:sldId id="4339" r:id="rId46"/>
    <p:sldId id="4401" r:id="rId47"/>
    <p:sldId id="4400" r:id="rId48"/>
    <p:sldId id="4374" r:id="rId49"/>
    <p:sldId id="4375" r:id="rId50"/>
    <p:sldId id="4376" r:id="rId51"/>
    <p:sldId id="4402" r:id="rId52"/>
    <p:sldId id="4377" r:id="rId53"/>
    <p:sldId id="4378" r:id="rId54"/>
    <p:sldId id="4263" r:id="rId5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A043"/>
    <a:srgbClr val="000000"/>
    <a:srgbClr val="0B582E"/>
    <a:srgbClr val="A2CC3A"/>
    <a:srgbClr val="468940"/>
    <a:srgbClr val="297239"/>
    <a:srgbClr val="84BA41"/>
    <a:srgbClr val="F5802A"/>
    <a:srgbClr val="EE5128"/>
    <a:srgbClr val="E61F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29" autoAdjust="0"/>
    <p:restoredTop sz="94663"/>
  </p:normalViewPr>
  <p:slideViewPr>
    <p:cSldViewPr snapToGrid="0" snapToObjects="1">
      <p:cViewPr varScale="1">
        <p:scale>
          <a:sx n="34" d="100"/>
          <a:sy n="34" d="100"/>
        </p:scale>
        <p:origin x="860" y="28"/>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7866E8-9036-B34F-A728-E1745A6D5385}" type="doc">
      <dgm:prSet loTypeId="urn:microsoft.com/office/officeart/2005/8/layout/venn3" loCatId="" qsTypeId="urn:microsoft.com/office/officeart/2005/8/quickstyle/3d5" qsCatId="3D" csTypeId="urn:microsoft.com/office/officeart/2005/8/colors/accent1_2" csCatId="accent1" phldr="1"/>
      <dgm:spPr/>
      <dgm:t>
        <a:bodyPr/>
        <a:lstStyle/>
        <a:p>
          <a:endParaRPr lang="en-GB"/>
        </a:p>
      </dgm:t>
    </dgm:pt>
    <dgm:pt modelId="{0ED9C6F4-25A7-3846-9218-19277E47E7BC}">
      <dgm:prSet phldrT="[Text]"/>
      <dgm:spPr/>
      <dgm:t>
        <a:bodyPr/>
        <a:lstStyle/>
        <a:p>
          <a:r>
            <a:rPr lang="en-IE" b="1" spc="25">
              <a:solidFill>
                <a:schemeClr val="bg1"/>
              </a:solidFill>
              <a:effectLst/>
              <a:ea typeface="Times New Roman" panose="02020603050405020304" pitchFamily="18" charset="0"/>
              <a:cs typeface="Times New Roman" panose="02020603050405020304" pitchFamily="18" charset="0"/>
            </a:rPr>
            <a:t>Management Commitment </a:t>
          </a:r>
          <a:endParaRPr lang="en-GB" dirty="0">
            <a:solidFill>
              <a:schemeClr val="bg1"/>
            </a:solidFill>
          </a:endParaRPr>
        </a:p>
      </dgm:t>
    </dgm:pt>
    <dgm:pt modelId="{504F5076-0DE2-C648-9B1F-BB5AF1341B25}" type="parTrans" cxnId="{9755A9A6-403B-BA48-BF7A-E34BFFD93287}">
      <dgm:prSet/>
      <dgm:spPr/>
      <dgm:t>
        <a:bodyPr/>
        <a:lstStyle/>
        <a:p>
          <a:endParaRPr lang="en-GB"/>
        </a:p>
      </dgm:t>
    </dgm:pt>
    <dgm:pt modelId="{77CE8721-5C66-5941-8148-21345DBA202F}" type="sibTrans" cxnId="{9755A9A6-403B-BA48-BF7A-E34BFFD93287}">
      <dgm:prSet/>
      <dgm:spPr/>
      <dgm:t>
        <a:bodyPr/>
        <a:lstStyle/>
        <a:p>
          <a:endParaRPr lang="en-GB"/>
        </a:p>
      </dgm:t>
    </dgm:pt>
    <dgm:pt modelId="{1F365EC9-8A81-114E-861D-C282B0D4D8E9}">
      <dgm:prSet/>
      <dgm:spPr/>
      <dgm:t>
        <a:bodyPr/>
        <a:lstStyle/>
        <a:p>
          <a:r>
            <a:rPr lang="en-IE" b="1" spc="25" dirty="0">
              <a:solidFill>
                <a:schemeClr val="bg1"/>
              </a:solidFill>
              <a:cs typeface="Times New Roman" panose="02020603050405020304" pitchFamily="18" charset="0"/>
            </a:rPr>
            <a:t>Establish a Green Team </a:t>
          </a:r>
          <a:endParaRPr lang="en-IE" b="1" spc="25" dirty="0">
            <a:solidFill>
              <a:schemeClr val="bg1"/>
            </a:solidFill>
            <a:effectLst/>
            <a:ea typeface="Times New Roman" panose="02020603050405020304" pitchFamily="18" charset="0"/>
            <a:cs typeface="Times New Roman" panose="02020603050405020304" pitchFamily="18" charset="0"/>
          </a:endParaRPr>
        </a:p>
      </dgm:t>
    </dgm:pt>
    <dgm:pt modelId="{7B08AE90-3616-8843-AB91-31AED252A8BC}" type="parTrans" cxnId="{4109D420-D47B-9843-81E7-AF4702B95D85}">
      <dgm:prSet/>
      <dgm:spPr/>
      <dgm:t>
        <a:bodyPr/>
        <a:lstStyle/>
        <a:p>
          <a:endParaRPr lang="en-GB"/>
        </a:p>
      </dgm:t>
    </dgm:pt>
    <dgm:pt modelId="{30EED25F-03CE-3C4D-A8AC-6E3981E0085B}" type="sibTrans" cxnId="{4109D420-D47B-9843-81E7-AF4702B95D85}">
      <dgm:prSet/>
      <dgm:spPr/>
      <dgm:t>
        <a:bodyPr/>
        <a:lstStyle/>
        <a:p>
          <a:endParaRPr lang="en-GB"/>
        </a:p>
      </dgm:t>
    </dgm:pt>
    <dgm:pt modelId="{B0BE73BB-171A-E04E-A45C-88A601467513}">
      <dgm:prSet/>
      <dgm:spPr/>
      <dgm:t>
        <a:bodyPr/>
        <a:lstStyle/>
        <a:p>
          <a:r>
            <a:rPr lang="en-IE" b="1" spc="25" dirty="0">
              <a:solidFill>
                <a:schemeClr val="bg1"/>
              </a:solidFill>
              <a:cs typeface="Times New Roman" panose="02020603050405020304" pitchFamily="18" charset="0"/>
            </a:rPr>
            <a:t>Review and Identify </a:t>
          </a:r>
          <a:endParaRPr lang="en-IE" b="1" spc="25" dirty="0">
            <a:solidFill>
              <a:schemeClr val="bg1"/>
            </a:solidFill>
            <a:effectLst/>
            <a:ea typeface="Times New Roman" panose="02020603050405020304" pitchFamily="18" charset="0"/>
            <a:cs typeface="Times New Roman" panose="02020603050405020304" pitchFamily="18" charset="0"/>
          </a:endParaRPr>
        </a:p>
      </dgm:t>
    </dgm:pt>
    <dgm:pt modelId="{5562F7D3-90D8-2E4E-9803-4426B3BCB17B}" type="parTrans" cxnId="{8B541368-9A60-164F-982D-492427AEA635}">
      <dgm:prSet/>
      <dgm:spPr/>
      <dgm:t>
        <a:bodyPr/>
        <a:lstStyle/>
        <a:p>
          <a:endParaRPr lang="en-GB"/>
        </a:p>
      </dgm:t>
    </dgm:pt>
    <dgm:pt modelId="{C6E375F3-D29B-6E4D-9770-780837412581}" type="sibTrans" cxnId="{8B541368-9A60-164F-982D-492427AEA635}">
      <dgm:prSet/>
      <dgm:spPr/>
      <dgm:t>
        <a:bodyPr/>
        <a:lstStyle/>
        <a:p>
          <a:endParaRPr lang="en-GB"/>
        </a:p>
      </dgm:t>
    </dgm:pt>
    <dgm:pt modelId="{AAF10A12-7AD4-D94F-B6C3-AA2635F92704}">
      <dgm:prSet/>
      <dgm:spPr/>
      <dgm:t>
        <a:bodyPr/>
        <a:lstStyle/>
        <a:p>
          <a:r>
            <a:rPr lang="en-IE" b="1" spc="25" dirty="0">
              <a:solidFill>
                <a:schemeClr val="bg1"/>
              </a:solidFill>
              <a:effectLst/>
              <a:ea typeface="Times New Roman" panose="02020603050405020304" pitchFamily="18" charset="0"/>
              <a:cs typeface="Times New Roman" panose="02020603050405020304" pitchFamily="18" charset="0"/>
            </a:rPr>
            <a:t>Create Action Plans </a:t>
          </a:r>
        </a:p>
      </dgm:t>
    </dgm:pt>
    <dgm:pt modelId="{E2156BCA-E141-B64A-9316-A54CEB62BDF3}" type="parTrans" cxnId="{01984603-9771-BD4A-9024-500EE037340A}">
      <dgm:prSet/>
      <dgm:spPr/>
      <dgm:t>
        <a:bodyPr/>
        <a:lstStyle/>
        <a:p>
          <a:endParaRPr lang="en-GB"/>
        </a:p>
      </dgm:t>
    </dgm:pt>
    <dgm:pt modelId="{7F49F189-8894-B64A-8081-9942DCEAD70E}" type="sibTrans" cxnId="{01984603-9771-BD4A-9024-500EE037340A}">
      <dgm:prSet/>
      <dgm:spPr/>
      <dgm:t>
        <a:bodyPr/>
        <a:lstStyle/>
        <a:p>
          <a:endParaRPr lang="en-GB"/>
        </a:p>
      </dgm:t>
    </dgm:pt>
    <dgm:pt modelId="{F5B32A02-BBD6-4C40-89C2-F7F82CDD3ACF}">
      <dgm:prSet/>
      <dgm:spPr/>
      <dgm:t>
        <a:bodyPr/>
        <a:lstStyle/>
        <a:p>
          <a:r>
            <a:rPr lang="en-IE" b="1" spc="25" dirty="0">
              <a:solidFill>
                <a:schemeClr val="bg1"/>
              </a:solidFill>
              <a:cs typeface="Times New Roman" panose="02020603050405020304" pitchFamily="18" charset="0"/>
            </a:rPr>
            <a:t>Create Awareness Amongst Staff Through Training </a:t>
          </a:r>
          <a:endParaRPr lang="en-IE" b="1" spc="25" dirty="0">
            <a:solidFill>
              <a:schemeClr val="bg1"/>
            </a:solidFill>
            <a:effectLst/>
            <a:ea typeface="Times New Roman" panose="02020603050405020304" pitchFamily="18" charset="0"/>
            <a:cs typeface="Times New Roman" panose="02020603050405020304" pitchFamily="18" charset="0"/>
          </a:endParaRPr>
        </a:p>
      </dgm:t>
    </dgm:pt>
    <dgm:pt modelId="{C9207A0C-5C87-4F47-BFD0-45D0F503D970}" type="parTrans" cxnId="{1E05D19C-BB82-2841-8F5C-8E73B921B394}">
      <dgm:prSet/>
      <dgm:spPr/>
      <dgm:t>
        <a:bodyPr/>
        <a:lstStyle/>
        <a:p>
          <a:endParaRPr lang="en-GB"/>
        </a:p>
      </dgm:t>
    </dgm:pt>
    <dgm:pt modelId="{E4EB669E-C41B-0C48-9C95-2C88FD54E9D6}" type="sibTrans" cxnId="{1E05D19C-BB82-2841-8F5C-8E73B921B394}">
      <dgm:prSet/>
      <dgm:spPr/>
      <dgm:t>
        <a:bodyPr/>
        <a:lstStyle/>
        <a:p>
          <a:endParaRPr lang="en-GB"/>
        </a:p>
      </dgm:t>
    </dgm:pt>
    <dgm:pt modelId="{F0DB59DB-E354-294D-8693-00E5F8D7469B}">
      <dgm:prSet/>
      <dgm:spPr/>
      <dgm:t>
        <a:bodyPr/>
        <a:lstStyle/>
        <a:p>
          <a:r>
            <a:rPr lang="en-IE" b="1" spc="25">
              <a:solidFill>
                <a:schemeClr val="bg1"/>
              </a:solidFill>
              <a:cs typeface="Times New Roman" panose="02020603050405020304" pitchFamily="18" charset="0"/>
            </a:rPr>
            <a:t>Implement Action Plan </a:t>
          </a:r>
          <a:endParaRPr lang="en-IE" b="1" spc="25" dirty="0">
            <a:solidFill>
              <a:schemeClr val="bg1"/>
            </a:solidFill>
            <a:effectLst/>
            <a:ea typeface="Times New Roman" panose="02020603050405020304" pitchFamily="18" charset="0"/>
            <a:cs typeface="Times New Roman" panose="02020603050405020304" pitchFamily="18" charset="0"/>
          </a:endParaRPr>
        </a:p>
      </dgm:t>
    </dgm:pt>
    <dgm:pt modelId="{63719CEE-A410-114B-9717-E1FEC61CD8D5}" type="parTrans" cxnId="{B89CD386-EC37-FB4A-BE66-8F0B7BFD7BE6}">
      <dgm:prSet/>
      <dgm:spPr/>
      <dgm:t>
        <a:bodyPr/>
        <a:lstStyle/>
        <a:p>
          <a:endParaRPr lang="en-GB"/>
        </a:p>
      </dgm:t>
    </dgm:pt>
    <dgm:pt modelId="{3B899106-2B85-804D-A81D-71F1015218AE}" type="sibTrans" cxnId="{B89CD386-EC37-FB4A-BE66-8F0B7BFD7BE6}">
      <dgm:prSet/>
      <dgm:spPr/>
      <dgm:t>
        <a:bodyPr/>
        <a:lstStyle/>
        <a:p>
          <a:endParaRPr lang="en-GB"/>
        </a:p>
      </dgm:t>
    </dgm:pt>
    <dgm:pt modelId="{6AEA72C5-0FB5-084F-92EB-A50BE072A8C7}" type="pres">
      <dgm:prSet presAssocID="{7A7866E8-9036-B34F-A728-E1745A6D5385}" presName="Name0" presStyleCnt="0">
        <dgm:presLayoutVars>
          <dgm:dir/>
          <dgm:resizeHandles val="exact"/>
        </dgm:presLayoutVars>
      </dgm:prSet>
      <dgm:spPr/>
    </dgm:pt>
    <dgm:pt modelId="{808D5ED0-8843-F94B-A4CF-AAE3F0AA194B}" type="pres">
      <dgm:prSet presAssocID="{0ED9C6F4-25A7-3846-9218-19277E47E7BC}" presName="Name5" presStyleLbl="vennNode1" presStyleIdx="0" presStyleCnt="6">
        <dgm:presLayoutVars>
          <dgm:bulletEnabled val="1"/>
        </dgm:presLayoutVars>
      </dgm:prSet>
      <dgm:spPr/>
    </dgm:pt>
    <dgm:pt modelId="{1DC994F4-0635-F749-8DFE-0ECE69C29601}" type="pres">
      <dgm:prSet presAssocID="{77CE8721-5C66-5941-8148-21345DBA202F}" presName="space" presStyleCnt="0"/>
      <dgm:spPr/>
    </dgm:pt>
    <dgm:pt modelId="{F34B353C-4E26-024D-B722-FDBCC87135A7}" type="pres">
      <dgm:prSet presAssocID="{1F365EC9-8A81-114E-861D-C282B0D4D8E9}" presName="Name5" presStyleLbl="vennNode1" presStyleIdx="1" presStyleCnt="6">
        <dgm:presLayoutVars>
          <dgm:bulletEnabled val="1"/>
        </dgm:presLayoutVars>
      </dgm:prSet>
      <dgm:spPr/>
    </dgm:pt>
    <dgm:pt modelId="{C9DD087B-ABDF-BD43-BDC7-476831BBD4EF}" type="pres">
      <dgm:prSet presAssocID="{30EED25F-03CE-3C4D-A8AC-6E3981E0085B}" presName="space" presStyleCnt="0"/>
      <dgm:spPr/>
    </dgm:pt>
    <dgm:pt modelId="{C85FE33A-9FFB-7945-89FA-70644E545570}" type="pres">
      <dgm:prSet presAssocID="{B0BE73BB-171A-E04E-A45C-88A601467513}" presName="Name5" presStyleLbl="vennNode1" presStyleIdx="2" presStyleCnt="6">
        <dgm:presLayoutVars>
          <dgm:bulletEnabled val="1"/>
        </dgm:presLayoutVars>
      </dgm:prSet>
      <dgm:spPr/>
    </dgm:pt>
    <dgm:pt modelId="{38220321-58C8-F841-9A8E-AEAB5B0E1009}" type="pres">
      <dgm:prSet presAssocID="{C6E375F3-D29B-6E4D-9770-780837412581}" presName="space" presStyleCnt="0"/>
      <dgm:spPr/>
    </dgm:pt>
    <dgm:pt modelId="{496A517D-4DB1-B342-A9F8-918F4F7E4399}" type="pres">
      <dgm:prSet presAssocID="{AAF10A12-7AD4-D94F-B6C3-AA2635F92704}" presName="Name5" presStyleLbl="vennNode1" presStyleIdx="3" presStyleCnt="6">
        <dgm:presLayoutVars>
          <dgm:bulletEnabled val="1"/>
        </dgm:presLayoutVars>
      </dgm:prSet>
      <dgm:spPr/>
    </dgm:pt>
    <dgm:pt modelId="{AD960B87-2E29-D441-99A7-4B80BBE7B55A}" type="pres">
      <dgm:prSet presAssocID="{7F49F189-8894-B64A-8081-9942DCEAD70E}" presName="space" presStyleCnt="0"/>
      <dgm:spPr/>
    </dgm:pt>
    <dgm:pt modelId="{96FE82E8-BC20-DD4B-B5A1-DCF9BA470F13}" type="pres">
      <dgm:prSet presAssocID="{F5B32A02-BBD6-4C40-89C2-F7F82CDD3ACF}" presName="Name5" presStyleLbl="vennNode1" presStyleIdx="4" presStyleCnt="6">
        <dgm:presLayoutVars>
          <dgm:bulletEnabled val="1"/>
        </dgm:presLayoutVars>
      </dgm:prSet>
      <dgm:spPr/>
    </dgm:pt>
    <dgm:pt modelId="{AFB2E669-DBA9-B84C-A7F8-B66E32536B02}" type="pres">
      <dgm:prSet presAssocID="{E4EB669E-C41B-0C48-9C95-2C88FD54E9D6}" presName="space" presStyleCnt="0"/>
      <dgm:spPr/>
    </dgm:pt>
    <dgm:pt modelId="{202531AA-0483-424A-A6C1-895FCCA48591}" type="pres">
      <dgm:prSet presAssocID="{F0DB59DB-E354-294D-8693-00E5F8D7469B}" presName="Name5" presStyleLbl="vennNode1" presStyleIdx="5" presStyleCnt="6">
        <dgm:presLayoutVars>
          <dgm:bulletEnabled val="1"/>
        </dgm:presLayoutVars>
      </dgm:prSet>
      <dgm:spPr/>
    </dgm:pt>
  </dgm:ptLst>
  <dgm:cxnLst>
    <dgm:cxn modelId="{01984603-9771-BD4A-9024-500EE037340A}" srcId="{7A7866E8-9036-B34F-A728-E1745A6D5385}" destId="{AAF10A12-7AD4-D94F-B6C3-AA2635F92704}" srcOrd="3" destOrd="0" parTransId="{E2156BCA-E141-B64A-9316-A54CEB62BDF3}" sibTransId="{7F49F189-8894-B64A-8081-9942DCEAD70E}"/>
    <dgm:cxn modelId="{6E965E17-8AB0-0644-AD5B-D77E44F9C5E2}" type="presOf" srcId="{B0BE73BB-171A-E04E-A45C-88A601467513}" destId="{C85FE33A-9FFB-7945-89FA-70644E545570}" srcOrd="0" destOrd="0" presId="urn:microsoft.com/office/officeart/2005/8/layout/venn3"/>
    <dgm:cxn modelId="{4109D420-D47B-9843-81E7-AF4702B95D85}" srcId="{7A7866E8-9036-B34F-A728-E1745A6D5385}" destId="{1F365EC9-8A81-114E-861D-C282B0D4D8E9}" srcOrd="1" destOrd="0" parTransId="{7B08AE90-3616-8843-AB91-31AED252A8BC}" sibTransId="{30EED25F-03CE-3C4D-A8AC-6E3981E0085B}"/>
    <dgm:cxn modelId="{C174CC25-1D92-3D49-8BCB-A1E333BD8937}" type="presOf" srcId="{F0DB59DB-E354-294D-8693-00E5F8D7469B}" destId="{202531AA-0483-424A-A6C1-895FCCA48591}" srcOrd="0" destOrd="0" presId="urn:microsoft.com/office/officeart/2005/8/layout/venn3"/>
    <dgm:cxn modelId="{FCA35845-618C-1647-AB10-563D185BA4B7}" type="presOf" srcId="{F5B32A02-BBD6-4C40-89C2-F7F82CDD3ACF}" destId="{96FE82E8-BC20-DD4B-B5A1-DCF9BA470F13}" srcOrd="0" destOrd="0" presId="urn:microsoft.com/office/officeart/2005/8/layout/venn3"/>
    <dgm:cxn modelId="{8B541368-9A60-164F-982D-492427AEA635}" srcId="{7A7866E8-9036-B34F-A728-E1745A6D5385}" destId="{B0BE73BB-171A-E04E-A45C-88A601467513}" srcOrd="2" destOrd="0" parTransId="{5562F7D3-90D8-2E4E-9803-4426B3BCB17B}" sibTransId="{C6E375F3-D29B-6E4D-9770-780837412581}"/>
    <dgm:cxn modelId="{62853285-2CC7-3C45-9A21-C8F795C0D442}" type="presOf" srcId="{7A7866E8-9036-B34F-A728-E1745A6D5385}" destId="{6AEA72C5-0FB5-084F-92EB-A50BE072A8C7}" srcOrd="0" destOrd="0" presId="urn:microsoft.com/office/officeart/2005/8/layout/venn3"/>
    <dgm:cxn modelId="{B89CD386-EC37-FB4A-BE66-8F0B7BFD7BE6}" srcId="{7A7866E8-9036-B34F-A728-E1745A6D5385}" destId="{F0DB59DB-E354-294D-8693-00E5F8D7469B}" srcOrd="5" destOrd="0" parTransId="{63719CEE-A410-114B-9717-E1FEC61CD8D5}" sibTransId="{3B899106-2B85-804D-A81D-71F1015218AE}"/>
    <dgm:cxn modelId="{1E05D19C-BB82-2841-8F5C-8E73B921B394}" srcId="{7A7866E8-9036-B34F-A728-E1745A6D5385}" destId="{F5B32A02-BBD6-4C40-89C2-F7F82CDD3ACF}" srcOrd="4" destOrd="0" parTransId="{C9207A0C-5C87-4F47-BFD0-45D0F503D970}" sibTransId="{E4EB669E-C41B-0C48-9C95-2C88FD54E9D6}"/>
    <dgm:cxn modelId="{9755A9A6-403B-BA48-BF7A-E34BFFD93287}" srcId="{7A7866E8-9036-B34F-A728-E1745A6D5385}" destId="{0ED9C6F4-25A7-3846-9218-19277E47E7BC}" srcOrd="0" destOrd="0" parTransId="{504F5076-0DE2-C648-9B1F-BB5AF1341B25}" sibTransId="{77CE8721-5C66-5941-8148-21345DBA202F}"/>
    <dgm:cxn modelId="{60C6FDBD-6AE9-EA4C-966A-9E8C5995E31B}" type="presOf" srcId="{1F365EC9-8A81-114E-861D-C282B0D4D8E9}" destId="{F34B353C-4E26-024D-B722-FDBCC87135A7}" srcOrd="0" destOrd="0" presId="urn:microsoft.com/office/officeart/2005/8/layout/venn3"/>
    <dgm:cxn modelId="{1EECBCE4-3881-E342-8292-07B199C1A82F}" type="presOf" srcId="{AAF10A12-7AD4-D94F-B6C3-AA2635F92704}" destId="{496A517D-4DB1-B342-A9F8-918F4F7E4399}" srcOrd="0" destOrd="0" presId="urn:microsoft.com/office/officeart/2005/8/layout/venn3"/>
    <dgm:cxn modelId="{03B8F0F8-5717-9845-8B2D-6FB4B34AE5CD}" type="presOf" srcId="{0ED9C6F4-25A7-3846-9218-19277E47E7BC}" destId="{808D5ED0-8843-F94B-A4CF-AAE3F0AA194B}" srcOrd="0" destOrd="0" presId="urn:microsoft.com/office/officeart/2005/8/layout/venn3"/>
    <dgm:cxn modelId="{BDDAE5FA-3C12-354C-A98D-93DCD4B1CF9E}" type="presParOf" srcId="{6AEA72C5-0FB5-084F-92EB-A50BE072A8C7}" destId="{808D5ED0-8843-F94B-A4CF-AAE3F0AA194B}" srcOrd="0" destOrd="0" presId="urn:microsoft.com/office/officeart/2005/8/layout/venn3"/>
    <dgm:cxn modelId="{8D6BDFC9-6135-3747-AF5E-D11339BE4927}" type="presParOf" srcId="{6AEA72C5-0FB5-084F-92EB-A50BE072A8C7}" destId="{1DC994F4-0635-F749-8DFE-0ECE69C29601}" srcOrd="1" destOrd="0" presId="urn:microsoft.com/office/officeart/2005/8/layout/venn3"/>
    <dgm:cxn modelId="{ACA8BD8A-7469-C549-BEE4-8709AAC1E243}" type="presParOf" srcId="{6AEA72C5-0FB5-084F-92EB-A50BE072A8C7}" destId="{F34B353C-4E26-024D-B722-FDBCC87135A7}" srcOrd="2" destOrd="0" presId="urn:microsoft.com/office/officeart/2005/8/layout/venn3"/>
    <dgm:cxn modelId="{56A0199C-DE9E-4646-B9D8-70012C32D754}" type="presParOf" srcId="{6AEA72C5-0FB5-084F-92EB-A50BE072A8C7}" destId="{C9DD087B-ABDF-BD43-BDC7-476831BBD4EF}" srcOrd="3" destOrd="0" presId="urn:microsoft.com/office/officeart/2005/8/layout/venn3"/>
    <dgm:cxn modelId="{7573479A-8B53-F14A-A474-595E8D9BB0C4}" type="presParOf" srcId="{6AEA72C5-0FB5-084F-92EB-A50BE072A8C7}" destId="{C85FE33A-9FFB-7945-89FA-70644E545570}" srcOrd="4" destOrd="0" presId="urn:microsoft.com/office/officeart/2005/8/layout/venn3"/>
    <dgm:cxn modelId="{3BAA85F0-9171-2B49-8A9C-88DC3A5AB7CB}" type="presParOf" srcId="{6AEA72C5-0FB5-084F-92EB-A50BE072A8C7}" destId="{38220321-58C8-F841-9A8E-AEAB5B0E1009}" srcOrd="5" destOrd="0" presId="urn:microsoft.com/office/officeart/2005/8/layout/venn3"/>
    <dgm:cxn modelId="{4CE1277B-69E0-D04C-8FCC-DB1228F911B4}" type="presParOf" srcId="{6AEA72C5-0FB5-084F-92EB-A50BE072A8C7}" destId="{496A517D-4DB1-B342-A9F8-918F4F7E4399}" srcOrd="6" destOrd="0" presId="urn:microsoft.com/office/officeart/2005/8/layout/venn3"/>
    <dgm:cxn modelId="{2447CA74-597F-694E-8A36-44B3E2C40217}" type="presParOf" srcId="{6AEA72C5-0FB5-084F-92EB-A50BE072A8C7}" destId="{AD960B87-2E29-D441-99A7-4B80BBE7B55A}" srcOrd="7" destOrd="0" presId="urn:microsoft.com/office/officeart/2005/8/layout/venn3"/>
    <dgm:cxn modelId="{F848716D-8EC1-574A-98BC-DEFA19BD3103}" type="presParOf" srcId="{6AEA72C5-0FB5-084F-92EB-A50BE072A8C7}" destId="{96FE82E8-BC20-DD4B-B5A1-DCF9BA470F13}" srcOrd="8" destOrd="0" presId="urn:microsoft.com/office/officeart/2005/8/layout/venn3"/>
    <dgm:cxn modelId="{3533D038-3332-914B-94FF-9BC36097B408}" type="presParOf" srcId="{6AEA72C5-0FB5-084F-92EB-A50BE072A8C7}" destId="{AFB2E669-DBA9-B84C-A7F8-B66E32536B02}" srcOrd="9" destOrd="0" presId="urn:microsoft.com/office/officeart/2005/8/layout/venn3"/>
    <dgm:cxn modelId="{D850AF6E-C70C-5643-AA41-5D9CD68D3817}" type="presParOf" srcId="{6AEA72C5-0FB5-084F-92EB-A50BE072A8C7}" destId="{202531AA-0483-424A-A6C1-895FCCA48591}" srcOrd="10" destOrd="0" presId="urn:microsoft.com/office/officeart/2005/8/layout/ven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D5ED0-8843-F94B-A4CF-AAE3F0AA194B}">
      <dsp:nvSpPr>
        <dsp:cNvPr id="0" name=""/>
        <dsp:cNvSpPr/>
      </dsp:nvSpPr>
      <dsp:spPr>
        <a:xfrm>
          <a:off x="1063" y="2051240"/>
          <a:ext cx="1742694" cy="1742694"/>
        </a:xfrm>
        <a:prstGeom prst="ellipse">
          <a:avLst/>
        </a:prstGeom>
        <a:solidFill>
          <a:schemeClr val="accen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95906" tIns="17780" rIns="95906" bIns="17780" numCol="1" spcCol="1270" anchor="ctr" anchorCtr="0">
          <a:noAutofit/>
        </a:bodyPr>
        <a:lstStyle/>
        <a:p>
          <a:pPr marL="0" lvl="0" indent="0" algn="ctr" defTabSz="622300">
            <a:lnSpc>
              <a:spcPct val="90000"/>
            </a:lnSpc>
            <a:spcBef>
              <a:spcPct val="0"/>
            </a:spcBef>
            <a:spcAft>
              <a:spcPct val="35000"/>
            </a:spcAft>
            <a:buNone/>
          </a:pPr>
          <a:r>
            <a:rPr lang="en-IE" sz="1400" b="1" kern="1200" spc="25">
              <a:solidFill>
                <a:schemeClr val="bg1"/>
              </a:solidFill>
              <a:effectLst/>
              <a:ea typeface="Times New Roman" panose="02020603050405020304" pitchFamily="18" charset="0"/>
              <a:cs typeface="Times New Roman" panose="02020603050405020304" pitchFamily="18" charset="0"/>
            </a:rPr>
            <a:t>Management Commitment </a:t>
          </a:r>
          <a:endParaRPr lang="en-GB" sz="1400" kern="1200" dirty="0">
            <a:solidFill>
              <a:schemeClr val="bg1"/>
            </a:solidFill>
          </a:endParaRPr>
        </a:p>
      </dsp:txBody>
      <dsp:txXfrm>
        <a:off x="256275" y="2306452"/>
        <a:ext cx="1232270" cy="1232270"/>
      </dsp:txXfrm>
    </dsp:sp>
    <dsp:sp modelId="{F34B353C-4E26-024D-B722-FDBCC87135A7}">
      <dsp:nvSpPr>
        <dsp:cNvPr id="0" name=""/>
        <dsp:cNvSpPr/>
      </dsp:nvSpPr>
      <dsp:spPr>
        <a:xfrm>
          <a:off x="1395219" y="2051240"/>
          <a:ext cx="1742694" cy="1742694"/>
        </a:xfrm>
        <a:prstGeom prst="ellipse">
          <a:avLst/>
        </a:prstGeom>
        <a:solidFill>
          <a:schemeClr val="accen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95906" tIns="17780" rIns="95906" bIns="17780" numCol="1" spcCol="1270" anchor="ctr" anchorCtr="0">
          <a:noAutofit/>
        </a:bodyPr>
        <a:lstStyle/>
        <a:p>
          <a:pPr marL="0" lvl="0" indent="0" algn="ctr" defTabSz="622300">
            <a:lnSpc>
              <a:spcPct val="90000"/>
            </a:lnSpc>
            <a:spcBef>
              <a:spcPct val="0"/>
            </a:spcBef>
            <a:spcAft>
              <a:spcPct val="35000"/>
            </a:spcAft>
            <a:buNone/>
          </a:pPr>
          <a:r>
            <a:rPr lang="en-IE" sz="1400" b="1" kern="1200" spc="25" dirty="0">
              <a:solidFill>
                <a:schemeClr val="bg1"/>
              </a:solidFill>
              <a:cs typeface="Times New Roman" panose="02020603050405020304" pitchFamily="18" charset="0"/>
            </a:rPr>
            <a:t>Establish a Green Team </a:t>
          </a:r>
          <a:endParaRPr lang="en-IE" sz="1400" b="1" kern="1200" spc="25" dirty="0">
            <a:solidFill>
              <a:schemeClr val="bg1"/>
            </a:solidFill>
            <a:effectLst/>
            <a:ea typeface="Times New Roman" panose="02020603050405020304" pitchFamily="18" charset="0"/>
            <a:cs typeface="Times New Roman" panose="02020603050405020304" pitchFamily="18" charset="0"/>
          </a:endParaRPr>
        </a:p>
      </dsp:txBody>
      <dsp:txXfrm>
        <a:off x="1650431" y="2306452"/>
        <a:ext cx="1232270" cy="1232270"/>
      </dsp:txXfrm>
    </dsp:sp>
    <dsp:sp modelId="{C85FE33A-9FFB-7945-89FA-70644E545570}">
      <dsp:nvSpPr>
        <dsp:cNvPr id="0" name=""/>
        <dsp:cNvSpPr/>
      </dsp:nvSpPr>
      <dsp:spPr>
        <a:xfrm>
          <a:off x="2789375" y="2051240"/>
          <a:ext cx="1742694" cy="1742694"/>
        </a:xfrm>
        <a:prstGeom prst="ellipse">
          <a:avLst/>
        </a:prstGeom>
        <a:solidFill>
          <a:schemeClr val="accen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95906" tIns="17780" rIns="95906" bIns="17780" numCol="1" spcCol="1270" anchor="ctr" anchorCtr="0">
          <a:noAutofit/>
        </a:bodyPr>
        <a:lstStyle/>
        <a:p>
          <a:pPr marL="0" lvl="0" indent="0" algn="ctr" defTabSz="622300">
            <a:lnSpc>
              <a:spcPct val="90000"/>
            </a:lnSpc>
            <a:spcBef>
              <a:spcPct val="0"/>
            </a:spcBef>
            <a:spcAft>
              <a:spcPct val="35000"/>
            </a:spcAft>
            <a:buNone/>
          </a:pPr>
          <a:r>
            <a:rPr lang="en-IE" sz="1400" b="1" kern="1200" spc="25" dirty="0">
              <a:solidFill>
                <a:schemeClr val="bg1"/>
              </a:solidFill>
              <a:cs typeface="Times New Roman" panose="02020603050405020304" pitchFamily="18" charset="0"/>
            </a:rPr>
            <a:t>Review and Identify </a:t>
          </a:r>
          <a:endParaRPr lang="en-IE" sz="1400" b="1" kern="1200" spc="25" dirty="0">
            <a:solidFill>
              <a:schemeClr val="bg1"/>
            </a:solidFill>
            <a:effectLst/>
            <a:ea typeface="Times New Roman" panose="02020603050405020304" pitchFamily="18" charset="0"/>
            <a:cs typeface="Times New Roman" panose="02020603050405020304" pitchFamily="18" charset="0"/>
          </a:endParaRPr>
        </a:p>
      </dsp:txBody>
      <dsp:txXfrm>
        <a:off x="3044587" y="2306452"/>
        <a:ext cx="1232270" cy="1232270"/>
      </dsp:txXfrm>
    </dsp:sp>
    <dsp:sp modelId="{496A517D-4DB1-B342-A9F8-918F4F7E4399}">
      <dsp:nvSpPr>
        <dsp:cNvPr id="0" name=""/>
        <dsp:cNvSpPr/>
      </dsp:nvSpPr>
      <dsp:spPr>
        <a:xfrm>
          <a:off x="4183531" y="2051240"/>
          <a:ext cx="1742694" cy="1742694"/>
        </a:xfrm>
        <a:prstGeom prst="ellipse">
          <a:avLst/>
        </a:prstGeom>
        <a:solidFill>
          <a:schemeClr val="accen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95906" tIns="17780" rIns="95906" bIns="17780" numCol="1" spcCol="1270" anchor="ctr" anchorCtr="0">
          <a:noAutofit/>
        </a:bodyPr>
        <a:lstStyle/>
        <a:p>
          <a:pPr marL="0" lvl="0" indent="0" algn="ctr" defTabSz="622300">
            <a:lnSpc>
              <a:spcPct val="90000"/>
            </a:lnSpc>
            <a:spcBef>
              <a:spcPct val="0"/>
            </a:spcBef>
            <a:spcAft>
              <a:spcPct val="35000"/>
            </a:spcAft>
            <a:buNone/>
          </a:pPr>
          <a:r>
            <a:rPr lang="en-IE" sz="1400" b="1" kern="1200" spc="25" dirty="0">
              <a:solidFill>
                <a:schemeClr val="bg1"/>
              </a:solidFill>
              <a:effectLst/>
              <a:ea typeface="Times New Roman" panose="02020603050405020304" pitchFamily="18" charset="0"/>
              <a:cs typeface="Times New Roman" panose="02020603050405020304" pitchFamily="18" charset="0"/>
            </a:rPr>
            <a:t>Create Action Plans </a:t>
          </a:r>
        </a:p>
      </dsp:txBody>
      <dsp:txXfrm>
        <a:off x="4438743" y="2306452"/>
        <a:ext cx="1232270" cy="1232270"/>
      </dsp:txXfrm>
    </dsp:sp>
    <dsp:sp modelId="{96FE82E8-BC20-DD4B-B5A1-DCF9BA470F13}">
      <dsp:nvSpPr>
        <dsp:cNvPr id="0" name=""/>
        <dsp:cNvSpPr/>
      </dsp:nvSpPr>
      <dsp:spPr>
        <a:xfrm>
          <a:off x="5577687" y="2051240"/>
          <a:ext cx="1742694" cy="1742694"/>
        </a:xfrm>
        <a:prstGeom prst="ellipse">
          <a:avLst/>
        </a:prstGeom>
        <a:solidFill>
          <a:schemeClr val="accen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95906" tIns="17780" rIns="95906" bIns="17780" numCol="1" spcCol="1270" anchor="ctr" anchorCtr="0">
          <a:noAutofit/>
        </a:bodyPr>
        <a:lstStyle/>
        <a:p>
          <a:pPr marL="0" lvl="0" indent="0" algn="ctr" defTabSz="622300">
            <a:lnSpc>
              <a:spcPct val="90000"/>
            </a:lnSpc>
            <a:spcBef>
              <a:spcPct val="0"/>
            </a:spcBef>
            <a:spcAft>
              <a:spcPct val="35000"/>
            </a:spcAft>
            <a:buNone/>
          </a:pPr>
          <a:r>
            <a:rPr lang="en-IE" sz="1400" b="1" kern="1200" spc="25" dirty="0">
              <a:solidFill>
                <a:schemeClr val="bg1"/>
              </a:solidFill>
              <a:cs typeface="Times New Roman" panose="02020603050405020304" pitchFamily="18" charset="0"/>
            </a:rPr>
            <a:t>Create Awareness Amongst Staff Through Training </a:t>
          </a:r>
          <a:endParaRPr lang="en-IE" sz="1400" b="1" kern="1200" spc="25" dirty="0">
            <a:solidFill>
              <a:schemeClr val="bg1"/>
            </a:solidFill>
            <a:effectLst/>
            <a:ea typeface="Times New Roman" panose="02020603050405020304" pitchFamily="18" charset="0"/>
            <a:cs typeface="Times New Roman" panose="02020603050405020304" pitchFamily="18" charset="0"/>
          </a:endParaRPr>
        </a:p>
      </dsp:txBody>
      <dsp:txXfrm>
        <a:off x="5832899" y="2306452"/>
        <a:ext cx="1232270" cy="1232270"/>
      </dsp:txXfrm>
    </dsp:sp>
    <dsp:sp modelId="{202531AA-0483-424A-A6C1-895FCCA48591}">
      <dsp:nvSpPr>
        <dsp:cNvPr id="0" name=""/>
        <dsp:cNvSpPr/>
      </dsp:nvSpPr>
      <dsp:spPr>
        <a:xfrm>
          <a:off x="6971843" y="2051240"/>
          <a:ext cx="1742694" cy="1742694"/>
        </a:xfrm>
        <a:prstGeom prst="ellipse">
          <a:avLst/>
        </a:prstGeom>
        <a:solidFill>
          <a:schemeClr val="accent1">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95906" tIns="17780" rIns="95906" bIns="17780" numCol="1" spcCol="1270" anchor="ctr" anchorCtr="0">
          <a:noAutofit/>
        </a:bodyPr>
        <a:lstStyle/>
        <a:p>
          <a:pPr marL="0" lvl="0" indent="0" algn="ctr" defTabSz="622300">
            <a:lnSpc>
              <a:spcPct val="90000"/>
            </a:lnSpc>
            <a:spcBef>
              <a:spcPct val="0"/>
            </a:spcBef>
            <a:spcAft>
              <a:spcPct val="35000"/>
            </a:spcAft>
            <a:buNone/>
          </a:pPr>
          <a:r>
            <a:rPr lang="en-IE" sz="1400" b="1" kern="1200" spc="25">
              <a:solidFill>
                <a:schemeClr val="bg1"/>
              </a:solidFill>
              <a:cs typeface="Times New Roman" panose="02020603050405020304" pitchFamily="18" charset="0"/>
            </a:rPr>
            <a:t>Implement Action Plan </a:t>
          </a:r>
          <a:endParaRPr lang="en-IE" sz="1400" b="1" kern="1200" spc="25" dirty="0">
            <a:solidFill>
              <a:schemeClr val="bg1"/>
            </a:solidFill>
            <a:effectLst/>
            <a:ea typeface="Times New Roman" panose="02020603050405020304" pitchFamily="18" charset="0"/>
            <a:cs typeface="Times New Roman" panose="02020603050405020304" pitchFamily="18" charset="0"/>
          </a:endParaRPr>
        </a:p>
      </dsp:txBody>
      <dsp:txXfrm>
        <a:off x="7227055" y="2306452"/>
        <a:ext cx="1232270" cy="1232270"/>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BC6029E-6369-4E9D-AA44-0412C7D227F7}" type="datetimeFigureOut">
              <a:rPr lang="en-IE" smtClean="0"/>
              <a:t>12/11/2022</a:t>
            </a:fld>
            <a:endParaRPr lang="en-I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86943CC-F345-4FAA-870C-F85BC4EE8E5D}" type="slidenum">
              <a:rPr lang="en-IE" smtClean="0"/>
              <a:t>‹#›</a:t>
            </a:fld>
            <a:endParaRPr lang="en-IE"/>
          </a:p>
        </p:txBody>
      </p:sp>
    </p:spTree>
    <p:extLst>
      <p:ext uri="{BB962C8B-B14F-4D97-AF65-F5344CB8AC3E}">
        <p14:creationId xmlns:p14="http://schemas.microsoft.com/office/powerpoint/2010/main" val="1803153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dirty="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SUSTAINABLE FUTURES FOR ENTERPRISE CENTRES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dirty="0"/>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4008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dirty="0"/>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84BA41"/>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2"/>
            <a:ext cx="11453646" cy="8402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text here…</a:t>
            </a:r>
            <a:endParaRPr lang="en-US" dirty="0"/>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1"/>
            <a:ext cx="11453646" cy="893364"/>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dirty="0"/>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dirty="0"/>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dirty="0"/>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dirty="0">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dirty="0">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dirty="0">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hotos x 3 with Catpions - Green">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15077"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15077"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 name="Group 1">
            <a:extLst>
              <a:ext uri="{FF2B5EF4-FFF2-40B4-BE49-F238E27FC236}">
                <a16:creationId xmlns:a16="http://schemas.microsoft.com/office/drawing/2014/main" id="{E4486712-FA97-7248-A94C-82C183E5B41B}"/>
              </a:ext>
            </a:extLst>
          </p:cNvPr>
          <p:cNvGrpSpPr/>
          <p:nvPr userDrawn="1"/>
        </p:nvGrpSpPr>
        <p:grpSpPr>
          <a:xfrm>
            <a:off x="4766232" y="6468534"/>
            <a:ext cx="2761590" cy="389466"/>
            <a:chOff x="4766232" y="6468534"/>
            <a:chExt cx="2761590" cy="389466"/>
          </a:xfrm>
        </p:grpSpPr>
        <p:pic>
          <p:nvPicPr>
            <p:cNvPr id="9" name="Picture 8" descr="A picture containing text&#10;&#10;Description automatically generated">
              <a:extLst>
                <a:ext uri="{FF2B5EF4-FFF2-40B4-BE49-F238E27FC236}">
                  <a16:creationId xmlns:a16="http://schemas.microsoft.com/office/drawing/2014/main" id="{3BD84CB0-B635-1C4B-A592-55CB39B3BAD0}"/>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8E4BF51A-D334-324B-960D-B99C64EA80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153062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4DD31-E474-7E3D-014B-819E4B8494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4B64769-F219-12E5-9EF0-8187F1FF32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6B4F85D-3F9D-3EA3-56B4-0DA2D6B2755F}"/>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5" name="Footer Placeholder 4">
            <a:extLst>
              <a:ext uri="{FF2B5EF4-FFF2-40B4-BE49-F238E27FC236}">
                <a16:creationId xmlns:a16="http://schemas.microsoft.com/office/drawing/2014/main" id="{C4C42D94-57A9-F207-F13D-C0A17FB1D53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0E173ED-5515-D4A5-690E-E963A0853367}"/>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17172380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0BE13-7400-E16B-6A83-A299CF98EB1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B8807CE-391D-1ADD-BBDA-86AFECE0E0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35ACF76-DDA0-C1CA-2366-9446CF364BDB}"/>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5" name="Footer Placeholder 4">
            <a:extLst>
              <a:ext uri="{FF2B5EF4-FFF2-40B4-BE49-F238E27FC236}">
                <a16:creationId xmlns:a16="http://schemas.microsoft.com/office/drawing/2014/main" id="{43F548F4-1009-BD2F-80FF-A9DF8F9D9CD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6B203D1-6FC1-205C-74B4-7449FAEA4CF8}"/>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13614720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31E80-BB8D-D9A8-4F2D-77223905EB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227E0EB-8414-1F02-4CED-CF247CD528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B7E500-E01D-EF50-D73D-C9D523F12B3B}"/>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5" name="Footer Placeholder 4">
            <a:extLst>
              <a:ext uri="{FF2B5EF4-FFF2-40B4-BE49-F238E27FC236}">
                <a16:creationId xmlns:a16="http://schemas.microsoft.com/office/drawing/2014/main" id="{A0DFD704-0665-EA9E-9FA1-2C7CD1BB496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83F9B99-A47E-90D7-6186-70DBD95FC43F}"/>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25345563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92D74-27CB-93D1-B78A-E8971337B52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DB43335-6FD4-BAAB-750E-06D6D99676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6D6CF26-BCAE-0E1B-DBDB-8380803C42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63C8FC02-3CDA-DC46-1831-3EA65B7A1885}"/>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6" name="Footer Placeholder 5">
            <a:extLst>
              <a:ext uri="{FF2B5EF4-FFF2-40B4-BE49-F238E27FC236}">
                <a16:creationId xmlns:a16="http://schemas.microsoft.com/office/drawing/2014/main" id="{E61A482C-C737-1579-BD05-C0312835FD7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3B42716-B8E5-CB62-6A86-D921B086D8D8}"/>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26610519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103BF-3185-9C90-EEF7-42ED7C8F7874}"/>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7245C0B-81E9-1562-E030-7F331DB76A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122680-80DA-03D6-4C36-A4FA131B8A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8F0B7FFC-EAD1-068C-9675-4200BF91E7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985170-409F-F023-E83B-A237AC3695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956367FC-9D75-679D-8E3A-6E30D549D1E2}"/>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8" name="Footer Placeholder 7">
            <a:extLst>
              <a:ext uri="{FF2B5EF4-FFF2-40B4-BE49-F238E27FC236}">
                <a16:creationId xmlns:a16="http://schemas.microsoft.com/office/drawing/2014/main" id="{867E2745-499F-B26C-5C86-5E371FB2703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9BD9CD4-FB79-7324-0E96-FE4A1CEBF595}"/>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915272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dirty="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dirty="0">
              <a:solidFill>
                <a:srgbClr val="000000"/>
              </a:solidFill>
              <a:effectLst/>
              <a:ea typeface="Calibri" panose="020F0502020204030204" pitchFamily="34" charset="0"/>
              <a:cs typeface="Times New Roman" panose="02020603050405020304" pitchFamily="18" charset="0"/>
            </a:endParaRPr>
          </a:p>
          <a:p>
            <a:pPr algn="ctr"/>
            <a:r>
              <a:rPr lang="en-US" sz="750" dirty="0">
                <a:solidFill>
                  <a:srgbClr val="000000"/>
                </a:solidFill>
                <a:effectLst/>
                <a:ea typeface="Calibri" panose="020F0502020204030204" pitchFamily="34" charset="0"/>
                <a:cs typeface="Times New Roman" panose="02020603050405020304" pitchFamily="18" charset="0"/>
              </a:rPr>
              <a:t> </a:t>
            </a:r>
            <a:endParaRPr lang="en-IE" sz="750" dirty="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BD4D-D8D4-AB28-E897-BC7C20B0CF1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FD8FE94A-D67A-79AA-17D6-9546131982BE}"/>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4" name="Footer Placeholder 3">
            <a:extLst>
              <a:ext uri="{FF2B5EF4-FFF2-40B4-BE49-F238E27FC236}">
                <a16:creationId xmlns:a16="http://schemas.microsoft.com/office/drawing/2014/main" id="{1255E66D-39A4-9EE5-2619-546359F58FC2}"/>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FE15440-8EEB-B36C-6DC6-80FA0E3EE997}"/>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26696688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2E6000-2E84-940A-B287-78E12710075F}"/>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3" name="Footer Placeholder 2">
            <a:extLst>
              <a:ext uri="{FF2B5EF4-FFF2-40B4-BE49-F238E27FC236}">
                <a16:creationId xmlns:a16="http://schemas.microsoft.com/office/drawing/2014/main" id="{7A84C55E-A307-1DD7-551C-696555CF2A10}"/>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F770247A-79BC-6829-7B94-CF87E0EAF26D}"/>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3612895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1A51F-29CB-6889-B040-C800EC43D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8FF9BA8D-F920-5446-B8DD-48485C7BDF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397C1E71-4EA5-3DDB-4ECE-E90DC3302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40EC6D-10D9-C62B-FB6E-574D57F74AB7}"/>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6" name="Footer Placeholder 5">
            <a:extLst>
              <a:ext uri="{FF2B5EF4-FFF2-40B4-BE49-F238E27FC236}">
                <a16:creationId xmlns:a16="http://schemas.microsoft.com/office/drawing/2014/main" id="{52CA2608-4C23-455C-AAA0-7AEDD5C905D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9BC7744-CDAF-81D0-0F7A-D362AD027449}"/>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7810265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5AF43-8741-0884-74B0-133949EDD2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259167B8-9A0F-71E5-0643-BB0BA32874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8A55F848-9CB0-933C-8B74-56D2207748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FEFED-EC79-50FD-F9C3-9E75ABA662B1}"/>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6" name="Footer Placeholder 5">
            <a:extLst>
              <a:ext uri="{FF2B5EF4-FFF2-40B4-BE49-F238E27FC236}">
                <a16:creationId xmlns:a16="http://schemas.microsoft.com/office/drawing/2014/main" id="{DCFFD17C-68A9-266D-87AA-A6E4C379A4D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EDBA0D1-3C30-1006-EE6D-D68279A68A44}"/>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18299159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0783B-F40F-6991-2AE3-FCE7F9161A4E}"/>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E9ABFD67-4E13-D911-3005-CFBEF85963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A8F8ADD-4BBB-EE7C-C62C-4F9B2E7F57AF}"/>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5" name="Footer Placeholder 4">
            <a:extLst>
              <a:ext uri="{FF2B5EF4-FFF2-40B4-BE49-F238E27FC236}">
                <a16:creationId xmlns:a16="http://schemas.microsoft.com/office/drawing/2014/main" id="{3935A919-D44C-23AC-D393-C3E60C8650F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47961B6-B45A-1F16-1C13-8BCD1668B96C}"/>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41449770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0E86BD-A07F-D019-88E1-F824F2F415B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2990D57-C423-1044-4CF8-7020CBE37A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06B289D-59CC-3CDA-B670-944C0788710D}"/>
              </a:ext>
            </a:extLst>
          </p:cNvPr>
          <p:cNvSpPr>
            <a:spLocks noGrp="1"/>
          </p:cNvSpPr>
          <p:nvPr>
            <p:ph type="dt" sz="half" idx="10"/>
          </p:nvPr>
        </p:nvSpPr>
        <p:spPr/>
        <p:txBody>
          <a:bodyPr/>
          <a:lstStyle/>
          <a:p>
            <a:fld id="{F83FAA12-F18F-4EF3-B67B-EADAC24CAAED}" type="datetimeFigureOut">
              <a:rPr lang="en-IE" smtClean="0"/>
              <a:t>12/11/2022</a:t>
            </a:fld>
            <a:endParaRPr lang="en-IE"/>
          </a:p>
        </p:txBody>
      </p:sp>
      <p:sp>
        <p:nvSpPr>
          <p:cNvPr id="5" name="Footer Placeholder 4">
            <a:extLst>
              <a:ext uri="{FF2B5EF4-FFF2-40B4-BE49-F238E27FC236}">
                <a16:creationId xmlns:a16="http://schemas.microsoft.com/office/drawing/2014/main" id="{7CC85DC6-A20A-7E0C-C553-36B9D0E0CD9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B3CB36C-6941-A81F-F2BE-107320562F64}"/>
              </a:ext>
            </a:extLst>
          </p:cNvPr>
          <p:cNvSpPr>
            <a:spLocks noGrp="1"/>
          </p:cNvSpPr>
          <p:nvPr>
            <p:ph type="sldNum" sz="quarter" idx="12"/>
          </p:nvPr>
        </p:nvSpPr>
        <p:spPr/>
        <p:txBody>
          <a:bodyPr/>
          <a:lstStyle/>
          <a:p>
            <a:fld id="{52002367-A473-4399-9D6A-0E8E52105A88}" type="slidenum">
              <a:rPr lang="en-IE" smtClean="0"/>
              <a:t>‹#›</a:t>
            </a:fld>
            <a:endParaRPr lang="en-IE"/>
          </a:p>
        </p:txBody>
      </p:sp>
    </p:spTree>
    <p:extLst>
      <p:ext uri="{BB962C8B-B14F-4D97-AF65-F5344CB8AC3E}">
        <p14:creationId xmlns:p14="http://schemas.microsoft.com/office/powerpoint/2010/main" val="2756446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dirty="0"/>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dirty="0"/>
              <a:t>Joe </a:t>
            </a:r>
            <a:r>
              <a:rPr lang="en-US" dirty="0" err="1"/>
              <a:t>Blogg</a:t>
            </a: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dirty="0"/>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dirty="0"/>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dirty="0"/>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dirty="0"/>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dirty="0"/>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dirty="0"/>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dirty="0"/>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dirty="0"/>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2.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11/12/2022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83" r:id="rId12"/>
    <p:sldLayoutId id="2147483885" r:id="rId13"/>
    <p:sldLayoutId id="2147483875" r:id="rId14"/>
    <p:sldLayoutId id="2147483833" r:id="rId15"/>
    <p:sldLayoutId id="2147483847" r:id="rId16"/>
    <p:sldLayoutId id="2147483871" r:id="rId17"/>
    <p:sldLayoutId id="2147483837" r:id="rId18"/>
    <p:sldLayoutId id="2147483838" r:id="rId19"/>
    <p:sldLayoutId id="2147483844" r:id="rId20"/>
    <p:sldLayoutId id="2147483848" r:id="rId21"/>
    <p:sldLayoutId id="2147483849" r:id="rId22"/>
    <p:sldLayoutId id="2147483851" r:id="rId23"/>
    <p:sldLayoutId id="2147483854" r:id="rId24"/>
    <p:sldLayoutId id="2147483855" r:id="rId25"/>
    <p:sldLayoutId id="2147483856" r:id="rId26"/>
    <p:sldLayoutId id="2147483857" r:id="rId27"/>
    <p:sldLayoutId id="2147483864" r:id="rId28"/>
    <p:sldLayoutId id="2147483852" r:id="rId29"/>
    <p:sldLayoutId id="2147483858" r:id="rId30"/>
    <p:sldLayoutId id="2147483859" r:id="rId31"/>
    <p:sldLayoutId id="2147483860" r:id="rId32"/>
    <p:sldLayoutId id="2147483853" r:id="rId33"/>
    <p:sldLayoutId id="2147483886"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AB2713-297C-A22B-8602-22BE222D2C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C749024-1118-E963-FFD9-858803714B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BA8DADD-E582-60B0-5F6D-9AC7F925FF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FAA12-F18F-4EF3-B67B-EADAC24CAAED}" type="datetimeFigureOut">
              <a:rPr lang="en-IE" smtClean="0"/>
              <a:t>12/11/2022</a:t>
            </a:fld>
            <a:endParaRPr lang="en-IE"/>
          </a:p>
        </p:txBody>
      </p:sp>
      <p:sp>
        <p:nvSpPr>
          <p:cNvPr id="5" name="Footer Placeholder 4">
            <a:extLst>
              <a:ext uri="{FF2B5EF4-FFF2-40B4-BE49-F238E27FC236}">
                <a16:creationId xmlns:a16="http://schemas.microsoft.com/office/drawing/2014/main" id="{E757FB77-F0C2-9802-2B26-EAC1D95E32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4E942B-F852-7F05-AEB0-C8AFB78C8C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002367-A473-4399-9D6A-0E8E52105A88}" type="slidenum">
              <a:rPr lang="en-IE" smtClean="0"/>
              <a:t>‹#›</a:t>
            </a:fld>
            <a:endParaRPr lang="en-IE"/>
          </a:p>
        </p:txBody>
      </p:sp>
    </p:spTree>
    <p:extLst>
      <p:ext uri="{BB962C8B-B14F-4D97-AF65-F5344CB8AC3E}">
        <p14:creationId xmlns:p14="http://schemas.microsoft.com/office/powerpoint/2010/main" val="3963824181"/>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sbdctampabay.com/gain-a-competitive-advantage-by-going-green/" TargetMode="External"/><Relationship Id="rId2" Type="http://schemas.openxmlformats.org/officeDocument/2006/relationships/hyperlink" Target="https://jois.eu/files/11_Varanavicius.pdf" TargetMode="Externa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hyperlink" Target="https://www.flexas.com/blog/sustainable-office-what-are-advantages-and-how-do-you-achieve-it" TargetMode="Externa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hyperlink" Target="https://www.hitecoffices.com/7-benefits-of-sustainable-workplace-design/" TargetMode="External"/><Relationship Id="rId2" Type="http://schemas.openxmlformats.org/officeDocument/2006/relationships/hyperlink" Target="https://www.flexas.com/blog/sustainable-office-what-are-advantages-and-how-do-you-achieve-it" TargetMode="Externa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www.flexas.com/blog/sustainable-office-what-are-advantages-and-how-do-you-achieve-it" TargetMode="External"/><Relationship Id="rId2" Type="http://schemas.openxmlformats.org/officeDocument/2006/relationships/hyperlink" Target="https://www.euronews.com/my-europe/2022/11/07/gas-and-electricity-bills-nearly-double-in-all-eu-capitals-new-data-reveals"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hyperlink" Target="https://www.hitecoffices.com/7-benefits-of-sustainable-workplace-design/" TargetMode="External"/><Relationship Id="rId2" Type="http://schemas.openxmlformats.org/officeDocument/2006/relationships/hyperlink" Target="https://www.sciencedirect.com/science/article/abs/pii/S0959652621039408" TargetMode="External"/><Relationship Id="rId1" Type="http://schemas.openxmlformats.org/officeDocument/2006/relationships/slideLayout" Target="../slideLayouts/slideLayout11.xml"/><Relationship Id="rId5" Type="http://schemas.openxmlformats.org/officeDocument/2006/relationships/image" Target="../media/image13.sv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hyperlink" Target="https://www.hitecoffices.com/7-benefits-of-sustainable-workplace-design/" TargetMode="External"/><Relationship Id="rId2" Type="http://schemas.openxmlformats.org/officeDocument/2006/relationships/hyperlink" Target="https://www.emerald.com/insight/content/doi/10.1108/JCRE-01-2013-0004/full/html" TargetMode="External"/><Relationship Id="rId1" Type="http://schemas.openxmlformats.org/officeDocument/2006/relationships/slideLayout" Target="../slideLayouts/slideLayout1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hyperlink" Target="https://facilethings.com/blog/en/efficiency-benefits-of-having-a-green-offic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hitecoffices.com/7-benefits-of-sustainable-workplace-design/" TargetMode="External"/><Relationship Id="rId2" Type="http://schemas.openxmlformats.org/officeDocument/2006/relationships/hyperlink" Target="https://www.researchgate.net/profile/Masoud_Esfandiari/publication/316452092_Influence_of_Indoor_Environmental_Quality_on_Work_Productivity_in_Green_Office_Buildings_A_Review/links/58fee7ef0f7e9bcf65442881/Influence-of-Indoor-Environmental-Quality-on-Work-Productivity-in-Green-Office-Buildings-A-Review.pdf" TargetMode="External"/><Relationship Id="rId1" Type="http://schemas.openxmlformats.org/officeDocument/2006/relationships/slideLayout" Target="../slideLayouts/slideLayout11.xml"/><Relationship Id="rId5" Type="http://schemas.openxmlformats.org/officeDocument/2006/relationships/image" Target="../media/image17.sv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hitecoffices.com/7-benefits-of-sustainable-workplace-design/" TargetMode="External"/><Relationship Id="rId1" Type="http://schemas.openxmlformats.org/officeDocument/2006/relationships/slideLayout" Target="../slideLayouts/slideLayout11.xml"/><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facilethings.com/blog/en/efficiency-benefits-of-having-a-green-office" TargetMode="External"/><Relationship Id="rId2" Type="http://schemas.openxmlformats.org/officeDocument/2006/relationships/hyperlink" Target="https://thecogfxstudy.com/" TargetMode="External"/><Relationship Id="rId1" Type="http://schemas.openxmlformats.org/officeDocument/2006/relationships/slideLayout" Target="../slideLayouts/slideLayout11.xml"/><Relationship Id="rId5" Type="http://schemas.openxmlformats.org/officeDocument/2006/relationships/image" Target="../media/image21.sv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s://facilethings.com/blog/en/efficiency-benefits-of-having-a-green-office" TargetMode="Externa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34.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34.xml"/><Relationship Id="rId4" Type="http://schemas.openxmlformats.org/officeDocument/2006/relationships/image" Target="../media/image27.jpg"/></Relationships>
</file>

<file path=ppt/slides/_rels/slide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34.xml"/><Relationship Id="rId4" Type="http://schemas.openxmlformats.org/officeDocument/2006/relationships/image" Target="../media/image30.jpg"/></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1.jpg"/><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resources.workable.com/stories-and-insights/employee-wellbeing-caring-for-your-people" TargetMode="External"/><Relationship Id="rId2" Type="http://schemas.openxmlformats.org/officeDocument/2006/relationships/image" Target="../media/image32.jp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hyperlink" Target="https://resources.workable.com/stories-and-insights/employee-wellbeing-caring-for-your-people" TargetMode="Externa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hyperlink" Target="https://facilethings.com/blog/en/efficiency-benefits-of-having-a-green-office" TargetMode="Externa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hyperlink" Target="https://facilethings.com/blog/en/efficiency-benefits-of-having-a-green-office" TargetMode="Externa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biofilico.com/news/2020/2/21/sustainable-office-space-make-your-office-more-eco-friendly" TargetMode="Externa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85331" y="2216292"/>
            <a:ext cx="5278651" cy="697353"/>
          </a:xfrm>
        </p:spPr>
        <p:txBody>
          <a:bodyPr/>
          <a:lstStyle/>
          <a:p>
            <a:r>
              <a:rPr lang="en-IE" dirty="0"/>
              <a:t>Module 3 </a:t>
            </a:r>
            <a:endParaRPr lang="en-US"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85330" y="3096525"/>
            <a:ext cx="5278651" cy="1259344"/>
          </a:xfrm>
        </p:spPr>
        <p:txBody>
          <a:bodyPr>
            <a:normAutofit/>
          </a:bodyPr>
          <a:lstStyle/>
          <a:p>
            <a:r>
              <a:rPr lang="en-US" dirty="0"/>
              <a:t>Fostering a Sustainable Office Attitude </a:t>
            </a:r>
          </a:p>
        </p:txBody>
      </p:sp>
      <p:sp>
        <p:nvSpPr>
          <p:cNvPr id="2" name="TextBox 1">
            <a:extLst>
              <a:ext uri="{FF2B5EF4-FFF2-40B4-BE49-F238E27FC236}">
                <a16:creationId xmlns:a16="http://schemas.microsoft.com/office/drawing/2014/main" id="{8402D36E-1D9F-CDC7-A502-00FAC4919ADF}"/>
              </a:ext>
            </a:extLst>
          </p:cNvPr>
          <p:cNvSpPr txBox="1"/>
          <p:nvPr/>
        </p:nvSpPr>
        <p:spPr>
          <a:xfrm>
            <a:off x="2923952" y="5666339"/>
            <a:ext cx="9154633" cy="738664"/>
          </a:xfrm>
          <a:prstGeom prst="rect">
            <a:avLst/>
          </a:prstGeom>
          <a:noFill/>
        </p:spPr>
        <p:txBody>
          <a:bodyPr wrap="square">
            <a:spAutoFit/>
          </a:bodyPr>
          <a:lstStyle/>
          <a:p>
            <a:r>
              <a:rPr lang="en-GB" sz="1400" dirty="0">
                <a:solidFill>
                  <a:srgbClr val="595959"/>
                </a:solidFill>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IE" sz="1400" dirty="0">
              <a:solidFill>
                <a:srgbClr val="595959"/>
              </a:solidFill>
            </a:endParaRP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9D9C8E7-0DCB-5D4D-9F86-87DD54FCAF63}"/>
              </a:ext>
            </a:extLst>
          </p:cNvPr>
          <p:cNvSpPr>
            <a:spLocks noGrp="1"/>
          </p:cNvSpPr>
          <p:nvPr>
            <p:ph type="body" sz="quarter" idx="16"/>
          </p:nvPr>
        </p:nvSpPr>
        <p:spPr/>
        <p:txBody>
          <a:bodyPr/>
          <a:lstStyle/>
          <a:p>
            <a:r>
              <a:rPr lang="en-US" dirty="0">
                <a:solidFill>
                  <a:schemeClr val="bg1"/>
                </a:solidFill>
              </a:rPr>
              <a:t>1. Competitive advantage</a:t>
            </a:r>
          </a:p>
          <a:p>
            <a:r>
              <a:rPr lang="en-US" dirty="0"/>
              <a:t> </a:t>
            </a:r>
          </a:p>
        </p:txBody>
      </p:sp>
      <p:sp>
        <p:nvSpPr>
          <p:cNvPr id="3" name="Text Placeholder 2">
            <a:extLst>
              <a:ext uri="{FF2B5EF4-FFF2-40B4-BE49-F238E27FC236}">
                <a16:creationId xmlns:a16="http://schemas.microsoft.com/office/drawing/2014/main" id="{285FE3FE-5B3D-234A-9092-A0C847C5ECE3}"/>
              </a:ext>
            </a:extLst>
          </p:cNvPr>
          <p:cNvSpPr>
            <a:spLocks noGrp="1"/>
          </p:cNvSpPr>
          <p:nvPr>
            <p:ph type="body" sz="quarter" idx="18"/>
          </p:nvPr>
        </p:nvSpPr>
        <p:spPr>
          <a:xfrm>
            <a:off x="4194217" y="661566"/>
            <a:ext cx="7607633" cy="5502731"/>
          </a:xfrm>
        </p:spPr>
        <p:txBody>
          <a:bodyPr>
            <a:noAutofit/>
          </a:bodyPr>
          <a:lstStyle/>
          <a:p>
            <a:pPr indent="0" algn="just" fontAlgn="base">
              <a:spcBef>
                <a:spcPts val="400"/>
              </a:spcBef>
            </a:pPr>
            <a:r>
              <a:rPr lang="en-GB" dirty="0">
                <a:latin typeface="Calibri" panose="020F0502020204030204" pitchFamily="34" charset="0"/>
                <a:cs typeface="Calibri" panose="020F0502020204030204" pitchFamily="34" charset="0"/>
              </a:rPr>
              <a:t>As an SME, you strive to</a:t>
            </a:r>
            <a:r>
              <a:rPr lang="en-GB" dirty="0">
                <a:effectLst/>
                <a:latin typeface="Calibri" panose="020F0502020204030204" pitchFamily="34" charset="0"/>
                <a:cs typeface="Calibri" panose="020F0502020204030204" pitchFamily="34" charset="0"/>
              </a:rPr>
              <a:t> achieve competitive advantage. But are your office activities and functions utilizing resources effectively. </a:t>
            </a:r>
          </a:p>
          <a:p>
            <a:pPr indent="0" algn="just" fontAlgn="base">
              <a:spcBef>
                <a:spcPts val="400"/>
              </a:spcBef>
            </a:pPr>
            <a:endParaRPr lang="en-GB" b="0" i="0" u="none" strike="noStrike" dirty="0">
              <a:solidFill>
                <a:srgbClr val="000000"/>
              </a:solidFill>
              <a:effectLst/>
              <a:latin typeface="Calibri" panose="020F0502020204030204" pitchFamily="34" charset="0"/>
              <a:cs typeface="Calibri" panose="020F0502020204030204" pitchFamily="34" charset="0"/>
            </a:endParaRPr>
          </a:p>
          <a:p>
            <a:pPr indent="0" algn="just" fontAlgn="base">
              <a:spcBef>
                <a:spcPts val="400"/>
              </a:spcBef>
            </a:pPr>
            <a:r>
              <a:rPr lang="en-GB" b="0" i="0" u="none" strike="noStrike" dirty="0">
                <a:solidFill>
                  <a:srgbClr val="000000"/>
                </a:solidFill>
                <a:effectLst/>
                <a:latin typeface="Calibri" panose="020F0502020204030204" pitchFamily="34" charset="0"/>
                <a:cs typeface="Calibri" panose="020F0502020204030204" pitchFamily="34" charset="0"/>
              </a:rPr>
              <a:t>Are your customers demanding a change? Generation Z and millennials are the most environmentally and socially conscious consumers now and they are willing to spend more on </a:t>
            </a:r>
            <a:r>
              <a:rPr lang="en-GB" i="0" u="none" strike="noStrike" dirty="0">
                <a:solidFill>
                  <a:srgbClr val="000000"/>
                </a:solidFill>
                <a:effectLst/>
                <a:latin typeface="Calibri" panose="020F0502020204030204" pitchFamily="34" charset="0"/>
                <a:cs typeface="Calibri" panose="020F0502020204030204" pitchFamily="34" charset="0"/>
              </a:rPr>
              <a:t>sustainable and socially responsible </a:t>
            </a:r>
            <a:r>
              <a:rPr lang="en-GB" b="0" i="0" u="none" strike="noStrike" dirty="0">
                <a:solidFill>
                  <a:srgbClr val="000000"/>
                </a:solidFill>
                <a:effectLst/>
                <a:latin typeface="Calibri" panose="020F0502020204030204" pitchFamily="34" charset="0"/>
                <a:cs typeface="Calibri" panose="020F0502020204030204" pitchFamily="34" charset="0"/>
              </a:rPr>
              <a:t>products and services.  Many are making buying decisions based on the sustainable credentials of your business.  </a:t>
            </a:r>
          </a:p>
          <a:p>
            <a:pPr indent="0" algn="just" fontAlgn="base">
              <a:spcBef>
                <a:spcPts val="400"/>
              </a:spcBef>
            </a:pPr>
            <a:endParaRPr lang="en-GB" dirty="0">
              <a:latin typeface="Calibri" panose="020F0502020204030204" pitchFamily="34" charset="0"/>
              <a:cs typeface="Calibri" panose="020F0502020204030204" pitchFamily="34" charset="0"/>
            </a:endParaRPr>
          </a:p>
          <a:p>
            <a:pPr indent="0" algn="just" fontAlgn="base">
              <a:spcBef>
                <a:spcPts val="400"/>
              </a:spcBef>
            </a:pPr>
            <a:r>
              <a:rPr lang="en-GB" b="0" i="0" u="none" strike="noStrike" dirty="0">
                <a:solidFill>
                  <a:srgbClr val="000000"/>
                </a:solidFill>
                <a:effectLst/>
                <a:latin typeface="Calibri" panose="020F0502020204030204" pitchFamily="34" charset="0"/>
                <a:cs typeface="Calibri" panose="020F0502020204030204" pitchFamily="34" charset="0"/>
              </a:rPr>
              <a:t>This makes it essential for SMEs to adapt and build in real sustainability into your business. And office operations can be a good place to start.  </a:t>
            </a:r>
          </a:p>
        </p:txBody>
      </p:sp>
      <p:grpSp>
        <p:nvGrpSpPr>
          <p:cNvPr id="2" name="Google Shape;813;p39">
            <a:extLst>
              <a:ext uri="{FF2B5EF4-FFF2-40B4-BE49-F238E27FC236}">
                <a16:creationId xmlns:a16="http://schemas.microsoft.com/office/drawing/2014/main" id="{44BCC7DA-F2C5-3EB7-5D35-4B797CCC94EA}"/>
              </a:ext>
            </a:extLst>
          </p:cNvPr>
          <p:cNvGrpSpPr/>
          <p:nvPr/>
        </p:nvGrpSpPr>
        <p:grpSpPr>
          <a:xfrm>
            <a:off x="11083281" y="2348948"/>
            <a:ext cx="215966" cy="342399"/>
            <a:chOff x="6718575" y="2318625"/>
            <a:chExt cx="256950" cy="407375"/>
          </a:xfrm>
        </p:grpSpPr>
        <p:sp>
          <p:nvSpPr>
            <p:cNvPr id="4" name="Google Shape;814;p39">
              <a:extLst>
                <a:ext uri="{FF2B5EF4-FFF2-40B4-BE49-F238E27FC236}">
                  <a16:creationId xmlns:a16="http://schemas.microsoft.com/office/drawing/2014/main" id="{3D56D727-0E8A-D851-370B-82FD10E98227}"/>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15;p39">
              <a:extLst>
                <a:ext uri="{FF2B5EF4-FFF2-40B4-BE49-F238E27FC236}">
                  <a16:creationId xmlns:a16="http://schemas.microsoft.com/office/drawing/2014/main" id="{44865A23-3B91-1E0A-5CB5-98131C3B0C20}"/>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16;p39">
              <a:extLst>
                <a:ext uri="{FF2B5EF4-FFF2-40B4-BE49-F238E27FC236}">
                  <a16:creationId xmlns:a16="http://schemas.microsoft.com/office/drawing/2014/main" id="{D6AC95CE-ED31-E2A0-C2DC-5BB2BEC9FFCA}"/>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17;p39">
              <a:extLst>
                <a:ext uri="{FF2B5EF4-FFF2-40B4-BE49-F238E27FC236}">
                  <a16:creationId xmlns:a16="http://schemas.microsoft.com/office/drawing/2014/main" id="{C510ACDC-EED5-5346-76E9-899C9C6E4FDE}"/>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18;p39">
              <a:extLst>
                <a:ext uri="{FF2B5EF4-FFF2-40B4-BE49-F238E27FC236}">
                  <a16:creationId xmlns:a16="http://schemas.microsoft.com/office/drawing/2014/main" id="{C9EFC04F-C748-50CF-966E-CF0A645674BA}"/>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9;p39">
              <a:extLst>
                <a:ext uri="{FF2B5EF4-FFF2-40B4-BE49-F238E27FC236}">
                  <a16:creationId xmlns:a16="http://schemas.microsoft.com/office/drawing/2014/main" id="{A15420F6-4743-EA62-265E-3D042BDEFF66}"/>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20;p39">
              <a:extLst>
                <a:ext uri="{FF2B5EF4-FFF2-40B4-BE49-F238E27FC236}">
                  <a16:creationId xmlns:a16="http://schemas.microsoft.com/office/drawing/2014/main" id="{F6959C30-756C-F3FB-0906-91D164D9502F}"/>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21;p39">
              <a:extLst>
                <a:ext uri="{FF2B5EF4-FFF2-40B4-BE49-F238E27FC236}">
                  <a16:creationId xmlns:a16="http://schemas.microsoft.com/office/drawing/2014/main" id="{A59754FD-7DEF-DA37-1602-61D7AD41FE02}"/>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 Placeholder 1">
            <a:extLst>
              <a:ext uri="{FF2B5EF4-FFF2-40B4-BE49-F238E27FC236}">
                <a16:creationId xmlns:a16="http://schemas.microsoft.com/office/drawing/2014/main" id="{729EF3D7-4095-6CA0-E44B-DE5BE97ED667}"/>
              </a:ext>
            </a:extLst>
          </p:cNvPr>
          <p:cNvSpPr txBox="1">
            <a:spLocks/>
          </p:cNvSpPr>
          <p:nvPr/>
        </p:nvSpPr>
        <p:spPr>
          <a:xfrm>
            <a:off x="226095" y="5180821"/>
            <a:ext cx="3872180" cy="11367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GB" sz="1900" dirty="0">
                <a:hlinkClick r:id="rId2">
                  <a:extLst>
                    <a:ext uri="{A12FA001-AC4F-418D-AE19-62706E023703}">
                      <ahyp:hlinkClr xmlns:ahyp="http://schemas.microsoft.com/office/drawing/2018/hyperlinkcolor" val="tx"/>
                    </a:ext>
                  </a:extLst>
                </a:hlinkClick>
              </a:rPr>
              <a:t>Read more: Competitive advantage attainment via synergy in green offices</a:t>
            </a:r>
            <a:endParaRPr lang="en-BA" sz="1900" dirty="0"/>
          </a:p>
        </p:txBody>
      </p:sp>
      <p:sp>
        <p:nvSpPr>
          <p:cNvPr id="15" name="TextBox 14">
            <a:extLst>
              <a:ext uri="{FF2B5EF4-FFF2-40B4-BE49-F238E27FC236}">
                <a16:creationId xmlns:a16="http://schemas.microsoft.com/office/drawing/2014/main" id="{1EFD5966-84AB-17BD-A98A-770606C5FFE0}"/>
              </a:ext>
            </a:extLst>
          </p:cNvPr>
          <p:cNvSpPr txBox="1"/>
          <p:nvPr/>
        </p:nvSpPr>
        <p:spPr>
          <a:xfrm>
            <a:off x="4730555" y="6011749"/>
            <a:ext cx="6058480" cy="369332"/>
          </a:xfrm>
          <a:prstGeom prst="rect">
            <a:avLst/>
          </a:prstGeom>
          <a:noFill/>
        </p:spPr>
        <p:txBody>
          <a:bodyPr wrap="square" rtlCol="0">
            <a:spAutoFit/>
          </a:bodyPr>
          <a:lstStyle/>
          <a:p>
            <a:r>
              <a:rPr lang="en-BA" dirty="0"/>
              <a:t>Source: </a:t>
            </a:r>
            <a:r>
              <a:rPr lang="en-GB" dirty="0">
                <a:hlinkClick r:id="rId3"/>
              </a:rPr>
              <a:t>Gain a Competitive Advantage by Going Green</a:t>
            </a:r>
            <a:endParaRPr lang="en-BA" dirty="0"/>
          </a:p>
        </p:txBody>
      </p:sp>
      <p:grpSp>
        <p:nvGrpSpPr>
          <p:cNvPr id="13" name="Google Shape;540;p39">
            <a:extLst>
              <a:ext uri="{FF2B5EF4-FFF2-40B4-BE49-F238E27FC236}">
                <a16:creationId xmlns:a16="http://schemas.microsoft.com/office/drawing/2014/main" id="{6F0BE5A2-EBF3-5B68-8339-85BA75DA75C8}"/>
              </a:ext>
            </a:extLst>
          </p:cNvPr>
          <p:cNvGrpSpPr/>
          <p:nvPr/>
        </p:nvGrpSpPr>
        <p:grpSpPr>
          <a:xfrm>
            <a:off x="1218461" y="2348948"/>
            <a:ext cx="1525093" cy="1431248"/>
            <a:chOff x="5290150" y="1636700"/>
            <a:chExt cx="425025" cy="429875"/>
          </a:xfrm>
        </p:grpSpPr>
        <p:sp>
          <p:nvSpPr>
            <p:cNvPr id="16" name="Google Shape;541;p39">
              <a:extLst>
                <a:ext uri="{FF2B5EF4-FFF2-40B4-BE49-F238E27FC236}">
                  <a16:creationId xmlns:a16="http://schemas.microsoft.com/office/drawing/2014/main" id="{8F33FFF9-551E-10DE-FAE1-5B88B27E29AE}"/>
                </a:ext>
              </a:extLst>
            </p:cNvPr>
            <p:cNvSpPr/>
            <p:nvPr/>
          </p:nvSpPr>
          <p:spPr>
            <a:xfrm>
              <a:off x="5396700" y="1939925"/>
              <a:ext cx="211900" cy="126650"/>
            </a:xfrm>
            <a:custGeom>
              <a:avLst/>
              <a:gdLst/>
              <a:ahLst/>
              <a:cxnLst/>
              <a:rect l="l" t="t" r="r" b="b"/>
              <a:pathLst>
                <a:path w="8476" h="5066" fill="none" extrusionOk="0">
                  <a:moveTo>
                    <a:pt x="3167" y="0"/>
                  </a:moveTo>
                  <a:lnTo>
                    <a:pt x="3167" y="2825"/>
                  </a:lnTo>
                  <a:lnTo>
                    <a:pt x="3167" y="2825"/>
                  </a:lnTo>
                  <a:lnTo>
                    <a:pt x="2606" y="2947"/>
                  </a:lnTo>
                  <a:lnTo>
                    <a:pt x="2071" y="3093"/>
                  </a:lnTo>
                  <a:lnTo>
                    <a:pt x="1584" y="3288"/>
                  </a:lnTo>
                  <a:lnTo>
                    <a:pt x="1145" y="3483"/>
                  </a:lnTo>
                  <a:lnTo>
                    <a:pt x="780" y="3702"/>
                  </a:lnTo>
                  <a:lnTo>
                    <a:pt x="609" y="3848"/>
                  </a:lnTo>
                  <a:lnTo>
                    <a:pt x="463" y="3970"/>
                  </a:lnTo>
                  <a:lnTo>
                    <a:pt x="317" y="4116"/>
                  </a:lnTo>
                  <a:lnTo>
                    <a:pt x="195" y="4262"/>
                  </a:lnTo>
                  <a:lnTo>
                    <a:pt x="74" y="4408"/>
                  </a:lnTo>
                  <a:lnTo>
                    <a:pt x="0" y="4579"/>
                  </a:lnTo>
                  <a:lnTo>
                    <a:pt x="0" y="4579"/>
                  </a:lnTo>
                  <a:lnTo>
                    <a:pt x="171" y="4652"/>
                  </a:lnTo>
                  <a:lnTo>
                    <a:pt x="414" y="4725"/>
                  </a:lnTo>
                  <a:lnTo>
                    <a:pt x="780" y="4822"/>
                  </a:lnTo>
                  <a:lnTo>
                    <a:pt x="1340" y="4895"/>
                  </a:lnTo>
                  <a:lnTo>
                    <a:pt x="2095" y="4993"/>
                  </a:lnTo>
                  <a:lnTo>
                    <a:pt x="3045" y="5042"/>
                  </a:lnTo>
                  <a:lnTo>
                    <a:pt x="4238" y="5066"/>
                  </a:lnTo>
                  <a:lnTo>
                    <a:pt x="4238" y="5066"/>
                  </a:lnTo>
                  <a:lnTo>
                    <a:pt x="5432" y="5042"/>
                  </a:lnTo>
                  <a:lnTo>
                    <a:pt x="6381" y="4993"/>
                  </a:lnTo>
                  <a:lnTo>
                    <a:pt x="7136" y="4895"/>
                  </a:lnTo>
                  <a:lnTo>
                    <a:pt x="7697" y="4822"/>
                  </a:lnTo>
                  <a:lnTo>
                    <a:pt x="8062" y="4725"/>
                  </a:lnTo>
                  <a:lnTo>
                    <a:pt x="8305" y="4652"/>
                  </a:lnTo>
                  <a:lnTo>
                    <a:pt x="8476" y="4579"/>
                  </a:lnTo>
                  <a:lnTo>
                    <a:pt x="8476" y="4579"/>
                  </a:lnTo>
                  <a:lnTo>
                    <a:pt x="8403" y="4408"/>
                  </a:lnTo>
                  <a:lnTo>
                    <a:pt x="8281" y="4262"/>
                  </a:lnTo>
                  <a:lnTo>
                    <a:pt x="8159" y="4116"/>
                  </a:lnTo>
                  <a:lnTo>
                    <a:pt x="8013" y="3970"/>
                  </a:lnTo>
                  <a:lnTo>
                    <a:pt x="7867" y="3848"/>
                  </a:lnTo>
                  <a:lnTo>
                    <a:pt x="7697" y="3702"/>
                  </a:lnTo>
                  <a:lnTo>
                    <a:pt x="7331" y="3483"/>
                  </a:lnTo>
                  <a:lnTo>
                    <a:pt x="6893" y="3288"/>
                  </a:lnTo>
                  <a:lnTo>
                    <a:pt x="6406" y="3093"/>
                  </a:lnTo>
                  <a:lnTo>
                    <a:pt x="5870" y="2947"/>
                  </a:lnTo>
                  <a:lnTo>
                    <a:pt x="5310" y="2825"/>
                  </a:lnTo>
                  <a:lnTo>
                    <a:pt x="531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17" name="Google Shape;542;p39">
              <a:extLst>
                <a:ext uri="{FF2B5EF4-FFF2-40B4-BE49-F238E27FC236}">
                  <a16:creationId xmlns:a16="http://schemas.microsoft.com/office/drawing/2014/main" id="{777D7709-C40F-56B8-E7E9-843A01010EDE}"/>
                </a:ext>
              </a:extLst>
            </p:cNvPr>
            <p:cNvSpPr/>
            <p:nvPr/>
          </p:nvSpPr>
          <p:spPr>
            <a:xfrm>
              <a:off x="5290150" y="1636700"/>
              <a:ext cx="425025" cy="294100"/>
            </a:xfrm>
            <a:custGeom>
              <a:avLst/>
              <a:gdLst/>
              <a:ahLst/>
              <a:cxnLst/>
              <a:rect l="l" t="t" r="r" b="b"/>
              <a:pathLst>
                <a:path w="17001" h="11764" fill="none" extrusionOk="0">
                  <a:moveTo>
                    <a:pt x="15928" y="1072"/>
                  </a:moveTo>
                  <a:lnTo>
                    <a:pt x="13785" y="1072"/>
                  </a:lnTo>
                  <a:lnTo>
                    <a:pt x="13785" y="1072"/>
                  </a:lnTo>
                  <a:lnTo>
                    <a:pt x="13810" y="487"/>
                  </a:lnTo>
                  <a:lnTo>
                    <a:pt x="13810" y="487"/>
                  </a:lnTo>
                  <a:lnTo>
                    <a:pt x="13785" y="390"/>
                  </a:lnTo>
                  <a:lnTo>
                    <a:pt x="13761" y="293"/>
                  </a:lnTo>
                  <a:lnTo>
                    <a:pt x="13688" y="220"/>
                  </a:lnTo>
                  <a:lnTo>
                    <a:pt x="13639" y="146"/>
                  </a:lnTo>
                  <a:lnTo>
                    <a:pt x="13566" y="98"/>
                  </a:lnTo>
                  <a:lnTo>
                    <a:pt x="13469" y="49"/>
                  </a:lnTo>
                  <a:lnTo>
                    <a:pt x="13371" y="25"/>
                  </a:lnTo>
                  <a:lnTo>
                    <a:pt x="13274" y="0"/>
                  </a:lnTo>
                  <a:lnTo>
                    <a:pt x="8500" y="0"/>
                  </a:lnTo>
                  <a:lnTo>
                    <a:pt x="3727" y="0"/>
                  </a:lnTo>
                  <a:lnTo>
                    <a:pt x="3727" y="0"/>
                  </a:lnTo>
                  <a:lnTo>
                    <a:pt x="3629" y="25"/>
                  </a:lnTo>
                  <a:lnTo>
                    <a:pt x="3532" y="49"/>
                  </a:lnTo>
                  <a:lnTo>
                    <a:pt x="3434" y="98"/>
                  </a:lnTo>
                  <a:lnTo>
                    <a:pt x="3361" y="146"/>
                  </a:lnTo>
                  <a:lnTo>
                    <a:pt x="3313" y="220"/>
                  </a:lnTo>
                  <a:lnTo>
                    <a:pt x="3240" y="293"/>
                  </a:lnTo>
                  <a:lnTo>
                    <a:pt x="3215" y="390"/>
                  </a:lnTo>
                  <a:lnTo>
                    <a:pt x="3191" y="487"/>
                  </a:lnTo>
                  <a:lnTo>
                    <a:pt x="3191" y="487"/>
                  </a:lnTo>
                  <a:lnTo>
                    <a:pt x="3215" y="1072"/>
                  </a:lnTo>
                  <a:lnTo>
                    <a:pt x="1072" y="1072"/>
                  </a:lnTo>
                  <a:lnTo>
                    <a:pt x="1072" y="1072"/>
                  </a:lnTo>
                  <a:lnTo>
                    <a:pt x="853" y="1096"/>
                  </a:lnTo>
                  <a:lnTo>
                    <a:pt x="658" y="1145"/>
                  </a:lnTo>
                  <a:lnTo>
                    <a:pt x="487" y="1242"/>
                  </a:lnTo>
                  <a:lnTo>
                    <a:pt x="317" y="1389"/>
                  </a:lnTo>
                  <a:lnTo>
                    <a:pt x="195" y="1535"/>
                  </a:lnTo>
                  <a:lnTo>
                    <a:pt x="98" y="1730"/>
                  </a:lnTo>
                  <a:lnTo>
                    <a:pt x="25" y="1924"/>
                  </a:lnTo>
                  <a:lnTo>
                    <a:pt x="0" y="2144"/>
                  </a:lnTo>
                  <a:lnTo>
                    <a:pt x="0" y="2144"/>
                  </a:lnTo>
                  <a:lnTo>
                    <a:pt x="25" y="2606"/>
                  </a:lnTo>
                  <a:lnTo>
                    <a:pt x="49" y="3069"/>
                  </a:lnTo>
                  <a:lnTo>
                    <a:pt x="98" y="3507"/>
                  </a:lnTo>
                  <a:lnTo>
                    <a:pt x="171" y="3946"/>
                  </a:lnTo>
                  <a:lnTo>
                    <a:pt x="268" y="4336"/>
                  </a:lnTo>
                  <a:lnTo>
                    <a:pt x="366" y="4725"/>
                  </a:lnTo>
                  <a:lnTo>
                    <a:pt x="487" y="5115"/>
                  </a:lnTo>
                  <a:lnTo>
                    <a:pt x="634" y="5480"/>
                  </a:lnTo>
                  <a:lnTo>
                    <a:pt x="780" y="5821"/>
                  </a:lnTo>
                  <a:lnTo>
                    <a:pt x="926" y="6138"/>
                  </a:lnTo>
                  <a:lnTo>
                    <a:pt x="1096" y="6454"/>
                  </a:lnTo>
                  <a:lnTo>
                    <a:pt x="1291" y="6747"/>
                  </a:lnTo>
                  <a:lnTo>
                    <a:pt x="1462" y="7039"/>
                  </a:lnTo>
                  <a:lnTo>
                    <a:pt x="1656" y="7307"/>
                  </a:lnTo>
                  <a:lnTo>
                    <a:pt x="2071" y="7794"/>
                  </a:lnTo>
                  <a:lnTo>
                    <a:pt x="2509" y="8232"/>
                  </a:lnTo>
                  <a:lnTo>
                    <a:pt x="2923" y="8598"/>
                  </a:lnTo>
                  <a:lnTo>
                    <a:pt x="3337" y="8914"/>
                  </a:lnTo>
                  <a:lnTo>
                    <a:pt x="3751" y="9158"/>
                  </a:lnTo>
                  <a:lnTo>
                    <a:pt x="4141" y="9353"/>
                  </a:lnTo>
                  <a:lnTo>
                    <a:pt x="4506" y="9499"/>
                  </a:lnTo>
                  <a:lnTo>
                    <a:pt x="4823" y="9596"/>
                  </a:lnTo>
                  <a:lnTo>
                    <a:pt x="5091" y="9645"/>
                  </a:lnTo>
                  <a:lnTo>
                    <a:pt x="5091" y="9645"/>
                  </a:lnTo>
                  <a:lnTo>
                    <a:pt x="5407" y="10108"/>
                  </a:lnTo>
                  <a:lnTo>
                    <a:pt x="5748" y="10546"/>
                  </a:lnTo>
                  <a:lnTo>
                    <a:pt x="5919" y="10717"/>
                  </a:lnTo>
                  <a:lnTo>
                    <a:pt x="6113" y="10887"/>
                  </a:lnTo>
                  <a:lnTo>
                    <a:pt x="6308" y="11057"/>
                  </a:lnTo>
                  <a:lnTo>
                    <a:pt x="6527" y="11204"/>
                  </a:lnTo>
                  <a:lnTo>
                    <a:pt x="6747" y="11325"/>
                  </a:lnTo>
                  <a:lnTo>
                    <a:pt x="6966" y="11447"/>
                  </a:lnTo>
                  <a:lnTo>
                    <a:pt x="7209" y="11545"/>
                  </a:lnTo>
                  <a:lnTo>
                    <a:pt x="7453" y="11618"/>
                  </a:lnTo>
                  <a:lnTo>
                    <a:pt x="7697" y="11691"/>
                  </a:lnTo>
                  <a:lnTo>
                    <a:pt x="7964" y="11739"/>
                  </a:lnTo>
                  <a:lnTo>
                    <a:pt x="8232" y="11764"/>
                  </a:lnTo>
                  <a:lnTo>
                    <a:pt x="8500" y="11764"/>
                  </a:lnTo>
                  <a:lnTo>
                    <a:pt x="8500" y="11764"/>
                  </a:lnTo>
                  <a:lnTo>
                    <a:pt x="8768" y="11764"/>
                  </a:lnTo>
                  <a:lnTo>
                    <a:pt x="9036" y="11739"/>
                  </a:lnTo>
                  <a:lnTo>
                    <a:pt x="9304" y="11691"/>
                  </a:lnTo>
                  <a:lnTo>
                    <a:pt x="9547" y="11618"/>
                  </a:lnTo>
                  <a:lnTo>
                    <a:pt x="9791" y="11545"/>
                  </a:lnTo>
                  <a:lnTo>
                    <a:pt x="10035" y="11447"/>
                  </a:lnTo>
                  <a:lnTo>
                    <a:pt x="10254" y="11325"/>
                  </a:lnTo>
                  <a:lnTo>
                    <a:pt x="10473" y="11204"/>
                  </a:lnTo>
                  <a:lnTo>
                    <a:pt x="10692" y="11057"/>
                  </a:lnTo>
                  <a:lnTo>
                    <a:pt x="10887" y="10887"/>
                  </a:lnTo>
                  <a:lnTo>
                    <a:pt x="11082" y="10717"/>
                  </a:lnTo>
                  <a:lnTo>
                    <a:pt x="11252" y="10546"/>
                  </a:lnTo>
                  <a:lnTo>
                    <a:pt x="11593" y="10108"/>
                  </a:lnTo>
                  <a:lnTo>
                    <a:pt x="11910" y="9645"/>
                  </a:lnTo>
                  <a:lnTo>
                    <a:pt x="11910" y="9645"/>
                  </a:lnTo>
                  <a:lnTo>
                    <a:pt x="12178" y="9596"/>
                  </a:lnTo>
                  <a:lnTo>
                    <a:pt x="12494" y="9523"/>
                  </a:lnTo>
                  <a:lnTo>
                    <a:pt x="12860" y="9377"/>
                  </a:lnTo>
                  <a:lnTo>
                    <a:pt x="13249" y="9182"/>
                  </a:lnTo>
                  <a:lnTo>
                    <a:pt x="13663" y="8939"/>
                  </a:lnTo>
                  <a:lnTo>
                    <a:pt x="14077" y="8622"/>
                  </a:lnTo>
                  <a:lnTo>
                    <a:pt x="14516" y="8257"/>
                  </a:lnTo>
                  <a:lnTo>
                    <a:pt x="14930" y="7843"/>
                  </a:lnTo>
                  <a:lnTo>
                    <a:pt x="15344" y="7356"/>
                  </a:lnTo>
                  <a:lnTo>
                    <a:pt x="15539" y="7088"/>
                  </a:lnTo>
                  <a:lnTo>
                    <a:pt x="15709" y="6795"/>
                  </a:lnTo>
                  <a:lnTo>
                    <a:pt x="15904" y="6503"/>
                  </a:lnTo>
                  <a:lnTo>
                    <a:pt x="16075" y="6186"/>
                  </a:lnTo>
                  <a:lnTo>
                    <a:pt x="16221" y="5870"/>
                  </a:lnTo>
                  <a:lnTo>
                    <a:pt x="16367" y="5505"/>
                  </a:lnTo>
                  <a:lnTo>
                    <a:pt x="16513" y="5164"/>
                  </a:lnTo>
                  <a:lnTo>
                    <a:pt x="16635" y="4774"/>
                  </a:lnTo>
                  <a:lnTo>
                    <a:pt x="16732" y="4384"/>
                  </a:lnTo>
                  <a:lnTo>
                    <a:pt x="16830" y="3970"/>
                  </a:lnTo>
                  <a:lnTo>
                    <a:pt x="16903" y="3532"/>
                  </a:lnTo>
                  <a:lnTo>
                    <a:pt x="16951" y="3093"/>
                  </a:lnTo>
                  <a:lnTo>
                    <a:pt x="16976" y="2606"/>
                  </a:lnTo>
                  <a:lnTo>
                    <a:pt x="17000" y="2144"/>
                  </a:lnTo>
                  <a:lnTo>
                    <a:pt x="17000" y="2144"/>
                  </a:lnTo>
                  <a:lnTo>
                    <a:pt x="16976" y="1924"/>
                  </a:lnTo>
                  <a:lnTo>
                    <a:pt x="16903" y="1730"/>
                  </a:lnTo>
                  <a:lnTo>
                    <a:pt x="16805" y="1535"/>
                  </a:lnTo>
                  <a:lnTo>
                    <a:pt x="16683" y="1389"/>
                  </a:lnTo>
                  <a:lnTo>
                    <a:pt x="16513" y="1242"/>
                  </a:lnTo>
                  <a:lnTo>
                    <a:pt x="16343" y="1145"/>
                  </a:lnTo>
                  <a:lnTo>
                    <a:pt x="16148" y="1096"/>
                  </a:lnTo>
                  <a:lnTo>
                    <a:pt x="15928" y="1072"/>
                  </a:lnTo>
                  <a:lnTo>
                    <a:pt x="15928" y="1072"/>
                  </a:lnTo>
                  <a:close/>
                  <a:moveTo>
                    <a:pt x="1072" y="2144"/>
                  </a:moveTo>
                  <a:lnTo>
                    <a:pt x="3240" y="2144"/>
                  </a:lnTo>
                  <a:lnTo>
                    <a:pt x="3240" y="2144"/>
                  </a:lnTo>
                  <a:lnTo>
                    <a:pt x="3288" y="3118"/>
                  </a:lnTo>
                  <a:lnTo>
                    <a:pt x="3361" y="4019"/>
                  </a:lnTo>
                  <a:lnTo>
                    <a:pt x="3483" y="4823"/>
                  </a:lnTo>
                  <a:lnTo>
                    <a:pt x="3605" y="5602"/>
                  </a:lnTo>
                  <a:lnTo>
                    <a:pt x="3775" y="6333"/>
                  </a:lnTo>
                  <a:lnTo>
                    <a:pt x="3995" y="7039"/>
                  </a:lnTo>
                  <a:lnTo>
                    <a:pt x="4214" y="7745"/>
                  </a:lnTo>
                  <a:lnTo>
                    <a:pt x="4506" y="8451"/>
                  </a:lnTo>
                  <a:lnTo>
                    <a:pt x="4506" y="8451"/>
                  </a:lnTo>
                  <a:lnTo>
                    <a:pt x="4262" y="8378"/>
                  </a:lnTo>
                  <a:lnTo>
                    <a:pt x="4043" y="8281"/>
                  </a:lnTo>
                  <a:lnTo>
                    <a:pt x="3824" y="8159"/>
                  </a:lnTo>
                  <a:lnTo>
                    <a:pt x="3629" y="8037"/>
                  </a:lnTo>
                  <a:lnTo>
                    <a:pt x="3434" y="7891"/>
                  </a:lnTo>
                  <a:lnTo>
                    <a:pt x="3240" y="7745"/>
                  </a:lnTo>
                  <a:lnTo>
                    <a:pt x="2899" y="7404"/>
                  </a:lnTo>
                  <a:lnTo>
                    <a:pt x="2582" y="7015"/>
                  </a:lnTo>
                  <a:lnTo>
                    <a:pt x="2290" y="6601"/>
                  </a:lnTo>
                  <a:lnTo>
                    <a:pt x="2046" y="6186"/>
                  </a:lnTo>
                  <a:lnTo>
                    <a:pt x="1827" y="5724"/>
                  </a:lnTo>
                  <a:lnTo>
                    <a:pt x="1632" y="5237"/>
                  </a:lnTo>
                  <a:lnTo>
                    <a:pt x="1486" y="4774"/>
                  </a:lnTo>
                  <a:lnTo>
                    <a:pt x="1340" y="4287"/>
                  </a:lnTo>
                  <a:lnTo>
                    <a:pt x="1242" y="3824"/>
                  </a:lnTo>
                  <a:lnTo>
                    <a:pt x="1169" y="3361"/>
                  </a:lnTo>
                  <a:lnTo>
                    <a:pt x="1121" y="2923"/>
                  </a:lnTo>
                  <a:lnTo>
                    <a:pt x="1072" y="2509"/>
                  </a:lnTo>
                  <a:lnTo>
                    <a:pt x="1072" y="2144"/>
                  </a:lnTo>
                  <a:lnTo>
                    <a:pt x="1072" y="2144"/>
                  </a:lnTo>
                  <a:close/>
                  <a:moveTo>
                    <a:pt x="10595" y="4628"/>
                  </a:moveTo>
                  <a:lnTo>
                    <a:pt x="9718" y="5407"/>
                  </a:lnTo>
                  <a:lnTo>
                    <a:pt x="9718" y="5407"/>
                  </a:lnTo>
                  <a:lnTo>
                    <a:pt x="9669" y="5480"/>
                  </a:lnTo>
                  <a:lnTo>
                    <a:pt x="9621" y="5578"/>
                  </a:lnTo>
                  <a:lnTo>
                    <a:pt x="9596" y="5675"/>
                  </a:lnTo>
                  <a:lnTo>
                    <a:pt x="9596" y="5772"/>
                  </a:lnTo>
                  <a:lnTo>
                    <a:pt x="9864" y="6941"/>
                  </a:lnTo>
                  <a:lnTo>
                    <a:pt x="9864" y="6941"/>
                  </a:lnTo>
                  <a:lnTo>
                    <a:pt x="9864" y="7015"/>
                  </a:lnTo>
                  <a:lnTo>
                    <a:pt x="9840" y="7063"/>
                  </a:lnTo>
                  <a:lnTo>
                    <a:pt x="9791" y="7063"/>
                  </a:lnTo>
                  <a:lnTo>
                    <a:pt x="9718" y="7039"/>
                  </a:lnTo>
                  <a:lnTo>
                    <a:pt x="8695" y="6454"/>
                  </a:lnTo>
                  <a:lnTo>
                    <a:pt x="8695" y="6454"/>
                  </a:lnTo>
                  <a:lnTo>
                    <a:pt x="8598" y="6406"/>
                  </a:lnTo>
                  <a:lnTo>
                    <a:pt x="8500" y="6406"/>
                  </a:lnTo>
                  <a:lnTo>
                    <a:pt x="8403" y="6406"/>
                  </a:lnTo>
                  <a:lnTo>
                    <a:pt x="8305" y="6454"/>
                  </a:lnTo>
                  <a:lnTo>
                    <a:pt x="7282" y="7039"/>
                  </a:lnTo>
                  <a:lnTo>
                    <a:pt x="7282" y="7039"/>
                  </a:lnTo>
                  <a:lnTo>
                    <a:pt x="7209" y="7063"/>
                  </a:lnTo>
                  <a:lnTo>
                    <a:pt x="7161" y="7063"/>
                  </a:lnTo>
                  <a:lnTo>
                    <a:pt x="7136" y="7015"/>
                  </a:lnTo>
                  <a:lnTo>
                    <a:pt x="7136" y="6941"/>
                  </a:lnTo>
                  <a:lnTo>
                    <a:pt x="7404" y="5772"/>
                  </a:lnTo>
                  <a:lnTo>
                    <a:pt x="7404" y="5772"/>
                  </a:lnTo>
                  <a:lnTo>
                    <a:pt x="7404" y="5675"/>
                  </a:lnTo>
                  <a:lnTo>
                    <a:pt x="7380" y="5578"/>
                  </a:lnTo>
                  <a:lnTo>
                    <a:pt x="7331" y="5480"/>
                  </a:lnTo>
                  <a:lnTo>
                    <a:pt x="7282" y="5407"/>
                  </a:lnTo>
                  <a:lnTo>
                    <a:pt x="6406" y="4628"/>
                  </a:lnTo>
                  <a:lnTo>
                    <a:pt x="6406" y="4628"/>
                  </a:lnTo>
                  <a:lnTo>
                    <a:pt x="6357" y="4579"/>
                  </a:lnTo>
                  <a:lnTo>
                    <a:pt x="6333" y="4506"/>
                  </a:lnTo>
                  <a:lnTo>
                    <a:pt x="6381" y="4482"/>
                  </a:lnTo>
                  <a:lnTo>
                    <a:pt x="6454" y="4457"/>
                  </a:lnTo>
                  <a:lnTo>
                    <a:pt x="7623" y="4336"/>
                  </a:lnTo>
                  <a:lnTo>
                    <a:pt x="7623" y="4336"/>
                  </a:lnTo>
                  <a:lnTo>
                    <a:pt x="7721" y="4311"/>
                  </a:lnTo>
                  <a:lnTo>
                    <a:pt x="7818" y="4262"/>
                  </a:lnTo>
                  <a:lnTo>
                    <a:pt x="7891" y="4189"/>
                  </a:lnTo>
                  <a:lnTo>
                    <a:pt x="7940" y="4116"/>
                  </a:lnTo>
                  <a:lnTo>
                    <a:pt x="8403" y="3045"/>
                  </a:lnTo>
                  <a:lnTo>
                    <a:pt x="8403" y="3045"/>
                  </a:lnTo>
                  <a:lnTo>
                    <a:pt x="8452" y="2972"/>
                  </a:lnTo>
                  <a:lnTo>
                    <a:pt x="8500" y="2947"/>
                  </a:lnTo>
                  <a:lnTo>
                    <a:pt x="8549" y="2972"/>
                  </a:lnTo>
                  <a:lnTo>
                    <a:pt x="8598" y="3045"/>
                  </a:lnTo>
                  <a:lnTo>
                    <a:pt x="9060" y="4116"/>
                  </a:lnTo>
                  <a:lnTo>
                    <a:pt x="9060" y="4116"/>
                  </a:lnTo>
                  <a:lnTo>
                    <a:pt x="9109" y="4189"/>
                  </a:lnTo>
                  <a:lnTo>
                    <a:pt x="9182" y="4262"/>
                  </a:lnTo>
                  <a:lnTo>
                    <a:pt x="9280" y="4311"/>
                  </a:lnTo>
                  <a:lnTo>
                    <a:pt x="9377" y="4336"/>
                  </a:lnTo>
                  <a:lnTo>
                    <a:pt x="10546" y="4457"/>
                  </a:lnTo>
                  <a:lnTo>
                    <a:pt x="10546" y="4457"/>
                  </a:lnTo>
                  <a:lnTo>
                    <a:pt x="10619" y="4482"/>
                  </a:lnTo>
                  <a:lnTo>
                    <a:pt x="10668" y="4506"/>
                  </a:lnTo>
                  <a:lnTo>
                    <a:pt x="10643" y="4579"/>
                  </a:lnTo>
                  <a:lnTo>
                    <a:pt x="10595" y="4628"/>
                  </a:lnTo>
                  <a:lnTo>
                    <a:pt x="10595" y="4628"/>
                  </a:lnTo>
                  <a:close/>
                  <a:moveTo>
                    <a:pt x="12494" y="8451"/>
                  </a:moveTo>
                  <a:lnTo>
                    <a:pt x="12494" y="8451"/>
                  </a:lnTo>
                  <a:lnTo>
                    <a:pt x="12787" y="7745"/>
                  </a:lnTo>
                  <a:lnTo>
                    <a:pt x="13006" y="7039"/>
                  </a:lnTo>
                  <a:lnTo>
                    <a:pt x="13225" y="6333"/>
                  </a:lnTo>
                  <a:lnTo>
                    <a:pt x="13396" y="5602"/>
                  </a:lnTo>
                  <a:lnTo>
                    <a:pt x="13517" y="4823"/>
                  </a:lnTo>
                  <a:lnTo>
                    <a:pt x="13639" y="4019"/>
                  </a:lnTo>
                  <a:lnTo>
                    <a:pt x="13712" y="3118"/>
                  </a:lnTo>
                  <a:lnTo>
                    <a:pt x="13761" y="2144"/>
                  </a:lnTo>
                  <a:lnTo>
                    <a:pt x="15928" y="2144"/>
                  </a:lnTo>
                  <a:lnTo>
                    <a:pt x="15928" y="2144"/>
                  </a:lnTo>
                  <a:lnTo>
                    <a:pt x="15928" y="2509"/>
                  </a:lnTo>
                  <a:lnTo>
                    <a:pt x="15880" y="2923"/>
                  </a:lnTo>
                  <a:lnTo>
                    <a:pt x="15831" y="3361"/>
                  </a:lnTo>
                  <a:lnTo>
                    <a:pt x="15758" y="3824"/>
                  </a:lnTo>
                  <a:lnTo>
                    <a:pt x="15661" y="4287"/>
                  </a:lnTo>
                  <a:lnTo>
                    <a:pt x="15514" y="4774"/>
                  </a:lnTo>
                  <a:lnTo>
                    <a:pt x="15368" y="5237"/>
                  </a:lnTo>
                  <a:lnTo>
                    <a:pt x="15173" y="5724"/>
                  </a:lnTo>
                  <a:lnTo>
                    <a:pt x="14954" y="6186"/>
                  </a:lnTo>
                  <a:lnTo>
                    <a:pt x="14711" y="6601"/>
                  </a:lnTo>
                  <a:lnTo>
                    <a:pt x="14418" y="7015"/>
                  </a:lnTo>
                  <a:lnTo>
                    <a:pt x="14102" y="7404"/>
                  </a:lnTo>
                  <a:lnTo>
                    <a:pt x="13761" y="7745"/>
                  </a:lnTo>
                  <a:lnTo>
                    <a:pt x="13566" y="7891"/>
                  </a:lnTo>
                  <a:lnTo>
                    <a:pt x="13371" y="8037"/>
                  </a:lnTo>
                  <a:lnTo>
                    <a:pt x="13176" y="8159"/>
                  </a:lnTo>
                  <a:lnTo>
                    <a:pt x="12957" y="8281"/>
                  </a:lnTo>
                  <a:lnTo>
                    <a:pt x="12738" y="8378"/>
                  </a:lnTo>
                  <a:lnTo>
                    <a:pt x="12494" y="8451"/>
                  </a:lnTo>
                  <a:lnTo>
                    <a:pt x="12494" y="845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spTree>
    <p:extLst>
      <p:ext uri="{BB962C8B-B14F-4D97-AF65-F5344CB8AC3E}">
        <p14:creationId xmlns:p14="http://schemas.microsoft.com/office/powerpoint/2010/main" val="2759856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BB73FA-FDD5-84ED-EF03-3B1EB85F2071}"/>
              </a:ext>
            </a:extLst>
          </p:cNvPr>
          <p:cNvSpPr>
            <a:spLocks noGrp="1"/>
          </p:cNvSpPr>
          <p:nvPr>
            <p:ph type="body" sz="quarter" idx="16"/>
          </p:nvPr>
        </p:nvSpPr>
        <p:spPr/>
        <p:txBody>
          <a:bodyPr/>
          <a:lstStyle/>
          <a:p>
            <a:r>
              <a:rPr lang="en-US" dirty="0">
                <a:solidFill>
                  <a:schemeClr val="bg1"/>
                </a:solidFill>
              </a:rPr>
              <a:t>2. Higher profits in the long run</a:t>
            </a:r>
          </a:p>
          <a:p>
            <a:endParaRPr lang="en-BA" dirty="0"/>
          </a:p>
        </p:txBody>
      </p:sp>
      <p:sp>
        <p:nvSpPr>
          <p:cNvPr id="3" name="Text Placeholder 2">
            <a:extLst>
              <a:ext uri="{FF2B5EF4-FFF2-40B4-BE49-F238E27FC236}">
                <a16:creationId xmlns:a16="http://schemas.microsoft.com/office/drawing/2014/main" id="{A0B402BE-F343-76EC-9156-9DD65660E17A}"/>
              </a:ext>
            </a:extLst>
          </p:cNvPr>
          <p:cNvSpPr>
            <a:spLocks noGrp="1"/>
          </p:cNvSpPr>
          <p:nvPr>
            <p:ph type="body" sz="quarter" idx="18"/>
          </p:nvPr>
        </p:nvSpPr>
        <p:spPr>
          <a:xfrm>
            <a:off x="4496527" y="661585"/>
            <a:ext cx="7112813" cy="6557922"/>
          </a:xfrm>
        </p:spPr>
        <p:txBody>
          <a:bodyPr>
            <a:normAutofit fontScale="92500" lnSpcReduction="10000"/>
          </a:bodyPr>
          <a:lstStyle/>
          <a:p>
            <a:pPr indent="0" algn="just">
              <a:spcBef>
                <a:spcPts val="600"/>
              </a:spcBef>
            </a:pPr>
            <a:r>
              <a:rPr lang="en-GB" sz="2600" dirty="0"/>
              <a:t>There is a correlation between environmental performance and financial economic performance. The typical office provides lots of opportunities for going green which will reduce costs and lead to higher profits. </a:t>
            </a:r>
          </a:p>
          <a:p>
            <a:pPr indent="0" algn="just">
              <a:spcBef>
                <a:spcPts val="600"/>
              </a:spcBef>
            </a:pPr>
            <a:endParaRPr lang="en-GB" sz="2600" dirty="0"/>
          </a:p>
          <a:p>
            <a:pPr indent="0" algn="just">
              <a:spcBef>
                <a:spcPts val="600"/>
              </a:spcBef>
            </a:pPr>
            <a:r>
              <a:rPr lang="en-GB" sz="2600" dirty="0"/>
              <a:t>Examples of profit boosting actions that can help your company save both money and energy</a:t>
            </a:r>
          </a:p>
          <a:p>
            <a:pPr marL="571500" indent="-342900" algn="just">
              <a:spcBef>
                <a:spcPts val="600"/>
              </a:spcBef>
              <a:buFont typeface="Arial" panose="020B0604020202020204" pitchFamily="34" charset="0"/>
              <a:buChar char="•"/>
            </a:pPr>
            <a:r>
              <a:rPr lang="en-GB" sz="2600" dirty="0"/>
              <a:t>Embracing natural light</a:t>
            </a:r>
          </a:p>
          <a:p>
            <a:pPr marL="571500" indent="-342900" algn="just">
              <a:spcBef>
                <a:spcPts val="600"/>
              </a:spcBef>
              <a:buFont typeface="Arial" panose="020B0604020202020204" pitchFamily="34" charset="0"/>
              <a:buChar char="•"/>
            </a:pPr>
            <a:r>
              <a:rPr lang="en-GB" sz="2600" dirty="0"/>
              <a:t>Paperless meetings</a:t>
            </a:r>
          </a:p>
          <a:p>
            <a:pPr marL="571500" indent="-342900" algn="just">
              <a:spcBef>
                <a:spcPts val="600"/>
              </a:spcBef>
              <a:buFont typeface="Arial" panose="020B0604020202020204" pitchFamily="34" charset="0"/>
              <a:buChar char="•"/>
            </a:pPr>
            <a:r>
              <a:rPr lang="en-GB" sz="2600" dirty="0"/>
              <a:t>Working from home</a:t>
            </a:r>
          </a:p>
          <a:p>
            <a:pPr indent="0" algn="just">
              <a:spcBef>
                <a:spcPts val="600"/>
              </a:spcBef>
            </a:pPr>
            <a:r>
              <a:rPr lang="en-GB" sz="2600" dirty="0"/>
              <a:t>We look at these actions later in this module.</a:t>
            </a:r>
          </a:p>
          <a:p>
            <a:pPr indent="0" algn="just">
              <a:spcBef>
                <a:spcPts val="600"/>
              </a:spcBef>
            </a:pPr>
            <a:endParaRPr lang="en-GB" dirty="0"/>
          </a:p>
          <a:p>
            <a:pPr indent="0" algn="just">
              <a:spcBef>
                <a:spcPts val="600"/>
              </a:spcBef>
            </a:pPr>
            <a:r>
              <a:rPr lang="en-GB" dirty="0"/>
              <a:t>FURTHER READING</a:t>
            </a:r>
          </a:p>
          <a:p>
            <a:pPr indent="0" algn="just">
              <a:spcBef>
                <a:spcPts val="600"/>
              </a:spcBef>
            </a:pPr>
            <a:r>
              <a:rPr lang="en-GB" dirty="0">
                <a:hlinkClick r:id="rId2"/>
              </a:rPr>
              <a:t>A sustainable office: what are the advantages and how do you achieve it?</a:t>
            </a:r>
            <a:endParaRPr lang="en-GB" dirty="0"/>
          </a:p>
          <a:p>
            <a:pPr indent="0" algn="just">
              <a:spcBef>
                <a:spcPts val="600"/>
              </a:spcBef>
            </a:pPr>
            <a:r>
              <a:rPr lang="en-GB" dirty="0"/>
              <a:t> </a:t>
            </a:r>
            <a:endParaRPr lang="en-BA" dirty="0"/>
          </a:p>
          <a:p>
            <a:pPr indent="0" algn="just">
              <a:spcBef>
                <a:spcPts val="600"/>
              </a:spcBef>
            </a:pPr>
            <a:endParaRPr lang="en-GB" dirty="0"/>
          </a:p>
          <a:p>
            <a:pPr indent="0" algn="just">
              <a:spcBef>
                <a:spcPts val="600"/>
              </a:spcBef>
            </a:pPr>
            <a:r>
              <a:rPr lang="en-GB" dirty="0"/>
              <a:t>.</a:t>
            </a:r>
            <a:endParaRPr lang="en-BA" dirty="0"/>
          </a:p>
        </p:txBody>
      </p:sp>
      <p:sp>
        <p:nvSpPr>
          <p:cNvPr id="4" name="Text Placeholder 1">
            <a:extLst>
              <a:ext uri="{FF2B5EF4-FFF2-40B4-BE49-F238E27FC236}">
                <a16:creationId xmlns:a16="http://schemas.microsoft.com/office/drawing/2014/main" id="{0AA23A5B-D626-D170-9E63-340D83CBD466}"/>
              </a:ext>
            </a:extLst>
          </p:cNvPr>
          <p:cNvSpPr txBox="1">
            <a:spLocks/>
          </p:cNvSpPr>
          <p:nvPr/>
        </p:nvSpPr>
        <p:spPr>
          <a:xfrm>
            <a:off x="226095" y="5180821"/>
            <a:ext cx="3872180" cy="11367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endParaRPr lang="en-BA" dirty="0"/>
          </a:p>
        </p:txBody>
      </p:sp>
      <p:grpSp>
        <p:nvGrpSpPr>
          <p:cNvPr id="6" name="Google Shape;656;p39">
            <a:extLst>
              <a:ext uri="{FF2B5EF4-FFF2-40B4-BE49-F238E27FC236}">
                <a16:creationId xmlns:a16="http://schemas.microsoft.com/office/drawing/2014/main" id="{A8390438-B4DF-E2AD-6C4E-9DFBB04DEC61}"/>
              </a:ext>
            </a:extLst>
          </p:cNvPr>
          <p:cNvGrpSpPr/>
          <p:nvPr/>
        </p:nvGrpSpPr>
        <p:grpSpPr>
          <a:xfrm>
            <a:off x="1419821" y="2542975"/>
            <a:ext cx="1395449" cy="1304615"/>
            <a:chOff x="5292575" y="3681900"/>
            <a:chExt cx="420150" cy="373275"/>
          </a:xfrm>
        </p:grpSpPr>
        <p:sp>
          <p:nvSpPr>
            <p:cNvPr id="7" name="Google Shape;657;p39">
              <a:extLst>
                <a:ext uri="{FF2B5EF4-FFF2-40B4-BE49-F238E27FC236}">
                  <a16:creationId xmlns:a16="http://schemas.microsoft.com/office/drawing/2014/main" id="{6FC5AC22-922D-75B1-BB25-F5766D306F04}"/>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58;p39">
              <a:extLst>
                <a:ext uri="{FF2B5EF4-FFF2-40B4-BE49-F238E27FC236}">
                  <a16:creationId xmlns:a16="http://schemas.microsoft.com/office/drawing/2014/main" id="{C9E7DDA9-8AD3-0B2E-12E6-3150982D787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59;p39">
              <a:extLst>
                <a:ext uri="{FF2B5EF4-FFF2-40B4-BE49-F238E27FC236}">
                  <a16:creationId xmlns:a16="http://schemas.microsoft.com/office/drawing/2014/main" id="{24747162-7112-2EA6-83ED-DD1F0004F096}"/>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0;p39">
              <a:extLst>
                <a:ext uri="{FF2B5EF4-FFF2-40B4-BE49-F238E27FC236}">
                  <a16:creationId xmlns:a16="http://schemas.microsoft.com/office/drawing/2014/main" id="{DE2FDD30-4BF9-8CD8-6830-D8DCDC744249}"/>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1;p39">
              <a:extLst>
                <a:ext uri="{FF2B5EF4-FFF2-40B4-BE49-F238E27FC236}">
                  <a16:creationId xmlns:a16="http://schemas.microsoft.com/office/drawing/2014/main" id="{E622EAD5-9B51-41BF-B532-A279718AE931}"/>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2;p39">
              <a:extLst>
                <a:ext uri="{FF2B5EF4-FFF2-40B4-BE49-F238E27FC236}">
                  <a16:creationId xmlns:a16="http://schemas.microsoft.com/office/drawing/2014/main" id="{9BE66119-3F20-ABA7-65F7-2AFBFEF5E790}"/>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3;p39">
              <a:extLst>
                <a:ext uri="{FF2B5EF4-FFF2-40B4-BE49-F238E27FC236}">
                  <a16:creationId xmlns:a16="http://schemas.microsoft.com/office/drawing/2014/main" id="{68B9C949-2C1E-6D23-9A0E-C5FB27453436}"/>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67279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DB5F2D-A33A-7B40-ADE5-6E5FC6DF7682}"/>
              </a:ext>
            </a:extLst>
          </p:cNvPr>
          <p:cNvSpPr>
            <a:spLocks noGrp="1"/>
          </p:cNvSpPr>
          <p:nvPr>
            <p:ph type="body" sz="quarter" idx="18"/>
          </p:nvPr>
        </p:nvSpPr>
        <p:spPr>
          <a:xfrm>
            <a:off x="396889" y="3229458"/>
            <a:ext cx="5699111" cy="2271033"/>
          </a:xfrm>
        </p:spPr>
        <p:txBody>
          <a:bodyPr/>
          <a:lstStyle/>
          <a:p>
            <a:pPr indent="0" algn="just"/>
            <a:r>
              <a:rPr lang="en-GB" b="0" i="0" u="none" strike="noStrike" dirty="0">
                <a:solidFill>
                  <a:srgbClr val="313435"/>
                </a:solidFill>
                <a:effectLst/>
                <a:latin typeface="universal sans 500"/>
              </a:rPr>
              <a:t>When an SME demonstrably invests in sustainability, it contributes to a healthy and sustainable world. In some countries, the government provides a subsidy to reward the investment.</a:t>
            </a:r>
          </a:p>
        </p:txBody>
      </p:sp>
      <p:sp>
        <p:nvSpPr>
          <p:cNvPr id="4" name="Text Placeholder 3">
            <a:extLst>
              <a:ext uri="{FF2B5EF4-FFF2-40B4-BE49-F238E27FC236}">
                <a16:creationId xmlns:a16="http://schemas.microsoft.com/office/drawing/2014/main" id="{AFB37444-E040-D84D-8830-F1C44F99AF75}"/>
              </a:ext>
            </a:extLst>
          </p:cNvPr>
          <p:cNvSpPr>
            <a:spLocks noGrp="1"/>
          </p:cNvSpPr>
          <p:nvPr>
            <p:ph type="body" sz="quarter" idx="16"/>
          </p:nvPr>
        </p:nvSpPr>
        <p:spPr>
          <a:xfrm>
            <a:off x="712183" y="513301"/>
            <a:ext cx="6293301" cy="1688415"/>
          </a:xfrm>
        </p:spPr>
        <p:txBody>
          <a:bodyPr/>
          <a:lstStyle/>
          <a:p>
            <a:pPr marL="0" indent="0"/>
            <a:r>
              <a:rPr lang="en-US" b="1" dirty="0">
                <a:solidFill>
                  <a:schemeClr val="bg1"/>
                </a:solidFill>
              </a:rPr>
              <a:t>3. Possible subsidies</a:t>
            </a:r>
          </a:p>
          <a:p>
            <a:pPr marL="0" indent="0"/>
            <a:endParaRPr lang="en-US" b="1" dirty="0"/>
          </a:p>
          <a:p>
            <a:pPr marL="0" indent="0"/>
            <a:endParaRPr lang="en-US" b="1" dirty="0">
              <a:solidFill>
                <a:schemeClr val="bg1"/>
              </a:solidFill>
            </a:endParaRPr>
          </a:p>
        </p:txBody>
      </p:sp>
      <p:pic>
        <p:nvPicPr>
          <p:cNvPr id="11" name="Picture Placeholder 10">
            <a:extLst>
              <a:ext uri="{FF2B5EF4-FFF2-40B4-BE49-F238E27FC236}">
                <a16:creationId xmlns:a16="http://schemas.microsoft.com/office/drawing/2014/main" id="{20EECA87-80B3-CC46-064E-E01B24834EC3}"/>
              </a:ext>
            </a:extLst>
          </p:cNvPr>
          <p:cNvPicPr>
            <a:picLocks noGrp="1" noChangeAspect="1"/>
          </p:cNvPicPr>
          <p:nvPr>
            <p:ph type="pic" sz="quarter" idx="10"/>
          </p:nvPr>
        </p:nvPicPr>
        <p:blipFill>
          <a:blip r:embed="rId2"/>
          <a:srcRect l="3298" r="3298"/>
          <a:stretch>
            <a:fillRect/>
          </a:stretch>
        </p:blipFill>
        <p:spPr/>
      </p:pic>
      <p:pic>
        <p:nvPicPr>
          <p:cNvPr id="6" name="Graphic 5" descr="Euro with solid fill">
            <a:extLst>
              <a:ext uri="{FF2B5EF4-FFF2-40B4-BE49-F238E27FC236}">
                <a16:creationId xmlns:a16="http://schemas.microsoft.com/office/drawing/2014/main" id="{50731325-4E57-D88B-F3FE-20402504CB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26418" y="312350"/>
            <a:ext cx="914400" cy="914400"/>
          </a:xfrm>
          <a:prstGeom prst="rect">
            <a:avLst/>
          </a:prstGeom>
        </p:spPr>
      </p:pic>
    </p:spTree>
    <p:extLst>
      <p:ext uri="{BB962C8B-B14F-4D97-AF65-F5344CB8AC3E}">
        <p14:creationId xmlns:p14="http://schemas.microsoft.com/office/powerpoint/2010/main" val="2946321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E77790-1BDC-0629-DDE8-AA315124C76B}"/>
              </a:ext>
            </a:extLst>
          </p:cNvPr>
          <p:cNvSpPr>
            <a:spLocks noGrp="1"/>
          </p:cNvSpPr>
          <p:nvPr>
            <p:ph type="body" sz="quarter" idx="16"/>
          </p:nvPr>
        </p:nvSpPr>
        <p:spPr/>
        <p:txBody>
          <a:bodyPr/>
          <a:lstStyle/>
          <a:p>
            <a:r>
              <a:rPr lang="en-US" dirty="0">
                <a:solidFill>
                  <a:schemeClr val="bg1"/>
                </a:solidFill>
              </a:rPr>
              <a:t>4. Reputation and image boost</a:t>
            </a:r>
          </a:p>
          <a:p>
            <a:endParaRPr lang="en-BA" dirty="0"/>
          </a:p>
        </p:txBody>
      </p:sp>
      <p:sp>
        <p:nvSpPr>
          <p:cNvPr id="3" name="Text Placeholder 2">
            <a:extLst>
              <a:ext uri="{FF2B5EF4-FFF2-40B4-BE49-F238E27FC236}">
                <a16:creationId xmlns:a16="http://schemas.microsoft.com/office/drawing/2014/main" id="{EDE82163-24EA-0524-DFCC-FB85470157D3}"/>
              </a:ext>
            </a:extLst>
          </p:cNvPr>
          <p:cNvSpPr>
            <a:spLocks noGrp="1"/>
          </p:cNvSpPr>
          <p:nvPr>
            <p:ph type="body" sz="quarter" idx="18"/>
          </p:nvPr>
        </p:nvSpPr>
        <p:spPr/>
        <p:txBody>
          <a:bodyPr>
            <a:normAutofit/>
          </a:bodyPr>
          <a:lstStyle/>
          <a:p>
            <a:pPr indent="0" algn="just"/>
            <a:r>
              <a:rPr lang="en-GB" dirty="0"/>
              <a:t>A sustainable and meaningful office helps to your company to be future-proofed and progressive. Now more than ever, employees and customers expect companies to take a stand on environmental issues and work to make the world a better place. </a:t>
            </a:r>
          </a:p>
          <a:p>
            <a:pPr algn="just" fontAlgn="base"/>
            <a:r>
              <a:rPr lang="en-GB" dirty="0"/>
              <a:t>Environmentally responsible companies get an edge over the competitors and attract more business and talent. Job hunters often choose the “company that cares” over a higher salary. According to experts, employees who are satisfied with their job and the workplace remain loyal to the company. </a:t>
            </a:r>
            <a:endParaRPr lang="en-BA" dirty="0"/>
          </a:p>
        </p:txBody>
      </p:sp>
      <p:sp>
        <p:nvSpPr>
          <p:cNvPr id="4" name="TextBox 3">
            <a:extLst>
              <a:ext uri="{FF2B5EF4-FFF2-40B4-BE49-F238E27FC236}">
                <a16:creationId xmlns:a16="http://schemas.microsoft.com/office/drawing/2014/main" id="{367E0B4D-E4C9-DE16-F15D-93B830274A59}"/>
              </a:ext>
            </a:extLst>
          </p:cNvPr>
          <p:cNvSpPr txBox="1"/>
          <p:nvPr/>
        </p:nvSpPr>
        <p:spPr>
          <a:xfrm>
            <a:off x="4730555" y="5702632"/>
            <a:ext cx="6021908" cy="923330"/>
          </a:xfrm>
          <a:prstGeom prst="rect">
            <a:avLst/>
          </a:prstGeom>
          <a:noFill/>
        </p:spPr>
        <p:txBody>
          <a:bodyPr wrap="square" rtlCol="0">
            <a:spAutoFit/>
          </a:bodyPr>
          <a:lstStyle/>
          <a:p>
            <a:r>
              <a:rPr lang="en-BA" dirty="0"/>
              <a:t>Sources: </a:t>
            </a:r>
            <a:r>
              <a:rPr lang="en-GB" dirty="0">
                <a:hlinkClick r:id="rId2"/>
              </a:rPr>
              <a:t>A sustainable office: what are the advantages and how do you achieve it?</a:t>
            </a:r>
            <a:endParaRPr lang="en-GB" dirty="0"/>
          </a:p>
          <a:p>
            <a:r>
              <a:rPr lang="en-GB" dirty="0">
                <a:hlinkClick r:id="rId3"/>
              </a:rPr>
              <a:t>7 Benefits of Sustainable Workplace Design</a:t>
            </a:r>
            <a:endParaRPr lang="en-BA" dirty="0"/>
          </a:p>
        </p:txBody>
      </p:sp>
      <p:grpSp>
        <p:nvGrpSpPr>
          <p:cNvPr id="5" name="Google Shape;591;p39">
            <a:extLst>
              <a:ext uri="{FF2B5EF4-FFF2-40B4-BE49-F238E27FC236}">
                <a16:creationId xmlns:a16="http://schemas.microsoft.com/office/drawing/2014/main" id="{69A54EBF-5C96-3660-ED3E-C04F88B2B5D9}"/>
              </a:ext>
            </a:extLst>
          </p:cNvPr>
          <p:cNvGrpSpPr/>
          <p:nvPr/>
        </p:nvGrpSpPr>
        <p:grpSpPr>
          <a:xfrm>
            <a:off x="1473053" y="2503142"/>
            <a:ext cx="1216984" cy="1058765"/>
            <a:chOff x="5972700" y="2330200"/>
            <a:chExt cx="411625" cy="387275"/>
          </a:xfrm>
        </p:grpSpPr>
        <p:sp>
          <p:nvSpPr>
            <p:cNvPr id="6" name="Google Shape;592;p39">
              <a:extLst>
                <a:ext uri="{FF2B5EF4-FFF2-40B4-BE49-F238E27FC236}">
                  <a16:creationId xmlns:a16="http://schemas.microsoft.com/office/drawing/2014/main" id="{038E6089-22B1-0755-A7DB-2FD9F42CFCB6}"/>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93;p39">
              <a:extLst>
                <a:ext uri="{FF2B5EF4-FFF2-40B4-BE49-F238E27FC236}">
                  <a16:creationId xmlns:a16="http://schemas.microsoft.com/office/drawing/2014/main" id="{EFA7ED83-287E-5C0D-8C7B-21AA09792F77}"/>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11533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CFD28E-2749-DBB0-07A0-41942BC0F457}"/>
              </a:ext>
            </a:extLst>
          </p:cNvPr>
          <p:cNvSpPr>
            <a:spLocks noGrp="1"/>
          </p:cNvSpPr>
          <p:nvPr>
            <p:ph type="body" sz="quarter" idx="16"/>
          </p:nvPr>
        </p:nvSpPr>
        <p:spPr/>
        <p:txBody>
          <a:bodyPr/>
          <a:lstStyle/>
          <a:p>
            <a:r>
              <a:rPr lang="en-US" dirty="0">
                <a:solidFill>
                  <a:schemeClr val="bg1"/>
                </a:solidFill>
              </a:rPr>
              <a:t>5. Reduced energy bills</a:t>
            </a:r>
          </a:p>
          <a:p>
            <a:endParaRPr lang="en-BA" dirty="0"/>
          </a:p>
        </p:txBody>
      </p:sp>
      <p:sp>
        <p:nvSpPr>
          <p:cNvPr id="3" name="Text Placeholder 2">
            <a:extLst>
              <a:ext uri="{FF2B5EF4-FFF2-40B4-BE49-F238E27FC236}">
                <a16:creationId xmlns:a16="http://schemas.microsoft.com/office/drawing/2014/main" id="{B60F49EE-B0F2-D006-FB9F-2C4CDE38EF84}"/>
              </a:ext>
            </a:extLst>
          </p:cNvPr>
          <p:cNvSpPr>
            <a:spLocks noGrp="1"/>
          </p:cNvSpPr>
          <p:nvPr>
            <p:ph type="body" sz="quarter" idx="18"/>
          </p:nvPr>
        </p:nvSpPr>
        <p:spPr/>
        <p:txBody>
          <a:bodyPr/>
          <a:lstStyle/>
          <a:p>
            <a:pPr indent="0" algn="just"/>
            <a:r>
              <a:rPr lang="en-GB" dirty="0"/>
              <a:t>Gas and electricity bills have ‘nearly doubled in all EU capitals', </a:t>
            </a:r>
            <a:r>
              <a:rPr lang="en-GB" dirty="0">
                <a:hlinkClick r:id="rId2"/>
              </a:rPr>
              <a:t>Gas and electricity bills 'nearly double in all EU capitals', new data reveals | </a:t>
            </a:r>
            <a:r>
              <a:rPr lang="en-GB" dirty="0" err="1">
                <a:hlinkClick r:id="rId2"/>
              </a:rPr>
              <a:t>Euronews</a:t>
            </a:r>
            <a:endParaRPr lang="en-GB" dirty="0"/>
          </a:p>
          <a:p>
            <a:pPr indent="0" algn="just"/>
            <a:endParaRPr lang="en-GB" dirty="0"/>
          </a:p>
          <a:p>
            <a:pPr indent="0" algn="just"/>
            <a:r>
              <a:rPr lang="en-GB" dirty="0"/>
              <a:t>With escalating energy bills, SMEs are under pressure and looking to take measures to reduce energy bills. Reducing energy bills can be achieved, for example, by using green electricity in the form of solar panels or wind energy. Eventually, this provides benefits for the energy bill, it ensures differentiation and green electricity does not burden the environment or at least to a smaller extent.</a:t>
            </a:r>
            <a:endParaRPr lang="en-BA" dirty="0"/>
          </a:p>
        </p:txBody>
      </p:sp>
      <p:sp>
        <p:nvSpPr>
          <p:cNvPr id="4" name="TextBox 3">
            <a:extLst>
              <a:ext uri="{FF2B5EF4-FFF2-40B4-BE49-F238E27FC236}">
                <a16:creationId xmlns:a16="http://schemas.microsoft.com/office/drawing/2014/main" id="{94A6F911-1EF8-B210-7D5E-47910CF71525}"/>
              </a:ext>
            </a:extLst>
          </p:cNvPr>
          <p:cNvSpPr txBox="1"/>
          <p:nvPr/>
        </p:nvSpPr>
        <p:spPr>
          <a:xfrm>
            <a:off x="4730555" y="6011749"/>
            <a:ext cx="6021908" cy="646331"/>
          </a:xfrm>
          <a:prstGeom prst="rect">
            <a:avLst/>
          </a:prstGeom>
          <a:noFill/>
        </p:spPr>
        <p:txBody>
          <a:bodyPr wrap="square" rtlCol="0">
            <a:spAutoFit/>
          </a:bodyPr>
          <a:lstStyle/>
          <a:p>
            <a:r>
              <a:rPr lang="en-BA" dirty="0"/>
              <a:t>Source: </a:t>
            </a:r>
            <a:r>
              <a:rPr lang="en-GB" dirty="0">
                <a:hlinkClick r:id="rId3"/>
              </a:rPr>
              <a:t>A sustainable office: what are the advantages and how do you achieve it?</a:t>
            </a:r>
            <a:endParaRPr lang="en-BA" dirty="0"/>
          </a:p>
        </p:txBody>
      </p:sp>
      <p:grpSp>
        <p:nvGrpSpPr>
          <p:cNvPr id="5" name="Google Shape;609;p39">
            <a:extLst>
              <a:ext uri="{FF2B5EF4-FFF2-40B4-BE49-F238E27FC236}">
                <a16:creationId xmlns:a16="http://schemas.microsoft.com/office/drawing/2014/main" id="{8B32C54A-AAA5-D74F-362D-99ECD622CC15}"/>
              </a:ext>
            </a:extLst>
          </p:cNvPr>
          <p:cNvGrpSpPr/>
          <p:nvPr/>
        </p:nvGrpSpPr>
        <p:grpSpPr>
          <a:xfrm>
            <a:off x="1682259" y="2335264"/>
            <a:ext cx="965248" cy="854503"/>
            <a:chOff x="5247525" y="3007275"/>
            <a:chExt cx="517575" cy="384825"/>
          </a:xfrm>
        </p:grpSpPr>
        <p:sp>
          <p:nvSpPr>
            <p:cNvPr id="6" name="Google Shape;610;p39">
              <a:extLst>
                <a:ext uri="{FF2B5EF4-FFF2-40B4-BE49-F238E27FC236}">
                  <a16:creationId xmlns:a16="http://schemas.microsoft.com/office/drawing/2014/main" id="{F297A646-2A85-C3C9-608A-2CCB46AD21A5}"/>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1;p39">
              <a:extLst>
                <a:ext uri="{FF2B5EF4-FFF2-40B4-BE49-F238E27FC236}">
                  <a16:creationId xmlns:a16="http://schemas.microsoft.com/office/drawing/2014/main" id="{74B9916D-4B48-F7CC-0CC7-F62319343230}"/>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1929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A4D5D8-4575-524A-8AB8-6114F060D24E}"/>
              </a:ext>
            </a:extLst>
          </p:cNvPr>
          <p:cNvSpPr>
            <a:spLocks noGrp="1"/>
          </p:cNvSpPr>
          <p:nvPr>
            <p:ph type="body" sz="quarter" idx="25"/>
          </p:nvPr>
        </p:nvSpPr>
        <p:spPr/>
        <p:txBody>
          <a:bodyPr>
            <a:normAutofit/>
          </a:bodyPr>
          <a:lstStyle/>
          <a:p>
            <a:pPr marL="0" indent="0"/>
            <a:r>
              <a:rPr lang="en-US" dirty="0"/>
              <a:t>6. Employee satisfaction</a:t>
            </a:r>
          </a:p>
        </p:txBody>
      </p:sp>
      <p:sp>
        <p:nvSpPr>
          <p:cNvPr id="14" name="Text Placeholder 13">
            <a:extLst>
              <a:ext uri="{FF2B5EF4-FFF2-40B4-BE49-F238E27FC236}">
                <a16:creationId xmlns:a16="http://schemas.microsoft.com/office/drawing/2014/main" id="{7F95A218-391F-C243-99B9-7FC8185EA999}"/>
              </a:ext>
            </a:extLst>
          </p:cNvPr>
          <p:cNvSpPr>
            <a:spLocks noGrp="1"/>
          </p:cNvSpPr>
          <p:nvPr>
            <p:ph type="body" sz="quarter" idx="29"/>
          </p:nvPr>
        </p:nvSpPr>
        <p:spPr/>
        <p:txBody>
          <a:bodyPr>
            <a:normAutofit lnSpcReduction="10000"/>
          </a:bodyPr>
          <a:lstStyle/>
          <a:p>
            <a:r>
              <a:rPr lang="en-GB" b="0" i="0" u="none" strike="noStrike" dirty="0">
                <a:solidFill>
                  <a:srgbClr val="000000"/>
                </a:solidFill>
                <a:effectLst/>
                <a:latin typeface="universal sans 800"/>
              </a:rPr>
              <a:t>The Benefits of </a:t>
            </a:r>
            <a:r>
              <a:rPr lang="en-US" dirty="0"/>
              <a:t>Sustainable Offices (part 2) </a:t>
            </a:r>
            <a:endParaRPr lang="en-GB" b="0" i="0" u="none" strike="noStrike" dirty="0">
              <a:solidFill>
                <a:srgbClr val="000000"/>
              </a:solidFill>
              <a:effectLst/>
              <a:latin typeface="universal sans 800"/>
            </a:endParaRPr>
          </a:p>
        </p:txBody>
      </p:sp>
      <p:sp>
        <p:nvSpPr>
          <p:cNvPr id="10" name="Text Placeholder 12">
            <a:extLst>
              <a:ext uri="{FF2B5EF4-FFF2-40B4-BE49-F238E27FC236}">
                <a16:creationId xmlns:a16="http://schemas.microsoft.com/office/drawing/2014/main" id="{F084E920-98C0-0E69-7943-CD7769677D21}"/>
              </a:ext>
            </a:extLst>
          </p:cNvPr>
          <p:cNvSpPr txBox="1">
            <a:spLocks/>
          </p:cNvSpPr>
          <p:nvPr/>
        </p:nvSpPr>
        <p:spPr>
          <a:xfrm>
            <a:off x="2913444" y="4364934"/>
            <a:ext cx="2061046" cy="159443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63A043"/>
                </a:solidFill>
              </a:rPr>
              <a:t>7. Physical and mental wellbeing</a:t>
            </a:r>
          </a:p>
        </p:txBody>
      </p:sp>
      <p:sp>
        <p:nvSpPr>
          <p:cNvPr id="12" name="Text Placeholder 12">
            <a:extLst>
              <a:ext uri="{FF2B5EF4-FFF2-40B4-BE49-F238E27FC236}">
                <a16:creationId xmlns:a16="http://schemas.microsoft.com/office/drawing/2014/main" id="{00053754-D8B1-AE47-D475-E1985BD3F682}"/>
              </a:ext>
            </a:extLst>
          </p:cNvPr>
          <p:cNvSpPr txBox="1">
            <a:spLocks/>
          </p:cNvSpPr>
          <p:nvPr/>
        </p:nvSpPr>
        <p:spPr>
          <a:xfrm>
            <a:off x="7241237" y="4364934"/>
            <a:ext cx="2061046" cy="159443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297239"/>
                </a:solidFill>
              </a:rPr>
              <a:t>9. Reduced absenteeism</a:t>
            </a:r>
          </a:p>
        </p:txBody>
      </p:sp>
      <p:sp>
        <p:nvSpPr>
          <p:cNvPr id="19" name="Text Placeholder 12">
            <a:extLst>
              <a:ext uri="{FF2B5EF4-FFF2-40B4-BE49-F238E27FC236}">
                <a16:creationId xmlns:a16="http://schemas.microsoft.com/office/drawing/2014/main" id="{79242669-A62F-8EA1-1055-354F94139126}"/>
              </a:ext>
            </a:extLst>
          </p:cNvPr>
          <p:cNvSpPr txBox="1">
            <a:spLocks/>
          </p:cNvSpPr>
          <p:nvPr/>
        </p:nvSpPr>
        <p:spPr>
          <a:xfrm>
            <a:off x="9381981" y="4364934"/>
            <a:ext cx="2061046" cy="159443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0B582E"/>
                </a:solidFill>
              </a:rPr>
              <a:t>10. Boasts cognitive thinking</a:t>
            </a:r>
          </a:p>
        </p:txBody>
      </p:sp>
      <p:sp>
        <p:nvSpPr>
          <p:cNvPr id="21" name="Text Placeholder 12">
            <a:extLst>
              <a:ext uri="{FF2B5EF4-FFF2-40B4-BE49-F238E27FC236}">
                <a16:creationId xmlns:a16="http://schemas.microsoft.com/office/drawing/2014/main" id="{63DBFF37-51BE-2111-4E65-A430FA3C4154}"/>
              </a:ext>
            </a:extLst>
          </p:cNvPr>
          <p:cNvSpPr txBox="1">
            <a:spLocks/>
          </p:cNvSpPr>
          <p:nvPr/>
        </p:nvSpPr>
        <p:spPr>
          <a:xfrm>
            <a:off x="5076766" y="4364934"/>
            <a:ext cx="2061046" cy="159443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63A043"/>
                </a:solidFill>
              </a:rPr>
              <a:t>8. Increased productivity</a:t>
            </a:r>
          </a:p>
        </p:txBody>
      </p:sp>
      <p:grpSp>
        <p:nvGrpSpPr>
          <p:cNvPr id="2" name="Google Shape;566;p39">
            <a:extLst>
              <a:ext uri="{FF2B5EF4-FFF2-40B4-BE49-F238E27FC236}">
                <a16:creationId xmlns:a16="http://schemas.microsoft.com/office/drawing/2014/main" id="{19ECDE68-44EA-9271-9F38-859D1B3AA565}"/>
              </a:ext>
            </a:extLst>
          </p:cNvPr>
          <p:cNvGrpSpPr/>
          <p:nvPr/>
        </p:nvGrpSpPr>
        <p:grpSpPr>
          <a:xfrm>
            <a:off x="1619307" y="2376300"/>
            <a:ext cx="320378" cy="320378"/>
            <a:chOff x="1278900" y="2333250"/>
            <a:chExt cx="381175" cy="381175"/>
          </a:xfrm>
        </p:grpSpPr>
        <p:sp>
          <p:nvSpPr>
            <p:cNvPr id="3" name="Google Shape;567;p39">
              <a:extLst>
                <a:ext uri="{FF2B5EF4-FFF2-40B4-BE49-F238E27FC236}">
                  <a16:creationId xmlns:a16="http://schemas.microsoft.com/office/drawing/2014/main" id="{9ED91840-E3D9-E3B1-5C55-48A066A2E1FB}"/>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568;p39">
              <a:extLst>
                <a:ext uri="{FF2B5EF4-FFF2-40B4-BE49-F238E27FC236}">
                  <a16:creationId xmlns:a16="http://schemas.microsoft.com/office/drawing/2014/main" id="{C4438967-EC9A-7D95-97C9-C37535882008}"/>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69;p39">
              <a:extLst>
                <a:ext uri="{FF2B5EF4-FFF2-40B4-BE49-F238E27FC236}">
                  <a16:creationId xmlns:a16="http://schemas.microsoft.com/office/drawing/2014/main" id="{B58C50C4-1E77-D62C-58B3-6AB1AAFFCE6F}"/>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70;p39">
              <a:extLst>
                <a:ext uri="{FF2B5EF4-FFF2-40B4-BE49-F238E27FC236}">
                  <a16:creationId xmlns:a16="http://schemas.microsoft.com/office/drawing/2014/main" id="{86608A27-23EA-37B0-D06E-85A7F33C5755}"/>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497;p39">
            <a:extLst>
              <a:ext uri="{FF2B5EF4-FFF2-40B4-BE49-F238E27FC236}">
                <a16:creationId xmlns:a16="http://schemas.microsoft.com/office/drawing/2014/main" id="{71482030-D0BE-61D7-DBC3-0AC57A41023F}"/>
              </a:ext>
            </a:extLst>
          </p:cNvPr>
          <p:cNvSpPr/>
          <p:nvPr/>
        </p:nvSpPr>
        <p:spPr>
          <a:xfrm>
            <a:off x="3768933" y="2401904"/>
            <a:ext cx="350068" cy="314242"/>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674;p39">
            <a:extLst>
              <a:ext uri="{FF2B5EF4-FFF2-40B4-BE49-F238E27FC236}">
                <a16:creationId xmlns:a16="http://schemas.microsoft.com/office/drawing/2014/main" id="{E58EAE18-8AFA-1F59-1208-D6BD58AACBD8}"/>
              </a:ext>
            </a:extLst>
          </p:cNvPr>
          <p:cNvGrpSpPr/>
          <p:nvPr/>
        </p:nvGrpSpPr>
        <p:grpSpPr>
          <a:xfrm>
            <a:off x="5910218" y="2350717"/>
            <a:ext cx="371564" cy="371543"/>
            <a:chOff x="576250" y="4319400"/>
            <a:chExt cx="442075" cy="442050"/>
          </a:xfrm>
        </p:grpSpPr>
        <p:sp>
          <p:nvSpPr>
            <p:cNvPr id="9" name="Google Shape;675;p39">
              <a:extLst>
                <a:ext uri="{FF2B5EF4-FFF2-40B4-BE49-F238E27FC236}">
                  <a16:creationId xmlns:a16="http://schemas.microsoft.com/office/drawing/2014/main" id="{CCE524E9-910C-186B-D52B-FE9A9F982567}"/>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76;p39">
              <a:extLst>
                <a:ext uri="{FF2B5EF4-FFF2-40B4-BE49-F238E27FC236}">
                  <a16:creationId xmlns:a16="http://schemas.microsoft.com/office/drawing/2014/main" id="{24AA1650-65C1-AA71-CA1F-5DA6D792FE3E}"/>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77;p39">
              <a:extLst>
                <a:ext uri="{FF2B5EF4-FFF2-40B4-BE49-F238E27FC236}">
                  <a16:creationId xmlns:a16="http://schemas.microsoft.com/office/drawing/2014/main" id="{279BA847-2DF7-524B-9606-AC5EE4A303B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8;p39">
              <a:extLst>
                <a:ext uri="{FF2B5EF4-FFF2-40B4-BE49-F238E27FC236}">
                  <a16:creationId xmlns:a16="http://schemas.microsoft.com/office/drawing/2014/main" id="{5E4051F0-D697-22B5-4C9A-73B2C95DBE31}"/>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81;p39">
            <a:extLst>
              <a:ext uri="{FF2B5EF4-FFF2-40B4-BE49-F238E27FC236}">
                <a16:creationId xmlns:a16="http://schemas.microsoft.com/office/drawing/2014/main" id="{AE48FAA8-B51F-CA13-75C0-A2347677EE61}"/>
              </a:ext>
            </a:extLst>
          </p:cNvPr>
          <p:cNvGrpSpPr/>
          <p:nvPr/>
        </p:nvGrpSpPr>
        <p:grpSpPr>
          <a:xfrm>
            <a:off x="8186291" y="2323074"/>
            <a:ext cx="170937" cy="426827"/>
            <a:chOff x="3384375" y="2267500"/>
            <a:chExt cx="203375" cy="507825"/>
          </a:xfrm>
        </p:grpSpPr>
        <p:sp>
          <p:nvSpPr>
            <p:cNvPr id="18" name="Google Shape;582;p39">
              <a:extLst>
                <a:ext uri="{FF2B5EF4-FFF2-40B4-BE49-F238E27FC236}">
                  <a16:creationId xmlns:a16="http://schemas.microsoft.com/office/drawing/2014/main" id="{390B8743-4D2D-8DF2-C460-5404AD9B404C}"/>
                </a:ext>
              </a:extLst>
            </p:cNvPr>
            <p:cNvSpPr/>
            <p:nvPr/>
          </p:nvSpPr>
          <p:spPr>
            <a:xfrm>
              <a:off x="3384375" y="2373425"/>
              <a:ext cx="203375" cy="401900"/>
            </a:xfrm>
            <a:custGeom>
              <a:avLst/>
              <a:gdLst/>
              <a:ahLst/>
              <a:cxnLst/>
              <a:rect l="l" t="t" r="r" b="b"/>
              <a:pathLst>
                <a:path w="8135" h="16076" fill="none" extrusionOk="0">
                  <a:moveTo>
                    <a:pt x="4896" y="1"/>
                  </a:moveTo>
                  <a:lnTo>
                    <a:pt x="4896" y="1"/>
                  </a:lnTo>
                  <a:lnTo>
                    <a:pt x="4701" y="74"/>
                  </a:lnTo>
                  <a:lnTo>
                    <a:pt x="4506" y="147"/>
                  </a:lnTo>
                  <a:lnTo>
                    <a:pt x="4287" y="196"/>
                  </a:lnTo>
                  <a:lnTo>
                    <a:pt x="4068" y="196"/>
                  </a:lnTo>
                  <a:lnTo>
                    <a:pt x="4068" y="196"/>
                  </a:lnTo>
                  <a:lnTo>
                    <a:pt x="3848" y="196"/>
                  </a:lnTo>
                  <a:lnTo>
                    <a:pt x="3654" y="147"/>
                  </a:lnTo>
                  <a:lnTo>
                    <a:pt x="3434" y="98"/>
                  </a:lnTo>
                  <a:lnTo>
                    <a:pt x="3240" y="1"/>
                  </a:lnTo>
                  <a:lnTo>
                    <a:pt x="3240" y="1"/>
                  </a:lnTo>
                  <a:lnTo>
                    <a:pt x="2996" y="50"/>
                  </a:lnTo>
                  <a:lnTo>
                    <a:pt x="2777" y="98"/>
                  </a:lnTo>
                  <a:lnTo>
                    <a:pt x="2558" y="171"/>
                  </a:lnTo>
                  <a:lnTo>
                    <a:pt x="2363" y="269"/>
                  </a:lnTo>
                  <a:lnTo>
                    <a:pt x="2168" y="366"/>
                  </a:lnTo>
                  <a:lnTo>
                    <a:pt x="1973" y="464"/>
                  </a:lnTo>
                  <a:lnTo>
                    <a:pt x="1803" y="585"/>
                  </a:lnTo>
                  <a:lnTo>
                    <a:pt x="1632" y="731"/>
                  </a:lnTo>
                  <a:lnTo>
                    <a:pt x="1486" y="878"/>
                  </a:lnTo>
                  <a:lnTo>
                    <a:pt x="1340" y="1024"/>
                  </a:lnTo>
                  <a:lnTo>
                    <a:pt x="1072" y="1365"/>
                  </a:lnTo>
                  <a:lnTo>
                    <a:pt x="853" y="1779"/>
                  </a:lnTo>
                  <a:lnTo>
                    <a:pt x="658" y="2193"/>
                  </a:lnTo>
                  <a:lnTo>
                    <a:pt x="488" y="2680"/>
                  </a:lnTo>
                  <a:lnTo>
                    <a:pt x="341" y="3167"/>
                  </a:lnTo>
                  <a:lnTo>
                    <a:pt x="244" y="3727"/>
                  </a:lnTo>
                  <a:lnTo>
                    <a:pt x="147" y="4287"/>
                  </a:lnTo>
                  <a:lnTo>
                    <a:pt x="73" y="4896"/>
                  </a:lnTo>
                  <a:lnTo>
                    <a:pt x="49" y="5529"/>
                  </a:lnTo>
                  <a:lnTo>
                    <a:pt x="25" y="6187"/>
                  </a:lnTo>
                  <a:lnTo>
                    <a:pt x="0" y="6869"/>
                  </a:lnTo>
                  <a:lnTo>
                    <a:pt x="0" y="6869"/>
                  </a:lnTo>
                  <a:lnTo>
                    <a:pt x="25" y="7015"/>
                  </a:lnTo>
                  <a:lnTo>
                    <a:pt x="49" y="7161"/>
                  </a:lnTo>
                  <a:lnTo>
                    <a:pt x="98" y="7307"/>
                  </a:lnTo>
                  <a:lnTo>
                    <a:pt x="171" y="7405"/>
                  </a:lnTo>
                  <a:lnTo>
                    <a:pt x="268" y="7502"/>
                  </a:lnTo>
                  <a:lnTo>
                    <a:pt x="390" y="7575"/>
                  </a:lnTo>
                  <a:lnTo>
                    <a:pt x="512" y="7624"/>
                  </a:lnTo>
                  <a:lnTo>
                    <a:pt x="658" y="7648"/>
                  </a:lnTo>
                  <a:lnTo>
                    <a:pt x="658" y="7648"/>
                  </a:lnTo>
                  <a:lnTo>
                    <a:pt x="804" y="7624"/>
                  </a:lnTo>
                  <a:lnTo>
                    <a:pt x="926" y="7575"/>
                  </a:lnTo>
                  <a:lnTo>
                    <a:pt x="1048" y="7502"/>
                  </a:lnTo>
                  <a:lnTo>
                    <a:pt x="1145" y="7405"/>
                  </a:lnTo>
                  <a:lnTo>
                    <a:pt x="1218" y="7307"/>
                  </a:lnTo>
                  <a:lnTo>
                    <a:pt x="1267" y="7161"/>
                  </a:lnTo>
                  <a:lnTo>
                    <a:pt x="1291" y="7015"/>
                  </a:lnTo>
                  <a:lnTo>
                    <a:pt x="1316" y="6869"/>
                  </a:lnTo>
                  <a:lnTo>
                    <a:pt x="1316" y="6869"/>
                  </a:lnTo>
                  <a:lnTo>
                    <a:pt x="1340" y="6260"/>
                  </a:lnTo>
                  <a:lnTo>
                    <a:pt x="1413" y="5554"/>
                  </a:lnTo>
                  <a:lnTo>
                    <a:pt x="1510" y="4847"/>
                  </a:lnTo>
                  <a:lnTo>
                    <a:pt x="1632" y="4141"/>
                  </a:lnTo>
                  <a:lnTo>
                    <a:pt x="1754" y="3532"/>
                  </a:lnTo>
                  <a:lnTo>
                    <a:pt x="1876" y="3021"/>
                  </a:lnTo>
                  <a:lnTo>
                    <a:pt x="1998" y="2680"/>
                  </a:lnTo>
                  <a:lnTo>
                    <a:pt x="2046" y="2607"/>
                  </a:lnTo>
                  <a:lnTo>
                    <a:pt x="2095" y="2582"/>
                  </a:lnTo>
                  <a:lnTo>
                    <a:pt x="2095" y="2582"/>
                  </a:lnTo>
                  <a:lnTo>
                    <a:pt x="2095" y="2631"/>
                  </a:lnTo>
                  <a:lnTo>
                    <a:pt x="2119" y="2729"/>
                  </a:lnTo>
                  <a:lnTo>
                    <a:pt x="2119" y="3143"/>
                  </a:lnTo>
                  <a:lnTo>
                    <a:pt x="2071" y="4555"/>
                  </a:lnTo>
                  <a:lnTo>
                    <a:pt x="1949" y="6577"/>
                  </a:lnTo>
                  <a:lnTo>
                    <a:pt x="1827" y="8842"/>
                  </a:lnTo>
                  <a:lnTo>
                    <a:pt x="1535" y="13128"/>
                  </a:lnTo>
                  <a:lnTo>
                    <a:pt x="1389" y="15077"/>
                  </a:lnTo>
                  <a:lnTo>
                    <a:pt x="1389" y="15077"/>
                  </a:lnTo>
                  <a:lnTo>
                    <a:pt x="1389" y="15247"/>
                  </a:lnTo>
                  <a:lnTo>
                    <a:pt x="1413" y="15418"/>
                  </a:lnTo>
                  <a:lnTo>
                    <a:pt x="1462" y="15564"/>
                  </a:lnTo>
                  <a:lnTo>
                    <a:pt x="1559" y="15710"/>
                  </a:lnTo>
                  <a:lnTo>
                    <a:pt x="1657" y="15856"/>
                  </a:lnTo>
                  <a:lnTo>
                    <a:pt x="1778" y="15953"/>
                  </a:lnTo>
                  <a:lnTo>
                    <a:pt x="1924" y="16026"/>
                  </a:lnTo>
                  <a:lnTo>
                    <a:pt x="2095" y="16075"/>
                  </a:lnTo>
                  <a:lnTo>
                    <a:pt x="2095" y="16075"/>
                  </a:lnTo>
                  <a:lnTo>
                    <a:pt x="2217" y="16075"/>
                  </a:lnTo>
                  <a:lnTo>
                    <a:pt x="2217" y="16075"/>
                  </a:lnTo>
                  <a:lnTo>
                    <a:pt x="2387" y="16075"/>
                  </a:lnTo>
                  <a:lnTo>
                    <a:pt x="2509" y="16026"/>
                  </a:lnTo>
                  <a:lnTo>
                    <a:pt x="2655" y="15953"/>
                  </a:lnTo>
                  <a:lnTo>
                    <a:pt x="2777" y="15880"/>
                  </a:lnTo>
                  <a:lnTo>
                    <a:pt x="2874" y="15758"/>
                  </a:lnTo>
                  <a:lnTo>
                    <a:pt x="2947" y="15637"/>
                  </a:lnTo>
                  <a:lnTo>
                    <a:pt x="3020" y="15491"/>
                  </a:lnTo>
                  <a:lnTo>
                    <a:pt x="3045" y="15344"/>
                  </a:lnTo>
                  <a:lnTo>
                    <a:pt x="3702" y="8525"/>
                  </a:lnTo>
                  <a:lnTo>
                    <a:pt x="3702" y="8525"/>
                  </a:lnTo>
                  <a:lnTo>
                    <a:pt x="3727" y="8452"/>
                  </a:lnTo>
                  <a:lnTo>
                    <a:pt x="3775" y="8330"/>
                  </a:lnTo>
                  <a:lnTo>
                    <a:pt x="3824" y="8282"/>
                  </a:lnTo>
                  <a:lnTo>
                    <a:pt x="3873" y="8208"/>
                  </a:lnTo>
                  <a:lnTo>
                    <a:pt x="3970" y="8184"/>
                  </a:lnTo>
                  <a:lnTo>
                    <a:pt x="4068" y="8160"/>
                  </a:lnTo>
                  <a:lnTo>
                    <a:pt x="4068" y="8160"/>
                  </a:lnTo>
                  <a:lnTo>
                    <a:pt x="4165" y="8184"/>
                  </a:lnTo>
                  <a:lnTo>
                    <a:pt x="4263" y="8208"/>
                  </a:lnTo>
                  <a:lnTo>
                    <a:pt x="4311" y="8282"/>
                  </a:lnTo>
                  <a:lnTo>
                    <a:pt x="4360" y="8330"/>
                  </a:lnTo>
                  <a:lnTo>
                    <a:pt x="4409" y="8452"/>
                  </a:lnTo>
                  <a:lnTo>
                    <a:pt x="4433" y="8525"/>
                  </a:lnTo>
                  <a:lnTo>
                    <a:pt x="5091" y="15344"/>
                  </a:lnTo>
                  <a:lnTo>
                    <a:pt x="5091" y="15344"/>
                  </a:lnTo>
                  <a:lnTo>
                    <a:pt x="5115" y="15491"/>
                  </a:lnTo>
                  <a:lnTo>
                    <a:pt x="5188" y="15637"/>
                  </a:lnTo>
                  <a:lnTo>
                    <a:pt x="5261" y="15758"/>
                  </a:lnTo>
                  <a:lnTo>
                    <a:pt x="5358" y="15880"/>
                  </a:lnTo>
                  <a:lnTo>
                    <a:pt x="5480" y="15953"/>
                  </a:lnTo>
                  <a:lnTo>
                    <a:pt x="5626" y="16026"/>
                  </a:lnTo>
                  <a:lnTo>
                    <a:pt x="5748" y="16075"/>
                  </a:lnTo>
                  <a:lnTo>
                    <a:pt x="5919" y="16075"/>
                  </a:lnTo>
                  <a:lnTo>
                    <a:pt x="5919" y="16075"/>
                  </a:lnTo>
                  <a:lnTo>
                    <a:pt x="6040" y="16075"/>
                  </a:lnTo>
                  <a:lnTo>
                    <a:pt x="6040" y="16075"/>
                  </a:lnTo>
                  <a:lnTo>
                    <a:pt x="6211" y="16026"/>
                  </a:lnTo>
                  <a:lnTo>
                    <a:pt x="6357" y="15953"/>
                  </a:lnTo>
                  <a:lnTo>
                    <a:pt x="6479" y="15856"/>
                  </a:lnTo>
                  <a:lnTo>
                    <a:pt x="6576" y="15710"/>
                  </a:lnTo>
                  <a:lnTo>
                    <a:pt x="6674" y="15564"/>
                  </a:lnTo>
                  <a:lnTo>
                    <a:pt x="6722" y="15418"/>
                  </a:lnTo>
                  <a:lnTo>
                    <a:pt x="6747" y="15247"/>
                  </a:lnTo>
                  <a:lnTo>
                    <a:pt x="6747" y="15077"/>
                  </a:lnTo>
                  <a:lnTo>
                    <a:pt x="6747" y="15077"/>
                  </a:lnTo>
                  <a:lnTo>
                    <a:pt x="6601" y="13128"/>
                  </a:lnTo>
                  <a:lnTo>
                    <a:pt x="6333" y="8890"/>
                  </a:lnTo>
                  <a:lnTo>
                    <a:pt x="6187" y="6601"/>
                  </a:lnTo>
                  <a:lnTo>
                    <a:pt x="6089" y="4604"/>
                  </a:lnTo>
                  <a:lnTo>
                    <a:pt x="6040" y="3167"/>
                  </a:lnTo>
                  <a:lnTo>
                    <a:pt x="6040" y="2753"/>
                  </a:lnTo>
                  <a:lnTo>
                    <a:pt x="6040" y="2582"/>
                  </a:lnTo>
                  <a:lnTo>
                    <a:pt x="6040" y="2582"/>
                  </a:lnTo>
                  <a:lnTo>
                    <a:pt x="6065" y="2582"/>
                  </a:lnTo>
                  <a:lnTo>
                    <a:pt x="6089" y="2582"/>
                  </a:lnTo>
                  <a:lnTo>
                    <a:pt x="6138" y="2680"/>
                  </a:lnTo>
                  <a:lnTo>
                    <a:pt x="6235" y="2996"/>
                  </a:lnTo>
                  <a:lnTo>
                    <a:pt x="6381" y="3484"/>
                  </a:lnTo>
                  <a:lnTo>
                    <a:pt x="6503" y="4117"/>
                  </a:lnTo>
                  <a:lnTo>
                    <a:pt x="6625" y="4823"/>
                  </a:lnTo>
                  <a:lnTo>
                    <a:pt x="6722" y="5554"/>
                  </a:lnTo>
                  <a:lnTo>
                    <a:pt x="6795" y="6260"/>
                  </a:lnTo>
                  <a:lnTo>
                    <a:pt x="6820" y="6869"/>
                  </a:lnTo>
                  <a:lnTo>
                    <a:pt x="6820" y="6869"/>
                  </a:lnTo>
                  <a:lnTo>
                    <a:pt x="6844" y="7015"/>
                  </a:lnTo>
                  <a:lnTo>
                    <a:pt x="6869" y="7161"/>
                  </a:lnTo>
                  <a:lnTo>
                    <a:pt x="6917" y="7307"/>
                  </a:lnTo>
                  <a:lnTo>
                    <a:pt x="6990" y="7405"/>
                  </a:lnTo>
                  <a:lnTo>
                    <a:pt x="7088" y="7502"/>
                  </a:lnTo>
                  <a:lnTo>
                    <a:pt x="7209" y="7575"/>
                  </a:lnTo>
                  <a:lnTo>
                    <a:pt x="7331" y="7624"/>
                  </a:lnTo>
                  <a:lnTo>
                    <a:pt x="7477" y="7648"/>
                  </a:lnTo>
                  <a:lnTo>
                    <a:pt x="7477" y="7648"/>
                  </a:lnTo>
                  <a:lnTo>
                    <a:pt x="7624" y="7624"/>
                  </a:lnTo>
                  <a:lnTo>
                    <a:pt x="7745" y="7575"/>
                  </a:lnTo>
                  <a:lnTo>
                    <a:pt x="7867" y="7502"/>
                  </a:lnTo>
                  <a:lnTo>
                    <a:pt x="7964" y="7405"/>
                  </a:lnTo>
                  <a:lnTo>
                    <a:pt x="8038" y="7307"/>
                  </a:lnTo>
                  <a:lnTo>
                    <a:pt x="8086" y="7161"/>
                  </a:lnTo>
                  <a:lnTo>
                    <a:pt x="8111" y="7015"/>
                  </a:lnTo>
                  <a:lnTo>
                    <a:pt x="8135" y="6869"/>
                  </a:lnTo>
                  <a:lnTo>
                    <a:pt x="8135" y="6869"/>
                  </a:lnTo>
                  <a:lnTo>
                    <a:pt x="8111" y="5505"/>
                  </a:lnTo>
                  <a:lnTo>
                    <a:pt x="8086" y="4872"/>
                  </a:lnTo>
                  <a:lnTo>
                    <a:pt x="8038" y="4287"/>
                  </a:lnTo>
                  <a:lnTo>
                    <a:pt x="7964" y="3703"/>
                  </a:lnTo>
                  <a:lnTo>
                    <a:pt x="7867" y="3167"/>
                  </a:lnTo>
                  <a:lnTo>
                    <a:pt x="7745" y="2656"/>
                  </a:lnTo>
                  <a:lnTo>
                    <a:pt x="7599" y="2168"/>
                  </a:lnTo>
                  <a:lnTo>
                    <a:pt x="7404" y="1754"/>
                  </a:lnTo>
                  <a:lnTo>
                    <a:pt x="7185" y="1365"/>
                  </a:lnTo>
                  <a:lnTo>
                    <a:pt x="7063" y="1170"/>
                  </a:lnTo>
                  <a:lnTo>
                    <a:pt x="6917" y="999"/>
                  </a:lnTo>
                  <a:lnTo>
                    <a:pt x="6771" y="853"/>
                  </a:lnTo>
                  <a:lnTo>
                    <a:pt x="6625" y="707"/>
                  </a:lnTo>
                  <a:lnTo>
                    <a:pt x="6454" y="561"/>
                  </a:lnTo>
                  <a:lnTo>
                    <a:pt x="6260" y="439"/>
                  </a:lnTo>
                  <a:lnTo>
                    <a:pt x="6065" y="342"/>
                  </a:lnTo>
                  <a:lnTo>
                    <a:pt x="5870" y="244"/>
                  </a:lnTo>
                  <a:lnTo>
                    <a:pt x="5651" y="171"/>
                  </a:lnTo>
                  <a:lnTo>
                    <a:pt x="5407" y="98"/>
                  </a:lnTo>
                  <a:lnTo>
                    <a:pt x="5164" y="50"/>
                  </a:lnTo>
                  <a:lnTo>
                    <a:pt x="4896" y="1"/>
                  </a:lnTo>
                  <a:lnTo>
                    <a:pt x="4896"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83;p39">
              <a:extLst>
                <a:ext uri="{FF2B5EF4-FFF2-40B4-BE49-F238E27FC236}">
                  <a16:creationId xmlns:a16="http://schemas.microsoft.com/office/drawing/2014/main" id="{83CA5FB2-959B-1416-BF8C-9B5EBCA97638}"/>
                </a:ext>
              </a:extLst>
            </p:cNvPr>
            <p:cNvSpPr/>
            <p:nvPr/>
          </p:nvSpPr>
          <p:spPr>
            <a:xfrm>
              <a:off x="3443425" y="2267500"/>
              <a:ext cx="85275" cy="93775"/>
            </a:xfrm>
            <a:custGeom>
              <a:avLst/>
              <a:gdLst/>
              <a:ahLst/>
              <a:cxnLst/>
              <a:rect l="l" t="t" r="r" b="b"/>
              <a:pathLst>
                <a:path w="3411" h="3751" fill="none" extrusionOk="0">
                  <a:moveTo>
                    <a:pt x="1" y="1705"/>
                  </a:moveTo>
                  <a:lnTo>
                    <a:pt x="1" y="1705"/>
                  </a:lnTo>
                  <a:lnTo>
                    <a:pt x="1" y="1510"/>
                  </a:lnTo>
                  <a:lnTo>
                    <a:pt x="25" y="1315"/>
                  </a:lnTo>
                  <a:lnTo>
                    <a:pt x="74" y="1145"/>
                  </a:lnTo>
                  <a:lnTo>
                    <a:pt x="123" y="999"/>
                  </a:lnTo>
                  <a:lnTo>
                    <a:pt x="196" y="852"/>
                  </a:lnTo>
                  <a:lnTo>
                    <a:pt x="293" y="706"/>
                  </a:lnTo>
                  <a:lnTo>
                    <a:pt x="391" y="585"/>
                  </a:lnTo>
                  <a:lnTo>
                    <a:pt x="488" y="463"/>
                  </a:lnTo>
                  <a:lnTo>
                    <a:pt x="610" y="341"/>
                  </a:lnTo>
                  <a:lnTo>
                    <a:pt x="756" y="268"/>
                  </a:lnTo>
                  <a:lnTo>
                    <a:pt x="902" y="171"/>
                  </a:lnTo>
                  <a:lnTo>
                    <a:pt x="1048" y="122"/>
                  </a:lnTo>
                  <a:lnTo>
                    <a:pt x="1194" y="49"/>
                  </a:lnTo>
                  <a:lnTo>
                    <a:pt x="1365" y="24"/>
                  </a:lnTo>
                  <a:lnTo>
                    <a:pt x="1535" y="0"/>
                  </a:lnTo>
                  <a:lnTo>
                    <a:pt x="1706" y="0"/>
                  </a:lnTo>
                  <a:lnTo>
                    <a:pt x="1706" y="0"/>
                  </a:lnTo>
                  <a:lnTo>
                    <a:pt x="1876" y="0"/>
                  </a:lnTo>
                  <a:lnTo>
                    <a:pt x="2047" y="24"/>
                  </a:lnTo>
                  <a:lnTo>
                    <a:pt x="2217" y="49"/>
                  </a:lnTo>
                  <a:lnTo>
                    <a:pt x="2363" y="122"/>
                  </a:lnTo>
                  <a:lnTo>
                    <a:pt x="2509" y="171"/>
                  </a:lnTo>
                  <a:lnTo>
                    <a:pt x="2656" y="268"/>
                  </a:lnTo>
                  <a:lnTo>
                    <a:pt x="2802" y="341"/>
                  </a:lnTo>
                  <a:lnTo>
                    <a:pt x="2923" y="463"/>
                  </a:lnTo>
                  <a:lnTo>
                    <a:pt x="3021" y="585"/>
                  </a:lnTo>
                  <a:lnTo>
                    <a:pt x="3118" y="706"/>
                  </a:lnTo>
                  <a:lnTo>
                    <a:pt x="3216" y="852"/>
                  </a:lnTo>
                  <a:lnTo>
                    <a:pt x="3289" y="999"/>
                  </a:lnTo>
                  <a:lnTo>
                    <a:pt x="3337" y="1145"/>
                  </a:lnTo>
                  <a:lnTo>
                    <a:pt x="3386" y="1315"/>
                  </a:lnTo>
                  <a:lnTo>
                    <a:pt x="3411" y="1510"/>
                  </a:lnTo>
                  <a:lnTo>
                    <a:pt x="3411" y="1705"/>
                  </a:lnTo>
                  <a:lnTo>
                    <a:pt x="3411" y="1705"/>
                  </a:lnTo>
                  <a:lnTo>
                    <a:pt x="3411" y="1900"/>
                  </a:lnTo>
                  <a:lnTo>
                    <a:pt x="3386" y="2095"/>
                  </a:lnTo>
                  <a:lnTo>
                    <a:pt x="3337" y="2265"/>
                  </a:lnTo>
                  <a:lnTo>
                    <a:pt x="3289" y="2460"/>
                  </a:lnTo>
                  <a:lnTo>
                    <a:pt x="3216" y="2630"/>
                  </a:lnTo>
                  <a:lnTo>
                    <a:pt x="3118" y="2801"/>
                  </a:lnTo>
                  <a:lnTo>
                    <a:pt x="3021" y="2971"/>
                  </a:lnTo>
                  <a:lnTo>
                    <a:pt x="2923" y="3117"/>
                  </a:lnTo>
                  <a:lnTo>
                    <a:pt x="2802" y="3264"/>
                  </a:lnTo>
                  <a:lnTo>
                    <a:pt x="2656" y="3385"/>
                  </a:lnTo>
                  <a:lnTo>
                    <a:pt x="2509" y="3483"/>
                  </a:lnTo>
                  <a:lnTo>
                    <a:pt x="2363" y="3580"/>
                  </a:lnTo>
                  <a:lnTo>
                    <a:pt x="2217" y="3653"/>
                  </a:lnTo>
                  <a:lnTo>
                    <a:pt x="2047" y="3702"/>
                  </a:lnTo>
                  <a:lnTo>
                    <a:pt x="1876" y="3751"/>
                  </a:lnTo>
                  <a:lnTo>
                    <a:pt x="1706" y="3751"/>
                  </a:lnTo>
                  <a:lnTo>
                    <a:pt x="1706" y="3751"/>
                  </a:lnTo>
                  <a:lnTo>
                    <a:pt x="1535" y="3751"/>
                  </a:lnTo>
                  <a:lnTo>
                    <a:pt x="1365" y="3702"/>
                  </a:lnTo>
                  <a:lnTo>
                    <a:pt x="1194" y="3653"/>
                  </a:lnTo>
                  <a:lnTo>
                    <a:pt x="1048" y="3580"/>
                  </a:lnTo>
                  <a:lnTo>
                    <a:pt x="902" y="3483"/>
                  </a:lnTo>
                  <a:lnTo>
                    <a:pt x="756" y="3385"/>
                  </a:lnTo>
                  <a:lnTo>
                    <a:pt x="610" y="3264"/>
                  </a:lnTo>
                  <a:lnTo>
                    <a:pt x="488" y="3117"/>
                  </a:lnTo>
                  <a:lnTo>
                    <a:pt x="391" y="2971"/>
                  </a:lnTo>
                  <a:lnTo>
                    <a:pt x="293" y="2801"/>
                  </a:lnTo>
                  <a:lnTo>
                    <a:pt x="196" y="2630"/>
                  </a:lnTo>
                  <a:lnTo>
                    <a:pt x="123" y="2460"/>
                  </a:lnTo>
                  <a:lnTo>
                    <a:pt x="74" y="2265"/>
                  </a:lnTo>
                  <a:lnTo>
                    <a:pt x="25" y="2095"/>
                  </a:lnTo>
                  <a:lnTo>
                    <a:pt x="1" y="1900"/>
                  </a:lnTo>
                  <a:lnTo>
                    <a:pt x="1" y="1705"/>
                  </a:lnTo>
                  <a:lnTo>
                    <a:pt x="1" y="17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813;p39">
            <a:extLst>
              <a:ext uri="{FF2B5EF4-FFF2-40B4-BE49-F238E27FC236}">
                <a16:creationId xmlns:a16="http://schemas.microsoft.com/office/drawing/2014/main" id="{5186F4B2-EE86-C272-1AA9-640239FBAE83}"/>
              </a:ext>
            </a:extLst>
          </p:cNvPr>
          <p:cNvGrpSpPr/>
          <p:nvPr/>
        </p:nvGrpSpPr>
        <p:grpSpPr>
          <a:xfrm>
            <a:off x="10304521" y="2373747"/>
            <a:ext cx="215966" cy="342399"/>
            <a:chOff x="6718575" y="2318625"/>
            <a:chExt cx="256950" cy="407375"/>
          </a:xfrm>
        </p:grpSpPr>
        <p:sp>
          <p:nvSpPr>
            <p:cNvPr id="23" name="Google Shape;814;p39">
              <a:extLst>
                <a:ext uri="{FF2B5EF4-FFF2-40B4-BE49-F238E27FC236}">
                  <a16:creationId xmlns:a16="http://schemas.microsoft.com/office/drawing/2014/main" id="{C2AF09C9-1E0C-C98B-DAF4-9129AEBE4A9D}"/>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5;p39">
              <a:extLst>
                <a:ext uri="{FF2B5EF4-FFF2-40B4-BE49-F238E27FC236}">
                  <a16:creationId xmlns:a16="http://schemas.microsoft.com/office/drawing/2014/main" id="{16E54BC0-D54E-C5CA-3409-5F6E400AF6BC}"/>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6;p39">
              <a:extLst>
                <a:ext uri="{FF2B5EF4-FFF2-40B4-BE49-F238E27FC236}">
                  <a16:creationId xmlns:a16="http://schemas.microsoft.com/office/drawing/2014/main" id="{AA6504D6-907F-B3AD-486D-803CE18A8BFD}"/>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7;p39">
              <a:extLst>
                <a:ext uri="{FF2B5EF4-FFF2-40B4-BE49-F238E27FC236}">
                  <a16:creationId xmlns:a16="http://schemas.microsoft.com/office/drawing/2014/main" id="{BD6D5E56-7CE5-08EF-4007-C7539AB15BED}"/>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18;p39">
              <a:extLst>
                <a:ext uri="{FF2B5EF4-FFF2-40B4-BE49-F238E27FC236}">
                  <a16:creationId xmlns:a16="http://schemas.microsoft.com/office/drawing/2014/main" id="{753F4ADA-5FB0-5233-0C74-78B392D9132A}"/>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19;p39">
              <a:extLst>
                <a:ext uri="{FF2B5EF4-FFF2-40B4-BE49-F238E27FC236}">
                  <a16:creationId xmlns:a16="http://schemas.microsoft.com/office/drawing/2014/main" id="{CDE0EBF2-2273-A765-A723-D1D0571072ED}"/>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20;p39">
              <a:extLst>
                <a:ext uri="{FF2B5EF4-FFF2-40B4-BE49-F238E27FC236}">
                  <a16:creationId xmlns:a16="http://schemas.microsoft.com/office/drawing/2014/main" id="{B4FBDA26-08DF-C6BE-8577-D2560585CC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21;p39">
              <a:extLst>
                <a:ext uri="{FF2B5EF4-FFF2-40B4-BE49-F238E27FC236}">
                  <a16:creationId xmlns:a16="http://schemas.microsoft.com/office/drawing/2014/main" id="{957F712E-8AF6-7821-D7E1-1A4E7A32A3E8}"/>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extBox 26">
            <a:extLst>
              <a:ext uri="{FF2B5EF4-FFF2-40B4-BE49-F238E27FC236}">
                <a16:creationId xmlns:a16="http://schemas.microsoft.com/office/drawing/2014/main" id="{459066FF-7E88-CE84-0430-6EF0870A536E}"/>
              </a:ext>
            </a:extLst>
          </p:cNvPr>
          <p:cNvSpPr txBox="1"/>
          <p:nvPr/>
        </p:nvSpPr>
        <p:spPr>
          <a:xfrm>
            <a:off x="748972" y="5572983"/>
            <a:ext cx="11443027" cy="584775"/>
          </a:xfrm>
          <a:prstGeom prst="rect">
            <a:avLst/>
          </a:prstGeom>
          <a:noFill/>
        </p:spPr>
        <p:txBody>
          <a:bodyPr wrap="square" rtlCol="0">
            <a:spAutoFit/>
          </a:bodyPr>
          <a:lstStyle/>
          <a:p>
            <a:r>
              <a:rPr lang="en-IE" sz="3200" b="1" dirty="0">
                <a:solidFill>
                  <a:srgbClr val="000000"/>
                </a:solidFill>
                <a:highlight>
                  <a:srgbClr val="A2CC3A"/>
                </a:highlight>
              </a:rPr>
              <a:t>Now, let’s look at each of these benefits in more detail…...</a:t>
            </a:r>
          </a:p>
        </p:txBody>
      </p:sp>
    </p:spTree>
    <p:extLst>
      <p:ext uri="{BB962C8B-B14F-4D97-AF65-F5344CB8AC3E}">
        <p14:creationId xmlns:p14="http://schemas.microsoft.com/office/powerpoint/2010/main" val="759908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p:txBody>
          <a:bodyPr/>
          <a:lstStyle/>
          <a:p>
            <a:pPr marL="0" indent="0" algn="just"/>
            <a:r>
              <a:rPr lang="en-US" dirty="0"/>
              <a:t>By providing a more pleasant office environment for employees, an SME can increase employee morale and satisfaction levels. </a:t>
            </a:r>
          </a:p>
          <a:p>
            <a:pPr marL="0" indent="0" algn="just"/>
            <a:r>
              <a:rPr lang="en-US" dirty="0"/>
              <a:t>For example, increasing natural light and exposure to natural elements improves mood.  Did you know that research shows that employees who work in a space where they are surrounded by living plants are significantly happier in their workplace? </a:t>
            </a:r>
          </a:p>
          <a:p>
            <a:pPr marL="0" indent="0" algn="just"/>
            <a:r>
              <a:rPr lang="en-US" dirty="0"/>
              <a:t>Reports also found that the inclusion of green office elements led to an increase in creativity as well.</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p:txBody>
          <a:bodyPr/>
          <a:lstStyle/>
          <a:p>
            <a:r>
              <a:rPr lang="en-US" dirty="0">
                <a:solidFill>
                  <a:srgbClr val="468940"/>
                </a:solidFill>
              </a:rPr>
              <a:t>6. Employee satisfaction</a:t>
            </a:r>
          </a:p>
          <a:p>
            <a:endParaRPr lang="en-US" dirty="0">
              <a:solidFill>
                <a:srgbClr val="468940"/>
              </a:solidFill>
            </a:endParaRPr>
          </a:p>
        </p:txBody>
      </p:sp>
      <p:sp>
        <p:nvSpPr>
          <p:cNvPr id="2" name="Text Placeholder 1">
            <a:extLst>
              <a:ext uri="{FF2B5EF4-FFF2-40B4-BE49-F238E27FC236}">
                <a16:creationId xmlns:a16="http://schemas.microsoft.com/office/drawing/2014/main" id="{10D0ED10-7F28-3872-2321-D8B4F5A54543}"/>
              </a:ext>
            </a:extLst>
          </p:cNvPr>
          <p:cNvSpPr txBox="1">
            <a:spLocks/>
          </p:cNvSpPr>
          <p:nvPr/>
        </p:nvSpPr>
        <p:spPr>
          <a:xfrm>
            <a:off x="0" y="5059636"/>
            <a:ext cx="4186410" cy="113677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GB" dirty="0">
                <a:hlinkClick r:id="rId2"/>
              </a:rPr>
              <a:t>Read more: Green office buildings and sustainability: Does green human resource management elicit green behaviors?</a:t>
            </a:r>
            <a:endParaRPr lang="en-BA" dirty="0"/>
          </a:p>
        </p:txBody>
      </p:sp>
      <p:sp>
        <p:nvSpPr>
          <p:cNvPr id="3" name="TextBox 2">
            <a:extLst>
              <a:ext uri="{FF2B5EF4-FFF2-40B4-BE49-F238E27FC236}">
                <a16:creationId xmlns:a16="http://schemas.microsoft.com/office/drawing/2014/main" id="{5AED23D6-862A-ADD4-91F4-D4E71EC3205E}"/>
              </a:ext>
            </a:extLst>
          </p:cNvPr>
          <p:cNvSpPr txBox="1"/>
          <p:nvPr/>
        </p:nvSpPr>
        <p:spPr>
          <a:xfrm>
            <a:off x="5113017" y="5543508"/>
            <a:ext cx="6021908" cy="369332"/>
          </a:xfrm>
          <a:prstGeom prst="rect">
            <a:avLst/>
          </a:prstGeom>
          <a:noFill/>
        </p:spPr>
        <p:txBody>
          <a:bodyPr wrap="square" rtlCol="0">
            <a:spAutoFit/>
          </a:bodyPr>
          <a:lstStyle/>
          <a:p>
            <a:r>
              <a:rPr lang="en-BA" dirty="0">
                <a:solidFill>
                  <a:schemeClr val="bg1"/>
                </a:solidFill>
              </a:rPr>
              <a:t>Source: </a:t>
            </a:r>
            <a:r>
              <a:rPr lang="en-GB" dirty="0">
                <a:solidFill>
                  <a:schemeClr val="bg1"/>
                </a:solidFill>
                <a:hlinkClick r:id="rId3"/>
              </a:rPr>
              <a:t>7 Benefits of Sustainable Workplace Design</a:t>
            </a:r>
            <a:endParaRPr lang="en-BA" dirty="0">
              <a:solidFill>
                <a:schemeClr val="bg1"/>
              </a:solidFill>
            </a:endParaRPr>
          </a:p>
        </p:txBody>
      </p:sp>
      <p:grpSp>
        <p:nvGrpSpPr>
          <p:cNvPr id="6" name="Google Shape;566;p39">
            <a:extLst>
              <a:ext uri="{FF2B5EF4-FFF2-40B4-BE49-F238E27FC236}">
                <a16:creationId xmlns:a16="http://schemas.microsoft.com/office/drawing/2014/main" id="{5C73CCFA-89A9-4BB3-BEB1-5FDC6EB8C889}"/>
              </a:ext>
            </a:extLst>
          </p:cNvPr>
          <p:cNvGrpSpPr/>
          <p:nvPr/>
        </p:nvGrpSpPr>
        <p:grpSpPr>
          <a:xfrm>
            <a:off x="1619306" y="2376300"/>
            <a:ext cx="1496033" cy="1238770"/>
            <a:chOff x="1278900" y="2333250"/>
            <a:chExt cx="381175" cy="381175"/>
          </a:xfrm>
          <a:solidFill>
            <a:srgbClr val="A2CC3A"/>
          </a:solidFill>
        </p:grpSpPr>
        <p:sp>
          <p:nvSpPr>
            <p:cNvPr id="7" name="Google Shape;567;p39">
              <a:extLst>
                <a:ext uri="{FF2B5EF4-FFF2-40B4-BE49-F238E27FC236}">
                  <a16:creationId xmlns:a16="http://schemas.microsoft.com/office/drawing/2014/main" id="{2414A297-5985-F4B9-150C-0C432A717A70}"/>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68;p39">
              <a:extLst>
                <a:ext uri="{FF2B5EF4-FFF2-40B4-BE49-F238E27FC236}">
                  <a16:creationId xmlns:a16="http://schemas.microsoft.com/office/drawing/2014/main" id="{6B2BD6C9-1DAA-94CC-92E5-00BA9807CC3D}"/>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69;p39">
              <a:extLst>
                <a:ext uri="{FF2B5EF4-FFF2-40B4-BE49-F238E27FC236}">
                  <a16:creationId xmlns:a16="http://schemas.microsoft.com/office/drawing/2014/main" id="{A8A1376B-B013-7042-A64E-BCFB9907FC9D}"/>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0;p39">
              <a:extLst>
                <a:ext uri="{FF2B5EF4-FFF2-40B4-BE49-F238E27FC236}">
                  <a16:creationId xmlns:a16="http://schemas.microsoft.com/office/drawing/2014/main" id="{05B917A7-F2FC-20F5-05F6-C88A641A8E50}"/>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 name="Graphic 11" descr="Sunglasses face outline outline">
            <a:extLst>
              <a:ext uri="{FF2B5EF4-FFF2-40B4-BE49-F238E27FC236}">
                <a16:creationId xmlns:a16="http://schemas.microsoft.com/office/drawing/2014/main" id="{7A0AFE76-2B96-7DF5-7384-02625E3814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143" y="2146746"/>
            <a:ext cx="1496032" cy="1496032"/>
          </a:xfrm>
          <a:prstGeom prst="rect">
            <a:avLst/>
          </a:prstGeom>
        </p:spPr>
      </p:pic>
    </p:spTree>
    <p:extLst>
      <p:ext uri="{BB962C8B-B14F-4D97-AF65-F5344CB8AC3E}">
        <p14:creationId xmlns:p14="http://schemas.microsoft.com/office/powerpoint/2010/main" val="4291360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04199A-EDAA-8A19-0ECB-95D1B30C009D}"/>
              </a:ext>
            </a:extLst>
          </p:cNvPr>
          <p:cNvSpPr>
            <a:spLocks noGrp="1"/>
          </p:cNvSpPr>
          <p:nvPr>
            <p:ph type="body" sz="quarter" idx="18"/>
          </p:nvPr>
        </p:nvSpPr>
        <p:spPr/>
        <p:txBody>
          <a:bodyPr>
            <a:normAutofit/>
          </a:bodyPr>
          <a:lstStyle/>
          <a:p>
            <a:pPr marL="0" indent="0" algn="just"/>
            <a:r>
              <a:rPr lang="en-GB" dirty="0"/>
              <a:t>Stress is one of the biggest workplace negatives that impacts overall employee health. By using sustainable design elements, offices can be transformed into healthy spaces. Natural light and clean air have a positive effect on physical performance and well-being. Certain types of plants clean the air and make it healthier for every worker. </a:t>
            </a:r>
          </a:p>
          <a:p>
            <a:pPr marL="0" indent="0" algn="just"/>
            <a:r>
              <a:rPr lang="en-GB" dirty="0"/>
              <a:t>For example, safe cleaning products use plant-based materials in place of irritating chemicals that harm the surrounding environment. Healthier employees are more productive, helping businesses save as a result.</a:t>
            </a:r>
          </a:p>
        </p:txBody>
      </p:sp>
      <p:sp>
        <p:nvSpPr>
          <p:cNvPr id="3" name="Text Placeholder 2">
            <a:extLst>
              <a:ext uri="{FF2B5EF4-FFF2-40B4-BE49-F238E27FC236}">
                <a16:creationId xmlns:a16="http://schemas.microsoft.com/office/drawing/2014/main" id="{C472A9D7-38EE-90DE-A622-24EE57079767}"/>
              </a:ext>
            </a:extLst>
          </p:cNvPr>
          <p:cNvSpPr>
            <a:spLocks noGrp="1"/>
          </p:cNvSpPr>
          <p:nvPr>
            <p:ph type="body" sz="quarter" idx="16"/>
          </p:nvPr>
        </p:nvSpPr>
        <p:spPr/>
        <p:txBody>
          <a:bodyPr/>
          <a:lstStyle/>
          <a:p>
            <a:r>
              <a:rPr lang="en-US" dirty="0">
                <a:solidFill>
                  <a:srgbClr val="468940"/>
                </a:solidFill>
              </a:rPr>
              <a:t>7. Physical and mental wellbeing</a:t>
            </a:r>
          </a:p>
          <a:p>
            <a:endParaRPr lang="en-BA" dirty="0">
              <a:solidFill>
                <a:srgbClr val="468940"/>
              </a:solidFill>
            </a:endParaRPr>
          </a:p>
        </p:txBody>
      </p:sp>
      <p:sp>
        <p:nvSpPr>
          <p:cNvPr id="4" name="Text Placeholder 1">
            <a:extLst>
              <a:ext uri="{FF2B5EF4-FFF2-40B4-BE49-F238E27FC236}">
                <a16:creationId xmlns:a16="http://schemas.microsoft.com/office/drawing/2014/main" id="{1F1AD419-79FD-C74D-CB27-32A3913CDD64}"/>
              </a:ext>
            </a:extLst>
          </p:cNvPr>
          <p:cNvSpPr txBox="1">
            <a:spLocks/>
          </p:cNvSpPr>
          <p:nvPr/>
        </p:nvSpPr>
        <p:spPr>
          <a:xfrm>
            <a:off x="0" y="4700306"/>
            <a:ext cx="4186410" cy="113677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GB" dirty="0">
                <a:hlinkClick r:id="rId2"/>
              </a:rPr>
              <a:t>Read more: Impact of sustainable office buildings on occupant's comfort and productivity</a:t>
            </a:r>
            <a:endParaRPr lang="en-BA" dirty="0"/>
          </a:p>
        </p:txBody>
      </p:sp>
      <p:sp>
        <p:nvSpPr>
          <p:cNvPr id="5" name="TextBox 4">
            <a:extLst>
              <a:ext uri="{FF2B5EF4-FFF2-40B4-BE49-F238E27FC236}">
                <a16:creationId xmlns:a16="http://schemas.microsoft.com/office/drawing/2014/main" id="{EC102271-4615-40D4-A4B8-3EBD30882D28}"/>
              </a:ext>
            </a:extLst>
          </p:cNvPr>
          <p:cNvSpPr txBox="1"/>
          <p:nvPr/>
        </p:nvSpPr>
        <p:spPr>
          <a:xfrm>
            <a:off x="5113017" y="5543508"/>
            <a:ext cx="6021908" cy="646331"/>
          </a:xfrm>
          <a:prstGeom prst="rect">
            <a:avLst/>
          </a:prstGeom>
          <a:noFill/>
        </p:spPr>
        <p:txBody>
          <a:bodyPr wrap="square" rtlCol="0">
            <a:spAutoFit/>
          </a:bodyPr>
          <a:lstStyle/>
          <a:p>
            <a:r>
              <a:rPr lang="en-BA" dirty="0">
                <a:solidFill>
                  <a:schemeClr val="bg1"/>
                </a:solidFill>
              </a:rPr>
              <a:t>Sources: </a:t>
            </a:r>
            <a:r>
              <a:rPr lang="en-GB" dirty="0">
                <a:solidFill>
                  <a:schemeClr val="bg1"/>
                </a:solidFill>
                <a:hlinkClick r:id="rId3"/>
              </a:rPr>
              <a:t>7 Benefits of Sustainable Workplace Design</a:t>
            </a:r>
            <a:endParaRPr lang="en-GB" dirty="0">
              <a:solidFill>
                <a:schemeClr val="bg1"/>
              </a:solidFill>
            </a:endParaRPr>
          </a:p>
          <a:p>
            <a:r>
              <a:rPr lang="en-GB" dirty="0">
                <a:solidFill>
                  <a:schemeClr val="bg1"/>
                </a:solidFill>
                <a:hlinkClick r:id="rId4"/>
              </a:rPr>
              <a:t>Efficiency Benefits of Having a Green Office</a:t>
            </a:r>
            <a:endParaRPr lang="en-BA" dirty="0">
              <a:solidFill>
                <a:schemeClr val="bg1"/>
              </a:solidFill>
            </a:endParaRPr>
          </a:p>
        </p:txBody>
      </p:sp>
      <p:pic>
        <p:nvPicPr>
          <p:cNvPr id="7" name="Graphic 6" descr="Mental Health outline">
            <a:extLst>
              <a:ext uri="{FF2B5EF4-FFF2-40B4-BE49-F238E27FC236}">
                <a16:creationId xmlns:a16="http://schemas.microsoft.com/office/drawing/2014/main" id="{2663FEF2-7B96-ABDC-4AF1-1BC592CC58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04899" y="2498650"/>
            <a:ext cx="1200077" cy="1200077"/>
          </a:xfrm>
          <a:prstGeom prst="rect">
            <a:avLst/>
          </a:prstGeom>
        </p:spPr>
      </p:pic>
    </p:spTree>
    <p:extLst>
      <p:ext uri="{BB962C8B-B14F-4D97-AF65-F5344CB8AC3E}">
        <p14:creationId xmlns:p14="http://schemas.microsoft.com/office/powerpoint/2010/main" val="3054809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C6F27C-B412-E015-F094-3BFBB301173A}"/>
              </a:ext>
            </a:extLst>
          </p:cNvPr>
          <p:cNvSpPr>
            <a:spLocks noGrp="1"/>
          </p:cNvSpPr>
          <p:nvPr>
            <p:ph type="body" sz="quarter" idx="16"/>
          </p:nvPr>
        </p:nvSpPr>
        <p:spPr/>
        <p:txBody>
          <a:bodyPr/>
          <a:lstStyle/>
          <a:p>
            <a:r>
              <a:rPr lang="en-US" dirty="0">
                <a:solidFill>
                  <a:srgbClr val="468940"/>
                </a:solidFill>
              </a:rPr>
              <a:t>8. Increased productivity</a:t>
            </a:r>
          </a:p>
          <a:p>
            <a:endParaRPr lang="en-US" dirty="0">
              <a:solidFill>
                <a:srgbClr val="468940"/>
              </a:solidFill>
            </a:endParaRPr>
          </a:p>
          <a:p>
            <a:endParaRPr lang="en-BA" dirty="0">
              <a:solidFill>
                <a:srgbClr val="468940"/>
              </a:solidFill>
            </a:endParaRPr>
          </a:p>
        </p:txBody>
      </p:sp>
      <p:sp>
        <p:nvSpPr>
          <p:cNvPr id="4" name="Text Placeholder 1">
            <a:extLst>
              <a:ext uri="{FF2B5EF4-FFF2-40B4-BE49-F238E27FC236}">
                <a16:creationId xmlns:a16="http://schemas.microsoft.com/office/drawing/2014/main" id="{37A31C7F-C593-ECEA-4434-06BA179A13C7}"/>
              </a:ext>
            </a:extLst>
          </p:cNvPr>
          <p:cNvSpPr txBox="1">
            <a:spLocks/>
          </p:cNvSpPr>
          <p:nvPr/>
        </p:nvSpPr>
        <p:spPr>
          <a:xfrm>
            <a:off x="0" y="5101644"/>
            <a:ext cx="4186410" cy="113677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GB" dirty="0">
                <a:hlinkClick r:id="rId2"/>
              </a:rPr>
              <a:t>Read more: Influence of Indoor Environmental Quality on Work Productivity in Green Office Buildings</a:t>
            </a:r>
            <a:endParaRPr lang="en-BA" dirty="0"/>
          </a:p>
        </p:txBody>
      </p:sp>
      <p:sp>
        <p:nvSpPr>
          <p:cNvPr id="6" name="Text Placeholder 5">
            <a:extLst>
              <a:ext uri="{FF2B5EF4-FFF2-40B4-BE49-F238E27FC236}">
                <a16:creationId xmlns:a16="http://schemas.microsoft.com/office/drawing/2014/main" id="{657ED996-A6C9-121D-2E90-9FE84B1D3972}"/>
              </a:ext>
            </a:extLst>
          </p:cNvPr>
          <p:cNvSpPr>
            <a:spLocks noGrp="1"/>
          </p:cNvSpPr>
          <p:nvPr>
            <p:ph type="body" sz="quarter" idx="18"/>
          </p:nvPr>
        </p:nvSpPr>
        <p:spPr/>
        <p:txBody>
          <a:bodyPr/>
          <a:lstStyle/>
          <a:p>
            <a:pPr marL="0" indent="0" algn="just"/>
            <a:r>
              <a:rPr lang="en-GB" dirty="0"/>
              <a:t>Research shows that sustainable office designs increase worker productivity. </a:t>
            </a:r>
          </a:p>
          <a:p>
            <a:pPr marL="0" indent="0" algn="just"/>
            <a:r>
              <a:rPr lang="en-GB" dirty="0"/>
              <a:t>Greener offices have the capacity to improve the thought processing, problem-solving, and decision-making abilities of employees, which can have a huge effect on productivity.</a:t>
            </a:r>
            <a:endParaRPr lang="en-BA" dirty="0"/>
          </a:p>
        </p:txBody>
      </p:sp>
      <p:sp>
        <p:nvSpPr>
          <p:cNvPr id="8" name="TextBox 7">
            <a:extLst>
              <a:ext uri="{FF2B5EF4-FFF2-40B4-BE49-F238E27FC236}">
                <a16:creationId xmlns:a16="http://schemas.microsoft.com/office/drawing/2014/main" id="{F163C0C5-6F78-86E4-80E1-0FE32D94B426}"/>
              </a:ext>
            </a:extLst>
          </p:cNvPr>
          <p:cNvSpPr txBox="1"/>
          <p:nvPr/>
        </p:nvSpPr>
        <p:spPr>
          <a:xfrm>
            <a:off x="5113017" y="5543508"/>
            <a:ext cx="6021908" cy="369332"/>
          </a:xfrm>
          <a:prstGeom prst="rect">
            <a:avLst/>
          </a:prstGeom>
          <a:noFill/>
        </p:spPr>
        <p:txBody>
          <a:bodyPr wrap="square" rtlCol="0">
            <a:spAutoFit/>
          </a:bodyPr>
          <a:lstStyle/>
          <a:p>
            <a:r>
              <a:rPr lang="en-BA" dirty="0">
                <a:solidFill>
                  <a:schemeClr val="bg1"/>
                </a:solidFill>
              </a:rPr>
              <a:t>Source: </a:t>
            </a:r>
            <a:r>
              <a:rPr lang="en-GB" dirty="0">
                <a:solidFill>
                  <a:schemeClr val="bg1"/>
                </a:solidFill>
                <a:hlinkClick r:id="rId3"/>
              </a:rPr>
              <a:t>7 Benefits of Sustainable Workplace Design</a:t>
            </a:r>
            <a:endParaRPr lang="en-BA" dirty="0">
              <a:solidFill>
                <a:schemeClr val="bg1"/>
              </a:solidFill>
            </a:endParaRPr>
          </a:p>
        </p:txBody>
      </p:sp>
      <p:pic>
        <p:nvPicPr>
          <p:cNvPr id="5" name="Graphic 4" descr="Bar graph with upward trend with solid fill">
            <a:extLst>
              <a:ext uri="{FF2B5EF4-FFF2-40B4-BE49-F238E27FC236}">
                <a16:creationId xmlns:a16="http://schemas.microsoft.com/office/drawing/2014/main" id="{2B022884-5274-8693-A396-2244D02A1A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04900" y="2312581"/>
            <a:ext cx="914400" cy="914400"/>
          </a:xfrm>
          <a:prstGeom prst="rect">
            <a:avLst/>
          </a:prstGeom>
        </p:spPr>
      </p:pic>
    </p:spTree>
    <p:extLst>
      <p:ext uri="{BB962C8B-B14F-4D97-AF65-F5344CB8AC3E}">
        <p14:creationId xmlns:p14="http://schemas.microsoft.com/office/powerpoint/2010/main" val="3675402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B309E-5D3B-407B-4BEA-A9B767ECD118}"/>
              </a:ext>
            </a:extLst>
          </p:cNvPr>
          <p:cNvSpPr>
            <a:spLocks noGrp="1"/>
          </p:cNvSpPr>
          <p:nvPr>
            <p:ph type="body" sz="quarter" idx="18"/>
          </p:nvPr>
        </p:nvSpPr>
        <p:spPr/>
        <p:txBody>
          <a:bodyPr/>
          <a:lstStyle/>
          <a:p>
            <a:pPr marL="0" indent="0" algn="just"/>
            <a:r>
              <a:rPr lang="en-GB" dirty="0">
                <a:effectLst/>
                <a:latin typeface="Ubuntu" panose="020B0504030602030204" pitchFamily="34" charset="0"/>
              </a:rPr>
              <a:t>Research has shown that green-certified office buildings experience an average reduction in sickness-related absences and can save a lot of money for the SME. </a:t>
            </a:r>
          </a:p>
          <a:p>
            <a:pPr algn="just"/>
            <a:br>
              <a:rPr lang="en-GB" dirty="0"/>
            </a:br>
            <a:endParaRPr lang="en-BA" dirty="0"/>
          </a:p>
        </p:txBody>
      </p:sp>
      <p:sp>
        <p:nvSpPr>
          <p:cNvPr id="3" name="Text Placeholder 2">
            <a:extLst>
              <a:ext uri="{FF2B5EF4-FFF2-40B4-BE49-F238E27FC236}">
                <a16:creationId xmlns:a16="http://schemas.microsoft.com/office/drawing/2014/main" id="{A67473A3-A8A4-8BD3-8C33-2DAC3FA912D5}"/>
              </a:ext>
            </a:extLst>
          </p:cNvPr>
          <p:cNvSpPr>
            <a:spLocks noGrp="1"/>
          </p:cNvSpPr>
          <p:nvPr>
            <p:ph type="body" sz="quarter" idx="16"/>
          </p:nvPr>
        </p:nvSpPr>
        <p:spPr/>
        <p:txBody>
          <a:bodyPr/>
          <a:lstStyle/>
          <a:p>
            <a:r>
              <a:rPr lang="en-US" dirty="0">
                <a:solidFill>
                  <a:srgbClr val="468940"/>
                </a:solidFill>
              </a:rPr>
              <a:t>9. Reduced absenteeism</a:t>
            </a:r>
          </a:p>
          <a:p>
            <a:endParaRPr lang="en-BA" dirty="0">
              <a:solidFill>
                <a:srgbClr val="468940"/>
              </a:solidFill>
            </a:endParaRPr>
          </a:p>
        </p:txBody>
      </p:sp>
      <p:sp>
        <p:nvSpPr>
          <p:cNvPr id="4" name="TextBox 3">
            <a:extLst>
              <a:ext uri="{FF2B5EF4-FFF2-40B4-BE49-F238E27FC236}">
                <a16:creationId xmlns:a16="http://schemas.microsoft.com/office/drawing/2014/main" id="{E9A87CAC-A880-E3C5-BA3F-5BE3B2F11CF8}"/>
              </a:ext>
            </a:extLst>
          </p:cNvPr>
          <p:cNvSpPr txBox="1"/>
          <p:nvPr/>
        </p:nvSpPr>
        <p:spPr>
          <a:xfrm>
            <a:off x="5113017" y="5543508"/>
            <a:ext cx="6021908" cy="369332"/>
          </a:xfrm>
          <a:prstGeom prst="rect">
            <a:avLst/>
          </a:prstGeom>
          <a:noFill/>
        </p:spPr>
        <p:txBody>
          <a:bodyPr wrap="square" rtlCol="0">
            <a:spAutoFit/>
          </a:bodyPr>
          <a:lstStyle/>
          <a:p>
            <a:r>
              <a:rPr lang="en-BA" dirty="0">
                <a:solidFill>
                  <a:schemeClr val="bg1"/>
                </a:solidFill>
              </a:rPr>
              <a:t>Source: </a:t>
            </a:r>
            <a:r>
              <a:rPr lang="en-GB" dirty="0">
                <a:solidFill>
                  <a:schemeClr val="bg1"/>
                </a:solidFill>
                <a:hlinkClick r:id="rId2"/>
              </a:rPr>
              <a:t>7 Benefits of Sustainable Workplace Design</a:t>
            </a:r>
            <a:endParaRPr lang="en-BA" dirty="0">
              <a:solidFill>
                <a:schemeClr val="bg1"/>
              </a:solidFill>
            </a:endParaRPr>
          </a:p>
        </p:txBody>
      </p:sp>
      <p:pic>
        <p:nvPicPr>
          <p:cNvPr id="6" name="Graphic 5" descr="Group with solid fill">
            <a:extLst>
              <a:ext uri="{FF2B5EF4-FFF2-40B4-BE49-F238E27FC236}">
                <a16:creationId xmlns:a16="http://schemas.microsoft.com/office/drawing/2014/main" id="{5AAA0ED2-D026-34BA-7194-0BE1E029F4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8443" y="2301948"/>
            <a:ext cx="1504507" cy="1504507"/>
          </a:xfrm>
          <a:prstGeom prst="rect">
            <a:avLst/>
          </a:prstGeom>
        </p:spPr>
      </p:pic>
    </p:spTree>
    <p:extLst>
      <p:ext uri="{BB962C8B-B14F-4D97-AF65-F5344CB8AC3E}">
        <p14:creationId xmlns:p14="http://schemas.microsoft.com/office/powerpoint/2010/main" val="2537466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B1D17C-636F-5140-A8D0-F52811291F13}"/>
              </a:ext>
            </a:extLst>
          </p:cNvPr>
          <p:cNvSpPr>
            <a:spLocks noGrp="1"/>
          </p:cNvSpPr>
          <p:nvPr>
            <p:ph type="body" sz="quarter" idx="15"/>
          </p:nvPr>
        </p:nvSpPr>
        <p:spPr/>
        <p:txBody>
          <a:bodyPr/>
          <a:lstStyle/>
          <a:p>
            <a:r>
              <a:rPr lang="en-US" dirty="0"/>
              <a:t>01</a:t>
            </a:r>
          </a:p>
        </p:txBody>
      </p:sp>
      <p:sp>
        <p:nvSpPr>
          <p:cNvPr id="2" name="Text Placeholder 1">
            <a:extLst>
              <a:ext uri="{FF2B5EF4-FFF2-40B4-BE49-F238E27FC236}">
                <a16:creationId xmlns:a16="http://schemas.microsoft.com/office/drawing/2014/main" id="{34BFAD4D-8B94-EE48-A609-87E09F8C2997}"/>
              </a:ext>
            </a:extLst>
          </p:cNvPr>
          <p:cNvSpPr>
            <a:spLocks noGrp="1"/>
          </p:cNvSpPr>
          <p:nvPr>
            <p:ph type="body" sz="quarter" idx="14"/>
          </p:nvPr>
        </p:nvSpPr>
        <p:spPr/>
        <p:txBody>
          <a:bodyPr/>
          <a:lstStyle/>
          <a:p>
            <a:r>
              <a:rPr lang="en-US" dirty="0"/>
              <a:t>Introduction to Sustainable Offices </a:t>
            </a:r>
          </a:p>
        </p:txBody>
      </p:sp>
      <p:sp>
        <p:nvSpPr>
          <p:cNvPr id="5" name="Text Placeholder 4">
            <a:extLst>
              <a:ext uri="{FF2B5EF4-FFF2-40B4-BE49-F238E27FC236}">
                <a16:creationId xmlns:a16="http://schemas.microsoft.com/office/drawing/2014/main" id="{57CFEBEE-F439-5941-9B36-AE0B80561526}"/>
              </a:ext>
            </a:extLst>
          </p:cNvPr>
          <p:cNvSpPr>
            <a:spLocks noGrp="1"/>
          </p:cNvSpPr>
          <p:nvPr>
            <p:ph type="body" sz="quarter" idx="19"/>
          </p:nvPr>
        </p:nvSpPr>
        <p:spPr/>
        <p:txBody>
          <a:bodyPr>
            <a:normAutofit/>
          </a:bodyPr>
          <a:lstStyle/>
          <a:p>
            <a:r>
              <a:rPr lang="en-US" dirty="0"/>
              <a:t>02</a:t>
            </a:r>
          </a:p>
        </p:txBody>
      </p:sp>
      <p:sp>
        <p:nvSpPr>
          <p:cNvPr id="6" name="Text Placeholder 5">
            <a:extLst>
              <a:ext uri="{FF2B5EF4-FFF2-40B4-BE49-F238E27FC236}">
                <a16:creationId xmlns:a16="http://schemas.microsoft.com/office/drawing/2014/main" id="{5F3BE127-1972-2149-A871-7EDBFF4C6509}"/>
              </a:ext>
            </a:extLst>
          </p:cNvPr>
          <p:cNvSpPr>
            <a:spLocks noGrp="1"/>
          </p:cNvSpPr>
          <p:nvPr>
            <p:ph type="body" sz="quarter" idx="20"/>
          </p:nvPr>
        </p:nvSpPr>
        <p:spPr/>
        <p:txBody>
          <a:bodyPr/>
          <a:lstStyle/>
          <a:p>
            <a:r>
              <a:rPr lang="en-US" dirty="0"/>
              <a:t>How does the SME benefit? </a:t>
            </a:r>
          </a:p>
        </p:txBody>
      </p:sp>
      <p:sp>
        <p:nvSpPr>
          <p:cNvPr id="7" name="Text Placeholder 6">
            <a:extLst>
              <a:ext uri="{FF2B5EF4-FFF2-40B4-BE49-F238E27FC236}">
                <a16:creationId xmlns:a16="http://schemas.microsoft.com/office/drawing/2014/main" id="{83C1F9A6-4D9A-4F43-80A1-273E7574FECA}"/>
              </a:ext>
            </a:extLst>
          </p:cNvPr>
          <p:cNvSpPr>
            <a:spLocks noGrp="1"/>
          </p:cNvSpPr>
          <p:nvPr>
            <p:ph type="body" sz="quarter" idx="21"/>
          </p:nvPr>
        </p:nvSpPr>
        <p:spPr/>
        <p:txBody>
          <a:bodyPr>
            <a:normAutofit/>
          </a:bodyPr>
          <a:lstStyle/>
          <a:p>
            <a:r>
              <a:rPr lang="en-US" dirty="0"/>
              <a:t>03</a:t>
            </a:r>
          </a:p>
        </p:txBody>
      </p:sp>
      <p:sp>
        <p:nvSpPr>
          <p:cNvPr id="8" name="Text Placeholder 7">
            <a:extLst>
              <a:ext uri="{FF2B5EF4-FFF2-40B4-BE49-F238E27FC236}">
                <a16:creationId xmlns:a16="http://schemas.microsoft.com/office/drawing/2014/main" id="{966A4522-F52C-474E-9325-F84F586B963C}"/>
              </a:ext>
            </a:extLst>
          </p:cNvPr>
          <p:cNvSpPr>
            <a:spLocks noGrp="1"/>
          </p:cNvSpPr>
          <p:nvPr>
            <p:ph type="body" sz="quarter" idx="22"/>
          </p:nvPr>
        </p:nvSpPr>
        <p:spPr/>
        <p:txBody>
          <a:bodyPr/>
          <a:lstStyle/>
          <a:p>
            <a:r>
              <a:rPr lang="en-US" dirty="0"/>
              <a:t>First Steps and Easy wins for a Greener Office</a:t>
            </a:r>
          </a:p>
        </p:txBody>
      </p:sp>
      <p:sp>
        <p:nvSpPr>
          <p:cNvPr id="9" name="Text Placeholder 8">
            <a:extLst>
              <a:ext uri="{FF2B5EF4-FFF2-40B4-BE49-F238E27FC236}">
                <a16:creationId xmlns:a16="http://schemas.microsoft.com/office/drawing/2014/main" id="{D63140D5-5C7F-484B-BFDA-76EE7C36D89E}"/>
              </a:ext>
            </a:extLst>
          </p:cNvPr>
          <p:cNvSpPr>
            <a:spLocks noGrp="1"/>
          </p:cNvSpPr>
          <p:nvPr>
            <p:ph type="body" sz="quarter" idx="23"/>
          </p:nvPr>
        </p:nvSpPr>
        <p:spPr/>
        <p:txBody>
          <a:bodyPr>
            <a:normAutofit/>
          </a:bodyPr>
          <a:lstStyle/>
          <a:p>
            <a:r>
              <a:rPr lang="en-US" dirty="0"/>
              <a:t>04</a:t>
            </a:r>
          </a:p>
        </p:txBody>
      </p:sp>
      <p:sp>
        <p:nvSpPr>
          <p:cNvPr id="10" name="Text Placeholder 9">
            <a:extLst>
              <a:ext uri="{FF2B5EF4-FFF2-40B4-BE49-F238E27FC236}">
                <a16:creationId xmlns:a16="http://schemas.microsoft.com/office/drawing/2014/main" id="{9E8F020C-526C-5E4E-A8EA-A831A495C642}"/>
              </a:ext>
            </a:extLst>
          </p:cNvPr>
          <p:cNvSpPr>
            <a:spLocks noGrp="1"/>
          </p:cNvSpPr>
          <p:nvPr>
            <p:ph type="body" sz="quarter" idx="24"/>
          </p:nvPr>
        </p:nvSpPr>
        <p:spPr/>
        <p:txBody>
          <a:bodyPr/>
          <a:lstStyle/>
          <a:p>
            <a:r>
              <a:rPr lang="en-US" dirty="0"/>
              <a:t>7 Steps to Developing your first Sustainable Office Management Plan </a:t>
            </a:r>
          </a:p>
        </p:txBody>
      </p:sp>
      <p:sp>
        <p:nvSpPr>
          <p:cNvPr id="11" name="Text Placeholder 10">
            <a:extLst>
              <a:ext uri="{FF2B5EF4-FFF2-40B4-BE49-F238E27FC236}">
                <a16:creationId xmlns:a16="http://schemas.microsoft.com/office/drawing/2014/main" id="{0D253E89-9CAD-D341-B420-52479EDF2EE7}"/>
              </a:ext>
            </a:extLst>
          </p:cNvPr>
          <p:cNvSpPr>
            <a:spLocks noGrp="1"/>
          </p:cNvSpPr>
          <p:nvPr>
            <p:ph type="body" sz="quarter" idx="25"/>
          </p:nvPr>
        </p:nvSpPr>
        <p:spPr/>
        <p:txBody>
          <a:bodyPr>
            <a:normAutofit/>
          </a:bodyPr>
          <a:lstStyle/>
          <a:p>
            <a:r>
              <a:rPr lang="en-US" dirty="0"/>
              <a:t>05</a:t>
            </a:r>
          </a:p>
        </p:txBody>
      </p:sp>
      <p:sp>
        <p:nvSpPr>
          <p:cNvPr id="12" name="Text Placeholder 11">
            <a:extLst>
              <a:ext uri="{FF2B5EF4-FFF2-40B4-BE49-F238E27FC236}">
                <a16:creationId xmlns:a16="http://schemas.microsoft.com/office/drawing/2014/main" id="{B69C7CBB-5257-E644-83CE-BFDE77F580A1}"/>
              </a:ext>
            </a:extLst>
          </p:cNvPr>
          <p:cNvSpPr>
            <a:spLocks noGrp="1"/>
          </p:cNvSpPr>
          <p:nvPr>
            <p:ph type="body" sz="quarter" idx="26"/>
          </p:nvPr>
        </p:nvSpPr>
        <p:spPr/>
        <p:txBody>
          <a:bodyPr/>
          <a:lstStyle/>
          <a:p>
            <a:r>
              <a:rPr lang="en-US" dirty="0"/>
              <a:t>Employee Wellbeing and Sustainability </a:t>
            </a:r>
          </a:p>
        </p:txBody>
      </p:sp>
      <p:sp>
        <p:nvSpPr>
          <p:cNvPr id="13" name="Text Placeholder 12">
            <a:extLst>
              <a:ext uri="{FF2B5EF4-FFF2-40B4-BE49-F238E27FC236}">
                <a16:creationId xmlns:a16="http://schemas.microsoft.com/office/drawing/2014/main" id="{25088C70-0285-0B4C-BBEA-50D698FDDC9F}"/>
              </a:ext>
            </a:extLst>
          </p:cNvPr>
          <p:cNvSpPr>
            <a:spLocks noGrp="1"/>
          </p:cNvSpPr>
          <p:nvPr>
            <p:ph type="body" sz="quarter" idx="27"/>
          </p:nvPr>
        </p:nvSpPr>
        <p:spPr/>
        <p:txBody>
          <a:bodyPr>
            <a:normAutofit/>
          </a:bodyPr>
          <a:lstStyle/>
          <a:p>
            <a:r>
              <a:rPr lang="en-US" dirty="0"/>
              <a:t>06</a:t>
            </a:r>
          </a:p>
        </p:txBody>
      </p:sp>
      <p:sp>
        <p:nvSpPr>
          <p:cNvPr id="14" name="Text Placeholder 13">
            <a:extLst>
              <a:ext uri="{FF2B5EF4-FFF2-40B4-BE49-F238E27FC236}">
                <a16:creationId xmlns:a16="http://schemas.microsoft.com/office/drawing/2014/main" id="{8F1997EA-A133-D344-8989-273F60339CF9}"/>
              </a:ext>
            </a:extLst>
          </p:cNvPr>
          <p:cNvSpPr>
            <a:spLocks noGrp="1"/>
          </p:cNvSpPr>
          <p:nvPr>
            <p:ph type="body" sz="quarter" idx="28"/>
          </p:nvPr>
        </p:nvSpPr>
        <p:spPr/>
        <p:txBody>
          <a:bodyPr/>
          <a:lstStyle/>
          <a:p>
            <a:r>
              <a:rPr lang="en-US" dirty="0"/>
              <a:t>Overview and Conclusion</a:t>
            </a:r>
          </a:p>
        </p:txBody>
      </p:sp>
      <p:sp>
        <p:nvSpPr>
          <p:cNvPr id="19" name="TextBox 18">
            <a:extLst>
              <a:ext uri="{FF2B5EF4-FFF2-40B4-BE49-F238E27FC236}">
                <a16:creationId xmlns:a16="http://schemas.microsoft.com/office/drawing/2014/main" id="{E0CCF3CD-7917-ED43-A961-0361F8C3FD0A}"/>
              </a:ext>
            </a:extLst>
          </p:cNvPr>
          <p:cNvSpPr txBox="1"/>
          <p:nvPr/>
        </p:nvSpPr>
        <p:spPr>
          <a:xfrm>
            <a:off x="6438572" y="683693"/>
            <a:ext cx="4725614" cy="4816896"/>
          </a:xfrm>
          <a:prstGeom prst="rect">
            <a:avLst/>
          </a:prstGeom>
          <a:noFill/>
        </p:spPr>
        <p:txBody>
          <a:bodyPr wrap="square">
            <a:spAutoFit/>
          </a:bodyPr>
          <a:lstStyle/>
          <a:p>
            <a:pPr marL="342900">
              <a:lnSpc>
                <a:spcPct val="107000"/>
              </a:lnSpc>
              <a:spcAft>
                <a:spcPts val="800"/>
              </a:spcAft>
            </a:pPr>
            <a:r>
              <a:rPr lang="en-GB" sz="2400" dirty="0">
                <a:solidFill>
                  <a:schemeClr val="bg1"/>
                </a:solidFill>
                <a:latin typeface="Calibri" panose="020F0502020204030204" pitchFamily="34" charset="0"/>
                <a:ea typeface="Times New Roman" panose="02020603050405020304" pitchFamily="18" charset="0"/>
                <a:cs typeface="Calibri" panose="020F0502020204030204" pitchFamily="34" charset="0"/>
              </a:rPr>
              <a:t>Sustainable offices are a hot topic. Without a healthy planet, your company will not be able to function. Making your office more sustainable brings many advantages. </a:t>
            </a:r>
            <a:r>
              <a:rPr lang="en-US" sz="2400" dirty="0">
                <a:solidFill>
                  <a:schemeClr val="bg1"/>
                </a:solidFill>
                <a:latin typeface="Calibri" panose="020F0502020204030204" pitchFamily="34" charset="0"/>
                <a:ea typeface="Times New Roman" panose="02020603050405020304" pitchFamily="18" charset="0"/>
                <a:cs typeface="Calibri" panose="020F0502020204030204" pitchFamily="34" charset="0"/>
              </a:rPr>
              <a:t>In Module 3, you will learn </a:t>
            </a:r>
            <a:r>
              <a:rPr lang="en-US" sz="2400">
                <a:solidFill>
                  <a:schemeClr val="bg1"/>
                </a:solidFill>
                <a:latin typeface="Calibri" panose="020F0502020204030204" pitchFamily="34" charset="0"/>
                <a:ea typeface="Times New Roman" panose="02020603050405020304" pitchFamily="18" charset="0"/>
                <a:cs typeface="Calibri" panose="020F0502020204030204" pitchFamily="34" charset="0"/>
              </a:rPr>
              <a:t>about </a:t>
            </a:r>
            <a:r>
              <a:rPr lang="en-US" sz="24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sustainable </a:t>
            </a:r>
            <a:r>
              <a:rPr lang="en-US"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office actions that are effective and can save SME’s money, raise operational efficiency and provide a cleaner, healthier environment for staff. </a:t>
            </a:r>
            <a:endParaRPr lang="en-BA"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7BF75B-B345-CFCA-1F8F-92583A39A100}"/>
              </a:ext>
            </a:extLst>
          </p:cNvPr>
          <p:cNvSpPr>
            <a:spLocks noGrp="1"/>
          </p:cNvSpPr>
          <p:nvPr>
            <p:ph type="body" sz="quarter" idx="18"/>
          </p:nvPr>
        </p:nvSpPr>
        <p:spPr/>
        <p:txBody>
          <a:bodyPr/>
          <a:lstStyle/>
          <a:p>
            <a:pPr marL="0" indent="0" algn="just"/>
            <a:r>
              <a:rPr lang="en-GB" dirty="0"/>
              <a:t>A recent study (</a:t>
            </a:r>
            <a:r>
              <a:rPr lang="en-IE" dirty="0">
                <a:hlinkClick r:id="rId2"/>
              </a:rPr>
              <a:t>The </a:t>
            </a:r>
            <a:r>
              <a:rPr lang="en-IE" dirty="0" err="1">
                <a:hlinkClick r:id="rId2"/>
              </a:rPr>
              <a:t>COGfx</a:t>
            </a:r>
            <a:r>
              <a:rPr lang="en-IE" dirty="0">
                <a:hlinkClick r:id="rId2"/>
              </a:rPr>
              <a:t> Study</a:t>
            </a:r>
            <a:r>
              <a:rPr lang="en-IE" dirty="0"/>
              <a:t>) </a:t>
            </a:r>
            <a:r>
              <a:rPr lang="en-GB" dirty="0"/>
              <a:t> reveals sustainable offices produce a 26 percent boost in cognition. The study also highlight significant improvements in information usage, strategy and crisis response.</a:t>
            </a:r>
          </a:p>
          <a:p>
            <a:pPr algn="just"/>
            <a:endParaRPr lang="en-GB" dirty="0"/>
          </a:p>
          <a:p>
            <a:pPr marL="0" indent="0" algn="just"/>
            <a:r>
              <a:rPr lang="en-GB" dirty="0"/>
              <a:t>The holistic approach of environmentally efficient workspaces prioritizes the health of all employees and the environment. As a result, employees in green buildings scored 61 percent higher on cognitive function tests than employees in “conventional” offices.</a:t>
            </a:r>
            <a:endParaRPr lang="en-BA" dirty="0"/>
          </a:p>
        </p:txBody>
      </p:sp>
      <p:sp>
        <p:nvSpPr>
          <p:cNvPr id="3" name="Text Placeholder 2">
            <a:extLst>
              <a:ext uri="{FF2B5EF4-FFF2-40B4-BE49-F238E27FC236}">
                <a16:creationId xmlns:a16="http://schemas.microsoft.com/office/drawing/2014/main" id="{5EBA0F55-FED9-EB30-2A8A-C43693E830CA}"/>
              </a:ext>
            </a:extLst>
          </p:cNvPr>
          <p:cNvSpPr>
            <a:spLocks noGrp="1"/>
          </p:cNvSpPr>
          <p:nvPr>
            <p:ph type="body" sz="quarter" idx="16"/>
          </p:nvPr>
        </p:nvSpPr>
        <p:spPr/>
        <p:txBody>
          <a:bodyPr/>
          <a:lstStyle/>
          <a:p>
            <a:r>
              <a:rPr lang="en-US" dirty="0">
                <a:solidFill>
                  <a:srgbClr val="468940"/>
                </a:solidFill>
              </a:rPr>
              <a:t>10. Boasts cognitive thinking</a:t>
            </a:r>
          </a:p>
          <a:p>
            <a:endParaRPr lang="en-BA" dirty="0">
              <a:solidFill>
                <a:srgbClr val="468940"/>
              </a:solidFill>
            </a:endParaRPr>
          </a:p>
        </p:txBody>
      </p:sp>
      <p:sp>
        <p:nvSpPr>
          <p:cNvPr id="4" name="TextBox 3">
            <a:extLst>
              <a:ext uri="{FF2B5EF4-FFF2-40B4-BE49-F238E27FC236}">
                <a16:creationId xmlns:a16="http://schemas.microsoft.com/office/drawing/2014/main" id="{6F2E9C42-966F-0D4B-59DE-8C0692B025BC}"/>
              </a:ext>
            </a:extLst>
          </p:cNvPr>
          <p:cNvSpPr txBox="1"/>
          <p:nvPr/>
        </p:nvSpPr>
        <p:spPr>
          <a:xfrm>
            <a:off x="4857835" y="5167507"/>
            <a:ext cx="6021908" cy="369332"/>
          </a:xfrm>
          <a:prstGeom prst="rect">
            <a:avLst/>
          </a:prstGeom>
          <a:noFill/>
        </p:spPr>
        <p:txBody>
          <a:bodyPr wrap="square" rtlCol="0">
            <a:spAutoFit/>
          </a:bodyPr>
          <a:lstStyle/>
          <a:p>
            <a:r>
              <a:rPr lang="en-BA" dirty="0">
                <a:solidFill>
                  <a:schemeClr val="bg1"/>
                </a:solidFill>
              </a:rPr>
              <a:t>Source</a:t>
            </a:r>
            <a:r>
              <a:rPr lang="en-IE" dirty="0">
                <a:solidFill>
                  <a:schemeClr val="bg1"/>
                </a:solidFill>
              </a:rPr>
              <a:t>: </a:t>
            </a:r>
            <a:r>
              <a:rPr lang="en-BA" dirty="0">
                <a:solidFill>
                  <a:schemeClr val="bg1"/>
                </a:solidFill>
              </a:rPr>
              <a:t> </a:t>
            </a:r>
            <a:r>
              <a:rPr lang="en-GB" dirty="0">
                <a:solidFill>
                  <a:schemeClr val="bg1"/>
                </a:solidFill>
                <a:hlinkClick r:id="rId3"/>
              </a:rPr>
              <a:t>Efficiency Benefits of Having a Green Office</a:t>
            </a:r>
            <a:endParaRPr lang="en-BA" dirty="0">
              <a:solidFill>
                <a:schemeClr val="bg1"/>
              </a:solidFill>
            </a:endParaRPr>
          </a:p>
        </p:txBody>
      </p:sp>
      <p:pic>
        <p:nvPicPr>
          <p:cNvPr id="6" name="Graphic 5" descr="Person with idea outline">
            <a:extLst>
              <a:ext uri="{FF2B5EF4-FFF2-40B4-BE49-F238E27FC236}">
                <a16:creationId xmlns:a16="http://schemas.microsoft.com/office/drawing/2014/main" id="{320400D2-FCEA-121C-4CD0-CEFE96FAA0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2760" y="2688956"/>
            <a:ext cx="1480087" cy="1480087"/>
          </a:xfrm>
          <a:prstGeom prst="rect">
            <a:avLst/>
          </a:prstGeom>
        </p:spPr>
      </p:pic>
    </p:spTree>
    <p:extLst>
      <p:ext uri="{BB962C8B-B14F-4D97-AF65-F5344CB8AC3E}">
        <p14:creationId xmlns:p14="http://schemas.microsoft.com/office/powerpoint/2010/main" val="291994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8" y="3733703"/>
            <a:ext cx="4988760" cy="845970"/>
          </a:xfrm>
        </p:spPr>
        <p:txBody>
          <a:bodyPr>
            <a:noAutofit/>
          </a:bodyPr>
          <a:lstStyle/>
          <a:p>
            <a:r>
              <a:rPr lang="en-US" dirty="0"/>
              <a:t>First Steps and Easy wins for a Greener Office</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n-US" dirty="0"/>
              <a:t>Section 3</a:t>
            </a:r>
          </a:p>
        </p:txBody>
      </p:sp>
    </p:spTree>
    <p:extLst>
      <p:ext uri="{BB962C8B-B14F-4D97-AF65-F5344CB8AC3E}">
        <p14:creationId xmlns:p14="http://schemas.microsoft.com/office/powerpoint/2010/main" val="3270040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9D9C8E7-0DCB-5D4D-9F86-87DD54FCAF63}"/>
              </a:ext>
            </a:extLst>
          </p:cNvPr>
          <p:cNvSpPr>
            <a:spLocks noGrp="1"/>
          </p:cNvSpPr>
          <p:nvPr>
            <p:ph type="body" sz="quarter" idx="16"/>
          </p:nvPr>
        </p:nvSpPr>
        <p:spPr/>
        <p:txBody>
          <a:bodyPr/>
          <a:lstStyle/>
          <a:p>
            <a:r>
              <a:rPr lang="en-US" dirty="0">
                <a:solidFill>
                  <a:schemeClr val="bg1"/>
                </a:solidFill>
              </a:rPr>
              <a:t>Green company culture</a:t>
            </a:r>
          </a:p>
          <a:p>
            <a:r>
              <a:rPr lang="en-US" dirty="0"/>
              <a:t> </a:t>
            </a:r>
          </a:p>
        </p:txBody>
      </p:sp>
      <p:grpSp>
        <p:nvGrpSpPr>
          <p:cNvPr id="2" name="Google Shape;813;p39">
            <a:extLst>
              <a:ext uri="{FF2B5EF4-FFF2-40B4-BE49-F238E27FC236}">
                <a16:creationId xmlns:a16="http://schemas.microsoft.com/office/drawing/2014/main" id="{44BCC7DA-F2C5-3EB7-5D35-4B797CCC94EA}"/>
              </a:ext>
            </a:extLst>
          </p:cNvPr>
          <p:cNvGrpSpPr/>
          <p:nvPr/>
        </p:nvGrpSpPr>
        <p:grpSpPr>
          <a:xfrm>
            <a:off x="11083281" y="2348948"/>
            <a:ext cx="215966" cy="342399"/>
            <a:chOff x="6718575" y="2318625"/>
            <a:chExt cx="256950" cy="407375"/>
          </a:xfrm>
        </p:grpSpPr>
        <p:sp>
          <p:nvSpPr>
            <p:cNvPr id="4" name="Google Shape;814;p39">
              <a:extLst>
                <a:ext uri="{FF2B5EF4-FFF2-40B4-BE49-F238E27FC236}">
                  <a16:creationId xmlns:a16="http://schemas.microsoft.com/office/drawing/2014/main" id="{3D56D727-0E8A-D851-370B-82FD10E98227}"/>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15;p39">
              <a:extLst>
                <a:ext uri="{FF2B5EF4-FFF2-40B4-BE49-F238E27FC236}">
                  <a16:creationId xmlns:a16="http://schemas.microsoft.com/office/drawing/2014/main" id="{44865A23-3B91-1E0A-5CB5-98131C3B0C20}"/>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16;p39">
              <a:extLst>
                <a:ext uri="{FF2B5EF4-FFF2-40B4-BE49-F238E27FC236}">
                  <a16:creationId xmlns:a16="http://schemas.microsoft.com/office/drawing/2014/main" id="{D6AC95CE-ED31-E2A0-C2DC-5BB2BEC9FFCA}"/>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17;p39">
              <a:extLst>
                <a:ext uri="{FF2B5EF4-FFF2-40B4-BE49-F238E27FC236}">
                  <a16:creationId xmlns:a16="http://schemas.microsoft.com/office/drawing/2014/main" id="{C510ACDC-EED5-5346-76E9-899C9C6E4FDE}"/>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18;p39">
              <a:extLst>
                <a:ext uri="{FF2B5EF4-FFF2-40B4-BE49-F238E27FC236}">
                  <a16:creationId xmlns:a16="http://schemas.microsoft.com/office/drawing/2014/main" id="{C9EFC04F-C748-50CF-966E-CF0A645674BA}"/>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9;p39">
              <a:extLst>
                <a:ext uri="{FF2B5EF4-FFF2-40B4-BE49-F238E27FC236}">
                  <a16:creationId xmlns:a16="http://schemas.microsoft.com/office/drawing/2014/main" id="{A15420F6-4743-EA62-265E-3D042BDEFF66}"/>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20;p39">
              <a:extLst>
                <a:ext uri="{FF2B5EF4-FFF2-40B4-BE49-F238E27FC236}">
                  <a16:creationId xmlns:a16="http://schemas.microsoft.com/office/drawing/2014/main" id="{F6959C30-756C-F3FB-0906-91D164D9502F}"/>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21;p39">
              <a:extLst>
                <a:ext uri="{FF2B5EF4-FFF2-40B4-BE49-F238E27FC236}">
                  <a16:creationId xmlns:a16="http://schemas.microsoft.com/office/drawing/2014/main" id="{A59754FD-7DEF-DA37-1602-61D7AD41FE02}"/>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a:extLst>
              <a:ext uri="{FF2B5EF4-FFF2-40B4-BE49-F238E27FC236}">
                <a16:creationId xmlns:a16="http://schemas.microsoft.com/office/drawing/2014/main" id="{C4D24BAC-7131-5843-8E74-A319D6185100}"/>
              </a:ext>
            </a:extLst>
          </p:cNvPr>
          <p:cNvSpPr txBox="1"/>
          <p:nvPr/>
        </p:nvSpPr>
        <p:spPr>
          <a:xfrm>
            <a:off x="4358105" y="5788278"/>
            <a:ext cx="6021908" cy="369332"/>
          </a:xfrm>
          <a:prstGeom prst="rect">
            <a:avLst/>
          </a:prstGeom>
          <a:noFill/>
        </p:spPr>
        <p:txBody>
          <a:bodyPr wrap="square" rtlCol="0">
            <a:spAutoFit/>
          </a:bodyPr>
          <a:lstStyle/>
          <a:p>
            <a:r>
              <a:rPr lang="en-BA" dirty="0">
                <a:solidFill>
                  <a:srgbClr val="468940"/>
                </a:solidFill>
              </a:rPr>
              <a:t>Source: </a:t>
            </a:r>
            <a:r>
              <a:rPr lang="en-GB" dirty="0">
                <a:solidFill>
                  <a:srgbClr val="468940"/>
                </a:solidFill>
                <a:hlinkClick r:id="rId2">
                  <a:extLst>
                    <a:ext uri="{A12FA001-AC4F-418D-AE19-62706E023703}">
                      <ahyp:hlinkClr xmlns:ahyp="http://schemas.microsoft.com/office/drawing/2018/hyperlinkcolor" val="tx"/>
                    </a:ext>
                  </a:extLst>
                </a:hlinkClick>
              </a:rPr>
              <a:t>Efficiency Benefits of Having a Green Office</a:t>
            </a:r>
            <a:endParaRPr lang="en-BA" dirty="0">
              <a:solidFill>
                <a:srgbClr val="468940"/>
              </a:solidFill>
            </a:endParaRPr>
          </a:p>
        </p:txBody>
      </p:sp>
      <p:sp>
        <p:nvSpPr>
          <p:cNvPr id="15" name="TextBox 14">
            <a:extLst>
              <a:ext uri="{FF2B5EF4-FFF2-40B4-BE49-F238E27FC236}">
                <a16:creationId xmlns:a16="http://schemas.microsoft.com/office/drawing/2014/main" id="{F32CB4A7-12C3-2C6F-B753-6CD59FF6F1FB}"/>
              </a:ext>
            </a:extLst>
          </p:cNvPr>
          <p:cNvSpPr txBox="1"/>
          <p:nvPr/>
        </p:nvSpPr>
        <p:spPr>
          <a:xfrm>
            <a:off x="4440955" y="403640"/>
            <a:ext cx="7159165" cy="5170646"/>
          </a:xfrm>
          <a:prstGeom prst="rect">
            <a:avLst/>
          </a:prstGeom>
          <a:noFill/>
        </p:spPr>
        <p:txBody>
          <a:bodyPr wrap="square">
            <a:spAutoFit/>
          </a:bodyPr>
          <a:lstStyle/>
          <a:p>
            <a:pPr algn="just" fontAlgn="base"/>
            <a:r>
              <a:rPr lang="en-GB" sz="2200" b="0" i="0" u="none" strike="noStrike" dirty="0">
                <a:solidFill>
                  <a:srgbClr val="212529"/>
                </a:solidFill>
                <a:effectLst/>
                <a:latin typeface="Delivery"/>
              </a:rPr>
              <a:t>SMEs globally will have to adopt sustainable practices in their daily business operations. </a:t>
            </a:r>
            <a:r>
              <a:rPr lang="en-GB" sz="2200" b="0" i="0" u="none" strike="noStrike" dirty="0">
                <a:solidFill>
                  <a:srgbClr val="000000"/>
                </a:solidFill>
                <a:effectLst/>
                <a:latin typeface="Delivery"/>
              </a:rPr>
              <a:t>Implementing a </a:t>
            </a:r>
            <a:r>
              <a:rPr lang="en-GB" sz="2200" dirty="0">
                <a:solidFill>
                  <a:srgbClr val="000000"/>
                </a:solidFill>
                <a:latin typeface="Delivery"/>
              </a:rPr>
              <a:t>sustainability</a:t>
            </a:r>
            <a:r>
              <a:rPr lang="en-GB" sz="2200" b="0" i="0" u="none" strike="noStrike" dirty="0">
                <a:solidFill>
                  <a:srgbClr val="000000"/>
                </a:solidFill>
                <a:effectLst/>
                <a:latin typeface="Delivery"/>
              </a:rPr>
              <a:t> culture in the workplace is a long-term commitment, and it </a:t>
            </a:r>
            <a:r>
              <a:rPr lang="en-GB" sz="2400" b="0" i="0" u="none" strike="noStrike" dirty="0">
                <a:solidFill>
                  <a:srgbClr val="000000"/>
                </a:solidFill>
                <a:effectLst/>
                <a:latin typeface="Delivery"/>
              </a:rPr>
              <a:t>takes time to fully incorporate policies and behaviours effectively. </a:t>
            </a:r>
          </a:p>
          <a:p>
            <a:pPr algn="just" fontAlgn="base"/>
            <a:endParaRPr lang="en-GB" sz="2400" dirty="0">
              <a:solidFill>
                <a:srgbClr val="000000"/>
              </a:solidFill>
              <a:latin typeface="Delivery"/>
            </a:endParaRPr>
          </a:p>
          <a:p>
            <a:pPr algn="just" fontAlgn="base"/>
            <a:r>
              <a:rPr lang="en-GB" sz="2400" b="0" i="0" u="none" strike="noStrike" dirty="0">
                <a:solidFill>
                  <a:srgbClr val="000000"/>
                </a:solidFill>
                <a:effectLst/>
                <a:latin typeface="Delivery"/>
              </a:rPr>
              <a:t>Starting small is key to effectual change. </a:t>
            </a:r>
            <a:r>
              <a:rPr lang="en-GB" sz="2400" dirty="0">
                <a:solidFill>
                  <a:srgbClr val="000000"/>
                </a:solidFill>
                <a:effectLst/>
                <a:latin typeface="Calibri" panose="020F0502020204030204" pitchFamily="34" charset="0"/>
                <a:cs typeface="Calibri" panose="020F0502020204030204" pitchFamily="34" charset="0"/>
              </a:rPr>
              <a:t>Offices are a great place to start and raise employee environmental awareness, as there are many opportunities for employees to undertake waste prevention, waste recycling, energy and water efficiency measures. </a:t>
            </a:r>
          </a:p>
          <a:p>
            <a:pPr indent="0"/>
            <a:endParaRPr lang="en-GB" sz="2400" dirty="0">
              <a:solidFill>
                <a:srgbClr val="000000"/>
              </a:solidFill>
              <a:latin typeface="Calibri" panose="020F0502020204030204" pitchFamily="34" charset="0"/>
              <a:cs typeface="Calibri" panose="020F0502020204030204" pitchFamily="34" charset="0"/>
            </a:endParaRPr>
          </a:p>
          <a:p>
            <a:pPr indent="0"/>
            <a:r>
              <a:rPr lang="en-GB" sz="2400" dirty="0">
                <a:solidFill>
                  <a:srgbClr val="000000"/>
                </a:solidFill>
                <a:effectLst/>
                <a:latin typeface="Calibri" panose="020F0502020204030204" pitchFamily="34" charset="0"/>
                <a:cs typeface="Calibri" panose="020F0502020204030204" pitchFamily="34" charset="0"/>
              </a:rPr>
              <a:t>Many of these opportunities are easy to do, and do not involve a significant investment</a:t>
            </a:r>
            <a:endParaRPr lang="en-GB" sz="2200" b="0" i="0" u="none" strike="noStrike" dirty="0">
              <a:solidFill>
                <a:srgbClr val="212529"/>
              </a:solidFill>
              <a:effectLst/>
              <a:latin typeface="Delivery"/>
            </a:endParaRPr>
          </a:p>
        </p:txBody>
      </p:sp>
    </p:spTree>
    <p:extLst>
      <p:ext uri="{BB962C8B-B14F-4D97-AF65-F5344CB8AC3E}">
        <p14:creationId xmlns:p14="http://schemas.microsoft.com/office/powerpoint/2010/main" val="4230518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4DD6A6-288B-1C43-8FB4-541132F77E2F}"/>
              </a:ext>
            </a:extLst>
          </p:cNvPr>
          <p:cNvSpPr>
            <a:spLocks noGrp="1"/>
          </p:cNvSpPr>
          <p:nvPr>
            <p:ph type="body" sz="quarter" idx="29"/>
          </p:nvPr>
        </p:nvSpPr>
        <p:spPr>
          <a:xfrm>
            <a:off x="478597" y="520248"/>
            <a:ext cx="12181236" cy="582221"/>
          </a:xfrm>
        </p:spPr>
        <p:txBody>
          <a:bodyPr>
            <a:normAutofit lnSpcReduction="10000"/>
          </a:bodyPr>
          <a:lstStyle/>
          <a:p>
            <a:pPr algn="l" fontAlgn="base"/>
            <a:r>
              <a:rPr lang="en-GB" dirty="0">
                <a:solidFill>
                  <a:srgbClr val="212529"/>
                </a:solidFill>
                <a:latin typeface="Delivery"/>
              </a:rPr>
              <a:t>Key</a:t>
            </a:r>
            <a:r>
              <a:rPr lang="en-GB" b="0" i="0" u="none" strike="noStrike" dirty="0">
                <a:solidFill>
                  <a:srgbClr val="212529"/>
                </a:solidFill>
                <a:effectLst/>
                <a:latin typeface="Delivery"/>
              </a:rPr>
              <a:t> to cultivating green culture in the workplace</a:t>
            </a:r>
          </a:p>
        </p:txBody>
      </p:sp>
      <p:sp>
        <p:nvSpPr>
          <p:cNvPr id="2" name="Text Placeholder 1">
            <a:extLst>
              <a:ext uri="{FF2B5EF4-FFF2-40B4-BE49-F238E27FC236}">
                <a16:creationId xmlns:a16="http://schemas.microsoft.com/office/drawing/2014/main" id="{C02B3DF5-0AD2-3F49-938A-D5659E9D884E}"/>
              </a:ext>
            </a:extLst>
          </p:cNvPr>
          <p:cNvSpPr>
            <a:spLocks noGrp="1"/>
          </p:cNvSpPr>
          <p:nvPr>
            <p:ph type="body" sz="quarter" idx="25"/>
          </p:nvPr>
        </p:nvSpPr>
        <p:spPr>
          <a:xfrm>
            <a:off x="9401070" y="3664401"/>
            <a:ext cx="1903851" cy="1148069"/>
          </a:xfrm>
        </p:spPr>
        <p:txBody>
          <a:bodyPr/>
          <a:lstStyle/>
          <a:p>
            <a:r>
              <a:rPr lang="en-GB" sz="1800" b="1" dirty="0">
                <a:solidFill>
                  <a:srgbClr val="FFFFFF"/>
                </a:solidFill>
                <a:effectLst/>
                <a:latin typeface="MyriadPro"/>
              </a:rPr>
              <a:t>5. Organising A Greener Office Action Plan</a:t>
            </a:r>
          </a:p>
          <a:p>
            <a:r>
              <a:rPr lang="en-GB" sz="1800" dirty="0">
                <a:solidFill>
                  <a:srgbClr val="FFFFFF"/>
                </a:solidFill>
                <a:latin typeface="MyriadPro"/>
              </a:rPr>
              <a:t>(see next section)</a:t>
            </a:r>
            <a:r>
              <a:rPr lang="en-GB" sz="1800" b="1" dirty="0">
                <a:solidFill>
                  <a:srgbClr val="FFFFFF"/>
                </a:solidFill>
                <a:effectLst/>
                <a:latin typeface="MyriadPro"/>
              </a:rPr>
              <a:t> </a:t>
            </a:r>
            <a:endParaRPr lang="en-GB" dirty="0">
              <a:effectLst/>
            </a:endParaRPr>
          </a:p>
        </p:txBody>
      </p:sp>
      <p:sp>
        <p:nvSpPr>
          <p:cNvPr id="4" name="Text Placeholder 3">
            <a:extLst>
              <a:ext uri="{FF2B5EF4-FFF2-40B4-BE49-F238E27FC236}">
                <a16:creationId xmlns:a16="http://schemas.microsoft.com/office/drawing/2014/main" id="{CF498AA5-2E91-2442-B2F1-AEFDA58B3A3C}"/>
              </a:ext>
            </a:extLst>
          </p:cNvPr>
          <p:cNvSpPr>
            <a:spLocks noGrp="1"/>
          </p:cNvSpPr>
          <p:nvPr>
            <p:ph type="body" sz="quarter" idx="31"/>
          </p:nvPr>
        </p:nvSpPr>
        <p:spPr>
          <a:xfrm>
            <a:off x="2973021" y="3766180"/>
            <a:ext cx="1921263" cy="1148069"/>
          </a:xfrm>
        </p:spPr>
        <p:txBody>
          <a:bodyPr/>
          <a:lstStyle/>
          <a:p>
            <a:r>
              <a:rPr lang="en-GB" sz="1800" dirty="0">
                <a:solidFill>
                  <a:srgbClr val="FFFFFF"/>
                </a:solidFill>
                <a:latin typeface="MyriadPro"/>
              </a:rPr>
              <a:t>2. M</a:t>
            </a:r>
            <a:r>
              <a:rPr lang="en-GB" sz="1800" b="1" dirty="0">
                <a:solidFill>
                  <a:srgbClr val="FFFFFF"/>
                </a:solidFill>
                <a:effectLst/>
                <a:latin typeface="MyriadPro"/>
              </a:rPr>
              <a:t>anaging Your </a:t>
            </a:r>
            <a:r>
              <a:rPr lang="en-GB" sz="1800" dirty="0">
                <a:solidFill>
                  <a:srgbClr val="FFFFFF"/>
                </a:solidFill>
                <a:latin typeface="MyriadPro"/>
              </a:rPr>
              <a:t>W</a:t>
            </a:r>
            <a:r>
              <a:rPr lang="en-GB" sz="1800" b="1" dirty="0">
                <a:solidFill>
                  <a:srgbClr val="FFFFFF"/>
                </a:solidFill>
                <a:effectLst/>
                <a:latin typeface="MyriadPro"/>
              </a:rPr>
              <a:t>aste </a:t>
            </a:r>
            <a:r>
              <a:rPr lang="en-GB" sz="1800" dirty="0">
                <a:solidFill>
                  <a:srgbClr val="FFFFFF"/>
                </a:solidFill>
                <a:latin typeface="MyriadPro"/>
              </a:rPr>
              <a:t>C</a:t>
            </a:r>
            <a:r>
              <a:rPr lang="en-GB" sz="1800" b="1" dirty="0">
                <a:solidFill>
                  <a:srgbClr val="FFFFFF"/>
                </a:solidFill>
                <a:effectLst/>
                <a:latin typeface="MyriadPro"/>
              </a:rPr>
              <a:t>osts </a:t>
            </a:r>
            <a:r>
              <a:rPr lang="en-GB" sz="1800" dirty="0">
                <a:solidFill>
                  <a:srgbClr val="FFFFFF"/>
                </a:solidFill>
                <a:latin typeface="MyriadPro"/>
              </a:rPr>
              <a:t>E</a:t>
            </a:r>
            <a:r>
              <a:rPr lang="en-GB" sz="1800" b="1" dirty="0">
                <a:solidFill>
                  <a:srgbClr val="FFFFFF"/>
                </a:solidFill>
                <a:effectLst/>
                <a:latin typeface="MyriadPro"/>
              </a:rPr>
              <a:t>ffectively </a:t>
            </a:r>
            <a:endParaRPr lang="en-GB" dirty="0">
              <a:effectLst/>
            </a:endParaRPr>
          </a:p>
          <a:p>
            <a:endParaRPr lang="en-US" dirty="0"/>
          </a:p>
        </p:txBody>
      </p:sp>
      <p:sp>
        <p:nvSpPr>
          <p:cNvPr id="5" name="Text Placeholder 4">
            <a:extLst>
              <a:ext uri="{FF2B5EF4-FFF2-40B4-BE49-F238E27FC236}">
                <a16:creationId xmlns:a16="http://schemas.microsoft.com/office/drawing/2014/main" id="{B0E06249-CEA4-2F4E-8977-34B58FF48DB0}"/>
              </a:ext>
            </a:extLst>
          </p:cNvPr>
          <p:cNvSpPr>
            <a:spLocks noGrp="1"/>
          </p:cNvSpPr>
          <p:nvPr>
            <p:ph type="body" sz="quarter" idx="33"/>
          </p:nvPr>
        </p:nvSpPr>
        <p:spPr>
          <a:xfrm>
            <a:off x="5141747" y="3766180"/>
            <a:ext cx="1908506" cy="1148069"/>
          </a:xfrm>
        </p:spPr>
        <p:txBody>
          <a:bodyPr/>
          <a:lstStyle/>
          <a:p>
            <a:r>
              <a:rPr lang="en-GB" sz="1800" dirty="0">
                <a:solidFill>
                  <a:srgbClr val="FFFFFF"/>
                </a:solidFill>
                <a:latin typeface="MyriadPro"/>
              </a:rPr>
              <a:t>3. M</a:t>
            </a:r>
            <a:r>
              <a:rPr lang="en-GB" sz="1800" b="1" dirty="0">
                <a:solidFill>
                  <a:srgbClr val="FFFFFF"/>
                </a:solidFill>
                <a:effectLst/>
                <a:latin typeface="MyriadPro"/>
              </a:rPr>
              <a:t>anaging </a:t>
            </a:r>
            <a:r>
              <a:rPr lang="en-GB" sz="1800" dirty="0">
                <a:solidFill>
                  <a:srgbClr val="FFFFFF"/>
                </a:solidFill>
                <a:latin typeface="MyriadPro"/>
              </a:rPr>
              <a:t>Y</a:t>
            </a:r>
            <a:r>
              <a:rPr lang="en-GB" sz="1800" b="1" dirty="0">
                <a:solidFill>
                  <a:srgbClr val="FFFFFF"/>
                </a:solidFill>
                <a:effectLst/>
                <a:latin typeface="MyriadPro"/>
              </a:rPr>
              <a:t>our </a:t>
            </a:r>
            <a:r>
              <a:rPr lang="en-GB" sz="1800" dirty="0">
                <a:solidFill>
                  <a:srgbClr val="FFFFFF"/>
                </a:solidFill>
                <a:latin typeface="MyriadPro"/>
              </a:rPr>
              <a:t>W</a:t>
            </a:r>
            <a:r>
              <a:rPr lang="en-GB" sz="1800" b="1" dirty="0">
                <a:solidFill>
                  <a:srgbClr val="FFFFFF"/>
                </a:solidFill>
                <a:effectLst/>
                <a:latin typeface="MyriadPro"/>
              </a:rPr>
              <a:t>ater </a:t>
            </a:r>
            <a:r>
              <a:rPr lang="en-GB" sz="1800" dirty="0">
                <a:solidFill>
                  <a:srgbClr val="FFFFFF"/>
                </a:solidFill>
                <a:latin typeface="MyriadPro"/>
              </a:rPr>
              <a:t>C</a:t>
            </a:r>
            <a:r>
              <a:rPr lang="en-GB" sz="1800" b="1" dirty="0">
                <a:solidFill>
                  <a:srgbClr val="FFFFFF"/>
                </a:solidFill>
                <a:effectLst/>
                <a:latin typeface="MyriadPro"/>
              </a:rPr>
              <a:t>osts </a:t>
            </a:r>
            <a:r>
              <a:rPr lang="en-GB" sz="1800" dirty="0">
                <a:solidFill>
                  <a:srgbClr val="FFFFFF"/>
                </a:solidFill>
                <a:latin typeface="MyriadPro"/>
              </a:rPr>
              <a:t>E</a:t>
            </a:r>
            <a:r>
              <a:rPr lang="en-GB" sz="1800" b="1" dirty="0">
                <a:solidFill>
                  <a:srgbClr val="FFFFFF"/>
                </a:solidFill>
                <a:effectLst/>
                <a:latin typeface="MyriadPro"/>
              </a:rPr>
              <a:t>ffectively </a:t>
            </a:r>
            <a:endParaRPr lang="en-GB" dirty="0">
              <a:effectLst/>
            </a:endParaRPr>
          </a:p>
          <a:p>
            <a:endParaRPr lang="en-US" dirty="0"/>
          </a:p>
        </p:txBody>
      </p:sp>
      <p:sp>
        <p:nvSpPr>
          <p:cNvPr id="6" name="Text Placeholder 5">
            <a:extLst>
              <a:ext uri="{FF2B5EF4-FFF2-40B4-BE49-F238E27FC236}">
                <a16:creationId xmlns:a16="http://schemas.microsoft.com/office/drawing/2014/main" id="{6F175841-273B-BE49-8A81-705BC760C15C}"/>
              </a:ext>
            </a:extLst>
          </p:cNvPr>
          <p:cNvSpPr>
            <a:spLocks noGrp="1"/>
          </p:cNvSpPr>
          <p:nvPr>
            <p:ph type="body" sz="quarter" idx="35"/>
          </p:nvPr>
        </p:nvSpPr>
        <p:spPr>
          <a:xfrm>
            <a:off x="7271386" y="3751476"/>
            <a:ext cx="1890175" cy="1148069"/>
          </a:xfrm>
        </p:spPr>
        <p:txBody>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FFFFFF"/>
                </a:solidFill>
                <a:effectLst/>
                <a:uLnTx/>
                <a:uFillTx/>
                <a:latin typeface="MyriadPro"/>
                <a:ea typeface="+mn-ea"/>
                <a:cs typeface="+mn-cs"/>
              </a:rPr>
              <a:t>4. Managing Your Energy Costs Effectively </a:t>
            </a:r>
            <a:endParaRPr kumimoji="0" lang="en-GB" sz="2400" b="1" i="0" u="none" strike="noStrike" kern="1200" cap="none" spc="0" normalizeH="0" baseline="0" noProof="0" dirty="0">
              <a:ln>
                <a:noFill/>
              </a:ln>
              <a:solidFill>
                <a:srgbClr val="FFFFFF"/>
              </a:solidFill>
              <a:effectLst/>
              <a:uLnTx/>
              <a:uFillTx/>
              <a:latin typeface="Calibri" panose="020F0502020204030204"/>
              <a:ea typeface="+mn-ea"/>
              <a:cs typeface="+mn-cs"/>
            </a:endParaRPr>
          </a:p>
          <a:p>
            <a:endParaRPr lang="en-US" dirty="0"/>
          </a:p>
        </p:txBody>
      </p:sp>
      <p:sp>
        <p:nvSpPr>
          <p:cNvPr id="7" name="Text Placeholder 6">
            <a:extLst>
              <a:ext uri="{FF2B5EF4-FFF2-40B4-BE49-F238E27FC236}">
                <a16:creationId xmlns:a16="http://schemas.microsoft.com/office/drawing/2014/main" id="{9503C68D-F9F5-4143-BEEB-37CECCCB745F}"/>
              </a:ext>
            </a:extLst>
          </p:cNvPr>
          <p:cNvSpPr>
            <a:spLocks noGrp="1"/>
          </p:cNvSpPr>
          <p:nvPr>
            <p:ph type="body" sz="quarter" idx="37"/>
          </p:nvPr>
        </p:nvSpPr>
        <p:spPr>
          <a:xfrm>
            <a:off x="823839" y="3734461"/>
            <a:ext cx="1921262" cy="1148069"/>
          </a:xfrm>
        </p:spPr>
        <p:txBody>
          <a:bodyPr/>
          <a:lstStyle/>
          <a:p>
            <a:r>
              <a:rPr lang="en-US" sz="1800" dirty="0"/>
              <a:t>1. Staff Education and Awareness</a:t>
            </a:r>
          </a:p>
          <a:p>
            <a:endParaRPr lang="en-US" sz="1800" dirty="0"/>
          </a:p>
        </p:txBody>
      </p:sp>
      <p:grpSp>
        <p:nvGrpSpPr>
          <p:cNvPr id="23" name="Google Shape;448;p39">
            <a:extLst>
              <a:ext uri="{FF2B5EF4-FFF2-40B4-BE49-F238E27FC236}">
                <a16:creationId xmlns:a16="http://schemas.microsoft.com/office/drawing/2014/main" id="{14CE1C77-EDF6-C406-D91F-44F02FBB1BDD}"/>
              </a:ext>
            </a:extLst>
          </p:cNvPr>
          <p:cNvGrpSpPr/>
          <p:nvPr/>
        </p:nvGrpSpPr>
        <p:grpSpPr>
          <a:xfrm>
            <a:off x="10179517" y="2368801"/>
            <a:ext cx="342903" cy="447293"/>
            <a:chOff x="590250" y="244200"/>
            <a:chExt cx="407975" cy="532175"/>
          </a:xfrm>
        </p:grpSpPr>
        <p:sp>
          <p:nvSpPr>
            <p:cNvPr id="29" name="Google Shape;449;p39">
              <a:extLst>
                <a:ext uri="{FF2B5EF4-FFF2-40B4-BE49-F238E27FC236}">
                  <a16:creationId xmlns:a16="http://schemas.microsoft.com/office/drawing/2014/main" id="{1F01C66B-D0F4-0666-F5FD-A8CF0AAF9455}"/>
                </a:ext>
              </a:extLst>
            </p:cNvPr>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50;p39">
              <a:extLst>
                <a:ext uri="{FF2B5EF4-FFF2-40B4-BE49-F238E27FC236}">
                  <a16:creationId xmlns:a16="http://schemas.microsoft.com/office/drawing/2014/main" id="{5FFC5394-7DCA-CB83-1458-AB9993AC8161}"/>
                </a:ext>
              </a:extLst>
            </p:cNvPr>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51;p39">
              <a:extLst>
                <a:ext uri="{FF2B5EF4-FFF2-40B4-BE49-F238E27FC236}">
                  <a16:creationId xmlns:a16="http://schemas.microsoft.com/office/drawing/2014/main" id="{11E66FE3-7BF7-E66F-332F-2AD80868C456}"/>
                </a:ext>
              </a:extLst>
            </p:cNvPr>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52;p39">
              <a:extLst>
                <a:ext uri="{FF2B5EF4-FFF2-40B4-BE49-F238E27FC236}">
                  <a16:creationId xmlns:a16="http://schemas.microsoft.com/office/drawing/2014/main" id="{68056B46-8E5D-6C2C-8515-B4FE0F70D8E5}"/>
                </a:ext>
              </a:extLst>
            </p:cNvPr>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53;p39">
              <a:extLst>
                <a:ext uri="{FF2B5EF4-FFF2-40B4-BE49-F238E27FC236}">
                  <a16:creationId xmlns:a16="http://schemas.microsoft.com/office/drawing/2014/main" id="{979FA0F8-D7D9-F8C1-90D4-03D92A7B0E77}"/>
                </a:ext>
              </a:extLst>
            </p:cNvPr>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54;p39">
              <a:extLst>
                <a:ext uri="{FF2B5EF4-FFF2-40B4-BE49-F238E27FC236}">
                  <a16:creationId xmlns:a16="http://schemas.microsoft.com/office/drawing/2014/main" id="{CEE83E27-FCBE-AB6F-778E-54F5580D0E6C}"/>
                </a:ext>
              </a:extLst>
            </p:cNvPr>
            <p:cNvSpPr/>
            <p:nvPr/>
          </p:nvSpPr>
          <p:spPr>
            <a:xfrm>
              <a:off x="649925" y="590050"/>
              <a:ext cx="133975" cy="25"/>
            </a:xfrm>
            <a:custGeom>
              <a:avLst/>
              <a:gdLst/>
              <a:ahLst/>
              <a:cxnLst/>
              <a:rect l="l" t="t" r="r" b="b"/>
              <a:pathLst>
                <a:path w="5359" h="1" fill="none" extrusionOk="0">
                  <a:moveTo>
                    <a:pt x="5358" y="0"/>
                  </a:moveTo>
                  <a:lnTo>
                    <a:pt x="0" y="0"/>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55;p39">
              <a:extLst>
                <a:ext uri="{FF2B5EF4-FFF2-40B4-BE49-F238E27FC236}">
                  <a16:creationId xmlns:a16="http://schemas.microsoft.com/office/drawing/2014/main" id="{4305AB1A-A3B4-0350-08FD-C1AC06472EE8}"/>
                </a:ext>
              </a:extLst>
            </p:cNvPr>
            <p:cNvSpPr/>
            <p:nvPr/>
          </p:nvSpPr>
          <p:spPr>
            <a:xfrm>
              <a:off x="649925" y="534625"/>
              <a:ext cx="255750" cy="25"/>
            </a:xfrm>
            <a:custGeom>
              <a:avLst/>
              <a:gdLst/>
              <a:ahLst/>
              <a:cxnLst/>
              <a:rect l="l" t="t" r="r" b="b"/>
              <a:pathLst>
                <a:path w="10230" h="1" fill="none" extrusionOk="0">
                  <a:moveTo>
                    <a:pt x="10229" y="1"/>
                  </a:moveTo>
                  <a:lnTo>
                    <a:pt x="0"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56;p39">
              <a:extLst>
                <a:ext uri="{FF2B5EF4-FFF2-40B4-BE49-F238E27FC236}">
                  <a16:creationId xmlns:a16="http://schemas.microsoft.com/office/drawing/2014/main" id="{7448D35B-2F56-5BF1-CF1D-96CD8B47D574}"/>
                </a:ext>
              </a:extLst>
            </p:cNvPr>
            <p:cNvSpPr/>
            <p:nvPr/>
          </p:nvSpPr>
          <p:spPr>
            <a:xfrm>
              <a:off x="649925" y="479825"/>
              <a:ext cx="255750" cy="25"/>
            </a:xfrm>
            <a:custGeom>
              <a:avLst/>
              <a:gdLst/>
              <a:ahLst/>
              <a:cxnLst/>
              <a:rect l="l" t="t" r="r" b="b"/>
              <a:pathLst>
                <a:path w="10230" h="1" fill="none" extrusionOk="0">
                  <a:moveTo>
                    <a:pt x="10229" y="1"/>
                  </a:moveTo>
                  <a:lnTo>
                    <a:pt x="0"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57;p39">
              <a:extLst>
                <a:ext uri="{FF2B5EF4-FFF2-40B4-BE49-F238E27FC236}">
                  <a16:creationId xmlns:a16="http://schemas.microsoft.com/office/drawing/2014/main" id="{82BAF232-05B3-BDA1-024A-82C1EA1255DD}"/>
                </a:ext>
              </a:extLst>
            </p:cNvPr>
            <p:cNvSpPr/>
            <p:nvPr/>
          </p:nvSpPr>
          <p:spPr>
            <a:xfrm>
              <a:off x="649925" y="424425"/>
              <a:ext cx="255750" cy="25"/>
            </a:xfrm>
            <a:custGeom>
              <a:avLst/>
              <a:gdLst/>
              <a:ahLst/>
              <a:cxnLst/>
              <a:rect l="l" t="t" r="r" b="b"/>
              <a:pathLst>
                <a:path w="10230" h="1" fill="none" extrusionOk="0">
                  <a:moveTo>
                    <a:pt x="10229" y="1"/>
                  </a:moveTo>
                  <a:lnTo>
                    <a:pt x="0"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58;p39">
              <a:extLst>
                <a:ext uri="{FF2B5EF4-FFF2-40B4-BE49-F238E27FC236}">
                  <a16:creationId xmlns:a16="http://schemas.microsoft.com/office/drawing/2014/main" id="{7F89D355-571E-2AE9-6321-744815A8716A}"/>
                </a:ext>
              </a:extLst>
            </p:cNvPr>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59;p39">
              <a:extLst>
                <a:ext uri="{FF2B5EF4-FFF2-40B4-BE49-F238E27FC236}">
                  <a16:creationId xmlns:a16="http://schemas.microsoft.com/office/drawing/2014/main" id="{B046C9CC-4A6F-E454-169E-B39A1254E7D0}"/>
                </a:ext>
              </a:extLst>
            </p:cNvPr>
            <p:cNvSpPr/>
            <p:nvPr/>
          </p:nvSpPr>
          <p:spPr>
            <a:xfrm>
              <a:off x="654800" y="244200"/>
              <a:ext cx="25" cy="51175"/>
            </a:xfrm>
            <a:custGeom>
              <a:avLst/>
              <a:gdLst/>
              <a:ahLst/>
              <a:cxnLst/>
              <a:rect l="l" t="t" r="r" b="b"/>
              <a:pathLst>
                <a:path w="1" h="2047" fill="none" extrusionOk="0">
                  <a:moveTo>
                    <a:pt x="0" y="1"/>
                  </a:moveTo>
                  <a:lnTo>
                    <a:pt x="0" y="2046"/>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60;p39">
              <a:extLst>
                <a:ext uri="{FF2B5EF4-FFF2-40B4-BE49-F238E27FC236}">
                  <a16:creationId xmlns:a16="http://schemas.microsoft.com/office/drawing/2014/main" id="{71D41267-F4BC-00C4-4809-FA06158294F8}"/>
                </a:ext>
              </a:extLst>
            </p:cNvPr>
            <p:cNvSpPr/>
            <p:nvPr/>
          </p:nvSpPr>
          <p:spPr>
            <a:xfrm>
              <a:off x="737600" y="244200"/>
              <a:ext cx="25" cy="51175"/>
            </a:xfrm>
            <a:custGeom>
              <a:avLst/>
              <a:gdLst/>
              <a:ahLst/>
              <a:cxnLst/>
              <a:rect l="l" t="t" r="r" b="b"/>
              <a:pathLst>
                <a:path w="1" h="2047" fill="none" extrusionOk="0">
                  <a:moveTo>
                    <a:pt x="1" y="1"/>
                  </a:moveTo>
                  <a:lnTo>
                    <a:pt x="1" y="2046"/>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61;p39">
              <a:extLst>
                <a:ext uri="{FF2B5EF4-FFF2-40B4-BE49-F238E27FC236}">
                  <a16:creationId xmlns:a16="http://schemas.microsoft.com/office/drawing/2014/main" id="{D9D517CD-70EC-3206-702D-3737BF5DD693}"/>
                </a:ext>
              </a:extLst>
            </p:cNvPr>
            <p:cNvSpPr/>
            <p:nvPr/>
          </p:nvSpPr>
          <p:spPr>
            <a:xfrm>
              <a:off x="820400" y="244200"/>
              <a:ext cx="25" cy="51175"/>
            </a:xfrm>
            <a:custGeom>
              <a:avLst/>
              <a:gdLst/>
              <a:ahLst/>
              <a:cxnLst/>
              <a:rect l="l" t="t" r="r" b="b"/>
              <a:pathLst>
                <a:path w="1" h="2047" fill="none" extrusionOk="0">
                  <a:moveTo>
                    <a:pt x="1" y="1"/>
                  </a:moveTo>
                  <a:lnTo>
                    <a:pt x="1" y="2046"/>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62;p39">
              <a:extLst>
                <a:ext uri="{FF2B5EF4-FFF2-40B4-BE49-F238E27FC236}">
                  <a16:creationId xmlns:a16="http://schemas.microsoft.com/office/drawing/2014/main" id="{EE2F5603-5DEC-B96D-9B4D-01B76C72BC83}"/>
                </a:ext>
              </a:extLst>
            </p:cNvPr>
            <p:cNvSpPr/>
            <p:nvPr/>
          </p:nvSpPr>
          <p:spPr>
            <a:xfrm>
              <a:off x="903225" y="244200"/>
              <a:ext cx="25" cy="51175"/>
            </a:xfrm>
            <a:custGeom>
              <a:avLst/>
              <a:gdLst/>
              <a:ahLst/>
              <a:cxnLst/>
              <a:rect l="l" t="t" r="r" b="b"/>
              <a:pathLst>
                <a:path w="1" h="2047" fill="none" extrusionOk="0">
                  <a:moveTo>
                    <a:pt x="0" y="1"/>
                  </a:moveTo>
                  <a:lnTo>
                    <a:pt x="0" y="2046"/>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857;p39">
            <a:extLst>
              <a:ext uri="{FF2B5EF4-FFF2-40B4-BE49-F238E27FC236}">
                <a16:creationId xmlns:a16="http://schemas.microsoft.com/office/drawing/2014/main" id="{027003D0-4A67-DF2E-4737-B59671D9F049}"/>
              </a:ext>
            </a:extLst>
          </p:cNvPr>
          <p:cNvGrpSpPr/>
          <p:nvPr/>
        </p:nvGrpSpPr>
        <p:grpSpPr>
          <a:xfrm>
            <a:off x="3707442" y="2187621"/>
            <a:ext cx="452420" cy="433992"/>
            <a:chOff x="5233525" y="4954450"/>
            <a:chExt cx="538275" cy="516350"/>
          </a:xfrm>
        </p:grpSpPr>
        <p:sp>
          <p:nvSpPr>
            <p:cNvPr id="44" name="Google Shape;858;p39">
              <a:extLst>
                <a:ext uri="{FF2B5EF4-FFF2-40B4-BE49-F238E27FC236}">
                  <a16:creationId xmlns:a16="http://schemas.microsoft.com/office/drawing/2014/main" id="{D77DBF78-69BB-C999-E300-B659223CEFD5}"/>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9;p39">
              <a:extLst>
                <a:ext uri="{FF2B5EF4-FFF2-40B4-BE49-F238E27FC236}">
                  <a16:creationId xmlns:a16="http://schemas.microsoft.com/office/drawing/2014/main" id="{B82DC2E5-F700-570F-C4CF-3C207E7CE8C2}"/>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0;p39">
              <a:extLst>
                <a:ext uri="{FF2B5EF4-FFF2-40B4-BE49-F238E27FC236}">
                  <a16:creationId xmlns:a16="http://schemas.microsoft.com/office/drawing/2014/main" id="{3861384E-F0A1-E368-A6CF-B5D397D56847}"/>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1;p39">
              <a:extLst>
                <a:ext uri="{FF2B5EF4-FFF2-40B4-BE49-F238E27FC236}">
                  <a16:creationId xmlns:a16="http://schemas.microsoft.com/office/drawing/2014/main" id="{DDBD0F94-DA28-C335-C3A9-B08040E0C94C}"/>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62;p39">
              <a:extLst>
                <a:ext uri="{FF2B5EF4-FFF2-40B4-BE49-F238E27FC236}">
                  <a16:creationId xmlns:a16="http://schemas.microsoft.com/office/drawing/2014/main" id="{34D7A6F9-0004-EBDE-5FC5-030D7B54795D}"/>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63;p39">
              <a:extLst>
                <a:ext uri="{FF2B5EF4-FFF2-40B4-BE49-F238E27FC236}">
                  <a16:creationId xmlns:a16="http://schemas.microsoft.com/office/drawing/2014/main" id="{09A014F7-B630-6C74-2227-B4560DF4C648}"/>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64;p39">
              <a:extLst>
                <a:ext uri="{FF2B5EF4-FFF2-40B4-BE49-F238E27FC236}">
                  <a16:creationId xmlns:a16="http://schemas.microsoft.com/office/drawing/2014/main" id="{894147D1-B766-B254-FDFD-57F77C3FEBDC}"/>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65;p39">
              <a:extLst>
                <a:ext uri="{FF2B5EF4-FFF2-40B4-BE49-F238E27FC236}">
                  <a16:creationId xmlns:a16="http://schemas.microsoft.com/office/drawing/2014/main" id="{6C0E3E5F-06CA-41C6-EF7C-E007F4686989}"/>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66;p39">
              <a:extLst>
                <a:ext uri="{FF2B5EF4-FFF2-40B4-BE49-F238E27FC236}">
                  <a16:creationId xmlns:a16="http://schemas.microsoft.com/office/drawing/2014/main" id="{85F53A2E-6C18-BE61-ACFA-42A90AE908BE}"/>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67;p39">
              <a:extLst>
                <a:ext uri="{FF2B5EF4-FFF2-40B4-BE49-F238E27FC236}">
                  <a16:creationId xmlns:a16="http://schemas.microsoft.com/office/drawing/2014/main" id="{BF1C425B-0182-8CA4-F38A-2D6F5A7F4F00}"/>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68;p39">
              <a:extLst>
                <a:ext uri="{FF2B5EF4-FFF2-40B4-BE49-F238E27FC236}">
                  <a16:creationId xmlns:a16="http://schemas.microsoft.com/office/drawing/2014/main" id="{64AB23D0-A1F0-D931-F364-25D8159CA1F3}"/>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647;p39">
            <a:extLst>
              <a:ext uri="{FF2B5EF4-FFF2-40B4-BE49-F238E27FC236}">
                <a16:creationId xmlns:a16="http://schemas.microsoft.com/office/drawing/2014/main" id="{450CD622-49E6-1B01-B9FC-838A6660CB04}"/>
              </a:ext>
            </a:extLst>
          </p:cNvPr>
          <p:cNvGrpSpPr/>
          <p:nvPr/>
        </p:nvGrpSpPr>
        <p:grpSpPr>
          <a:xfrm>
            <a:off x="5848761" y="2319138"/>
            <a:ext cx="369526" cy="268183"/>
            <a:chOff x="3932350" y="3714775"/>
            <a:chExt cx="439650" cy="319075"/>
          </a:xfrm>
        </p:grpSpPr>
        <p:sp>
          <p:nvSpPr>
            <p:cNvPr id="57" name="Google Shape;648;p39">
              <a:extLst>
                <a:ext uri="{FF2B5EF4-FFF2-40B4-BE49-F238E27FC236}">
                  <a16:creationId xmlns:a16="http://schemas.microsoft.com/office/drawing/2014/main" id="{7BEDB1FD-8A39-8F0F-3FD0-70F2B658BA57}"/>
                </a:ext>
              </a:extLst>
            </p:cNvPr>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49;p39">
              <a:extLst>
                <a:ext uri="{FF2B5EF4-FFF2-40B4-BE49-F238E27FC236}">
                  <a16:creationId xmlns:a16="http://schemas.microsoft.com/office/drawing/2014/main" id="{31609F96-92A4-E27C-CC2B-C02E19AE397B}"/>
                </a:ext>
              </a:extLst>
            </p:cNvPr>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50;p39">
              <a:extLst>
                <a:ext uri="{FF2B5EF4-FFF2-40B4-BE49-F238E27FC236}">
                  <a16:creationId xmlns:a16="http://schemas.microsoft.com/office/drawing/2014/main" id="{9E8D02DB-9177-1CF4-1FBB-7FBB9294CC07}"/>
                </a:ext>
              </a:extLst>
            </p:cNvPr>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51;p39">
              <a:extLst>
                <a:ext uri="{FF2B5EF4-FFF2-40B4-BE49-F238E27FC236}">
                  <a16:creationId xmlns:a16="http://schemas.microsoft.com/office/drawing/2014/main" id="{AB251F89-0FB0-AA30-9DAE-2BBD59B72766}"/>
                </a:ext>
              </a:extLst>
            </p:cNvPr>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52;p39">
              <a:extLst>
                <a:ext uri="{FF2B5EF4-FFF2-40B4-BE49-F238E27FC236}">
                  <a16:creationId xmlns:a16="http://schemas.microsoft.com/office/drawing/2014/main" id="{296FBF39-8CA5-F5B9-84CE-B6F5DA4CC7E0}"/>
                </a:ext>
              </a:extLst>
            </p:cNvPr>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503;p39">
            <a:extLst>
              <a:ext uri="{FF2B5EF4-FFF2-40B4-BE49-F238E27FC236}">
                <a16:creationId xmlns:a16="http://schemas.microsoft.com/office/drawing/2014/main" id="{FB4689EB-C37B-6873-E2AF-9069D71DC7F0}"/>
              </a:ext>
            </a:extLst>
          </p:cNvPr>
          <p:cNvGrpSpPr/>
          <p:nvPr/>
        </p:nvGrpSpPr>
        <p:grpSpPr>
          <a:xfrm>
            <a:off x="7981906" y="2239837"/>
            <a:ext cx="433992" cy="422729"/>
            <a:chOff x="5916675" y="927975"/>
            <a:chExt cx="516350" cy="502950"/>
          </a:xfrm>
        </p:grpSpPr>
        <p:sp>
          <p:nvSpPr>
            <p:cNvPr id="63" name="Google Shape;504;p39">
              <a:extLst>
                <a:ext uri="{FF2B5EF4-FFF2-40B4-BE49-F238E27FC236}">
                  <a16:creationId xmlns:a16="http://schemas.microsoft.com/office/drawing/2014/main" id="{72AC7328-A656-360F-3744-3C4D9C081187}"/>
                </a:ext>
              </a:extLst>
            </p:cNvPr>
            <p:cNvSpPr/>
            <p:nvPr/>
          </p:nvSpPr>
          <p:spPr>
            <a:xfrm>
              <a:off x="5916675" y="927975"/>
              <a:ext cx="516350" cy="502950"/>
            </a:xfrm>
            <a:custGeom>
              <a:avLst/>
              <a:gdLst/>
              <a:ahLst/>
              <a:cxnLst/>
              <a:rect l="l" t="t" r="r" b="b"/>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05;p39">
              <a:extLst>
                <a:ext uri="{FF2B5EF4-FFF2-40B4-BE49-F238E27FC236}">
                  <a16:creationId xmlns:a16="http://schemas.microsoft.com/office/drawing/2014/main" id="{932BB832-58CE-3AF2-B591-7A5DE450D984}"/>
                </a:ext>
              </a:extLst>
            </p:cNvPr>
            <p:cNvSpPr/>
            <p:nvPr/>
          </p:nvSpPr>
          <p:spPr>
            <a:xfrm>
              <a:off x="6006800" y="1011375"/>
              <a:ext cx="336125" cy="336125"/>
            </a:xfrm>
            <a:custGeom>
              <a:avLst/>
              <a:gdLst/>
              <a:ahLst/>
              <a:cxnLst/>
              <a:rect l="l" t="t" r="r" b="b"/>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590;p39">
            <a:extLst>
              <a:ext uri="{FF2B5EF4-FFF2-40B4-BE49-F238E27FC236}">
                <a16:creationId xmlns:a16="http://schemas.microsoft.com/office/drawing/2014/main" id="{5B1FCD1A-6B96-1FD6-9A3E-68DA487F6DC0}"/>
              </a:ext>
            </a:extLst>
          </p:cNvPr>
          <p:cNvSpPr/>
          <p:nvPr/>
        </p:nvSpPr>
        <p:spPr>
          <a:xfrm>
            <a:off x="1554355" y="2346780"/>
            <a:ext cx="320378" cy="337776"/>
          </a:xfrm>
          <a:custGeom>
            <a:avLst/>
            <a:gdLst/>
            <a:ahLst/>
            <a:cxnLst/>
            <a:rect l="l" t="t" r="r" b="b"/>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rgbClr val="0B58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4118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D0D0A8-A46F-1CFC-05DF-7709B52BD389}"/>
              </a:ext>
            </a:extLst>
          </p:cNvPr>
          <p:cNvSpPr>
            <a:spLocks noGrp="1"/>
          </p:cNvSpPr>
          <p:nvPr>
            <p:ph type="body" sz="quarter" idx="16"/>
          </p:nvPr>
        </p:nvSpPr>
        <p:spPr>
          <a:xfrm>
            <a:off x="171287" y="449932"/>
            <a:ext cx="3964777" cy="5778781"/>
          </a:xfrm>
        </p:spPr>
        <p:txBody>
          <a:bodyPr>
            <a:normAutofit/>
          </a:bodyPr>
          <a:lstStyle/>
          <a:p>
            <a:r>
              <a:rPr lang="en-GB" sz="3200" dirty="0"/>
              <a:t>1. Staff education   and awareness</a:t>
            </a:r>
          </a:p>
          <a:p>
            <a:r>
              <a:rPr lang="en-GB" sz="2400" b="0" dirty="0">
                <a:solidFill>
                  <a:srgbClr val="000000"/>
                </a:solidFill>
              </a:rPr>
              <a:t>Communication is the key to cultivating green culture in the workplace as most initiatives require everyone’s involvement. Make sure that everyone understands what you want to do and why. Provide regular feedback on your targets and achievements to staff.                      Some ideas…</a:t>
            </a:r>
          </a:p>
          <a:p>
            <a:endParaRPr lang="en-BA" dirty="0"/>
          </a:p>
        </p:txBody>
      </p:sp>
      <p:sp>
        <p:nvSpPr>
          <p:cNvPr id="5" name="Text Placeholder 4">
            <a:extLst>
              <a:ext uri="{FF2B5EF4-FFF2-40B4-BE49-F238E27FC236}">
                <a16:creationId xmlns:a16="http://schemas.microsoft.com/office/drawing/2014/main" id="{C7B14057-82AC-DC3F-D398-38E9A885A94C}"/>
              </a:ext>
            </a:extLst>
          </p:cNvPr>
          <p:cNvSpPr>
            <a:spLocks noGrp="1"/>
          </p:cNvSpPr>
          <p:nvPr>
            <p:ph type="body" sz="quarter" idx="18"/>
          </p:nvPr>
        </p:nvSpPr>
        <p:spPr>
          <a:xfrm>
            <a:off x="5142887" y="316330"/>
            <a:ext cx="6191419" cy="6350283"/>
          </a:xfrm>
        </p:spPr>
        <p:txBody>
          <a:bodyPr>
            <a:normAutofit fontScale="92500" lnSpcReduction="10000"/>
          </a:bodyPr>
          <a:lstStyle/>
          <a:p>
            <a:pPr marL="457200" indent="-457200" algn="just">
              <a:buFont typeface="+mj-lt"/>
              <a:buAutoNum type="arabicPeriod"/>
            </a:pPr>
            <a:r>
              <a:rPr lang="en-GB" sz="2600" dirty="0"/>
              <a:t>Provide staff with environmental induction training so they understand the systems that are in place to conserve energy, water and waste in your office. </a:t>
            </a:r>
          </a:p>
          <a:p>
            <a:pPr marL="457200" indent="-457200" algn="just">
              <a:buFont typeface="+mj-lt"/>
              <a:buAutoNum type="arabicPeriod"/>
            </a:pPr>
            <a:r>
              <a:rPr lang="en-GB" sz="2600" dirty="0"/>
              <a:t>Encourage friendly competition in your office to conserve energy, water and reduce waste. Reward staff for useful suggestions. </a:t>
            </a:r>
          </a:p>
          <a:p>
            <a:pPr marL="457200" indent="-457200" algn="just">
              <a:buFont typeface="+mj-lt"/>
              <a:buAutoNum type="arabicPeriod"/>
            </a:pPr>
            <a:r>
              <a:rPr lang="en-GB" sz="2600" dirty="0"/>
              <a:t>Take part in global energy awareness campaigns such as “Earth Hour” and “Earth Day” </a:t>
            </a:r>
          </a:p>
          <a:p>
            <a:pPr marL="457200" indent="-457200" algn="just">
              <a:buFont typeface="+mj-lt"/>
              <a:buAutoNum type="arabicPeriod"/>
            </a:pPr>
            <a:r>
              <a:rPr lang="en-GB" sz="2600" dirty="0"/>
              <a:t>Provide staff with resource efficiency saving tips for their homes. </a:t>
            </a:r>
          </a:p>
          <a:p>
            <a:pPr marL="457200" indent="-457200" algn="just">
              <a:buFont typeface="+mj-lt"/>
              <a:buAutoNum type="arabicPeriod"/>
            </a:pPr>
            <a:r>
              <a:rPr lang="en-GB" sz="2600" dirty="0"/>
              <a:t>Carry out awareness raising activities on resource efficiency for staff through competitions, the staff intranet, seminars, surveys, green days, etc. </a:t>
            </a:r>
          </a:p>
          <a:p>
            <a:pPr marL="457200" indent="-457200" algn="just">
              <a:buFont typeface="+mj-lt"/>
              <a:buAutoNum type="arabicPeriod"/>
            </a:pPr>
            <a:r>
              <a:rPr lang="en-GB" sz="2600" dirty="0"/>
              <a:t>Promote vegetarian options and consider a ‘Meat Free Monday’ </a:t>
            </a:r>
          </a:p>
          <a:p>
            <a:endParaRPr lang="en-IE" dirty="0"/>
          </a:p>
        </p:txBody>
      </p:sp>
    </p:spTree>
    <p:extLst>
      <p:ext uri="{BB962C8B-B14F-4D97-AF65-F5344CB8AC3E}">
        <p14:creationId xmlns:p14="http://schemas.microsoft.com/office/powerpoint/2010/main" val="3049133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9DAC22-FFFC-B0BC-5F2E-77F14ADF4009}"/>
              </a:ext>
            </a:extLst>
          </p:cNvPr>
          <p:cNvSpPr>
            <a:spLocks noGrp="1"/>
          </p:cNvSpPr>
          <p:nvPr>
            <p:ph type="body" sz="quarter" idx="18"/>
          </p:nvPr>
        </p:nvSpPr>
        <p:spPr>
          <a:xfrm>
            <a:off x="5196050" y="120491"/>
            <a:ext cx="6340275" cy="6841697"/>
          </a:xfrm>
        </p:spPr>
        <p:txBody>
          <a:bodyPr>
            <a:normAutofit fontScale="85000" lnSpcReduction="10000"/>
          </a:bodyPr>
          <a:lstStyle/>
          <a:p>
            <a:pPr marL="0" indent="0" algn="just">
              <a:lnSpc>
                <a:spcPct val="120000"/>
              </a:lnSpc>
            </a:pPr>
            <a:r>
              <a:rPr lang="en-GB" sz="2600" dirty="0">
                <a:effectLst/>
                <a:latin typeface="Calibri" panose="020F0502020204030204" pitchFamily="34" charset="0"/>
                <a:cs typeface="Calibri" panose="020F0502020204030204" pitchFamily="34" charset="0"/>
              </a:rPr>
              <a:t>The best way of dealing with waste, both economically and environmentally, is to avoid creating it in the first place. For effective waste management, waste minimization, reuse, recycle and energy recovery are more sustainable than conventional landfill or dumpsite disposal technique.</a:t>
            </a:r>
          </a:p>
          <a:p>
            <a:pPr marL="0" indent="0" algn="just">
              <a:lnSpc>
                <a:spcPct val="120000"/>
              </a:lnSpc>
            </a:pPr>
            <a:r>
              <a:rPr lang="en-GB" sz="2600" dirty="0">
                <a:effectLst/>
                <a:latin typeface="Calibri" panose="020F0502020204030204" pitchFamily="34" charset="0"/>
                <a:cs typeface="Calibri" panose="020F0502020204030204" pitchFamily="34" charset="0"/>
              </a:rPr>
              <a:t>Let’s look at </a:t>
            </a:r>
            <a:r>
              <a:rPr lang="en-GB" sz="2600" b="1" dirty="0">
                <a:effectLst/>
                <a:latin typeface="Calibri" panose="020F0502020204030204" pitchFamily="34" charset="0"/>
                <a:cs typeface="Calibri" panose="020F0502020204030204" pitchFamily="34" charset="0"/>
              </a:rPr>
              <a:t>three different elements of waste</a:t>
            </a:r>
            <a:r>
              <a:rPr lang="en-GB" sz="2600" dirty="0">
                <a:effectLst/>
                <a:latin typeface="Calibri" panose="020F0502020204030204" pitchFamily="34" charset="0"/>
                <a:cs typeface="Calibri" panose="020F0502020204030204" pitchFamily="34" charset="0"/>
              </a:rPr>
              <a:t>:-</a:t>
            </a:r>
          </a:p>
          <a:p>
            <a:pPr marL="514350" indent="-514350" algn="just">
              <a:lnSpc>
                <a:spcPct val="120000"/>
              </a:lnSpc>
              <a:buFont typeface="+mj-lt"/>
              <a:buAutoNum type="arabicPeriod"/>
            </a:pPr>
            <a:r>
              <a:rPr lang="en-GB" sz="2600" b="1" dirty="0">
                <a:solidFill>
                  <a:srgbClr val="0B582E"/>
                </a:solidFill>
                <a:effectLst/>
                <a:latin typeface="Calibri" panose="020F0502020204030204" pitchFamily="34" charset="0"/>
                <a:cs typeface="Calibri" panose="020F0502020204030204" pitchFamily="34" charset="0"/>
              </a:rPr>
              <a:t>Waste Minimization </a:t>
            </a:r>
            <a:r>
              <a:rPr lang="en-GB" sz="2600" dirty="0">
                <a:effectLst/>
                <a:latin typeface="Calibri" panose="020F0502020204030204" pitchFamily="34" charset="0"/>
                <a:cs typeface="Calibri" panose="020F0502020204030204" pitchFamily="34" charset="0"/>
              </a:rPr>
              <a:t>- the process of reducing the amount of waste produced. Waste minimization is about the way in which the products and services we all rely on are designed, made, bought &amp;  sold, used, consumed and disposed of.</a:t>
            </a:r>
          </a:p>
          <a:p>
            <a:pPr marL="514350" indent="-514350" algn="just">
              <a:lnSpc>
                <a:spcPct val="120000"/>
              </a:lnSpc>
              <a:buFont typeface="+mj-lt"/>
              <a:buAutoNum type="arabicPeriod"/>
            </a:pPr>
            <a:r>
              <a:rPr lang="en-GB" sz="2600" b="1" dirty="0">
                <a:solidFill>
                  <a:srgbClr val="0B582E"/>
                </a:solidFill>
                <a:effectLst/>
                <a:latin typeface="Calibri" panose="020F0502020204030204" pitchFamily="34" charset="0"/>
                <a:cs typeface="Calibri" panose="020F0502020204030204" pitchFamily="34" charset="0"/>
              </a:rPr>
              <a:t>Waste Reuse </a:t>
            </a:r>
            <a:r>
              <a:rPr lang="en-GB" sz="2600" dirty="0">
                <a:effectLst/>
                <a:latin typeface="Calibri" panose="020F0502020204030204" pitchFamily="34" charset="0"/>
                <a:cs typeface="Calibri" panose="020F0502020204030204" pitchFamily="34" charset="0"/>
              </a:rPr>
              <a:t>-  means using an item more than once. This includes conventional reuse where the item is used again for the same function and new-life reuse where it is used for a new function. </a:t>
            </a:r>
            <a:endParaRPr lang="en-GB" dirty="0">
              <a:effectLst/>
              <a:latin typeface="Calibri" panose="020F0502020204030204" pitchFamily="34" charset="0"/>
              <a:cs typeface="Calibri" panose="020F0502020204030204" pitchFamily="34" charset="0"/>
            </a:endParaRPr>
          </a:p>
          <a:p>
            <a:endParaRPr lang="en-BA" dirty="0"/>
          </a:p>
        </p:txBody>
      </p:sp>
      <p:sp>
        <p:nvSpPr>
          <p:cNvPr id="3" name="Text Placeholder 2">
            <a:extLst>
              <a:ext uri="{FF2B5EF4-FFF2-40B4-BE49-F238E27FC236}">
                <a16:creationId xmlns:a16="http://schemas.microsoft.com/office/drawing/2014/main" id="{EFD0D0A8-A46F-1CFC-05DF-7709B52BD389}"/>
              </a:ext>
            </a:extLst>
          </p:cNvPr>
          <p:cNvSpPr>
            <a:spLocks noGrp="1"/>
          </p:cNvSpPr>
          <p:nvPr>
            <p:ph type="body" sz="quarter" idx="16"/>
          </p:nvPr>
        </p:nvSpPr>
        <p:spPr>
          <a:xfrm>
            <a:off x="245716" y="651950"/>
            <a:ext cx="3769072" cy="5778781"/>
          </a:xfrm>
        </p:spPr>
        <p:txBody>
          <a:bodyPr/>
          <a:lstStyle/>
          <a:p>
            <a:r>
              <a:rPr lang="en-GB" dirty="0"/>
              <a:t>2. How to                  manage your waste costs effectively?</a:t>
            </a:r>
          </a:p>
          <a:p>
            <a:endParaRPr lang="en-BA" dirty="0"/>
          </a:p>
        </p:txBody>
      </p:sp>
    </p:spTree>
    <p:extLst>
      <p:ext uri="{BB962C8B-B14F-4D97-AF65-F5344CB8AC3E}">
        <p14:creationId xmlns:p14="http://schemas.microsoft.com/office/powerpoint/2010/main" val="2605883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9DAC22-FFFC-B0BC-5F2E-77F14ADF4009}"/>
              </a:ext>
            </a:extLst>
          </p:cNvPr>
          <p:cNvSpPr>
            <a:spLocks noGrp="1"/>
          </p:cNvSpPr>
          <p:nvPr>
            <p:ph type="body" sz="quarter" idx="18"/>
          </p:nvPr>
        </p:nvSpPr>
        <p:spPr>
          <a:xfrm>
            <a:off x="5284381" y="271484"/>
            <a:ext cx="6251944" cy="6841697"/>
          </a:xfrm>
        </p:spPr>
        <p:txBody>
          <a:bodyPr>
            <a:normAutofit/>
          </a:bodyPr>
          <a:lstStyle/>
          <a:p>
            <a:pPr marL="0" indent="0" algn="just"/>
            <a:r>
              <a:rPr lang="en-GB" b="1" dirty="0">
                <a:solidFill>
                  <a:srgbClr val="0B582E"/>
                </a:solidFill>
                <a:effectLst/>
                <a:latin typeface="Calibri" panose="020F0502020204030204" pitchFamily="34" charset="0"/>
                <a:cs typeface="Calibri" panose="020F0502020204030204" pitchFamily="34" charset="0"/>
              </a:rPr>
              <a:t>3. Waste Recycling </a:t>
            </a:r>
            <a:r>
              <a:rPr lang="en-GB" dirty="0">
                <a:effectLst/>
                <a:latin typeface="Calibri" panose="020F0502020204030204" pitchFamily="34" charset="0"/>
                <a:cs typeface="Calibri" panose="020F0502020204030204" pitchFamily="34" charset="0"/>
              </a:rPr>
              <a:t>- of waste involves reprocessing the particular waste materials, including e-waste, so that it can be used as raw materials in another process. This is also known as material recovery. A well-known process for recycling waste is composting, where biodegradable wastes are biologically decomposed leading to the formation of nutrient-rich compost.</a:t>
            </a:r>
          </a:p>
          <a:p>
            <a:pPr marL="0" indent="0" algn="just"/>
            <a:endParaRPr lang="en-GB" dirty="0">
              <a:latin typeface="Calibri" panose="020F0502020204030204" pitchFamily="34" charset="0"/>
              <a:cs typeface="Calibri" panose="020F0502020204030204" pitchFamily="34" charset="0"/>
            </a:endParaRPr>
          </a:p>
          <a:p>
            <a:pPr marL="0" indent="0" algn="just"/>
            <a:r>
              <a:rPr lang="en-GB" b="1" dirty="0">
                <a:solidFill>
                  <a:srgbClr val="63A043"/>
                </a:solidFill>
                <a:effectLst/>
                <a:latin typeface="Calibri" panose="020F0502020204030204" pitchFamily="34" charset="0"/>
                <a:cs typeface="Calibri" panose="020F0502020204030204" pitchFamily="34" charset="0"/>
              </a:rPr>
              <a:t>Let’s look at some practical waste applications that you can adopt quite easily…..</a:t>
            </a:r>
          </a:p>
          <a:p>
            <a:endParaRPr lang="en-BA" dirty="0"/>
          </a:p>
        </p:txBody>
      </p:sp>
      <p:sp>
        <p:nvSpPr>
          <p:cNvPr id="3" name="Text Placeholder 2">
            <a:extLst>
              <a:ext uri="{FF2B5EF4-FFF2-40B4-BE49-F238E27FC236}">
                <a16:creationId xmlns:a16="http://schemas.microsoft.com/office/drawing/2014/main" id="{EFD0D0A8-A46F-1CFC-05DF-7709B52BD389}"/>
              </a:ext>
            </a:extLst>
          </p:cNvPr>
          <p:cNvSpPr>
            <a:spLocks noGrp="1"/>
          </p:cNvSpPr>
          <p:nvPr>
            <p:ph type="body" sz="quarter" idx="16"/>
          </p:nvPr>
        </p:nvSpPr>
        <p:spPr>
          <a:xfrm>
            <a:off x="245716" y="651950"/>
            <a:ext cx="3769072" cy="5778781"/>
          </a:xfrm>
        </p:spPr>
        <p:txBody>
          <a:bodyPr/>
          <a:lstStyle/>
          <a:p>
            <a:r>
              <a:rPr lang="en-GB" dirty="0"/>
              <a:t>2. How to                  manage your waste costs effectively?</a:t>
            </a:r>
          </a:p>
          <a:p>
            <a:endParaRPr lang="en-BA" dirty="0"/>
          </a:p>
        </p:txBody>
      </p:sp>
    </p:spTree>
    <p:extLst>
      <p:ext uri="{BB962C8B-B14F-4D97-AF65-F5344CB8AC3E}">
        <p14:creationId xmlns:p14="http://schemas.microsoft.com/office/powerpoint/2010/main" val="2732575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95BA5F7-B8F8-C017-0B5B-83AEA1441F24}"/>
              </a:ext>
            </a:extLst>
          </p:cNvPr>
          <p:cNvSpPr>
            <a:spLocks noGrp="1"/>
          </p:cNvSpPr>
          <p:nvPr>
            <p:ph type="body" sz="quarter" idx="16"/>
          </p:nvPr>
        </p:nvSpPr>
        <p:spPr>
          <a:xfrm>
            <a:off x="614363" y="2156178"/>
            <a:ext cx="3263900" cy="4701822"/>
          </a:xfrm>
          <a:solidFill>
            <a:srgbClr val="63A043"/>
          </a:solidFill>
        </p:spPr>
        <p:txBody>
          <a:bodyPr/>
          <a:lstStyle/>
          <a:p>
            <a:pPr marR="95250"/>
            <a:r>
              <a:rPr lang="en-IE" b="1" spc="25" dirty="0">
                <a:solidFill>
                  <a:srgbClr val="FFFFFF"/>
                </a:solidFill>
                <a:effectLst/>
                <a:ea typeface="Times New Roman" panose="02020603050405020304" pitchFamily="18" charset="0"/>
                <a:cs typeface="Times New Roman" panose="02020603050405020304" pitchFamily="18" charset="0"/>
              </a:rPr>
              <a:t>Waste segregation </a:t>
            </a:r>
          </a:p>
          <a:p>
            <a:endParaRPr lang="en-GB" sz="1800" b="0" dirty="0">
              <a:effectLst/>
              <a:latin typeface="Calibri" panose="020F0502020204030204" pitchFamily="34" charset="0"/>
              <a:cs typeface="Calibri" panose="020F0502020204030204" pitchFamily="34" charset="0"/>
            </a:endParaRPr>
          </a:p>
          <a:p>
            <a:r>
              <a:rPr lang="en-GB" sz="1800" b="0" dirty="0">
                <a:effectLst/>
                <a:latin typeface="Calibri" panose="020F0502020204030204" pitchFamily="34" charset="0"/>
                <a:cs typeface="Calibri" panose="020F0502020204030204" pitchFamily="34" charset="0"/>
              </a:rPr>
              <a:t>In your office, provide well-labelled bins to allow segregation of office paper, recyclables, food and general waste. </a:t>
            </a:r>
          </a:p>
          <a:p>
            <a:endParaRPr lang="en-GB" sz="1800" dirty="0">
              <a:latin typeface="Calibri" panose="020F0502020204030204" pitchFamily="34" charset="0"/>
              <a:cs typeface="Calibri" panose="020F0502020204030204" pitchFamily="34" charset="0"/>
            </a:endParaRPr>
          </a:p>
          <a:p>
            <a:r>
              <a:rPr lang="en-GB" sz="1800" dirty="0">
                <a:effectLst/>
                <a:latin typeface="Calibri" panose="020F0502020204030204" pitchFamily="34" charset="0"/>
                <a:cs typeface="Calibri" panose="020F0502020204030204" pitchFamily="34" charset="0"/>
              </a:rPr>
              <a:t>As a guide, general waste (landfill waste) should not exceed 20% of the total waste produced. If it does, you are likely to be throwing away materials that can be recycled or reu</a:t>
            </a:r>
            <a:r>
              <a:rPr lang="en-GB" sz="1800" dirty="0">
                <a:latin typeface="Calibri" panose="020F0502020204030204" pitchFamily="34" charset="0"/>
                <a:cs typeface="Calibri" panose="020F0502020204030204" pitchFamily="34" charset="0"/>
              </a:rPr>
              <a:t>sed.</a:t>
            </a:r>
            <a:endParaRPr lang="en-GB" sz="1800" dirty="0">
              <a:effectLst/>
              <a:latin typeface="Calibri" panose="020F0502020204030204" pitchFamily="34" charset="0"/>
              <a:cs typeface="Calibri" panose="020F0502020204030204" pitchFamily="34" charset="0"/>
            </a:endParaRPr>
          </a:p>
          <a:p>
            <a:endParaRPr lang="en-GB" sz="1400" dirty="0">
              <a:effectLst/>
              <a:latin typeface="Calibri" panose="020F0502020204030204" pitchFamily="34" charset="0"/>
              <a:cs typeface="Calibri" panose="020F0502020204030204" pitchFamily="34" charset="0"/>
            </a:endParaRPr>
          </a:p>
          <a:p>
            <a:endParaRPr lang="en-IE" sz="2000" dirty="0"/>
          </a:p>
        </p:txBody>
      </p:sp>
      <p:sp>
        <p:nvSpPr>
          <p:cNvPr id="18" name="Text Placeholder 17">
            <a:extLst>
              <a:ext uri="{FF2B5EF4-FFF2-40B4-BE49-F238E27FC236}">
                <a16:creationId xmlns:a16="http://schemas.microsoft.com/office/drawing/2014/main" id="{05236E0F-3B15-C580-E533-1EB55EB6B70E}"/>
              </a:ext>
            </a:extLst>
          </p:cNvPr>
          <p:cNvSpPr>
            <a:spLocks noGrp="1"/>
          </p:cNvSpPr>
          <p:nvPr>
            <p:ph type="body" sz="quarter" idx="27"/>
          </p:nvPr>
        </p:nvSpPr>
        <p:spPr>
          <a:xfrm>
            <a:off x="4515077" y="2156179"/>
            <a:ext cx="3263900" cy="4701821"/>
          </a:xfrm>
          <a:solidFill>
            <a:srgbClr val="0B582E"/>
          </a:solidFill>
        </p:spPr>
        <p:txBody>
          <a:bodyPr/>
          <a:lstStyle/>
          <a:p>
            <a:pPr marR="95250"/>
            <a:r>
              <a:rPr lang="en-IE" b="1" spc="25" dirty="0">
                <a:solidFill>
                  <a:srgbClr val="FFFFFF"/>
                </a:solidFill>
                <a:cs typeface="Times New Roman" panose="02020603050405020304" pitchFamily="18" charset="0"/>
              </a:rPr>
              <a:t>Paper use and printing </a:t>
            </a:r>
          </a:p>
          <a:p>
            <a:endParaRPr lang="en-GB" sz="1800" b="0" dirty="0">
              <a:effectLst/>
              <a:latin typeface="Calibri" panose="020F0502020204030204" pitchFamily="34" charset="0"/>
              <a:cs typeface="Calibri" panose="020F0502020204030204" pitchFamily="34" charset="0"/>
            </a:endParaRPr>
          </a:p>
          <a:p>
            <a:r>
              <a:rPr lang="en-GB" sz="1800" b="0" dirty="0">
                <a:effectLst/>
                <a:latin typeface="Calibri" panose="020F0502020204030204" pitchFamily="34" charset="0"/>
                <a:cs typeface="Calibri" panose="020F0502020204030204" pitchFamily="34" charset="0"/>
              </a:rPr>
              <a:t>Follow the principles of the waste management hierarchy: prevent, minimise, reuse, then recycle.</a:t>
            </a:r>
          </a:p>
          <a:p>
            <a:endParaRPr lang="en-GB" sz="1800" dirty="0">
              <a:latin typeface="Calibri" panose="020F0502020204030204" pitchFamily="34" charset="0"/>
              <a:cs typeface="Calibri" panose="020F0502020204030204" pitchFamily="34" charset="0"/>
            </a:endParaRPr>
          </a:p>
          <a:p>
            <a:r>
              <a:rPr lang="en-GB" sz="1800" dirty="0">
                <a:latin typeface="Calibri" panose="020F0502020204030204" pitchFamily="34" charset="0"/>
                <a:cs typeface="Calibri" panose="020F0502020204030204" pitchFamily="34" charset="0"/>
              </a:rPr>
              <a:t>P</a:t>
            </a:r>
            <a:r>
              <a:rPr lang="en-GB" sz="1800" dirty="0">
                <a:effectLst/>
                <a:latin typeface="Calibri" panose="020F0502020204030204" pitchFamily="34" charset="0"/>
                <a:cs typeface="Calibri" panose="020F0502020204030204" pitchFamily="34" charset="0"/>
              </a:rPr>
              <a:t>urchase 100% post-consumer recycled paper. </a:t>
            </a:r>
          </a:p>
          <a:p>
            <a:endParaRPr lang="en-GB" sz="1800" dirty="0">
              <a:latin typeface="Calibri" panose="020F0502020204030204" pitchFamily="34" charset="0"/>
              <a:cs typeface="Calibri" panose="020F0502020204030204" pitchFamily="34" charset="0"/>
            </a:endParaRPr>
          </a:p>
          <a:p>
            <a:r>
              <a:rPr lang="en-GB" sz="1800" dirty="0">
                <a:effectLst/>
                <a:latin typeface="Calibri" panose="020F0502020204030204" pitchFamily="34" charset="0"/>
                <a:cs typeface="Calibri" panose="020F0502020204030204" pitchFamily="34" charset="0"/>
              </a:rPr>
              <a:t>Default printing to double-sided and use reusable envelopes</a:t>
            </a:r>
          </a:p>
          <a:p>
            <a:endParaRPr lang="en-GB" sz="1800" dirty="0">
              <a:effectLst/>
              <a:latin typeface="Calibri" panose="020F0502020204030204" pitchFamily="34" charset="0"/>
              <a:cs typeface="Calibri" panose="020F0502020204030204" pitchFamily="34" charset="0"/>
            </a:endParaRPr>
          </a:p>
          <a:p>
            <a:r>
              <a:rPr lang="en-GB" sz="1800" dirty="0">
                <a:effectLst/>
                <a:latin typeface="Calibri" panose="020F0502020204030204" pitchFamily="34" charset="0"/>
                <a:cs typeface="Calibri" panose="020F0502020204030204" pitchFamily="34" charset="0"/>
              </a:rPr>
              <a:t>Use electronic means of communication rather than paper. </a:t>
            </a:r>
          </a:p>
          <a:p>
            <a:endParaRPr lang="en-GB" sz="1800" dirty="0">
              <a:effectLst/>
              <a:latin typeface="Calibri" panose="020F0502020204030204" pitchFamily="34" charset="0"/>
              <a:cs typeface="Calibri" panose="020F0502020204030204" pitchFamily="34" charset="0"/>
            </a:endParaRPr>
          </a:p>
          <a:p>
            <a:endParaRPr lang="en-GB" sz="1800" dirty="0">
              <a:effectLst/>
              <a:latin typeface="Calibri" panose="020F0502020204030204" pitchFamily="34" charset="0"/>
              <a:cs typeface="Calibri" panose="020F0502020204030204" pitchFamily="34" charset="0"/>
            </a:endParaRPr>
          </a:p>
          <a:p>
            <a:endParaRPr lang="en-IE" dirty="0"/>
          </a:p>
        </p:txBody>
      </p:sp>
      <p:sp>
        <p:nvSpPr>
          <p:cNvPr id="19" name="Text Placeholder 18">
            <a:extLst>
              <a:ext uri="{FF2B5EF4-FFF2-40B4-BE49-F238E27FC236}">
                <a16:creationId xmlns:a16="http://schemas.microsoft.com/office/drawing/2014/main" id="{C732D7A1-FC30-18FD-89A9-4EAFBFA5755A}"/>
              </a:ext>
            </a:extLst>
          </p:cNvPr>
          <p:cNvSpPr>
            <a:spLocks noGrp="1"/>
          </p:cNvSpPr>
          <p:nvPr>
            <p:ph type="body" sz="quarter" idx="28"/>
          </p:nvPr>
        </p:nvSpPr>
        <p:spPr>
          <a:xfrm>
            <a:off x="8313737" y="2124924"/>
            <a:ext cx="3263900" cy="4733076"/>
          </a:xfrm>
          <a:solidFill>
            <a:srgbClr val="63A043"/>
          </a:solidFill>
        </p:spPr>
        <p:txBody>
          <a:bodyPr/>
          <a:lstStyle/>
          <a:p>
            <a:pPr marR="95250"/>
            <a:r>
              <a:rPr lang="en-IE" b="1" spc="25" dirty="0">
                <a:solidFill>
                  <a:srgbClr val="FFFFFF"/>
                </a:solidFill>
                <a:cs typeface="Times New Roman" panose="02020603050405020304" pitchFamily="18" charset="0"/>
              </a:rPr>
              <a:t>Food waste</a:t>
            </a:r>
          </a:p>
          <a:p>
            <a:endParaRPr lang="en-GB" sz="1800" b="0" dirty="0">
              <a:effectLst/>
              <a:latin typeface="Calibri" panose="020F0502020204030204" pitchFamily="34" charset="0"/>
              <a:cs typeface="Calibri" panose="020F0502020204030204" pitchFamily="34" charset="0"/>
            </a:endParaRPr>
          </a:p>
          <a:p>
            <a:r>
              <a:rPr lang="en-GB" sz="1800" b="0" dirty="0">
                <a:effectLst/>
                <a:latin typeface="Calibri" panose="020F0502020204030204" pitchFamily="34" charset="0"/>
                <a:cs typeface="Calibri" panose="020F0502020204030204" pitchFamily="34" charset="0"/>
              </a:rPr>
              <a:t>Work with canteen staff to quantify food waste and identify changes to reduce amounts arising. </a:t>
            </a:r>
          </a:p>
          <a:p>
            <a:endParaRPr lang="en-GB" sz="1800" dirty="0">
              <a:latin typeface="Calibri" panose="020F0502020204030204" pitchFamily="34" charset="0"/>
              <a:cs typeface="Calibri" panose="020F0502020204030204" pitchFamily="34" charset="0"/>
            </a:endParaRPr>
          </a:p>
          <a:p>
            <a:r>
              <a:rPr lang="en-GB" sz="1800" dirty="0">
                <a:effectLst/>
                <a:latin typeface="Calibri" panose="020F0502020204030204" pitchFamily="34" charset="0"/>
                <a:cs typeface="Calibri" panose="020F0502020204030204" pitchFamily="34" charset="0"/>
              </a:rPr>
              <a:t>Take measures to prevent food waste when purchasing, preparing and serving food and monitor food waste benchmarks. </a:t>
            </a:r>
          </a:p>
          <a:p>
            <a:endParaRPr lang="en-GB" sz="1800" dirty="0">
              <a:effectLst/>
              <a:latin typeface="Calibri" panose="020F0502020204030204" pitchFamily="34" charset="0"/>
              <a:cs typeface="Calibri" panose="020F0502020204030204" pitchFamily="34" charset="0"/>
            </a:endParaRPr>
          </a:p>
          <a:p>
            <a:r>
              <a:rPr lang="en-GB" sz="1800" dirty="0">
                <a:effectLst/>
                <a:latin typeface="Calibri" panose="020F0502020204030204" pitchFamily="34" charset="0"/>
                <a:cs typeface="Calibri" panose="020F0502020204030204" pitchFamily="34" charset="0"/>
              </a:rPr>
              <a:t>Provide separate food waste bins in canteen and staff kitchens. This is the law where hot food is prov</a:t>
            </a:r>
            <a:r>
              <a:rPr lang="en-GB" sz="1800" dirty="0">
                <a:latin typeface="Calibri" panose="020F0502020204030204" pitchFamily="34" charset="0"/>
                <a:cs typeface="Calibri" panose="020F0502020204030204" pitchFamily="34" charset="0"/>
              </a:rPr>
              <a:t>ided.</a:t>
            </a:r>
            <a:endParaRPr lang="en-GB" sz="1800" dirty="0">
              <a:effectLst/>
              <a:latin typeface="Calibri" panose="020F0502020204030204" pitchFamily="34" charset="0"/>
              <a:cs typeface="Calibri" panose="020F0502020204030204" pitchFamily="34" charset="0"/>
            </a:endParaRPr>
          </a:p>
          <a:p>
            <a:endParaRPr lang="en-GB" sz="1400" dirty="0">
              <a:effectLst/>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A93FA2C6-E48E-43AB-D5D9-0954E6F60F7C}"/>
              </a:ext>
            </a:extLst>
          </p:cNvPr>
          <p:cNvPicPr>
            <a:picLocks noChangeAspect="1"/>
          </p:cNvPicPr>
          <p:nvPr/>
        </p:nvPicPr>
        <p:blipFill rotWithShape="1">
          <a:blip r:embed="rId2"/>
          <a:srcRect t="38828" b="17499"/>
          <a:stretch/>
        </p:blipFill>
        <p:spPr>
          <a:xfrm>
            <a:off x="614363" y="17990"/>
            <a:ext cx="3263900" cy="2138187"/>
          </a:xfrm>
          <a:prstGeom prst="rect">
            <a:avLst/>
          </a:prstGeom>
        </p:spPr>
      </p:pic>
      <p:sp>
        <p:nvSpPr>
          <p:cNvPr id="8" name="Flowchart: Connector 7">
            <a:extLst>
              <a:ext uri="{FF2B5EF4-FFF2-40B4-BE49-F238E27FC236}">
                <a16:creationId xmlns:a16="http://schemas.microsoft.com/office/drawing/2014/main" id="{650185ED-6A29-E7F0-F0F8-68BA3F44B96E}"/>
              </a:ext>
            </a:extLst>
          </p:cNvPr>
          <p:cNvSpPr/>
          <p:nvPr/>
        </p:nvSpPr>
        <p:spPr>
          <a:xfrm>
            <a:off x="154164" y="326672"/>
            <a:ext cx="891822" cy="846666"/>
          </a:xfrm>
          <a:prstGeom prst="flowChartConnector">
            <a:avLst/>
          </a:prstGeom>
          <a:solidFill>
            <a:srgbClr val="63A0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1</a:t>
            </a:r>
          </a:p>
        </p:txBody>
      </p:sp>
      <p:pic>
        <p:nvPicPr>
          <p:cNvPr id="12" name="Picture 11">
            <a:extLst>
              <a:ext uri="{FF2B5EF4-FFF2-40B4-BE49-F238E27FC236}">
                <a16:creationId xmlns:a16="http://schemas.microsoft.com/office/drawing/2014/main" id="{54C844BA-3DEB-06D3-8BC6-5ADB85315D52}"/>
              </a:ext>
            </a:extLst>
          </p:cNvPr>
          <p:cNvPicPr>
            <a:picLocks noChangeAspect="1"/>
          </p:cNvPicPr>
          <p:nvPr/>
        </p:nvPicPr>
        <p:blipFill>
          <a:blip r:embed="rId3"/>
          <a:stretch>
            <a:fillRect/>
          </a:stretch>
        </p:blipFill>
        <p:spPr>
          <a:xfrm>
            <a:off x="4515077" y="-19756"/>
            <a:ext cx="3263900" cy="2175933"/>
          </a:xfrm>
          <a:prstGeom prst="rect">
            <a:avLst/>
          </a:prstGeom>
        </p:spPr>
      </p:pic>
      <p:sp>
        <p:nvSpPr>
          <p:cNvPr id="20" name="Flowchart: Connector 19">
            <a:extLst>
              <a:ext uri="{FF2B5EF4-FFF2-40B4-BE49-F238E27FC236}">
                <a16:creationId xmlns:a16="http://schemas.microsoft.com/office/drawing/2014/main" id="{0AB624CE-EF75-A624-6835-CAAA110F842F}"/>
              </a:ext>
            </a:extLst>
          </p:cNvPr>
          <p:cNvSpPr/>
          <p:nvPr/>
        </p:nvSpPr>
        <p:spPr>
          <a:xfrm>
            <a:off x="4069203" y="327025"/>
            <a:ext cx="891822" cy="846666"/>
          </a:xfrm>
          <a:prstGeom prst="flowChartConnector">
            <a:avLst/>
          </a:prstGeom>
          <a:solidFill>
            <a:srgbClr val="0B58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2</a:t>
            </a:r>
          </a:p>
        </p:txBody>
      </p:sp>
      <p:pic>
        <p:nvPicPr>
          <p:cNvPr id="22" name="Picture 21">
            <a:extLst>
              <a:ext uri="{FF2B5EF4-FFF2-40B4-BE49-F238E27FC236}">
                <a16:creationId xmlns:a16="http://schemas.microsoft.com/office/drawing/2014/main" id="{D1598A84-BAA3-8419-DEC1-E75499DD1904}"/>
              </a:ext>
            </a:extLst>
          </p:cNvPr>
          <p:cNvPicPr>
            <a:picLocks noChangeAspect="1"/>
          </p:cNvPicPr>
          <p:nvPr/>
        </p:nvPicPr>
        <p:blipFill rotWithShape="1">
          <a:blip r:embed="rId4"/>
          <a:srcRect t="51619"/>
          <a:stretch/>
        </p:blipFill>
        <p:spPr>
          <a:xfrm>
            <a:off x="8328025" y="-19756"/>
            <a:ext cx="3249612" cy="2175933"/>
          </a:xfrm>
          <a:prstGeom prst="rect">
            <a:avLst/>
          </a:prstGeom>
        </p:spPr>
      </p:pic>
      <p:sp>
        <p:nvSpPr>
          <p:cNvPr id="21" name="Flowchart: Connector 20">
            <a:extLst>
              <a:ext uri="{FF2B5EF4-FFF2-40B4-BE49-F238E27FC236}">
                <a16:creationId xmlns:a16="http://schemas.microsoft.com/office/drawing/2014/main" id="{2FB01FF7-C269-8D90-F0CD-139BDF68CD94}"/>
              </a:ext>
            </a:extLst>
          </p:cNvPr>
          <p:cNvSpPr/>
          <p:nvPr/>
        </p:nvSpPr>
        <p:spPr>
          <a:xfrm>
            <a:off x="7882114" y="379309"/>
            <a:ext cx="891822" cy="846666"/>
          </a:xfrm>
          <a:prstGeom prst="flowChartConnector">
            <a:avLst/>
          </a:prstGeom>
          <a:solidFill>
            <a:srgbClr val="63A0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3</a:t>
            </a:r>
          </a:p>
        </p:txBody>
      </p:sp>
    </p:spTree>
    <p:extLst>
      <p:ext uri="{BB962C8B-B14F-4D97-AF65-F5344CB8AC3E}">
        <p14:creationId xmlns:p14="http://schemas.microsoft.com/office/powerpoint/2010/main" val="3974946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2C984C-3E31-A4EB-922F-A8A4D0932AFB}"/>
              </a:ext>
            </a:extLst>
          </p:cNvPr>
          <p:cNvSpPr>
            <a:spLocks noGrp="1"/>
          </p:cNvSpPr>
          <p:nvPr>
            <p:ph type="body" sz="quarter" idx="18"/>
          </p:nvPr>
        </p:nvSpPr>
        <p:spPr>
          <a:xfrm>
            <a:off x="5204887" y="470927"/>
            <a:ext cx="6257012" cy="6252615"/>
          </a:xfrm>
        </p:spPr>
        <p:txBody>
          <a:bodyPr>
            <a:noAutofit/>
          </a:bodyPr>
          <a:lstStyle/>
          <a:p>
            <a:pPr marL="457200" indent="-457200">
              <a:buFont typeface="Arial" panose="020B0604020202020204" pitchFamily="34" charset="0"/>
              <a:buChar char="•"/>
              <a:tabLst>
                <a:tab pos="2606675" algn="l"/>
              </a:tabLst>
            </a:pPr>
            <a:r>
              <a:rPr lang="en-GB" dirty="0"/>
              <a:t>Review the cost structure of your energy bills to establish what you are being charged for and eliminate unnecessary charges where possible</a:t>
            </a:r>
          </a:p>
          <a:p>
            <a:pPr marL="457200" indent="-457200">
              <a:buFont typeface="Arial" panose="020B0604020202020204" pitchFamily="34" charset="0"/>
              <a:buChar char="•"/>
              <a:tabLst>
                <a:tab pos="2606675" algn="l"/>
              </a:tabLst>
            </a:pPr>
            <a:r>
              <a:rPr lang="en-GB" dirty="0"/>
              <a:t>Monitor energy consumption trends over a daily/weekly basis with a view to understanding energy consumption. </a:t>
            </a:r>
          </a:p>
          <a:p>
            <a:pPr marL="457200" indent="-457200">
              <a:buFont typeface="Arial" panose="020B0604020202020204" pitchFamily="34" charset="0"/>
              <a:buChar char="•"/>
              <a:tabLst>
                <a:tab pos="2606675" algn="l"/>
              </a:tabLst>
            </a:pPr>
            <a:r>
              <a:rPr lang="en-GB" dirty="0"/>
              <a:t>Identify and meter energy users to determine daily/ weekly energy consumption. Then put in place measures to manage the largest users.</a:t>
            </a:r>
          </a:p>
          <a:p>
            <a:pPr marL="457200" indent="-457200">
              <a:buFont typeface="Arial" panose="020B0604020202020204" pitchFamily="34" charset="0"/>
              <a:buChar char="•"/>
              <a:tabLst>
                <a:tab pos="2606675" algn="l"/>
              </a:tabLst>
            </a:pPr>
            <a:r>
              <a:rPr lang="en-GB" dirty="0"/>
              <a:t>Shop around for the best energy prices on an annual basis or before your contract expires. When your contract expires your unit price is likely to increase without notification by your supplier. </a:t>
            </a:r>
          </a:p>
        </p:txBody>
      </p:sp>
      <p:sp>
        <p:nvSpPr>
          <p:cNvPr id="6" name="Text Placeholder 2">
            <a:extLst>
              <a:ext uri="{FF2B5EF4-FFF2-40B4-BE49-F238E27FC236}">
                <a16:creationId xmlns:a16="http://schemas.microsoft.com/office/drawing/2014/main" id="{CDE27F89-5198-7335-FC39-870AC78E1C1A}"/>
              </a:ext>
            </a:extLst>
          </p:cNvPr>
          <p:cNvSpPr>
            <a:spLocks noGrp="1"/>
          </p:cNvSpPr>
          <p:nvPr>
            <p:ph type="body" sz="quarter" idx="16"/>
          </p:nvPr>
        </p:nvSpPr>
        <p:spPr>
          <a:xfrm>
            <a:off x="130887" y="926818"/>
            <a:ext cx="3679113" cy="5778781"/>
          </a:xfrm>
        </p:spPr>
        <p:txBody>
          <a:bodyPr>
            <a:normAutofit/>
          </a:bodyPr>
          <a:lstStyle/>
          <a:p>
            <a:r>
              <a:rPr lang="en-GB" dirty="0"/>
              <a:t>3. How to manage your energy costs effectively?</a:t>
            </a:r>
          </a:p>
        </p:txBody>
      </p:sp>
    </p:spTree>
    <p:extLst>
      <p:ext uri="{BB962C8B-B14F-4D97-AF65-F5344CB8AC3E}">
        <p14:creationId xmlns:p14="http://schemas.microsoft.com/office/powerpoint/2010/main" val="427310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2C984C-3E31-A4EB-922F-A8A4D0932AFB}"/>
              </a:ext>
            </a:extLst>
          </p:cNvPr>
          <p:cNvSpPr>
            <a:spLocks noGrp="1"/>
          </p:cNvSpPr>
          <p:nvPr>
            <p:ph type="body" sz="quarter" idx="18"/>
          </p:nvPr>
        </p:nvSpPr>
        <p:spPr>
          <a:xfrm>
            <a:off x="5125927" y="452984"/>
            <a:ext cx="6512149" cy="6252615"/>
          </a:xfrm>
        </p:spPr>
        <p:txBody>
          <a:bodyPr>
            <a:noAutofit/>
          </a:bodyPr>
          <a:lstStyle/>
          <a:p>
            <a:pPr marL="457200" indent="-457200">
              <a:buFont typeface="Arial" panose="020B0604020202020204" pitchFamily="34" charset="0"/>
              <a:buChar char="•"/>
              <a:tabLst>
                <a:tab pos="2606675" algn="l"/>
              </a:tabLst>
            </a:pPr>
            <a:r>
              <a:rPr lang="en-GB" dirty="0"/>
              <a:t>Install heat reflectors to the walls behind radiators to improve their efficiency at relatively low cost. Avoid using supplementary electric heaters. </a:t>
            </a:r>
          </a:p>
          <a:p>
            <a:pPr marL="457200" indent="-457200">
              <a:buFont typeface="Arial" panose="020B0604020202020204" pitchFamily="34" charset="0"/>
              <a:buChar char="•"/>
              <a:tabLst>
                <a:tab pos="2606675" algn="l"/>
              </a:tabLst>
            </a:pPr>
            <a:r>
              <a:rPr lang="en-GB" dirty="0"/>
              <a:t>Ensure heaters and radiators are kept clear by not covering them or placing furniture in front of them. This will enable them to heat up your office more efficiently. </a:t>
            </a:r>
          </a:p>
          <a:p>
            <a:pPr marL="457200" indent="-457200">
              <a:buFont typeface="Arial" panose="020B0604020202020204" pitchFamily="34" charset="0"/>
              <a:buChar char="•"/>
              <a:tabLst>
                <a:tab pos="2606675" algn="l"/>
              </a:tabLst>
            </a:pPr>
            <a:r>
              <a:rPr lang="en-GB" dirty="0"/>
              <a:t>Before you run your air conditioning system, consider if your office could be sufficiently cooled by opening doors and windows. </a:t>
            </a:r>
          </a:p>
          <a:p>
            <a:pPr marL="457200" indent="-457200">
              <a:buFont typeface="Arial" panose="020B0604020202020204" pitchFamily="34" charset="0"/>
              <a:buChar char="•"/>
              <a:tabLst>
                <a:tab pos="2606675" algn="l"/>
              </a:tabLst>
            </a:pPr>
            <a:r>
              <a:rPr lang="en-GB" dirty="0"/>
              <a:t>To avoid staff using their own fans which can be inefficient, try to cater for different people’s needs by moving employees to where they would be most comfortable. </a:t>
            </a:r>
          </a:p>
        </p:txBody>
      </p:sp>
      <p:sp>
        <p:nvSpPr>
          <p:cNvPr id="3" name="Text Placeholder 2">
            <a:extLst>
              <a:ext uri="{FF2B5EF4-FFF2-40B4-BE49-F238E27FC236}">
                <a16:creationId xmlns:a16="http://schemas.microsoft.com/office/drawing/2014/main" id="{DE6C0858-29E9-3668-CDB7-137B3E188FDE}"/>
              </a:ext>
            </a:extLst>
          </p:cNvPr>
          <p:cNvSpPr>
            <a:spLocks noGrp="1"/>
          </p:cNvSpPr>
          <p:nvPr>
            <p:ph type="body" sz="quarter" idx="16"/>
          </p:nvPr>
        </p:nvSpPr>
        <p:spPr>
          <a:xfrm>
            <a:off x="130887" y="1458446"/>
            <a:ext cx="3679113" cy="5778781"/>
          </a:xfrm>
        </p:spPr>
        <p:txBody>
          <a:bodyPr>
            <a:normAutofit/>
          </a:bodyPr>
          <a:lstStyle/>
          <a:p>
            <a:r>
              <a:rPr lang="en-GB" dirty="0"/>
              <a:t>3. How to manage your energy costs effectively?</a:t>
            </a:r>
          </a:p>
        </p:txBody>
      </p:sp>
    </p:spTree>
    <p:extLst>
      <p:ext uri="{BB962C8B-B14F-4D97-AF65-F5344CB8AC3E}">
        <p14:creationId xmlns:p14="http://schemas.microsoft.com/office/powerpoint/2010/main" val="4039614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8" y="3733703"/>
            <a:ext cx="4988760" cy="845970"/>
          </a:xfrm>
        </p:spPr>
        <p:txBody>
          <a:bodyPr>
            <a:noAutofit/>
          </a:bodyPr>
          <a:lstStyle/>
          <a:p>
            <a:r>
              <a:rPr lang="en-US" dirty="0"/>
              <a:t>Introduction to Sustainable Offices </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n-US" dirty="0"/>
              <a:t>Section 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2C984C-3E31-A4EB-922F-A8A4D0932AFB}"/>
              </a:ext>
            </a:extLst>
          </p:cNvPr>
          <p:cNvSpPr>
            <a:spLocks noGrp="1"/>
          </p:cNvSpPr>
          <p:nvPr>
            <p:ph type="body" sz="quarter" idx="18"/>
          </p:nvPr>
        </p:nvSpPr>
        <p:spPr>
          <a:xfrm>
            <a:off x="5157788" y="452984"/>
            <a:ext cx="6564314" cy="6252615"/>
          </a:xfrm>
        </p:spPr>
        <p:txBody>
          <a:bodyPr>
            <a:noAutofit/>
          </a:bodyPr>
          <a:lstStyle/>
          <a:p>
            <a:pPr marL="0" indent="0">
              <a:tabLst>
                <a:tab pos="2606675" algn="l"/>
              </a:tabLst>
            </a:pPr>
            <a:r>
              <a:rPr lang="en-GB" dirty="0"/>
              <a:t>Climate Change is leading to increased seasonal water shortages all over Europe. In the future, SMEs are likely to see tighter restrictions on their use of water and further increases in charges for metered water. </a:t>
            </a:r>
          </a:p>
          <a:p>
            <a:pPr>
              <a:tabLst>
                <a:tab pos="2606675" algn="l"/>
              </a:tabLst>
            </a:pPr>
            <a:endParaRPr lang="en-GB" dirty="0"/>
          </a:p>
          <a:p>
            <a:pPr>
              <a:tabLst>
                <a:tab pos="2606675" algn="l"/>
              </a:tabLst>
            </a:pPr>
            <a:r>
              <a:rPr lang="en-GB" b="1" dirty="0"/>
              <a:t>Key ways to reduce water costs in your SME</a:t>
            </a:r>
          </a:p>
          <a:p>
            <a:pPr marL="342900" indent="-342900">
              <a:buFont typeface="Arial" panose="020B0604020202020204" pitchFamily="34" charset="0"/>
              <a:buChar char="•"/>
              <a:tabLst>
                <a:tab pos="2606675" algn="l"/>
              </a:tabLst>
            </a:pPr>
            <a:r>
              <a:rPr lang="en-GB" dirty="0"/>
              <a:t>The production of potable water is energy intensive with consequential green house gas emissions. Over two-thirds of potable water use in the average office takes place in the toilets, where substantial savings can often be made. </a:t>
            </a:r>
          </a:p>
          <a:p>
            <a:pPr marL="342900" indent="-342900">
              <a:buFont typeface="Arial" panose="020B0604020202020204" pitchFamily="34" charset="0"/>
              <a:buChar char="•"/>
              <a:tabLst>
                <a:tab pos="2606675" algn="l"/>
              </a:tabLst>
            </a:pPr>
            <a:r>
              <a:rPr lang="en-GB" dirty="0"/>
              <a:t>Consider installing electronic sensor operated taps. Install self-closing push button taps to ensure taps are not left on unnecessarily. </a:t>
            </a:r>
          </a:p>
          <a:p>
            <a:pPr marL="342900" indent="-342900">
              <a:buFont typeface="Arial" panose="020B0604020202020204" pitchFamily="34" charset="0"/>
              <a:buChar char="•"/>
              <a:tabLst>
                <a:tab pos="2606675" algn="l"/>
              </a:tabLst>
            </a:pPr>
            <a:r>
              <a:rPr lang="en-GB" dirty="0"/>
              <a:t>Fit aerators to taps and showers to reduce flows</a:t>
            </a:r>
          </a:p>
          <a:p>
            <a:pPr marL="0" indent="0">
              <a:tabLst>
                <a:tab pos="2606675" algn="l"/>
              </a:tabLst>
            </a:pPr>
            <a:endParaRPr lang="en-IE" dirty="0">
              <a:solidFill>
                <a:srgbClr val="297239"/>
              </a:solidFill>
            </a:endParaRPr>
          </a:p>
        </p:txBody>
      </p:sp>
      <p:sp>
        <p:nvSpPr>
          <p:cNvPr id="3" name="Text Placeholder 2">
            <a:extLst>
              <a:ext uri="{FF2B5EF4-FFF2-40B4-BE49-F238E27FC236}">
                <a16:creationId xmlns:a16="http://schemas.microsoft.com/office/drawing/2014/main" id="{DE6C0858-29E9-3668-CDB7-137B3E188FDE}"/>
              </a:ext>
            </a:extLst>
          </p:cNvPr>
          <p:cNvSpPr>
            <a:spLocks noGrp="1"/>
          </p:cNvSpPr>
          <p:nvPr>
            <p:ph type="body" sz="quarter" idx="16"/>
          </p:nvPr>
        </p:nvSpPr>
        <p:spPr>
          <a:xfrm>
            <a:off x="116599" y="795884"/>
            <a:ext cx="3679113" cy="5778781"/>
          </a:xfrm>
        </p:spPr>
        <p:txBody>
          <a:bodyPr>
            <a:normAutofit/>
          </a:bodyPr>
          <a:lstStyle/>
          <a:p>
            <a:r>
              <a:rPr lang="sv-SE" dirty="0">
                <a:solidFill>
                  <a:srgbClr val="297239"/>
                </a:solidFill>
                <a:latin typeface="Calibri" panose="020F0502020204030204" pitchFamily="34" charset="0"/>
                <a:cs typeface="Calibri" panose="020F0502020204030204" pitchFamily="34" charset="0"/>
              </a:rPr>
              <a:t>4</a:t>
            </a:r>
            <a:r>
              <a:rPr lang="sv-SE" b="1" i="0" dirty="0">
                <a:solidFill>
                  <a:srgbClr val="297239"/>
                </a:solidFill>
                <a:effectLst/>
                <a:latin typeface="Calibri" panose="020F0502020204030204" pitchFamily="34" charset="0"/>
                <a:cs typeface="Calibri" panose="020F0502020204030204" pitchFamily="34" charset="0"/>
              </a:rPr>
              <a:t>. How to manage your water costs effectively?</a:t>
            </a:r>
            <a:endParaRPr lang="en-US" b="0" dirty="0">
              <a:solidFill>
                <a:srgbClr val="297239"/>
              </a:solidFill>
            </a:endParaRPr>
          </a:p>
        </p:txBody>
      </p:sp>
    </p:spTree>
    <p:extLst>
      <p:ext uri="{BB962C8B-B14F-4D97-AF65-F5344CB8AC3E}">
        <p14:creationId xmlns:p14="http://schemas.microsoft.com/office/powerpoint/2010/main" val="1606222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2C984C-3E31-A4EB-922F-A8A4D0932AFB}"/>
              </a:ext>
            </a:extLst>
          </p:cNvPr>
          <p:cNvSpPr>
            <a:spLocks noGrp="1"/>
          </p:cNvSpPr>
          <p:nvPr>
            <p:ph type="body" sz="quarter" idx="18"/>
          </p:nvPr>
        </p:nvSpPr>
        <p:spPr>
          <a:xfrm>
            <a:off x="5300662" y="452984"/>
            <a:ext cx="6421439" cy="6252615"/>
          </a:xfrm>
        </p:spPr>
        <p:txBody>
          <a:bodyPr>
            <a:noAutofit/>
          </a:bodyPr>
          <a:lstStyle/>
          <a:p>
            <a:pPr>
              <a:tabLst>
                <a:tab pos="2606675" algn="l"/>
              </a:tabLst>
            </a:pPr>
            <a:endParaRPr lang="en-GB" dirty="0"/>
          </a:p>
          <a:p>
            <a:pPr>
              <a:tabLst>
                <a:tab pos="2606675" algn="l"/>
              </a:tabLst>
            </a:pPr>
            <a:endParaRPr lang="en-GB" dirty="0">
              <a:solidFill>
                <a:srgbClr val="297239"/>
              </a:solidFill>
            </a:endParaRPr>
          </a:p>
        </p:txBody>
      </p:sp>
      <p:sp>
        <p:nvSpPr>
          <p:cNvPr id="6" name="Text Placeholder 2">
            <a:extLst>
              <a:ext uri="{FF2B5EF4-FFF2-40B4-BE49-F238E27FC236}">
                <a16:creationId xmlns:a16="http://schemas.microsoft.com/office/drawing/2014/main" id="{C1B1DBBE-6126-CCA2-5FB5-ADE6FA922378}"/>
              </a:ext>
            </a:extLst>
          </p:cNvPr>
          <p:cNvSpPr txBox="1">
            <a:spLocks/>
          </p:cNvSpPr>
          <p:nvPr/>
        </p:nvSpPr>
        <p:spPr>
          <a:xfrm>
            <a:off x="116599" y="795884"/>
            <a:ext cx="3679113" cy="577878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solidFill>
                  <a:srgbClr val="297239"/>
                </a:solidFill>
                <a:latin typeface="Calibri" panose="020F0502020204030204" pitchFamily="34" charset="0"/>
                <a:cs typeface="Calibri" panose="020F0502020204030204" pitchFamily="34" charset="0"/>
              </a:rPr>
              <a:t>4. How to manage your water costs effectively?</a:t>
            </a:r>
            <a:endParaRPr lang="en-US" b="0" dirty="0">
              <a:solidFill>
                <a:srgbClr val="297239"/>
              </a:solidFill>
            </a:endParaRPr>
          </a:p>
        </p:txBody>
      </p:sp>
      <p:sp>
        <p:nvSpPr>
          <p:cNvPr id="4" name="TextBox 3">
            <a:extLst>
              <a:ext uri="{FF2B5EF4-FFF2-40B4-BE49-F238E27FC236}">
                <a16:creationId xmlns:a16="http://schemas.microsoft.com/office/drawing/2014/main" id="{9815C626-1FED-C624-E63F-0F11340B3364}"/>
              </a:ext>
            </a:extLst>
          </p:cNvPr>
          <p:cNvSpPr txBox="1"/>
          <p:nvPr/>
        </p:nvSpPr>
        <p:spPr>
          <a:xfrm>
            <a:off x="5121775" y="47545"/>
            <a:ext cx="6549029" cy="7109639"/>
          </a:xfrm>
          <a:prstGeom prst="rect">
            <a:avLst/>
          </a:prstGeom>
          <a:noFill/>
        </p:spPr>
        <p:txBody>
          <a:bodyPr wrap="square">
            <a:spAutoFit/>
          </a:bodyPr>
          <a:lstStyle/>
          <a:p>
            <a:pPr marL="457200" indent="-457200">
              <a:buFont typeface="Arial" panose="020B0604020202020204" pitchFamily="34" charset="0"/>
              <a:buChar char="•"/>
              <a:tabLst>
                <a:tab pos="2606675" algn="l"/>
              </a:tabLst>
            </a:pPr>
            <a:r>
              <a:rPr lang="en-GB" sz="2400" dirty="0">
                <a:solidFill>
                  <a:srgbClr val="000000"/>
                </a:solidFill>
              </a:rPr>
              <a:t>For medium to large sized canteens, fit trigger spray heads in wash-up areas.</a:t>
            </a:r>
          </a:p>
          <a:p>
            <a:pPr marL="457200" indent="-457200">
              <a:buFont typeface="Arial" panose="020B0604020202020204" pitchFamily="34" charset="0"/>
              <a:buChar char="•"/>
              <a:tabLst>
                <a:tab pos="2606675" algn="l"/>
              </a:tabLst>
            </a:pPr>
            <a:r>
              <a:rPr lang="en-GB" sz="2400" dirty="0">
                <a:solidFill>
                  <a:srgbClr val="000000"/>
                </a:solidFill>
              </a:rPr>
              <a:t>For toilets, install dual flush systems or reduce flushes to 4.5 and 6 litres per flush.</a:t>
            </a:r>
          </a:p>
          <a:p>
            <a:pPr marL="457200" indent="-457200">
              <a:buFont typeface="Arial" panose="020B0604020202020204" pitchFamily="34" charset="0"/>
              <a:buChar char="•"/>
              <a:tabLst>
                <a:tab pos="2606675" algn="l"/>
              </a:tabLst>
            </a:pPr>
            <a:r>
              <a:rPr lang="en-GB" sz="2400" dirty="0">
                <a:solidFill>
                  <a:srgbClr val="000000"/>
                </a:solidFill>
              </a:rPr>
              <a:t>Old cisterns can be fitted with water displacement devices to reduce flush to 6 litres per flush. </a:t>
            </a:r>
          </a:p>
          <a:p>
            <a:pPr marL="457200" indent="-457200">
              <a:buFont typeface="Arial" panose="020B0604020202020204" pitchFamily="34" charset="0"/>
              <a:buChar char="•"/>
              <a:tabLst>
                <a:tab pos="2606675" algn="l"/>
              </a:tabLst>
            </a:pPr>
            <a:r>
              <a:rPr lang="en-GB" sz="2400" dirty="0">
                <a:solidFill>
                  <a:srgbClr val="000000"/>
                </a:solidFill>
              </a:rPr>
              <a:t>Urinals: Control urinal flushing by installing push buttons or motion sensors which activate flushing. </a:t>
            </a:r>
          </a:p>
          <a:p>
            <a:pPr marL="457200" indent="-457200">
              <a:buFont typeface="Arial" panose="020B0604020202020204" pitchFamily="34" charset="0"/>
              <a:buChar char="•"/>
              <a:tabLst>
                <a:tab pos="2606675" algn="l"/>
              </a:tabLst>
            </a:pPr>
            <a:r>
              <a:rPr lang="en-GB" sz="2400" dirty="0">
                <a:solidFill>
                  <a:srgbClr val="000000"/>
                </a:solidFill>
              </a:rPr>
              <a:t>Install waterless urinals. Ensure correct cleaning instructions are followed to eliminate odours.</a:t>
            </a:r>
          </a:p>
          <a:p>
            <a:pPr marL="457200" indent="-457200">
              <a:buFont typeface="Arial" panose="020B0604020202020204" pitchFamily="34" charset="0"/>
              <a:buChar char="•"/>
              <a:tabLst>
                <a:tab pos="2606675" algn="l"/>
              </a:tabLst>
            </a:pPr>
            <a:r>
              <a:rPr lang="en-GB" sz="2400" dirty="0">
                <a:solidFill>
                  <a:srgbClr val="000000"/>
                </a:solidFill>
              </a:rPr>
              <a:t>Rainwater is perfectly suitable for use in toilet flushing, urinals and for outside use, such as gardening, vehicle and bin washing and general cleaning. (Water savings of up to 85% can be achieved for commercial buildings).</a:t>
            </a:r>
          </a:p>
          <a:p>
            <a:pPr marL="457200" indent="-457200">
              <a:buFont typeface="Arial" panose="020B0604020202020204" pitchFamily="34" charset="0"/>
              <a:buChar char="•"/>
              <a:tabLst>
                <a:tab pos="2606675" algn="l"/>
              </a:tabLst>
            </a:pPr>
            <a:endParaRPr lang="en-GB" sz="2400" dirty="0">
              <a:solidFill>
                <a:srgbClr val="000000"/>
              </a:solidFill>
            </a:endParaRPr>
          </a:p>
        </p:txBody>
      </p:sp>
    </p:spTree>
    <p:extLst>
      <p:ext uri="{BB962C8B-B14F-4D97-AF65-F5344CB8AC3E}">
        <p14:creationId xmlns:p14="http://schemas.microsoft.com/office/powerpoint/2010/main" val="3576778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7" y="3733703"/>
            <a:ext cx="6745839" cy="845970"/>
          </a:xfrm>
        </p:spPr>
        <p:txBody>
          <a:bodyPr>
            <a:noAutofit/>
          </a:bodyPr>
          <a:lstStyle/>
          <a:p>
            <a:r>
              <a:rPr lang="en-US" dirty="0"/>
              <a:t>7 Steps to Develop your First Sustainable Office Management Plan </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n-US" dirty="0"/>
              <a:t>Section 4</a:t>
            </a:r>
          </a:p>
        </p:txBody>
      </p:sp>
    </p:spTree>
    <p:extLst>
      <p:ext uri="{BB962C8B-B14F-4D97-AF65-F5344CB8AC3E}">
        <p14:creationId xmlns:p14="http://schemas.microsoft.com/office/powerpoint/2010/main" val="813343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hand holding a small plant&#10;&#10;Description automatically generated with medium confidence">
            <a:extLst>
              <a:ext uri="{FF2B5EF4-FFF2-40B4-BE49-F238E27FC236}">
                <a16:creationId xmlns:a16="http://schemas.microsoft.com/office/drawing/2014/main" id="{DFD6FC42-9064-5C29-2D8F-3E85F482A52F}"/>
              </a:ext>
            </a:extLst>
          </p:cNvPr>
          <p:cNvPicPr>
            <a:picLocks noGrp="1" noChangeAspect="1"/>
          </p:cNvPicPr>
          <p:nvPr>
            <p:ph type="pic" sz="quarter" idx="19"/>
          </p:nvPr>
        </p:nvPicPr>
        <p:blipFill>
          <a:blip r:embed="rId2"/>
          <a:srcRect l="2202" r="2202"/>
          <a:stretch>
            <a:fillRect/>
          </a:stretch>
        </p:blipFill>
        <p:spPr>
          <a:xfrm>
            <a:off x="614363" y="327025"/>
            <a:ext cx="3263900" cy="1828800"/>
          </a:xfrm>
        </p:spPr>
      </p:pic>
      <p:pic>
        <p:nvPicPr>
          <p:cNvPr id="5" name="Picture Placeholder 4" descr="A group of people sitting around a table&#10;&#10;Description automatically generated with medium confidence">
            <a:extLst>
              <a:ext uri="{FF2B5EF4-FFF2-40B4-BE49-F238E27FC236}">
                <a16:creationId xmlns:a16="http://schemas.microsoft.com/office/drawing/2014/main" id="{767B31D7-E793-8A2B-FD9E-90BA7DE13FB1}"/>
              </a:ext>
            </a:extLst>
          </p:cNvPr>
          <p:cNvPicPr>
            <a:picLocks noGrp="1" noChangeAspect="1"/>
          </p:cNvPicPr>
          <p:nvPr>
            <p:ph type="pic" sz="quarter" idx="26"/>
          </p:nvPr>
        </p:nvPicPr>
        <p:blipFill>
          <a:blip r:embed="rId3"/>
          <a:srcRect t="13959" b="13959"/>
          <a:stretch>
            <a:fillRect/>
          </a:stretch>
        </p:blipFill>
        <p:spPr>
          <a:xfrm>
            <a:off x="4514850" y="327025"/>
            <a:ext cx="3263900" cy="1828800"/>
          </a:xfrm>
        </p:spPr>
      </p:pic>
      <p:sp>
        <p:nvSpPr>
          <p:cNvPr id="14" name="Text Placeholder 13">
            <a:extLst>
              <a:ext uri="{FF2B5EF4-FFF2-40B4-BE49-F238E27FC236}">
                <a16:creationId xmlns:a16="http://schemas.microsoft.com/office/drawing/2014/main" id="{C95BA5F7-B8F8-C017-0B5B-83AEA1441F24}"/>
              </a:ext>
            </a:extLst>
          </p:cNvPr>
          <p:cNvSpPr>
            <a:spLocks noGrp="1"/>
          </p:cNvSpPr>
          <p:nvPr>
            <p:ph type="body" sz="quarter" idx="16"/>
          </p:nvPr>
        </p:nvSpPr>
        <p:spPr>
          <a:xfrm>
            <a:off x="614363" y="2156178"/>
            <a:ext cx="3263900" cy="4701822"/>
          </a:xfrm>
          <a:solidFill>
            <a:srgbClr val="63A043"/>
          </a:solidFill>
        </p:spPr>
        <p:txBody>
          <a:bodyPr/>
          <a:lstStyle/>
          <a:p>
            <a:pPr marR="95250"/>
            <a:r>
              <a:rPr lang="en-IE" b="1" spc="25" dirty="0">
                <a:solidFill>
                  <a:srgbClr val="FFFFFF"/>
                </a:solidFill>
                <a:effectLst/>
                <a:ea typeface="Times New Roman" panose="02020603050405020304" pitchFamily="18" charset="0"/>
                <a:cs typeface="Times New Roman" panose="02020603050405020304" pitchFamily="18" charset="0"/>
              </a:rPr>
              <a:t>Management Commitment </a:t>
            </a:r>
          </a:p>
          <a:p>
            <a:r>
              <a:rPr lang="en-IE" sz="1800" dirty="0"/>
              <a:t>For a plan to work, both SME management and staff must be committed to the plan. SME owners and management in particular must be convinced that the investment of staff time and finances in the area of sustainability and resource efficiency is necessary. Commitment is driven by cost saving, legal, environmental and social responsibility perspectives. </a:t>
            </a:r>
          </a:p>
          <a:p>
            <a:endParaRPr lang="en-IE" sz="2000" dirty="0"/>
          </a:p>
        </p:txBody>
      </p:sp>
      <p:sp>
        <p:nvSpPr>
          <p:cNvPr id="18" name="Text Placeholder 17">
            <a:extLst>
              <a:ext uri="{FF2B5EF4-FFF2-40B4-BE49-F238E27FC236}">
                <a16:creationId xmlns:a16="http://schemas.microsoft.com/office/drawing/2014/main" id="{05236E0F-3B15-C580-E533-1EB55EB6B70E}"/>
              </a:ext>
            </a:extLst>
          </p:cNvPr>
          <p:cNvSpPr>
            <a:spLocks noGrp="1"/>
          </p:cNvSpPr>
          <p:nvPr>
            <p:ph type="body" sz="quarter" idx="27"/>
          </p:nvPr>
        </p:nvSpPr>
        <p:spPr>
          <a:xfrm>
            <a:off x="4515077" y="2156179"/>
            <a:ext cx="3263900" cy="4701821"/>
          </a:xfrm>
          <a:solidFill>
            <a:srgbClr val="0B582E"/>
          </a:solidFill>
        </p:spPr>
        <p:txBody>
          <a:bodyPr/>
          <a:lstStyle/>
          <a:p>
            <a:pPr marR="95250"/>
            <a:r>
              <a:rPr lang="en-IE" b="1" spc="25" dirty="0">
                <a:solidFill>
                  <a:srgbClr val="FFFFFF"/>
                </a:solidFill>
                <a:cs typeface="Times New Roman" panose="02020603050405020304" pitchFamily="18" charset="0"/>
              </a:rPr>
              <a:t>Establish a Green Team </a:t>
            </a:r>
          </a:p>
          <a:p>
            <a:pPr marR="95250"/>
            <a:r>
              <a:rPr lang="en-IE" sz="1800" spc="25"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which includes both staff and management.  This is a good way to bring effective change. The Green Team should consist of a core group of employees who have a direct influence on resources or have relevant skills or expertise. Typically representatives could be included from finance, maintenance, different departments, and general management. </a:t>
            </a:r>
          </a:p>
          <a:p>
            <a:endParaRPr lang="en-IE" dirty="0"/>
          </a:p>
        </p:txBody>
      </p:sp>
      <p:sp>
        <p:nvSpPr>
          <p:cNvPr id="19" name="Text Placeholder 18">
            <a:extLst>
              <a:ext uri="{FF2B5EF4-FFF2-40B4-BE49-F238E27FC236}">
                <a16:creationId xmlns:a16="http://schemas.microsoft.com/office/drawing/2014/main" id="{C732D7A1-FC30-18FD-89A9-4EAFBFA5755A}"/>
              </a:ext>
            </a:extLst>
          </p:cNvPr>
          <p:cNvSpPr>
            <a:spLocks noGrp="1"/>
          </p:cNvSpPr>
          <p:nvPr>
            <p:ph type="body" sz="quarter" idx="28"/>
          </p:nvPr>
        </p:nvSpPr>
        <p:spPr>
          <a:xfrm>
            <a:off x="8313737" y="2124924"/>
            <a:ext cx="3263900" cy="4733076"/>
          </a:xfrm>
          <a:solidFill>
            <a:srgbClr val="63A043"/>
          </a:solidFill>
        </p:spPr>
        <p:txBody>
          <a:bodyPr/>
          <a:lstStyle/>
          <a:p>
            <a:pPr marR="95250"/>
            <a:r>
              <a:rPr lang="en-IE" b="1" spc="25" dirty="0">
                <a:solidFill>
                  <a:srgbClr val="FFFFFF"/>
                </a:solidFill>
                <a:cs typeface="Times New Roman" panose="02020603050405020304" pitchFamily="18" charset="0"/>
              </a:rPr>
              <a:t>Review and Identify </a:t>
            </a:r>
          </a:p>
          <a:p>
            <a:pPr marR="95250"/>
            <a:r>
              <a:rPr lang="en-IE" sz="1800" spc="25" dirty="0">
                <a:solidFill>
                  <a:srgbClr val="FFFFFF"/>
                </a:solidFill>
                <a:cs typeface="Times New Roman" panose="02020603050405020304" pitchFamily="18" charset="0"/>
              </a:rPr>
              <a:t>The assessment phase of an office sustainability  programme is important to </a:t>
            </a:r>
            <a:r>
              <a:rPr lang="en-IE" sz="1800" spc="25" dirty="0" err="1">
                <a:solidFill>
                  <a:srgbClr val="FFFFFF"/>
                </a:solidFill>
                <a:cs typeface="Times New Roman" panose="02020603050405020304" pitchFamily="18" charset="0"/>
              </a:rPr>
              <a:t>establish‘where</a:t>
            </a:r>
            <a:r>
              <a:rPr lang="en-IE" sz="1800" spc="25" dirty="0">
                <a:solidFill>
                  <a:srgbClr val="FFFFFF"/>
                </a:solidFill>
                <a:cs typeface="Times New Roman" panose="02020603050405020304" pitchFamily="18" charset="0"/>
              </a:rPr>
              <a:t> we are now’ so that the team can plan for ‘where we want to go’. When you have collected information on your energy use, water use and waste generation you’ll be able to set benchmarks. Identify all Resource Efficiency opportunities which your business could pursue from the actions suggested in the previous section.</a:t>
            </a:r>
          </a:p>
        </p:txBody>
      </p:sp>
      <p:sp>
        <p:nvSpPr>
          <p:cNvPr id="20" name="Flowchart: Connector 19">
            <a:extLst>
              <a:ext uri="{FF2B5EF4-FFF2-40B4-BE49-F238E27FC236}">
                <a16:creationId xmlns:a16="http://schemas.microsoft.com/office/drawing/2014/main" id="{0AB624CE-EF75-A624-6835-CAAA110F842F}"/>
              </a:ext>
            </a:extLst>
          </p:cNvPr>
          <p:cNvSpPr/>
          <p:nvPr/>
        </p:nvSpPr>
        <p:spPr>
          <a:xfrm>
            <a:off x="4069203" y="327025"/>
            <a:ext cx="891822" cy="846666"/>
          </a:xfrm>
          <a:prstGeom prst="flowChartConnector">
            <a:avLst/>
          </a:prstGeom>
          <a:solidFill>
            <a:srgbClr val="0B58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2</a:t>
            </a:r>
          </a:p>
        </p:txBody>
      </p:sp>
      <p:sp>
        <p:nvSpPr>
          <p:cNvPr id="8" name="Flowchart: Connector 7">
            <a:extLst>
              <a:ext uri="{FF2B5EF4-FFF2-40B4-BE49-F238E27FC236}">
                <a16:creationId xmlns:a16="http://schemas.microsoft.com/office/drawing/2014/main" id="{650185ED-6A29-E7F0-F0F8-68BA3F44B96E}"/>
              </a:ext>
            </a:extLst>
          </p:cNvPr>
          <p:cNvSpPr/>
          <p:nvPr/>
        </p:nvSpPr>
        <p:spPr>
          <a:xfrm>
            <a:off x="154164" y="326672"/>
            <a:ext cx="891822" cy="846666"/>
          </a:xfrm>
          <a:prstGeom prst="flowChartConnector">
            <a:avLst/>
          </a:prstGeom>
          <a:solidFill>
            <a:srgbClr val="63A0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1</a:t>
            </a:r>
          </a:p>
        </p:txBody>
      </p:sp>
      <p:pic>
        <p:nvPicPr>
          <p:cNvPr id="13" name="Picture 12">
            <a:extLst>
              <a:ext uri="{FF2B5EF4-FFF2-40B4-BE49-F238E27FC236}">
                <a16:creationId xmlns:a16="http://schemas.microsoft.com/office/drawing/2014/main" id="{B1C8FBF2-E5D8-27EF-3943-FEC7513D9DCA}"/>
              </a:ext>
            </a:extLst>
          </p:cNvPr>
          <p:cNvPicPr>
            <a:picLocks noChangeAspect="1"/>
          </p:cNvPicPr>
          <p:nvPr/>
        </p:nvPicPr>
        <p:blipFill rotWithShape="1">
          <a:blip r:embed="rId4"/>
          <a:srcRect b="17162"/>
          <a:stretch/>
        </p:blipFill>
        <p:spPr>
          <a:xfrm>
            <a:off x="8328025" y="326671"/>
            <a:ext cx="3251875" cy="1798253"/>
          </a:xfrm>
          <a:prstGeom prst="rect">
            <a:avLst/>
          </a:prstGeom>
        </p:spPr>
      </p:pic>
      <p:sp>
        <p:nvSpPr>
          <p:cNvPr id="21" name="Flowchart: Connector 20">
            <a:extLst>
              <a:ext uri="{FF2B5EF4-FFF2-40B4-BE49-F238E27FC236}">
                <a16:creationId xmlns:a16="http://schemas.microsoft.com/office/drawing/2014/main" id="{2FB01FF7-C269-8D90-F0CD-139BDF68CD94}"/>
              </a:ext>
            </a:extLst>
          </p:cNvPr>
          <p:cNvSpPr/>
          <p:nvPr/>
        </p:nvSpPr>
        <p:spPr>
          <a:xfrm>
            <a:off x="7882114" y="379309"/>
            <a:ext cx="891822" cy="846666"/>
          </a:xfrm>
          <a:prstGeom prst="flowChartConnector">
            <a:avLst/>
          </a:prstGeom>
          <a:solidFill>
            <a:srgbClr val="63A0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3</a:t>
            </a:r>
          </a:p>
        </p:txBody>
      </p:sp>
    </p:spTree>
    <p:extLst>
      <p:ext uri="{BB962C8B-B14F-4D97-AF65-F5344CB8AC3E}">
        <p14:creationId xmlns:p14="http://schemas.microsoft.com/office/powerpoint/2010/main" val="4222392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95BA5F7-B8F8-C017-0B5B-83AEA1441F24}"/>
              </a:ext>
            </a:extLst>
          </p:cNvPr>
          <p:cNvSpPr>
            <a:spLocks noGrp="1"/>
          </p:cNvSpPr>
          <p:nvPr>
            <p:ph type="body" sz="quarter" idx="16"/>
          </p:nvPr>
        </p:nvSpPr>
        <p:spPr>
          <a:xfrm>
            <a:off x="614363" y="2156178"/>
            <a:ext cx="3263900" cy="4701822"/>
          </a:xfrm>
          <a:solidFill>
            <a:srgbClr val="0B582E"/>
          </a:solidFill>
        </p:spPr>
        <p:txBody>
          <a:bodyPr/>
          <a:lstStyle/>
          <a:p>
            <a:pPr marR="95250"/>
            <a:r>
              <a:rPr lang="en-IE" b="1" spc="25" dirty="0">
                <a:solidFill>
                  <a:srgbClr val="FFFFFF"/>
                </a:solidFill>
                <a:effectLst/>
                <a:ea typeface="Times New Roman" panose="02020603050405020304" pitchFamily="18" charset="0"/>
                <a:cs typeface="Times New Roman" panose="02020603050405020304" pitchFamily="18" charset="0"/>
              </a:rPr>
              <a:t>Create Action Plans </a:t>
            </a:r>
          </a:p>
          <a:p>
            <a:pPr marR="95250"/>
            <a:r>
              <a:rPr lang="en-IE" sz="1800" spc="25" dirty="0">
                <a:solidFill>
                  <a:srgbClr val="FFFFFF"/>
                </a:solidFill>
                <a:effectLst/>
                <a:ea typeface="Times New Roman" panose="02020603050405020304" pitchFamily="18" charset="0"/>
                <a:cs typeface="Times New Roman" panose="02020603050405020304" pitchFamily="18" charset="0"/>
              </a:rPr>
              <a:t>Create action plans for office energy, water and waste. You should set out clear actions, the dates for completion and the person who will take charge of completing the task. Estimate expected costs and the savings for each action (savings both financial and environmental). Remember to set realistic goals in order to help keep people motivated for continuous improvements. </a:t>
            </a:r>
          </a:p>
          <a:p>
            <a:endParaRPr lang="en-IE" sz="2000" dirty="0"/>
          </a:p>
        </p:txBody>
      </p:sp>
      <p:sp>
        <p:nvSpPr>
          <p:cNvPr id="18" name="Text Placeholder 17">
            <a:extLst>
              <a:ext uri="{FF2B5EF4-FFF2-40B4-BE49-F238E27FC236}">
                <a16:creationId xmlns:a16="http://schemas.microsoft.com/office/drawing/2014/main" id="{05236E0F-3B15-C580-E533-1EB55EB6B70E}"/>
              </a:ext>
            </a:extLst>
          </p:cNvPr>
          <p:cNvSpPr>
            <a:spLocks noGrp="1"/>
          </p:cNvSpPr>
          <p:nvPr>
            <p:ph type="body" sz="quarter" idx="27"/>
          </p:nvPr>
        </p:nvSpPr>
        <p:spPr>
          <a:xfrm>
            <a:off x="4515077" y="2156179"/>
            <a:ext cx="3263900" cy="4701821"/>
          </a:xfrm>
          <a:solidFill>
            <a:srgbClr val="63A043"/>
          </a:solidFill>
        </p:spPr>
        <p:txBody>
          <a:bodyPr/>
          <a:lstStyle/>
          <a:p>
            <a:pPr marR="95250"/>
            <a:r>
              <a:rPr lang="en-IE" b="1" spc="25" dirty="0">
                <a:solidFill>
                  <a:srgbClr val="FFFFFF"/>
                </a:solidFill>
                <a:cs typeface="Times New Roman" panose="02020603050405020304" pitchFamily="18" charset="0"/>
              </a:rPr>
              <a:t>Create Awareness Amongst Staff Through Training </a:t>
            </a:r>
          </a:p>
          <a:p>
            <a:pPr marR="95250"/>
            <a:r>
              <a:rPr lang="en-IE" sz="1600" b="1" spc="25" dirty="0">
                <a:solidFill>
                  <a:srgbClr val="FFFFFF"/>
                </a:solidFill>
                <a:cs typeface="Times New Roman" panose="02020603050405020304" pitchFamily="18" charset="0"/>
              </a:rPr>
              <a:t> Tr</a:t>
            </a:r>
            <a:r>
              <a:rPr lang="en-IE" sz="1600" spc="25" dirty="0">
                <a:solidFill>
                  <a:srgbClr val="FFFFFF"/>
                </a:solidFill>
                <a:cs typeface="Times New Roman" panose="02020603050405020304" pitchFamily="18" charset="0"/>
              </a:rPr>
              <a:t>aining is a vital part of any plan. Staff should be aware of the Resource Efficiency action plans and specific ways in which they can help achieve the targets set out. Training can cover areas such as waste prevention and segregation, procedures for use of equipment, lighting, and efficient use of water. Remember to listen to all your staff. There may be some very innovative ideas amongst the group.</a:t>
            </a:r>
          </a:p>
          <a:p>
            <a:endParaRPr lang="en-IE" dirty="0"/>
          </a:p>
        </p:txBody>
      </p:sp>
      <p:sp>
        <p:nvSpPr>
          <p:cNvPr id="19" name="Text Placeholder 18">
            <a:extLst>
              <a:ext uri="{FF2B5EF4-FFF2-40B4-BE49-F238E27FC236}">
                <a16:creationId xmlns:a16="http://schemas.microsoft.com/office/drawing/2014/main" id="{C732D7A1-FC30-18FD-89A9-4EAFBFA5755A}"/>
              </a:ext>
            </a:extLst>
          </p:cNvPr>
          <p:cNvSpPr>
            <a:spLocks noGrp="1"/>
          </p:cNvSpPr>
          <p:nvPr>
            <p:ph type="body" sz="quarter" idx="28"/>
          </p:nvPr>
        </p:nvSpPr>
        <p:spPr>
          <a:xfrm>
            <a:off x="8313737" y="2124924"/>
            <a:ext cx="3263900" cy="4733076"/>
          </a:xfrm>
          <a:solidFill>
            <a:srgbClr val="0B582E"/>
          </a:solidFill>
        </p:spPr>
        <p:txBody>
          <a:bodyPr/>
          <a:lstStyle/>
          <a:p>
            <a:pPr marR="95250"/>
            <a:r>
              <a:rPr lang="en-IE" b="1" spc="25" dirty="0">
                <a:solidFill>
                  <a:srgbClr val="FFFFFF"/>
                </a:solidFill>
                <a:cs typeface="Times New Roman" panose="02020603050405020304" pitchFamily="18" charset="0"/>
              </a:rPr>
              <a:t>Implement Action Plan </a:t>
            </a:r>
          </a:p>
          <a:p>
            <a:pPr marR="95250"/>
            <a:r>
              <a:rPr lang="en-IE" sz="2000" spc="25" dirty="0">
                <a:solidFill>
                  <a:srgbClr val="FFFFFF"/>
                </a:solidFill>
                <a:cs typeface="Times New Roman" panose="02020603050405020304" pitchFamily="18" charset="0"/>
              </a:rPr>
              <a:t>Implement the action plans and involve staff. Ensure the actions are reviewed on a regular basis at Green Team Meetings. Involve your suppliers, who may be able to assist in helping you to be more efficient. For example, you can talk to your suppliers about reducing unnecessary packaging with deliveries. </a:t>
            </a:r>
          </a:p>
        </p:txBody>
      </p:sp>
      <p:pic>
        <p:nvPicPr>
          <p:cNvPr id="9" name="Picture 8">
            <a:extLst>
              <a:ext uri="{FF2B5EF4-FFF2-40B4-BE49-F238E27FC236}">
                <a16:creationId xmlns:a16="http://schemas.microsoft.com/office/drawing/2014/main" id="{609EF27E-F7A8-9F2B-CFCF-5F53BCBCEEF5}"/>
              </a:ext>
            </a:extLst>
          </p:cNvPr>
          <p:cNvPicPr>
            <a:picLocks noChangeAspect="1"/>
          </p:cNvPicPr>
          <p:nvPr/>
        </p:nvPicPr>
        <p:blipFill rotWithShape="1">
          <a:blip r:embed="rId2"/>
          <a:srcRect l="-1" t="40833" r="-432" b="22273"/>
          <a:stretch/>
        </p:blipFill>
        <p:spPr>
          <a:xfrm>
            <a:off x="628651" y="379309"/>
            <a:ext cx="3263900" cy="1798252"/>
          </a:xfrm>
          <a:prstGeom prst="rect">
            <a:avLst/>
          </a:prstGeom>
        </p:spPr>
      </p:pic>
      <p:pic>
        <p:nvPicPr>
          <p:cNvPr id="13" name="Picture 12">
            <a:extLst>
              <a:ext uri="{FF2B5EF4-FFF2-40B4-BE49-F238E27FC236}">
                <a16:creationId xmlns:a16="http://schemas.microsoft.com/office/drawing/2014/main" id="{F5ED8062-8DB3-BB8D-77C9-830AEAF2EFBC}"/>
              </a:ext>
            </a:extLst>
          </p:cNvPr>
          <p:cNvPicPr>
            <a:picLocks noChangeAspect="1"/>
          </p:cNvPicPr>
          <p:nvPr/>
        </p:nvPicPr>
        <p:blipFill rotWithShape="1">
          <a:blip r:embed="rId3"/>
          <a:srcRect t="17139"/>
          <a:stretch/>
        </p:blipFill>
        <p:spPr>
          <a:xfrm>
            <a:off x="4515077" y="379309"/>
            <a:ext cx="3263900" cy="1803011"/>
          </a:xfrm>
          <a:prstGeom prst="rect">
            <a:avLst/>
          </a:prstGeom>
        </p:spPr>
      </p:pic>
      <p:sp>
        <p:nvSpPr>
          <p:cNvPr id="8" name="Flowchart: Connector 7">
            <a:extLst>
              <a:ext uri="{FF2B5EF4-FFF2-40B4-BE49-F238E27FC236}">
                <a16:creationId xmlns:a16="http://schemas.microsoft.com/office/drawing/2014/main" id="{650185ED-6A29-E7F0-F0F8-68BA3F44B96E}"/>
              </a:ext>
            </a:extLst>
          </p:cNvPr>
          <p:cNvSpPr/>
          <p:nvPr/>
        </p:nvSpPr>
        <p:spPr>
          <a:xfrm>
            <a:off x="154164" y="326672"/>
            <a:ext cx="891822" cy="846666"/>
          </a:xfrm>
          <a:prstGeom prst="flowChartConnector">
            <a:avLst/>
          </a:prstGeom>
          <a:solidFill>
            <a:srgbClr val="0B58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4</a:t>
            </a:r>
          </a:p>
        </p:txBody>
      </p:sp>
      <p:pic>
        <p:nvPicPr>
          <p:cNvPr id="24" name="Picture 23">
            <a:extLst>
              <a:ext uri="{FF2B5EF4-FFF2-40B4-BE49-F238E27FC236}">
                <a16:creationId xmlns:a16="http://schemas.microsoft.com/office/drawing/2014/main" id="{AEC9251D-1E11-8415-4FC2-61AC9A180FDE}"/>
              </a:ext>
            </a:extLst>
          </p:cNvPr>
          <p:cNvPicPr>
            <a:picLocks noChangeAspect="1"/>
          </p:cNvPicPr>
          <p:nvPr/>
        </p:nvPicPr>
        <p:blipFill rotWithShape="1">
          <a:blip r:embed="rId4"/>
          <a:srcRect l="1303" b="20380"/>
          <a:stretch/>
        </p:blipFill>
        <p:spPr>
          <a:xfrm>
            <a:off x="8313737" y="379309"/>
            <a:ext cx="3250396" cy="1745616"/>
          </a:xfrm>
          <a:prstGeom prst="rect">
            <a:avLst/>
          </a:prstGeom>
        </p:spPr>
      </p:pic>
      <p:sp>
        <p:nvSpPr>
          <p:cNvPr id="21" name="Flowchart: Connector 20">
            <a:extLst>
              <a:ext uri="{FF2B5EF4-FFF2-40B4-BE49-F238E27FC236}">
                <a16:creationId xmlns:a16="http://schemas.microsoft.com/office/drawing/2014/main" id="{2FB01FF7-C269-8D90-F0CD-139BDF68CD94}"/>
              </a:ext>
            </a:extLst>
          </p:cNvPr>
          <p:cNvSpPr/>
          <p:nvPr/>
        </p:nvSpPr>
        <p:spPr>
          <a:xfrm>
            <a:off x="7882114" y="379309"/>
            <a:ext cx="891822" cy="846666"/>
          </a:xfrm>
          <a:prstGeom prst="flowChartConnector">
            <a:avLst/>
          </a:prstGeom>
          <a:solidFill>
            <a:srgbClr val="0B58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6</a:t>
            </a:r>
          </a:p>
        </p:txBody>
      </p:sp>
      <p:sp>
        <p:nvSpPr>
          <p:cNvPr id="20" name="Flowchart: Connector 19">
            <a:extLst>
              <a:ext uri="{FF2B5EF4-FFF2-40B4-BE49-F238E27FC236}">
                <a16:creationId xmlns:a16="http://schemas.microsoft.com/office/drawing/2014/main" id="{0AB624CE-EF75-A624-6835-CAAA110F842F}"/>
              </a:ext>
            </a:extLst>
          </p:cNvPr>
          <p:cNvSpPr/>
          <p:nvPr/>
        </p:nvSpPr>
        <p:spPr>
          <a:xfrm>
            <a:off x="4069203" y="327025"/>
            <a:ext cx="891822" cy="846666"/>
          </a:xfrm>
          <a:prstGeom prst="flowChartConnector">
            <a:avLst/>
          </a:prstGeom>
          <a:solidFill>
            <a:srgbClr val="63A0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5</a:t>
            </a:r>
          </a:p>
        </p:txBody>
      </p:sp>
    </p:spTree>
    <p:extLst>
      <p:ext uri="{BB962C8B-B14F-4D97-AF65-F5344CB8AC3E}">
        <p14:creationId xmlns:p14="http://schemas.microsoft.com/office/powerpoint/2010/main" val="742630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43A73EBD-F4B1-99DB-0DF6-F75F1F603CB9}"/>
              </a:ext>
            </a:extLst>
          </p:cNvPr>
          <p:cNvPicPr>
            <a:picLocks noChangeAspect="1"/>
          </p:cNvPicPr>
          <p:nvPr/>
        </p:nvPicPr>
        <p:blipFill>
          <a:blip r:embed="rId2"/>
          <a:stretch>
            <a:fillRect/>
          </a:stretch>
        </p:blipFill>
        <p:spPr>
          <a:xfrm>
            <a:off x="8721546" y="293513"/>
            <a:ext cx="3257956" cy="1828799"/>
          </a:xfrm>
          <a:prstGeom prst="rect">
            <a:avLst/>
          </a:prstGeom>
        </p:spPr>
      </p:pic>
      <p:sp>
        <p:nvSpPr>
          <p:cNvPr id="20" name="Flowchart: Connector 19">
            <a:extLst>
              <a:ext uri="{FF2B5EF4-FFF2-40B4-BE49-F238E27FC236}">
                <a16:creationId xmlns:a16="http://schemas.microsoft.com/office/drawing/2014/main" id="{0AB624CE-EF75-A624-6835-CAAA110F842F}"/>
              </a:ext>
            </a:extLst>
          </p:cNvPr>
          <p:cNvSpPr/>
          <p:nvPr/>
        </p:nvSpPr>
        <p:spPr>
          <a:xfrm>
            <a:off x="8269728" y="293158"/>
            <a:ext cx="891822" cy="846666"/>
          </a:xfrm>
          <a:prstGeom prst="flowChartConnector">
            <a:avLst/>
          </a:prstGeom>
          <a:solidFill>
            <a:srgbClr val="0B58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7</a:t>
            </a:r>
          </a:p>
        </p:txBody>
      </p:sp>
      <p:sp>
        <p:nvSpPr>
          <p:cNvPr id="18" name="Text Placeholder 17">
            <a:extLst>
              <a:ext uri="{FF2B5EF4-FFF2-40B4-BE49-F238E27FC236}">
                <a16:creationId xmlns:a16="http://schemas.microsoft.com/office/drawing/2014/main" id="{05236E0F-3B15-C580-E533-1EB55EB6B70E}"/>
              </a:ext>
            </a:extLst>
          </p:cNvPr>
          <p:cNvSpPr>
            <a:spLocks noGrp="1"/>
          </p:cNvSpPr>
          <p:nvPr>
            <p:ph type="body" sz="quarter" idx="27"/>
          </p:nvPr>
        </p:nvSpPr>
        <p:spPr>
          <a:xfrm>
            <a:off x="8715602" y="2122312"/>
            <a:ext cx="3263900" cy="4701821"/>
          </a:xfrm>
          <a:solidFill>
            <a:srgbClr val="0B582E"/>
          </a:solidFill>
        </p:spPr>
        <p:txBody>
          <a:bodyPr/>
          <a:lstStyle/>
          <a:p>
            <a:pPr marR="95250"/>
            <a:r>
              <a:rPr lang="en-IE" b="1" spc="25" dirty="0">
                <a:solidFill>
                  <a:srgbClr val="FFFFFF"/>
                </a:solidFill>
                <a:cs typeface="Times New Roman" panose="02020603050405020304" pitchFamily="18" charset="0"/>
              </a:rPr>
              <a:t>Review Improvements </a:t>
            </a:r>
          </a:p>
          <a:p>
            <a:pPr marR="95250"/>
            <a:r>
              <a:rPr lang="en-IE" sz="1700" spc="25"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Through regular monitoring, you should be able to identify improvements made by your actions. Check how you are progressing in terms of meeting quarterly or annual targets set out. Review the savings actually achieved as against the expected savings. Review your action plan and improvements regularly. Don’t forget to tell people how the project is going, and most importantly don’t forget to reward people for improvements made.</a:t>
            </a:r>
          </a:p>
          <a:p>
            <a:endParaRPr lang="en-IE" dirty="0"/>
          </a:p>
        </p:txBody>
      </p:sp>
      <p:graphicFrame>
        <p:nvGraphicFramePr>
          <p:cNvPr id="24" name="Diagram 23">
            <a:extLst>
              <a:ext uri="{FF2B5EF4-FFF2-40B4-BE49-F238E27FC236}">
                <a16:creationId xmlns:a16="http://schemas.microsoft.com/office/drawing/2014/main" id="{B659554C-7D08-FE1A-B688-C848125DEAA2}"/>
              </a:ext>
            </a:extLst>
          </p:cNvPr>
          <p:cNvGraphicFramePr/>
          <p:nvPr>
            <p:extLst>
              <p:ext uri="{D42A27DB-BD31-4B8C-83A1-F6EECF244321}">
                <p14:modId xmlns:p14="http://schemas.microsoft.com/office/powerpoint/2010/main" val="4126179038"/>
              </p:ext>
            </p:extLst>
          </p:nvPr>
        </p:nvGraphicFramePr>
        <p:xfrm>
          <a:off x="0" y="719666"/>
          <a:ext cx="8715602" cy="5845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2299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7" y="3733703"/>
            <a:ext cx="6607615" cy="845970"/>
          </a:xfrm>
        </p:spPr>
        <p:txBody>
          <a:bodyPr>
            <a:noAutofit/>
          </a:bodyPr>
          <a:lstStyle/>
          <a:p>
            <a:pPr lvl="0" fontAlgn="ctr">
              <a:lnSpc>
                <a:spcPct val="107000"/>
              </a:lnSpc>
              <a:spcAft>
                <a:spcPts val="800"/>
              </a:spcAft>
              <a:buSzPts val="1000"/>
              <a:tabLst>
                <a:tab pos="457200" algn="l"/>
              </a:tabLst>
            </a:pPr>
            <a:r>
              <a:rPr lang="en-US" dirty="0">
                <a:effectLst/>
                <a:latin typeface="Calibri" panose="020F0502020204030204" pitchFamily="34" charset="0"/>
                <a:ea typeface="Times New Roman" panose="02020603050405020304" pitchFamily="18" charset="0"/>
                <a:cs typeface="Calibri" panose="020F0502020204030204" pitchFamily="34" charset="0"/>
              </a:rPr>
              <a:t>Employee Wellbeing and Sustainability</a:t>
            </a:r>
            <a:endParaRPr lang="en-BA"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n-US" dirty="0"/>
              <a:t>Section 5</a:t>
            </a:r>
          </a:p>
        </p:txBody>
      </p:sp>
    </p:spTree>
    <p:extLst>
      <p:ext uri="{BB962C8B-B14F-4D97-AF65-F5344CB8AC3E}">
        <p14:creationId xmlns:p14="http://schemas.microsoft.com/office/powerpoint/2010/main" val="3585233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DB5F2D-A33A-7B40-ADE5-6E5FC6DF7682}"/>
              </a:ext>
            </a:extLst>
          </p:cNvPr>
          <p:cNvSpPr>
            <a:spLocks noGrp="1"/>
          </p:cNvSpPr>
          <p:nvPr>
            <p:ph type="body" sz="quarter" idx="18"/>
          </p:nvPr>
        </p:nvSpPr>
        <p:spPr>
          <a:xfrm>
            <a:off x="351199" y="2027594"/>
            <a:ext cx="6292778" cy="2271033"/>
          </a:xfrm>
        </p:spPr>
        <p:txBody>
          <a:bodyPr/>
          <a:lstStyle/>
          <a:p>
            <a:pPr marL="0" indent="0"/>
            <a:r>
              <a:rPr lang="en-GB" dirty="0"/>
              <a:t>Employee wellbeing is defined as the overall mental, physical, emotional, and economic health of your employees. It's influenced by various factors such as their relationships with co-workers, their decisions, and the tools and resources they have access to.</a:t>
            </a:r>
            <a:endParaRPr lang="en-BA" dirty="0"/>
          </a:p>
          <a:p>
            <a:endParaRPr lang="en-US" dirty="0"/>
          </a:p>
        </p:txBody>
      </p:sp>
      <p:sp>
        <p:nvSpPr>
          <p:cNvPr id="4" name="Text Placeholder 3">
            <a:extLst>
              <a:ext uri="{FF2B5EF4-FFF2-40B4-BE49-F238E27FC236}">
                <a16:creationId xmlns:a16="http://schemas.microsoft.com/office/drawing/2014/main" id="{AFB37444-E040-D84D-8830-F1C44F99AF75}"/>
              </a:ext>
            </a:extLst>
          </p:cNvPr>
          <p:cNvSpPr>
            <a:spLocks noGrp="1"/>
          </p:cNvSpPr>
          <p:nvPr>
            <p:ph type="body" sz="quarter" idx="16"/>
          </p:nvPr>
        </p:nvSpPr>
        <p:spPr>
          <a:xfrm>
            <a:off x="576486" y="537969"/>
            <a:ext cx="6293301" cy="574630"/>
          </a:xfrm>
        </p:spPr>
        <p:txBody>
          <a:bodyPr>
            <a:normAutofit lnSpcReduction="10000"/>
          </a:bodyPr>
          <a:lstStyle/>
          <a:p>
            <a:r>
              <a:rPr lang="en-GB" dirty="0"/>
              <a:t>Employee Wellbeing</a:t>
            </a:r>
            <a:endParaRPr lang="en-US" dirty="0"/>
          </a:p>
        </p:txBody>
      </p:sp>
      <p:pic>
        <p:nvPicPr>
          <p:cNvPr id="6" name="Picture Placeholder 5">
            <a:extLst>
              <a:ext uri="{FF2B5EF4-FFF2-40B4-BE49-F238E27FC236}">
                <a16:creationId xmlns:a16="http://schemas.microsoft.com/office/drawing/2014/main" id="{2EA94079-7EB3-F836-B183-1A42DFBDB7C0}"/>
              </a:ext>
            </a:extLst>
          </p:cNvPr>
          <p:cNvPicPr>
            <a:picLocks noGrp="1" noChangeAspect="1"/>
          </p:cNvPicPr>
          <p:nvPr>
            <p:ph type="pic" sz="quarter" idx="10"/>
          </p:nvPr>
        </p:nvPicPr>
        <p:blipFill>
          <a:blip r:embed="rId2"/>
          <a:srcRect l="7547" r="7547"/>
          <a:stretch>
            <a:fillRect/>
          </a:stretch>
        </p:blipFill>
        <p:spPr/>
      </p:pic>
      <p:sp>
        <p:nvSpPr>
          <p:cNvPr id="7" name="TextBox 6">
            <a:hlinkClick r:id="rId3"/>
            <a:extLst>
              <a:ext uri="{FF2B5EF4-FFF2-40B4-BE49-F238E27FC236}">
                <a16:creationId xmlns:a16="http://schemas.microsoft.com/office/drawing/2014/main" id="{0C6CA9FE-0A34-9A41-ECE0-C99B6226EBD3}"/>
              </a:ext>
            </a:extLst>
          </p:cNvPr>
          <p:cNvSpPr txBox="1"/>
          <p:nvPr/>
        </p:nvSpPr>
        <p:spPr>
          <a:xfrm>
            <a:off x="712183" y="5950699"/>
            <a:ext cx="6021908" cy="369332"/>
          </a:xfrm>
          <a:prstGeom prst="rect">
            <a:avLst/>
          </a:prstGeom>
          <a:noFill/>
        </p:spPr>
        <p:txBody>
          <a:bodyPr wrap="square" rtlCol="0">
            <a:spAutoFit/>
          </a:bodyPr>
          <a:lstStyle/>
          <a:p>
            <a:r>
              <a:rPr lang="en-BA" dirty="0">
                <a:solidFill>
                  <a:srgbClr val="0B582E"/>
                </a:solidFill>
              </a:rPr>
              <a:t>Source: </a:t>
            </a:r>
            <a:r>
              <a:rPr lang="en-GB" dirty="0">
                <a:solidFill>
                  <a:srgbClr val="0B582E"/>
                </a:solidFill>
                <a:hlinkClick r:id="rId3"/>
              </a:rPr>
              <a:t>Employee wellbeing: Caring for your people</a:t>
            </a:r>
            <a:endParaRPr lang="en-BA" dirty="0">
              <a:solidFill>
                <a:srgbClr val="0B582E"/>
              </a:solidFill>
            </a:endParaRPr>
          </a:p>
        </p:txBody>
      </p:sp>
    </p:spTree>
    <p:extLst>
      <p:ext uri="{BB962C8B-B14F-4D97-AF65-F5344CB8AC3E}">
        <p14:creationId xmlns:p14="http://schemas.microsoft.com/office/powerpoint/2010/main" val="3001232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3C24FD-EEBC-F4C7-1EEE-0503189097F8}"/>
              </a:ext>
            </a:extLst>
          </p:cNvPr>
          <p:cNvSpPr>
            <a:spLocks noGrp="1"/>
          </p:cNvSpPr>
          <p:nvPr>
            <p:ph type="body" sz="quarter" idx="18"/>
          </p:nvPr>
        </p:nvSpPr>
        <p:spPr>
          <a:xfrm>
            <a:off x="5045288" y="317227"/>
            <a:ext cx="6510395" cy="5775219"/>
          </a:xfrm>
        </p:spPr>
        <p:txBody>
          <a:bodyPr>
            <a:noAutofit/>
          </a:bodyPr>
          <a:lstStyle/>
          <a:p>
            <a:pPr marL="457200" indent="-457200">
              <a:buFont typeface="+mj-lt"/>
              <a:buAutoNum type="arabicPeriod"/>
            </a:pPr>
            <a:r>
              <a:rPr lang="en-GB" b="1" dirty="0">
                <a:solidFill>
                  <a:srgbClr val="0B582E"/>
                </a:solidFill>
              </a:rPr>
              <a:t>Greater productivity</a:t>
            </a:r>
            <a:r>
              <a:rPr lang="en-GB" dirty="0"/>
              <a:t>: Employee wellbeing boosts productivity and performance. When feeling well, employees display healthier </a:t>
            </a:r>
            <a:r>
              <a:rPr lang="en-GB" dirty="0" err="1"/>
              <a:t>behaviors</a:t>
            </a:r>
            <a:r>
              <a:rPr lang="en-GB" dirty="0"/>
              <a:t> and better decision-making.</a:t>
            </a:r>
          </a:p>
          <a:p>
            <a:pPr marL="457200" indent="-457200">
              <a:buFont typeface="+mj-lt"/>
              <a:buAutoNum type="arabicPeriod"/>
            </a:pPr>
            <a:r>
              <a:rPr lang="en-GB" b="1" dirty="0">
                <a:solidFill>
                  <a:srgbClr val="0B582E"/>
                </a:solidFill>
              </a:rPr>
              <a:t>Higher employee morale: </a:t>
            </a:r>
            <a:r>
              <a:rPr lang="en-GB" dirty="0"/>
              <a:t>Employees feel more competent and valued when their needs are met at all levels, including physical, mental, and financial.</a:t>
            </a:r>
          </a:p>
          <a:p>
            <a:pPr marL="457200" indent="-457200">
              <a:buFont typeface="+mj-lt"/>
              <a:buAutoNum type="arabicPeriod"/>
            </a:pPr>
            <a:r>
              <a:rPr lang="en-GB" b="1" dirty="0">
                <a:solidFill>
                  <a:srgbClr val="0B582E"/>
                </a:solidFill>
              </a:rPr>
              <a:t>Better talent</a:t>
            </a:r>
            <a:r>
              <a:rPr lang="en-GB" dirty="0"/>
              <a:t>: When your SME has a good reputation in the market as an employer who respects and supports work-life balance, you’re more likely to attract skilled candidates and retain existing employees. </a:t>
            </a:r>
          </a:p>
          <a:p>
            <a:pPr marL="457200" indent="-457200">
              <a:buFont typeface="+mj-lt"/>
              <a:buAutoNum type="arabicPeriod"/>
            </a:pPr>
            <a:r>
              <a:rPr lang="en-GB" b="1" dirty="0">
                <a:solidFill>
                  <a:srgbClr val="0B582E"/>
                </a:solidFill>
              </a:rPr>
              <a:t>Improved CRM</a:t>
            </a:r>
            <a:r>
              <a:rPr lang="en-GB" dirty="0"/>
              <a:t>: Happy employees are your best brand ambassadors. If you treat them well, that positive energy will pass on to your clients. </a:t>
            </a:r>
            <a:endParaRPr lang="en-BA" dirty="0"/>
          </a:p>
        </p:txBody>
      </p:sp>
      <p:sp>
        <p:nvSpPr>
          <p:cNvPr id="3" name="Text Placeholder 2">
            <a:extLst>
              <a:ext uri="{FF2B5EF4-FFF2-40B4-BE49-F238E27FC236}">
                <a16:creationId xmlns:a16="http://schemas.microsoft.com/office/drawing/2014/main" id="{26EB6F4D-89E7-ADC0-BB54-2B2E2552C218}"/>
              </a:ext>
            </a:extLst>
          </p:cNvPr>
          <p:cNvSpPr>
            <a:spLocks noGrp="1"/>
          </p:cNvSpPr>
          <p:nvPr>
            <p:ph type="body" sz="quarter" idx="16"/>
          </p:nvPr>
        </p:nvSpPr>
        <p:spPr>
          <a:xfrm>
            <a:off x="551070" y="1079219"/>
            <a:ext cx="3340446" cy="5778781"/>
          </a:xfrm>
        </p:spPr>
        <p:txBody>
          <a:bodyPr/>
          <a:lstStyle/>
          <a:p>
            <a:r>
              <a:rPr lang="en-BA" dirty="0"/>
              <a:t>Benefits </a:t>
            </a:r>
            <a:r>
              <a:rPr lang="en-GB" dirty="0"/>
              <a:t>of Sustaining Wellbeing in the office</a:t>
            </a:r>
          </a:p>
          <a:p>
            <a:endParaRPr lang="en-BA" dirty="0"/>
          </a:p>
        </p:txBody>
      </p:sp>
      <p:sp>
        <p:nvSpPr>
          <p:cNvPr id="4" name="TextBox 3">
            <a:hlinkClick r:id="rId2"/>
            <a:extLst>
              <a:ext uri="{FF2B5EF4-FFF2-40B4-BE49-F238E27FC236}">
                <a16:creationId xmlns:a16="http://schemas.microsoft.com/office/drawing/2014/main" id="{FA6F823A-1DC1-3557-549F-968470C5AE1F}"/>
              </a:ext>
            </a:extLst>
          </p:cNvPr>
          <p:cNvSpPr txBox="1"/>
          <p:nvPr/>
        </p:nvSpPr>
        <p:spPr>
          <a:xfrm>
            <a:off x="74092" y="6283136"/>
            <a:ext cx="6021908" cy="369332"/>
          </a:xfrm>
          <a:prstGeom prst="rect">
            <a:avLst/>
          </a:prstGeom>
          <a:noFill/>
        </p:spPr>
        <p:txBody>
          <a:bodyPr wrap="square" rtlCol="0">
            <a:spAutoFit/>
          </a:bodyPr>
          <a:lstStyle/>
          <a:p>
            <a:r>
              <a:rPr lang="en-BA" dirty="0">
                <a:solidFill>
                  <a:srgbClr val="0B582E"/>
                </a:solidFill>
              </a:rPr>
              <a:t>Source: </a:t>
            </a:r>
            <a:r>
              <a:rPr lang="en-GB" dirty="0">
                <a:solidFill>
                  <a:srgbClr val="0B582E"/>
                </a:solidFill>
                <a:hlinkClick r:id="rId2"/>
              </a:rPr>
              <a:t>Employee wellbeing: Caring for your people</a:t>
            </a:r>
            <a:endParaRPr lang="en-BA" dirty="0">
              <a:solidFill>
                <a:srgbClr val="0B582E"/>
              </a:solidFill>
            </a:endParaRPr>
          </a:p>
        </p:txBody>
      </p:sp>
    </p:spTree>
    <p:extLst>
      <p:ext uri="{BB962C8B-B14F-4D97-AF65-F5344CB8AC3E}">
        <p14:creationId xmlns:p14="http://schemas.microsoft.com/office/powerpoint/2010/main" val="2761931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A3EA67-B519-4B45-AD67-2498950C39F1}"/>
              </a:ext>
            </a:extLst>
          </p:cNvPr>
          <p:cNvSpPr>
            <a:spLocks noGrp="1"/>
          </p:cNvSpPr>
          <p:nvPr>
            <p:ph type="body" sz="quarter" idx="19"/>
          </p:nvPr>
        </p:nvSpPr>
        <p:spPr/>
        <p:txBody>
          <a:bodyPr>
            <a:normAutofit/>
          </a:bodyPr>
          <a:lstStyle/>
          <a:p>
            <a:r>
              <a:rPr lang="en-GB" sz="2400" dirty="0"/>
              <a:t>Reduce Worker Ambiguity</a:t>
            </a:r>
          </a:p>
        </p:txBody>
      </p:sp>
      <p:sp>
        <p:nvSpPr>
          <p:cNvPr id="7" name="Text Placeholder 6">
            <a:extLst>
              <a:ext uri="{FF2B5EF4-FFF2-40B4-BE49-F238E27FC236}">
                <a16:creationId xmlns:a16="http://schemas.microsoft.com/office/drawing/2014/main" id="{609F5FD8-9A45-AB46-874D-E670402059E8}"/>
              </a:ext>
            </a:extLst>
          </p:cNvPr>
          <p:cNvSpPr>
            <a:spLocks noGrp="1"/>
          </p:cNvSpPr>
          <p:nvPr>
            <p:ph type="body" sz="quarter" idx="22"/>
          </p:nvPr>
        </p:nvSpPr>
        <p:spPr>
          <a:xfrm>
            <a:off x="371098" y="3713987"/>
            <a:ext cx="2431636" cy="2027112"/>
          </a:xfrm>
        </p:spPr>
        <p:txBody>
          <a:bodyPr>
            <a:normAutofit/>
          </a:bodyPr>
          <a:lstStyle/>
          <a:p>
            <a:r>
              <a:rPr lang="en-GB" sz="2400" dirty="0"/>
              <a:t>Regulating Work Hours</a:t>
            </a:r>
          </a:p>
        </p:txBody>
      </p:sp>
      <p:sp>
        <p:nvSpPr>
          <p:cNvPr id="10" name="Text Placeholder 9">
            <a:extLst>
              <a:ext uri="{FF2B5EF4-FFF2-40B4-BE49-F238E27FC236}">
                <a16:creationId xmlns:a16="http://schemas.microsoft.com/office/drawing/2014/main" id="{399A637F-58D6-FB40-8221-55C17BA98573}"/>
              </a:ext>
            </a:extLst>
          </p:cNvPr>
          <p:cNvSpPr>
            <a:spLocks noGrp="1"/>
          </p:cNvSpPr>
          <p:nvPr>
            <p:ph type="body" sz="quarter" idx="25"/>
          </p:nvPr>
        </p:nvSpPr>
        <p:spPr/>
        <p:txBody>
          <a:bodyPr/>
          <a:lstStyle/>
          <a:p>
            <a:r>
              <a:rPr lang="en-GB" sz="2400" dirty="0"/>
              <a:t>Encouraging a Culture Of Switching Off</a:t>
            </a:r>
          </a:p>
          <a:p>
            <a:endParaRPr lang="en-US" dirty="0"/>
          </a:p>
        </p:txBody>
      </p:sp>
      <p:sp>
        <p:nvSpPr>
          <p:cNvPr id="13" name="Text Placeholder 12">
            <a:extLst>
              <a:ext uri="{FF2B5EF4-FFF2-40B4-BE49-F238E27FC236}">
                <a16:creationId xmlns:a16="http://schemas.microsoft.com/office/drawing/2014/main" id="{F5D7C0AE-723D-5747-AA1E-8F1BEE0AA6F8}"/>
              </a:ext>
            </a:extLst>
          </p:cNvPr>
          <p:cNvSpPr>
            <a:spLocks noGrp="1"/>
          </p:cNvSpPr>
          <p:nvPr>
            <p:ph type="body" sz="quarter" idx="28"/>
          </p:nvPr>
        </p:nvSpPr>
        <p:spPr/>
        <p:txBody>
          <a:bodyPr/>
          <a:lstStyle/>
          <a:p>
            <a:r>
              <a:rPr lang="en-GB" sz="2400" dirty="0"/>
              <a:t>Reach Out And Meet Employees Regularly</a:t>
            </a:r>
          </a:p>
          <a:p>
            <a:endParaRPr lang="en-GB" dirty="0"/>
          </a:p>
          <a:p>
            <a:endParaRPr lang="en-US" dirty="0"/>
          </a:p>
        </p:txBody>
      </p:sp>
      <p:sp>
        <p:nvSpPr>
          <p:cNvPr id="14" name="Text Placeholder 13">
            <a:extLst>
              <a:ext uri="{FF2B5EF4-FFF2-40B4-BE49-F238E27FC236}">
                <a16:creationId xmlns:a16="http://schemas.microsoft.com/office/drawing/2014/main" id="{84634E15-2F00-AF49-AD93-9610E37AAC52}"/>
              </a:ext>
            </a:extLst>
          </p:cNvPr>
          <p:cNvSpPr>
            <a:spLocks noGrp="1"/>
          </p:cNvSpPr>
          <p:nvPr>
            <p:ph type="body" sz="quarter" idx="29"/>
          </p:nvPr>
        </p:nvSpPr>
        <p:spPr/>
        <p:txBody>
          <a:bodyPr>
            <a:normAutofit lnSpcReduction="10000"/>
          </a:bodyPr>
          <a:lstStyle/>
          <a:p>
            <a:r>
              <a:rPr lang="en-GB" sz="3600" dirty="0"/>
              <a:t>What </a:t>
            </a:r>
            <a:r>
              <a:rPr lang="en-GB" dirty="0"/>
              <a:t>c</a:t>
            </a:r>
            <a:r>
              <a:rPr lang="en-GB" sz="3600" dirty="0"/>
              <a:t>an Impact a Work-life Balance?</a:t>
            </a:r>
          </a:p>
          <a:p>
            <a:endParaRPr lang="en-US" dirty="0"/>
          </a:p>
        </p:txBody>
      </p:sp>
      <p:grpSp>
        <p:nvGrpSpPr>
          <p:cNvPr id="25" name="Google Shape;763;p39">
            <a:extLst>
              <a:ext uri="{FF2B5EF4-FFF2-40B4-BE49-F238E27FC236}">
                <a16:creationId xmlns:a16="http://schemas.microsoft.com/office/drawing/2014/main" id="{D7326AFE-55E2-4D72-062F-FBD17B9F48AA}"/>
              </a:ext>
            </a:extLst>
          </p:cNvPr>
          <p:cNvGrpSpPr/>
          <p:nvPr/>
        </p:nvGrpSpPr>
        <p:grpSpPr>
          <a:xfrm>
            <a:off x="1359687" y="2961267"/>
            <a:ext cx="332670" cy="332670"/>
            <a:chOff x="6649150" y="309350"/>
            <a:chExt cx="395800" cy="395800"/>
          </a:xfrm>
        </p:grpSpPr>
        <p:sp>
          <p:nvSpPr>
            <p:cNvPr id="26" name="Google Shape;764;p39">
              <a:extLst>
                <a:ext uri="{FF2B5EF4-FFF2-40B4-BE49-F238E27FC236}">
                  <a16:creationId xmlns:a16="http://schemas.microsoft.com/office/drawing/2014/main" id="{AA31F90A-3ACB-CA10-2D44-3041F30675A9}"/>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65;p39">
              <a:extLst>
                <a:ext uri="{FF2B5EF4-FFF2-40B4-BE49-F238E27FC236}">
                  <a16:creationId xmlns:a16="http://schemas.microsoft.com/office/drawing/2014/main" id="{1869B978-79D0-3587-9F77-3509ED1C3E96}"/>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66;p39">
              <a:extLst>
                <a:ext uri="{FF2B5EF4-FFF2-40B4-BE49-F238E27FC236}">
                  <a16:creationId xmlns:a16="http://schemas.microsoft.com/office/drawing/2014/main" id="{3D1AB5E1-0DAB-C246-01E9-584DC29B8C72}"/>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67;p39">
              <a:extLst>
                <a:ext uri="{FF2B5EF4-FFF2-40B4-BE49-F238E27FC236}">
                  <a16:creationId xmlns:a16="http://schemas.microsoft.com/office/drawing/2014/main" id="{571407D8-22F2-004B-1AFB-1159C6BFBE6B}"/>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68;p39">
              <a:extLst>
                <a:ext uri="{FF2B5EF4-FFF2-40B4-BE49-F238E27FC236}">
                  <a16:creationId xmlns:a16="http://schemas.microsoft.com/office/drawing/2014/main" id="{200FA21F-72CE-6DE5-0378-445CB6B5A25D}"/>
                </a:ext>
              </a:extLst>
            </p:cNvPr>
            <p:cNvSpPr/>
            <p:nvPr/>
          </p:nvSpPr>
          <p:spPr>
            <a:xfrm>
              <a:off x="6760575" y="35685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69;p39">
              <a:extLst>
                <a:ext uri="{FF2B5EF4-FFF2-40B4-BE49-F238E27FC236}">
                  <a16:creationId xmlns:a16="http://schemas.microsoft.com/office/drawing/2014/main" id="{F047B6EC-CCD2-9B09-99F2-7791DD04ECC7}"/>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70;p39">
              <a:extLst>
                <a:ext uri="{FF2B5EF4-FFF2-40B4-BE49-F238E27FC236}">
                  <a16:creationId xmlns:a16="http://schemas.microsoft.com/office/drawing/2014/main" id="{EC18D6FA-9BE6-6C70-405B-B45209B0B2E8}"/>
                </a:ext>
              </a:extLst>
            </p:cNvPr>
            <p:cNvSpPr/>
            <p:nvPr/>
          </p:nvSpPr>
          <p:spPr>
            <a:xfrm>
              <a:off x="6696650" y="420775"/>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71;p39">
              <a:extLst>
                <a:ext uri="{FF2B5EF4-FFF2-40B4-BE49-F238E27FC236}">
                  <a16:creationId xmlns:a16="http://schemas.microsoft.com/office/drawing/2014/main" id="{9B068369-085F-077D-80CC-E2A401AC1E13}"/>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72;p39">
              <a:extLst>
                <a:ext uri="{FF2B5EF4-FFF2-40B4-BE49-F238E27FC236}">
                  <a16:creationId xmlns:a16="http://schemas.microsoft.com/office/drawing/2014/main" id="{15B139F7-8EFD-191F-E8AD-D8CD883C14E9}"/>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73;p39">
              <a:extLst>
                <a:ext uri="{FF2B5EF4-FFF2-40B4-BE49-F238E27FC236}">
                  <a16:creationId xmlns:a16="http://schemas.microsoft.com/office/drawing/2014/main" id="{4CD08A9A-F1A1-6255-3B07-0FD2101CDE50}"/>
                </a:ext>
              </a:extLst>
            </p:cNvPr>
            <p:cNvSpPr/>
            <p:nvPr/>
          </p:nvSpPr>
          <p:spPr>
            <a:xfrm>
              <a:off x="6696650" y="59370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74;p39">
              <a:extLst>
                <a:ext uri="{FF2B5EF4-FFF2-40B4-BE49-F238E27FC236}">
                  <a16:creationId xmlns:a16="http://schemas.microsoft.com/office/drawing/2014/main" id="{3D19E53F-7FEE-138D-F5B8-BF359CD04128}"/>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75;p39">
              <a:extLst>
                <a:ext uri="{FF2B5EF4-FFF2-40B4-BE49-F238E27FC236}">
                  <a16:creationId xmlns:a16="http://schemas.microsoft.com/office/drawing/2014/main" id="{E1EACFB7-3C9A-871F-A59B-0F7CD2090048}"/>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76;p39">
              <a:extLst>
                <a:ext uri="{FF2B5EF4-FFF2-40B4-BE49-F238E27FC236}">
                  <a16:creationId xmlns:a16="http://schemas.microsoft.com/office/drawing/2014/main" id="{3372DA16-7712-1888-A8C4-4AC2A7ADAAB1}"/>
                </a:ext>
              </a:extLst>
            </p:cNvPr>
            <p:cNvSpPr/>
            <p:nvPr/>
          </p:nvSpPr>
          <p:spPr>
            <a:xfrm>
              <a:off x="6760575" y="657625"/>
              <a:ext cx="25" cy="25"/>
            </a:xfrm>
            <a:custGeom>
              <a:avLst/>
              <a:gdLst/>
              <a:ahLst/>
              <a:cxnLst/>
              <a:rect l="l" t="t" r="r" b="b"/>
              <a:pathLst>
                <a:path w="1" h="1" fill="none" extrusionOk="0">
                  <a:moveTo>
                    <a:pt x="1"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77;p39">
              <a:extLst>
                <a:ext uri="{FF2B5EF4-FFF2-40B4-BE49-F238E27FC236}">
                  <a16:creationId xmlns:a16="http://schemas.microsoft.com/office/drawing/2014/main" id="{12D7267C-78F1-091C-2DE9-848B7FC682F7}"/>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78;p39">
              <a:extLst>
                <a:ext uri="{FF2B5EF4-FFF2-40B4-BE49-F238E27FC236}">
                  <a16:creationId xmlns:a16="http://schemas.microsoft.com/office/drawing/2014/main" id="{1C02F07F-686B-6F89-9BCE-194E68359ACC}"/>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79;p39">
              <a:extLst>
                <a:ext uri="{FF2B5EF4-FFF2-40B4-BE49-F238E27FC236}">
                  <a16:creationId xmlns:a16="http://schemas.microsoft.com/office/drawing/2014/main" id="{F4111BA4-8567-E551-0E36-6CB496F0BC94}"/>
                </a:ext>
              </a:extLst>
            </p:cNvPr>
            <p:cNvSpPr/>
            <p:nvPr/>
          </p:nvSpPr>
          <p:spPr>
            <a:xfrm>
              <a:off x="6933500" y="657625"/>
              <a:ext cx="25" cy="25"/>
            </a:xfrm>
            <a:custGeom>
              <a:avLst/>
              <a:gdLst/>
              <a:ahLst/>
              <a:cxnLst/>
              <a:rect l="l" t="t" r="r" b="b"/>
              <a:pathLst>
                <a:path w="1" h="1" fill="none" extrusionOk="0">
                  <a:moveTo>
                    <a:pt x="0"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80;p39">
              <a:extLst>
                <a:ext uri="{FF2B5EF4-FFF2-40B4-BE49-F238E27FC236}">
                  <a16:creationId xmlns:a16="http://schemas.microsoft.com/office/drawing/2014/main" id="{E658F681-59F2-EB73-A97D-34CBE4AE0C64}"/>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81;p39">
              <a:extLst>
                <a:ext uri="{FF2B5EF4-FFF2-40B4-BE49-F238E27FC236}">
                  <a16:creationId xmlns:a16="http://schemas.microsoft.com/office/drawing/2014/main" id="{84B3FF97-6DBB-CC17-14DA-452ECB131410}"/>
                </a:ext>
              </a:extLst>
            </p:cNvPr>
            <p:cNvSpPr/>
            <p:nvPr/>
          </p:nvSpPr>
          <p:spPr>
            <a:xfrm>
              <a:off x="6997425" y="593700"/>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82;p39">
              <a:extLst>
                <a:ext uri="{FF2B5EF4-FFF2-40B4-BE49-F238E27FC236}">
                  <a16:creationId xmlns:a16="http://schemas.microsoft.com/office/drawing/2014/main" id="{47F466AC-C24B-9D1D-8B8F-ECCEF7C2AC70}"/>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83;p39">
              <a:extLst>
                <a:ext uri="{FF2B5EF4-FFF2-40B4-BE49-F238E27FC236}">
                  <a16:creationId xmlns:a16="http://schemas.microsoft.com/office/drawing/2014/main" id="{401AABEF-E509-1EE3-E6F6-E5CB41608B73}"/>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84;p39">
              <a:extLst>
                <a:ext uri="{FF2B5EF4-FFF2-40B4-BE49-F238E27FC236}">
                  <a16:creationId xmlns:a16="http://schemas.microsoft.com/office/drawing/2014/main" id="{3FD981BF-3BBE-9975-42F6-168F7BBDC48D}"/>
                </a:ext>
              </a:extLst>
            </p:cNvPr>
            <p:cNvSpPr/>
            <p:nvPr/>
          </p:nvSpPr>
          <p:spPr>
            <a:xfrm>
              <a:off x="6997425" y="420775"/>
              <a:ext cx="25" cy="25"/>
            </a:xfrm>
            <a:custGeom>
              <a:avLst/>
              <a:gdLst/>
              <a:ahLst/>
              <a:cxnLst/>
              <a:rect l="l" t="t" r="r" b="b"/>
              <a:pathLst>
                <a:path w="1" h="1" fill="none" extrusionOk="0">
                  <a:moveTo>
                    <a:pt x="1" y="0"/>
                  </a:move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85;p39">
              <a:extLst>
                <a:ext uri="{FF2B5EF4-FFF2-40B4-BE49-F238E27FC236}">
                  <a16:creationId xmlns:a16="http://schemas.microsoft.com/office/drawing/2014/main" id="{64A1F8DC-328A-89B7-0B73-BCBA66ABF1E2}"/>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86;p39">
              <a:extLst>
                <a:ext uri="{FF2B5EF4-FFF2-40B4-BE49-F238E27FC236}">
                  <a16:creationId xmlns:a16="http://schemas.microsoft.com/office/drawing/2014/main" id="{95F72E3D-97DE-3731-668E-D6757F7D0590}"/>
                </a:ext>
              </a:extLst>
            </p:cNvPr>
            <p:cNvSpPr/>
            <p:nvPr/>
          </p:nvSpPr>
          <p:spPr>
            <a:xfrm>
              <a:off x="6933500" y="356850"/>
              <a:ext cx="25" cy="25"/>
            </a:xfrm>
            <a:custGeom>
              <a:avLst/>
              <a:gdLst/>
              <a:ahLst/>
              <a:cxnLst/>
              <a:rect l="l" t="t" r="r" b="b"/>
              <a:pathLst>
                <a:path w="1" h="1" fill="none" extrusionOk="0">
                  <a:moveTo>
                    <a:pt x="0"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576;p39">
            <a:extLst>
              <a:ext uri="{FF2B5EF4-FFF2-40B4-BE49-F238E27FC236}">
                <a16:creationId xmlns:a16="http://schemas.microsoft.com/office/drawing/2014/main" id="{5EFCB852-E7CC-26D4-BAA0-D9B1D5801689}"/>
              </a:ext>
            </a:extLst>
          </p:cNvPr>
          <p:cNvGrpSpPr/>
          <p:nvPr/>
        </p:nvGrpSpPr>
        <p:grpSpPr>
          <a:xfrm>
            <a:off x="4421555" y="2973559"/>
            <a:ext cx="320378" cy="320378"/>
            <a:chOff x="2623275" y="2333250"/>
            <a:chExt cx="381175" cy="381175"/>
          </a:xfrm>
        </p:grpSpPr>
        <p:sp>
          <p:nvSpPr>
            <p:cNvPr id="50" name="Google Shape;577;p39">
              <a:extLst>
                <a:ext uri="{FF2B5EF4-FFF2-40B4-BE49-F238E27FC236}">
                  <a16:creationId xmlns:a16="http://schemas.microsoft.com/office/drawing/2014/main" id="{7B5C4763-7736-6E0F-A787-16EE969FF1FA}"/>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78;p39">
              <a:extLst>
                <a:ext uri="{FF2B5EF4-FFF2-40B4-BE49-F238E27FC236}">
                  <a16:creationId xmlns:a16="http://schemas.microsoft.com/office/drawing/2014/main" id="{4093A551-ADCA-1B17-087F-81E3090ED18D}"/>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79;p39">
              <a:extLst>
                <a:ext uri="{FF2B5EF4-FFF2-40B4-BE49-F238E27FC236}">
                  <a16:creationId xmlns:a16="http://schemas.microsoft.com/office/drawing/2014/main" id="{5400F6DB-05AC-FD4C-1AFB-7C07908A86E4}"/>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80;p39">
              <a:extLst>
                <a:ext uri="{FF2B5EF4-FFF2-40B4-BE49-F238E27FC236}">
                  <a16:creationId xmlns:a16="http://schemas.microsoft.com/office/drawing/2014/main" id="{BED967FF-C359-E3EA-9866-8E665EB18D15}"/>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605;p39">
            <a:extLst>
              <a:ext uri="{FF2B5EF4-FFF2-40B4-BE49-F238E27FC236}">
                <a16:creationId xmlns:a16="http://schemas.microsoft.com/office/drawing/2014/main" id="{B9E3A9CE-A67A-6AA6-3732-322B54FBAE30}"/>
              </a:ext>
            </a:extLst>
          </p:cNvPr>
          <p:cNvGrpSpPr/>
          <p:nvPr/>
        </p:nvGrpSpPr>
        <p:grpSpPr>
          <a:xfrm>
            <a:off x="7399270" y="2961267"/>
            <a:ext cx="387933" cy="367467"/>
            <a:chOff x="2583100" y="2973775"/>
            <a:chExt cx="461550" cy="437200"/>
          </a:xfrm>
        </p:grpSpPr>
        <p:sp>
          <p:nvSpPr>
            <p:cNvPr id="55" name="Google Shape;606;p39">
              <a:extLst>
                <a:ext uri="{FF2B5EF4-FFF2-40B4-BE49-F238E27FC236}">
                  <a16:creationId xmlns:a16="http://schemas.microsoft.com/office/drawing/2014/main" id="{C03F1F24-2FD7-7393-000C-6FB331FDEE2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07;p39">
              <a:extLst>
                <a:ext uri="{FF2B5EF4-FFF2-40B4-BE49-F238E27FC236}">
                  <a16:creationId xmlns:a16="http://schemas.microsoft.com/office/drawing/2014/main" id="{4DA7820F-8D45-D93A-8952-CEDCDE27E2C2}"/>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591;p39">
            <a:extLst>
              <a:ext uri="{FF2B5EF4-FFF2-40B4-BE49-F238E27FC236}">
                <a16:creationId xmlns:a16="http://schemas.microsoft.com/office/drawing/2014/main" id="{322716A6-27BA-563C-71AF-FE4634033C78}"/>
              </a:ext>
            </a:extLst>
          </p:cNvPr>
          <p:cNvGrpSpPr/>
          <p:nvPr/>
        </p:nvGrpSpPr>
        <p:grpSpPr>
          <a:xfrm>
            <a:off x="10478527" y="2953586"/>
            <a:ext cx="345971" cy="325505"/>
            <a:chOff x="5972700" y="2330200"/>
            <a:chExt cx="411625" cy="387275"/>
          </a:xfrm>
        </p:grpSpPr>
        <p:sp>
          <p:nvSpPr>
            <p:cNvPr id="58" name="Google Shape;592;p39">
              <a:extLst>
                <a:ext uri="{FF2B5EF4-FFF2-40B4-BE49-F238E27FC236}">
                  <a16:creationId xmlns:a16="http://schemas.microsoft.com/office/drawing/2014/main" id="{F4E95236-4881-46B2-5E95-814012290327}"/>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3;p39">
              <a:extLst>
                <a:ext uri="{FF2B5EF4-FFF2-40B4-BE49-F238E27FC236}">
                  <a16:creationId xmlns:a16="http://schemas.microsoft.com/office/drawing/2014/main" id="{AACF9E8B-0EBE-6C55-0F19-25097CD6DF4E}"/>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32643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132254" y="335278"/>
            <a:ext cx="6417657" cy="5775219"/>
          </a:xfrm>
        </p:spPr>
        <p:txBody>
          <a:bodyPr anchor="ctr">
            <a:normAutofit/>
          </a:bodyPr>
          <a:lstStyle/>
          <a:p>
            <a:pPr indent="0"/>
            <a:r>
              <a:rPr lang="en-GB" b="0" i="0" dirty="0">
                <a:solidFill>
                  <a:srgbClr val="000000"/>
                </a:solidFill>
                <a:effectLst/>
              </a:rPr>
              <a:t>Sustainability is an integral part of the modern workplace.  </a:t>
            </a:r>
            <a:r>
              <a:rPr lang="en-GB" dirty="0"/>
              <a:t>As we have learnt, as an SME, sustainability can offer a triple bottom line return on investment: environmental, social, and financial. So how can you make your office  more sustainable? </a:t>
            </a:r>
          </a:p>
          <a:p>
            <a:pPr indent="0"/>
            <a:r>
              <a:rPr lang="en-GB" b="0" i="0" dirty="0">
                <a:solidFill>
                  <a:srgbClr val="000000"/>
                </a:solidFill>
                <a:effectLst/>
              </a:rPr>
              <a:t>Even small changes in the environmental</a:t>
            </a:r>
            <a:r>
              <a:rPr lang="en-GB" dirty="0"/>
              <a:t> performance of your office operations </a:t>
            </a:r>
            <a:r>
              <a:rPr lang="en-GB" b="0" i="0" dirty="0">
                <a:solidFill>
                  <a:srgbClr val="000000"/>
                </a:solidFill>
                <a:effectLst/>
              </a:rPr>
              <a:t>can have a significant impact on both the environment and your bottom line. </a:t>
            </a:r>
          </a:p>
          <a:p>
            <a:pPr indent="0"/>
            <a:r>
              <a:rPr lang="en-GB" b="0" i="0" dirty="0">
                <a:solidFill>
                  <a:srgbClr val="000000"/>
                </a:solidFill>
                <a:effectLst/>
              </a:rPr>
              <a:t>The transition to a circular economy and the elimination of office waste will shape our workplaces of the future. </a:t>
            </a:r>
            <a:r>
              <a:rPr lang="en-GB" dirty="0"/>
              <a:t>P</a:t>
            </a:r>
            <a:r>
              <a:rPr lang="en-GB" b="0" i="0" dirty="0">
                <a:solidFill>
                  <a:srgbClr val="000000"/>
                </a:solidFill>
                <a:effectLst/>
              </a:rPr>
              <a:t>roactive action today ensures that you are best positioned for change</a:t>
            </a:r>
            <a:r>
              <a:rPr lang="en-GB" b="0" i="0" dirty="0">
                <a:solidFill>
                  <a:srgbClr val="000000"/>
                </a:solidFill>
                <a:effectLst/>
                <a:latin typeface="Sainte Colombe"/>
              </a:rPr>
              <a:t>. </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351021" y="2101026"/>
            <a:ext cx="4163428" cy="1499908"/>
          </a:xfrm>
        </p:spPr>
        <p:txBody>
          <a:bodyPr/>
          <a:lstStyle/>
          <a:p>
            <a:r>
              <a:rPr lang="en-US" dirty="0"/>
              <a:t>What is a Sustainable Office?</a:t>
            </a:r>
          </a:p>
        </p:txBody>
      </p:sp>
      <p:pic>
        <p:nvPicPr>
          <p:cNvPr id="6" name="Graphic 5" descr="Work from home desk outline">
            <a:extLst>
              <a:ext uri="{FF2B5EF4-FFF2-40B4-BE49-F238E27FC236}">
                <a16:creationId xmlns:a16="http://schemas.microsoft.com/office/drawing/2014/main" id="{36E6AD9A-B772-2C3A-A7DF-516667D1EF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11348" y="3322673"/>
            <a:ext cx="1240465" cy="1240465"/>
          </a:xfrm>
          <a:prstGeom prst="rect">
            <a:avLst/>
          </a:prstGeom>
        </p:spPr>
      </p:pic>
    </p:spTree>
    <p:extLst>
      <p:ext uri="{BB962C8B-B14F-4D97-AF65-F5344CB8AC3E}">
        <p14:creationId xmlns:p14="http://schemas.microsoft.com/office/powerpoint/2010/main" val="26000758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A4D5D8-4575-524A-8AB8-6114F060D24E}"/>
              </a:ext>
            </a:extLst>
          </p:cNvPr>
          <p:cNvSpPr>
            <a:spLocks noGrp="1"/>
          </p:cNvSpPr>
          <p:nvPr>
            <p:ph type="body" sz="quarter" idx="25"/>
          </p:nvPr>
        </p:nvSpPr>
        <p:spPr/>
        <p:txBody>
          <a:bodyPr>
            <a:normAutofit lnSpcReduction="10000"/>
          </a:bodyPr>
          <a:lstStyle/>
          <a:p>
            <a:pPr algn="l"/>
            <a:r>
              <a:rPr lang="en-IE" dirty="0"/>
              <a:t>    Offer healthy food options in the workplace – fruit boxes from local suppliers</a:t>
            </a:r>
            <a:endParaRPr lang="en-US" dirty="0"/>
          </a:p>
        </p:txBody>
      </p:sp>
      <p:sp>
        <p:nvSpPr>
          <p:cNvPr id="15" name="Text Placeholder 14">
            <a:extLst>
              <a:ext uri="{FF2B5EF4-FFF2-40B4-BE49-F238E27FC236}">
                <a16:creationId xmlns:a16="http://schemas.microsoft.com/office/drawing/2014/main" id="{3BD28BE0-30E8-C24C-A2C9-FEC7B10E7272}"/>
              </a:ext>
            </a:extLst>
          </p:cNvPr>
          <p:cNvSpPr>
            <a:spLocks noGrp="1"/>
          </p:cNvSpPr>
          <p:nvPr>
            <p:ph type="body" sz="quarter" idx="31"/>
          </p:nvPr>
        </p:nvSpPr>
        <p:spPr/>
        <p:txBody>
          <a:bodyPr>
            <a:normAutofit lnSpcReduction="10000"/>
          </a:bodyPr>
          <a:lstStyle/>
          <a:p>
            <a:pPr algn="l"/>
            <a:r>
              <a:rPr lang="en-IE" dirty="0"/>
              <a:t>    Ensure you are providing workplace food options that cater to all diets</a:t>
            </a:r>
            <a:endParaRPr lang="en-US" dirty="0"/>
          </a:p>
        </p:txBody>
      </p:sp>
      <p:sp>
        <p:nvSpPr>
          <p:cNvPr id="16" name="Text Placeholder 15">
            <a:extLst>
              <a:ext uri="{FF2B5EF4-FFF2-40B4-BE49-F238E27FC236}">
                <a16:creationId xmlns:a16="http://schemas.microsoft.com/office/drawing/2014/main" id="{25B8A015-8D37-EA48-8625-708C3478B0C0}"/>
              </a:ext>
            </a:extLst>
          </p:cNvPr>
          <p:cNvSpPr>
            <a:spLocks noGrp="1"/>
          </p:cNvSpPr>
          <p:nvPr>
            <p:ph type="body" sz="quarter" idx="33"/>
          </p:nvPr>
        </p:nvSpPr>
        <p:spPr>
          <a:xfrm>
            <a:off x="5078732" y="4364934"/>
            <a:ext cx="2407917" cy="1594432"/>
          </a:xfrm>
        </p:spPr>
        <p:txBody>
          <a:bodyPr>
            <a:noAutofit/>
          </a:bodyPr>
          <a:lstStyle/>
          <a:p>
            <a:pPr algn="l"/>
            <a:r>
              <a:rPr lang="en-IE" dirty="0"/>
              <a:t>     Ensure that workplace well-being is a priority – sign up to an employee assistance programme.</a:t>
            </a:r>
            <a:endParaRPr lang="en-US" dirty="0"/>
          </a:p>
        </p:txBody>
      </p:sp>
      <p:sp>
        <p:nvSpPr>
          <p:cNvPr id="17" name="Text Placeholder 16">
            <a:extLst>
              <a:ext uri="{FF2B5EF4-FFF2-40B4-BE49-F238E27FC236}">
                <a16:creationId xmlns:a16="http://schemas.microsoft.com/office/drawing/2014/main" id="{E6D797AE-0B0B-1046-9106-6A2CA5747386}"/>
              </a:ext>
            </a:extLst>
          </p:cNvPr>
          <p:cNvSpPr>
            <a:spLocks noGrp="1"/>
          </p:cNvSpPr>
          <p:nvPr>
            <p:ph type="body" sz="quarter" idx="35"/>
          </p:nvPr>
        </p:nvSpPr>
        <p:spPr/>
        <p:txBody>
          <a:bodyPr>
            <a:normAutofit/>
          </a:bodyPr>
          <a:lstStyle/>
          <a:p>
            <a:pPr algn="l"/>
            <a:r>
              <a:rPr lang="en-IE" dirty="0"/>
              <a:t>    Offer staff gym memberships or access to exercise classes of their choice.</a:t>
            </a:r>
            <a:endParaRPr lang="en-US" dirty="0"/>
          </a:p>
        </p:txBody>
      </p:sp>
      <p:sp>
        <p:nvSpPr>
          <p:cNvPr id="18" name="Text Placeholder 17">
            <a:extLst>
              <a:ext uri="{FF2B5EF4-FFF2-40B4-BE49-F238E27FC236}">
                <a16:creationId xmlns:a16="http://schemas.microsoft.com/office/drawing/2014/main" id="{BA408830-6293-324A-8933-00B89817EC4B}"/>
              </a:ext>
            </a:extLst>
          </p:cNvPr>
          <p:cNvSpPr>
            <a:spLocks noGrp="1"/>
          </p:cNvSpPr>
          <p:nvPr>
            <p:ph type="body" sz="quarter" idx="37"/>
          </p:nvPr>
        </p:nvSpPr>
        <p:spPr>
          <a:xfrm>
            <a:off x="9399323" y="4353358"/>
            <a:ext cx="2698083" cy="1931827"/>
          </a:xfrm>
        </p:spPr>
        <p:txBody>
          <a:bodyPr>
            <a:noAutofit/>
          </a:bodyPr>
          <a:lstStyle/>
          <a:p>
            <a:pPr algn="l"/>
            <a:r>
              <a:rPr lang="en-IE" dirty="0"/>
              <a:t>    Set up social committees to arrange hub activities that create a stronger workplace community and helps to retain staff.</a:t>
            </a:r>
            <a:endParaRPr lang="en-US" dirty="0"/>
          </a:p>
        </p:txBody>
      </p:sp>
      <p:sp>
        <p:nvSpPr>
          <p:cNvPr id="14" name="Text Placeholder 13">
            <a:extLst>
              <a:ext uri="{FF2B5EF4-FFF2-40B4-BE49-F238E27FC236}">
                <a16:creationId xmlns:a16="http://schemas.microsoft.com/office/drawing/2014/main" id="{7F95A218-391F-C243-99B9-7FC8185EA999}"/>
              </a:ext>
            </a:extLst>
          </p:cNvPr>
          <p:cNvSpPr>
            <a:spLocks noGrp="1"/>
          </p:cNvSpPr>
          <p:nvPr>
            <p:ph type="body" sz="quarter" idx="29"/>
          </p:nvPr>
        </p:nvSpPr>
        <p:spPr/>
        <p:txBody>
          <a:bodyPr>
            <a:normAutofit fontScale="85000" lnSpcReduction="10000"/>
          </a:bodyPr>
          <a:lstStyle/>
          <a:p>
            <a:r>
              <a:rPr lang="en-US" sz="3600" dirty="0">
                <a:latin typeface="Calibri"/>
                <a:cs typeface="Poppins SemiBold"/>
              </a:rPr>
              <a:t>Some Inspiration to Creating a Happy &amp; Healthy Work Environment 1/3</a:t>
            </a:r>
            <a:endParaRPr lang="en-US" sz="3600" dirty="0"/>
          </a:p>
        </p:txBody>
      </p:sp>
      <p:grpSp>
        <p:nvGrpSpPr>
          <p:cNvPr id="12" name="Google Shape;710;p39">
            <a:extLst>
              <a:ext uri="{FF2B5EF4-FFF2-40B4-BE49-F238E27FC236}">
                <a16:creationId xmlns:a16="http://schemas.microsoft.com/office/drawing/2014/main" id="{FC17155C-FF5F-A014-D98C-B224DC3F0A9A}"/>
              </a:ext>
            </a:extLst>
          </p:cNvPr>
          <p:cNvGrpSpPr/>
          <p:nvPr/>
        </p:nvGrpSpPr>
        <p:grpSpPr>
          <a:xfrm>
            <a:off x="3769970" y="2339022"/>
            <a:ext cx="351077" cy="360806"/>
            <a:chOff x="2605025" y="4998300"/>
            <a:chExt cx="417700" cy="429275"/>
          </a:xfrm>
        </p:grpSpPr>
        <p:sp>
          <p:nvSpPr>
            <p:cNvPr id="19" name="Google Shape;711;p39">
              <a:extLst>
                <a:ext uri="{FF2B5EF4-FFF2-40B4-BE49-F238E27FC236}">
                  <a16:creationId xmlns:a16="http://schemas.microsoft.com/office/drawing/2014/main" id="{3B371316-C0CB-037D-07BC-BCC287ADD37A}"/>
                </a:ext>
              </a:extLst>
            </p:cNvPr>
            <p:cNvSpPr/>
            <p:nvPr/>
          </p:nvSpPr>
          <p:spPr>
            <a:xfrm>
              <a:off x="2819350" y="5216875"/>
              <a:ext cx="202150" cy="210700"/>
            </a:xfrm>
            <a:custGeom>
              <a:avLst/>
              <a:gdLst/>
              <a:ahLst/>
              <a:cxnLst/>
              <a:rect l="l" t="t" r="r" b="b"/>
              <a:pathLst>
                <a:path w="8086" h="8428" fill="none" extrusionOk="0">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12;p39">
              <a:extLst>
                <a:ext uri="{FF2B5EF4-FFF2-40B4-BE49-F238E27FC236}">
                  <a16:creationId xmlns:a16="http://schemas.microsoft.com/office/drawing/2014/main" id="{2FCF33CE-B042-8801-154F-310A9F003DF4}"/>
                </a:ext>
              </a:extLst>
            </p:cNvPr>
            <p:cNvSpPr/>
            <p:nvPr/>
          </p:nvSpPr>
          <p:spPr>
            <a:xfrm>
              <a:off x="2606225" y="4998300"/>
              <a:ext cx="203400" cy="207650"/>
            </a:xfrm>
            <a:custGeom>
              <a:avLst/>
              <a:gdLst/>
              <a:ahLst/>
              <a:cxnLst/>
              <a:rect l="l" t="t" r="r" b="b"/>
              <a:pathLst>
                <a:path w="8136" h="8306" fill="none" extrusionOk="0">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13;p39">
              <a:extLst>
                <a:ext uri="{FF2B5EF4-FFF2-40B4-BE49-F238E27FC236}">
                  <a16:creationId xmlns:a16="http://schemas.microsoft.com/office/drawing/2014/main" id="{BFFD157F-0EFE-4473-BE32-0824322846DE}"/>
                </a:ext>
              </a:extLst>
            </p:cNvPr>
            <p:cNvSpPr/>
            <p:nvPr/>
          </p:nvSpPr>
          <p:spPr>
            <a:xfrm>
              <a:off x="2605025" y="5003775"/>
              <a:ext cx="417700" cy="417700"/>
            </a:xfrm>
            <a:custGeom>
              <a:avLst/>
              <a:gdLst/>
              <a:ahLst/>
              <a:cxnLst/>
              <a:rect l="l" t="t" r="r" b="b"/>
              <a:pathLst>
                <a:path w="16708" h="16708" fill="none" extrusionOk="0">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721;p39">
            <a:extLst>
              <a:ext uri="{FF2B5EF4-FFF2-40B4-BE49-F238E27FC236}">
                <a16:creationId xmlns:a16="http://schemas.microsoft.com/office/drawing/2014/main" id="{60CDF61C-D855-DC92-B889-CA3F9ECABA18}"/>
              </a:ext>
            </a:extLst>
          </p:cNvPr>
          <p:cNvGrpSpPr/>
          <p:nvPr/>
        </p:nvGrpSpPr>
        <p:grpSpPr>
          <a:xfrm>
            <a:off x="1619811" y="2302934"/>
            <a:ext cx="319369" cy="380263"/>
            <a:chOff x="3968275" y="4980625"/>
            <a:chExt cx="379975" cy="452425"/>
          </a:xfrm>
        </p:grpSpPr>
        <p:sp>
          <p:nvSpPr>
            <p:cNvPr id="23" name="Google Shape;722;p39">
              <a:extLst>
                <a:ext uri="{FF2B5EF4-FFF2-40B4-BE49-F238E27FC236}">
                  <a16:creationId xmlns:a16="http://schemas.microsoft.com/office/drawing/2014/main" id="{E2E3FACC-9B04-9A26-7F48-4660CB772ADC}"/>
                </a:ext>
              </a:extLst>
            </p:cNvPr>
            <p:cNvSpPr/>
            <p:nvPr/>
          </p:nvSpPr>
          <p:spPr>
            <a:xfrm>
              <a:off x="4168000" y="4980625"/>
              <a:ext cx="85875" cy="102325"/>
            </a:xfrm>
            <a:custGeom>
              <a:avLst/>
              <a:gdLst/>
              <a:ahLst/>
              <a:cxnLst/>
              <a:rect l="l" t="t" r="r" b="b"/>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24" name="Google Shape;723;p39">
              <a:extLst>
                <a:ext uri="{FF2B5EF4-FFF2-40B4-BE49-F238E27FC236}">
                  <a16:creationId xmlns:a16="http://schemas.microsoft.com/office/drawing/2014/main" id="{B4FBC75E-5C6C-8AE5-94A0-24B5E045C7A5}"/>
                </a:ext>
              </a:extLst>
            </p:cNvPr>
            <p:cNvSpPr/>
            <p:nvPr/>
          </p:nvSpPr>
          <p:spPr>
            <a:xfrm>
              <a:off x="3968275" y="5043350"/>
              <a:ext cx="379975" cy="389700"/>
            </a:xfrm>
            <a:custGeom>
              <a:avLst/>
              <a:gdLst/>
              <a:ahLst/>
              <a:cxnLst/>
              <a:rect l="l" t="t" r="r" b="b"/>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25" name="Google Shape;724;p39">
              <a:extLst>
                <a:ext uri="{FF2B5EF4-FFF2-40B4-BE49-F238E27FC236}">
                  <a16:creationId xmlns:a16="http://schemas.microsoft.com/office/drawing/2014/main" id="{E3DF114F-AA58-A90D-D67A-DFCC176C889F}"/>
                </a:ext>
              </a:extLst>
            </p:cNvPr>
            <p:cNvSpPr/>
            <p:nvPr/>
          </p:nvSpPr>
          <p:spPr>
            <a:xfrm>
              <a:off x="4031000" y="5150500"/>
              <a:ext cx="54200" cy="61525"/>
            </a:xfrm>
            <a:custGeom>
              <a:avLst/>
              <a:gdLst/>
              <a:ahLst/>
              <a:cxnLst/>
              <a:rect l="l" t="t" r="r" b="b"/>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grpSp>
      <p:grpSp>
        <p:nvGrpSpPr>
          <p:cNvPr id="26" name="Google Shape;875;p39">
            <a:extLst>
              <a:ext uri="{FF2B5EF4-FFF2-40B4-BE49-F238E27FC236}">
                <a16:creationId xmlns:a16="http://schemas.microsoft.com/office/drawing/2014/main" id="{8C8AFFDE-63C1-A7E6-F349-7293115C2AAD}"/>
              </a:ext>
            </a:extLst>
          </p:cNvPr>
          <p:cNvGrpSpPr/>
          <p:nvPr/>
        </p:nvGrpSpPr>
        <p:grpSpPr>
          <a:xfrm>
            <a:off x="8059172" y="2399643"/>
            <a:ext cx="445255" cy="246182"/>
            <a:chOff x="531800" y="5071350"/>
            <a:chExt cx="529750" cy="292900"/>
          </a:xfrm>
        </p:grpSpPr>
        <p:sp>
          <p:nvSpPr>
            <p:cNvPr id="32" name="Google Shape;876;p39">
              <a:extLst>
                <a:ext uri="{FF2B5EF4-FFF2-40B4-BE49-F238E27FC236}">
                  <a16:creationId xmlns:a16="http://schemas.microsoft.com/office/drawing/2014/main" id="{BC8887C2-03DF-2B5B-4DBF-77AE8674275C}"/>
                </a:ext>
              </a:extLst>
            </p:cNvPr>
            <p:cNvSpPr/>
            <p:nvPr/>
          </p:nvSpPr>
          <p:spPr>
            <a:xfrm>
              <a:off x="632875" y="5077450"/>
              <a:ext cx="272200" cy="185725"/>
            </a:xfrm>
            <a:custGeom>
              <a:avLst/>
              <a:gdLst/>
              <a:ahLst/>
              <a:cxnLst/>
              <a:rect l="l" t="t" r="r" b="b"/>
              <a:pathLst>
                <a:path w="10888" h="7429" fill="none" extrusionOk="0">
                  <a:moveTo>
                    <a:pt x="2947" y="0"/>
                  </a:moveTo>
                  <a:lnTo>
                    <a:pt x="6406" y="7428"/>
                  </a:lnTo>
                  <a:lnTo>
                    <a:pt x="10887" y="2314"/>
                  </a:lnTo>
                  <a:lnTo>
                    <a:pt x="4019" y="2314"/>
                  </a:lnTo>
                  <a:lnTo>
                    <a:pt x="0" y="7428"/>
                  </a:lnTo>
                  <a:lnTo>
                    <a:pt x="6406" y="742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77;p39">
              <a:extLst>
                <a:ext uri="{FF2B5EF4-FFF2-40B4-BE49-F238E27FC236}">
                  <a16:creationId xmlns:a16="http://schemas.microsoft.com/office/drawing/2014/main" id="{E7E9AAA2-19D5-A9EA-7E1C-59E3D6EE8846}"/>
                </a:ext>
              </a:extLst>
            </p:cNvPr>
            <p:cNvSpPr/>
            <p:nvPr/>
          </p:nvSpPr>
          <p:spPr>
            <a:xfrm>
              <a:off x="886175" y="5071350"/>
              <a:ext cx="74300" cy="191825"/>
            </a:xfrm>
            <a:custGeom>
              <a:avLst/>
              <a:gdLst/>
              <a:ahLst/>
              <a:cxnLst/>
              <a:rect l="l" t="t" r="r" b="b"/>
              <a:pathLst>
                <a:path w="2972" h="7673" fill="none" extrusionOk="0">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8;p39">
              <a:extLst>
                <a:ext uri="{FF2B5EF4-FFF2-40B4-BE49-F238E27FC236}">
                  <a16:creationId xmlns:a16="http://schemas.microsoft.com/office/drawing/2014/main" id="{3CE4E2D1-4005-21E9-C3FD-3AA0F351F275}"/>
                </a:ext>
              </a:extLst>
            </p:cNvPr>
            <p:cNvSpPr/>
            <p:nvPr/>
          </p:nvSpPr>
          <p:spPr>
            <a:xfrm>
              <a:off x="531800" y="5162075"/>
              <a:ext cx="202175" cy="202175"/>
            </a:xfrm>
            <a:custGeom>
              <a:avLst/>
              <a:gdLst/>
              <a:ahLst/>
              <a:cxnLst/>
              <a:rect l="l" t="t" r="r" b="b"/>
              <a:pathLst>
                <a:path w="8087" h="8087" fill="none" extrusionOk="0">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9;p39">
              <a:extLst>
                <a:ext uri="{FF2B5EF4-FFF2-40B4-BE49-F238E27FC236}">
                  <a16:creationId xmlns:a16="http://schemas.microsoft.com/office/drawing/2014/main" id="{3E458403-6BC6-C721-F873-D9C6854A25DF}"/>
                </a:ext>
              </a:extLst>
            </p:cNvPr>
            <p:cNvSpPr/>
            <p:nvPr/>
          </p:nvSpPr>
          <p:spPr>
            <a:xfrm>
              <a:off x="859375" y="5162075"/>
              <a:ext cx="202175" cy="202175"/>
            </a:xfrm>
            <a:custGeom>
              <a:avLst/>
              <a:gdLst/>
              <a:ahLst/>
              <a:cxnLst/>
              <a:rect l="l" t="t" r="r" b="b"/>
              <a:pathLst>
                <a:path w="8087" h="8087" fill="none" extrusionOk="0">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80;p39">
              <a:extLst>
                <a:ext uri="{FF2B5EF4-FFF2-40B4-BE49-F238E27FC236}">
                  <a16:creationId xmlns:a16="http://schemas.microsoft.com/office/drawing/2014/main" id="{9FE5D43E-8A9E-CA4A-59EE-BB0AE31991C3}"/>
                </a:ext>
              </a:extLst>
            </p:cNvPr>
            <p:cNvSpPr/>
            <p:nvPr/>
          </p:nvSpPr>
          <p:spPr>
            <a:xfrm>
              <a:off x="676100" y="5071350"/>
              <a:ext cx="86500" cy="7325"/>
            </a:xfrm>
            <a:custGeom>
              <a:avLst/>
              <a:gdLst/>
              <a:ahLst/>
              <a:cxnLst/>
              <a:rect l="l" t="t" r="r" b="b"/>
              <a:pathLst>
                <a:path w="3460" h="293" fill="none" extrusionOk="0">
                  <a:moveTo>
                    <a:pt x="1" y="1"/>
                  </a:moveTo>
                  <a:lnTo>
                    <a:pt x="3459" y="29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81;p39">
              <a:extLst>
                <a:ext uri="{FF2B5EF4-FFF2-40B4-BE49-F238E27FC236}">
                  <a16:creationId xmlns:a16="http://schemas.microsoft.com/office/drawing/2014/main" id="{FE199FD6-4907-0D61-FAA6-A987C3578CBC}"/>
                </a:ext>
              </a:extLst>
            </p:cNvPr>
            <p:cNvSpPr/>
            <p:nvPr/>
          </p:nvSpPr>
          <p:spPr>
            <a:xfrm>
              <a:off x="941575" y="5244275"/>
              <a:ext cx="37175" cy="37175"/>
            </a:xfrm>
            <a:custGeom>
              <a:avLst/>
              <a:gdLst/>
              <a:ahLst/>
              <a:cxnLst/>
              <a:rect l="l" t="t" r="r" b="b"/>
              <a:pathLst>
                <a:path w="1487" h="1487" fill="none" extrusionOk="0">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82;p39">
              <a:extLst>
                <a:ext uri="{FF2B5EF4-FFF2-40B4-BE49-F238E27FC236}">
                  <a16:creationId xmlns:a16="http://schemas.microsoft.com/office/drawing/2014/main" id="{9E73300E-A9E7-0EC7-3072-46A22ACBC757}"/>
                </a:ext>
              </a:extLst>
            </p:cNvPr>
            <p:cNvSpPr/>
            <p:nvPr/>
          </p:nvSpPr>
          <p:spPr>
            <a:xfrm>
              <a:off x="614600" y="5244275"/>
              <a:ext cx="37175" cy="37175"/>
            </a:xfrm>
            <a:custGeom>
              <a:avLst/>
              <a:gdLst/>
              <a:ahLst/>
              <a:cxnLst/>
              <a:rect l="l" t="t" r="r" b="b"/>
              <a:pathLst>
                <a:path w="1487" h="1487" fill="none" extrusionOk="0">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566;p39">
            <a:extLst>
              <a:ext uri="{FF2B5EF4-FFF2-40B4-BE49-F238E27FC236}">
                <a16:creationId xmlns:a16="http://schemas.microsoft.com/office/drawing/2014/main" id="{BD3191CC-282A-ADC0-534D-643D66BEC63C}"/>
              </a:ext>
            </a:extLst>
          </p:cNvPr>
          <p:cNvGrpSpPr/>
          <p:nvPr/>
        </p:nvGrpSpPr>
        <p:grpSpPr>
          <a:xfrm>
            <a:off x="5935811" y="2400420"/>
            <a:ext cx="320378" cy="320378"/>
            <a:chOff x="1278900" y="2333250"/>
            <a:chExt cx="381175" cy="381175"/>
          </a:xfrm>
        </p:grpSpPr>
        <p:sp>
          <p:nvSpPr>
            <p:cNvPr id="41" name="Google Shape;567;p39">
              <a:extLst>
                <a:ext uri="{FF2B5EF4-FFF2-40B4-BE49-F238E27FC236}">
                  <a16:creationId xmlns:a16="http://schemas.microsoft.com/office/drawing/2014/main" id="{039B3F16-492F-F7C5-91C4-A3AB45FCFC1B}"/>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68;p39">
              <a:extLst>
                <a:ext uri="{FF2B5EF4-FFF2-40B4-BE49-F238E27FC236}">
                  <a16:creationId xmlns:a16="http://schemas.microsoft.com/office/drawing/2014/main" id="{8901D8ED-79B1-DC67-3B6E-0B8A28FCF3F9}"/>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69;p39">
              <a:extLst>
                <a:ext uri="{FF2B5EF4-FFF2-40B4-BE49-F238E27FC236}">
                  <a16:creationId xmlns:a16="http://schemas.microsoft.com/office/drawing/2014/main" id="{603AD6B1-458C-B15D-BFE9-B62A640EF2E0}"/>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70;p39">
              <a:extLst>
                <a:ext uri="{FF2B5EF4-FFF2-40B4-BE49-F238E27FC236}">
                  <a16:creationId xmlns:a16="http://schemas.microsoft.com/office/drawing/2014/main" id="{0CFF20A4-2D7E-FFF7-5067-0C2C1A2B4B11}"/>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590;p39">
            <a:extLst>
              <a:ext uri="{FF2B5EF4-FFF2-40B4-BE49-F238E27FC236}">
                <a16:creationId xmlns:a16="http://schemas.microsoft.com/office/drawing/2014/main" id="{6B33A698-CEB9-ABBB-05AE-1E002AF99DD2}"/>
              </a:ext>
            </a:extLst>
          </p:cNvPr>
          <p:cNvSpPr/>
          <p:nvPr/>
        </p:nvSpPr>
        <p:spPr>
          <a:xfrm>
            <a:off x="10432150" y="2383022"/>
            <a:ext cx="320378" cy="337776"/>
          </a:xfrm>
          <a:custGeom>
            <a:avLst/>
            <a:gdLst/>
            <a:ahLst/>
            <a:cxnLst/>
            <a:rect l="l" t="t" r="r" b="b"/>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90;p39">
            <a:extLst>
              <a:ext uri="{FF2B5EF4-FFF2-40B4-BE49-F238E27FC236}">
                <a16:creationId xmlns:a16="http://schemas.microsoft.com/office/drawing/2014/main" id="{9756B3FE-FF08-DE8E-2A1E-0453723398E1}"/>
              </a:ext>
            </a:extLst>
          </p:cNvPr>
          <p:cNvSpPr/>
          <p:nvPr/>
        </p:nvSpPr>
        <p:spPr>
          <a:xfrm>
            <a:off x="10071409" y="2383022"/>
            <a:ext cx="320378" cy="337776"/>
          </a:xfrm>
          <a:custGeom>
            <a:avLst/>
            <a:gdLst/>
            <a:ahLst/>
            <a:cxnLst/>
            <a:rect l="l" t="t" r="r" b="b"/>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92064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A4D5D8-4575-524A-8AB8-6114F060D24E}"/>
              </a:ext>
            </a:extLst>
          </p:cNvPr>
          <p:cNvSpPr>
            <a:spLocks noGrp="1"/>
          </p:cNvSpPr>
          <p:nvPr>
            <p:ph type="body" sz="quarter" idx="25"/>
          </p:nvPr>
        </p:nvSpPr>
        <p:spPr/>
        <p:txBody>
          <a:bodyPr>
            <a:normAutofit lnSpcReduction="10000"/>
          </a:bodyPr>
          <a:lstStyle/>
          <a:p>
            <a:pPr algn="l"/>
            <a:r>
              <a:rPr lang="en-IE" dirty="0"/>
              <a:t>    Offer to fund, or partially fund, health or dental insurance for your staff</a:t>
            </a:r>
            <a:endParaRPr lang="en-US" dirty="0"/>
          </a:p>
        </p:txBody>
      </p:sp>
      <p:sp>
        <p:nvSpPr>
          <p:cNvPr id="15" name="Text Placeholder 14">
            <a:extLst>
              <a:ext uri="{FF2B5EF4-FFF2-40B4-BE49-F238E27FC236}">
                <a16:creationId xmlns:a16="http://schemas.microsoft.com/office/drawing/2014/main" id="{3BD28BE0-30E8-C24C-A2C9-FEC7B10E7272}"/>
              </a:ext>
            </a:extLst>
          </p:cNvPr>
          <p:cNvSpPr>
            <a:spLocks noGrp="1"/>
          </p:cNvSpPr>
          <p:nvPr>
            <p:ph type="body" sz="quarter" idx="31"/>
          </p:nvPr>
        </p:nvSpPr>
        <p:spPr>
          <a:xfrm>
            <a:off x="2914985" y="4364934"/>
            <a:ext cx="2410605" cy="1594432"/>
          </a:xfrm>
        </p:spPr>
        <p:txBody>
          <a:bodyPr>
            <a:noAutofit/>
          </a:bodyPr>
          <a:lstStyle/>
          <a:p>
            <a:pPr algn="l"/>
            <a:r>
              <a:rPr lang="en-IE" dirty="0"/>
              <a:t>    Introduce financial well-being courses for staff and give staff ESG pension and investing options</a:t>
            </a:r>
            <a:endParaRPr lang="en-US" dirty="0"/>
          </a:p>
        </p:txBody>
      </p:sp>
      <p:sp>
        <p:nvSpPr>
          <p:cNvPr id="16" name="Text Placeholder 15">
            <a:extLst>
              <a:ext uri="{FF2B5EF4-FFF2-40B4-BE49-F238E27FC236}">
                <a16:creationId xmlns:a16="http://schemas.microsoft.com/office/drawing/2014/main" id="{25B8A015-8D37-EA48-8625-708C3478B0C0}"/>
              </a:ext>
            </a:extLst>
          </p:cNvPr>
          <p:cNvSpPr>
            <a:spLocks noGrp="1"/>
          </p:cNvSpPr>
          <p:nvPr>
            <p:ph type="body" sz="quarter" idx="33"/>
          </p:nvPr>
        </p:nvSpPr>
        <p:spPr>
          <a:xfrm>
            <a:off x="5078732" y="4364934"/>
            <a:ext cx="2307905" cy="1594432"/>
          </a:xfrm>
        </p:spPr>
        <p:txBody>
          <a:bodyPr>
            <a:noAutofit/>
          </a:bodyPr>
          <a:lstStyle/>
          <a:p>
            <a:pPr algn="l"/>
            <a:r>
              <a:rPr lang="en-IE" dirty="0"/>
              <a:t>    Commit to visibly promoting gender equality within the workplace</a:t>
            </a:r>
            <a:endParaRPr lang="en-US" dirty="0"/>
          </a:p>
        </p:txBody>
      </p:sp>
      <p:sp>
        <p:nvSpPr>
          <p:cNvPr id="17" name="Text Placeholder 16">
            <a:extLst>
              <a:ext uri="{FF2B5EF4-FFF2-40B4-BE49-F238E27FC236}">
                <a16:creationId xmlns:a16="http://schemas.microsoft.com/office/drawing/2014/main" id="{E6D797AE-0B0B-1046-9106-6A2CA5747386}"/>
              </a:ext>
            </a:extLst>
          </p:cNvPr>
          <p:cNvSpPr>
            <a:spLocks noGrp="1"/>
          </p:cNvSpPr>
          <p:nvPr>
            <p:ph type="body" sz="quarter" idx="35"/>
          </p:nvPr>
        </p:nvSpPr>
        <p:spPr>
          <a:xfrm>
            <a:off x="7435551" y="4377603"/>
            <a:ext cx="2061046" cy="1594432"/>
          </a:xfrm>
        </p:spPr>
        <p:txBody>
          <a:bodyPr>
            <a:normAutofit lnSpcReduction="10000"/>
          </a:bodyPr>
          <a:lstStyle/>
          <a:p>
            <a:pPr algn="l"/>
            <a:r>
              <a:rPr lang="en-IE" dirty="0"/>
              <a:t>    Request gender representation at business meetings and events.</a:t>
            </a:r>
            <a:endParaRPr lang="en-US" dirty="0"/>
          </a:p>
        </p:txBody>
      </p:sp>
      <p:sp>
        <p:nvSpPr>
          <p:cNvPr id="18" name="Text Placeholder 17">
            <a:extLst>
              <a:ext uri="{FF2B5EF4-FFF2-40B4-BE49-F238E27FC236}">
                <a16:creationId xmlns:a16="http://schemas.microsoft.com/office/drawing/2014/main" id="{BA408830-6293-324A-8933-00B89817EC4B}"/>
              </a:ext>
            </a:extLst>
          </p:cNvPr>
          <p:cNvSpPr>
            <a:spLocks noGrp="1"/>
          </p:cNvSpPr>
          <p:nvPr>
            <p:ph type="body" sz="quarter" idx="37"/>
          </p:nvPr>
        </p:nvSpPr>
        <p:spPr>
          <a:xfrm>
            <a:off x="9399323" y="4353358"/>
            <a:ext cx="2698083" cy="1931827"/>
          </a:xfrm>
        </p:spPr>
        <p:txBody>
          <a:bodyPr>
            <a:noAutofit/>
          </a:bodyPr>
          <a:lstStyle/>
          <a:p>
            <a:pPr algn="l"/>
            <a:r>
              <a:rPr lang="en-IE" dirty="0"/>
              <a:t>    Offer space to a community childcare project to support working families in your community  -many hubs have such a facility</a:t>
            </a:r>
            <a:endParaRPr lang="en-US" dirty="0"/>
          </a:p>
        </p:txBody>
      </p:sp>
      <p:sp>
        <p:nvSpPr>
          <p:cNvPr id="14" name="Text Placeholder 13">
            <a:extLst>
              <a:ext uri="{FF2B5EF4-FFF2-40B4-BE49-F238E27FC236}">
                <a16:creationId xmlns:a16="http://schemas.microsoft.com/office/drawing/2014/main" id="{7F95A218-391F-C243-99B9-7FC8185EA999}"/>
              </a:ext>
            </a:extLst>
          </p:cNvPr>
          <p:cNvSpPr>
            <a:spLocks noGrp="1"/>
          </p:cNvSpPr>
          <p:nvPr>
            <p:ph type="body" sz="quarter" idx="29"/>
          </p:nvPr>
        </p:nvSpPr>
        <p:spPr/>
        <p:txBody>
          <a:bodyPr>
            <a:normAutofit fontScale="85000" lnSpcReduction="10000"/>
          </a:bodyPr>
          <a:lstStyle/>
          <a:p>
            <a:r>
              <a:rPr lang="en-US" sz="3600" dirty="0">
                <a:latin typeface="Calibri"/>
                <a:cs typeface="Poppins SemiBold"/>
              </a:rPr>
              <a:t>Some Inspiration to Creating a Happy &amp; Healthy Work Environment 2/3</a:t>
            </a:r>
            <a:endParaRPr lang="en-US" sz="3600" dirty="0"/>
          </a:p>
        </p:txBody>
      </p:sp>
      <p:grpSp>
        <p:nvGrpSpPr>
          <p:cNvPr id="2" name="Google Shape;822;p39">
            <a:extLst>
              <a:ext uri="{FF2B5EF4-FFF2-40B4-BE49-F238E27FC236}">
                <a16:creationId xmlns:a16="http://schemas.microsoft.com/office/drawing/2014/main" id="{BC42469A-2503-6E6A-0960-3AADBFC17DEF}"/>
              </a:ext>
            </a:extLst>
          </p:cNvPr>
          <p:cNvGrpSpPr/>
          <p:nvPr/>
        </p:nvGrpSpPr>
        <p:grpSpPr>
          <a:xfrm>
            <a:off x="1554947" y="2455487"/>
            <a:ext cx="363369" cy="221115"/>
            <a:chOff x="3269900" y="3064500"/>
            <a:chExt cx="432325" cy="263075"/>
          </a:xfrm>
        </p:grpSpPr>
        <p:sp>
          <p:nvSpPr>
            <p:cNvPr id="3" name="Google Shape;823;p39">
              <a:extLst>
                <a:ext uri="{FF2B5EF4-FFF2-40B4-BE49-F238E27FC236}">
                  <a16:creationId xmlns:a16="http://schemas.microsoft.com/office/drawing/2014/main" id="{D73FB7ED-8FAE-9DAF-DC80-CD737A309BAC}"/>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824;p39">
              <a:extLst>
                <a:ext uri="{FF2B5EF4-FFF2-40B4-BE49-F238E27FC236}">
                  <a16:creationId xmlns:a16="http://schemas.microsoft.com/office/drawing/2014/main" id="{2B4EE5F0-99A7-226F-E7E5-82F04147E8E4}"/>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25;p39">
              <a:extLst>
                <a:ext uri="{FF2B5EF4-FFF2-40B4-BE49-F238E27FC236}">
                  <a16:creationId xmlns:a16="http://schemas.microsoft.com/office/drawing/2014/main" id="{152889B3-9658-B28B-7856-9060E0FC34BE}"/>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617;p39">
            <a:extLst>
              <a:ext uri="{FF2B5EF4-FFF2-40B4-BE49-F238E27FC236}">
                <a16:creationId xmlns:a16="http://schemas.microsoft.com/office/drawing/2014/main" id="{2E381DFD-6D1D-F0A6-1831-48BF34DD2B96}"/>
              </a:ext>
            </a:extLst>
          </p:cNvPr>
          <p:cNvGrpSpPr/>
          <p:nvPr/>
        </p:nvGrpSpPr>
        <p:grpSpPr>
          <a:xfrm>
            <a:off x="3723151" y="2379737"/>
            <a:ext cx="397136" cy="305017"/>
            <a:chOff x="568950" y="3686775"/>
            <a:chExt cx="472500" cy="362900"/>
          </a:xfrm>
        </p:grpSpPr>
        <p:sp>
          <p:nvSpPr>
            <p:cNvPr id="7" name="Google Shape;618;p39">
              <a:extLst>
                <a:ext uri="{FF2B5EF4-FFF2-40B4-BE49-F238E27FC236}">
                  <a16:creationId xmlns:a16="http://schemas.microsoft.com/office/drawing/2014/main" id="{6033FE2F-C7C9-7B14-EFB4-077E1FA6555E}"/>
                </a:ext>
              </a:extLst>
            </p:cNvPr>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9;p39">
              <a:extLst>
                <a:ext uri="{FF2B5EF4-FFF2-40B4-BE49-F238E27FC236}">
                  <a16:creationId xmlns:a16="http://schemas.microsoft.com/office/drawing/2014/main" id="{A645C0D2-BF18-9B40-24E1-763B83A3230A}"/>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20;p39">
              <a:extLst>
                <a:ext uri="{FF2B5EF4-FFF2-40B4-BE49-F238E27FC236}">
                  <a16:creationId xmlns:a16="http://schemas.microsoft.com/office/drawing/2014/main" id="{220F695E-15CC-ECE4-F321-216D21533AF6}"/>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832;p39">
            <a:extLst>
              <a:ext uri="{FF2B5EF4-FFF2-40B4-BE49-F238E27FC236}">
                <a16:creationId xmlns:a16="http://schemas.microsoft.com/office/drawing/2014/main" id="{424EF5AF-150B-B1BE-33D3-95FD9793D8BD}"/>
              </a:ext>
            </a:extLst>
          </p:cNvPr>
          <p:cNvGrpSpPr/>
          <p:nvPr/>
        </p:nvGrpSpPr>
        <p:grpSpPr>
          <a:xfrm>
            <a:off x="5925122" y="2358766"/>
            <a:ext cx="256416" cy="414535"/>
            <a:chOff x="1988225" y="4286525"/>
            <a:chExt cx="305075" cy="493200"/>
          </a:xfrm>
        </p:grpSpPr>
        <p:sp>
          <p:nvSpPr>
            <p:cNvPr id="11" name="Google Shape;833;p39">
              <a:extLst>
                <a:ext uri="{FF2B5EF4-FFF2-40B4-BE49-F238E27FC236}">
                  <a16:creationId xmlns:a16="http://schemas.microsoft.com/office/drawing/2014/main" id="{1435EA93-7AB2-B94E-DEC3-CB4C42ABBB7F}"/>
                </a:ext>
              </a:extLst>
            </p:cNvPr>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4;p39">
              <a:extLst>
                <a:ext uri="{FF2B5EF4-FFF2-40B4-BE49-F238E27FC236}">
                  <a16:creationId xmlns:a16="http://schemas.microsoft.com/office/drawing/2014/main" id="{4D0CD8FD-0ABD-93CE-AD67-76616AFED8C0}"/>
                </a:ext>
              </a:extLst>
            </p:cNvPr>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5;p39">
              <a:extLst>
                <a:ext uri="{FF2B5EF4-FFF2-40B4-BE49-F238E27FC236}">
                  <a16:creationId xmlns:a16="http://schemas.microsoft.com/office/drawing/2014/main" id="{54779C6D-452C-44B6-EC73-2CB7ECFACC04}"/>
                </a:ext>
              </a:extLst>
            </p:cNvPr>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6;p39">
              <a:extLst>
                <a:ext uri="{FF2B5EF4-FFF2-40B4-BE49-F238E27FC236}">
                  <a16:creationId xmlns:a16="http://schemas.microsoft.com/office/drawing/2014/main" id="{04FEDF8A-F723-258D-3BBA-C052F151D069}"/>
                </a:ext>
              </a:extLst>
            </p:cNvPr>
            <p:cNvSpPr/>
            <p:nvPr/>
          </p:nvSpPr>
          <p:spPr>
            <a:xfrm>
              <a:off x="2161750" y="4522750"/>
              <a:ext cx="25" cy="256975"/>
            </a:xfrm>
            <a:custGeom>
              <a:avLst/>
              <a:gdLst/>
              <a:ahLst/>
              <a:cxnLst/>
              <a:rect l="l" t="t" r="r" b="b"/>
              <a:pathLst>
                <a:path w="1" h="10279" fill="none" extrusionOk="0">
                  <a:moveTo>
                    <a:pt x="1" y="10279"/>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7;p39">
              <a:extLst>
                <a:ext uri="{FF2B5EF4-FFF2-40B4-BE49-F238E27FC236}">
                  <a16:creationId xmlns:a16="http://schemas.microsoft.com/office/drawing/2014/main" id="{038CFD78-5FBC-B25F-D82B-441BDC551EA1}"/>
                </a:ext>
              </a:extLst>
            </p:cNvPr>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8;p39">
              <a:extLst>
                <a:ext uri="{FF2B5EF4-FFF2-40B4-BE49-F238E27FC236}">
                  <a16:creationId xmlns:a16="http://schemas.microsoft.com/office/drawing/2014/main" id="{969BEC2F-F1E0-58A2-025B-3EE554D0526F}"/>
                </a:ext>
              </a:extLst>
            </p:cNvPr>
            <p:cNvSpPr/>
            <p:nvPr/>
          </p:nvSpPr>
          <p:spPr>
            <a:xfrm>
              <a:off x="2038150" y="4589125"/>
              <a:ext cx="87100" cy="87100"/>
            </a:xfrm>
            <a:custGeom>
              <a:avLst/>
              <a:gdLst/>
              <a:ahLst/>
              <a:cxnLst/>
              <a:rect l="l" t="t" r="r" b="b"/>
              <a:pathLst>
                <a:path w="3484" h="3484" fill="none" extrusionOk="0">
                  <a:moveTo>
                    <a:pt x="1" y="0"/>
                  </a:moveTo>
                  <a:lnTo>
                    <a:pt x="3483" y="348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39;p39">
              <a:extLst>
                <a:ext uri="{FF2B5EF4-FFF2-40B4-BE49-F238E27FC236}">
                  <a16:creationId xmlns:a16="http://schemas.microsoft.com/office/drawing/2014/main" id="{020D1AE9-AD0C-B02B-6EA7-56C31FF60F3B}"/>
                </a:ext>
              </a:extLst>
            </p:cNvPr>
            <p:cNvSpPr/>
            <p:nvPr/>
          </p:nvSpPr>
          <p:spPr>
            <a:xfrm>
              <a:off x="2194025" y="4564150"/>
              <a:ext cx="54825" cy="54825"/>
            </a:xfrm>
            <a:custGeom>
              <a:avLst/>
              <a:gdLst/>
              <a:ahLst/>
              <a:cxnLst/>
              <a:rect l="l" t="t" r="r" b="b"/>
              <a:pathLst>
                <a:path w="2193" h="2193" fill="none" extrusionOk="0">
                  <a:moveTo>
                    <a:pt x="2192" y="1"/>
                  </a:moveTo>
                  <a:lnTo>
                    <a:pt x="1" y="219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98;p39">
            <a:extLst>
              <a:ext uri="{FF2B5EF4-FFF2-40B4-BE49-F238E27FC236}">
                <a16:creationId xmlns:a16="http://schemas.microsoft.com/office/drawing/2014/main" id="{5963193B-A9DE-38A7-2AC2-843EEC2F5306}"/>
              </a:ext>
            </a:extLst>
          </p:cNvPr>
          <p:cNvSpPr/>
          <p:nvPr/>
        </p:nvSpPr>
        <p:spPr>
          <a:xfrm>
            <a:off x="8122492" y="2366446"/>
            <a:ext cx="339835" cy="309115"/>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2;p39">
            <a:extLst>
              <a:ext uri="{FF2B5EF4-FFF2-40B4-BE49-F238E27FC236}">
                <a16:creationId xmlns:a16="http://schemas.microsoft.com/office/drawing/2014/main" id="{39FE83B3-91B5-3066-7002-6F67893D1A96}"/>
              </a:ext>
            </a:extLst>
          </p:cNvPr>
          <p:cNvSpPr/>
          <p:nvPr/>
        </p:nvSpPr>
        <p:spPr>
          <a:xfrm>
            <a:off x="10210333" y="2328561"/>
            <a:ext cx="385895" cy="336746"/>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89035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A4D5D8-4575-524A-8AB8-6114F060D24E}"/>
              </a:ext>
            </a:extLst>
          </p:cNvPr>
          <p:cNvSpPr>
            <a:spLocks noGrp="1"/>
          </p:cNvSpPr>
          <p:nvPr>
            <p:ph type="body" sz="quarter" idx="25"/>
          </p:nvPr>
        </p:nvSpPr>
        <p:spPr/>
        <p:txBody>
          <a:bodyPr>
            <a:normAutofit lnSpcReduction="10000"/>
          </a:bodyPr>
          <a:lstStyle/>
          <a:p>
            <a:pPr marL="0" indent="0" algn="l"/>
            <a:r>
              <a:rPr lang="en-IE" dirty="0"/>
              <a:t> </a:t>
            </a:r>
            <a:r>
              <a:rPr lang="en-IE" dirty="0">
                <a:latin typeface="Calibri" panose="020F0502020204030204" pitchFamily="34" charset="0"/>
                <a:cs typeface="Calibri" panose="020F0502020204030204" pitchFamily="34" charset="0"/>
              </a:rPr>
              <a:t>Adapt your building/office so that it is wheelchair and mixed-mobility accessible.</a:t>
            </a:r>
            <a:endParaRPr lang="en-US" dirty="0"/>
          </a:p>
        </p:txBody>
      </p:sp>
      <p:sp>
        <p:nvSpPr>
          <p:cNvPr id="15" name="Text Placeholder 14">
            <a:extLst>
              <a:ext uri="{FF2B5EF4-FFF2-40B4-BE49-F238E27FC236}">
                <a16:creationId xmlns:a16="http://schemas.microsoft.com/office/drawing/2014/main" id="{3BD28BE0-30E8-C24C-A2C9-FEC7B10E7272}"/>
              </a:ext>
            </a:extLst>
          </p:cNvPr>
          <p:cNvSpPr>
            <a:spLocks noGrp="1"/>
          </p:cNvSpPr>
          <p:nvPr>
            <p:ph type="body" sz="quarter" idx="31"/>
          </p:nvPr>
        </p:nvSpPr>
        <p:spPr>
          <a:xfrm>
            <a:off x="2914985" y="4364934"/>
            <a:ext cx="2410605" cy="1594432"/>
          </a:xfrm>
        </p:spPr>
        <p:txBody>
          <a:bodyPr>
            <a:noAutofit/>
          </a:bodyPr>
          <a:lstStyle/>
          <a:p>
            <a:pPr marL="0" indent="0" algn="l"/>
            <a:r>
              <a:rPr lang="en-IE" sz="1800" dirty="0"/>
              <a:t> </a:t>
            </a:r>
            <a:r>
              <a:rPr lang="en-IE" sz="1800" dirty="0">
                <a:latin typeface="Calibri" panose="020F0502020204030204" pitchFamily="34" charset="0"/>
                <a:cs typeface="Calibri" panose="020F0502020204030204" pitchFamily="34" charset="0"/>
              </a:rPr>
              <a:t>Advertise vacancies with </a:t>
            </a:r>
            <a:r>
              <a:rPr lang="en-IE" sz="1800" dirty="0" err="1">
                <a:latin typeface="Calibri" panose="020F0502020204030204" pitchFamily="34" charset="0"/>
                <a:cs typeface="Calibri" panose="020F0502020204030204" pitchFamily="34" charset="0"/>
              </a:rPr>
              <a:t>organsiations</a:t>
            </a:r>
            <a:r>
              <a:rPr lang="en-IE" sz="1800" dirty="0">
                <a:latin typeface="Calibri" panose="020F0502020204030204" pitchFamily="34" charset="0"/>
                <a:cs typeface="Calibri" panose="020F0502020204030204" pitchFamily="34" charset="0"/>
              </a:rPr>
              <a:t> that work with under-represented groups, including young people, people with disabilities or ethnic minorities</a:t>
            </a:r>
            <a:endParaRPr lang="en-US" sz="1800" dirty="0"/>
          </a:p>
        </p:txBody>
      </p:sp>
      <p:sp>
        <p:nvSpPr>
          <p:cNvPr id="16" name="Text Placeholder 15">
            <a:extLst>
              <a:ext uri="{FF2B5EF4-FFF2-40B4-BE49-F238E27FC236}">
                <a16:creationId xmlns:a16="http://schemas.microsoft.com/office/drawing/2014/main" id="{25B8A015-8D37-EA48-8625-708C3478B0C0}"/>
              </a:ext>
            </a:extLst>
          </p:cNvPr>
          <p:cNvSpPr>
            <a:spLocks noGrp="1"/>
          </p:cNvSpPr>
          <p:nvPr>
            <p:ph type="body" sz="quarter" idx="33"/>
          </p:nvPr>
        </p:nvSpPr>
        <p:spPr>
          <a:xfrm>
            <a:off x="5462718" y="4388352"/>
            <a:ext cx="2012134" cy="1594432"/>
          </a:xfrm>
        </p:spPr>
        <p:txBody>
          <a:bodyPr>
            <a:noAutofit/>
          </a:bodyPr>
          <a:lstStyle/>
          <a:p>
            <a:pPr marL="85725" indent="-85725" algn="l"/>
            <a:r>
              <a:rPr lang="en-IE" dirty="0"/>
              <a:t> </a:t>
            </a:r>
            <a:r>
              <a:rPr lang="en-IE" dirty="0">
                <a:latin typeface="Calibri" panose="020F0502020204030204" pitchFamily="34" charset="0"/>
                <a:cs typeface="Calibri" panose="020F0502020204030204" pitchFamily="34" charset="0"/>
              </a:rPr>
              <a:t>Implement gender balance at management and board-level.</a:t>
            </a:r>
            <a:endParaRPr lang="en-US" dirty="0"/>
          </a:p>
        </p:txBody>
      </p:sp>
      <p:sp>
        <p:nvSpPr>
          <p:cNvPr id="17" name="Text Placeholder 16">
            <a:extLst>
              <a:ext uri="{FF2B5EF4-FFF2-40B4-BE49-F238E27FC236}">
                <a16:creationId xmlns:a16="http://schemas.microsoft.com/office/drawing/2014/main" id="{E6D797AE-0B0B-1046-9106-6A2CA5747386}"/>
              </a:ext>
            </a:extLst>
          </p:cNvPr>
          <p:cNvSpPr>
            <a:spLocks noGrp="1"/>
          </p:cNvSpPr>
          <p:nvPr>
            <p:ph type="body" sz="quarter" idx="35"/>
          </p:nvPr>
        </p:nvSpPr>
        <p:spPr>
          <a:xfrm>
            <a:off x="7435551" y="4377603"/>
            <a:ext cx="2061046" cy="1594432"/>
          </a:xfrm>
        </p:spPr>
        <p:txBody>
          <a:bodyPr>
            <a:normAutofit lnSpcReduction="10000"/>
          </a:bodyPr>
          <a:lstStyle/>
          <a:p>
            <a:pPr algn="l"/>
            <a:r>
              <a:rPr lang="en-IE" dirty="0"/>
              <a:t>    Request gender representation at business meetings and events.</a:t>
            </a:r>
            <a:endParaRPr lang="en-US" dirty="0"/>
          </a:p>
        </p:txBody>
      </p:sp>
      <p:sp>
        <p:nvSpPr>
          <p:cNvPr id="14" name="Text Placeholder 13">
            <a:extLst>
              <a:ext uri="{FF2B5EF4-FFF2-40B4-BE49-F238E27FC236}">
                <a16:creationId xmlns:a16="http://schemas.microsoft.com/office/drawing/2014/main" id="{7F95A218-391F-C243-99B9-7FC8185EA999}"/>
              </a:ext>
            </a:extLst>
          </p:cNvPr>
          <p:cNvSpPr>
            <a:spLocks noGrp="1"/>
          </p:cNvSpPr>
          <p:nvPr>
            <p:ph type="body" sz="quarter" idx="29"/>
          </p:nvPr>
        </p:nvSpPr>
        <p:spPr/>
        <p:txBody>
          <a:bodyPr>
            <a:normAutofit fontScale="85000" lnSpcReduction="10000"/>
          </a:bodyPr>
          <a:lstStyle/>
          <a:p>
            <a:r>
              <a:rPr lang="en-US" sz="3600" dirty="0">
                <a:latin typeface="Calibri"/>
                <a:cs typeface="Poppins SemiBold"/>
              </a:rPr>
              <a:t>Some Inspiration to Creating a Happy &amp; Healthy Work Environment 3/3</a:t>
            </a:r>
            <a:endParaRPr lang="en-US" sz="3600" dirty="0"/>
          </a:p>
        </p:txBody>
      </p:sp>
      <p:grpSp>
        <p:nvGrpSpPr>
          <p:cNvPr id="2" name="Google Shape;822;p39">
            <a:extLst>
              <a:ext uri="{FF2B5EF4-FFF2-40B4-BE49-F238E27FC236}">
                <a16:creationId xmlns:a16="http://schemas.microsoft.com/office/drawing/2014/main" id="{BC42469A-2503-6E6A-0960-3AADBFC17DEF}"/>
              </a:ext>
            </a:extLst>
          </p:cNvPr>
          <p:cNvGrpSpPr/>
          <p:nvPr/>
        </p:nvGrpSpPr>
        <p:grpSpPr>
          <a:xfrm>
            <a:off x="1554947" y="2455487"/>
            <a:ext cx="363369" cy="221115"/>
            <a:chOff x="3269900" y="3064500"/>
            <a:chExt cx="432325" cy="263075"/>
          </a:xfrm>
        </p:grpSpPr>
        <p:sp>
          <p:nvSpPr>
            <p:cNvPr id="3" name="Google Shape;823;p39">
              <a:extLst>
                <a:ext uri="{FF2B5EF4-FFF2-40B4-BE49-F238E27FC236}">
                  <a16:creationId xmlns:a16="http://schemas.microsoft.com/office/drawing/2014/main" id="{D73FB7ED-8FAE-9DAF-DC80-CD737A309BAC}"/>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824;p39">
              <a:extLst>
                <a:ext uri="{FF2B5EF4-FFF2-40B4-BE49-F238E27FC236}">
                  <a16:creationId xmlns:a16="http://schemas.microsoft.com/office/drawing/2014/main" id="{2B4EE5F0-99A7-226F-E7E5-82F04147E8E4}"/>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25;p39">
              <a:extLst>
                <a:ext uri="{FF2B5EF4-FFF2-40B4-BE49-F238E27FC236}">
                  <a16:creationId xmlns:a16="http://schemas.microsoft.com/office/drawing/2014/main" id="{152889B3-9658-B28B-7856-9060E0FC34BE}"/>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617;p39">
            <a:extLst>
              <a:ext uri="{FF2B5EF4-FFF2-40B4-BE49-F238E27FC236}">
                <a16:creationId xmlns:a16="http://schemas.microsoft.com/office/drawing/2014/main" id="{2E381DFD-6D1D-F0A6-1831-48BF34DD2B96}"/>
              </a:ext>
            </a:extLst>
          </p:cNvPr>
          <p:cNvGrpSpPr/>
          <p:nvPr/>
        </p:nvGrpSpPr>
        <p:grpSpPr>
          <a:xfrm>
            <a:off x="3723151" y="2379737"/>
            <a:ext cx="397136" cy="305017"/>
            <a:chOff x="568950" y="3686775"/>
            <a:chExt cx="472500" cy="362900"/>
          </a:xfrm>
        </p:grpSpPr>
        <p:sp>
          <p:nvSpPr>
            <p:cNvPr id="7" name="Google Shape;618;p39">
              <a:extLst>
                <a:ext uri="{FF2B5EF4-FFF2-40B4-BE49-F238E27FC236}">
                  <a16:creationId xmlns:a16="http://schemas.microsoft.com/office/drawing/2014/main" id="{6033FE2F-C7C9-7B14-EFB4-077E1FA6555E}"/>
                </a:ext>
              </a:extLst>
            </p:cNvPr>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9;p39">
              <a:extLst>
                <a:ext uri="{FF2B5EF4-FFF2-40B4-BE49-F238E27FC236}">
                  <a16:creationId xmlns:a16="http://schemas.microsoft.com/office/drawing/2014/main" id="{A645C0D2-BF18-9B40-24E1-763B83A3230A}"/>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20;p39">
              <a:extLst>
                <a:ext uri="{FF2B5EF4-FFF2-40B4-BE49-F238E27FC236}">
                  <a16:creationId xmlns:a16="http://schemas.microsoft.com/office/drawing/2014/main" id="{220F695E-15CC-ECE4-F321-216D21533AF6}"/>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832;p39">
            <a:extLst>
              <a:ext uri="{FF2B5EF4-FFF2-40B4-BE49-F238E27FC236}">
                <a16:creationId xmlns:a16="http://schemas.microsoft.com/office/drawing/2014/main" id="{424EF5AF-150B-B1BE-33D3-95FD9793D8BD}"/>
              </a:ext>
            </a:extLst>
          </p:cNvPr>
          <p:cNvGrpSpPr/>
          <p:nvPr/>
        </p:nvGrpSpPr>
        <p:grpSpPr>
          <a:xfrm>
            <a:off x="5925122" y="2358766"/>
            <a:ext cx="256416" cy="414535"/>
            <a:chOff x="1988225" y="4286525"/>
            <a:chExt cx="305075" cy="493200"/>
          </a:xfrm>
        </p:grpSpPr>
        <p:sp>
          <p:nvSpPr>
            <p:cNvPr id="11" name="Google Shape;833;p39">
              <a:extLst>
                <a:ext uri="{FF2B5EF4-FFF2-40B4-BE49-F238E27FC236}">
                  <a16:creationId xmlns:a16="http://schemas.microsoft.com/office/drawing/2014/main" id="{1435EA93-7AB2-B94E-DEC3-CB4C42ABBB7F}"/>
                </a:ext>
              </a:extLst>
            </p:cNvPr>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4;p39">
              <a:extLst>
                <a:ext uri="{FF2B5EF4-FFF2-40B4-BE49-F238E27FC236}">
                  <a16:creationId xmlns:a16="http://schemas.microsoft.com/office/drawing/2014/main" id="{4D0CD8FD-0ABD-93CE-AD67-76616AFED8C0}"/>
                </a:ext>
              </a:extLst>
            </p:cNvPr>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5;p39">
              <a:extLst>
                <a:ext uri="{FF2B5EF4-FFF2-40B4-BE49-F238E27FC236}">
                  <a16:creationId xmlns:a16="http://schemas.microsoft.com/office/drawing/2014/main" id="{54779C6D-452C-44B6-EC73-2CB7ECFACC04}"/>
                </a:ext>
              </a:extLst>
            </p:cNvPr>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6;p39">
              <a:extLst>
                <a:ext uri="{FF2B5EF4-FFF2-40B4-BE49-F238E27FC236}">
                  <a16:creationId xmlns:a16="http://schemas.microsoft.com/office/drawing/2014/main" id="{04FEDF8A-F723-258D-3BBA-C052F151D069}"/>
                </a:ext>
              </a:extLst>
            </p:cNvPr>
            <p:cNvSpPr/>
            <p:nvPr/>
          </p:nvSpPr>
          <p:spPr>
            <a:xfrm>
              <a:off x="2161750" y="4522750"/>
              <a:ext cx="25" cy="256975"/>
            </a:xfrm>
            <a:custGeom>
              <a:avLst/>
              <a:gdLst/>
              <a:ahLst/>
              <a:cxnLst/>
              <a:rect l="l" t="t" r="r" b="b"/>
              <a:pathLst>
                <a:path w="1" h="10279" fill="none" extrusionOk="0">
                  <a:moveTo>
                    <a:pt x="1" y="10279"/>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7;p39">
              <a:extLst>
                <a:ext uri="{FF2B5EF4-FFF2-40B4-BE49-F238E27FC236}">
                  <a16:creationId xmlns:a16="http://schemas.microsoft.com/office/drawing/2014/main" id="{038CFD78-5FBC-B25F-D82B-441BDC551EA1}"/>
                </a:ext>
              </a:extLst>
            </p:cNvPr>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8;p39">
              <a:extLst>
                <a:ext uri="{FF2B5EF4-FFF2-40B4-BE49-F238E27FC236}">
                  <a16:creationId xmlns:a16="http://schemas.microsoft.com/office/drawing/2014/main" id="{969BEC2F-F1E0-58A2-025B-3EE554D0526F}"/>
                </a:ext>
              </a:extLst>
            </p:cNvPr>
            <p:cNvSpPr/>
            <p:nvPr/>
          </p:nvSpPr>
          <p:spPr>
            <a:xfrm>
              <a:off x="2038150" y="4589125"/>
              <a:ext cx="87100" cy="87100"/>
            </a:xfrm>
            <a:custGeom>
              <a:avLst/>
              <a:gdLst/>
              <a:ahLst/>
              <a:cxnLst/>
              <a:rect l="l" t="t" r="r" b="b"/>
              <a:pathLst>
                <a:path w="3484" h="3484" fill="none" extrusionOk="0">
                  <a:moveTo>
                    <a:pt x="1" y="0"/>
                  </a:moveTo>
                  <a:lnTo>
                    <a:pt x="3483" y="348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39;p39">
              <a:extLst>
                <a:ext uri="{FF2B5EF4-FFF2-40B4-BE49-F238E27FC236}">
                  <a16:creationId xmlns:a16="http://schemas.microsoft.com/office/drawing/2014/main" id="{020D1AE9-AD0C-B02B-6EA7-56C31FF60F3B}"/>
                </a:ext>
              </a:extLst>
            </p:cNvPr>
            <p:cNvSpPr/>
            <p:nvPr/>
          </p:nvSpPr>
          <p:spPr>
            <a:xfrm>
              <a:off x="2194025" y="4564150"/>
              <a:ext cx="54825" cy="54825"/>
            </a:xfrm>
            <a:custGeom>
              <a:avLst/>
              <a:gdLst/>
              <a:ahLst/>
              <a:cxnLst/>
              <a:rect l="l" t="t" r="r" b="b"/>
              <a:pathLst>
                <a:path w="2193" h="2193" fill="none" extrusionOk="0">
                  <a:moveTo>
                    <a:pt x="2192" y="1"/>
                  </a:moveTo>
                  <a:lnTo>
                    <a:pt x="1" y="219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98;p39">
            <a:extLst>
              <a:ext uri="{FF2B5EF4-FFF2-40B4-BE49-F238E27FC236}">
                <a16:creationId xmlns:a16="http://schemas.microsoft.com/office/drawing/2014/main" id="{5963193B-A9DE-38A7-2AC2-843EEC2F5306}"/>
              </a:ext>
            </a:extLst>
          </p:cNvPr>
          <p:cNvSpPr/>
          <p:nvPr/>
        </p:nvSpPr>
        <p:spPr>
          <a:xfrm>
            <a:off x="8122492" y="2366446"/>
            <a:ext cx="339835" cy="309115"/>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2;p39">
            <a:extLst>
              <a:ext uri="{FF2B5EF4-FFF2-40B4-BE49-F238E27FC236}">
                <a16:creationId xmlns:a16="http://schemas.microsoft.com/office/drawing/2014/main" id="{39FE83B3-91B5-3066-7002-6F67893D1A96}"/>
              </a:ext>
            </a:extLst>
          </p:cNvPr>
          <p:cNvSpPr/>
          <p:nvPr/>
        </p:nvSpPr>
        <p:spPr>
          <a:xfrm>
            <a:off x="10210333" y="2328561"/>
            <a:ext cx="385895" cy="336746"/>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Text Placeholder 18">
            <a:extLst>
              <a:ext uri="{FF2B5EF4-FFF2-40B4-BE49-F238E27FC236}">
                <a16:creationId xmlns:a16="http://schemas.microsoft.com/office/drawing/2014/main" id="{949143D2-1FE1-B7E9-5D5A-6A5DB328210F}"/>
              </a:ext>
            </a:extLst>
          </p:cNvPr>
          <p:cNvSpPr>
            <a:spLocks noGrp="1"/>
          </p:cNvSpPr>
          <p:nvPr>
            <p:ph type="body" sz="quarter" idx="37"/>
          </p:nvPr>
        </p:nvSpPr>
        <p:spPr>
          <a:xfrm>
            <a:off x="7386638" y="1312446"/>
            <a:ext cx="4396350" cy="4811907"/>
          </a:xfrm>
          <a:solidFill>
            <a:schemeClr val="bg1"/>
          </a:solidFill>
        </p:spPr>
        <p:txBody>
          <a:bodyPr/>
          <a:lstStyle/>
          <a:p>
            <a:endParaRPr lang="en-IE" dirty="0"/>
          </a:p>
        </p:txBody>
      </p:sp>
    </p:spTree>
    <p:extLst>
      <p:ext uri="{BB962C8B-B14F-4D97-AF65-F5344CB8AC3E}">
        <p14:creationId xmlns:p14="http://schemas.microsoft.com/office/powerpoint/2010/main" val="35147078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3395C02-463D-326D-3C28-9DF4BBF69F7F}"/>
              </a:ext>
            </a:extLst>
          </p:cNvPr>
          <p:cNvSpPr>
            <a:spLocks noGrp="1"/>
          </p:cNvSpPr>
          <p:nvPr>
            <p:ph type="body" sz="quarter" idx="29"/>
          </p:nvPr>
        </p:nvSpPr>
        <p:spPr/>
        <p:txBody>
          <a:bodyPr>
            <a:normAutofit lnSpcReduction="10000"/>
          </a:bodyPr>
          <a:lstStyle/>
          <a:p>
            <a:r>
              <a:rPr lang="en-GB" sz="3600" dirty="0">
                <a:solidFill>
                  <a:srgbClr val="0B582E"/>
                </a:solidFill>
              </a:rPr>
              <a:t>Why is it Important to Have a Digital Wellbeing Plan?</a:t>
            </a:r>
          </a:p>
          <a:p>
            <a:endParaRPr lang="en-IE" dirty="0"/>
          </a:p>
        </p:txBody>
      </p:sp>
      <p:sp>
        <p:nvSpPr>
          <p:cNvPr id="6" name="TextBox 5">
            <a:extLst>
              <a:ext uri="{FF2B5EF4-FFF2-40B4-BE49-F238E27FC236}">
                <a16:creationId xmlns:a16="http://schemas.microsoft.com/office/drawing/2014/main" id="{5CFB797B-9A79-7DD7-B9C1-5DF191C429AB}"/>
              </a:ext>
            </a:extLst>
          </p:cNvPr>
          <p:cNvSpPr txBox="1"/>
          <p:nvPr/>
        </p:nvSpPr>
        <p:spPr>
          <a:xfrm>
            <a:off x="606057" y="1049688"/>
            <a:ext cx="11047228" cy="4893647"/>
          </a:xfrm>
          <a:prstGeom prst="rect">
            <a:avLst/>
          </a:prstGeom>
          <a:solidFill>
            <a:schemeClr val="bg1"/>
          </a:solidFill>
        </p:spPr>
        <p:txBody>
          <a:bodyPr wrap="square" rtlCol="0">
            <a:spAutoFit/>
          </a:bodyPr>
          <a:lstStyle/>
          <a:p>
            <a:r>
              <a:rPr lang="en-IE" sz="2400" dirty="0">
                <a:solidFill>
                  <a:srgbClr val="000000"/>
                </a:solidFill>
              </a:rPr>
              <a:t>Having a Digital Wellbeing plan in place can lead to a better working environment for staff, less employee burnout and clear boundaries with regards to working hours and the right to disconnect. </a:t>
            </a:r>
            <a:r>
              <a:rPr lang="en-GB" sz="2400" dirty="0">
                <a:solidFill>
                  <a:srgbClr val="000000"/>
                </a:solidFill>
              </a:rPr>
              <a:t>Each workplace will have their own unique needs with regards to creating a Digital Wellbeing plan.</a:t>
            </a:r>
          </a:p>
          <a:p>
            <a:endParaRPr lang="en-GB" sz="2400" dirty="0">
              <a:solidFill>
                <a:srgbClr val="000000"/>
              </a:solidFill>
            </a:endParaRPr>
          </a:p>
          <a:p>
            <a:pPr indent="0"/>
            <a:r>
              <a:rPr lang="en-IE" sz="2400" b="1" dirty="0">
                <a:solidFill>
                  <a:srgbClr val="63A043"/>
                </a:solidFill>
              </a:rPr>
              <a:t>Creating digital wellbeing policy - incorporate Digital Wellness into every facet of office life</a:t>
            </a:r>
          </a:p>
          <a:p>
            <a:pPr indent="0"/>
            <a:r>
              <a:rPr lang="en-IE" sz="2400" dirty="0">
                <a:solidFill>
                  <a:srgbClr val="000000"/>
                </a:solidFill>
              </a:rPr>
              <a:t>SME managers should ensure they are encouraging staff to engage in developing a digital wellbeing plan and actively making suggestions and efforts for improvement. When employees feel like they have a say they are more likely to be more productive, engaged and valued. </a:t>
            </a:r>
          </a:p>
          <a:p>
            <a:pPr indent="0"/>
            <a:endParaRPr lang="en-IE" sz="2400" dirty="0">
              <a:solidFill>
                <a:srgbClr val="000000"/>
              </a:solidFill>
            </a:endParaRPr>
          </a:p>
          <a:p>
            <a:pPr indent="0"/>
            <a:endParaRPr lang="en-IE" sz="2400" dirty="0">
              <a:solidFill>
                <a:srgbClr val="000000"/>
              </a:solidFill>
            </a:endParaRPr>
          </a:p>
        </p:txBody>
      </p:sp>
      <p:graphicFrame>
        <p:nvGraphicFramePr>
          <p:cNvPr id="7" name="Table 7">
            <a:extLst>
              <a:ext uri="{FF2B5EF4-FFF2-40B4-BE49-F238E27FC236}">
                <a16:creationId xmlns:a16="http://schemas.microsoft.com/office/drawing/2014/main" id="{F5EFE7C6-4F31-24F1-A087-F733F42D9D6B}"/>
              </a:ext>
            </a:extLst>
          </p:cNvPr>
          <p:cNvGraphicFramePr>
            <a:graphicFrameLocks noGrp="1"/>
          </p:cNvGraphicFramePr>
          <p:nvPr>
            <p:extLst>
              <p:ext uri="{D42A27DB-BD31-4B8C-83A1-F6EECF244321}">
                <p14:modId xmlns:p14="http://schemas.microsoft.com/office/powerpoint/2010/main" val="3989673031"/>
              </p:ext>
            </p:extLst>
          </p:nvPr>
        </p:nvGraphicFramePr>
        <p:xfrm>
          <a:off x="2065671" y="5213952"/>
          <a:ext cx="8128000" cy="118872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2495092173"/>
                    </a:ext>
                  </a:extLst>
                </a:gridCol>
                <a:gridCol w="1625600">
                  <a:extLst>
                    <a:ext uri="{9D8B030D-6E8A-4147-A177-3AD203B41FA5}">
                      <a16:colId xmlns:a16="http://schemas.microsoft.com/office/drawing/2014/main" val="4039889541"/>
                    </a:ext>
                  </a:extLst>
                </a:gridCol>
                <a:gridCol w="1436577">
                  <a:extLst>
                    <a:ext uri="{9D8B030D-6E8A-4147-A177-3AD203B41FA5}">
                      <a16:colId xmlns:a16="http://schemas.microsoft.com/office/drawing/2014/main" val="3323580802"/>
                    </a:ext>
                  </a:extLst>
                </a:gridCol>
                <a:gridCol w="1881963">
                  <a:extLst>
                    <a:ext uri="{9D8B030D-6E8A-4147-A177-3AD203B41FA5}">
                      <a16:colId xmlns:a16="http://schemas.microsoft.com/office/drawing/2014/main" val="2256415824"/>
                    </a:ext>
                  </a:extLst>
                </a:gridCol>
                <a:gridCol w="1558260">
                  <a:extLst>
                    <a:ext uri="{9D8B030D-6E8A-4147-A177-3AD203B41FA5}">
                      <a16:colId xmlns:a16="http://schemas.microsoft.com/office/drawing/2014/main" val="184692669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Explaining the need for the policy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Aim of            the policy</a:t>
                      </a:r>
                    </a:p>
                    <a:p>
                      <a:endParaRPr lang="en-IE" sz="2000"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Objectives</a:t>
                      </a:r>
                    </a:p>
                    <a:p>
                      <a:endParaRPr lang="en-IE" sz="2000"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Communication</a:t>
                      </a:r>
                    </a:p>
                    <a:p>
                      <a:endParaRPr lang="en-IE" sz="2000"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Reviewing + monitoring              the policy</a:t>
                      </a:r>
                    </a:p>
                    <a:p>
                      <a:endParaRPr lang="en-IE" dirty="0"/>
                    </a:p>
                  </a:txBody>
                  <a:tcPr/>
                </a:tc>
                <a:extLst>
                  <a:ext uri="{0D108BD9-81ED-4DB2-BD59-A6C34878D82A}">
                    <a16:rowId xmlns:a16="http://schemas.microsoft.com/office/drawing/2014/main" val="2095383249"/>
                  </a:ext>
                </a:extLst>
              </a:tr>
            </a:tbl>
          </a:graphicData>
        </a:graphic>
      </p:graphicFrame>
    </p:spTree>
    <p:extLst>
      <p:ext uri="{BB962C8B-B14F-4D97-AF65-F5344CB8AC3E}">
        <p14:creationId xmlns:p14="http://schemas.microsoft.com/office/powerpoint/2010/main" val="3536629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7BF75B-B345-CFCA-1F8F-92583A39A100}"/>
              </a:ext>
            </a:extLst>
          </p:cNvPr>
          <p:cNvSpPr>
            <a:spLocks noGrp="1"/>
          </p:cNvSpPr>
          <p:nvPr>
            <p:ph type="body" sz="quarter" idx="18"/>
          </p:nvPr>
        </p:nvSpPr>
        <p:spPr/>
        <p:txBody>
          <a:bodyPr>
            <a:normAutofit/>
          </a:bodyPr>
          <a:lstStyle/>
          <a:p>
            <a:pPr marL="0" indent="0">
              <a:buClr>
                <a:srgbClr val="3AB290"/>
              </a:buClr>
            </a:pPr>
            <a:r>
              <a:rPr lang="en-US" dirty="0"/>
              <a:t>It is important that you explain how and why mental wellbeing can affect workers, as well as highlighting the benefits of positive wellbeing in the workplace. </a:t>
            </a:r>
            <a:r>
              <a:rPr lang="en-GB" dirty="0"/>
              <a:t>This will help you to be transparent with workers and also ensure the policy is effective.</a:t>
            </a:r>
          </a:p>
          <a:p>
            <a:pPr marL="0" indent="0">
              <a:buClr>
                <a:srgbClr val="3AB290"/>
              </a:buClr>
            </a:pPr>
            <a:r>
              <a:rPr lang="en-GB" dirty="0"/>
              <a:t>The culture within your SME should also be considered - for example, you may have recognised that within your SME there is a norm of working past your contracted hours. While staff may not initially mind this, it might end up causing issues in the future particularly surrounding burnout, and eventually lead to  staff turnover.</a:t>
            </a:r>
          </a:p>
          <a:p>
            <a:pPr marL="0" indent="0">
              <a:buClr>
                <a:srgbClr val="3AB290"/>
              </a:buClr>
            </a:pPr>
            <a:endParaRPr lang="en-US" dirty="0"/>
          </a:p>
        </p:txBody>
      </p:sp>
      <p:sp>
        <p:nvSpPr>
          <p:cNvPr id="3" name="Text Placeholder 2">
            <a:extLst>
              <a:ext uri="{FF2B5EF4-FFF2-40B4-BE49-F238E27FC236}">
                <a16:creationId xmlns:a16="http://schemas.microsoft.com/office/drawing/2014/main" id="{5EBA0F55-FED9-EB30-2A8A-C43693E830CA}"/>
              </a:ext>
            </a:extLst>
          </p:cNvPr>
          <p:cNvSpPr>
            <a:spLocks noGrp="1"/>
          </p:cNvSpPr>
          <p:nvPr>
            <p:ph type="body" sz="quarter" idx="16"/>
          </p:nvPr>
        </p:nvSpPr>
        <p:spPr/>
        <p:txBody>
          <a:bodyPr/>
          <a:lstStyle/>
          <a:p>
            <a:r>
              <a:rPr lang="en-US" dirty="0">
                <a:solidFill>
                  <a:srgbClr val="A2CC3A"/>
                </a:solidFill>
              </a:rPr>
              <a:t>Explaining the need for the policy</a:t>
            </a:r>
          </a:p>
          <a:p>
            <a:endParaRPr lang="en-BA" dirty="0">
              <a:solidFill>
                <a:srgbClr val="468940"/>
              </a:solidFill>
            </a:endParaRPr>
          </a:p>
        </p:txBody>
      </p:sp>
      <p:sp>
        <p:nvSpPr>
          <p:cNvPr id="4" name="TextBox 3">
            <a:extLst>
              <a:ext uri="{FF2B5EF4-FFF2-40B4-BE49-F238E27FC236}">
                <a16:creationId xmlns:a16="http://schemas.microsoft.com/office/drawing/2014/main" id="{6F2E9C42-966F-0D4B-59DE-8C0692B025BC}"/>
              </a:ext>
            </a:extLst>
          </p:cNvPr>
          <p:cNvSpPr txBox="1"/>
          <p:nvPr/>
        </p:nvSpPr>
        <p:spPr>
          <a:xfrm>
            <a:off x="5113017" y="5543508"/>
            <a:ext cx="6021908" cy="369332"/>
          </a:xfrm>
          <a:prstGeom prst="rect">
            <a:avLst/>
          </a:prstGeom>
          <a:noFill/>
        </p:spPr>
        <p:txBody>
          <a:bodyPr wrap="square" rtlCol="0">
            <a:spAutoFit/>
          </a:bodyPr>
          <a:lstStyle/>
          <a:p>
            <a:r>
              <a:rPr lang="en-BA" dirty="0">
                <a:solidFill>
                  <a:schemeClr val="bg1"/>
                </a:solidFill>
              </a:rPr>
              <a:t>Sources: </a:t>
            </a:r>
            <a:r>
              <a:rPr lang="en-GB" dirty="0">
                <a:solidFill>
                  <a:schemeClr val="bg1"/>
                </a:solidFill>
                <a:hlinkClick r:id="rId2"/>
              </a:rPr>
              <a:t>Efficiency Benefits of Having a Green Office</a:t>
            </a:r>
            <a:endParaRPr lang="en-BA" dirty="0">
              <a:solidFill>
                <a:schemeClr val="bg1"/>
              </a:solidFill>
            </a:endParaRPr>
          </a:p>
        </p:txBody>
      </p:sp>
    </p:spTree>
    <p:extLst>
      <p:ext uri="{BB962C8B-B14F-4D97-AF65-F5344CB8AC3E}">
        <p14:creationId xmlns:p14="http://schemas.microsoft.com/office/powerpoint/2010/main" val="26298350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7BF75B-B345-CFCA-1F8F-92583A39A100}"/>
              </a:ext>
            </a:extLst>
          </p:cNvPr>
          <p:cNvSpPr>
            <a:spLocks noGrp="1"/>
          </p:cNvSpPr>
          <p:nvPr>
            <p:ph type="body" sz="quarter" idx="18"/>
          </p:nvPr>
        </p:nvSpPr>
        <p:spPr/>
        <p:txBody>
          <a:bodyPr>
            <a:normAutofit/>
          </a:bodyPr>
          <a:lstStyle/>
          <a:p>
            <a:pPr marL="0" indent="0">
              <a:lnSpc>
                <a:spcPct val="107000"/>
              </a:lnSpc>
              <a:spcAft>
                <a:spcPts val="800"/>
              </a:spcAft>
            </a:pPr>
            <a:r>
              <a:rPr lang="en-IE" sz="2400" dirty="0">
                <a:effectLst/>
                <a:latin typeface="Calibri" panose="020F0502020204030204" pitchFamily="34" charset="0"/>
                <a:ea typeface="Calibri" panose="020F0502020204030204" pitchFamily="34" charset="0"/>
              </a:rPr>
              <a:t>Examples of the aims of your policy may be to </a:t>
            </a:r>
            <a:r>
              <a:rPr lang="en-IE" sz="2400" b="1" dirty="0">
                <a:effectLst/>
                <a:latin typeface="Calibri" panose="020F0502020204030204" pitchFamily="34" charset="0"/>
                <a:ea typeface="Calibri" panose="020F0502020204030204" pitchFamily="34" charset="0"/>
              </a:rPr>
              <a:t>foster a culture in the SME workplace that promotes healthy habits</a:t>
            </a:r>
            <a:r>
              <a:rPr lang="en-IE" sz="2400" dirty="0">
                <a:effectLst/>
                <a:latin typeface="Calibri" panose="020F0502020204030204" pitchFamily="34" charset="0"/>
                <a:ea typeface="Calibri" panose="020F0502020204030204" pitchFamily="34" charset="0"/>
              </a:rPr>
              <a:t> </a:t>
            </a:r>
            <a:r>
              <a:rPr lang="en-IE" sz="2400" dirty="0">
                <a:latin typeface="Calibri" panose="020F0502020204030204" pitchFamily="34" charset="0"/>
                <a:ea typeface="Calibri" panose="020F0502020204030204" pitchFamily="34" charset="0"/>
              </a:rPr>
              <a:t>that take place away from screens, </a:t>
            </a:r>
            <a:r>
              <a:rPr lang="en-IE" sz="2400" dirty="0">
                <a:effectLst/>
                <a:latin typeface="Calibri" panose="020F0502020204030204" pitchFamily="34" charset="0"/>
                <a:ea typeface="Calibri" panose="020F0502020204030204" pitchFamily="34" charset="0"/>
              </a:rPr>
              <a:t>such as exercise programmes. For example, try encouraging a daily walk with colleagues on lunch for social aspects and reducing stress.</a:t>
            </a:r>
          </a:p>
          <a:p>
            <a:pPr marL="0" indent="0">
              <a:lnSpc>
                <a:spcPct val="107000"/>
              </a:lnSpc>
              <a:spcAft>
                <a:spcPts val="800"/>
              </a:spcAft>
            </a:pPr>
            <a:r>
              <a:rPr lang="en-IE" dirty="0">
                <a:effectLst/>
                <a:latin typeface="Calibri" panose="020F0502020204030204" pitchFamily="34" charset="0"/>
                <a:ea typeface="Calibri" panose="020F0502020204030204" pitchFamily="34" charset="0"/>
              </a:rPr>
              <a:t>Remember to regularly assess and update the policy as your business changes and grows.</a:t>
            </a:r>
          </a:p>
          <a:p>
            <a:pPr marL="0" indent="0">
              <a:lnSpc>
                <a:spcPct val="107000"/>
              </a:lnSpc>
              <a:spcAft>
                <a:spcPts val="800"/>
              </a:spcAft>
            </a:pPr>
            <a:endParaRPr lang="en-IE" sz="3200" dirty="0"/>
          </a:p>
        </p:txBody>
      </p:sp>
      <p:sp>
        <p:nvSpPr>
          <p:cNvPr id="3" name="Text Placeholder 2">
            <a:extLst>
              <a:ext uri="{FF2B5EF4-FFF2-40B4-BE49-F238E27FC236}">
                <a16:creationId xmlns:a16="http://schemas.microsoft.com/office/drawing/2014/main" id="{5EBA0F55-FED9-EB30-2A8A-C43693E830CA}"/>
              </a:ext>
            </a:extLst>
          </p:cNvPr>
          <p:cNvSpPr>
            <a:spLocks noGrp="1"/>
          </p:cNvSpPr>
          <p:nvPr>
            <p:ph type="body" sz="quarter" idx="16"/>
          </p:nvPr>
        </p:nvSpPr>
        <p:spPr/>
        <p:txBody>
          <a:bodyPr/>
          <a:lstStyle/>
          <a:p>
            <a:r>
              <a:rPr lang="en-US" sz="3600" dirty="0">
                <a:solidFill>
                  <a:srgbClr val="A2CC3A"/>
                </a:solidFill>
              </a:rPr>
              <a:t>Aim of            the policy</a:t>
            </a:r>
          </a:p>
          <a:p>
            <a:endParaRPr lang="en-BA" dirty="0">
              <a:solidFill>
                <a:srgbClr val="468940"/>
              </a:solidFill>
            </a:endParaRPr>
          </a:p>
        </p:txBody>
      </p:sp>
      <p:sp>
        <p:nvSpPr>
          <p:cNvPr id="4" name="TextBox 3">
            <a:extLst>
              <a:ext uri="{FF2B5EF4-FFF2-40B4-BE49-F238E27FC236}">
                <a16:creationId xmlns:a16="http://schemas.microsoft.com/office/drawing/2014/main" id="{6F2E9C42-966F-0D4B-59DE-8C0692B025BC}"/>
              </a:ext>
            </a:extLst>
          </p:cNvPr>
          <p:cNvSpPr txBox="1"/>
          <p:nvPr/>
        </p:nvSpPr>
        <p:spPr>
          <a:xfrm>
            <a:off x="5113017" y="5543508"/>
            <a:ext cx="6021908" cy="369332"/>
          </a:xfrm>
          <a:prstGeom prst="rect">
            <a:avLst/>
          </a:prstGeom>
          <a:noFill/>
        </p:spPr>
        <p:txBody>
          <a:bodyPr wrap="square" rtlCol="0">
            <a:spAutoFit/>
          </a:bodyPr>
          <a:lstStyle/>
          <a:p>
            <a:r>
              <a:rPr lang="en-BA" dirty="0">
                <a:solidFill>
                  <a:schemeClr val="bg1"/>
                </a:solidFill>
              </a:rPr>
              <a:t>Sources: </a:t>
            </a:r>
            <a:r>
              <a:rPr lang="en-GB" dirty="0">
                <a:solidFill>
                  <a:schemeClr val="bg1"/>
                </a:solidFill>
                <a:hlinkClick r:id="rId2"/>
              </a:rPr>
              <a:t>Efficiency Benefits of Having a Green Office</a:t>
            </a:r>
            <a:endParaRPr lang="en-BA" dirty="0">
              <a:solidFill>
                <a:schemeClr val="bg1"/>
              </a:solidFill>
            </a:endParaRPr>
          </a:p>
        </p:txBody>
      </p:sp>
    </p:spTree>
    <p:extLst>
      <p:ext uri="{BB962C8B-B14F-4D97-AF65-F5344CB8AC3E}">
        <p14:creationId xmlns:p14="http://schemas.microsoft.com/office/powerpoint/2010/main" val="33887147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2EB19F-6DB2-F656-5BC0-ACFE489B7DB0}"/>
              </a:ext>
            </a:extLst>
          </p:cNvPr>
          <p:cNvSpPr>
            <a:spLocks noGrp="1"/>
          </p:cNvSpPr>
          <p:nvPr>
            <p:ph type="body" sz="quarter" idx="18"/>
          </p:nvPr>
        </p:nvSpPr>
        <p:spPr/>
        <p:txBody>
          <a:bodyPr/>
          <a:lstStyle/>
          <a:p>
            <a:r>
              <a:rPr lang="en-US" dirty="0"/>
              <a:t>You should ensure the objectives of your policy are </a:t>
            </a:r>
          </a:p>
          <a:p>
            <a:r>
              <a:rPr lang="en-US" b="1" u="sng" dirty="0"/>
              <a:t>SMART</a:t>
            </a:r>
          </a:p>
          <a:p>
            <a:pPr marL="342900" indent="-342900">
              <a:buFont typeface="Arial" panose="020B0604020202020204" pitchFamily="34" charset="0"/>
              <a:buChar char="•"/>
            </a:pPr>
            <a:r>
              <a:rPr lang="en-US" b="1" dirty="0"/>
              <a:t>Specific, </a:t>
            </a:r>
          </a:p>
          <a:p>
            <a:pPr marL="342900" indent="-342900">
              <a:buFont typeface="Arial" panose="020B0604020202020204" pitchFamily="34" charset="0"/>
              <a:buChar char="•"/>
            </a:pPr>
            <a:r>
              <a:rPr lang="en-US" b="1" dirty="0"/>
              <a:t>Measurable, </a:t>
            </a:r>
          </a:p>
          <a:p>
            <a:pPr marL="342900" indent="-342900">
              <a:buFont typeface="Arial" panose="020B0604020202020204" pitchFamily="34" charset="0"/>
              <a:buChar char="•"/>
            </a:pPr>
            <a:r>
              <a:rPr lang="en-US" b="1" dirty="0"/>
              <a:t>Achievable, </a:t>
            </a:r>
          </a:p>
          <a:p>
            <a:pPr marL="342900" indent="-342900">
              <a:buFont typeface="Arial" panose="020B0604020202020204" pitchFamily="34" charset="0"/>
              <a:buChar char="•"/>
            </a:pPr>
            <a:r>
              <a:rPr lang="en-US" b="1" dirty="0"/>
              <a:t>Realistic, and </a:t>
            </a:r>
          </a:p>
          <a:p>
            <a:pPr marL="342900" indent="-342900">
              <a:buFont typeface="Arial" panose="020B0604020202020204" pitchFamily="34" charset="0"/>
              <a:buChar char="•"/>
            </a:pPr>
            <a:r>
              <a:rPr lang="en-US" b="1" dirty="0"/>
              <a:t>Time Specific </a:t>
            </a:r>
          </a:p>
          <a:p>
            <a:pPr marL="0" indent="0"/>
            <a:r>
              <a:rPr lang="en-US" dirty="0"/>
              <a:t>to ensure successful outcomes. Each objective should be accompanied by an action which will help to meet that objective and should be tailored to your workplace.</a:t>
            </a:r>
            <a:endParaRPr lang="en-BA" dirty="0"/>
          </a:p>
        </p:txBody>
      </p:sp>
      <p:sp>
        <p:nvSpPr>
          <p:cNvPr id="3" name="Text Placeholder 2">
            <a:extLst>
              <a:ext uri="{FF2B5EF4-FFF2-40B4-BE49-F238E27FC236}">
                <a16:creationId xmlns:a16="http://schemas.microsoft.com/office/drawing/2014/main" id="{D4B48951-BADA-E555-C088-941313E0316C}"/>
              </a:ext>
            </a:extLst>
          </p:cNvPr>
          <p:cNvSpPr>
            <a:spLocks noGrp="1"/>
          </p:cNvSpPr>
          <p:nvPr>
            <p:ph type="body" sz="quarter" idx="16"/>
          </p:nvPr>
        </p:nvSpPr>
        <p:spPr/>
        <p:txBody>
          <a:bodyPr/>
          <a:lstStyle/>
          <a:p>
            <a:r>
              <a:rPr lang="en-US" sz="3600" dirty="0">
                <a:solidFill>
                  <a:srgbClr val="A2CC3A"/>
                </a:solidFill>
              </a:rPr>
              <a:t>Objectives</a:t>
            </a:r>
            <a:endParaRPr lang="en-BA" dirty="0">
              <a:solidFill>
                <a:srgbClr val="A2CC3A"/>
              </a:solidFill>
            </a:endParaRPr>
          </a:p>
        </p:txBody>
      </p:sp>
    </p:spTree>
    <p:extLst>
      <p:ext uri="{BB962C8B-B14F-4D97-AF65-F5344CB8AC3E}">
        <p14:creationId xmlns:p14="http://schemas.microsoft.com/office/powerpoint/2010/main" val="3326500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2EB19F-6DB2-F656-5BC0-ACFE489B7DB0}"/>
              </a:ext>
            </a:extLst>
          </p:cNvPr>
          <p:cNvSpPr>
            <a:spLocks noGrp="1"/>
          </p:cNvSpPr>
          <p:nvPr>
            <p:ph type="body" sz="quarter" idx="18"/>
          </p:nvPr>
        </p:nvSpPr>
        <p:spPr>
          <a:xfrm>
            <a:off x="4638601" y="446567"/>
            <a:ext cx="7110376" cy="5730949"/>
          </a:xfrm>
        </p:spPr>
        <p:txBody>
          <a:bodyPr>
            <a:normAutofit fontScale="85000" lnSpcReduction="20000"/>
          </a:bodyPr>
          <a:lstStyle/>
          <a:p>
            <a:pPr marL="342900" indent="-342900">
              <a:lnSpc>
                <a:spcPct val="120000"/>
              </a:lnSpc>
              <a:buFont typeface="Arial" panose="020B0604020202020204" pitchFamily="34" charset="0"/>
              <a:buChar char="•"/>
            </a:pPr>
            <a:r>
              <a:rPr lang="en-GB" dirty="0"/>
              <a:t>To raise awareness of the importance of physical wellbeing to combat any negative effects of technology.</a:t>
            </a:r>
          </a:p>
          <a:p>
            <a:pPr marL="342900" indent="-342900">
              <a:lnSpc>
                <a:spcPct val="120000"/>
              </a:lnSpc>
              <a:buFont typeface="Arial" panose="020B0604020202020204" pitchFamily="34" charset="0"/>
              <a:buChar char="•"/>
            </a:pPr>
            <a:r>
              <a:rPr lang="en-GB" dirty="0"/>
              <a:t>To foster a culture of digital wellbeing in the workplace, ensuring that employees adhere to their workload and do not overwork themselves.</a:t>
            </a:r>
          </a:p>
          <a:p>
            <a:pPr marL="342900" indent="-342900">
              <a:lnSpc>
                <a:spcPct val="120000"/>
              </a:lnSpc>
              <a:buFont typeface="Arial" panose="020B0604020202020204" pitchFamily="34" charset="0"/>
              <a:buChar char="•"/>
            </a:pPr>
            <a:r>
              <a:rPr lang="en-GB" dirty="0"/>
              <a:t>To provide guidance and support for staff who feel burnt out or stressed due to digital wellbeing issues.</a:t>
            </a:r>
          </a:p>
          <a:p>
            <a:pPr marL="0" indent="0">
              <a:lnSpc>
                <a:spcPct val="120000"/>
              </a:lnSpc>
            </a:pPr>
            <a:r>
              <a:rPr lang="en-GB" b="1" dirty="0"/>
              <a:t>Actions to support your objective can include the following:</a:t>
            </a:r>
          </a:p>
          <a:p>
            <a:pPr marL="342900" indent="-342900">
              <a:lnSpc>
                <a:spcPct val="120000"/>
              </a:lnSpc>
              <a:buFont typeface="Arial" panose="020B0604020202020204" pitchFamily="34" charset="0"/>
              <a:buChar char="•"/>
            </a:pPr>
            <a:r>
              <a:rPr lang="en-GB" dirty="0"/>
              <a:t>Engage in open communication and regular team/individual meetings so staff can have their say on how they are feeling.</a:t>
            </a:r>
          </a:p>
          <a:p>
            <a:pPr marL="342900" indent="-342900">
              <a:lnSpc>
                <a:spcPct val="120000"/>
              </a:lnSpc>
              <a:buFont typeface="Arial" panose="020B0604020202020204" pitchFamily="34" charset="0"/>
              <a:buChar char="•"/>
            </a:pPr>
            <a:r>
              <a:rPr lang="en-GB" dirty="0"/>
              <a:t>Consider assigning a digital wellness ambassador in your team that staff can go to in confidence with their concerns.</a:t>
            </a:r>
          </a:p>
          <a:p>
            <a:pPr marL="342900" indent="-342900">
              <a:lnSpc>
                <a:spcPct val="120000"/>
              </a:lnSpc>
              <a:buFont typeface="Arial" panose="020B0604020202020204" pitchFamily="34" charset="0"/>
              <a:buChar char="•"/>
            </a:pPr>
            <a:r>
              <a:rPr lang="en-GB" dirty="0"/>
              <a:t>Offer stress-busting activities such as yoga or lunchtime walking for workers to decompress and give them a break from technology.</a:t>
            </a:r>
          </a:p>
          <a:p>
            <a:pPr marL="342900" indent="-342900">
              <a:buFont typeface="Arial" panose="020B0604020202020204" pitchFamily="34" charset="0"/>
              <a:buChar char="•"/>
            </a:pPr>
            <a:endParaRPr lang="en-GB" dirty="0"/>
          </a:p>
          <a:p>
            <a:endParaRPr lang="en-BA" dirty="0"/>
          </a:p>
        </p:txBody>
      </p:sp>
      <p:sp>
        <p:nvSpPr>
          <p:cNvPr id="3" name="Text Placeholder 2">
            <a:extLst>
              <a:ext uri="{FF2B5EF4-FFF2-40B4-BE49-F238E27FC236}">
                <a16:creationId xmlns:a16="http://schemas.microsoft.com/office/drawing/2014/main" id="{D4B48951-BADA-E555-C088-941313E0316C}"/>
              </a:ext>
            </a:extLst>
          </p:cNvPr>
          <p:cNvSpPr>
            <a:spLocks noGrp="1"/>
          </p:cNvSpPr>
          <p:nvPr>
            <p:ph type="body" sz="quarter" idx="16"/>
          </p:nvPr>
        </p:nvSpPr>
        <p:spPr/>
        <p:txBody>
          <a:bodyPr/>
          <a:lstStyle/>
          <a:p>
            <a:r>
              <a:rPr lang="en-US" sz="3600" dirty="0">
                <a:solidFill>
                  <a:srgbClr val="A2CC3A"/>
                </a:solidFill>
              </a:rPr>
              <a:t>Example Objectives</a:t>
            </a:r>
            <a:endParaRPr lang="en-BA" dirty="0">
              <a:solidFill>
                <a:srgbClr val="A2CC3A"/>
              </a:solidFill>
            </a:endParaRPr>
          </a:p>
        </p:txBody>
      </p:sp>
    </p:spTree>
    <p:extLst>
      <p:ext uri="{BB962C8B-B14F-4D97-AF65-F5344CB8AC3E}">
        <p14:creationId xmlns:p14="http://schemas.microsoft.com/office/powerpoint/2010/main" val="16996681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6BF92-F6D0-F4E1-0C8F-F1CE5486998C}"/>
              </a:ext>
            </a:extLst>
          </p:cNvPr>
          <p:cNvSpPr>
            <a:spLocks noGrp="1"/>
          </p:cNvSpPr>
          <p:nvPr>
            <p:ph type="body" sz="quarter" idx="18"/>
          </p:nvPr>
        </p:nvSpPr>
        <p:spPr/>
        <p:txBody>
          <a:bodyPr/>
          <a:lstStyle/>
          <a:p>
            <a:pPr marL="342900" indent="-342900">
              <a:buFont typeface="Arial" panose="020B0604020202020204" pitchFamily="34" charset="0"/>
              <a:buChar char="•"/>
            </a:pPr>
            <a:r>
              <a:rPr lang="en-GB" dirty="0"/>
              <a:t>All staff should be made aware of the wellbeing policies and procedure, as well as any resources available to them.</a:t>
            </a:r>
          </a:p>
          <a:p>
            <a:pPr marL="342900" indent="-342900">
              <a:buFont typeface="Arial" panose="020B0604020202020204" pitchFamily="34" charset="0"/>
              <a:buChar char="•"/>
            </a:pPr>
            <a:r>
              <a:rPr lang="en-GB" dirty="0"/>
              <a:t>Any new policies and procedures should be openly shared and discussed at new employee inductions. They should also be updated regularly as needed and all new changes should be circulated via email to every employee. </a:t>
            </a:r>
          </a:p>
          <a:p>
            <a:pPr marL="342900" indent="-342900">
              <a:buFont typeface="Arial" panose="020B0604020202020204" pitchFamily="34" charset="0"/>
              <a:buChar char="•"/>
            </a:pPr>
            <a:r>
              <a:rPr lang="en-GB" dirty="0"/>
              <a:t>Regular reminders about the policies and procedures should be given, and it should be easily accessible via a shared drive.</a:t>
            </a:r>
          </a:p>
          <a:p>
            <a:endParaRPr lang="en-BA" dirty="0"/>
          </a:p>
        </p:txBody>
      </p:sp>
      <p:sp>
        <p:nvSpPr>
          <p:cNvPr id="3" name="Text Placeholder 2">
            <a:extLst>
              <a:ext uri="{FF2B5EF4-FFF2-40B4-BE49-F238E27FC236}">
                <a16:creationId xmlns:a16="http://schemas.microsoft.com/office/drawing/2014/main" id="{8A6253CD-FDAC-4666-9CF2-2F4732144DE0}"/>
              </a:ext>
            </a:extLst>
          </p:cNvPr>
          <p:cNvSpPr>
            <a:spLocks noGrp="1"/>
          </p:cNvSpPr>
          <p:nvPr>
            <p:ph type="body" sz="quarter" idx="16"/>
          </p:nvPr>
        </p:nvSpPr>
        <p:spPr>
          <a:xfrm>
            <a:off x="774354" y="661585"/>
            <a:ext cx="3340446" cy="4881923"/>
          </a:xfrm>
        </p:spPr>
        <p:txBody>
          <a:bodyPr/>
          <a:lstStyle/>
          <a:p>
            <a:r>
              <a:rPr lang="en-US" sz="3600" dirty="0">
                <a:solidFill>
                  <a:srgbClr val="A2CC3A"/>
                </a:solidFill>
              </a:rPr>
              <a:t>Communication</a:t>
            </a:r>
          </a:p>
          <a:p>
            <a:endParaRPr lang="en-BA" dirty="0"/>
          </a:p>
        </p:txBody>
      </p:sp>
    </p:spTree>
    <p:extLst>
      <p:ext uri="{BB962C8B-B14F-4D97-AF65-F5344CB8AC3E}">
        <p14:creationId xmlns:p14="http://schemas.microsoft.com/office/powerpoint/2010/main" val="30852232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7B4ABF-F25C-8736-6232-042A7A5D793F}"/>
              </a:ext>
            </a:extLst>
          </p:cNvPr>
          <p:cNvSpPr>
            <a:spLocks noGrp="1"/>
          </p:cNvSpPr>
          <p:nvPr>
            <p:ph type="body" sz="quarter" idx="18"/>
          </p:nvPr>
        </p:nvSpPr>
        <p:spPr/>
        <p:txBody>
          <a:bodyPr/>
          <a:lstStyle/>
          <a:p>
            <a:pPr marL="342900" indent="-342900">
              <a:buFont typeface="Arial" panose="020B0604020202020204" pitchFamily="34" charset="0"/>
              <a:buChar char="•"/>
            </a:pPr>
            <a:r>
              <a:rPr lang="en-US" dirty="0"/>
              <a:t>It is important to continuously review and monitor the all wellbeing policies and procedures. </a:t>
            </a:r>
          </a:p>
          <a:p>
            <a:pPr marL="342900" indent="-342900">
              <a:buFont typeface="Arial" panose="020B0604020202020204" pitchFamily="34" charset="0"/>
              <a:buChar char="•"/>
            </a:pPr>
            <a:r>
              <a:rPr lang="en-US" dirty="0"/>
              <a:t>You should measure the success of them also and determine if any changes need to be made. </a:t>
            </a:r>
          </a:p>
          <a:p>
            <a:pPr marL="342900" indent="-342900">
              <a:buFont typeface="Arial" panose="020B0604020202020204" pitchFamily="34" charset="0"/>
              <a:buChar char="•"/>
            </a:pPr>
            <a:r>
              <a:rPr lang="en-US" dirty="0"/>
              <a:t>Staff should be made aware of their responsibilities in ensuring policy actions are implemented for their own health and wellbeing.</a:t>
            </a:r>
          </a:p>
          <a:p>
            <a:pPr marL="0" indent="0"/>
            <a:r>
              <a:rPr lang="en-US" dirty="0"/>
              <a:t> </a:t>
            </a:r>
            <a:endParaRPr lang="en-BA" dirty="0"/>
          </a:p>
        </p:txBody>
      </p:sp>
      <p:sp>
        <p:nvSpPr>
          <p:cNvPr id="3" name="Text Placeholder 2">
            <a:extLst>
              <a:ext uri="{FF2B5EF4-FFF2-40B4-BE49-F238E27FC236}">
                <a16:creationId xmlns:a16="http://schemas.microsoft.com/office/drawing/2014/main" id="{939FDD73-DCF5-34C4-379F-692B326EA94D}"/>
              </a:ext>
            </a:extLst>
          </p:cNvPr>
          <p:cNvSpPr>
            <a:spLocks noGrp="1"/>
          </p:cNvSpPr>
          <p:nvPr>
            <p:ph type="body" sz="quarter" idx="16"/>
          </p:nvPr>
        </p:nvSpPr>
        <p:spPr/>
        <p:txBody>
          <a:bodyPr/>
          <a:lstStyle/>
          <a:p>
            <a:r>
              <a:rPr lang="en-GB" dirty="0"/>
              <a:t>Reviewing + monitoring              the policy</a:t>
            </a:r>
          </a:p>
          <a:p>
            <a:endParaRPr lang="en-BA" dirty="0"/>
          </a:p>
        </p:txBody>
      </p:sp>
    </p:spTree>
    <p:extLst>
      <p:ext uri="{BB962C8B-B14F-4D97-AF65-F5344CB8AC3E}">
        <p14:creationId xmlns:p14="http://schemas.microsoft.com/office/powerpoint/2010/main" val="2238358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2044744" y="584791"/>
            <a:ext cx="9991311" cy="6570921"/>
          </a:xfrm>
        </p:spPr>
        <p:txBody>
          <a:bodyPr>
            <a:normAutofit lnSpcReduction="10000"/>
          </a:bodyPr>
          <a:lstStyle/>
          <a:p>
            <a:pPr>
              <a:lnSpc>
                <a:spcPct val="110000"/>
              </a:lnSpc>
            </a:pPr>
            <a:r>
              <a:rPr lang="en-GB" sz="2600" b="1" dirty="0">
                <a:solidFill>
                  <a:srgbClr val="0B582E"/>
                </a:solidFill>
              </a:rPr>
              <a:t>Let’s get the terminology challenge out of the way!  What is the difference between green, sustainable and eco-friendly?</a:t>
            </a:r>
          </a:p>
          <a:p>
            <a:pPr marL="457200" indent="-457200">
              <a:lnSpc>
                <a:spcPct val="110000"/>
              </a:lnSpc>
              <a:buFont typeface="Arial" panose="020B0604020202020204" pitchFamily="34" charset="0"/>
              <a:buChar char="•"/>
            </a:pPr>
            <a:r>
              <a:rPr lang="en-GB" sz="2600" b="1" dirty="0">
                <a:solidFill>
                  <a:srgbClr val="A2CC3A"/>
                </a:solidFill>
              </a:rPr>
              <a:t>A “Green office” </a:t>
            </a:r>
            <a:r>
              <a:rPr lang="en-GB" sz="2600" dirty="0"/>
              <a:t>is broadly applied to everything related to benefiting the environment, from architecture to coworking spaces, but green doesn’t necessarily mean sustainable. For instance, products made from renewable resources are considered green, yet a life-cycle analysis  could show that it requires a lot of energy to manufacture or ship, and if there isn’t a proper way to dispose of the product - then it’s not considered sustainable.</a:t>
            </a:r>
          </a:p>
          <a:p>
            <a:pPr marL="457200" indent="-457200">
              <a:lnSpc>
                <a:spcPct val="110000"/>
              </a:lnSpc>
              <a:buFont typeface="Arial" panose="020B0604020202020204" pitchFamily="34" charset="0"/>
              <a:buChar char="•"/>
            </a:pPr>
            <a:r>
              <a:rPr lang="en-GB" sz="2600" b="1" dirty="0">
                <a:solidFill>
                  <a:srgbClr val="A2CC3A"/>
                </a:solidFill>
              </a:rPr>
              <a:t>Eco-friendly </a:t>
            </a:r>
            <a:r>
              <a:rPr lang="en-GB" sz="2600" dirty="0"/>
              <a:t>isn’t quite so broad. It means that something doesn’t harm the planet. Compared to ‘”green office”,  an eco friendly office has higher standards. </a:t>
            </a:r>
          </a:p>
          <a:p>
            <a:pPr marL="457200" indent="-457200">
              <a:lnSpc>
                <a:spcPct val="110000"/>
              </a:lnSpc>
              <a:buFont typeface="Arial" panose="020B0604020202020204" pitchFamily="34" charset="0"/>
              <a:buChar char="•"/>
            </a:pPr>
            <a:r>
              <a:rPr lang="en-GB" sz="2600" b="1" dirty="0">
                <a:solidFill>
                  <a:srgbClr val="A2CC3A"/>
                </a:solidFill>
              </a:rPr>
              <a:t>Sustainability </a:t>
            </a:r>
            <a:r>
              <a:rPr lang="en-GB" sz="2600" dirty="0"/>
              <a:t>at the office sets the focus on the future. Sustainability at the office </a:t>
            </a:r>
            <a:r>
              <a:rPr lang="en-GB" sz="2600" u="sng" dirty="0"/>
              <a:t>includes </a:t>
            </a:r>
            <a:r>
              <a:rPr lang="en-GB" sz="2600" dirty="0"/>
              <a:t>eco-friendly activities and green products. </a:t>
            </a:r>
          </a:p>
          <a:p>
            <a:pPr marL="0" indent="0">
              <a:lnSpc>
                <a:spcPct val="110000"/>
              </a:lnSpc>
            </a:pPr>
            <a:endParaRPr lang="en-US" sz="2600" dirty="0"/>
          </a:p>
          <a:p>
            <a:endParaRPr lang="en-US" sz="2800" i="1" dirty="0"/>
          </a:p>
        </p:txBody>
      </p:sp>
    </p:spTree>
    <p:extLst>
      <p:ext uri="{BB962C8B-B14F-4D97-AF65-F5344CB8AC3E}">
        <p14:creationId xmlns:p14="http://schemas.microsoft.com/office/powerpoint/2010/main" val="27559576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normAutofit fontScale="77500" lnSpcReduction="20000"/>
          </a:bodyPr>
          <a:lstStyle/>
          <a:p>
            <a:r>
              <a:rPr lang="en-US" dirty="0"/>
              <a:t>Next Module 4 </a:t>
            </a:r>
          </a:p>
        </p:txBody>
      </p:sp>
      <p:sp>
        <p:nvSpPr>
          <p:cNvPr id="5" name="Text Placeholder 4">
            <a:extLst>
              <a:ext uri="{FF2B5EF4-FFF2-40B4-BE49-F238E27FC236}">
                <a16:creationId xmlns:a16="http://schemas.microsoft.com/office/drawing/2014/main" id="{384F6D6A-D0BB-44AF-E262-054ABF7C707B}"/>
              </a:ext>
            </a:extLst>
          </p:cNvPr>
          <p:cNvSpPr>
            <a:spLocks noGrp="1"/>
          </p:cNvSpPr>
          <p:nvPr>
            <p:ph type="body" sz="quarter" idx="19"/>
          </p:nvPr>
        </p:nvSpPr>
        <p:spPr/>
        <p:txBody>
          <a:bodyPr>
            <a:normAutofit fontScale="92500"/>
          </a:bodyPr>
          <a:lstStyle/>
          <a:p>
            <a:r>
              <a:rPr lang="en-IE" sz="2400" dirty="0"/>
              <a:t>Sustainable Procurement and Supply Chains </a:t>
            </a:r>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21461" y="430618"/>
            <a:ext cx="10087004" cy="3040912"/>
          </a:xfrm>
        </p:spPr>
        <p:txBody>
          <a:bodyPr>
            <a:normAutofit/>
          </a:bodyPr>
          <a:lstStyle/>
          <a:p>
            <a:pPr marL="0" indent="0">
              <a:lnSpc>
                <a:spcPct val="100000"/>
              </a:lnSpc>
            </a:pPr>
            <a:r>
              <a:rPr lang="en-US" sz="2600" dirty="0"/>
              <a:t>Making green improvements to office operations has a beneficial impact not only for energy costs but also on employee wellness and productivity. Sustainable office space is more comfortable to work in, has better air quality and uses less energy, compared to offices that have not made green office improvements.</a:t>
            </a:r>
          </a:p>
          <a:p>
            <a:r>
              <a:rPr lang="en-IE" sz="1500" dirty="0"/>
              <a:t>Adapted from s</a:t>
            </a:r>
            <a:r>
              <a:rPr lang="en-BA" sz="1500" dirty="0"/>
              <a:t>ource: </a:t>
            </a:r>
            <a:r>
              <a:rPr lang="en-GB" sz="1500" dirty="0">
                <a:hlinkClick r:id="rId2"/>
              </a:rPr>
              <a:t>Sustainable office space</a:t>
            </a:r>
            <a:endParaRPr lang="en-BA" sz="1500" dirty="0"/>
          </a:p>
          <a:p>
            <a:endParaRPr lang="en-US" sz="2800" i="1" dirty="0"/>
          </a:p>
        </p:txBody>
      </p:sp>
      <p:pic>
        <p:nvPicPr>
          <p:cNvPr id="4" name="Picture 3">
            <a:extLst>
              <a:ext uri="{FF2B5EF4-FFF2-40B4-BE49-F238E27FC236}">
                <a16:creationId xmlns:a16="http://schemas.microsoft.com/office/drawing/2014/main" id="{433867D6-2976-6222-80AD-08FA6311699D}"/>
              </a:ext>
            </a:extLst>
          </p:cNvPr>
          <p:cNvPicPr>
            <a:picLocks noChangeAspect="1"/>
          </p:cNvPicPr>
          <p:nvPr/>
        </p:nvPicPr>
        <p:blipFill>
          <a:blip r:embed="rId3"/>
          <a:stretch>
            <a:fillRect/>
          </a:stretch>
        </p:blipFill>
        <p:spPr>
          <a:xfrm>
            <a:off x="1603752" y="3262314"/>
            <a:ext cx="10676853" cy="3595686"/>
          </a:xfrm>
          <a:prstGeom prst="rect">
            <a:avLst/>
          </a:prstGeom>
        </p:spPr>
      </p:pic>
    </p:spTree>
    <p:extLst>
      <p:ext uri="{BB962C8B-B14F-4D97-AF65-F5344CB8AC3E}">
        <p14:creationId xmlns:p14="http://schemas.microsoft.com/office/powerpoint/2010/main" val="3508810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3EBDD8-ADAA-9847-8A16-A76C961076B7}"/>
              </a:ext>
            </a:extLst>
          </p:cNvPr>
          <p:cNvSpPr>
            <a:spLocks noGrp="1"/>
          </p:cNvSpPr>
          <p:nvPr>
            <p:ph type="body" sz="quarter" idx="18"/>
          </p:nvPr>
        </p:nvSpPr>
        <p:spPr>
          <a:xfrm>
            <a:off x="506897" y="1531820"/>
            <a:ext cx="10979963" cy="4709491"/>
          </a:xfrm>
        </p:spPr>
        <p:txBody>
          <a:bodyPr>
            <a:normAutofit/>
          </a:bodyPr>
          <a:lstStyle/>
          <a:p>
            <a:pPr marL="0" indent="0" algn="just"/>
            <a:r>
              <a:rPr lang="en-GB" dirty="0">
                <a:effectLst/>
                <a:latin typeface="Calibri" panose="020F0502020204030204" pitchFamily="34" charset="0"/>
                <a:cs typeface="Calibri" panose="020F0502020204030204" pitchFamily="34" charset="0"/>
              </a:rPr>
              <a:t>There are two main factors to consider in creating a sustainable office. </a:t>
            </a:r>
          </a:p>
          <a:p>
            <a:pPr marL="457200" indent="-457200" algn="just">
              <a:buAutoNum type="arabicParenR"/>
            </a:pPr>
            <a:r>
              <a:rPr lang="en-GB" b="1" dirty="0">
                <a:solidFill>
                  <a:srgbClr val="A2CC3A"/>
                </a:solidFill>
                <a:effectLst/>
                <a:latin typeface="Calibri" panose="020F0502020204030204" pitchFamily="34" charset="0"/>
                <a:cs typeface="Calibri" panose="020F0502020204030204" pitchFamily="34" charset="0"/>
              </a:rPr>
              <a:t>The physical environment </a:t>
            </a:r>
          </a:p>
          <a:p>
            <a:pPr marL="0" indent="0" algn="just">
              <a:lnSpc>
                <a:spcPct val="110000"/>
              </a:lnSpc>
            </a:pPr>
            <a:r>
              <a:rPr lang="en-GB" dirty="0">
                <a:latin typeface="Calibri" panose="020F0502020204030204" pitchFamily="34" charset="0"/>
                <a:cs typeface="Calibri" panose="020F0502020204030204" pitchFamily="34" charset="0"/>
              </a:rPr>
              <a:t>Whether the office is in a </a:t>
            </a:r>
            <a:r>
              <a:rPr lang="en-GB" dirty="0">
                <a:effectLst/>
                <a:latin typeface="Calibri" panose="020F0502020204030204" pitchFamily="34" charset="0"/>
                <a:cs typeface="Calibri" panose="020F0502020204030204" pitchFamily="34" charset="0"/>
              </a:rPr>
              <a:t>new, innovative building or an older building has an impact on your path to a sustainable office.  </a:t>
            </a:r>
          </a:p>
          <a:p>
            <a:pPr marL="0" indent="0" algn="just"/>
            <a:r>
              <a:rPr lang="en-GB" b="1" dirty="0">
                <a:solidFill>
                  <a:srgbClr val="A2CC3A"/>
                </a:solidFill>
                <a:latin typeface="Calibri" panose="020F0502020204030204" pitchFamily="34" charset="0"/>
                <a:cs typeface="Calibri" panose="020F0502020204030204" pitchFamily="34" charset="0"/>
              </a:rPr>
              <a:t>2) The </a:t>
            </a:r>
            <a:r>
              <a:rPr lang="en-GB" b="1" dirty="0">
                <a:solidFill>
                  <a:srgbClr val="A2CC3A"/>
                </a:solidFill>
                <a:effectLst/>
                <a:latin typeface="Calibri" panose="020F0502020204030204" pitchFamily="34" charset="0"/>
                <a:cs typeface="Calibri" panose="020F0502020204030204" pitchFamily="34" charset="0"/>
              </a:rPr>
              <a:t>behaviour in the office </a:t>
            </a:r>
            <a:endParaRPr lang="en-GB" b="1" dirty="0">
              <a:solidFill>
                <a:srgbClr val="A2CC3A"/>
              </a:solidFill>
              <a:latin typeface="Calibri" panose="020F0502020204030204" pitchFamily="34" charset="0"/>
              <a:cs typeface="Calibri" panose="020F0502020204030204" pitchFamily="34" charset="0"/>
            </a:endParaRPr>
          </a:p>
          <a:p>
            <a:pPr marL="0" indent="0" algn="just"/>
            <a:r>
              <a:rPr lang="en-GB" dirty="0">
                <a:effectLst/>
                <a:latin typeface="Calibri" panose="020F0502020204030204" pitchFamily="34" charset="0"/>
                <a:cs typeface="Calibri" panose="020F0502020204030204" pitchFamily="34" charset="0"/>
              </a:rPr>
              <a:t>Behaviours regarding resources consumption in the office e.g. cutting expenses down (i.e. operating costs). </a:t>
            </a:r>
            <a:r>
              <a:rPr lang="en-GB" b="0" i="0" dirty="0">
                <a:solidFill>
                  <a:srgbClr val="313435"/>
                </a:solidFill>
                <a:effectLst/>
                <a:latin typeface="universal sans 500"/>
              </a:rPr>
              <a:t>Every environmentally conscious contribution counts. </a:t>
            </a:r>
            <a:endParaRPr lang="en-GB"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506898" y="480832"/>
            <a:ext cx="10979962" cy="1182981"/>
          </a:xfrm>
        </p:spPr>
        <p:txBody>
          <a:bodyPr/>
          <a:lstStyle/>
          <a:p>
            <a:r>
              <a:rPr lang="en-US" dirty="0"/>
              <a:t>Introduction to Sustainable Offices</a:t>
            </a:r>
          </a:p>
        </p:txBody>
      </p:sp>
    </p:spTree>
    <p:extLst>
      <p:ext uri="{BB962C8B-B14F-4D97-AF65-F5344CB8AC3E}">
        <p14:creationId xmlns:p14="http://schemas.microsoft.com/office/powerpoint/2010/main" val="948838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8" y="3733703"/>
            <a:ext cx="4988760" cy="845970"/>
          </a:xfrm>
        </p:spPr>
        <p:txBody>
          <a:bodyPr>
            <a:noAutofit/>
          </a:bodyPr>
          <a:lstStyle/>
          <a:p>
            <a:r>
              <a:rPr lang="en-US" dirty="0"/>
              <a:t>How do you as an SME benefit? </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n-US" dirty="0"/>
              <a:t>Section 2</a:t>
            </a:r>
          </a:p>
        </p:txBody>
      </p:sp>
    </p:spTree>
    <p:extLst>
      <p:ext uri="{BB962C8B-B14F-4D97-AF65-F5344CB8AC3E}">
        <p14:creationId xmlns:p14="http://schemas.microsoft.com/office/powerpoint/2010/main" val="888393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A4D5D8-4575-524A-8AB8-6114F060D24E}"/>
              </a:ext>
            </a:extLst>
          </p:cNvPr>
          <p:cNvSpPr>
            <a:spLocks noGrp="1"/>
          </p:cNvSpPr>
          <p:nvPr>
            <p:ph type="body" sz="quarter" idx="25"/>
          </p:nvPr>
        </p:nvSpPr>
        <p:spPr/>
        <p:txBody>
          <a:bodyPr>
            <a:normAutofit/>
          </a:bodyPr>
          <a:lstStyle/>
          <a:p>
            <a:pPr marL="0" indent="0"/>
            <a:r>
              <a:rPr lang="en-US" dirty="0"/>
              <a:t>1. Competitive advantage</a:t>
            </a:r>
          </a:p>
        </p:txBody>
      </p:sp>
      <p:sp>
        <p:nvSpPr>
          <p:cNvPr id="14" name="Text Placeholder 13">
            <a:extLst>
              <a:ext uri="{FF2B5EF4-FFF2-40B4-BE49-F238E27FC236}">
                <a16:creationId xmlns:a16="http://schemas.microsoft.com/office/drawing/2014/main" id="{7F95A218-391F-C243-99B9-7FC8185EA999}"/>
              </a:ext>
            </a:extLst>
          </p:cNvPr>
          <p:cNvSpPr>
            <a:spLocks noGrp="1"/>
          </p:cNvSpPr>
          <p:nvPr>
            <p:ph type="body" sz="quarter" idx="29"/>
          </p:nvPr>
        </p:nvSpPr>
        <p:spPr/>
        <p:txBody>
          <a:bodyPr>
            <a:normAutofit lnSpcReduction="10000"/>
          </a:bodyPr>
          <a:lstStyle/>
          <a:p>
            <a:r>
              <a:rPr lang="en-GB" b="0" i="0" u="none" strike="noStrike" dirty="0">
                <a:solidFill>
                  <a:srgbClr val="000000"/>
                </a:solidFill>
                <a:effectLst/>
                <a:latin typeface="universal sans 800"/>
              </a:rPr>
              <a:t>10 Benefits of </a:t>
            </a:r>
            <a:r>
              <a:rPr lang="en-US" dirty="0"/>
              <a:t>Sustainable Offices (part 1) </a:t>
            </a:r>
            <a:endParaRPr lang="en-GB" b="0" i="0" u="none" strike="noStrike" dirty="0">
              <a:solidFill>
                <a:srgbClr val="000000"/>
              </a:solidFill>
              <a:effectLst/>
              <a:latin typeface="universal sans 800"/>
            </a:endParaRPr>
          </a:p>
        </p:txBody>
      </p:sp>
      <p:sp>
        <p:nvSpPr>
          <p:cNvPr id="10" name="Text Placeholder 12">
            <a:extLst>
              <a:ext uri="{FF2B5EF4-FFF2-40B4-BE49-F238E27FC236}">
                <a16:creationId xmlns:a16="http://schemas.microsoft.com/office/drawing/2014/main" id="{F084E920-98C0-0E69-7943-CD7769677D21}"/>
              </a:ext>
            </a:extLst>
          </p:cNvPr>
          <p:cNvSpPr txBox="1">
            <a:spLocks/>
          </p:cNvSpPr>
          <p:nvPr/>
        </p:nvSpPr>
        <p:spPr>
          <a:xfrm>
            <a:off x="2913444" y="4364934"/>
            <a:ext cx="2061046" cy="159443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63A043"/>
                </a:solidFill>
              </a:rPr>
              <a:t>2. Higher profits in the long run</a:t>
            </a:r>
          </a:p>
        </p:txBody>
      </p:sp>
      <p:sp>
        <p:nvSpPr>
          <p:cNvPr id="12" name="Text Placeholder 12">
            <a:extLst>
              <a:ext uri="{FF2B5EF4-FFF2-40B4-BE49-F238E27FC236}">
                <a16:creationId xmlns:a16="http://schemas.microsoft.com/office/drawing/2014/main" id="{00053754-D8B1-AE47-D475-E1985BD3F682}"/>
              </a:ext>
            </a:extLst>
          </p:cNvPr>
          <p:cNvSpPr txBox="1">
            <a:spLocks/>
          </p:cNvSpPr>
          <p:nvPr/>
        </p:nvSpPr>
        <p:spPr>
          <a:xfrm>
            <a:off x="7241237" y="4364934"/>
            <a:ext cx="2061046" cy="159443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297239"/>
                </a:solidFill>
              </a:rPr>
              <a:t>4. Reputation and image boost</a:t>
            </a:r>
          </a:p>
        </p:txBody>
      </p:sp>
      <p:sp>
        <p:nvSpPr>
          <p:cNvPr id="19" name="Text Placeholder 12">
            <a:extLst>
              <a:ext uri="{FF2B5EF4-FFF2-40B4-BE49-F238E27FC236}">
                <a16:creationId xmlns:a16="http://schemas.microsoft.com/office/drawing/2014/main" id="{79242669-A62F-8EA1-1055-354F94139126}"/>
              </a:ext>
            </a:extLst>
          </p:cNvPr>
          <p:cNvSpPr txBox="1">
            <a:spLocks/>
          </p:cNvSpPr>
          <p:nvPr/>
        </p:nvSpPr>
        <p:spPr>
          <a:xfrm>
            <a:off x="9381981" y="4364934"/>
            <a:ext cx="2061046" cy="159443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0B582E"/>
                </a:solidFill>
              </a:rPr>
              <a:t>5. Reduced energy bills</a:t>
            </a:r>
          </a:p>
        </p:txBody>
      </p:sp>
      <p:sp>
        <p:nvSpPr>
          <p:cNvPr id="21" name="Text Placeholder 12">
            <a:extLst>
              <a:ext uri="{FF2B5EF4-FFF2-40B4-BE49-F238E27FC236}">
                <a16:creationId xmlns:a16="http://schemas.microsoft.com/office/drawing/2014/main" id="{63DBFF37-51BE-2111-4E65-A430FA3C4154}"/>
              </a:ext>
            </a:extLst>
          </p:cNvPr>
          <p:cNvSpPr txBox="1">
            <a:spLocks/>
          </p:cNvSpPr>
          <p:nvPr/>
        </p:nvSpPr>
        <p:spPr>
          <a:xfrm>
            <a:off x="5076766" y="4364934"/>
            <a:ext cx="2061046" cy="159443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1" i="0" kern="1200" spc="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rgbClr val="63A043"/>
                </a:solidFill>
              </a:rPr>
              <a:t>3. Possible subsidies</a:t>
            </a:r>
          </a:p>
        </p:txBody>
      </p:sp>
      <p:grpSp>
        <p:nvGrpSpPr>
          <p:cNvPr id="22" name="Google Shape;540;p39">
            <a:extLst>
              <a:ext uri="{FF2B5EF4-FFF2-40B4-BE49-F238E27FC236}">
                <a16:creationId xmlns:a16="http://schemas.microsoft.com/office/drawing/2014/main" id="{B1565816-13DC-5FEB-2CE0-8BB57C4E47EF}"/>
              </a:ext>
            </a:extLst>
          </p:cNvPr>
          <p:cNvGrpSpPr/>
          <p:nvPr/>
        </p:nvGrpSpPr>
        <p:grpSpPr>
          <a:xfrm>
            <a:off x="1600879" y="2375208"/>
            <a:ext cx="357234" cy="361310"/>
            <a:chOff x="5290150" y="1636700"/>
            <a:chExt cx="425025" cy="429875"/>
          </a:xfrm>
        </p:grpSpPr>
        <p:sp>
          <p:nvSpPr>
            <p:cNvPr id="23" name="Google Shape;541;p39">
              <a:extLst>
                <a:ext uri="{FF2B5EF4-FFF2-40B4-BE49-F238E27FC236}">
                  <a16:creationId xmlns:a16="http://schemas.microsoft.com/office/drawing/2014/main" id="{129E58A0-FFA5-C9E1-0F2B-4C1AC1A49707}"/>
                </a:ext>
              </a:extLst>
            </p:cNvPr>
            <p:cNvSpPr/>
            <p:nvPr/>
          </p:nvSpPr>
          <p:spPr>
            <a:xfrm>
              <a:off x="5396700" y="1939925"/>
              <a:ext cx="211900" cy="126650"/>
            </a:xfrm>
            <a:custGeom>
              <a:avLst/>
              <a:gdLst/>
              <a:ahLst/>
              <a:cxnLst/>
              <a:rect l="l" t="t" r="r" b="b"/>
              <a:pathLst>
                <a:path w="8476" h="5066" fill="none" extrusionOk="0">
                  <a:moveTo>
                    <a:pt x="3167" y="0"/>
                  </a:moveTo>
                  <a:lnTo>
                    <a:pt x="3167" y="2825"/>
                  </a:lnTo>
                  <a:lnTo>
                    <a:pt x="3167" y="2825"/>
                  </a:lnTo>
                  <a:lnTo>
                    <a:pt x="2606" y="2947"/>
                  </a:lnTo>
                  <a:lnTo>
                    <a:pt x="2071" y="3093"/>
                  </a:lnTo>
                  <a:lnTo>
                    <a:pt x="1584" y="3288"/>
                  </a:lnTo>
                  <a:lnTo>
                    <a:pt x="1145" y="3483"/>
                  </a:lnTo>
                  <a:lnTo>
                    <a:pt x="780" y="3702"/>
                  </a:lnTo>
                  <a:lnTo>
                    <a:pt x="609" y="3848"/>
                  </a:lnTo>
                  <a:lnTo>
                    <a:pt x="463" y="3970"/>
                  </a:lnTo>
                  <a:lnTo>
                    <a:pt x="317" y="4116"/>
                  </a:lnTo>
                  <a:lnTo>
                    <a:pt x="195" y="4262"/>
                  </a:lnTo>
                  <a:lnTo>
                    <a:pt x="74" y="4408"/>
                  </a:lnTo>
                  <a:lnTo>
                    <a:pt x="0" y="4579"/>
                  </a:lnTo>
                  <a:lnTo>
                    <a:pt x="0" y="4579"/>
                  </a:lnTo>
                  <a:lnTo>
                    <a:pt x="171" y="4652"/>
                  </a:lnTo>
                  <a:lnTo>
                    <a:pt x="414" y="4725"/>
                  </a:lnTo>
                  <a:lnTo>
                    <a:pt x="780" y="4822"/>
                  </a:lnTo>
                  <a:lnTo>
                    <a:pt x="1340" y="4895"/>
                  </a:lnTo>
                  <a:lnTo>
                    <a:pt x="2095" y="4993"/>
                  </a:lnTo>
                  <a:lnTo>
                    <a:pt x="3045" y="5042"/>
                  </a:lnTo>
                  <a:lnTo>
                    <a:pt x="4238" y="5066"/>
                  </a:lnTo>
                  <a:lnTo>
                    <a:pt x="4238" y="5066"/>
                  </a:lnTo>
                  <a:lnTo>
                    <a:pt x="5432" y="5042"/>
                  </a:lnTo>
                  <a:lnTo>
                    <a:pt x="6381" y="4993"/>
                  </a:lnTo>
                  <a:lnTo>
                    <a:pt x="7136" y="4895"/>
                  </a:lnTo>
                  <a:lnTo>
                    <a:pt x="7697" y="4822"/>
                  </a:lnTo>
                  <a:lnTo>
                    <a:pt x="8062" y="4725"/>
                  </a:lnTo>
                  <a:lnTo>
                    <a:pt x="8305" y="4652"/>
                  </a:lnTo>
                  <a:lnTo>
                    <a:pt x="8476" y="4579"/>
                  </a:lnTo>
                  <a:lnTo>
                    <a:pt x="8476" y="4579"/>
                  </a:lnTo>
                  <a:lnTo>
                    <a:pt x="8403" y="4408"/>
                  </a:lnTo>
                  <a:lnTo>
                    <a:pt x="8281" y="4262"/>
                  </a:lnTo>
                  <a:lnTo>
                    <a:pt x="8159" y="4116"/>
                  </a:lnTo>
                  <a:lnTo>
                    <a:pt x="8013" y="3970"/>
                  </a:lnTo>
                  <a:lnTo>
                    <a:pt x="7867" y="3848"/>
                  </a:lnTo>
                  <a:lnTo>
                    <a:pt x="7697" y="3702"/>
                  </a:lnTo>
                  <a:lnTo>
                    <a:pt x="7331" y="3483"/>
                  </a:lnTo>
                  <a:lnTo>
                    <a:pt x="6893" y="3288"/>
                  </a:lnTo>
                  <a:lnTo>
                    <a:pt x="6406" y="3093"/>
                  </a:lnTo>
                  <a:lnTo>
                    <a:pt x="5870" y="2947"/>
                  </a:lnTo>
                  <a:lnTo>
                    <a:pt x="5310" y="2825"/>
                  </a:lnTo>
                  <a:lnTo>
                    <a:pt x="531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4" name="Google Shape;542;p39">
              <a:extLst>
                <a:ext uri="{FF2B5EF4-FFF2-40B4-BE49-F238E27FC236}">
                  <a16:creationId xmlns:a16="http://schemas.microsoft.com/office/drawing/2014/main" id="{221CDE73-77C7-8DB0-5F63-AA6B75DAABB8}"/>
                </a:ext>
              </a:extLst>
            </p:cNvPr>
            <p:cNvSpPr/>
            <p:nvPr/>
          </p:nvSpPr>
          <p:spPr>
            <a:xfrm>
              <a:off x="5290150" y="1636700"/>
              <a:ext cx="425025" cy="294100"/>
            </a:xfrm>
            <a:custGeom>
              <a:avLst/>
              <a:gdLst/>
              <a:ahLst/>
              <a:cxnLst/>
              <a:rect l="l" t="t" r="r" b="b"/>
              <a:pathLst>
                <a:path w="17001" h="11764" fill="none" extrusionOk="0">
                  <a:moveTo>
                    <a:pt x="15928" y="1072"/>
                  </a:moveTo>
                  <a:lnTo>
                    <a:pt x="13785" y="1072"/>
                  </a:lnTo>
                  <a:lnTo>
                    <a:pt x="13785" y="1072"/>
                  </a:lnTo>
                  <a:lnTo>
                    <a:pt x="13810" y="487"/>
                  </a:lnTo>
                  <a:lnTo>
                    <a:pt x="13810" y="487"/>
                  </a:lnTo>
                  <a:lnTo>
                    <a:pt x="13785" y="390"/>
                  </a:lnTo>
                  <a:lnTo>
                    <a:pt x="13761" y="293"/>
                  </a:lnTo>
                  <a:lnTo>
                    <a:pt x="13688" y="220"/>
                  </a:lnTo>
                  <a:lnTo>
                    <a:pt x="13639" y="146"/>
                  </a:lnTo>
                  <a:lnTo>
                    <a:pt x="13566" y="98"/>
                  </a:lnTo>
                  <a:lnTo>
                    <a:pt x="13469" y="49"/>
                  </a:lnTo>
                  <a:lnTo>
                    <a:pt x="13371" y="25"/>
                  </a:lnTo>
                  <a:lnTo>
                    <a:pt x="13274" y="0"/>
                  </a:lnTo>
                  <a:lnTo>
                    <a:pt x="8500" y="0"/>
                  </a:lnTo>
                  <a:lnTo>
                    <a:pt x="3727" y="0"/>
                  </a:lnTo>
                  <a:lnTo>
                    <a:pt x="3727" y="0"/>
                  </a:lnTo>
                  <a:lnTo>
                    <a:pt x="3629" y="25"/>
                  </a:lnTo>
                  <a:lnTo>
                    <a:pt x="3532" y="49"/>
                  </a:lnTo>
                  <a:lnTo>
                    <a:pt x="3434" y="98"/>
                  </a:lnTo>
                  <a:lnTo>
                    <a:pt x="3361" y="146"/>
                  </a:lnTo>
                  <a:lnTo>
                    <a:pt x="3313" y="220"/>
                  </a:lnTo>
                  <a:lnTo>
                    <a:pt x="3240" y="293"/>
                  </a:lnTo>
                  <a:lnTo>
                    <a:pt x="3215" y="390"/>
                  </a:lnTo>
                  <a:lnTo>
                    <a:pt x="3191" y="487"/>
                  </a:lnTo>
                  <a:lnTo>
                    <a:pt x="3191" y="487"/>
                  </a:lnTo>
                  <a:lnTo>
                    <a:pt x="3215" y="1072"/>
                  </a:lnTo>
                  <a:lnTo>
                    <a:pt x="1072" y="1072"/>
                  </a:lnTo>
                  <a:lnTo>
                    <a:pt x="1072" y="1072"/>
                  </a:lnTo>
                  <a:lnTo>
                    <a:pt x="853" y="1096"/>
                  </a:lnTo>
                  <a:lnTo>
                    <a:pt x="658" y="1145"/>
                  </a:lnTo>
                  <a:lnTo>
                    <a:pt x="487" y="1242"/>
                  </a:lnTo>
                  <a:lnTo>
                    <a:pt x="317" y="1389"/>
                  </a:lnTo>
                  <a:lnTo>
                    <a:pt x="195" y="1535"/>
                  </a:lnTo>
                  <a:lnTo>
                    <a:pt x="98" y="1730"/>
                  </a:lnTo>
                  <a:lnTo>
                    <a:pt x="25" y="1924"/>
                  </a:lnTo>
                  <a:lnTo>
                    <a:pt x="0" y="2144"/>
                  </a:lnTo>
                  <a:lnTo>
                    <a:pt x="0" y="2144"/>
                  </a:lnTo>
                  <a:lnTo>
                    <a:pt x="25" y="2606"/>
                  </a:lnTo>
                  <a:lnTo>
                    <a:pt x="49" y="3069"/>
                  </a:lnTo>
                  <a:lnTo>
                    <a:pt x="98" y="3507"/>
                  </a:lnTo>
                  <a:lnTo>
                    <a:pt x="171" y="3946"/>
                  </a:lnTo>
                  <a:lnTo>
                    <a:pt x="268" y="4336"/>
                  </a:lnTo>
                  <a:lnTo>
                    <a:pt x="366" y="4725"/>
                  </a:lnTo>
                  <a:lnTo>
                    <a:pt x="487" y="5115"/>
                  </a:lnTo>
                  <a:lnTo>
                    <a:pt x="634" y="5480"/>
                  </a:lnTo>
                  <a:lnTo>
                    <a:pt x="780" y="5821"/>
                  </a:lnTo>
                  <a:lnTo>
                    <a:pt x="926" y="6138"/>
                  </a:lnTo>
                  <a:lnTo>
                    <a:pt x="1096" y="6454"/>
                  </a:lnTo>
                  <a:lnTo>
                    <a:pt x="1291" y="6747"/>
                  </a:lnTo>
                  <a:lnTo>
                    <a:pt x="1462" y="7039"/>
                  </a:lnTo>
                  <a:lnTo>
                    <a:pt x="1656" y="7307"/>
                  </a:lnTo>
                  <a:lnTo>
                    <a:pt x="2071" y="7794"/>
                  </a:lnTo>
                  <a:lnTo>
                    <a:pt x="2509" y="8232"/>
                  </a:lnTo>
                  <a:lnTo>
                    <a:pt x="2923" y="8598"/>
                  </a:lnTo>
                  <a:lnTo>
                    <a:pt x="3337" y="8914"/>
                  </a:lnTo>
                  <a:lnTo>
                    <a:pt x="3751" y="9158"/>
                  </a:lnTo>
                  <a:lnTo>
                    <a:pt x="4141" y="9353"/>
                  </a:lnTo>
                  <a:lnTo>
                    <a:pt x="4506" y="9499"/>
                  </a:lnTo>
                  <a:lnTo>
                    <a:pt x="4823" y="9596"/>
                  </a:lnTo>
                  <a:lnTo>
                    <a:pt x="5091" y="9645"/>
                  </a:lnTo>
                  <a:lnTo>
                    <a:pt x="5091" y="9645"/>
                  </a:lnTo>
                  <a:lnTo>
                    <a:pt x="5407" y="10108"/>
                  </a:lnTo>
                  <a:lnTo>
                    <a:pt x="5748" y="10546"/>
                  </a:lnTo>
                  <a:lnTo>
                    <a:pt x="5919" y="10717"/>
                  </a:lnTo>
                  <a:lnTo>
                    <a:pt x="6113" y="10887"/>
                  </a:lnTo>
                  <a:lnTo>
                    <a:pt x="6308" y="11057"/>
                  </a:lnTo>
                  <a:lnTo>
                    <a:pt x="6527" y="11204"/>
                  </a:lnTo>
                  <a:lnTo>
                    <a:pt x="6747" y="11325"/>
                  </a:lnTo>
                  <a:lnTo>
                    <a:pt x="6966" y="11447"/>
                  </a:lnTo>
                  <a:lnTo>
                    <a:pt x="7209" y="11545"/>
                  </a:lnTo>
                  <a:lnTo>
                    <a:pt x="7453" y="11618"/>
                  </a:lnTo>
                  <a:lnTo>
                    <a:pt x="7697" y="11691"/>
                  </a:lnTo>
                  <a:lnTo>
                    <a:pt x="7964" y="11739"/>
                  </a:lnTo>
                  <a:lnTo>
                    <a:pt x="8232" y="11764"/>
                  </a:lnTo>
                  <a:lnTo>
                    <a:pt x="8500" y="11764"/>
                  </a:lnTo>
                  <a:lnTo>
                    <a:pt x="8500" y="11764"/>
                  </a:lnTo>
                  <a:lnTo>
                    <a:pt x="8768" y="11764"/>
                  </a:lnTo>
                  <a:lnTo>
                    <a:pt x="9036" y="11739"/>
                  </a:lnTo>
                  <a:lnTo>
                    <a:pt x="9304" y="11691"/>
                  </a:lnTo>
                  <a:lnTo>
                    <a:pt x="9547" y="11618"/>
                  </a:lnTo>
                  <a:lnTo>
                    <a:pt x="9791" y="11545"/>
                  </a:lnTo>
                  <a:lnTo>
                    <a:pt x="10035" y="11447"/>
                  </a:lnTo>
                  <a:lnTo>
                    <a:pt x="10254" y="11325"/>
                  </a:lnTo>
                  <a:lnTo>
                    <a:pt x="10473" y="11204"/>
                  </a:lnTo>
                  <a:lnTo>
                    <a:pt x="10692" y="11057"/>
                  </a:lnTo>
                  <a:lnTo>
                    <a:pt x="10887" y="10887"/>
                  </a:lnTo>
                  <a:lnTo>
                    <a:pt x="11082" y="10717"/>
                  </a:lnTo>
                  <a:lnTo>
                    <a:pt x="11252" y="10546"/>
                  </a:lnTo>
                  <a:lnTo>
                    <a:pt x="11593" y="10108"/>
                  </a:lnTo>
                  <a:lnTo>
                    <a:pt x="11910" y="9645"/>
                  </a:lnTo>
                  <a:lnTo>
                    <a:pt x="11910" y="9645"/>
                  </a:lnTo>
                  <a:lnTo>
                    <a:pt x="12178" y="9596"/>
                  </a:lnTo>
                  <a:lnTo>
                    <a:pt x="12494" y="9523"/>
                  </a:lnTo>
                  <a:lnTo>
                    <a:pt x="12860" y="9377"/>
                  </a:lnTo>
                  <a:lnTo>
                    <a:pt x="13249" y="9182"/>
                  </a:lnTo>
                  <a:lnTo>
                    <a:pt x="13663" y="8939"/>
                  </a:lnTo>
                  <a:lnTo>
                    <a:pt x="14077" y="8622"/>
                  </a:lnTo>
                  <a:lnTo>
                    <a:pt x="14516" y="8257"/>
                  </a:lnTo>
                  <a:lnTo>
                    <a:pt x="14930" y="7843"/>
                  </a:lnTo>
                  <a:lnTo>
                    <a:pt x="15344" y="7356"/>
                  </a:lnTo>
                  <a:lnTo>
                    <a:pt x="15539" y="7088"/>
                  </a:lnTo>
                  <a:lnTo>
                    <a:pt x="15709" y="6795"/>
                  </a:lnTo>
                  <a:lnTo>
                    <a:pt x="15904" y="6503"/>
                  </a:lnTo>
                  <a:lnTo>
                    <a:pt x="16075" y="6186"/>
                  </a:lnTo>
                  <a:lnTo>
                    <a:pt x="16221" y="5870"/>
                  </a:lnTo>
                  <a:lnTo>
                    <a:pt x="16367" y="5505"/>
                  </a:lnTo>
                  <a:lnTo>
                    <a:pt x="16513" y="5164"/>
                  </a:lnTo>
                  <a:lnTo>
                    <a:pt x="16635" y="4774"/>
                  </a:lnTo>
                  <a:lnTo>
                    <a:pt x="16732" y="4384"/>
                  </a:lnTo>
                  <a:lnTo>
                    <a:pt x="16830" y="3970"/>
                  </a:lnTo>
                  <a:lnTo>
                    <a:pt x="16903" y="3532"/>
                  </a:lnTo>
                  <a:lnTo>
                    <a:pt x="16951" y="3093"/>
                  </a:lnTo>
                  <a:lnTo>
                    <a:pt x="16976" y="2606"/>
                  </a:lnTo>
                  <a:lnTo>
                    <a:pt x="17000" y="2144"/>
                  </a:lnTo>
                  <a:lnTo>
                    <a:pt x="17000" y="2144"/>
                  </a:lnTo>
                  <a:lnTo>
                    <a:pt x="16976" y="1924"/>
                  </a:lnTo>
                  <a:lnTo>
                    <a:pt x="16903" y="1730"/>
                  </a:lnTo>
                  <a:lnTo>
                    <a:pt x="16805" y="1535"/>
                  </a:lnTo>
                  <a:lnTo>
                    <a:pt x="16683" y="1389"/>
                  </a:lnTo>
                  <a:lnTo>
                    <a:pt x="16513" y="1242"/>
                  </a:lnTo>
                  <a:lnTo>
                    <a:pt x="16343" y="1145"/>
                  </a:lnTo>
                  <a:lnTo>
                    <a:pt x="16148" y="1096"/>
                  </a:lnTo>
                  <a:lnTo>
                    <a:pt x="15928" y="1072"/>
                  </a:lnTo>
                  <a:lnTo>
                    <a:pt x="15928" y="1072"/>
                  </a:lnTo>
                  <a:close/>
                  <a:moveTo>
                    <a:pt x="1072" y="2144"/>
                  </a:moveTo>
                  <a:lnTo>
                    <a:pt x="3240" y="2144"/>
                  </a:lnTo>
                  <a:lnTo>
                    <a:pt x="3240" y="2144"/>
                  </a:lnTo>
                  <a:lnTo>
                    <a:pt x="3288" y="3118"/>
                  </a:lnTo>
                  <a:lnTo>
                    <a:pt x="3361" y="4019"/>
                  </a:lnTo>
                  <a:lnTo>
                    <a:pt x="3483" y="4823"/>
                  </a:lnTo>
                  <a:lnTo>
                    <a:pt x="3605" y="5602"/>
                  </a:lnTo>
                  <a:lnTo>
                    <a:pt x="3775" y="6333"/>
                  </a:lnTo>
                  <a:lnTo>
                    <a:pt x="3995" y="7039"/>
                  </a:lnTo>
                  <a:lnTo>
                    <a:pt x="4214" y="7745"/>
                  </a:lnTo>
                  <a:lnTo>
                    <a:pt x="4506" y="8451"/>
                  </a:lnTo>
                  <a:lnTo>
                    <a:pt x="4506" y="8451"/>
                  </a:lnTo>
                  <a:lnTo>
                    <a:pt x="4262" y="8378"/>
                  </a:lnTo>
                  <a:lnTo>
                    <a:pt x="4043" y="8281"/>
                  </a:lnTo>
                  <a:lnTo>
                    <a:pt x="3824" y="8159"/>
                  </a:lnTo>
                  <a:lnTo>
                    <a:pt x="3629" y="8037"/>
                  </a:lnTo>
                  <a:lnTo>
                    <a:pt x="3434" y="7891"/>
                  </a:lnTo>
                  <a:lnTo>
                    <a:pt x="3240" y="7745"/>
                  </a:lnTo>
                  <a:lnTo>
                    <a:pt x="2899" y="7404"/>
                  </a:lnTo>
                  <a:lnTo>
                    <a:pt x="2582" y="7015"/>
                  </a:lnTo>
                  <a:lnTo>
                    <a:pt x="2290" y="6601"/>
                  </a:lnTo>
                  <a:lnTo>
                    <a:pt x="2046" y="6186"/>
                  </a:lnTo>
                  <a:lnTo>
                    <a:pt x="1827" y="5724"/>
                  </a:lnTo>
                  <a:lnTo>
                    <a:pt x="1632" y="5237"/>
                  </a:lnTo>
                  <a:lnTo>
                    <a:pt x="1486" y="4774"/>
                  </a:lnTo>
                  <a:lnTo>
                    <a:pt x="1340" y="4287"/>
                  </a:lnTo>
                  <a:lnTo>
                    <a:pt x="1242" y="3824"/>
                  </a:lnTo>
                  <a:lnTo>
                    <a:pt x="1169" y="3361"/>
                  </a:lnTo>
                  <a:lnTo>
                    <a:pt x="1121" y="2923"/>
                  </a:lnTo>
                  <a:lnTo>
                    <a:pt x="1072" y="2509"/>
                  </a:lnTo>
                  <a:lnTo>
                    <a:pt x="1072" y="2144"/>
                  </a:lnTo>
                  <a:lnTo>
                    <a:pt x="1072" y="2144"/>
                  </a:lnTo>
                  <a:close/>
                  <a:moveTo>
                    <a:pt x="10595" y="4628"/>
                  </a:moveTo>
                  <a:lnTo>
                    <a:pt x="9718" y="5407"/>
                  </a:lnTo>
                  <a:lnTo>
                    <a:pt x="9718" y="5407"/>
                  </a:lnTo>
                  <a:lnTo>
                    <a:pt x="9669" y="5480"/>
                  </a:lnTo>
                  <a:lnTo>
                    <a:pt x="9621" y="5578"/>
                  </a:lnTo>
                  <a:lnTo>
                    <a:pt x="9596" y="5675"/>
                  </a:lnTo>
                  <a:lnTo>
                    <a:pt x="9596" y="5772"/>
                  </a:lnTo>
                  <a:lnTo>
                    <a:pt x="9864" y="6941"/>
                  </a:lnTo>
                  <a:lnTo>
                    <a:pt x="9864" y="6941"/>
                  </a:lnTo>
                  <a:lnTo>
                    <a:pt x="9864" y="7015"/>
                  </a:lnTo>
                  <a:lnTo>
                    <a:pt x="9840" y="7063"/>
                  </a:lnTo>
                  <a:lnTo>
                    <a:pt x="9791" y="7063"/>
                  </a:lnTo>
                  <a:lnTo>
                    <a:pt x="9718" y="7039"/>
                  </a:lnTo>
                  <a:lnTo>
                    <a:pt x="8695" y="6454"/>
                  </a:lnTo>
                  <a:lnTo>
                    <a:pt x="8695" y="6454"/>
                  </a:lnTo>
                  <a:lnTo>
                    <a:pt x="8598" y="6406"/>
                  </a:lnTo>
                  <a:lnTo>
                    <a:pt x="8500" y="6406"/>
                  </a:lnTo>
                  <a:lnTo>
                    <a:pt x="8403" y="6406"/>
                  </a:lnTo>
                  <a:lnTo>
                    <a:pt x="8305" y="6454"/>
                  </a:lnTo>
                  <a:lnTo>
                    <a:pt x="7282" y="7039"/>
                  </a:lnTo>
                  <a:lnTo>
                    <a:pt x="7282" y="7039"/>
                  </a:lnTo>
                  <a:lnTo>
                    <a:pt x="7209" y="7063"/>
                  </a:lnTo>
                  <a:lnTo>
                    <a:pt x="7161" y="7063"/>
                  </a:lnTo>
                  <a:lnTo>
                    <a:pt x="7136" y="7015"/>
                  </a:lnTo>
                  <a:lnTo>
                    <a:pt x="7136" y="6941"/>
                  </a:lnTo>
                  <a:lnTo>
                    <a:pt x="7404" y="5772"/>
                  </a:lnTo>
                  <a:lnTo>
                    <a:pt x="7404" y="5772"/>
                  </a:lnTo>
                  <a:lnTo>
                    <a:pt x="7404" y="5675"/>
                  </a:lnTo>
                  <a:lnTo>
                    <a:pt x="7380" y="5578"/>
                  </a:lnTo>
                  <a:lnTo>
                    <a:pt x="7331" y="5480"/>
                  </a:lnTo>
                  <a:lnTo>
                    <a:pt x="7282" y="5407"/>
                  </a:lnTo>
                  <a:lnTo>
                    <a:pt x="6406" y="4628"/>
                  </a:lnTo>
                  <a:lnTo>
                    <a:pt x="6406" y="4628"/>
                  </a:lnTo>
                  <a:lnTo>
                    <a:pt x="6357" y="4579"/>
                  </a:lnTo>
                  <a:lnTo>
                    <a:pt x="6333" y="4506"/>
                  </a:lnTo>
                  <a:lnTo>
                    <a:pt x="6381" y="4482"/>
                  </a:lnTo>
                  <a:lnTo>
                    <a:pt x="6454" y="4457"/>
                  </a:lnTo>
                  <a:lnTo>
                    <a:pt x="7623" y="4336"/>
                  </a:lnTo>
                  <a:lnTo>
                    <a:pt x="7623" y="4336"/>
                  </a:lnTo>
                  <a:lnTo>
                    <a:pt x="7721" y="4311"/>
                  </a:lnTo>
                  <a:lnTo>
                    <a:pt x="7818" y="4262"/>
                  </a:lnTo>
                  <a:lnTo>
                    <a:pt x="7891" y="4189"/>
                  </a:lnTo>
                  <a:lnTo>
                    <a:pt x="7940" y="4116"/>
                  </a:lnTo>
                  <a:lnTo>
                    <a:pt x="8403" y="3045"/>
                  </a:lnTo>
                  <a:lnTo>
                    <a:pt x="8403" y="3045"/>
                  </a:lnTo>
                  <a:lnTo>
                    <a:pt x="8452" y="2972"/>
                  </a:lnTo>
                  <a:lnTo>
                    <a:pt x="8500" y="2947"/>
                  </a:lnTo>
                  <a:lnTo>
                    <a:pt x="8549" y="2972"/>
                  </a:lnTo>
                  <a:lnTo>
                    <a:pt x="8598" y="3045"/>
                  </a:lnTo>
                  <a:lnTo>
                    <a:pt x="9060" y="4116"/>
                  </a:lnTo>
                  <a:lnTo>
                    <a:pt x="9060" y="4116"/>
                  </a:lnTo>
                  <a:lnTo>
                    <a:pt x="9109" y="4189"/>
                  </a:lnTo>
                  <a:lnTo>
                    <a:pt x="9182" y="4262"/>
                  </a:lnTo>
                  <a:lnTo>
                    <a:pt x="9280" y="4311"/>
                  </a:lnTo>
                  <a:lnTo>
                    <a:pt x="9377" y="4336"/>
                  </a:lnTo>
                  <a:lnTo>
                    <a:pt x="10546" y="4457"/>
                  </a:lnTo>
                  <a:lnTo>
                    <a:pt x="10546" y="4457"/>
                  </a:lnTo>
                  <a:lnTo>
                    <a:pt x="10619" y="4482"/>
                  </a:lnTo>
                  <a:lnTo>
                    <a:pt x="10668" y="4506"/>
                  </a:lnTo>
                  <a:lnTo>
                    <a:pt x="10643" y="4579"/>
                  </a:lnTo>
                  <a:lnTo>
                    <a:pt x="10595" y="4628"/>
                  </a:lnTo>
                  <a:lnTo>
                    <a:pt x="10595" y="4628"/>
                  </a:lnTo>
                  <a:close/>
                  <a:moveTo>
                    <a:pt x="12494" y="8451"/>
                  </a:moveTo>
                  <a:lnTo>
                    <a:pt x="12494" y="8451"/>
                  </a:lnTo>
                  <a:lnTo>
                    <a:pt x="12787" y="7745"/>
                  </a:lnTo>
                  <a:lnTo>
                    <a:pt x="13006" y="7039"/>
                  </a:lnTo>
                  <a:lnTo>
                    <a:pt x="13225" y="6333"/>
                  </a:lnTo>
                  <a:lnTo>
                    <a:pt x="13396" y="5602"/>
                  </a:lnTo>
                  <a:lnTo>
                    <a:pt x="13517" y="4823"/>
                  </a:lnTo>
                  <a:lnTo>
                    <a:pt x="13639" y="4019"/>
                  </a:lnTo>
                  <a:lnTo>
                    <a:pt x="13712" y="3118"/>
                  </a:lnTo>
                  <a:lnTo>
                    <a:pt x="13761" y="2144"/>
                  </a:lnTo>
                  <a:lnTo>
                    <a:pt x="15928" y="2144"/>
                  </a:lnTo>
                  <a:lnTo>
                    <a:pt x="15928" y="2144"/>
                  </a:lnTo>
                  <a:lnTo>
                    <a:pt x="15928" y="2509"/>
                  </a:lnTo>
                  <a:lnTo>
                    <a:pt x="15880" y="2923"/>
                  </a:lnTo>
                  <a:lnTo>
                    <a:pt x="15831" y="3361"/>
                  </a:lnTo>
                  <a:lnTo>
                    <a:pt x="15758" y="3824"/>
                  </a:lnTo>
                  <a:lnTo>
                    <a:pt x="15661" y="4287"/>
                  </a:lnTo>
                  <a:lnTo>
                    <a:pt x="15514" y="4774"/>
                  </a:lnTo>
                  <a:lnTo>
                    <a:pt x="15368" y="5237"/>
                  </a:lnTo>
                  <a:lnTo>
                    <a:pt x="15173" y="5724"/>
                  </a:lnTo>
                  <a:lnTo>
                    <a:pt x="14954" y="6186"/>
                  </a:lnTo>
                  <a:lnTo>
                    <a:pt x="14711" y="6601"/>
                  </a:lnTo>
                  <a:lnTo>
                    <a:pt x="14418" y="7015"/>
                  </a:lnTo>
                  <a:lnTo>
                    <a:pt x="14102" y="7404"/>
                  </a:lnTo>
                  <a:lnTo>
                    <a:pt x="13761" y="7745"/>
                  </a:lnTo>
                  <a:lnTo>
                    <a:pt x="13566" y="7891"/>
                  </a:lnTo>
                  <a:lnTo>
                    <a:pt x="13371" y="8037"/>
                  </a:lnTo>
                  <a:lnTo>
                    <a:pt x="13176" y="8159"/>
                  </a:lnTo>
                  <a:lnTo>
                    <a:pt x="12957" y="8281"/>
                  </a:lnTo>
                  <a:lnTo>
                    <a:pt x="12738" y="8378"/>
                  </a:lnTo>
                  <a:lnTo>
                    <a:pt x="12494" y="8451"/>
                  </a:lnTo>
                  <a:lnTo>
                    <a:pt x="12494" y="845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grpSp>
        <p:nvGrpSpPr>
          <p:cNvPr id="25" name="Google Shape;656;p39">
            <a:extLst>
              <a:ext uri="{FF2B5EF4-FFF2-40B4-BE49-F238E27FC236}">
                <a16:creationId xmlns:a16="http://schemas.microsoft.com/office/drawing/2014/main" id="{8485C371-649E-9D33-C851-7418D712049A}"/>
              </a:ext>
            </a:extLst>
          </p:cNvPr>
          <p:cNvGrpSpPr/>
          <p:nvPr/>
        </p:nvGrpSpPr>
        <p:grpSpPr>
          <a:xfrm>
            <a:off x="3767399" y="2422780"/>
            <a:ext cx="353136" cy="313738"/>
            <a:chOff x="5292575" y="3681900"/>
            <a:chExt cx="420150" cy="373275"/>
          </a:xfrm>
        </p:grpSpPr>
        <p:sp>
          <p:nvSpPr>
            <p:cNvPr id="26" name="Google Shape;657;p39">
              <a:extLst>
                <a:ext uri="{FF2B5EF4-FFF2-40B4-BE49-F238E27FC236}">
                  <a16:creationId xmlns:a16="http://schemas.microsoft.com/office/drawing/2014/main" id="{B2391253-3388-0ECE-5799-2F1CFA1E1932}"/>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58;p39">
              <a:extLst>
                <a:ext uri="{FF2B5EF4-FFF2-40B4-BE49-F238E27FC236}">
                  <a16:creationId xmlns:a16="http://schemas.microsoft.com/office/drawing/2014/main" id="{A2D5BB5D-B559-D100-5E87-451CD118652B}"/>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59;p39">
              <a:extLst>
                <a:ext uri="{FF2B5EF4-FFF2-40B4-BE49-F238E27FC236}">
                  <a16:creationId xmlns:a16="http://schemas.microsoft.com/office/drawing/2014/main" id="{F29E9740-AB9D-98F7-6C7A-DA440C7C4459}"/>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60;p39">
              <a:extLst>
                <a:ext uri="{FF2B5EF4-FFF2-40B4-BE49-F238E27FC236}">
                  <a16:creationId xmlns:a16="http://schemas.microsoft.com/office/drawing/2014/main" id="{FF26FA00-4788-CF10-D7C9-C730414A696E}"/>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61;p39">
              <a:extLst>
                <a:ext uri="{FF2B5EF4-FFF2-40B4-BE49-F238E27FC236}">
                  <a16:creationId xmlns:a16="http://schemas.microsoft.com/office/drawing/2014/main" id="{CD0337E6-7CBE-4CD5-8599-2BF7C38F3C49}"/>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62;p39">
              <a:extLst>
                <a:ext uri="{FF2B5EF4-FFF2-40B4-BE49-F238E27FC236}">
                  <a16:creationId xmlns:a16="http://schemas.microsoft.com/office/drawing/2014/main" id="{4426872E-4EE4-BB55-E6C5-D13617444780}"/>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63;p39">
              <a:extLst>
                <a:ext uri="{FF2B5EF4-FFF2-40B4-BE49-F238E27FC236}">
                  <a16:creationId xmlns:a16="http://schemas.microsoft.com/office/drawing/2014/main" id="{88F9C5F3-AB1C-3594-E27F-1F299862A6C8}"/>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48;p39">
            <a:extLst>
              <a:ext uri="{FF2B5EF4-FFF2-40B4-BE49-F238E27FC236}">
                <a16:creationId xmlns:a16="http://schemas.microsoft.com/office/drawing/2014/main" id="{EA67EBDA-F825-471B-CB7C-CE0E98461A4C}"/>
              </a:ext>
            </a:extLst>
          </p:cNvPr>
          <p:cNvGrpSpPr/>
          <p:nvPr/>
        </p:nvGrpSpPr>
        <p:grpSpPr>
          <a:xfrm>
            <a:off x="5935837" y="2289225"/>
            <a:ext cx="342903" cy="447293"/>
            <a:chOff x="590250" y="244200"/>
            <a:chExt cx="407975" cy="532175"/>
          </a:xfrm>
        </p:grpSpPr>
        <p:sp>
          <p:nvSpPr>
            <p:cNvPr id="47" name="Google Shape;449;p39">
              <a:extLst>
                <a:ext uri="{FF2B5EF4-FFF2-40B4-BE49-F238E27FC236}">
                  <a16:creationId xmlns:a16="http://schemas.microsoft.com/office/drawing/2014/main" id="{742E09D9-6D42-BF2E-CD02-7292733169D0}"/>
                </a:ext>
              </a:extLst>
            </p:cNvPr>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50;p39">
              <a:extLst>
                <a:ext uri="{FF2B5EF4-FFF2-40B4-BE49-F238E27FC236}">
                  <a16:creationId xmlns:a16="http://schemas.microsoft.com/office/drawing/2014/main" id="{9F9B62B6-0B58-F41A-C1F3-965B9D7BD1E1}"/>
                </a:ext>
              </a:extLst>
            </p:cNvPr>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51;p39">
              <a:extLst>
                <a:ext uri="{FF2B5EF4-FFF2-40B4-BE49-F238E27FC236}">
                  <a16:creationId xmlns:a16="http://schemas.microsoft.com/office/drawing/2014/main" id="{62CD4955-8DE4-B837-C742-A88A50BB78B6}"/>
                </a:ext>
              </a:extLst>
            </p:cNvPr>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52;p39">
              <a:extLst>
                <a:ext uri="{FF2B5EF4-FFF2-40B4-BE49-F238E27FC236}">
                  <a16:creationId xmlns:a16="http://schemas.microsoft.com/office/drawing/2014/main" id="{BDD8C50A-756E-7D2A-FFC8-089AAED5F5EC}"/>
                </a:ext>
              </a:extLst>
            </p:cNvPr>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53;p39">
              <a:extLst>
                <a:ext uri="{FF2B5EF4-FFF2-40B4-BE49-F238E27FC236}">
                  <a16:creationId xmlns:a16="http://schemas.microsoft.com/office/drawing/2014/main" id="{F1D70D75-FC03-987D-CBC7-DF037F5E48A9}"/>
                </a:ext>
              </a:extLst>
            </p:cNvPr>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54;p39">
              <a:extLst>
                <a:ext uri="{FF2B5EF4-FFF2-40B4-BE49-F238E27FC236}">
                  <a16:creationId xmlns:a16="http://schemas.microsoft.com/office/drawing/2014/main" id="{A55A83EA-0095-2721-25F5-DF492675E71D}"/>
                </a:ext>
              </a:extLst>
            </p:cNvPr>
            <p:cNvSpPr/>
            <p:nvPr/>
          </p:nvSpPr>
          <p:spPr>
            <a:xfrm>
              <a:off x="649925" y="590050"/>
              <a:ext cx="133975" cy="25"/>
            </a:xfrm>
            <a:custGeom>
              <a:avLst/>
              <a:gdLst/>
              <a:ahLst/>
              <a:cxnLst/>
              <a:rect l="l" t="t" r="r" b="b"/>
              <a:pathLst>
                <a:path w="5359" h="1" fill="none" extrusionOk="0">
                  <a:moveTo>
                    <a:pt x="5358"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55;p39">
              <a:extLst>
                <a:ext uri="{FF2B5EF4-FFF2-40B4-BE49-F238E27FC236}">
                  <a16:creationId xmlns:a16="http://schemas.microsoft.com/office/drawing/2014/main" id="{30F4EE49-36F1-697C-6A8C-4863EC80A95A}"/>
                </a:ext>
              </a:extLst>
            </p:cNvPr>
            <p:cNvSpPr/>
            <p:nvPr/>
          </p:nvSpPr>
          <p:spPr>
            <a:xfrm>
              <a:off x="649925" y="534625"/>
              <a:ext cx="255750" cy="25"/>
            </a:xfrm>
            <a:custGeom>
              <a:avLst/>
              <a:gdLst/>
              <a:ahLst/>
              <a:cxnLst/>
              <a:rect l="l" t="t" r="r" b="b"/>
              <a:pathLst>
                <a:path w="10230" h="1" fill="none" extrusionOk="0">
                  <a:moveTo>
                    <a:pt x="1022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56;p39">
              <a:extLst>
                <a:ext uri="{FF2B5EF4-FFF2-40B4-BE49-F238E27FC236}">
                  <a16:creationId xmlns:a16="http://schemas.microsoft.com/office/drawing/2014/main" id="{3D4F0F5C-420B-78F2-82A2-E6784D3092AB}"/>
                </a:ext>
              </a:extLst>
            </p:cNvPr>
            <p:cNvSpPr/>
            <p:nvPr/>
          </p:nvSpPr>
          <p:spPr>
            <a:xfrm>
              <a:off x="649925" y="479825"/>
              <a:ext cx="255750" cy="25"/>
            </a:xfrm>
            <a:custGeom>
              <a:avLst/>
              <a:gdLst/>
              <a:ahLst/>
              <a:cxnLst/>
              <a:rect l="l" t="t" r="r" b="b"/>
              <a:pathLst>
                <a:path w="10230" h="1" fill="none" extrusionOk="0">
                  <a:moveTo>
                    <a:pt x="1022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57;p39">
              <a:extLst>
                <a:ext uri="{FF2B5EF4-FFF2-40B4-BE49-F238E27FC236}">
                  <a16:creationId xmlns:a16="http://schemas.microsoft.com/office/drawing/2014/main" id="{C6CF69F8-6F4A-6AAB-C92D-4FC0E4CEE184}"/>
                </a:ext>
              </a:extLst>
            </p:cNvPr>
            <p:cNvSpPr/>
            <p:nvPr/>
          </p:nvSpPr>
          <p:spPr>
            <a:xfrm>
              <a:off x="649925" y="424425"/>
              <a:ext cx="255750" cy="25"/>
            </a:xfrm>
            <a:custGeom>
              <a:avLst/>
              <a:gdLst/>
              <a:ahLst/>
              <a:cxnLst/>
              <a:rect l="l" t="t" r="r" b="b"/>
              <a:pathLst>
                <a:path w="10230" h="1" fill="none" extrusionOk="0">
                  <a:moveTo>
                    <a:pt x="10229"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58;p39">
              <a:extLst>
                <a:ext uri="{FF2B5EF4-FFF2-40B4-BE49-F238E27FC236}">
                  <a16:creationId xmlns:a16="http://schemas.microsoft.com/office/drawing/2014/main" id="{C4B5D2DE-02A5-4B7A-B97E-C468B4A54D75}"/>
                </a:ext>
              </a:extLst>
            </p:cNvPr>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59;p39">
              <a:extLst>
                <a:ext uri="{FF2B5EF4-FFF2-40B4-BE49-F238E27FC236}">
                  <a16:creationId xmlns:a16="http://schemas.microsoft.com/office/drawing/2014/main" id="{4D7501B7-EDE9-343D-45EF-1460A770EC71}"/>
                </a:ext>
              </a:extLst>
            </p:cNvPr>
            <p:cNvSpPr/>
            <p:nvPr/>
          </p:nvSpPr>
          <p:spPr>
            <a:xfrm>
              <a:off x="654800" y="244200"/>
              <a:ext cx="25" cy="51175"/>
            </a:xfrm>
            <a:custGeom>
              <a:avLst/>
              <a:gdLst/>
              <a:ahLst/>
              <a:cxnLst/>
              <a:rect l="l" t="t" r="r" b="b"/>
              <a:pathLst>
                <a:path w="1" h="2047" fill="none" extrusionOk="0">
                  <a:moveTo>
                    <a:pt x="0" y="1"/>
                  </a:moveTo>
                  <a:lnTo>
                    <a:pt x="0" y="2046"/>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60;p39">
              <a:extLst>
                <a:ext uri="{FF2B5EF4-FFF2-40B4-BE49-F238E27FC236}">
                  <a16:creationId xmlns:a16="http://schemas.microsoft.com/office/drawing/2014/main" id="{41E92CC8-E4CE-358A-B128-ACE7FF394AAE}"/>
                </a:ext>
              </a:extLst>
            </p:cNvPr>
            <p:cNvSpPr/>
            <p:nvPr/>
          </p:nvSpPr>
          <p:spPr>
            <a:xfrm>
              <a:off x="737600" y="244200"/>
              <a:ext cx="25" cy="51175"/>
            </a:xfrm>
            <a:custGeom>
              <a:avLst/>
              <a:gdLst/>
              <a:ahLst/>
              <a:cxnLst/>
              <a:rect l="l" t="t" r="r" b="b"/>
              <a:pathLst>
                <a:path w="1" h="2047" fill="none" extrusionOk="0">
                  <a:moveTo>
                    <a:pt x="1" y="1"/>
                  </a:moveTo>
                  <a:lnTo>
                    <a:pt x="1" y="2046"/>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61;p39">
              <a:extLst>
                <a:ext uri="{FF2B5EF4-FFF2-40B4-BE49-F238E27FC236}">
                  <a16:creationId xmlns:a16="http://schemas.microsoft.com/office/drawing/2014/main" id="{D46543BD-34C9-45F4-9138-2DE8697F61F7}"/>
                </a:ext>
              </a:extLst>
            </p:cNvPr>
            <p:cNvSpPr/>
            <p:nvPr/>
          </p:nvSpPr>
          <p:spPr>
            <a:xfrm>
              <a:off x="820400" y="244200"/>
              <a:ext cx="25" cy="51175"/>
            </a:xfrm>
            <a:custGeom>
              <a:avLst/>
              <a:gdLst/>
              <a:ahLst/>
              <a:cxnLst/>
              <a:rect l="l" t="t" r="r" b="b"/>
              <a:pathLst>
                <a:path w="1" h="2047" fill="none" extrusionOk="0">
                  <a:moveTo>
                    <a:pt x="1" y="1"/>
                  </a:moveTo>
                  <a:lnTo>
                    <a:pt x="1" y="2046"/>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62;p39">
              <a:extLst>
                <a:ext uri="{FF2B5EF4-FFF2-40B4-BE49-F238E27FC236}">
                  <a16:creationId xmlns:a16="http://schemas.microsoft.com/office/drawing/2014/main" id="{A608BD8C-04DF-FA88-C213-5C41FE8D951B}"/>
                </a:ext>
              </a:extLst>
            </p:cNvPr>
            <p:cNvSpPr/>
            <p:nvPr/>
          </p:nvSpPr>
          <p:spPr>
            <a:xfrm>
              <a:off x="903225" y="244200"/>
              <a:ext cx="25" cy="51175"/>
            </a:xfrm>
            <a:custGeom>
              <a:avLst/>
              <a:gdLst/>
              <a:ahLst/>
              <a:cxnLst/>
              <a:rect l="l" t="t" r="r" b="b"/>
              <a:pathLst>
                <a:path w="1" h="2047" fill="none" extrusionOk="0">
                  <a:moveTo>
                    <a:pt x="0" y="1"/>
                  </a:moveTo>
                  <a:lnTo>
                    <a:pt x="0" y="2046"/>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591;p39">
            <a:extLst>
              <a:ext uri="{FF2B5EF4-FFF2-40B4-BE49-F238E27FC236}">
                <a16:creationId xmlns:a16="http://schemas.microsoft.com/office/drawing/2014/main" id="{4BE4B499-147F-4BF6-F170-25FC045BCF62}"/>
              </a:ext>
            </a:extLst>
          </p:cNvPr>
          <p:cNvGrpSpPr/>
          <p:nvPr/>
        </p:nvGrpSpPr>
        <p:grpSpPr>
          <a:xfrm>
            <a:off x="8123712" y="2357788"/>
            <a:ext cx="345971" cy="325505"/>
            <a:chOff x="5972700" y="2330200"/>
            <a:chExt cx="411625" cy="387275"/>
          </a:xfrm>
        </p:grpSpPr>
        <p:sp>
          <p:nvSpPr>
            <p:cNvPr id="62" name="Google Shape;592;p39">
              <a:extLst>
                <a:ext uri="{FF2B5EF4-FFF2-40B4-BE49-F238E27FC236}">
                  <a16:creationId xmlns:a16="http://schemas.microsoft.com/office/drawing/2014/main" id="{7DDCDF5C-B177-4EA1-C038-EFE9F03EE374}"/>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93;p39">
              <a:extLst>
                <a:ext uri="{FF2B5EF4-FFF2-40B4-BE49-F238E27FC236}">
                  <a16:creationId xmlns:a16="http://schemas.microsoft.com/office/drawing/2014/main" id="{5B98A727-AB48-5A95-316A-00117F9F0554}"/>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609;p39">
            <a:extLst>
              <a:ext uri="{FF2B5EF4-FFF2-40B4-BE49-F238E27FC236}">
                <a16:creationId xmlns:a16="http://schemas.microsoft.com/office/drawing/2014/main" id="{7F4DADB6-CEC7-004A-C10F-52E54152B18A}"/>
              </a:ext>
            </a:extLst>
          </p:cNvPr>
          <p:cNvGrpSpPr/>
          <p:nvPr/>
        </p:nvGrpSpPr>
        <p:grpSpPr>
          <a:xfrm>
            <a:off x="10230871" y="2401294"/>
            <a:ext cx="435022" cy="323445"/>
            <a:chOff x="5247525" y="3007275"/>
            <a:chExt cx="517575" cy="384825"/>
          </a:xfrm>
        </p:grpSpPr>
        <p:sp>
          <p:nvSpPr>
            <p:cNvPr id="74" name="Google Shape;610;p39">
              <a:extLst>
                <a:ext uri="{FF2B5EF4-FFF2-40B4-BE49-F238E27FC236}">
                  <a16:creationId xmlns:a16="http://schemas.microsoft.com/office/drawing/2014/main" id="{0108E658-528C-2FB0-1087-43F667BD148D}"/>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11;p39">
              <a:extLst>
                <a:ext uri="{FF2B5EF4-FFF2-40B4-BE49-F238E27FC236}">
                  <a16:creationId xmlns:a16="http://schemas.microsoft.com/office/drawing/2014/main" id="{27CAD5F0-988C-4FBB-5FA2-896AFF538059}"/>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F0914C31-3F14-6D2D-64E6-985CE4FF0037}"/>
              </a:ext>
            </a:extLst>
          </p:cNvPr>
          <p:cNvSpPr txBox="1"/>
          <p:nvPr/>
        </p:nvSpPr>
        <p:spPr>
          <a:xfrm>
            <a:off x="748972" y="5572983"/>
            <a:ext cx="11443027" cy="584775"/>
          </a:xfrm>
          <a:prstGeom prst="rect">
            <a:avLst/>
          </a:prstGeom>
          <a:noFill/>
        </p:spPr>
        <p:txBody>
          <a:bodyPr wrap="square" rtlCol="0">
            <a:spAutoFit/>
          </a:bodyPr>
          <a:lstStyle/>
          <a:p>
            <a:r>
              <a:rPr lang="en-IE" sz="3200" b="1" dirty="0">
                <a:solidFill>
                  <a:srgbClr val="000000"/>
                </a:solidFill>
                <a:highlight>
                  <a:srgbClr val="A2CC3A"/>
                </a:highlight>
              </a:rPr>
              <a:t>Now, let’s look at each of these benefits in more detail…...</a:t>
            </a:r>
          </a:p>
        </p:txBody>
      </p:sp>
    </p:spTree>
    <p:extLst>
      <p:ext uri="{BB962C8B-B14F-4D97-AF65-F5344CB8AC3E}">
        <p14:creationId xmlns:p14="http://schemas.microsoft.com/office/powerpoint/2010/main" val="230398774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4B23F9-2761-4EC4-A31F-B76972F0E8F9}">
  <ds:schemaRefs>
    <ds:schemaRef ds:uri="http://www.w3.org/XML/1998/namespace"/>
    <ds:schemaRef ds:uri="http://purl.org/dc/dcmitype/"/>
    <ds:schemaRef ds:uri="http://schemas.microsoft.com/office/2006/documentManagement/types"/>
    <ds:schemaRef ds:uri="2c2824df-2b65-4772-b72d-ba4319b2c081"/>
    <ds:schemaRef ds:uri="http://purl.org/dc/terms/"/>
    <ds:schemaRef ds:uri="http://schemas.openxmlformats.org/package/2006/metadata/core-properties"/>
    <ds:schemaRef ds:uri="http://schemas.microsoft.com/office/infopath/2007/PartnerControl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C872ADD5-4E3C-4B48-BEBA-DFD50F9070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2824df-2b65-4772-b72d-ba4319b2c0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24035F-1F5D-49A7-82F7-90A929B600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4372</TotalTime>
  <Words>4473</Words>
  <Application>Microsoft Office PowerPoint</Application>
  <PresentationFormat>Widescreen</PresentationFormat>
  <Paragraphs>302</Paragraphs>
  <Slides>50</Slides>
  <Notes>0</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50</vt:i4>
      </vt:variant>
    </vt:vector>
  </HeadingPairs>
  <TitlesOfParts>
    <vt:vector size="67" baseType="lpstr">
      <vt:lpstr>Arial</vt:lpstr>
      <vt:lpstr>Calibri</vt:lpstr>
      <vt:lpstr>Calibri Light</vt:lpstr>
      <vt:lpstr>Delivery</vt:lpstr>
      <vt:lpstr>Lato Regular</vt:lpstr>
      <vt:lpstr>Montserrat</vt:lpstr>
      <vt:lpstr>Montserrat Light</vt:lpstr>
      <vt:lpstr>Montserrat Medium</vt:lpstr>
      <vt:lpstr>MyriadPro</vt:lpstr>
      <vt:lpstr>Quattrocento Sans</vt:lpstr>
      <vt:lpstr>Sainte Colombe</vt:lpstr>
      <vt:lpstr>Times New Roman</vt:lpstr>
      <vt:lpstr>Ubuntu</vt:lpstr>
      <vt:lpstr>universal sans 500</vt:lpstr>
      <vt:lpstr>universal sans 800</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232</cp:revision>
  <cp:lastPrinted>2022-11-11T14:14:23Z</cp:lastPrinted>
  <dcterms:created xsi:type="dcterms:W3CDTF">2020-10-14T13:32:04Z</dcterms:created>
  <dcterms:modified xsi:type="dcterms:W3CDTF">2022-11-12T06:53:48Z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