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270" r:id="rId6"/>
    <p:sldId id="4273" r:id="rId7"/>
    <p:sldId id="4309" r:id="rId8"/>
    <p:sldId id="4343" r:id="rId9"/>
    <p:sldId id="258" r:id="rId10"/>
    <p:sldId id="4308" r:id="rId11"/>
    <p:sldId id="4313" r:id="rId12"/>
    <p:sldId id="4307" r:id="rId13"/>
    <p:sldId id="4314" r:id="rId14"/>
    <p:sldId id="4315" r:id="rId15"/>
    <p:sldId id="4318" r:id="rId16"/>
    <p:sldId id="4317" r:id="rId17"/>
    <p:sldId id="4327" r:id="rId18"/>
    <p:sldId id="4328" r:id="rId19"/>
    <p:sldId id="4329" r:id="rId20"/>
    <p:sldId id="4330" r:id="rId21"/>
    <p:sldId id="4331" r:id="rId22"/>
    <p:sldId id="4332" r:id="rId23"/>
    <p:sldId id="4333" r:id="rId24"/>
    <p:sldId id="4334" r:id="rId25"/>
    <p:sldId id="4335" r:id="rId26"/>
    <p:sldId id="4344" r:id="rId27"/>
    <p:sldId id="4345" r:id="rId28"/>
    <p:sldId id="4346" r:id="rId29"/>
    <p:sldId id="4347" r:id="rId30"/>
    <p:sldId id="4348" r:id="rId31"/>
    <p:sldId id="4323" r:id="rId32"/>
    <p:sldId id="4326" r:id="rId33"/>
    <p:sldId id="4337" r:id="rId34"/>
    <p:sldId id="4338" r:id="rId35"/>
    <p:sldId id="4339" r:id="rId36"/>
    <p:sldId id="4340" r:id="rId37"/>
    <p:sldId id="4341" r:id="rId38"/>
    <p:sldId id="4342" r:id="rId39"/>
    <p:sldId id="4349" r:id="rId40"/>
    <p:sldId id="4350" r:id="rId41"/>
    <p:sldId id="4358" r:id="rId42"/>
    <p:sldId id="4359" r:id="rId43"/>
    <p:sldId id="4360" r:id="rId44"/>
    <p:sldId id="4361" r:id="rId45"/>
    <p:sldId id="4362" r:id="rId46"/>
    <p:sldId id="4364" r:id="rId47"/>
    <p:sldId id="4363" r:id="rId48"/>
    <p:sldId id="4365" r:id="rId49"/>
    <p:sldId id="4366" r:id="rId50"/>
    <p:sldId id="4374" r:id="rId51"/>
    <p:sldId id="4368" r:id="rId52"/>
    <p:sldId id="4369" r:id="rId53"/>
    <p:sldId id="4312" r:id="rId54"/>
    <p:sldId id="4370" r:id="rId55"/>
    <p:sldId id="4371" r:id="rId56"/>
    <p:sldId id="4372" r:id="rId57"/>
    <p:sldId id="4373" r:id="rId58"/>
    <p:sldId id="4293" r:id="rId59"/>
    <p:sldId id="4292" r:id="rId60"/>
    <p:sldId id="4319" r:id="rId61"/>
    <p:sldId id="4320" r:id="rId62"/>
    <p:sldId id="4321" r:id="rId63"/>
    <p:sldId id="4322" r:id="rId64"/>
    <p:sldId id="4355" r:id="rId65"/>
    <p:sldId id="4356" r:id="rId66"/>
    <p:sldId id="4357" r:id="rId67"/>
    <p:sldId id="4351" r:id="rId68"/>
    <p:sldId id="4352" r:id="rId69"/>
    <p:sldId id="4353" r:id="rId70"/>
    <p:sldId id="4354" r:id="rId71"/>
    <p:sldId id="4263"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582E"/>
    <a:srgbClr val="A2CC3A"/>
    <a:srgbClr val="297239"/>
    <a:srgbClr val="84BA41"/>
    <a:srgbClr val="63A043"/>
    <a:srgbClr val="000000"/>
    <a:srgbClr val="468940"/>
    <a:srgbClr val="F5802A"/>
    <a:srgbClr val="EE5128"/>
    <a:srgbClr val="E61F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28"/>
  </p:normalViewPr>
  <p:slideViewPr>
    <p:cSldViewPr snapToGrid="0">
      <p:cViewPr varScale="1">
        <p:scale>
          <a:sx n="56" d="100"/>
          <a:sy n="56" d="100"/>
        </p:scale>
        <p:origin x="164" y="44"/>
      </p:cViewPr>
      <p:guideLst>
        <p:guide orient="horz" pos="50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SUSTAINABLE FUTURES FOR ENTERPRISE CENTRES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4040082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84BA41"/>
          </a:solidFill>
          <a:ln w="2370" cap="flat">
            <a:solidFill>
              <a:srgbClr val="84BA41"/>
            </a:solid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20722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2"/>
            <a:ext cx="11453646" cy="118298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1631093"/>
            <a:ext cx="11041782" cy="434403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549377"/>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250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text here…</a:t>
            </a:r>
            <a:endParaRPr lang="en-US"/>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722008"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765107"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1610" y="17853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6690541"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6737659"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3452905"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6424240"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5575" y="4364934"/>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0837" y="18267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04228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a:solidFill>
            <a:schemeClr val="bg1"/>
          </a:solidFill>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rgbClr val="84BA41"/>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rgbClr val="468940"/>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rgbClr val="0B582E"/>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36538" y="1382152"/>
            <a:ext cx="7491958" cy="1805615"/>
            <a:chOff x="7490990" y="4949396"/>
            <a:chExt cx="14519185" cy="3790686"/>
          </a:xfrm>
          <a:solidFill>
            <a:schemeClr val="bg1"/>
          </a:solidFill>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rgbClr val="84BA41"/>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rgbClr val="468940"/>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rgbClr val="0B582E"/>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22510" y="3497962"/>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9827" y="3497962"/>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56257" y="3497962"/>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22510" y="1957367"/>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02548" y="1957367"/>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795443" y="1957367"/>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38252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500910" y="2319159"/>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533531" y="3275800"/>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67312" y="1978679"/>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25229" y="3447805"/>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232390" y="4757884"/>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120187" y="1823166"/>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621722" y="2978398"/>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3760907" y="4051294"/>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37753" y="2694475"/>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54646" y="359671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312348" y="4904132"/>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68413" y="187033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 name="Freeform 170">
            <a:extLst>
              <a:ext uri="{FF2B5EF4-FFF2-40B4-BE49-F238E27FC236}">
                <a16:creationId xmlns:a16="http://schemas.microsoft.com/office/drawing/2014/main" id="{F91C81A4-2FCB-F132-B980-39C2297A069A}"/>
              </a:ext>
            </a:extLst>
          </p:cNvPr>
          <p:cNvSpPr>
            <a:spLocks noChangeArrowheads="1"/>
          </p:cNvSpPr>
          <p:nvPr userDrawn="1"/>
        </p:nvSpPr>
        <p:spPr bwMode="auto">
          <a:xfrm>
            <a:off x="1405394" y="3869827"/>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4" name="Freeform 177">
            <a:extLst>
              <a:ext uri="{FF2B5EF4-FFF2-40B4-BE49-F238E27FC236}">
                <a16:creationId xmlns:a16="http://schemas.microsoft.com/office/drawing/2014/main" id="{28CF0564-F3CF-F5DD-43BB-FE9EA63377C5}"/>
              </a:ext>
            </a:extLst>
          </p:cNvPr>
          <p:cNvSpPr>
            <a:spLocks noChangeArrowheads="1"/>
          </p:cNvSpPr>
          <p:nvPr userDrawn="1"/>
        </p:nvSpPr>
        <p:spPr bwMode="auto">
          <a:xfrm>
            <a:off x="2588234" y="3537596"/>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5" name="Text Placeholder 17">
            <a:extLst>
              <a:ext uri="{FF2B5EF4-FFF2-40B4-BE49-F238E27FC236}">
                <a16:creationId xmlns:a16="http://schemas.microsoft.com/office/drawing/2014/main" id="{F63E0703-9E01-BB77-D29F-CF7E287B9988}"/>
              </a:ext>
            </a:extLst>
          </p:cNvPr>
          <p:cNvSpPr>
            <a:spLocks noGrp="1"/>
          </p:cNvSpPr>
          <p:nvPr>
            <p:ph type="body" sz="quarter" idx="40" hasCustomPrompt="1"/>
          </p:nvPr>
        </p:nvSpPr>
        <p:spPr>
          <a:xfrm>
            <a:off x="1480635" y="4637637"/>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 name="Text Placeholder 17">
            <a:extLst>
              <a:ext uri="{FF2B5EF4-FFF2-40B4-BE49-F238E27FC236}">
                <a16:creationId xmlns:a16="http://schemas.microsoft.com/office/drawing/2014/main" id="{BE88C832-7814-3850-A9A7-DAF4215453BB}"/>
              </a:ext>
            </a:extLst>
          </p:cNvPr>
          <p:cNvSpPr>
            <a:spLocks noGrp="1"/>
          </p:cNvSpPr>
          <p:nvPr>
            <p:ph type="body" sz="quarter" idx="41" hasCustomPrompt="1"/>
          </p:nvPr>
        </p:nvSpPr>
        <p:spPr>
          <a:xfrm>
            <a:off x="2623669" y="36501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27607865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197829"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729956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566705"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66844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673459"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77519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611587"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71505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877262"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95762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749759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4435826"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91280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2" name="Arrow: Pentagon 1">
            <a:extLst>
              <a:ext uri="{FF2B5EF4-FFF2-40B4-BE49-F238E27FC236}">
                <a16:creationId xmlns:a16="http://schemas.microsoft.com/office/drawing/2014/main" id="{FD3DA658-2593-2586-71C7-E4F1FADF077B}"/>
              </a:ext>
            </a:extLst>
          </p:cNvPr>
          <p:cNvSpPr/>
          <p:nvPr userDrawn="1"/>
        </p:nvSpPr>
        <p:spPr>
          <a:xfrm>
            <a:off x="5371070" y="4284355"/>
            <a:ext cx="2141838" cy="198462"/>
          </a:xfrm>
          <a:prstGeom prst="homePlate">
            <a:avLst/>
          </a:prstGeom>
          <a:solidFill>
            <a:srgbClr val="29723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896913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a:solidFill>
                <a:srgbClr val="000000"/>
              </a:solidFill>
              <a:effectLst/>
              <a:ea typeface="Calibri" panose="020F0502020204030204" pitchFamily="34" charset="0"/>
              <a:cs typeface="Times New Roman" panose="02020603050405020304" pitchFamily="18" charset="0"/>
            </a:endParaRPr>
          </a:p>
          <a:p>
            <a:pPr algn="ctr"/>
            <a:r>
              <a:rPr lang="en-US" sz="750">
                <a:solidFill>
                  <a:srgbClr val="000000"/>
                </a:solidFill>
                <a:effectLst/>
                <a:ea typeface="Calibri" panose="020F0502020204030204" pitchFamily="34" charset="0"/>
                <a:cs typeface="Times New Roman" panose="02020603050405020304" pitchFamily="18" charset="0"/>
              </a:rPr>
              <a:t> </a:t>
            </a:r>
            <a:endParaRPr lang="en-IE" sz="75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a:t>Joe </a:t>
            </a:r>
            <a:r>
              <a:rPr lang="en-US" err="1"/>
              <a:t>Blogg</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11/11/2022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83" r:id="rId12"/>
    <p:sldLayoutId id="2147483885" r:id="rId13"/>
    <p:sldLayoutId id="2147483928" r:id="rId14"/>
    <p:sldLayoutId id="2147483875" r:id="rId15"/>
    <p:sldLayoutId id="2147483833" r:id="rId16"/>
    <p:sldLayoutId id="2147483847" r:id="rId17"/>
    <p:sldLayoutId id="2147483871" r:id="rId18"/>
    <p:sldLayoutId id="2147483837" r:id="rId19"/>
    <p:sldLayoutId id="2147483838" r:id="rId20"/>
    <p:sldLayoutId id="2147483844" r:id="rId21"/>
    <p:sldLayoutId id="2147483848" r:id="rId22"/>
    <p:sldLayoutId id="2147483849" r:id="rId23"/>
    <p:sldLayoutId id="2147483851" r:id="rId24"/>
    <p:sldLayoutId id="2147483854" r:id="rId25"/>
    <p:sldLayoutId id="2147483926" r:id="rId26"/>
    <p:sldLayoutId id="2147483855" r:id="rId27"/>
    <p:sldLayoutId id="2147483856" r:id="rId28"/>
    <p:sldLayoutId id="2147483857" r:id="rId29"/>
    <p:sldLayoutId id="2147483864" r:id="rId30"/>
    <p:sldLayoutId id="2147483887" r:id="rId31"/>
    <p:sldLayoutId id="2147483852" r:id="rId32"/>
    <p:sldLayoutId id="2147483858" r:id="rId33"/>
    <p:sldLayoutId id="2147483888" r:id="rId34"/>
    <p:sldLayoutId id="2147483859" r:id="rId35"/>
    <p:sldLayoutId id="2147483886" r:id="rId36"/>
    <p:sldLayoutId id="2147483860" r:id="rId37"/>
    <p:sldLayoutId id="2147483927" r:id="rId38"/>
    <p:sldLayoutId id="2147483853"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hyperlink" Target="https://www.investopedia.com/terms/f/fast-fashion.asp"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1.xml"/><Relationship Id="rId5" Type="http://schemas.openxmlformats.org/officeDocument/2006/relationships/image" Target="../media/image18.sv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futureofsourcing.com/6-tips-to-drive-sustainable-procurement" TargetMode="Externa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spendmatters.com/uk/sustainable-procurement-how-it-is-evolving-as-a-procurement-priority/" TargetMode="Externa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slideLayout" Target="../slideLayouts/slideLayout37.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37.svg"/></Relationships>
</file>

<file path=ppt/slides/_rels/slide4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8.xml"/><Relationship Id="rId5" Type="http://schemas.openxmlformats.org/officeDocument/2006/relationships/image" Target="../media/image41.svg"/><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s://www.sciencedirect.com/science/article/pii/S0959652618305419" TargetMode="Externa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atershed.com/en-GB/supplychain" TargetMode="Externa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keramida.com/blog/new-iso-standard-for-sustainable-procurement-early-2017" TargetMode="Externa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4.xml"/><Relationship Id="rId4" Type="http://schemas.openxmlformats.org/officeDocument/2006/relationships/image" Target="../media/image48.svg"/></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hyperlink" Target="https://www.deskera.com/blog/brand-positioning-statement/" TargetMode="External"/><Relationship Id="rId2" Type="http://schemas.openxmlformats.org/officeDocument/2006/relationships/hyperlink" Target="https://www.deskera.com/blog/brand-awareness/" TargetMode="Externa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26.xml"/><Relationship Id="rId5" Type="http://schemas.openxmlformats.org/officeDocument/2006/relationships/image" Target="../media/image57.svg"/><Relationship Id="rId4" Type="http://schemas.openxmlformats.org/officeDocument/2006/relationships/image" Target="../media/image5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3" Type="http://schemas.openxmlformats.org/officeDocument/2006/relationships/hyperlink" Target="Waste%20&amp;%20Resources%20Action%20Plan.%20May%202006.%20Increasing%20resource%20efficiency,%20reducing" TargetMode="External"/><Relationship Id="rId2" Type="http://schemas.openxmlformats.org/officeDocument/2006/relationships/hyperlink" Target="https://wrap.org.uk/" TargetMode="Externa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499714" y="2338956"/>
            <a:ext cx="5278651" cy="697353"/>
          </a:xfrm>
        </p:spPr>
        <p:txBody>
          <a:bodyPr vert="horz" lIns="91440" tIns="45720" rIns="91440" bIns="45720" rtlCol="0" anchor="t">
            <a:noAutofit/>
          </a:bodyPr>
          <a:lstStyle/>
          <a:p>
            <a:r>
              <a:rPr lang="en-IE">
                <a:cs typeface="Calibri"/>
              </a:rPr>
              <a:t>Module 4</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611017" y="3175939"/>
            <a:ext cx="5278651" cy="1262431"/>
          </a:xfrm>
        </p:spPr>
        <p:txBody>
          <a:bodyPr vert="horz" lIns="91440" tIns="45720" rIns="91440" bIns="45720" rtlCol="0" anchor="t">
            <a:normAutofit/>
          </a:bodyPr>
          <a:lstStyle/>
          <a:p>
            <a:r>
              <a:rPr lang="en-US"/>
              <a:t>Sustainable Procurement &amp; Supply Chains</a:t>
            </a:r>
          </a:p>
        </p:txBody>
      </p:sp>
      <p:pic>
        <p:nvPicPr>
          <p:cNvPr id="4" name="Picture 4" descr="Graphical user interface, text&#10;&#10;Description automatically generated">
            <a:extLst>
              <a:ext uri="{FF2B5EF4-FFF2-40B4-BE49-F238E27FC236}">
                <a16:creationId xmlns:a16="http://schemas.microsoft.com/office/drawing/2014/main" id="{7E575E16-5550-5791-81C6-7469F2648675}"/>
              </a:ext>
            </a:extLst>
          </p:cNvPr>
          <p:cNvPicPr>
            <a:picLocks noChangeAspect="1"/>
          </p:cNvPicPr>
          <p:nvPr/>
        </p:nvPicPr>
        <p:blipFill>
          <a:blip r:embed="rId2"/>
          <a:stretch>
            <a:fillRect/>
          </a:stretch>
        </p:blipFill>
        <p:spPr>
          <a:xfrm>
            <a:off x="2728685" y="5766110"/>
            <a:ext cx="9468153" cy="466253"/>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AC7010-9AD4-E7D7-A778-FCC95B7F6E6C}"/>
              </a:ext>
            </a:extLst>
          </p:cNvPr>
          <p:cNvSpPr>
            <a:spLocks noGrp="1"/>
          </p:cNvSpPr>
          <p:nvPr>
            <p:ph type="body" sz="quarter" idx="18"/>
          </p:nvPr>
        </p:nvSpPr>
        <p:spPr/>
        <p:txBody>
          <a:bodyPr/>
          <a:lstStyle/>
          <a:p>
            <a:r>
              <a:rPr lang="en-US"/>
              <a:t>Effective sustainable procurement supports </a:t>
            </a:r>
            <a:r>
              <a:rPr lang="en-US" b="1"/>
              <a:t>sustainable development</a:t>
            </a:r>
            <a:r>
              <a:rPr lang="en-US"/>
              <a:t>. Sustainable procurement is therefore smart procurement as it takes a 3-dimensional life cycle approach against the former one-dimensional, economics-focused approach.</a:t>
            </a:r>
          </a:p>
          <a:p>
            <a:endParaRPr lang="en-US"/>
          </a:p>
          <a:p>
            <a:r>
              <a:rPr lang="en-US" b="1"/>
              <a:t>The three-dimensional approach </a:t>
            </a:r>
            <a:r>
              <a:rPr lang="en-US"/>
              <a:t>does not mean that the sustainable procurement process will take 3 times longer, nor does it necessarily mean that it will be more expensive. It means that it undertakes the 3 pillars of sustainable development for achieving sustainable procurement. </a:t>
            </a:r>
            <a:endParaRPr lang="en-IE"/>
          </a:p>
        </p:txBody>
      </p:sp>
      <p:sp>
        <p:nvSpPr>
          <p:cNvPr id="3" name="Text Placeholder 2">
            <a:extLst>
              <a:ext uri="{FF2B5EF4-FFF2-40B4-BE49-F238E27FC236}">
                <a16:creationId xmlns:a16="http://schemas.microsoft.com/office/drawing/2014/main" id="{C2D43C47-B1D3-C681-55D5-389C742AAD7A}"/>
              </a:ext>
            </a:extLst>
          </p:cNvPr>
          <p:cNvSpPr>
            <a:spLocks noGrp="1"/>
          </p:cNvSpPr>
          <p:nvPr>
            <p:ph type="body" sz="quarter" idx="16"/>
          </p:nvPr>
        </p:nvSpPr>
        <p:spPr>
          <a:xfrm>
            <a:off x="291754" y="517651"/>
            <a:ext cx="3089893" cy="4881923"/>
          </a:xfrm>
        </p:spPr>
        <p:txBody>
          <a:bodyPr anchor="ctr"/>
          <a:lstStyle/>
          <a:p>
            <a:r>
              <a:rPr lang="en-IE"/>
              <a:t>The 3 Pillars of Sustainable Procurement</a:t>
            </a:r>
          </a:p>
        </p:txBody>
      </p:sp>
    </p:spTree>
    <p:extLst>
      <p:ext uri="{BB962C8B-B14F-4D97-AF65-F5344CB8AC3E}">
        <p14:creationId xmlns:p14="http://schemas.microsoft.com/office/powerpoint/2010/main" val="2778727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D43C47-B1D3-C681-55D5-389C742AAD7A}"/>
              </a:ext>
            </a:extLst>
          </p:cNvPr>
          <p:cNvSpPr>
            <a:spLocks noGrp="1"/>
          </p:cNvSpPr>
          <p:nvPr>
            <p:ph type="body" sz="quarter" idx="16"/>
          </p:nvPr>
        </p:nvSpPr>
        <p:spPr>
          <a:xfrm>
            <a:off x="291754" y="517651"/>
            <a:ext cx="3089893" cy="4881923"/>
          </a:xfrm>
        </p:spPr>
        <p:txBody>
          <a:bodyPr anchor="ctr"/>
          <a:lstStyle/>
          <a:p>
            <a:r>
              <a:rPr lang="en-IE" dirty="0"/>
              <a:t>The 3 Pillars of Sustainable Procurement</a:t>
            </a:r>
          </a:p>
        </p:txBody>
      </p:sp>
      <p:pic>
        <p:nvPicPr>
          <p:cNvPr id="4" name="Picture 3">
            <a:extLst>
              <a:ext uri="{FF2B5EF4-FFF2-40B4-BE49-F238E27FC236}">
                <a16:creationId xmlns:a16="http://schemas.microsoft.com/office/drawing/2014/main" id="{4AF4CE3C-C594-0AA8-08C3-92C81E6C7C9F}"/>
              </a:ext>
            </a:extLst>
          </p:cNvPr>
          <p:cNvPicPr>
            <a:picLocks noChangeAspect="1"/>
          </p:cNvPicPr>
          <p:nvPr/>
        </p:nvPicPr>
        <p:blipFill>
          <a:blip r:embed="rId2"/>
          <a:stretch>
            <a:fillRect/>
          </a:stretch>
        </p:blipFill>
        <p:spPr>
          <a:xfrm>
            <a:off x="5652320" y="1592416"/>
            <a:ext cx="5105400" cy="3378200"/>
          </a:xfrm>
          <a:prstGeom prst="rect">
            <a:avLst/>
          </a:prstGeom>
        </p:spPr>
      </p:pic>
      <p:sp>
        <p:nvSpPr>
          <p:cNvPr id="5" name="Text Placeholder 2">
            <a:extLst>
              <a:ext uri="{FF2B5EF4-FFF2-40B4-BE49-F238E27FC236}">
                <a16:creationId xmlns:a16="http://schemas.microsoft.com/office/drawing/2014/main" id="{496C6D88-8D6E-138C-5A78-68495ACFE333}"/>
              </a:ext>
            </a:extLst>
          </p:cNvPr>
          <p:cNvSpPr txBox="1">
            <a:spLocks/>
          </p:cNvSpPr>
          <p:nvPr/>
        </p:nvSpPr>
        <p:spPr>
          <a:xfrm>
            <a:off x="5652320" y="1592416"/>
            <a:ext cx="5105400" cy="106695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solidFill>
                  <a:srgbClr val="297239"/>
                </a:solidFill>
              </a:rPr>
              <a:t>The 3 Pillars of Sustainable Procurement</a:t>
            </a:r>
          </a:p>
        </p:txBody>
      </p:sp>
      <p:sp>
        <p:nvSpPr>
          <p:cNvPr id="7" name="Text Placeholder 2">
            <a:extLst>
              <a:ext uri="{FF2B5EF4-FFF2-40B4-BE49-F238E27FC236}">
                <a16:creationId xmlns:a16="http://schemas.microsoft.com/office/drawing/2014/main" id="{5D468E8A-F4A0-8F15-C01B-AB260E46E7F3}"/>
              </a:ext>
            </a:extLst>
          </p:cNvPr>
          <p:cNvSpPr txBox="1">
            <a:spLocks/>
          </p:cNvSpPr>
          <p:nvPr/>
        </p:nvSpPr>
        <p:spPr>
          <a:xfrm>
            <a:off x="5944963" y="4014788"/>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n-IE" sz="1400" dirty="0">
                <a:solidFill>
                  <a:srgbClr val="297239"/>
                </a:solidFill>
              </a:rPr>
              <a:t>Economics </a:t>
            </a:r>
          </a:p>
          <a:p>
            <a:pPr algn="ctr">
              <a:lnSpc>
                <a:spcPts val="1100"/>
              </a:lnSpc>
              <a:spcBef>
                <a:spcPts val="0"/>
              </a:spcBef>
            </a:pPr>
            <a:r>
              <a:rPr lang="en-IE" sz="1400" dirty="0">
                <a:solidFill>
                  <a:srgbClr val="297239"/>
                </a:solidFill>
              </a:rPr>
              <a:t>(i.e. profit)</a:t>
            </a:r>
            <a:endParaRPr lang="en-IE" sz="1100" dirty="0">
              <a:solidFill>
                <a:srgbClr val="297239"/>
              </a:solidFill>
            </a:endParaRPr>
          </a:p>
        </p:txBody>
      </p:sp>
      <p:sp>
        <p:nvSpPr>
          <p:cNvPr id="8" name="Text Placeholder 2">
            <a:extLst>
              <a:ext uri="{FF2B5EF4-FFF2-40B4-BE49-F238E27FC236}">
                <a16:creationId xmlns:a16="http://schemas.microsoft.com/office/drawing/2014/main" id="{A13AD51A-F271-C89B-5BEF-3A1F298FD05D}"/>
              </a:ext>
            </a:extLst>
          </p:cNvPr>
          <p:cNvSpPr txBox="1">
            <a:spLocks/>
          </p:cNvSpPr>
          <p:nvPr/>
        </p:nvSpPr>
        <p:spPr>
          <a:xfrm>
            <a:off x="7616601" y="4029076"/>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n-IE" sz="1400" dirty="0">
                <a:solidFill>
                  <a:srgbClr val="297239"/>
                </a:solidFill>
              </a:rPr>
              <a:t>Social </a:t>
            </a:r>
          </a:p>
          <a:p>
            <a:pPr algn="ctr">
              <a:lnSpc>
                <a:spcPts val="1100"/>
              </a:lnSpc>
              <a:spcBef>
                <a:spcPts val="0"/>
              </a:spcBef>
            </a:pPr>
            <a:r>
              <a:rPr lang="en-IE" sz="1400" dirty="0">
                <a:solidFill>
                  <a:srgbClr val="297239"/>
                </a:solidFill>
              </a:rPr>
              <a:t>(i.e. people)</a:t>
            </a:r>
          </a:p>
        </p:txBody>
      </p:sp>
      <p:sp>
        <p:nvSpPr>
          <p:cNvPr id="9" name="Text Placeholder 2">
            <a:extLst>
              <a:ext uri="{FF2B5EF4-FFF2-40B4-BE49-F238E27FC236}">
                <a16:creationId xmlns:a16="http://schemas.microsoft.com/office/drawing/2014/main" id="{C7559432-9213-825C-C928-B1C28EA89759}"/>
              </a:ext>
            </a:extLst>
          </p:cNvPr>
          <p:cNvSpPr txBox="1">
            <a:spLocks/>
          </p:cNvSpPr>
          <p:nvPr/>
        </p:nvSpPr>
        <p:spPr>
          <a:xfrm>
            <a:off x="9288239" y="4014789"/>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n-IE" sz="1400" dirty="0">
                <a:solidFill>
                  <a:srgbClr val="297239"/>
                </a:solidFill>
              </a:rPr>
              <a:t>Environmental</a:t>
            </a:r>
          </a:p>
          <a:p>
            <a:pPr algn="ctr">
              <a:lnSpc>
                <a:spcPts val="1100"/>
              </a:lnSpc>
              <a:spcBef>
                <a:spcPts val="0"/>
              </a:spcBef>
            </a:pPr>
            <a:r>
              <a:rPr lang="en-IE" sz="1400" dirty="0">
                <a:solidFill>
                  <a:srgbClr val="297239"/>
                </a:solidFill>
              </a:rPr>
              <a:t>(i.e. planet)</a:t>
            </a:r>
            <a:endParaRPr lang="en-IE" sz="1100" dirty="0">
              <a:solidFill>
                <a:srgbClr val="297239"/>
              </a:solidFill>
            </a:endParaRPr>
          </a:p>
        </p:txBody>
      </p:sp>
    </p:spTree>
    <p:extLst>
      <p:ext uri="{BB962C8B-B14F-4D97-AF65-F5344CB8AC3E}">
        <p14:creationId xmlns:p14="http://schemas.microsoft.com/office/powerpoint/2010/main" val="2645582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79D0215-7FC2-B002-47D1-32DA062DCDE6}"/>
              </a:ext>
            </a:extLst>
          </p:cNvPr>
          <p:cNvSpPr>
            <a:spLocks noGrp="1"/>
          </p:cNvSpPr>
          <p:nvPr>
            <p:ph type="body" sz="quarter" idx="29"/>
          </p:nvPr>
        </p:nvSpPr>
        <p:spPr>
          <a:xfrm>
            <a:off x="1340031" y="127000"/>
            <a:ext cx="8845369" cy="1237497"/>
          </a:xfrm>
        </p:spPr>
        <p:txBody>
          <a:bodyPr>
            <a:normAutofit/>
          </a:bodyPr>
          <a:lstStyle/>
          <a:p>
            <a:r>
              <a:rPr lang="en-IE" b="1">
                <a:solidFill>
                  <a:srgbClr val="468940"/>
                </a:solidFill>
              </a:rPr>
              <a:t>Examples of the benefits of each Pillar of Sustainable Procurement</a:t>
            </a:r>
          </a:p>
          <a:p>
            <a:endParaRPr lang="en-IE"/>
          </a:p>
        </p:txBody>
      </p:sp>
      <p:sp>
        <p:nvSpPr>
          <p:cNvPr id="9" name="Text Placeholder 4">
            <a:extLst>
              <a:ext uri="{FF2B5EF4-FFF2-40B4-BE49-F238E27FC236}">
                <a16:creationId xmlns:a16="http://schemas.microsoft.com/office/drawing/2014/main" id="{97E256A5-E425-2AD9-3056-FA5CEDF681BC}"/>
              </a:ext>
            </a:extLst>
          </p:cNvPr>
          <p:cNvSpPr txBox="1">
            <a:spLocks/>
          </p:cNvSpPr>
          <p:nvPr/>
        </p:nvSpPr>
        <p:spPr>
          <a:xfrm>
            <a:off x="2222510" y="2017420"/>
            <a:ext cx="2106525" cy="123749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a:solidFill>
                  <a:schemeClr val="bg1"/>
                </a:solidFill>
              </a:rPr>
              <a:t>Economic</a:t>
            </a:r>
          </a:p>
        </p:txBody>
      </p:sp>
      <p:sp>
        <p:nvSpPr>
          <p:cNvPr id="10" name="Text Placeholder 5">
            <a:extLst>
              <a:ext uri="{FF2B5EF4-FFF2-40B4-BE49-F238E27FC236}">
                <a16:creationId xmlns:a16="http://schemas.microsoft.com/office/drawing/2014/main" id="{E67764C8-05AE-5076-3E27-09370722E210}"/>
              </a:ext>
            </a:extLst>
          </p:cNvPr>
          <p:cNvSpPr txBox="1">
            <a:spLocks/>
          </p:cNvSpPr>
          <p:nvPr/>
        </p:nvSpPr>
        <p:spPr>
          <a:xfrm>
            <a:off x="5019482" y="2017420"/>
            <a:ext cx="2106525" cy="123749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63A04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a:solidFill>
                  <a:schemeClr val="bg1"/>
                </a:solidFill>
              </a:rPr>
              <a:t>Social</a:t>
            </a:r>
          </a:p>
        </p:txBody>
      </p:sp>
      <p:sp>
        <p:nvSpPr>
          <p:cNvPr id="11" name="Text Placeholder 6">
            <a:extLst>
              <a:ext uri="{FF2B5EF4-FFF2-40B4-BE49-F238E27FC236}">
                <a16:creationId xmlns:a16="http://schemas.microsoft.com/office/drawing/2014/main" id="{33B4EC9D-E830-FA76-D116-D848ABEC411E}"/>
              </a:ext>
            </a:extLst>
          </p:cNvPr>
          <p:cNvSpPr txBox="1">
            <a:spLocks/>
          </p:cNvSpPr>
          <p:nvPr/>
        </p:nvSpPr>
        <p:spPr>
          <a:xfrm>
            <a:off x="7735798" y="2017420"/>
            <a:ext cx="2106525" cy="123749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4689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a:solidFill>
                  <a:schemeClr val="bg1"/>
                </a:solidFill>
              </a:rPr>
              <a:t>Environmental</a:t>
            </a:r>
          </a:p>
        </p:txBody>
      </p:sp>
      <p:sp>
        <p:nvSpPr>
          <p:cNvPr id="12" name="Text Placeholder 1">
            <a:extLst>
              <a:ext uri="{FF2B5EF4-FFF2-40B4-BE49-F238E27FC236}">
                <a16:creationId xmlns:a16="http://schemas.microsoft.com/office/drawing/2014/main" id="{07730347-A996-1B1A-F822-E95771E64CC1}"/>
              </a:ext>
            </a:extLst>
          </p:cNvPr>
          <p:cNvSpPr>
            <a:spLocks noGrp="1"/>
          </p:cNvSpPr>
          <p:nvPr>
            <p:ph type="body" sz="quarter" idx="35"/>
          </p:nvPr>
        </p:nvSpPr>
        <p:spPr>
          <a:xfrm>
            <a:off x="1721342" y="3327868"/>
            <a:ext cx="2838589" cy="3053790"/>
          </a:xfrm>
        </p:spPr>
        <p:txBody>
          <a:bodyPr>
            <a:normAutofit/>
          </a:bodyPr>
          <a:lstStyle/>
          <a:p>
            <a:pPr marL="285750" indent="-285750" algn="l">
              <a:spcBef>
                <a:spcPts val="0"/>
              </a:spcBef>
              <a:buFont typeface="Arial" panose="020B0604020202020204" pitchFamily="34" charset="0"/>
              <a:buChar char="•"/>
            </a:pPr>
            <a:r>
              <a:rPr lang="en-US" sz="1800">
                <a:solidFill>
                  <a:srgbClr val="63A043"/>
                </a:solidFill>
              </a:rPr>
              <a:t>Economic Regeneration</a:t>
            </a:r>
          </a:p>
          <a:p>
            <a:pPr marL="285750" indent="-285750" algn="l">
              <a:spcBef>
                <a:spcPts val="0"/>
              </a:spcBef>
              <a:buFont typeface="Arial" panose="020B0604020202020204" pitchFamily="34" charset="0"/>
              <a:buChar char="•"/>
            </a:pPr>
            <a:r>
              <a:rPr lang="en-US" sz="1800">
                <a:solidFill>
                  <a:srgbClr val="63A043"/>
                </a:solidFill>
              </a:rPr>
              <a:t>Sustainable Economic Development</a:t>
            </a:r>
          </a:p>
          <a:p>
            <a:pPr marL="285750" indent="-285750" algn="l">
              <a:spcBef>
                <a:spcPts val="0"/>
              </a:spcBef>
              <a:buFont typeface="Arial" panose="020B0604020202020204" pitchFamily="34" charset="0"/>
              <a:buChar char="•"/>
            </a:pPr>
            <a:r>
              <a:rPr lang="en-US" sz="1800">
                <a:solidFill>
                  <a:srgbClr val="63A043"/>
                </a:solidFill>
              </a:rPr>
              <a:t>Emerging Markets</a:t>
            </a:r>
          </a:p>
          <a:p>
            <a:pPr marL="285750" indent="-285750" algn="l">
              <a:spcBef>
                <a:spcPts val="0"/>
              </a:spcBef>
              <a:buFont typeface="Arial" panose="020B0604020202020204" pitchFamily="34" charset="0"/>
              <a:buChar char="•"/>
            </a:pPr>
            <a:r>
              <a:rPr lang="en-US" sz="1800">
                <a:solidFill>
                  <a:srgbClr val="63A043"/>
                </a:solidFill>
              </a:rPr>
              <a:t>Development of SMEs</a:t>
            </a:r>
          </a:p>
          <a:p>
            <a:pPr marL="285750" indent="-285750" algn="l">
              <a:spcBef>
                <a:spcPts val="0"/>
              </a:spcBef>
              <a:buFont typeface="Arial" panose="020B0604020202020204" pitchFamily="34" charset="0"/>
              <a:buChar char="•"/>
            </a:pPr>
            <a:r>
              <a:rPr lang="en-US" sz="1800">
                <a:solidFill>
                  <a:srgbClr val="63A043"/>
                </a:solidFill>
              </a:rPr>
              <a:t>Total Cost of Ownership and Life Cycle Costing</a:t>
            </a:r>
          </a:p>
          <a:p>
            <a:pPr marL="285750" indent="-285750" algn="l">
              <a:spcBef>
                <a:spcPts val="0"/>
              </a:spcBef>
              <a:buFont typeface="Arial" panose="020B0604020202020204" pitchFamily="34" charset="0"/>
              <a:buChar char="•"/>
            </a:pPr>
            <a:r>
              <a:rPr lang="en-US" sz="1800">
                <a:solidFill>
                  <a:srgbClr val="63A043"/>
                </a:solidFill>
              </a:rPr>
              <a:t>Value for Money</a:t>
            </a:r>
          </a:p>
          <a:p>
            <a:pPr marL="285750" indent="-285750" algn="l">
              <a:spcBef>
                <a:spcPts val="0"/>
              </a:spcBef>
              <a:buFont typeface="Arial" panose="020B0604020202020204" pitchFamily="34" charset="0"/>
              <a:buChar char="•"/>
            </a:pPr>
            <a:r>
              <a:rPr lang="en-US" sz="1800">
                <a:solidFill>
                  <a:srgbClr val="63A043"/>
                </a:solidFill>
              </a:rPr>
              <a:t>Poverty Reduction.</a:t>
            </a:r>
            <a:endParaRPr lang="en-IE" sz="1800">
              <a:solidFill>
                <a:srgbClr val="63A043"/>
              </a:solidFill>
            </a:endParaRPr>
          </a:p>
        </p:txBody>
      </p:sp>
      <p:sp>
        <p:nvSpPr>
          <p:cNvPr id="13" name="Text Placeholder 2">
            <a:extLst>
              <a:ext uri="{FF2B5EF4-FFF2-40B4-BE49-F238E27FC236}">
                <a16:creationId xmlns:a16="http://schemas.microsoft.com/office/drawing/2014/main" id="{EABF7C3B-6BA6-31F3-A5A3-94967D88AC09}"/>
              </a:ext>
            </a:extLst>
          </p:cNvPr>
          <p:cNvSpPr>
            <a:spLocks noGrp="1"/>
          </p:cNvSpPr>
          <p:nvPr>
            <p:ph type="body" sz="quarter" idx="36"/>
          </p:nvPr>
        </p:nvSpPr>
        <p:spPr>
          <a:xfrm>
            <a:off x="4805464" y="3327868"/>
            <a:ext cx="3175867" cy="3311412"/>
          </a:xfrm>
        </p:spPr>
        <p:txBody>
          <a:bodyPr vert="horz" lIns="91440" tIns="45720" rIns="91440" bIns="45720" rtlCol="0" anchor="t">
            <a:noAutofit/>
          </a:bodyPr>
          <a:lstStyle/>
          <a:p>
            <a:pPr marL="285750" indent="-285750" algn="l">
              <a:spcBef>
                <a:spcPts val="0"/>
              </a:spcBef>
              <a:buFont typeface="Arial" panose="020B0604020202020204" pitchFamily="34" charset="0"/>
              <a:buChar char="•"/>
            </a:pPr>
            <a:r>
              <a:rPr lang="en-US" sz="1800">
                <a:solidFill>
                  <a:srgbClr val="297239"/>
                </a:solidFill>
              </a:rPr>
              <a:t>Human Rights</a:t>
            </a:r>
          </a:p>
          <a:p>
            <a:pPr marL="285750" indent="-285750" algn="l">
              <a:spcBef>
                <a:spcPts val="0"/>
              </a:spcBef>
              <a:buFont typeface="Arial" panose="020B0604020202020204" pitchFamily="34" charset="0"/>
              <a:buChar char="•"/>
            </a:pPr>
            <a:r>
              <a:rPr lang="en-US" sz="1800">
                <a:solidFill>
                  <a:srgbClr val="297239"/>
                </a:solidFill>
              </a:rPr>
              <a:t>Clean Drinking Water</a:t>
            </a:r>
          </a:p>
          <a:p>
            <a:pPr marL="285750" indent="-285750" algn="l">
              <a:spcBef>
                <a:spcPts val="0"/>
              </a:spcBef>
              <a:buFont typeface="Arial" panose="020B0604020202020204" pitchFamily="34" charset="0"/>
              <a:buChar char="•"/>
            </a:pPr>
            <a:r>
              <a:rPr lang="en-US" sz="1800">
                <a:solidFill>
                  <a:srgbClr val="297239"/>
                </a:solidFill>
              </a:rPr>
              <a:t>Food Security</a:t>
            </a:r>
          </a:p>
          <a:p>
            <a:pPr marL="285750" indent="-285750" algn="l">
              <a:spcBef>
                <a:spcPts val="0"/>
              </a:spcBef>
              <a:buFont typeface="Arial" panose="020B0604020202020204" pitchFamily="34" charset="0"/>
              <a:buChar char="•"/>
            </a:pPr>
            <a:r>
              <a:rPr lang="en-US" sz="1800">
                <a:solidFill>
                  <a:srgbClr val="297239"/>
                </a:solidFill>
              </a:rPr>
              <a:t>Fair Pay &amp; </a:t>
            </a:r>
            <a:r>
              <a:rPr lang="en-US" sz="1800" err="1">
                <a:solidFill>
                  <a:srgbClr val="297239"/>
                </a:solidFill>
              </a:rPr>
              <a:t>Labour</a:t>
            </a:r>
            <a:r>
              <a:rPr lang="en-US" sz="1800">
                <a:solidFill>
                  <a:srgbClr val="297239"/>
                </a:solidFill>
              </a:rPr>
              <a:t> Law Protection</a:t>
            </a:r>
            <a:endParaRPr lang="en-US" sz="1800">
              <a:solidFill>
                <a:srgbClr val="297239"/>
              </a:solidFill>
              <a:cs typeface="Calibri"/>
            </a:endParaRPr>
          </a:p>
          <a:p>
            <a:pPr marL="285750" indent="-285750" algn="l">
              <a:spcBef>
                <a:spcPts val="0"/>
              </a:spcBef>
              <a:buFont typeface="Arial" panose="020B0604020202020204" pitchFamily="34" charset="0"/>
              <a:buChar char="•"/>
            </a:pPr>
            <a:r>
              <a:rPr lang="en-US" sz="1800">
                <a:solidFill>
                  <a:srgbClr val="297239"/>
                </a:solidFill>
              </a:rPr>
              <a:t>Anti-Child </a:t>
            </a:r>
            <a:r>
              <a:rPr lang="en-US" sz="1800" err="1">
                <a:solidFill>
                  <a:srgbClr val="297239"/>
                </a:solidFill>
              </a:rPr>
              <a:t>Labour</a:t>
            </a:r>
            <a:r>
              <a:rPr lang="en-US" sz="1800">
                <a:solidFill>
                  <a:srgbClr val="297239"/>
                </a:solidFill>
              </a:rPr>
              <a:t> Laws</a:t>
            </a:r>
          </a:p>
          <a:p>
            <a:pPr marL="285750" indent="-285750" algn="l">
              <a:spcBef>
                <a:spcPts val="0"/>
              </a:spcBef>
              <a:buFont typeface="Arial" panose="020B0604020202020204" pitchFamily="34" charset="0"/>
              <a:buChar char="•"/>
            </a:pPr>
            <a:r>
              <a:rPr lang="en-US" sz="1800">
                <a:solidFill>
                  <a:srgbClr val="297239"/>
                </a:solidFill>
              </a:rPr>
              <a:t>Fair Trade</a:t>
            </a:r>
          </a:p>
          <a:p>
            <a:pPr marL="285750" indent="-285750" algn="l">
              <a:spcBef>
                <a:spcPts val="0"/>
              </a:spcBef>
              <a:buFont typeface="Arial" panose="020B0604020202020204" pitchFamily="34" charset="0"/>
              <a:buChar char="•"/>
            </a:pPr>
            <a:r>
              <a:rPr lang="en-US" sz="1800">
                <a:solidFill>
                  <a:srgbClr val="297239"/>
                </a:solidFill>
              </a:rPr>
              <a:t>Health and Safety</a:t>
            </a:r>
          </a:p>
          <a:p>
            <a:pPr marL="285750" indent="-285750" algn="l">
              <a:spcBef>
                <a:spcPts val="0"/>
              </a:spcBef>
              <a:buFont typeface="Arial" panose="020B0604020202020204" pitchFamily="34" charset="0"/>
              <a:buChar char="•"/>
            </a:pPr>
            <a:r>
              <a:rPr lang="en-US" sz="1800">
                <a:solidFill>
                  <a:srgbClr val="297239"/>
                </a:solidFill>
              </a:rPr>
              <a:t>Gender Equality</a:t>
            </a:r>
          </a:p>
          <a:p>
            <a:pPr marL="285750" indent="-285750" algn="l">
              <a:spcBef>
                <a:spcPts val="0"/>
              </a:spcBef>
              <a:buFont typeface="Arial" panose="020B0604020202020204" pitchFamily="34" charset="0"/>
              <a:buChar char="•"/>
            </a:pPr>
            <a:r>
              <a:rPr lang="en-US" sz="1800">
                <a:solidFill>
                  <a:srgbClr val="297239"/>
                </a:solidFill>
              </a:rPr>
              <a:t>Healthy Lives &amp; Well-Being for All</a:t>
            </a:r>
            <a:endParaRPr lang="en-IE" sz="1800">
              <a:solidFill>
                <a:srgbClr val="297239"/>
              </a:solidFill>
            </a:endParaRPr>
          </a:p>
        </p:txBody>
      </p:sp>
      <p:sp>
        <p:nvSpPr>
          <p:cNvPr id="14" name="Text Placeholder 3">
            <a:extLst>
              <a:ext uri="{FF2B5EF4-FFF2-40B4-BE49-F238E27FC236}">
                <a16:creationId xmlns:a16="http://schemas.microsoft.com/office/drawing/2014/main" id="{F602F091-EDD9-0498-4BE5-930E2A5BF9D4}"/>
              </a:ext>
            </a:extLst>
          </p:cNvPr>
          <p:cNvSpPr>
            <a:spLocks noGrp="1"/>
          </p:cNvSpPr>
          <p:nvPr>
            <p:ph type="body" sz="quarter" idx="37"/>
          </p:nvPr>
        </p:nvSpPr>
        <p:spPr>
          <a:xfrm>
            <a:off x="7771576" y="3327868"/>
            <a:ext cx="3871442" cy="3127687"/>
          </a:xfrm>
        </p:spPr>
        <p:txBody>
          <a:bodyPr>
            <a:normAutofit/>
          </a:bodyPr>
          <a:lstStyle/>
          <a:p>
            <a:pPr marL="342900" indent="-342900" algn="l">
              <a:spcBef>
                <a:spcPts val="0"/>
              </a:spcBef>
              <a:buFont typeface="Arial" panose="020B0604020202020204" pitchFamily="34" charset="0"/>
              <a:buChar char="•"/>
            </a:pPr>
            <a:r>
              <a:rPr lang="en-IE" sz="1800">
                <a:solidFill>
                  <a:srgbClr val="0B582E"/>
                </a:solidFill>
              </a:rPr>
              <a:t>Environmental Resource Management</a:t>
            </a:r>
          </a:p>
          <a:p>
            <a:pPr marL="342900" indent="-342900" algn="l">
              <a:spcBef>
                <a:spcPts val="0"/>
              </a:spcBef>
              <a:buFont typeface="Arial" panose="020B0604020202020204" pitchFamily="34" charset="0"/>
              <a:buChar char="•"/>
            </a:pPr>
            <a:r>
              <a:rPr lang="en-IE" sz="1800">
                <a:solidFill>
                  <a:srgbClr val="0B582E"/>
                </a:solidFill>
              </a:rPr>
              <a:t>Urban Planning</a:t>
            </a:r>
          </a:p>
          <a:p>
            <a:pPr marL="342900" indent="-342900" algn="l">
              <a:spcBef>
                <a:spcPts val="0"/>
              </a:spcBef>
              <a:buFont typeface="Arial" panose="020B0604020202020204" pitchFamily="34" charset="0"/>
              <a:buChar char="•"/>
            </a:pPr>
            <a:r>
              <a:rPr lang="en-IE" sz="1800">
                <a:solidFill>
                  <a:srgbClr val="0B582E"/>
                </a:solidFill>
              </a:rPr>
              <a:t>CO2 Reduction</a:t>
            </a:r>
          </a:p>
          <a:p>
            <a:pPr marL="342900" indent="-342900" algn="l">
              <a:spcBef>
                <a:spcPts val="0"/>
              </a:spcBef>
              <a:buFont typeface="Arial" panose="020B0604020202020204" pitchFamily="34" charset="0"/>
              <a:buChar char="•"/>
            </a:pPr>
            <a:r>
              <a:rPr lang="en-IE" sz="1800">
                <a:solidFill>
                  <a:srgbClr val="0B582E"/>
                </a:solidFill>
              </a:rPr>
              <a:t>Alternative Energies: e.g.: solar, wind</a:t>
            </a:r>
          </a:p>
          <a:p>
            <a:pPr marL="342900" indent="-342900" algn="l">
              <a:spcBef>
                <a:spcPts val="0"/>
              </a:spcBef>
              <a:buFont typeface="Arial" panose="020B0604020202020204" pitchFamily="34" charset="0"/>
              <a:buChar char="•"/>
            </a:pPr>
            <a:r>
              <a:rPr lang="en-IE" sz="1800">
                <a:solidFill>
                  <a:srgbClr val="0B582E"/>
                </a:solidFill>
              </a:rPr>
              <a:t>Water Management</a:t>
            </a:r>
          </a:p>
          <a:p>
            <a:pPr marL="342900" indent="-342900" algn="l">
              <a:spcBef>
                <a:spcPts val="0"/>
              </a:spcBef>
              <a:buFont typeface="Arial" panose="020B0604020202020204" pitchFamily="34" charset="0"/>
              <a:buChar char="•"/>
            </a:pPr>
            <a:r>
              <a:rPr lang="en-IE" sz="1800">
                <a:solidFill>
                  <a:srgbClr val="0B582E"/>
                </a:solidFill>
              </a:rPr>
              <a:t>Sustainable Agriculture</a:t>
            </a:r>
          </a:p>
          <a:p>
            <a:pPr marL="342900" indent="-342900" algn="l">
              <a:spcBef>
                <a:spcPts val="0"/>
              </a:spcBef>
              <a:buFont typeface="Arial" panose="020B0604020202020204" pitchFamily="34" charset="0"/>
              <a:buChar char="•"/>
            </a:pPr>
            <a:r>
              <a:rPr lang="en-IE" sz="1800">
                <a:solidFill>
                  <a:srgbClr val="0B582E"/>
                </a:solidFill>
              </a:rPr>
              <a:t>Marine Resources Management</a:t>
            </a:r>
          </a:p>
          <a:p>
            <a:pPr marL="342900" indent="-342900" algn="l">
              <a:spcBef>
                <a:spcPts val="0"/>
              </a:spcBef>
              <a:buFont typeface="Arial" panose="020B0604020202020204" pitchFamily="34" charset="0"/>
              <a:buChar char="•"/>
            </a:pPr>
            <a:r>
              <a:rPr lang="en-IE" sz="1800">
                <a:solidFill>
                  <a:srgbClr val="0B582E"/>
                </a:solidFill>
              </a:rPr>
              <a:t>Protection of Ecosystems</a:t>
            </a:r>
          </a:p>
          <a:p>
            <a:pPr marL="342900" indent="-342900" algn="l">
              <a:spcBef>
                <a:spcPts val="0"/>
              </a:spcBef>
              <a:buFont typeface="Arial" panose="020B0604020202020204" pitchFamily="34" charset="0"/>
              <a:buChar char="•"/>
            </a:pPr>
            <a:r>
              <a:rPr lang="en-IE" sz="1800">
                <a:solidFill>
                  <a:srgbClr val="0B582E"/>
                </a:solidFill>
              </a:rPr>
              <a:t>Pollution and Waste Management </a:t>
            </a:r>
          </a:p>
        </p:txBody>
      </p:sp>
    </p:spTree>
    <p:extLst>
      <p:ext uri="{BB962C8B-B14F-4D97-AF65-F5344CB8AC3E}">
        <p14:creationId xmlns:p14="http://schemas.microsoft.com/office/powerpoint/2010/main" val="2925977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245D58-558D-0E47-0A44-C00582F83FE5}"/>
              </a:ext>
            </a:extLst>
          </p:cNvPr>
          <p:cNvSpPr>
            <a:spLocks noGrp="1"/>
          </p:cNvSpPr>
          <p:nvPr>
            <p:ph type="body" sz="quarter" idx="16"/>
          </p:nvPr>
        </p:nvSpPr>
        <p:spPr>
          <a:xfrm>
            <a:off x="404976" y="364329"/>
            <a:ext cx="9179579" cy="1582330"/>
          </a:xfrm>
        </p:spPr>
        <p:txBody>
          <a:bodyPr>
            <a:normAutofit/>
          </a:bodyPr>
          <a:lstStyle/>
          <a:p>
            <a:pPr algn="ctr"/>
            <a:r>
              <a:rPr lang="en-US" b="0" i="0">
                <a:solidFill>
                  <a:srgbClr val="0B582E"/>
                </a:solidFill>
                <a:effectLst/>
                <a:latin typeface="Inter"/>
              </a:rPr>
              <a:t>Informally, these </a:t>
            </a:r>
            <a:r>
              <a:rPr lang="en-US" b="1" i="0">
                <a:solidFill>
                  <a:srgbClr val="0B582E"/>
                </a:solidFill>
                <a:effectLst/>
                <a:latin typeface="Inter"/>
              </a:rPr>
              <a:t>pillars of sustainable </a:t>
            </a:r>
            <a:r>
              <a:rPr lang="en-US" b="0" i="0">
                <a:solidFill>
                  <a:srgbClr val="0B582E"/>
                </a:solidFill>
                <a:effectLst/>
                <a:latin typeface="Inter"/>
              </a:rPr>
              <a:t>procurement are known as the </a:t>
            </a:r>
            <a:r>
              <a:rPr lang="en-US" b="1" i="0">
                <a:solidFill>
                  <a:srgbClr val="0B582E"/>
                </a:solidFill>
                <a:effectLst/>
                <a:latin typeface="Inter"/>
              </a:rPr>
              <a:t>3 Ps</a:t>
            </a:r>
            <a:r>
              <a:rPr lang="en-US" b="0" i="0">
                <a:solidFill>
                  <a:srgbClr val="0B582E"/>
                </a:solidFill>
                <a:effectLst/>
                <a:latin typeface="Inter"/>
              </a:rPr>
              <a:t>:</a:t>
            </a:r>
            <a:endParaRPr lang="en-IE">
              <a:solidFill>
                <a:srgbClr val="0B582E"/>
              </a:solidFill>
            </a:endParaRPr>
          </a:p>
        </p:txBody>
      </p:sp>
      <p:sp>
        <p:nvSpPr>
          <p:cNvPr id="6" name="Text Placeholder 5">
            <a:extLst>
              <a:ext uri="{FF2B5EF4-FFF2-40B4-BE49-F238E27FC236}">
                <a16:creationId xmlns:a16="http://schemas.microsoft.com/office/drawing/2014/main" id="{FE50EB23-D410-2182-BF70-B037128F23C5}"/>
              </a:ext>
            </a:extLst>
          </p:cNvPr>
          <p:cNvSpPr>
            <a:spLocks noGrp="1"/>
          </p:cNvSpPr>
          <p:nvPr>
            <p:ph type="body" sz="quarter" idx="21"/>
          </p:nvPr>
        </p:nvSpPr>
        <p:spPr>
          <a:xfrm>
            <a:off x="7533516" y="3590035"/>
            <a:ext cx="2093228" cy="1202080"/>
          </a:xfrm>
        </p:spPr>
        <p:txBody>
          <a:bodyPr>
            <a:normAutofit/>
          </a:bodyPr>
          <a:lstStyle/>
          <a:p>
            <a:r>
              <a:rPr lang="en-IE" sz="4000" b="1"/>
              <a:t>Profit</a:t>
            </a:r>
          </a:p>
        </p:txBody>
      </p:sp>
      <p:sp>
        <p:nvSpPr>
          <p:cNvPr id="7" name="Text Placeholder 6">
            <a:extLst>
              <a:ext uri="{FF2B5EF4-FFF2-40B4-BE49-F238E27FC236}">
                <a16:creationId xmlns:a16="http://schemas.microsoft.com/office/drawing/2014/main" id="{1F9CBD0E-9EA3-7722-B496-B3118AFD44AF}"/>
              </a:ext>
            </a:extLst>
          </p:cNvPr>
          <p:cNvSpPr>
            <a:spLocks noGrp="1"/>
          </p:cNvSpPr>
          <p:nvPr>
            <p:ph type="body" sz="quarter" idx="39"/>
          </p:nvPr>
        </p:nvSpPr>
        <p:spPr>
          <a:xfrm>
            <a:off x="4466530" y="3594503"/>
            <a:ext cx="2093228" cy="1202080"/>
          </a:xfrm>
        </p:spPr>
        <p:txBody>
          <a:bodyPr>
            <a:normAutofit/>
          </a:bodyPr>
          <a:lstStyle/>
          <a:p>
            <a:r>
              <a:rPr lang="en-IE" sz="4000" b="1"/>
              <a:t>Planet</a:t>
            </a:r>
          </a:p>
        </p:txBody>
      </p:sp>
      <p:sp>
        <p:nvSpPr>
          <p:cNvPr id="8" name="Text Placeholder 7">
            <a:extLst>
              <a:ext uri="{FF2B5EF4-FFF2-40B4-BE49-F238E27FC236}">
                <a16:creationId xmlns:a16="http://schemas.microsoft.com/office/drawing/2014/main" id="{73C09538-9D3C-46E8-0ED4-3AFA3B699CF0}"/>
              </a:ext>
            </a:extLst>
          </p:cNvPr>
          <p:cNvSpPr>
            <a:spLocks noGrp="1"/>
          </p:cNvSpPr>
          <p:nvPr>
            <p:ph type="body" sz="quarter" idx="38"/>
          </p:nvPr>
        </p:nvSpPr>
        <p:spPr>
          <a:xfrm>
            <a:off x="1399544" y="3594503"/>
            <a:ext cx="2093228" cy="1202080"/>
          </a:xfrm>
        </p:spPr>
        <p:txBody>
          <a:bodyPr>
            <a:normAutofit/>
          </a:bodyPr>
          <a:lstStyle/>
          <a:p>
            <a:r>
              <a:rPr lang="en-IE" sz="4000" b="1"/>
              <a:t>People</a:t>
            </a:r>
          </a:p>
        </p:txBody>
      </p:sp>
      <p:sp>
        <p:nvSpPr>
          <p:cNvPr id="12" name="TextBox 11">
            <a:extLst>
              <a:ext uri="{FF2B5EF4-FFF2-40B4-BE49-F238E27FC236}">
                <a16:creationId xmlns:a16="http://schemas.microsoft.com/office/drawing/2014/main" id="{F022425D-F725-0E42-BBBC-805B8355D877}"/>
              </a:ext>
            </a:extLst>
          </p:cNvPr>
          <p:cNvSpPr txBox="1"/>
          <p:nvPr/>
        </p:nvSpPr>
        <p:spPr>
          <a:xfrm rot="3225641">
            <a:off x="8774802" y="5378800"/>
            <a:ext cx="1346367" cy="369332"/>
          </a:xfrm>
          <a:prstGeom prst="rect">
            <a:avLst/>
          </a:prstGeom>
          <a:solidFill>
            <a:srgbClr val="84BA41"/>
          </a:solidFill>
        </p:spPr>
        <p:txBody>
          <a:bodyPr wrap="square">
            <a:spAutoFit/>
          </a:bodyPr>
          <a:lstStyle/>
          <a:p>
            <a:r>
              <a:rPr lang="en-US" b="1" i="0">
                <a:solidFill>
                  <a:schemeClr val="bg1"/>
                </a:solidFill>
                <a:effectLst/>
                <a:latin typeface="Inter"/>
              </a:rPr>
              <a:t>economic</a:t>
            </a:r>
            <a:endParaRPr lang="en-IE" b="1">
              <a:solidFill>
                <a:schemeClr val="bg1"/>
              </a:solidFill>
            </a:endParaRPr>
          </a:p>
        </p:txBody>
      </p:sp>
      <p:sp>
        <p:nvSpPr>
          <p:cNvPr id="14" name="TextBox 13">
            <a:extLst>
              <a:ext uri="{FF2B5EF4-FFF2-40B4-BE49-F238E27FC236}">
                <a16:creationId xmlns:a16="http://schemas.microsoft.com/office/drawing/2014/main" id="{DB67DAB1-EF9E-CF18-9658-CC5BC9063ACB}"/>
              </a:ext>
            </a:extLst>
          </p:cNvPr>
          <p:cNvSpPr txBox="1"/>
          <p:nvPr/>
        </p:nvSpPr>
        <p:spPr>
          <a:xfrm rot="2692919">
            <a:off x="5575690" y="5438414"/>
            <a:ext cx="1646404" cy="369332"/>
          </a:xfrm>
          <a:prstGeom prst="rect">
            <a:avLst/>
          </a:prstGeom>
          <a:solidFill>
            <a:srgbClr val="468940"/>
          </a:solidFill>
        </p:spPr>
        <p:txBody>
          <a:bodyPr wrap="square">
            <a:spAutoFit/>
          </a:bodyPr>
          <a:lstStyle/>
          <a:p>
            <a:r>
              <a:rPr lang="en-US" b="1" i="0">
                <a:solidFill>
                  <a:schemeClr val="bg1"/>
                </a:solidFill>
                <a:effectLst/>
                <a:latin typeface="Inter"/>
              </a:rPr>
              <a:t>environmental</a:t>
            </a:r>
            <a:endParaRPr lang="en-IE" b="1">
              <a:solidFill>
                <a:schemeClr val="bg1"/>
              </a:solidFill>
            </a:endParaRPr>
          </a:p>
        </p:txBody>
      </p:sp>
      <p:sp>
        <p:nvSpPr>
          <p:cNvPr id="16" name="TextBox 15">
            <a:extLst>
              <a:ext uri="{FF2B5EF4-FFF2-40B4-BE49-F238E27FC236}">
                <a16:creationId xmlns:a16="http://schemas.microsoft.com/office/drawing/2014/main" id="{9FA0FD5A-F62E-F660-AF43-921B5E1A0764}"/>
              </a:ext>
            </a:extLst>
          </p:cNvPr>
          <p:cNvSpPr txBox="1"/>
          <p:nvPr/>
        </p:nvSpPr>
        <p:spPr>
          <a:xfrm rot="3108912">
            <a:off x="2523519" y="5408158"/>
            <a:ext cx="1360969" cy="369332"/>
          </a:xfrm>
          <a:prstGeom prst="rect">
            <a:avLst/>
          </a:prstGeom>
          <a:solidFill>
            <a:srgbClr val="63A043"/>
          </a:solidFill>
        </p:spPr>
        <p:txBody>
          <a:bodyPr wrap="square">
            <a:spAutoFit/>
          </a:bodyPr>
          <a:lstStyle/>
          <a:p>
            <a:r>
              <a:rPr lang="en-US" b="1" i="0">
                <a:solidFill>
                  <a:schemeClr val="bg1"/>
                </a:solidFill>
                <a:effectLst/>
                <a:latin typeface="Inter"/>
              </a:rPr>
              <a:t>social</a:t>
            </a:r>
            <a:endParaRPr lang="en-IE" b="1">
              <a:solidFill>
                <a:schemeClr val="bg1"/>
              </a:solidFill>
            </a:endParaRPr>
          </a:p>
        </p:txBody>
      </p:sp>
      <p:grpSp>
        <p:nvGrpSpPr>
          <p:cNvPr id="22" name="Group 21">
            <a:extLst>
              <a:ext uri="{FF2B5EF4-FFF2-40B4-BE49-F238E27FC236}">
                <a16:creationId xmlns:a16="http://schemas.microsoft.com/office/drawing/2014/main" id="{86923325-D65D-A17F-B814-C1611657967B}"/>
              </a:ext>
            </a:extLst>
          </p:cNvPr>
          <p:cNvGrpSpPr/>
          <p:nvPr/>
        </p:nvGrpSpPr>
        <p:grpSpPr>
          <a:xfrm>
            <a:off x="4784163" y="2350128"/>
            <a:ext cx="901130" cy="901727"/>
            <a:chOff x="5614841" y="786428"/>
            <a:chExt cx="901130" cy="901727"/>
          </a:xfrm>
        </p:grpSpPr>
        <p:grpSp>
          <p:nvGrpSpPr>
            <p:cNvPr id="23" name="Graphic 2">
              <a:extLst>
                <a:ext uri="{FF2B5EF4-FFF2-40B4-BE49-F238E27FC236}">
                  <a16:creationId xmlns:a16="http://schemas.microsoft.com/office/drawing/2014/main" id="{1599D369-D05C-3B7F-8930-447F90322E31}"/>
                </a:ext>
              </a:extLst>
            </p:cNvPr>
            <p:cNvGrpSpPr/>
            <p:nvPr/>
          </p:nvGrpSpPr>
          <p:grpSpPr>
            <a:xfrm>
              <a:off x="5715019" y="1058540"/>
              <a:ext cx="543506" cy="445337"/>
              <a:chOff x="5715019" y="1058540"/>
              <a:chExt cx="543506" cy="445337"/>
            </a:xfrm>
            <a:solidFill>
              <a:srgbClr val="60A9DD"/>
            </a:solidFill>
          </p:grpSpPr>
          <p:sp>
            <p:nvSpPr>
              <p:cNvPr id="25" name="Freeform 210">
                <a:extLst>
                  <a:ext uri="{FF2B5EF4-FFF2-40B4-BE49-F238E27FC236}">
                    <a16:creationId xmlns:a16="http://schemas.microsoft.com/office/drawing/2014/main" id="{673959F7-94F2-26E0-6573-A7380952BE03}"/>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0B582E"/>
              </a:solidFill>
              <a:ln w="9028" cap="flat">
                <a:noFill/>
                <a:prstDash val="solid"/>
                <a:miter/>
              </a:ln>
            </p:spPr>
            <p:txBody>
              <a:bodyPr rtlCol="0" anchor="ctr"/>
              <a:lstStyle/>
              <a:p>
                <a:endParaRPr lang="en-US"/>
              </a:p>
            </p:txBody>
          </p:sp>
          <p:sp>
            <p:nvSpPr>
              <p:cNvPr id="26" name="Freeform 211">
                <a:extLst>
                  <a:ext uri="{FF2B5EF4-FFF2-40B4-BE49-F238E27FC236}">
                    <a16:creationId xmlns:a16="http://schemas.microsoft.com/office/drawing/2014/main" id="{1E9D8AC8-F980-A5C2-2C6A-C72A0CB682CA}"/>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4BA41"/>
              </a:solidFill>
              <a:ln w="9028" cap="flat">
                <a:noFill/>
                <a:prstDash val="solid"/>
                <a:miter/>
              </a:ln>
            </p:spPr>
            <p:txBody>
              <a:bodyPr rtlCol="0" anchor="ctr"/>
              <a:lstStyle/>
              <a:p>
                <a:endParaRPr lang="en-US"/>
              </a:p>
            </p:txBody>
          </p:sp>
        </p:grpSp>
        <p:sp>
          <p:nvSpPr>
            <p:cNvPr id="24" name="Freeform 209">
              <a:extLst>
                <a:ext uri="{FF2B5EF4-FFF2-40B4-BE49-F238E27FC236}">
                  <a16:creationId xmlns:a16="http://schemas.microsoft.com/office/drawing/2014/main" id="{6A9D57A3-B55C-6CB6-1031-1D9540CFF32C}"/>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D5275BB6-2160-F0AB-EDA8-213DF1B8D809}"/>
              </a:ext>
            </a:extLst>
          </p:cNvPr>
          <p:cNvGrpSpPr/>
          <p:nvPr/>
        </p:nvGrpSpPr>
        <p:grpSpPr>
          <a:xfrm>
            <a:off x="1654522" y="2335068"/>
            <a:ext cx="885534" cy="895927"/>
            <a:chOff x="7190753" y="5365577"/>
            <a:chExt cx="745522" cy="754272"/>
          </a:xfrm>
        </p:grpSpPr>
        <p:grpSp>
          <p:nvGrpSpPr>
            <p:cNvPr id="28" name="Graphic 2">
              <a:extLst>
                <a:ext uri="{FF2B5EF4-FFF2-40B4-BE49-F238E27FC236}">
                  <a16:creationId xmlns:a16="http://schemas.microsoft.com/office/drawing/2014/main" id="{25D245C1-7401-8644-6CD1-271100F97CA2}"/>
                </a:ext>
              </a:extLst>
            </p:cNvPr>
            <p:cNvGrpSpPr/>
            <p:nvPr/>
          </p:nvGrpSpPr>
          <p:grpSpPr>
            <a:xfrm>
              <a:off x="7353351" y="5647412"/>
              <a:ext cx="420044" cy="75879"/>
              <a:chOff x="7353351" y="5647412"/>
              <a:chExt cx="420044" cy="75879"/>
            </a:xfrm>
            <a:solidFill>
              <a:srgbClr val="00BADE"/>
            </a:solidFill>
          </p:grpSpPr>
          <p:sp>
            <p:nvSpPr>
              <p:cNvPr id="39" name="Freeform 385">
                <a:extLst>
                  <a:ext uri="{FF2B5EF4-FFF2-40B4-BE49-F238E27FC236}">
                    <a16:creationId xmlns:a16="http://schemas.microsoft.com/office/drawing/2014/main" id="{70C6E1AD-91E7-ECA8-2B6D-703B95F19917}"/>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0B582E"/>
              </a:solidFill>
              <a:ln w="3175" cap="flat">
                <a:solidFill>
                  <a:schemeClr val="bg1"/>
                </a:solidFill>
                <a:prstDash val="solid"/>
                <a:miter/>
              </a:ln>
            </p:spPr>
            <p:txBody>
              <a:bodyPr rtlCol="0" anchor="ctr"/>
              <a:lstStyle/>
              <a:p>
                <a:endParaRPr lang="en-US"/>
              </a:p>
            </p:txBody>
          </p:sp>
          <p:sp>
            <p:nvSpPr>
              <p:cNvPr id="40" name="Freeform 386">
                <a:extLst>
                  <a:ext uri="{FF2B5EF4-FFF2-40B4-BE49-F238E27FC236}">
                    <a16:creationId xmlns:a16="http://schemas.microsoft.com/office/drawing/2014/main" id="{49583644-C7C8-A165-DA40-7B88FDCF830F}"/>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0B582E"/>
              </a:solidFill>
              <a:ln w="3175" cap="flat">
                <a:solidFill>
                  <a:schemeClr val="bg1"/>
                </a:solidFill>
                <a:prstDash val="solid"/>
                <a:miter/>
              </a:ln>
            </p:spPr>
            <p:txBody>
              <a:bodyPr rtlCol="0" anchor="ctr"/>
              <a:lstStyle/>
              <a:p>
                <a:endParaRPr lang="en-US"/>
              </a:p>
            </p:txBody>
          </p:sp>
        </p:grpSp>
        <p:grpSp>
          <p:nvGrpSpPr>
            <p:cNvPr id="29" name="Graphic 2">
              <a:extLst>
                <a:ext uri="{FF2B5EF4-FFF2-40B4-BE49-F238E27FC236}">
                  <a16:creationId xmlns:a16="http://schemas.microsoft.com/office/drawing/2014/main" id="{2B13F46F-6A8C-449B-65D6-2AED5D28F386}"/>
                </a:ext>
              </a:extLst>
            </p:cNvPr>
            <p:cNvGrpSpPr/>
            <p:nvPr/>
          </p:nvGrpSpPr>
          <p:grpSpPr>
            <a:xfrm>
              <a:off x="7190753" y="5365577"/>
              <a:ext cx="745522" cy="754272"/>
              <a:chOff x="7190753" y="5365577"/>
              <a:chExt cx="745522" cy="754272"/>
            </a:xfrm>
            <a:solidFill>
              <a:srgbClr val="000000"/>
            </a:solidFill>
          </p:grpSpPr>
          <p:sp>
            <p:nvSpPr>
              <p:cNvPr id="30" name="Freeform 376">
                <a:extLst>
                  <a:ext uri="{FF2B5EF4-FFF2-40B4-BE49-F238E27FC236}">
                    <a16:creationId xmlns:a16="http://schemas.microsoft.com/office/drawing/2014/main" id="{7DEE7D61-03F3-6BD3-1E6C-6694C72C244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1" name="Freeform 377">
                <a:extLst>
                  <a:ext uri="{FF2B5EF4-FFF2-40B4-BE49-F238E27FC236}">
                    <a16:creationId xmlns:a16="http://schemas.microsoft.com/office/drawing/2014/main" id="{57038F47-30C4-D8D4-CA77-3C05CC4DA513}"/>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2" name="Freeform 378">
                <a:extLst>
                  <a:ext uri="{FF2B5EF4-FFF2-40B4-BE49-F238E27FC236}">
                    <a16:creationId xmlns:a16="http://schemas.microsoft.com/office/drawing/2014/main" id="{17704F4B-8CD4-8E3D-7708-B7B188501F62}"/>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3" name="Freeform 379">
                <a:extLst>
                  <a:ext uri="{FF2B5EF4-FFF2-40B4-BE49-F238E27FC236}">
                    <a16:creationId xmlns:a16="http://schemas.microsoft.com/office/drawing/2014/main" id="{7F144774-0C4A-54AB-8EA7-AF4A8065FEBD}"/>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4" name="Freeform 380">
                <a:extLst>
                  <a:ext uri="{FF2B5EF4-FFF2-40B4-BE49-F238E27FC236}">
                    <a16:creationId xmlns:a16="http://schemas.microsoft.com/office/drawing/2014/main" id="{1312646E-6CB0-FEA9-B2C8-C832E07983CE}"/>
                  </a:ext>
                </a:extLst>
              </p:cNvPr>
              <p:cNvSpPr/>
              <p:nvPr/>
            </p:nvSpPr>
            <p:spPr>
              <a:xfrm>
                <a:off x="7330931" y="5440511"/>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5" name="Freeform 381">
                <a:extLst>
                  <a:ext uri="{FF2B5EF4-FFF2-40B4-BE49-F238E27FC236}">
                    <a16:creationId xmlns:a16="http://schemas.microsoft.com/office/drawing/2014/main" id="{040A0BD2-C6B5-74FC-06A0-48EEAD46A228}"/>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6" name="Freeform 382">
                <a:extLst>
                  <a:ext uri="{FF2B5EF4-FFF2-40B4-BE49-F238E27FC236}">
                    <a16:creationId xmlns:a16="http://schemas.microsoft.com/office/drawing/2014/main" id="{0C890C1C-3C2D-E0D8-E64C-260E61B7CB3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7" name="Freeform 383">
                <a:extLst>
                  <a:ext uri="{FF2B5EF4-FFF2-40B4-BE49-F238E27FC236}">
                    <a16:creationId xmlns:a16="http://schemas.microsoft.com/office/drawing/2014/main" id="{EC4C2A98-81EB-9ECF-422C-05BD5382C6C1}"/>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3175" cap="flat">
                <a:solidFill>
                  <a:schemeClr val="bg1"/>
                </a:solidFill>
                <a:prstDash val="solid"/>
                <a:miter/>
              </a:ln>
            </p:spPr>
            <p:txBody>
              <a:bodyPr rtlCol="0" anchor="ctr"/>
              <a:lstStyle/>
              <a:p>
                <a:endParaRPr lang="en-US"/>
              </a:p>
            </p:txBody>
          </p:sp>
          <p:sp>
            <p:nvSpPr>
              <p:cNvPr id="38" name="Freeform 384">
                <a:extLst>
                  <a:ext uri="{FF2B5EF4-FFF2-40B4-BE49-F238E27FC236}">
                    <a16:creationId xmlns:a16="http://schemas.microsoft.com/office/drawing/2014/main" id="{7E18E0EB-079F-F682-1522-9E478F1F9AD2}"/>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3175" cap="flat">
                <a:solidFill>
                  <a:schemeClr val="bg1"/>
                </a:solidFill>
                <a:prstDash val="solid"/>
                <a:miter/>
              </a:ln>
            </p:spPr>
            <p:txBody>
              <a:bodyPr rtlCol="0" anchor="ctr"/>
              <a:lstStyle/>
              <a:p>
                <a:endParaRPr lang="en-US"/>
              </a:p>
            </p:txBody>
          </p:sp>
        </p:grpSp>
      </p:grpSp>
      <p:grpSp>
        <p:nvGrpSpPr>
          <p:cNvPr id="41" name="Group 40">
            <a:extLst>
              <a:ext uri="{FF2B5EF4-FFF2-40B4-BE49-F238E27FC236}">
                <a16:creationId xmlns:a16="http://schemas.microsoft.com/office/drawing/2014/main" id="{5C5F53B1-0726-63B6-AC4E-712783461E63}"/>
              </a:ext>
            </a:extLst>
          </p:cNvPr>
          <p:cNvGrpSpPr/>
          <p:nvPr/>
        </p:nvGrpSpPr>
        <p:grpSpPr>
          <a:xfrm>
            <a:off x="7865532" y="2416612"/>
            <a:ext cx="841053" cy="685645"/>
            <a:chOff x="4417506" y="446113"/>
            <a:chExt cx="1094363" cy="943510"/>
          </a:xfrm>
        </p:grpSpPr>
        <p:sp>
          <p:nvSpPr>
            <p:cNvPr id="42" name="Freeform 1341">
              <a:extLst>
                <a:ext uri="{FF2B5EF4-FFF2-40B4-BE49-F238E27FC236}">
                  <a16:creationId xmlns:a16="http://schemas.microsoft.com/office/drawing/2014/main" id="{EE939E70-AFD6-EBCB-A275-D912D19AF6B1}"/>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43" name="Graphic 3">
              <a:extLst>
                <a:ext uri="{FF2B5EF4-FFF2-40B4-BE49-F238E27FC236}">
                  <a16:creationId xmlns:a16="http://schemas.microsoft.com/office/drawing/2014/main" id="{27A64685-1CF1-905D-8A07-6C2C82748752}"/>
                </a:ext>
              </a:extLst>
            </p:cNvPr>
            <p:cNvGrpSpPr/>
            <p:nvPr/>
          </p:nvGrpSpPr>
          <p:grpSpPr>
            <a:xfrm>
              <a:off x="4417506" y="446113"/>
              <a:ext cx="1023051" cy="943510"/>
              <a:chOff x="4417506" y="446113"/>
              <a:chExt cx="1023051" cy="943510"/>
            </a:xfrm>
            <a:solidFill>
              <a:srgbClr val="000000"/>
            </a:solidFill>
          </p:grpSpPr>
          <p:sp>
            <p:nvSpPr>
              <p:cNvPr id="45" name="Freeform 1344">
                <a:extLst>
                  <a:ext uri="{FF2B5EF4-FFF2-40B4-BE49-F238E27FC236}">
                    <a16:creationId xmlns:a16="http://schemas.microsoft.com/office/drawing/2014/main" id="{EE8C0288-F6BC-81D2-AB14-C0EC96F01277}"/>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46" name="Freeform 1345">
                <a:extLst>
                  <a:ext uri="{FF2B5EF4-FFF2-40B4-BE49-F238E27FC236}">
                    <a16:creationId xmlns:a16="http://schemas.microsoft.com/office/drawing/2014/main" id="{B2D201AF-F3EB-8AFF-D153-4AD4F5FB6A1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44" name="Freeform 1343">
              <a:extLst>
                <a:ext uri="{FF2B5EF4-FFF2-40B4-BE49-F238E27FC236}">
                  <a16:creationId xmlns:a16="http://schemas.microsoft.com/office/drawing/2014/main" id="{38CE297E-8322-2D0B-43FB-DE75861B363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0B582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619283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E08A15-AADE-CDDC-8FED-2D74DF33CB9D}"/>
              </a:ext>
            </a:extLst>
          </p:cNvPr>
          <p:cNvSpPr>
            <a:spLocks noGrp="1"/>
          </p:cNvSpPr>
          <p:nvPr>
            <p:ph type="body" sz="quarter" idx="17"/>
          </p:nvPr>
        </p:nvSpPr>
        <p:spPr>
          <a:xfrm>
            <a:off x="2870200" y="2028331"/>
            <a:ext cx="4142086" cy="3034484"/>
          </a:xfrm>
        </p:spPr>
        <p:txBody>
          <a:bodyPr>
            <a:normAutofit/>
          </a:bodyPr>
          <a:lstStyle/>
          <a:p>
            <a:r>
              <a:rPr lang="en-IE"/>
              <a:t>Supply Chains &amp; Collaborating with Suppliers</a:t>
            </a:r>
          </a:p>
        </p:txBody>
      </p:sp>
      <p:sp>
        <p:nvSpPr>
          <p:cNvPr id="3" name="Text Placeholder 2">
            <a:extLst>
              <a:ext uri="{FF2B5EF4-FFF2-40B4-BE49-F238E27FC236}">
                <a16:creationId xmlns:a16="http://schemas.microsoft.com/office/drawing/2014/main" id="{98242363-045B-BDE3-05F9-6E94B8033F76}"/>
              </a:ext>
            </a:extLst>
          </p:cNvPr>
          <p:cNvSpPr>
            <a:spLocks noGrp="1"/>
          </p:cNvSpPr>
          <p:nvPr>
            <p:ph type="body" sz="quarter" idx="18"/>
          </p:nvPr>
        </p:nvSpPr>
        <p:spPr>
          <a:xfrm>
            <a:off x="3220793" y="826761"/>
            <a:ext cx="3791493" cy="845970"/>
          </a:xfrm>
        </p:spPr>
        <p:txBody>
          <a:bodyPr/>
          <a:lstStyle/>
          <a:p>
            <a:r>
              <a:rPr lang="en-IE"/>
              <a:t>Section 2</a:t>
            </a:r>
          </a:p>
        </p:txBody>
      </p:sp>
    </p:spTree>
    <p:extLst>
      <p:ext uri="{BB962C8B-B14F-4D97-AF65-F5344CB8AC3E}">
        <p14:creationId xmlns:p14="http://schemas.microsoft.com/office/powerpoint/2010/main" val="1703464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ED1492-7FD5-B325-E0A4-8B4DEA2D59E9}"/>
              </a:ext>
            </a:extLst>
          </p:cNvPr>
          <p:cNvSpPr>
            <a:spLocks noGrp="1"/>
          </p:cNvSpPr>
          <p:nvPr>
            <p:ph type="body" sz="quarter" idx="20"/>
          </p:nvPr>
        </p:nvSpPr>
        <p:spPr>
          <a:xfrm>
            <a:off x="5980954" y="1560875"/>
            <a:ext cx="4847913" cy="4882258"/>
          </a:xfrm>
        </p:spPr>
        <p:txBody>
          <a:bodyPr/>
          <a:lstStyle/>
          <a:p>
            <a:r>
              <a:rPr lang="en-IE"/>
              <a:t>A network between a company and its suppliers to produce and distribute a specific product to the final buyer; </a:t>
            </a:r>
            <a:r>
              <a:rPr lang="en-IE" b="1"/>
              <a:t>it includes different activities, people, entities, information, and resources.</a:t>
            </a:r>
          </a:p>
          <a:p>
            <a:endParaRPr lang="en-IE"/>
          </a:p>
          <a:p>
            <a:r>
              <a:rPr lang="en-IE"/>
              <a:t>In other words…</a:t>
            </a:r>
            <a:r>
              <a:rPr lang="en-US"/>
              <a:t>Links on the chain begin with the producers of the raw materials and end when the van delivers the finished product to the end user.</a:t>
            </a:r>
            <a:endParaRPr lang="en-IE"/>
          </a:p>
        </p:txBody>
      </p:sp>
      <p:sp>
        <p:nvSpPr>
          <p:cNvPr id="3" name="Text Placeholder 2">
            <a:extLst>
              <a:ext uri="{FF2B5EF4-FFF2-40B4-BE49-F238E27FC236}">
                <a16:creationId xmlns:a16="http://schemas.microsoft.com/office/drawing/2014/main" id="{775F07C7-0A36-7603-7D6A-A71E37932DA9}"/>
              </a:ext>
            </a:extLst>
          </p:cNvPr>
          <p:cNvSpPr>
            <a:spLocks noGrp="1"/>
          </p:cNvSpPr>
          <p:nvPr>
            <p:ph type="body" sz="quarter" idx="22"/>
          </p:nvPr>
        </p:nvSpPr>
        <p:spPr/>
        <p:txBody>
          <a:bodyPr/>
          <a:lstStyle/>
          <a:p>
            <a:r>
              <a:rPr lang="en-IE"/>
              <a:t>What is a Supply Chain</a:t>
            </a:r>
          </a:p>
        </p:txBody>
      </p:sp>
      <p:sp>
        <p:nvSpPr>
          <p:cNvPr id="4" name="Text Placeholder 3">
            <a:extLst>
              <a:ext uri="{FF2B5EF4-FFF2-40B4-BE49-F238E27FC236}">
                <a16:creationId xmlns:a16="http://schemas.microsoft.com/office/drawing/2014/main" id="{3AB79484-50E7-496D-707F-B6F40574C4E5}"/>
              </a:ext>
            </a:extLst>
          </p:cNvPr>
          <p:cNvSpPr>
            <a:spLocks noGrp="1"/>
          </p:cNvSpPr>
          <p:nvPr>
            <p:ph type="body" sz="quarter" idx="23"/>
          </p:nvPr>
        </p:nvSpPr>
        <p:spPr/>
        <p:txBody>
          <a:bodyPr/>
          <a:lstStyle/>
          <a:p>
            <a:r>
              <a:rPr lang="en-US"/>
              <a:t>The Supply Chain: From Raw Materials to Order Fulfillment</a:t>
            </a:r>
            <a:endParaRPr lang="en-IE"/>
          </a:p>
        </p:txBody>
      </p:sp>
      <p:pic>
        <p:nvPicPr>
          <p:cNvPr id="7" name="Picture 6">
            <a:extLst>
              <a:ext uri="{FF2B5EF4-FFF2-40B4-BE49-F238E27FC236}">
                <a16:creationId xmlns:a16="http://schemas.microsoft.com/office/drawing/2014/main" id="{FE29156D-0CE1-2995-5D50-A3380493B2A9}"/>
              </a:ext>
            </a:extLst>
          </p:cNvPr>
          <p:cNvPicPr>
            <a:picLocks noChangeAspect="1"/>
          </p:cNvPicPr>
          <p:nvPr/>
        </p:nvPicPr>
        <p:blipFill>
          <a:blip r:embed="rId2"/>
          <a:stretch>
            <a:fillRect/>
          </a:stretch>
        </p:blipFill>
        <p:spPr>
          <a:xfrm>
            <a:off x="846667" y="2244040"/>
            <a:ext cx="3496734" cy="4517274"/>
          </a:xfrm>
          <a:prstGeom prst="rect">
            <a:avLst/>
          </a:prstGeom>
        </p:spPr>
      </p:pic>
    </p:spTree>
    <p:extLst>
      <p:ext uri="{BB962C8B-B14F-4D97-AF65-F5344CB8AC3E}">
        <p14:creationId xmlns:p14="http://schemas.microsoft.com/office/powerpoint/2010/main" val="3892277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327783-700F-D402-E314-C5BFB81E341A}"/>
              </a:ext>
            </a:extLst>
          </p:cNvPr>
          <p:cNvSpPr>
            <a:spLocks noGrp="1"/>
          </p:cNvSpPr>
          <p:nvPr>
            <p:ph type="body" sz="quarter" idx="18"/>
          </p:nvPr>
        </p:nvSpPr>
        <p:spPr>
          <a:xfrm>
            <a:off x="2186709" y="394854"/>
            <a:ext cx="9646298" cy="4405745"/>
          </a:xfrm>
        </p:spPr>
        <p:txBody>
          <a:bodyPr>
            <a:normAutofit/>
          </a:bodyPr>
          <a:lstStyle/>
          <a:p>
            <a:r>
              <a:rPr lang="en-US" b="1">
                <a:solidFill>
                  <a:srgbClr val="297239"/>
                </a:solidFill>
              </a:rPr>
              <a:t>Supply chain management </a:t>
            </a:r>
            <a:r>
              <a:rPr lang="en-US">
                <a:solidFill>
                  <a:srgbClr val="297239"/>
                </a:solidFill>
              </a:rPr>
              <a:t>is a crucial process in sustainable procurement because an </a:t>
            </a:r>
            <a:r>
              <a:rPr lang="en-US" err="1">
                <a:solidFill>
                  <a:srgbClr val="297239"/>
                </a:solidFill>
              </a:rPr>
              <a:t>optimised</a:t>
            </a:r>
            <a:r>
              <a:rPr lang="en-US">
                <a:solidFill>
                  <a:srgbClr val="297239"/>
                </a:solidFill>
              </a:rPr>
              <a:t> supply chain results in lower costs and a more efficient production cycle. Companies seek to improve their supply chains so they can reduce their costs and remain competitive. Short-supply chains are preferred from an environmental &amp; social perspective.</a:t>
            </a:r>
            <a:endParaRPr lang="en-IE">
              <a:solidFill>
                <a:srgbClr val="297239"/>
              </a:solidFill>
            </a:endParaRPr>
          </a:p>
        </p:txBody>
      </p:sp>
      <p:grpSp>
        <p:nvGrpSpPr>
          <p:cNvPr id="3" name="Graphic 3">
            <a:extLst>
              <a:ext uri="{FF2B5EF4-FFF2-40B4-BE49-F238E27FC236}">
                <a16:creationId xmlns:a16="http://schemas.microsoft.com/office/drawing/2014/main" id="{AF179D3C-AB03-73A8-8B65-143A2E113072}"/>
              </a:ext>
            </a:extLst>
          </p:cNvPr>
          <p:cNvGrpSpPr/>
          <p:nvPr/>
        </p:nvGrpSpPr>
        <p:grpSpPr>
          <a:xfrm>
            <a:off x="8453124" y="4207934"/>
            <a:ext cx="1967033" cy="1887723"/>
            <a:chOff x="4422991" y="3660630"/>
            <a:chExt cx="1086135" cy="1083391"/>
          </a:xfrm>
        </p:grpSpPr>
        <p:sp>
          <p:nvSpPr>
            <p:cNvPr id="4" name="Freeform 1477">
              <a:extLst>
                <a:ext uri="{FF2B5EF4-FFF2-40B4-BE49-F238E27FC236}">
                  <a16:creationId xmlns:a16="http://schemas.microsoft.com/office/drawing/2014/main" id="{77A14738-5557-F69F-8630-EC5EC7B6743E}"/>
                </a:ext>
              </a:extLst>
            </p:cNvPr>
            <p:cNvSpPr/>
            <p:nvPr/>
          </p:nvSpPr>
          <p:spPr>
            <a:xfrm>
              <a:off x="4422991" y="3660630"/>
              <a:ext cx="1086135" cy="1083391"/>
            </a:xfrm>
            <a:custGeom>
              <a:avLst/>
              <a:gdLst>
                <a:gd name="connsiteX0" fmla="*/ 754261 w 1086135"/>
                <a:gd name="connsiteY0" fmla="*/ 139881 h 1083391"/>
                <a:gd name="connsiteX1" fmla="*/ 702148 w 1086135"/>
                <a:gd name="connsiteY1" fmla="*/ 191993 h 1083391"/>
                <a:gd name="connsiteX2" fmla="*/ 702148 w 1086135"/>
                <a:gd name="connsiteY2" fmla="*/ 331874 h 1083391"/>
                <a:gd name="connsiteX3" fmla="*/ 754261 w 1086135"/>
                <a:gd name="connsiteY3" fmla="*/ 383987 h 1083391"/>
                <a:gd name="connsiteX4" fmla="*/ 1034023 w 1086135"/>
                <a:gd name="connsiteY4" fmla="*/ 383987 h 1083391"/>
                <a:gd name="connsiteX5" fmla="*/ 1086136 w 1086135"/>
                <a:gd name="connsiteY5" fmla="*/ 331874 h 1083391"/>
                <a:gd name="connsiteX6" fmla="*/ 1086136 w 1086135"/>
                <a:gd name="connsiteY6" fmla="*/ 191993 h 1083391"/>
                <a:gd name="connsiteX7" fmla="*/ 1034023 w 1086135"/>
                <a:gd name="connsiteY7" fmla="*/ 139881 h 1083391"/>
                <a:gd name="connsiteX8" fmla="*/ 962711 w 1086135"/>
                <a:gd name="connsiteY8" fmla="*/ 139881 h 1083391"/>
                <a:gd name="connsiteX9" fmla="*/ 981911 w 1086135"/>
                <a:gd name="connsiteY9" fmla="*/ 87768 h 1083391"/>
                <a:gd name="connsiteX10" fmla="*/ 894142 w 1086135"/>
                <a:gd name="connsiteY10" fmla="*/ 0 h 1083391"/>
                <a:gd name="connsiteX11" fmla="*/ 809117 w 1086135"/>
                <a:gd name="connsiteY11" fmla="*/ 71312 h 1083391"/>
                <a:gd name="connsiteX12" fmla="*/ 614380 w 1086135"/>
                <a:gd name="connsiteY12" fmla="*/ 71312 h 1083391"/>
                <a:gd name="connsiteX13" fmla="*/ 526611 w 1086135"/>
                <a:gd name="connsiteY13" fmla="*/ 159080 h 1083391"/>
                <a:gd name="connsiteX14" fmla="*/ 526611 w 1086135"/>
                <a:gd name="connsiteY14" fmla="*/ 318161 h 1083391"/>
                <a:gd name="connsiteX15" fmla="*/ 458042 w 1086135"/>
                <a:gd name="connsiteY15" fmla="*/ 386730 h 1083391"/>
                <a:gd name="connsiteX16" fmla="*/ 263306 w 1086135"/>
                <a:gd name="connsiteY16" fmla="*/ 386730 h 1083391"/>
                <a:gd name="connsiteX17" fmla="*/ 175537 w 1086135"/>
                <a:gd name="connsiteY17" fmla="*/ 474498 h 1083391"/>
                <a:gd name="connsiteX18" fmla="*/ 175537 w 1086135"/>
                <a:gd name="connsiteY18" fmla="*/ 633578 h 1083391"/>
                <a:gd name="connsiteX19" fmla="*/ 104225 w 1086135"/>
                <a:gd name="connsiteY19" fmla="*/ 718604 h 1083391"/>
                <a:gd name="connsiteX20" fmla="*/ 123425 w 1086135"/>
                <a:gd name="connsiteY20" fmla="*/ 770716 h 1083391"/>
                <a:gd name="connsiteX21" fmla="*/ 52113 w 1086135"/>
                <a:gd name="connsiteY21" fmla="*/ 770716 h 1083391"/>
                <a:gd name="connsiteX22" fmla="*/ 0 w 1086135"/>
                <a:gd name="connsiteY22" fmla="*/ 822829 h 1083391"/>
                <a:gd name="connsiteX23" fmla="*/ 0 w 1086135"/>
                <a:gd name="connsiteY23" fmla="*/ 962710 h 1083391"/>
                <a:gd name="connsiteX24" fmla="*/ 52113 w 1086135"/>
                <a:gd name="connsiteY24" fmla="*/ 1014822 h 1083391"/>
                <a:gd name="connsiteX25" fmla="*/ 331875 w 1086135"/>
                <a:gd name="connsiteY25" fmla="*/ 1014822 h 1083391"/>
                <a:gd name="connsiteX26" fmla="*/ 383987 w 1086135"/>
                <a:gd name="connsiteY26" fmla="*/ 962710 h 1083391"/>
                <a:gd name="connsiteX27" fmla="*/ 383987 w 1086135"/>
                <a:gd name="connsiteY27" fmla="*/ 822829 h 1083391"/>
                <a:gd name="connsiteX28" fmla="*/ 331875 w 1086135"/>
                <a:gd name="connsiteY28" fmla="*/ 770716 h 1083391"/>
                <a:gd name="connsiteX29" fmla="*/ 260563 w 1086135"/>
                <a:gd name="connsiteY29" fmla="*/ 770716 h 1083391"/>
                <a:gd name="connsiteX30" fmla="*/ 279762 w 1086135"/>
                <a:gd name="connsiteY30" fmla="*/ 718604 h 1083391"/>
                <a:gd name="connsiteX31" fmla="*/ 208450 w 1086135"/>
                <a:gd name="connsiteY31" fmla="*/ 633578 h 1083391"/>
                <a:gd name="connsiteX32" fmla="*/ 208450 w 1086135"/>
                <a:gd name="connsiteY32" fmla="*/ 474498 h 1083391"/>
                <a:gd name="connsiteX33" fmla="*/ 260563 w 1086135"/>
                <a:gd name="connsiteY33" fmla="*/ 422385 h 1083391"/>
                <a:gd name="connsiteX34" fmla="*/ 455300 w 1086135"/>
                <a:gd name="connsiteY34" fmla="*/ 422385 h 1083391"/>
                <a:gd name="connsiteX35" fmla="*/ 471756 w 1086135"/>
                <a:gd name="connsiteY35" fmla="*/ 458041 h 1083391"/>
                <a:gd name="connsiteX36" fmla="*/ 400444 w 1086135"/>
                <a:gd name="connsiteY36" fmla="*/ 458041 h 1083391"/>
                <a:gd name="connsiteX37" fmla="*/ 348331 w 1086135"/>
                <a:gd name="connsiteY37" fmla="*/ 510154 h 1083391"/>
                <a:gd name="connsiteX38" fmla="*/ 348331 w 1086135"/>
                <a:gd name="connsiteY38" fmla="*/ 650035 h 1083391"/>
                <a:gd name="connsiteX39" fmla="*/ 400444 w 1086135"/>
                <a:gd name="connsiteY39" fmla="*/ 702147 h 1083391"/>
                <a:gd name="connsiteX40" fmla="*/ 537583 w 1086135"/>
                <a:gd name="connsiteY40" fmla="*/ 702147 h 1083391"/>
                <a:gd name="connsiteX41" fmla="*/ 534840 w 1086135"/>
                <a:gd name="connsiteY41" fmla="*/ 710375 h 1083391"/>
                <a:gd name="connsiteX42" fmla="*/ 488213 w 1086135"/>
                <a:gd name="connsiteY42" fmla="*/ 721347 h 1083391"/>
                <a:gd name="connsiteX43" fmla="*/ 488213 w 1086135"/>
                <a:gd name="connsiteY43" fmla="*/ 852999 h 1083391"/>
                <a:gd name="connsiteX44" fmla="*/ 534840 w 1086135"/>
                <a:gd name="connsiteY44" fmla="*/ 863970 h 1083391"/>
                <a:gd name="connsiteX45" fmla="*/ 554039 w 1086135"/>
                <a:gd name="connsiteY45" fmla="*/ 907854 h 1083391"/>
                <a:gd name="connsiteX46" fmla="*/ 529354 w 1086135"/>
                <a:gd name="connsiteY46" fmla="*/ 948996 h 1083391"/>
                <a:gd name="connsiteX47" fmla="*/ 622608 w 1086135"/>
                <a:gd name="connsiteY47" fmla="*/ 1042250 h 1083391"/>
                <a:gd name="connsiteX48" fmla="*/ 663750 w 1086135"/>
                <a:gd name="connsiteY48" fmla="*/ 1017565 h 1083391"/>
                <a:gd name="connsiteX49" fmla="*/ 707634 w 1086135"/>
                <a:gd name="connsiteY49" fmla="*/ 1036764 h 1083391"/>
                <a:gd name="connsiteX50" fmla="*/ 718605 w 1086135"/>
                <a:gd name="connsiteY50" fmla="*/ 1083391 h 1083391"/>
                <a:gd name="connsiteX51" fmla="*/ 850258 w 1086135"/>
                <a:gd name="connsiteY51" fmla="*/ 1083391 h 1083391"/>
                <a:gd name="connsiteX52" fmla="*/ 861229 w 1086135"/>
                <a:gd name="connsiteY52" fmla="*/ 1036764 h 1083391"/>
                <a:gd name="connsiteX53" fmla="*/ 905114 w 1086135"/>
                <a:gd name="connsiteY53" fmla="*/ 1017565 h 1083391"/>
                <a:gd name="connsiteX54" fmla="*/ 946255 w 1086135"/>
                <a:gd name="connsiteY54" fmla="*/ 1042250 h 1083391"/>
                <a:gd name="connsiteX55" fmla="*/ 1039509 w 1086135"/>
                <a:gd name="connsiteY55" fmla="*/ 948996 h 1083391"/>
                <a:gd name="connsiteX56" fmla="*/ 1014824 w 1086135"/>
                <a:gd name="connsiteY56" fmla="*/ 907854 h 1083391"/>
                <a:gd name="connsiteX57" fmla="*/ 1034023 w 1086135"/>
                <a:gd name="connsiteY57" fmla="*/ 863970 h 1083391"/>
                <a:gd name="connsiteX58" fmla="*/ 1080651 w 1086135"/>
                <a:gd name="connsiteY58" fmla="*/ 852999 h 1083391"/>
                <a:gd name="connsiteX59" fmla="*/ 1080651 w 1086135"/>
                <a:gd name="connsiteY59" fmla="*/ 721347 h 1083391"/>
                <a:gd name="connsiteX60" fmla="*/ 1034023 w 1086135"/>
                <a:gd name="connsiteY60" fmla="*/ 710375 h 1083391"/>
                <a:gd name="connsiteX61" fmla="*/ 1014824 w 1086135"/>
                <a:gd name="connsiteY61" fmla="*/ 666491 h 1083391"/>
                <a:gd name="connsiteX62" fmla="*/ 1039509 w 1086135"/>
                <a:gd name="connsiteY62" fmla="*/ 625350 h 1083391"/>
                <a:gd name="connsiteX63" fmla="*/ 946255 w 1086135"/>
                <a:gd name="connsiteY63" fmla="*/ 532096 h 1083391"/>
                <a:gd name="connsiteX64" fmla="*/ 905114 w 1086135"/>
                <a:gd name="connsiteY64" fmla="*/ 556781 h 1083391"/>
                <a:gd name="connsiteX65" fmla="*/ 861229 w 1086135"/>
                <a:gd name="connsiteY65" fmla="*/ 537582 h 1083391"/>
                <a:gd name="connsiteX66" fmla="*/ 850258 w 1086135"/>
                <a:gd name="connsiteY66" fmla="*/ 490954 h 1083391"/>
                <a:gd name="connsiteX67" fmla="*/ 726834 w 1086135"/>
                <a:gd name="connsiteY67" fmla="*/ 490954 h 1083391"/>
                <a:gd name="connsiteX68" fmla="*/ 677463 w 1086135"/>
                <a:gd name="connsiteY68" fmla="*/ 455299 h 1083391"/>
                <a:gd name="connsiteX69" fmla="*/ 606152 w 1086135"/>
                <a:gd name="connsiteY69" fmla="*/ 455299 h 1083391"/>
                <a:gd name="connsiteX70" fmla="*/ 625351 w 1086135"/>
                <a:gd name="connsiteY70" fmla="*/ 403186 h 1083391"/>
                <a:gd name="connsiteX71" fmla="*/ 554039 w 1086135"/>
                <a:gd name="connsiteY71" fmla="*/ 318161 h 1083391"/>
                <a:gd name="connsiteX72" fmla="*/ 554039 w 1086135"/>
                <a:gd name="connsiteY72" fmla="*/ 159080 h 1083391"/>
                <a:gd name="connsiteX73" fmla="*/ 606152 w 1086135"/>
                <a:gd name="connsiteY73" fmla="*/ 106968 h 1083391"/>
                <a:gd name="connsiteX74" fmla="*/ 800888 w 1086135"/>
                <a:gd name="connsiteY74" fmla="*/ 106968 h 1083391"/>
                <a:gd name="connsiteX75" fmla="*/ 817345 w 1086135"/>
                <a:gd name="connsiteY75" fmla="*/ 142624 h 1083391"/>
                <a:gd name="connsiteX76" fmla="*/ 754261 w 1086135"/>
                <a:gd name="connsiteY76" fmla="*/ 142624 h 1083391"/>
                <a:gd name="connsiteX77" fmla="*/ 351074 w 1086135"/>
                <a:gd name="connsiteY77" fmla="*/ 825572 h 1083391"/>
                <a:gd name="connsiteX78" fmla="*/ 351074 w 1086135"/>
                <a:gd name="connsiteY78" fmla="*/ 965452 h 1083391"/>
                <a:gd name="connsiteX79" fmla="*/ 334618 w 1086135"/>
                <a:gd name="connsiteY79" fmla="*/ 981909 h 1083391"/>
                <a:gd name="connsiteX80" fmla="*/ 54855 w 1086135"/>
                <a:gd name="connsiteY80" fmla="*/ 981909 h 1083391"/>
                <a:gd name="connsiteX81" fmla="*/ 38399 w 1086135"/>
                <a:gd name="connsiteY81" fmla="*/ 965452 h 1083391"/>
                <a:gd name="connsiteX82" fmla="*/ 38399 w 1086135"/>
                <a:gd name="connsiteY82" fmla="*/ 825572 h 1083391"/>
                <a:gd name="connsiteX83" fmla="*/ 54855 w 1086135"/>
                <a:gd name="connsiteY83" fmla="*/ 809115 h 1083391"/>
                <a:gd name="connsiteX84" fmla="*/ 334618 w 1086135"/>
                <a:gd name="connsiteY84" fmla="*/ 809115 h 1083391"/>
                <a:gd name="connsiteX85" fmla="*/ 351074 w 1086135"/>
                <a:gd name="connsiteY85" fmla="*/ 825572 h 1083391"/>
                <a:gd name="connsiteX86" fmla="*/ 351074 w 1086135"/>
                <a:gd name="connsiteY86" fmla="*/ 825572 h 1083391"/>
                <a:gd name="connsiteX87" fmla="*/ 244107 w 1086135"/>
                <a:gd name="connsiteY87" fmla="*/ 721347 h 1083391"/>
                <a:gd name="connsiteX88" fmla="*/ 191994 w 1086135"/>
                <a:gd name="connsiteY88" fmla="*/ 773459 h 1083391"/>
                <a:gd name="connsiteX89" fmla="*/ 139881 w 1086135"/>
                <a:gd name="connsiteY89" fmla="*/ 721347 h 1083391"/>
                <a:gd name="connsiteX90" fmla="*/ 191994 w 1086135"/>
                <a:gd name="connsiteY90" fmla="*/ 669234 h 1083391"/>
                <a:gd name="connsiteX91" fmla="*/ 244107 w 1086135"/>
                <a:gd name="connsiteY91" fmla="*/ 721347 h 1083391"/>
                <a:gd name="connsiteX92" fmla="*/ 244107 w 1086135"/>
                <a:gd name="connsiteY92" fmla="*/ 721347 h 1083391"/>
                <a:gd name="connsiteX93" fmla="*/ 839287 w 1086135"/>
                <a:gd name="connsiteY93" fmla="*/ 567752 h 1083391"/>
                <a:gd name="connsiteX94" fmla="*/ 850258 w 1086135"/>
                <a:gd name="connsiteY94" fmla="*/ 570495 h 1083391"/>
                <a:gd name="connsiteX95" fmla="*/ 905114 w 1086135"/>
                <a:gd name="connsiteY95" fmla="*/ 592437 h 1083391"/>
                <a:gd name="connsiteX96" fmla="*/ 913342 w 1086135"/>
                <a:gd name="connsiteY96" fmla="*/ 597922 h 1083391"/>
                <a:gd name="connsiteX97" fmla="*/ 948997 w 1086135"/>
                <a:gd name="connsiteY97" fmla="*/ 575980 h 1083391"/>
                <a:gd name="connsiteX98" fmla="*/ 1003853 w 1086135"/>
                <a:gd name="connsiteY98" fmla="*/ 630835 h 1083391"/>
                <a:gd name="connsiteX99" fmla="*/ 981911 w 1086135"/>
                <a:gd name="connsiteY99" fmla="*/ 666491 h 1083391"/>
                <a:gd name="connsiteX100" fmla="*/ 987397 w 1086135"/>
                <a:gd name="connsiteY100" fmla="*/ 674720 h 1083391"/>
                <a:gd name="connsiteX101" fmla="*/ 1009338 w 1086135"/>
                <a:gd name="connsiteY101" fmla="*/ 729575 h 1083391"/>
                <a:gd name="connsiteX102" fmla="*/ 1012081 w 1086135"/>
                <a:gd name="connsiteY102" fmla="*/ 740546 h 1083391"/>
                <a:gd name="connsiteX103" fmla="*/ 1053223 w 1086135"/>
                <a:gd name="connsiteY103" fmla="*/ 751517 h 1083391"/>
                <a:gd name="connsiteX104" fmla="*/ 1053223 w 1086135"/>
                <a:gd name="connsiteY104" fmla="*/ 828314 h 1083391"/>
                <a:gd name="connsiteX105" fmla="*/ 1012081 w 1086135"/>
                <a:gd name="connsiteY105" fmla="*/ 839285 h 1083391"/>
                <a:gd name="connsiteX106" fmla="*/ 1009338 w 1086135"/>
                <a:gd name="connsiteY106" fmla="*/ 850256 h 1083391"/>
                <a:gd name="connsiteX107" fmla="*/ 987397 w 1086135"/>
                <a:gd name="connsiteY107" fmla="*/ 905112 h 1083391"/>
                <a:gd name="connsiteX108" fmla="*/ 981911 w 1086135"/>
                <a:gd name="connsiteY108" fmla="*/ 913340 h 1083391"/>
                <a:gd name="connsiteX109" fmla="*/ 1003853 w 1086135"/>
                <a:gd name="connsiteY109" fmla="*/ 948996 h 1083391"/>
                <a:gd name="connsiteX110" fmla="*/ 948997 w 1086135"/>
                <a:gd name="connsiteY110" fmla="*/ 1003851 h 1083391"/>
                <a:gd name="connsiteX111" fmla="*/ 913342 w 1086135"/>
                <a:gd name="connsiteY111" fmla="*/ 981909 h 1083391"/>
                <a:gd name="connsiteX112" fmla="*/ 905114 w 1086135"/>
                <a:gd name="connsiteY112" fmla="*/ 987394 h 1083391"/>
                <a:gd name="connsiteX113" fmla="*/ 850258 w 1086135"/>
                <a:gd name="connsiteY113" fmla="*/ 1009337 h 1083391"/>
                <a:gd name="connsiteX114" fmla="*/ 839287 w 1086135"/>
                <a:gd name="connsiteY114" fmla="*/ 1012079 h 1083391"/>
                <a:gd name="connsiteX115" fmla="*/ 828316 w 1086135"/>
                <a:gd name="connsiteY115" fmla="*/ 1053221 h 1083391"/>
                <a:gd name="connsiteX116" fmla="*/ 751519 w 1086135"/>
                <a:gd name="connsiteY116" fmla="*/ 1053221 h 1083391"/>
                <a:gd name="connsiteX117" fmla="*/ 740548 w 1086135"/>
                <a:gd name="connsiteY117" fmla="*/ 1012079 h 1083391"/>
                <a:gd name="connsiteX118" fmla="*/ 729576 w 1086135"/>
                <a:gd name="connsiteY118" fmla="*/ 1009337 h 1083391"/>
                <a:gd name="connsiteX119" fmla="*/ 674721 w 1086135"/>
                <a:gd name="connsiteY119" fmla="*/ 987394 h 1083391"/>
                <a:gd name="connsiteX120" fmla="*/ 666493 w 1086135"/>
                <a:gd name="connsiteY120" fmla="*/ 981909 h 1083391"/>
                <a:gd name="connsiteX121" fmla="*/ 630837 w 1086135"/>
                <a:gd name="connsiteY121" fmla="*/ 1003851 h 1083391"/>
                <a:gd name="connsiteX122" fmla="*/ 575981 w 1086135"/>
                <a:gd name="connsiteY122" fmla="*/ 948996 h 1083391"/>
                <a:gd name="connsiteX123" fmla="*/ 597923 w 1086135"/>
                <a:gd name="connsiteY123" fmla="*/ 913340 h 1083391"/>
                <a:gd name="connsiteX124" fmla="*/ 592438 w 1086135"/>
                <a:gd name="connsiteY124" fmla="*/ 905112 h 1083391"/>
                <a:gd name="connsiteX125" fmla="*/ 570496 w 1086135"/>
                <a:gd name="connsiteY125" fmla="*/ 850256 h 1083391"/>
                <a:gd name="connsiteX126" fmla="*/ 567753 w 1086135"/>
                <a:gd name="connsiteY126" fmla="*/ 839285 h 1083391"/>
                <a:gd name="connsiteX127" fmla="*/ 526611 w 1086135"/>
                <a:gd name="connsiteY127" fmla="*/ 828314 h 1083391"/>
                <a:gd name="connsiteX128" fmla="*/ 526611 w 1086135"/>
                <a:gd name="connsiteY128" fmla="*/ 751517 h 1083391"/>
                <a:gd name="connsiteX129" fmla="*/ 567753 w 1086135"/>
                <a:gd name="connsiteY129" fmla="*/ 740546 h 1083391"/>
                <a:gd name="connsiteX130" fmla="*/ 570496 w 1086135"/>
                <a:gd name="connsiteY130" fmla="*/ 729575 h 1083391"/>
                <a:gd name="connsiteX131" fmla="*/ 581467 w 1086135"/>
                <a:gd name="connsiteY131" fmla="*/ 702147 h 1083391"/>
                <a:gd name="connsiteX132" fmla="*/ 619866 w 1086135"/>
                <a:gd name="connsiteY132" fmla="*/ 702147 h 1083391"/>
                <a:gd name="connsiteX133" fmla="*/ 597923 w 1086135"/>
                <a:gd name="connsiteY133" fmla="*/ 789916 h 1083391"/>
                <a:gd name="connsiteX134" fmla="*/ 789917 w 1086135"/>
                <a:gd name="connsiteY134" fmla="*/ 981909 h 1083391"/>
                <a:gd name="connsiteX135" fmla="*/ 981911 w 1086135"/>
                <a:gd name="connsiteY135" fmla="*/ 789916 h 1083391"/>
                <a:gd name="connsiteX136" fmla="*/ 789917 w 1086135"/>
                <a:gd name="connsiteY136" fmla="*/ 597922 h 1083391"/>
                <a:gd name="connsiteX137" fmla="*/ 737805 w 1086135"/>
                <a:gd name="connsiteY137" fmla="*/ 606151 h 1083391"/>
                <a:gd name="connsiteX138" fmla="*/ 737805 w 1086135"/>
                <a:gd name="connsiteY138" fmla="*/ 529353 h 1083391"/>
                <a:gd name="connsiteX139" fmla="*/ 828316 w 1086135"/>
                <a:gd name="connsiteY139" fmla="*/ 529353 h 1083391"/>
                <a:gd name="connsiteX140" fmla="*/ 839287 w 1086135"/>
                <a:gd name="connsiteY140" fmla="*/ 567752 h 1083391"/>
                <a:gd name="connsiteX141" fmla="*/ 737805 w 1086135"/>
                <a:gd name="connsiteY141" fmla="*/ 650035 h 1083391"/>
                <a:gd name="connsiteX142" fmla="*/ 737805 w 1086135"/>
                <a:gd name="connsiteY142" fmla="*/ 641806 h 1083391"/>
                <a:gd name="connsiteX143" fmla="*/ 789917 w 1086135"/>
                <a:gd name="connsiteY143" fmla="*/ 633578 h 1083391"/>
                <a:gd name="connsiteX144" fmla="*/ 948997 w 1086135"/>
                <a:gd name="connsiteY144" fmla="*/ 792658 h 1083391"/>
                <a:gd name="connsiteX145" fmla="*/ 789917 w 1086135"/>
                <a:gd name="connsiteY145" fmla="*/ 951738 h 1083391"/>
                <a:gd name="connsiteX146" fmla="*/ 630837 w 1086135"/>
                <a:gd name="connsiteY146" fmla="*/ 792658 h 1083391"/>
                <a:gd name="connsiteX147" fmla="*/ 658265 w 1086135"/>
                <a:gd name="connsiteY147" fmla="*/ 704890 h 1083391"/>
                <a:gd name="connsiteX148" fmla="*/ 682949 w 1086135"/>
                <a:gd name="connsiteY148" fmla="*/ 704890 h 1083391"/>
                <a:gd name="connsiteX149" fmla="*/ 737805 w 1086135"/>
                <a:gd name="connsiteY149" fmla="*/ 650035 h 1083391"/>
                <a:gd name="connsiteX150" fmla="*/ 737805 w 1086135"/>
                <a:gd name="connsiteY150" fmla="*/ 650035 h 1083391"/>
                <a:gd name="connsiteX151" fmla="*/ 702148 w 1086135"/>
                <a:gd name="connsiteY151" fmla="*/ 510154 h 1083391"/>
                <a:gd name="connsiteX152" fmla="*/ 702148 w 1086135"/>
                <a:gd name="connsiteY152" fmla="*/ 650035 h 1083391"/>
                <a:gd name="connsiteX153" fmla="*/ 685692 w 1086135"/>
                <a:gd name="connsiteY153" fmla="*/ 666491 h 1083391"/>
                <a:gd name="connsiteX154" fmla="*/ 405930 w 1086135"/>
                <a:gd name="connsiteY154" fmla="*/ 666491 h 1083391"/>
                <a:gd name="connsiteX155" fmla="*/ 389473 w 1086135"/>
                <a:gd name="connsiteY155" fmla="*/ 650035 h 1083391"/>
                <a:gd name="connsiteX156" fmla="*/ 389473 w 1086135"/>
                <a:gd name="connsiteY156" fmla="*/ 510154 h 1083391"/>
                <a:gd name="connsiteX157" fmla="*/ 405930 w 1086135"/>
                <a:gd name="connsiteY157" fmla="*/ 493697 h 1083391"/>
                <a:gd name="connsiteX158" fmla="*/ 685692 w 1086135"/>
                <a:gd name="connsiteY158" fmla="*/ 493697 h 1083391"/>
                <a:gd name="connsiteX159" fmla="*/ 702148 w 1086135"/>
                <a:gd name="connsiteY159" fmla="*/ 510154 h 1083391"/>
                <a:gd name="connsiteX160" fmla="*/ 702148 w 1086135"/>
                <a:gd name="connsiteY160" fmla="*/ 510154 h 1083391"/>
                <a:gd name="connsiteX161" fmla="*/ 595180 w 1086135"/>
                <a:gd name="connsiteY161" fmla="*/ 403186 h 1083391"/>
                <a:gd name="connsiteX162" fmla="*/ 543068 w 1086135"/>
                <a:gd name="connsiteY162" fmla="*/ 455299 h 1083391"/>
                <a:gd name="connsiteX163" fmla="*/ 490956 w 1086135"/>
                <a:gd name="connsiteY163" fmla="*/ 403186 h 1083391"/>
                <a:gd name="connsiteX164" fmla="*/ 543068 w 1086135"/>
                <a:gd name="connsiteY164" fmla="*/ 351074 h 1083391"/>
                <a:gd name="connsiteX165" fmla="*/ 595180 w 1086135"/>
                <a:gd name="connsiteY165" fmla="*/ 403186 h 1083391"/>
                <a:gd name="connsiteX166" fmla="*/ 595180 w 1086135"/>
                <a:gd name="connsiteY166" fmla="*/ 403186 h 1083391"/>
                <a:gd name="connsiteX167" fmla="*/ 1053223 w 1086135"/>
                <a:gd name="connsiteY167" fmla="*/ 194736 h 1083391"/>
                <a:gd name="connsiteX168" fmla="*/ 1053223 w 1086135"/>
                <a:gd name="connsiteY168" fmla="*/ 334617 h 1083391"/>
                <a:gd name="connsiteX169" fmla="*/ 1036766 w 1086135"/>
                <a:gd name="connsiteY169" fmla="*/ 351074 h 1083391"/>
                <a:gd name="connsiteX170" fmla="*/ 757004 w 1086135"/>
                <a:gd name="connsiteY170" fmla="*/ 351074 h 1083391"/>
                <a:gd name="connsiteX171" fmla="*/ 740548 w 1086135"/>
                <a:gd name="connsiteY171" fmla="*/ 334617 h 1083391"/>
                <a:gd name="connsiteX172" fmla="*/ 740548 w 1086135"/>
                <a:gd name="connsiteY172" fmla="*/ 194736 h 1083391"/>
                <a:gd name="connsiteX173" fmla="*/ 757004 w 1086135"/>
                <a:gd name="connsiteY173" fmla="*/ 178280 h 1083391"/>
                <a:gd name="connsiteX174" fmla="*/ 1036766 w 1086135"/>
                <a:gd name="connsiteY174" fmla="*/ 178280 h 1083391"/>
                <a:gd name="connsiteX175" fmla="*/ 1053223 w 1086135"/>
                <a:gd name="connsiteY175" fmla="*/ 194736 h 1083391"/>
                <a:gd name="connsiteX176" fmla="*/ 1053223 w 1086135"/>
                <a:gd name="connsiteY176" fmla="*/ 194736 h 1083391"/>
                <a:gd name="connsiteX177" fmla="*/ 842030 w 1086135"/>
                <a:gd name="connsiteY177" fmla="*/ 87768 h 1083391"/>
                <a:gd name="connsiteX178" fmla="*/ 894142 w 1086135"/>
                <a:gd name="connsiteY178" fmla="*/ 35656 h 1083391"/>
                <a:gd name="connsiteX179" fmla="*/ 946255 w 1086135"/>
                <a:gd name="connsiteY179" fmla="*/ 87768 h 1083391"/>
                <a:gd name="connsiteX180" fmla="*/ 894142 w 1086135"/>
                <a:gd name="connsiteY180" fmla="*/ 139881 h 1083391"/>
                <a:gd name="connsiteX181" fmla="*/ 842030 w 1086135"/>
                <a:gd name="connsiteY181" fmla="*/ 87768 h 1083391"/>
                <a:gd name="connsiteX182" fmla="*/ 842030 w 1086135"/>
                <a:gd name="connsiteY182" fmla="*/ 87768 h 108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1086135" h="1083391">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000000"/>
            </a:solidFill>
            <a:ln w="27426" cap="flat">
              <a:noFill/>
              <a:prstDash val="solid"/>
              <a:miter/>
            </a:ln>
          </p:spPr>
          <p:txBody>
            <a:bodyPr rtlCol="0" anchor="ctr"/>
            <a:lstStyle/>
            <a:p>
              <a:endParaRPr lang="en-US"/>
            </a:p>
          </p:txBody>
        </p:sp>
        <p:sp>
          <p:nvSpPr>
            <p:cNvPr id="5" name="Freeform 1478">
              <a:extLst>
                <a:ext uri="{FF2B5EF4-FFF2-40B4-BE49-F238E27FC236}">
                  <a16:creationId xmlns:a16="http://schemas.microsoft.com/office/drawing/2014/main" id="{8CD6E9B8-7BD8-5F18-1700-A9FE0EB4EBEC}"/>
                </a:ext>
              </a:extLst>
            </p:cNvPr>
            <p:cNvSpPr/>
            <p:nvPr/>
          </p:nvSpPr>
          <p:spPr>
            <a:xfrm>
              <a:off x="5193709" y="3871823"/>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6" name="Freeform 1479">
              <a:extLst>
                <a:ext uri="{FF2B5EF4-FFF2-40B4-BE49-F238E27FC236}">
                  <a16:creationId xmlns:a16="http://schemas.microsoft.com/office/drawing/2014/main" id="{3E087144-4DDC-0A83-2777-59A9F719B0FC}"/>
                </a:ext>
              </a:extLst>
            </p:cNvPr>
            <p:cNvSpPr/>
            <p:nvPr/>
          </p:nvSpPr>
          <p:spPr>
            <a:xfrm>
              <a:off x="5193709" y="3943135"/>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7" name="Freeform 1480">
              <a:extLst>
                <a:ext uri="{FF2B5EF4-FFF2-40B4-BE49-F238E27FC236}">
                  <a16:creationId xmlns:a16="http://schemas.microsoft.com/office/drawing/2014/main" id="{089C30A1-C7A2-CFDF-DBAA-21CEAC3729B8}"/>
                </a:ext>
              </a:extLst>
            </p:cNvPr>
            <p:cNvSpPr/>
            <p:nvPr/>
          </p:nvSpPr>
          <p:spPr>
            <a:xfrm>
              <a:off x="4842634" y="4187241"/>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8" name="Freeform 1481">
              <a:extLst>
                <a:ext uri="{FF2B5EF4-FFF2-40B4-BE49-F238E27FC236}">
                  <a16:creationId xmlns:a16="http://schemas.microsoft.com/office/drawing/2014/main" id="{3C40B2FF-D802-5510-D33A-7DE39A4F5487}"/>
                </a:ext>
              </a:extLst>
            </p:cNvPr>
            <p:cNvSpPr/>
            <p:nvPr/>
          </p:nvSpPr>
          <p:spPr>
            <a:xfrm>
              <a:off x="4842634" y="4258553"/>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9" name="Freeform 1482">
              <a:extLst>
                <a:ext uri="{FF2B5EF4-FFF2-40B4-BE49-F238E27FC236}">
                  <a16:creationId xmlns:a16="http://schemas.microsoft.com/office/drawing/2014/main" id="{85C73C7C-EC34-1001-0515-70E01B220971}"/>
                </a:ext>
              </a:extLst>
            </p:cNvPr>
            <p:cNvSpPr/>
            <p:nvPr/>
          </p:nvSpPr>
          <p:spPr>
            <a:xfrm>
              <a:off x="4491560" y="4505401"/>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0" name="Freeform 1483">
              <a:extLst>
                <a:ext uri="{FF2B5EF4-FFF2-40B4-BE49-F238E27FC236}">
                  <a16:creationId xmlns:a16="http://schemas.microsoft.com/office/drawing/2014/main" id="{48FCE948-0107-3B18-B408-26F7A0F7DC5E}"/>
                </a:ext>
              </a:extLst>
            </p:cNvPr>
            <p:cNvSpPr/>
            <p:nvPr/>
          </p:nvSpPr>
          <p:spPr>
            <a:xfrm>
              <a:off x="4491560" y="4573970"/>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1" name="Freeform 1484">
              <a:extLst>
                <a:ext uri="{FF2B5EF4-FFF2-40B4-BE49-F238E27FC236}">
                  <a16:creationId xmlns:a16="http://schemas.microsoft.com/office/drawing/2014/main" id="{9323D99A-8E95-D945-F371-B6493D07CC74}"/>
                </a:ext>
              </a:extLst>
            </p:cNvPr>
            <p:cNvSpPr/>
            <p:nvPr/>
          </p:nvSpPr>
          <p:spPr>
            <a:xfrm>
              <a:off x="5125139" y="4362778"/>
              <a:ext cx="175537" cy="175536"/>
            </a:xfrm>
            <a:custGeom>
              <a:avLst/>
              <a:gdLst>
                <a:gd name="connsiteX0" fmla="*/ 87769 w 175537"/>
                <a:gd name="connsiteY0" fmla="*/ 175537 h 175536"/>
                <a:gd name="connsiteX1" fmla="*/ 175538 w 175537"/>
                <a:gd name="connsiteY1" fmla="*/ 87768 h 175536"/>
                <a:gd name="connsiteX2" fmla="*/ 87769 w 175537"/>
                <a:gd name="connsiteY2" fmla="*/ 0 h 175536"/>
                <a:gd name="connsiteX3" fmla="*/ 0 w 175537"/>
                <a:gd name="connsiteY3" fmla="*/ 87768 h 175536"/>
                <a:gd name="connsiteX4" fmla="*/ 87769 w 175537"/>
                <a:gd name="connsiteY4" fmla="*/ 175537 h 175536"/>
                <a:gd name="connsiteX5" fmla="*/ 87769 w 175537"/>
                <a:gd name="connsiteY5" fmla="*/ 175537 h 175536"/>
                <a:gd name="connsiteX6" fmla="*/ 87769 w 175537"/>
                <a:gd name="connsiteY6" fmla="*/ 35656 h 175536"/>
                <a:gd name="connsiteX7" fmla="*/ 139881 w 175537"/>
                <a:gd name="connsiteY7" fmla="*/ 87768 h 175536"/>
                <a:gd name="connsiteX8" fmla="*/ 87769 w 175537"/>
                <a:gd name="connsiteY8" fmla="*/ 139881 h 175536"/>
                <a:gd name="connsiteX9" fmla="*/ 35656 w 175537"/>
                <a:gd name="connsiteY9" fmla="*/ 87768 h 175536"/>
                <a:gd name="connsiteX10" fmla="*/ 87769 w 175537"/>
                <a:gd name="connsiteY10" fmla="*/ 35656 h 175536"/>
                <a:gd name="connsiteX11" fmla="*/ 87769 w 175537"/>
                <a:gd name="connsiteY11" fmla="*/ 35656 h 17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537" h="175536">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0B582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894158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F61DDE-1CF3-94CE-56FE-ACC20FA3460B}"/>
              </a:ext>
            </a:extLst>
          </p:cNvPr>
          <p:cNvSpPr>
            <a:spLocks noGrp="1"/>
          </p:cNvSpPr>
          <p:nvPr>
            <p:ph type="body" sz="quarter" idx="30"/>
          </p:nvPr>
        </p:nvSpPr>
        <p:spPr/>
        <p:txBody>
          <a:bodyPr/>
          <a:lstStyle/>
          <a:p>
            <a:r>
              <a:rPr lang="en-IE"/>
              <a:t>Vendors</a:t>
            </a:r>
          </a:p>
        </p:txBody>
      </p:sp>
      <p:sp>
        <p:nvSpPr>
          <p:cNvPr id="3" name="Text Placeholder 2">
            <a:extLst>
              <a:ext uri="{FF2B5EF4-FFF2-40B4-BE49-F238E27FC236}">
                <a16:creationId xmlns:a16="http://schemas.microsoft.com/office/drawing/2014/main" id="{5B84C9EA-ABA6-C42E-A6C1-541FB8678C75}"/>
              </a:ext>
            </a:extLst>
          </p:cNvPr>
          <p:cNvSpPr>
            <a:spLocks noGrp="1"/>
          </p:cNvSpPr>
          <p:nvPr>
            <p:ph type="body" sz="quarter" idx="31"/>
          </p:nvPr>
        </p:nvSpPr>
        <p:spPr/>
        <p:txBody>
          <a:bodyPr/>
          <a:lstStyle/>
          <a:p>
            <a:r>
              <a:rPr lang="en-IE"/>
              <a:t>Producers</a:t>
            </a:r>
          </a:p>
        </p:txBody>
      </p:sp>
      <p:sp>
        <p:nvSpPr>
          <p:cNvPr id="4" name="Text Placeholder 3">
            <a:extLst>
              <a:ext uri="{FF2B5EF4-FFF2-40B4-BE49-F238E27FC236}">
                <a16:creationId xmlns:a16="http://schemas.microsoft.com/office/drawing/2014/main" id="{D85CB99E-5231-131C-E386-6343820481FF}"/>
              </a:ext>
            </a:extLst>
          </p:cNvPr>
          <p:cNvSpPr>
            <a:spLocks noGrp="1"/>
          </p:cNvSpPr>
          <p:nvPr>
            <p:ph type="body" sz="quarter" idx="32"/>
          </p:nvPr>
        </p:nvSpPr>
        <p:spPr/>
        <p:txBody>
          <a:bodyPr/>
          <a:lstStyle/>
          <a:p>
            <a:r>
              <a:rPr lang="en-IE"/>
              <a:t>Distribution</a:t>
            </a:r>
          </a:p>
        </p:txBody>
      </p:sp>
      <p:sp>
        <p:nvSpPr>
          <p:cNvPr id="5" name="Text Placeholder 4">
            <a:extLst>
              <a:ext uri="{FF2B5EF4-FFF2-40B4-BE49-F238E27FC236}">
                <a16:creationId xmlns:a16="http://schemas.microsoft.com/office/drawing/2014/main" id="{71663A9A-EA4B-A325-7E92-58823EBDC649}"/>
              </a:ext>
            </a:extLst>
          </p:cNvPr>
          <p:cNvSpPr>
            <a:spLocks noGrp="1"/>
          </p:cNvSpPr>
          <p:nvPr>
            <p:ph type="body" sz="quarter" idx="33"/>
          </p:nvPr>
        </p:nvSpPr>
        <p:spPr/>
        <p:txBody>
          <a:bodyPr/>
          <a:lstStyle/>
          <a:p>
            <a:r>
              <a:rPr lang="en-IE"/>
              <a:t>Warehouses</a:t>
            </a:r>
          </a:p>
        </p:txBody>
      </p:sp>
      <p:sp>
        <p:nvSpPr>
          <p:cNvPr id="6" name="Text Placeholder 5">
            <a:extLst>
              <a:ext uri="{FF2B5EF4-FFF2-40B4-BE49-F238E27FC236}">
                <a16:creationId xmlns:a16="http://schemas.microsoft.com/office/drawing/2014/main" id="{99DB5120-B192-553D-7DAE-E46AFDAC6D19}"/>
              </a:ext>
            </a:extLst>
          </p:cNvPr>
          <p:cNvSpPr>
            <a:spLocks noGrp="1"/>
          </p:cNvSpPr>
          <p:nvPr>
            <p:ph type="body" sz="quarter" idx="34"/>
          </p:nvPr>
        </p:nvSpPr>
        <p:spPr/>
        <p:txBody>
          <a:bodyPr/>
          <a:lstStyle/>
          <a:p>
            <a:r>
              <a:rPr lang="en-IE"/>
              <a:t>Retailers</a:t>
            </a:r>
          </a:p>
        </p:txBody>
      </p:sp>
      <p:sp>
        <p:nvSpPr>
          <p:cNvPr id="7" name="Text Placeholder 6">
            <a:extLst>
              <a:ext uri="{FF2B5EF4-FFF2-40B4-BE49-F238E27FC236}">
                <a16:creationId xmlns:a16="http://schemas.microsoft.com/office/drawing/2014/main" id="{1D9E37F2-A6BA-6473-EDB9-ACC884086A8F}"/>
              </a:ext>
            </a:extLst>
          </p:cNvPr>
          <p:cNvSpPr>
            <a:spLocks noGrp="1"/>
          </p:cNvSpPr>
          <p:nvPr>
            <p:ph type="body" sz="quarter" idx="29"/>
          </p:nvPr>
        </p:nvSpPr>
        <p:spPr/>
        <p:txBody>
          <a:bodyPr>
            <a:normAutofit lnSpcReduction="10000"/>
          </a:bodyPr>
          <a:lstStyle/>
          <a:p>
            <a:r>
              <a:rPr lang="en-IE"/>
              <a:t>Components of a supply chain include…</a:t>
            </a:r>
          </a:p>
        </p:txBody>
      </p:sp>
      <p:grpSp>
        <p:nvGrpSpPr>
          <p:cNvPr id="8" name="Graphic 3">
            <a:extLst>
              <a:ext uri="{FF2B5EF4-FFF2-40B4-BE49-F238E27FC236}">
                <a16:creationId xmlns:a16="http://schemas.microsoft.com/office/drawing/2014/main" id="{819A95D1-7ECB-EC0B-8E74-3A8FE16842A8}"/>
              </a:ext>
            </a:extLst>
          </p:cNvPr>
          <p:cNvGrpSpPr/>
          <p:nvPr/>
        </p:nvGrpSpPr>
        <p:grpSpPr>
          <a:xfrm>
            <a:off x="1719089" y="2436664"/>
            <a:ext cx="1088878" cy="1111078"/>
            <a:chOff x="8424689" y="5374597"/>
            <a:chExt cx="1088878" cy="1111078"/>
          </a:xfrm>
        </p:grpSpPr>
        <p:sp>
          <p:nvSpPr>
            <p:cNvPr id="9" name="Freeform 1258">
              <a:extLst>
                <a:ext uri="{FF2B5EF4-FFF2-40B4-BE49-F238E27FC236}">
                  <a16:creationId xmlns:a16="http://schemas.microsoft.com/office/drawing/2014/main" id="{081E7953-DCF2-4E50-B973-3959D4CDDDF3}"/>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0B582E"/>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F283CEC7-9D72-D053-DA74-CFFB5FE2A321}"/>
                </a:ext>
              </a:extLst>
            </p:cNvPr>
            <p:cNvGrpSpPr/>
            <p:nvPr/>
          </p:nvGrpSpPr>
          <p:grpSpPr>
            <a:xfrm>
              <a:off x="8424689" y="5374597"/>
              <a:ext cx="1088878" cy="1111078"/>
              <a:chOff x="8424689" y="5374597"/>
              <a:chExt cx="1088878" cy="1111078"/>
            </a:xfrm>
            <a:solidFill>
              <a:srgbClr val="000000"/>
            </a:solidFill>
          </p:grpSpPr>
          <p:grpSp>
            <p:nvGrpSpPr>
              <p:cNvPr id="11" name="Graphic 3">
                <a:extLst>
                  <a:ext uri="{FF2B5EF4-FFF2-40B4-BE49-F238E27FC236}">
                    <a16:creationId xmlns:a16="http://schemas.microsoft.com/office/drawing/2014/main" id="{32832124-728A-FE7A-C855-4BEFC59D8D8E}"/>
                  </a:ext>
                </a:extLst>
              </p:cNvPr>
              <p:cNvGrpSpPr/>
              <p:nvPr/>
            </p:nvGrpSpPr>
            <p:grpSpPr>
              <a:xfrm>
                <a:off x="8424689" y="5374597"/>
                <a:ext cx="943956" cy="1111078"/>
                <a:chOff x="8424689" y="5374597"/>
                <a:chExt cx="943956" cy="1111078"/>
              </a:xfrm>
              <a:solidFill>
                <a:srgbClr val="000000"/>
              </a:solidFill>
            </p:grpSpPr>
            <p:sp>
              <p:nvSpPr>
                <p:cNvPr id="21" name="Freeform 1270">
                  <a:extLst>
                    <a:ext uri="{FF2B5EF4-FFF2-40B4-BE49-F238E27FC236}">
                      <a16:creationId xmlns:a16="http://schemas.microsoft.com/office/drawing/2014/main" id="{0E441CFE-7057-3DA5-7027-3BD76534D4D9}"/>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rgbClr val="000000"/>
                </a:solidFill>
                <a:ln w="27426" cap="flat">
                  <a:noFill/>
                  <a:prstDash val="solid"/>
                  <a:miter/>
                </a:ln>
              </p:spPr>
              <p:txBody>
                <a:bodyPr rtlCol="0" anchor="ctr"/>
                <a:lstStyle/>
                <a:p>
                  <a:endParaRPr lang="en-US"/>
                </a:p>
              </p:txBody>
            </p:sp>
            <p:sp>
              <p:nvSpPr>
                <p:cNvPr id="22" name="Freeform 1271">
                  <a:extLst>
                    <a:ext uri="{FF2B5EF4-FFF2-40B4-BE49-F238E27FC236}">
                      <a16:creationId xmlns:a16="http://schemas.microsoft.com/office/drawing/2014/main" id="{BFC14846-3C31-D075-176F-621DF646336A}"/>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rgbClr val="000000"/>
                </a:solidFill>
                <a:ln w="27426" cap="flat">
                  <a:noFill/>
                  <a:prstDash val="solid"/>
                  <a:miter/>
                </a:ln>
              </p:spPr>
              <p:txBody>
                <a:bodyPr rtlCol="0" anchor="ctr"/>
                <a:lstStyle/>
                <a:p>
                  <a:endParaRPr lang="en-US"/>
                </a:p>
              </p:txBody>
            </p:sp>
          </p:grpSp>
          <p:sp>
            <p:nvSpPr>
              <p:cNvPr id="12" name="Freeform 1261">
                <a:extLst>
                  <a:ext uri="{FF2B5EF4-FFF2-40B4-BE49-F238E27FC236}">
                    <a16:creationId xmlns:a16="http://schemas.microsoft.com/office/drawing/2014/main" id="{D4D193BB-1440-EE6B-E332-3AD318B8357B}"/>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rgbClr val="000000"/>
              </a:solidFill>
              <a:ln w="27426" cap="flat">
                <a:noFill/>
                <a:prstDash val="solid"/>
                <a:miter/>
              </a:ln>
            </p:spPr>
            <p:txBody>
              <a:bodyPr rtlCol="0" anchor="ctr"/>
              <a:lstStyle/>
              <a:p>
                <a:endParaRPr lang="en-US"/>
              </a:p>
            </p:txBody>
          </p:sp>
          <p:sp>
            <p:nvSpPr>
              <p:cNvPr id="13" name="Freeform 1262">
                <a:extLst>
                  <a:ext uri="{FF2B5EF4-FFF2-40B4-BE49-F238E27FC236}">
                    <a16:creationId xmlns:a16="http://schemas.microsoft.com/office/drawing/2014/main" id="{22709DC9-79AD-5777-623F-7B9D6EB772C8}"/>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rgbClr val="000000"/>
              </a:solidFill>
              <a:ln w="27426" cap="flat">
                <a:noFill/>
                <a:prstDash val="solid"/>
                <a:miter/>
              </a:ln>
            </p:spPr>
            <p:txBody>
              <a:bodyPr rtlCol="0" anchor="ctr"/>
              <a:lstStyle/>
              <a:p>
                <a:endParaRPr lang="en-US"/>
              </a:p>
            </p:txBody>
          </p:sp>
          <p:sp>
            <p:nvSpPr>
              <p:cNvPr id="14" name="Freeform 1263">
                <a:extLst>
                  <a:ext uri="{FF2B5EF4-FFF2-40B4-BE49-F238E27FC236}">
                    <a16:creationId xmlns:a16="http://schemas.microsoft.com/office/drawing/2014/main" id="{8E0F0387-F79C-6A49-BF0D-CB14D2CAF3D4}"/>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rgbClr val="000000"/>
              </a:solidFill>
              <a:ln w="27426" cap="flat">
                <a:noFill/>
                <a:prstDash val="solid"/>
                <a:miter/>
              </a:ln>
            </p:spPr>
            <p:txBody>
              <a:bodyPr rtlCol="0" anchor="ctr"/>
              <a:lstStyle/>
              <a:p>
                <a:endParaRPr lang="en-US"/>
              </a:p>
            </p:txBody>
          </p:sp>
          <p:sp>
            <p:nvSpPr>
              <p:cNvPr id="15" name="Freeform 1264">
                <a:extLst>
                  <a:ext uri="{FF2B5EF4-FFF2-40B4-BE49-F238E27FC236}">
                    <a16:creationId xmlns:a16="http://schemas.microsoft.com/office/drawing/2014/main" id="{FF80BC80-78F9-64D5-FFDB-34964079ED6A}"/>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rgbClr val="000000"/>
              </a:solidFill>
              <a:ln w="27426" cap="flat">
                <a:noFill/>
                <a:prstDash val="solid"/>
                <a:miter/>
              </a:ln>
            </p:spPr>
            <p:txBody>
              <a:bodyPr rtlCol="0" anchor="ctr"/>
              <a:lstStyle/>
              <a:p>
                <a:endParaRPr lang="en-US"/>
              </a:p>
            </p:txBody>
          </p:sp>
          <p:sp>
            <p:nvSpPr>
              <p:cNvPr id="16" name="Freeform 1265">
                <a:extLst>
                  <a:ext uri="{FF2B5EF4-FFF2-40B4-BE49-F238E27FC236}">
                    <a16:creationId xmlns:a16="http://schemas.microsoft.com/office/drawing/2014/main" id="{5BD673F8-1FAA-07F3-167F-4B50AB33502F}"/>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rgbClr val="000000"/>
              </a:solidFill>
              <a:ln w="27426" cap="flat">
                <a:noFill/>
                <a:prstDash val="solid"/>
                <a:miter/>
              </a:ln>
            </p:spPr>
            <p:txBody>
              <a:bodyPr rtlCol="0" anchor="ctr"/>
              <a:lstStyle/>
              <a:p>
                <a:endParaRPr lang="en-US"/>
              </a:p>
            </p:txBody>
          </p:sp>
          <p:sp>
            <p:nvSpPr>
              <p:cNvPr id="17" name="Freeform 1266">
                <a:extLst>
                  <a:ext uri="{FF2B5EF4-FFF2-40B4-BE49-F238E27FC236}">
                    <a16:creationId xmlns:a16="http://schemas.microsoft.com/office/drawing/2014/main" id="{C9890FC4-75C6-9F23-8CD4-19A31990CF54}"/>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rgbClr val="000000"/>
              </a:solidFill>
              <a:ln w="27426" cap="flat">
                <a:noFill/>
                <a:prstDash val="solid"/>
                <a:miter/>
              </a:ln>
            </p:spPr>
            <p:txBody>
              <a:bodyPr rtlCol="0" anchor="ctr"/>
              <a:lstStyle/>
              <a:p>
                <a:endParaRPr lang="en-US"/>
              </a:p>
            </p:txBody>
          </p:sp>
          <p:sp>
            <p:nvSpPr>
              <p:cNvPr id="18" name="Freeform 1267">
                <a:extLst>
                  <a:ext uri="{FF2B5EF4-FFF2-40B4-BE49-F238E27FC236}">
                    <a16:creationId xmlns:a16="http://schemas.microsoft.com/office/drawing/2014/main" id="{194550C4-CAD0-0697-3813-1B15D03FB2FD}"/>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rgbClr val="000000"/>
              </a:solidFill>
              <a:ln w="27426" cap="flat">
                <a:noFill/>
                <a:prstDash val="solid"/>
                <a:miter/>
              </a:ln>
            </p:spPr>
            <p:txBody>
              <a:bodyPr rtlCol="0" anchor="ctr"/>
              <a:lstStyle/>
              <a:p>
                <a:endParaRPr lang="en-US"/>
              </a:p>
            </p:txBody>
          </p:sp>
          <p:sp>
            <p:nvSpPr>
              <p:cNvPr id="19" name="Freeform 1268">
                <a:extLst>
                  <a:ext uri="{FF2B5EF4-FFF2-40B4-BE49-F238E27FC236}">
                    <a16:creationId xmlns:a16="http://schemas.microsoft.com/office/drawing/2014/main" id="{18CB4E13-67E1-4963-3C13-80634F0561C8}"/>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rgbClr val="000000"/>
              </a:solidFill>
              <a:ln w="27426" cap="flat">
                <a:noFill/>
                <a:prstDash val="solid"/>
                <a:miter/>
              </a:ln>
            </p:spPr>
            <p:txBody>
              <a:bodyPr rtlCol="0" anchor="ctr"/>
              <a:lstStyle/>
              <a:p>
                <a:endParaRPr lang="en-US"/>
              </a:p>
            </p:txBody>
          </p:sp>
          <p:sp>
            <p:nvSpPr>
              <p:cNvPr id="20" name="Freeform 1269">
                <a:extLst>
                  <a:ext uri="{FF2B5EF4-FFF2-40B4-BE49-F238E27FC236}">
                    <a16:creationId xmlns:a16="http://schemas.microsoft.com/office/drawing/2014/main" id="{3D939788-7645-89AA-00AA-ADF7FF2F570E}"/>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rgbClr val="000000"/>
              </a:solidFill>
              <a:ln w="27426" cap="flat">
                <a:noFill/>
                <a:prstDash val="solid"/>
                <a:miter/>
              </a:ln>
            </p:spPr>
            <p:txBody>
              <a:bodyPr rtlCol="0" anchor="ctr"/>
              <a:lstStyle/>
              <a:p>
                <a:endParaRPr lang="en-US"/>
              </a:p>
            </p:txBody>
          </p:sp>
        </p:grpSp>
      </p:grpSp>
      <p:grpSp>
        <p:nvGrpSpPr>
          <p:cNvPr id="23" name="Graphic 3">
            <a:extLst>
              <a:ext uri="{FF2B5EF4-FFF2-40B4-BE49-F238E27FC236}">
                <a16:creationId xmlns:a16="http://schemas.microsoft.com/office/drawing/2014/main" id="{522BCB1C-1B6A-CB45-EB68-456713D85C17}"/>
              </a:ext>
            </a:extLst>
          </p:cNvPr>
          <p:cNvGrpSpPr/>
          <p:nvPr/>
        </p:nvGrpSpPr>
        <p:grpSpPr>
          <a:xfrm>
            <a:off x="7611674" y="2401783"/>
            <a:ext cx="1020309" cy="1017564"/>
            <a:chOff x="2489340" y="369316"/>
            <a:chExt cx="1020309" cy="1017564"/>
          </a:xfrm>
        </p:grpSpPr>
        <p:grpSp>
          <p:nvGrpSpPr>
            <p:cNvPr id="24" name="Graphic 3">
              <a:extLst>
                <a:ext uri="{FF2B5EF4-FFF2-40B4-BE49-F238E27FC236}">
                  <a16:creationId xmlns:a16="http://schemas.microsoft.com/office/drawing/2014/main" id="{AB62CBEE-3EA7-12B5-3D3E-32C87FB92E56}"/>
                </a:ext>
              </a:extLst>
            </p:cNvPr>
            <p:cNvGrpSpPr/>
            <p:nvPr/>
          </p:nvGrpSpPr>
          <p:grpSpPr>
            <a:xfrm>
              <a:off x="2489340" y="369316"/>
              <a:ext cx="1020309" cy="1017564"/>
              <a:chOff x="2489340" y="369316"/>
              <a:chExt cx="1020309" cy="1017564"/>
            </a:xfrm>
            <a:solidFill>
              <a:srgbClr val="000000"/>
            </a:solidFill>
          </p:grpSpPr>
          <p:sp>
            <p:nvSpPr>
              <p:cNvPr id="26" name="Freeform 1321">
                <a:extLst>
                  <a:ext uri="{FF2B5EF4-FFF2-40B4-BE49-F238E27FC236}">
                    <a16:creationId xmlns:a16="http://schemas.microsoft.com/office/drawing/2014/main" id="{F1832E53-897A-5A62-9D99-6117A2430595}"/>
                  </a:ext>
                </a:extLst>
              </p:cNvPr>
              <p:cNvSpPr/>
              <p:nvPr/>
            </p:nvSpPr>
            <p:spPr>
              <a:xfrm>
                <a:off x="2489340" y="369316"/>
                <a:ext cx="1020309" cy="1017564"/>
              </a:xfrm>
              <a:custGeom>
                <a:avLst/>
                <a:gdLst>
                  <a:gd name="connsiteX0" fmla="*/ 896885 w 1020309"/>
                  <a:gd name="connsiteY0" fmla="*/ 677462 h 1017564"/>
                  <a:gd name="connsiteX1" fmla="*/ 874943 w 1020309"/>
                  <a:gd name="connsiteY1" fmla="*/ 677462 h 1017564"/>
                  <a:gd name="connsiteX2" fmla="*/ 839287 w 1020309"/>
                  <a:gd name="connsiteY2" fmla="*/ 595179 h 1017564"/>
                  <a:gd name="connsiteX3" fmla="*/ 729576 w 1020309"/>
                  <a:gd name="connsiteY3" fmla="*/ 523868 h 1017564"/>
                  <a:gd name="connsiteX4" fmla="*/ 641808 w 1020309"/>
                  <a:gd name="connsiteY4" fmla="*/ 523868 h 1017564"/>
                  <a:gd name="connsiteX5" fmla="*/ 641808 w 1020309"/>
                  <a:gd name="connsiteY5" fmla="*/ 337360 h 1017564"/>
                  <a:gd name="connsiteX6" fmla="*/ 625351 w 1020309"/>
                  <a:gd name="connsiteY6" fmla="*/ 320903 h 1017564"/>
                  <a:gd name="connsiteX7" fmla="*/ 534840 w 1020309"/>
                  <a:gd name="connsiteY7" fmla="*/ 320903 h 1017564"/>
                  <a:gd name="connsiteX8" fmla="*/ 397701 w 1020309"/>
                  <a:gd name="connsiteY8" fmla="*/ 213936 h 1017564"/>
                  <a:gd name="connsiteX9" fmla="*/ 438843 w 1020309"/>
                  <a:gd name="connsiteY9" fmla="*/ 117939 h 1017564"/>
                  <a:gd name="connsiteX10" fmla="*/ 320904 w 1020309"/>
                  <a:gd name="connsiteY10" fmla="*/ 0 h 1017564"/>
                  <a:gd name="connsiteX11" fmla="*/ 202965 w 1020309"/>
                  <a:gd name="connsiteY11" fmla="*/ 117939 h 1017564"/>
                  <a:gd name="connsiteX12" fmla="*/ 244107 w 1020309"/>
                  <a:gd name="connsiteY12" fmla="*/ 213936 h 1017564"/>
                  <a:gd name="connsiteX13" fmla="*/ 106968 w 1020309"/>
                  <a:gd name="connsiteY13" fmla="*/ 320903 h 1017564"/>
                  <a:gd name="connsiteX14" fmla="*/ 16457 w 1020309"/>
                  <a:gd name="connsiteY14" fmla="*/ 320903 h 1017564"/>
                  <a:gd name="connsiteX15" fmla="*/ 0 w 1020309"/>
                  <a:gd name="connsiteY15" fmla="*/ 337360 h 1017564"/>
                  <a:gd name="connsiteX16" fmla="*/ 0 w 1020309"/>
                  <a:gd name="connsiteY16" fmla="*/ 880427 h 1017564"/>
                  <a:gd name="connsiteX17" fmla="*/ 16457 w 1020309"/>
                  <a:gd name="connsiteY17" fmla="*/ 896883 h 1017564"/>
                  <a:gd name="connsiteX18" fmla="*/ 32913 w 1020309"/>
                  <a:gd name="connsiteY18" fmla="*/ 896883 h 1017564"/>
                  <a:gd name="connsiteX19" fmla="*/ 32913 w 1020309"/>
                  <a:gd name="connsiteY19" fmla="*/ 913340 h 1017564"/>
                  <a:gd name="connsiteX20" fmla="*/ 85026 w 1020309"/>
                  <a:gd name="connsiteY20" fmla="*/ 965452 h 1017564"/>
                  <a:gd name="connsiteX21" fmla="*/ 183765 w 1020309"/>
                  <a:gd name="connsiteY21" fmla="*/ 965452 h 1017564"/>
                  <a:gd name="connsiteX22" fmla="*/ 271534 w 1020309"/>
                  <a:gd name="connsiteY22" fmla="*/ 1017565 h 1017564"/>
                  <a:gd name="connsiteX23" fmla="*/ 359303 w 1020309"/>
                  <a:gd name="connsiteY23" fmla="*/ 965452 h 1017564"/>
                  <a:gd name="connsiteX24" fmla="*/ 726833 w 1020309"/>
                  <a:gd name="connsiteY24" fmla="*/ 965452 h 1017564"/>
                  <a:gd name="connsiteX25" fmla="*/ 814602 w 1020309"/>
                  <a:gd name="connsiteY25" fmla="*/ 1017565 h 1017564"/>
                  <a:gd name="connsiteX26" fmla="*/ 902371 w 1020309"/>
                  <a:gd name="connsiteY26" fmla="*/ 965452 h 1017564"/>
                  <a:gd name="connsiteX27" fmla="*/ 968197 w 1020309"/>
                  <a:gd name="connsiteY27" fmla="*/ 965452 h 1017564"/>
                  <a:gd name="connsiteX28" fmla="*/ 1020309 w 1020309"/>
                  <a:gd name="connsiteY28" fmla="*/ 913340 h 1017564"/>
                  <a:gd name="connsiteX29" fmla="*/ 1020309 w 1020309"/>
                  <a:gd name="connsiteY29" fmla="*/ 795401 h 1017564"/>
                  <a:gd name="connsiteX30" fmla="*/ 896885 w 1020309"/>
                  <a:gd name="connsiteY30" fmla="*/ 677462 h 1017564"/>
                  <a:gd name="connsiteX31" fmla="*/ 896885 w 1020309"/>
                  <a:gd name="connsiteY31" fmla="*/ 677462 h 1017564"/>
                  <a:gd name="connsiteX32" fmla="*/ 710377 w 1020309"/>
                  <a:gd name="connsiteY32" fmla="*/ 559524 h 1017564"/>
                  <a:gd name="connsiteX33" fmla="*/ 729576 w 1020309"/>
                  <a:gd name="connsiteY33" fmla="*/ 559524 h 1017564"/>
                  <a:gd name="connsiteX34" fmla="*/ 806374 w 1020309"/>
                  <a:gd name="connsiteY34" fmla="*/ 608893 h 1017564"/>
                  <a:gd name="connsiteX35" fmla="*/ 836544 w 1020309"/>
                  <a:gd name="connsiteY35" fmla="*/ 677462 h 1017564"/>
                  <a:gd name="connsiteX36" fmla="*/ 726833 w 1020309"/>
                  <a:gd name="connsiteY36" fmla="*/ 677462 h 1017564"/>
                  <a:gd name="connsiteX37" fmla="*/ 710377 w 1020309"/>
                  <a:gd name="connsiteY37" fmla="*/ 661006 h 1017564"/>
                  <a:gd name="connsiteX38" fmla="*/ 710377 w 1020309"/>
                  <a:gd name="connsiteY38" fmla="*/ 559524 h 1017564"/>
                  <a:gd name="connsiteX39" fmla="*/ 540325 w 1020309"/>
                  <a:gd name="connsiteY39" fmla="*/ 438842 h 1017564"/>
                  <a:gd name="connsiteX40" fmla="*/ 455300 w 1020309"/>
                  <a:gd name="connsiteY40" fmla="*/ 438842 h 1017564"/>
                  <a:gd name="connsiteX41" fmla="*/ 444328 w 1020309"/>
                  <a:gd name="connsiteY41" fmla="*/ 353816 h 1017564"/>
                  <a:gd name="connsiteX42" fmla="*/ 515640 w 1020309"/>
                  <a:gd name="connsiteY42" fmla="*/ 353816 h 1017564"/>
                  <a:gd name="connsiteX43" fmla="*/ 540325 w 1020309"/>
                  <a:gd name="connsiteY43" fmla="*/ 438842 h 1017564"/>
                  <a:gd name="connsiteX44" fmla="*/ 540325 w 1020309"/>
                  <a:gd name="connsiteY44" fmla="*/ 438842 h 1017564"/>
                  <a:gd name="connsiteX45" fmla="*/ 340103 w 1020309"/>
                  <a:gd name="connsiteY45" fmla="*/ 559524 h 1017564"/>
                  <a:gd name="connsiteX46" fmla="*/ 340103 w 1020309"/>
                  <a:gd name="connsiteY46" fmla="*/ 474498 h 1017564"/>
                  <a:gd name="connsiteX47" fmla="*/ 425129 w 1020309"/>
                  <a:gd name="connsiteY47" fmla="*/ 474498 h 1017564"/>
                  <a:gd name="connsiteX48" fmla="*/ 414158 w 1020309"/>
                  <a:gd name="connsiteY48" fmla="*/ 559524 h 1017564"/>
                  <a:gd name="connsiteX49" fmla="*/ 340103 w 1020309"/>
                  <a:gd name="connsiteY49" fmla="*/ 559524 h 1017564"/>
                  <a:gd name="connsiteX50" fmla="*/ 400444 w 1020309"/>
                  <a:gd name="connsiteY50" fmla="*/ 592437 h 1017564"/>
                  <a:gd name="connsiteX51" fmla="*/ 337360 w 1020309"/>
                  <a:gd name="connsiteY51" fmla="*/ 674719 h 1017564"/>
                  <a:gd name="connsiteX52" fmla="*/ 337360 w 1020309"/>
                  <a:gd name="connsiteY52" fmla="*/ 592437 h 1017564"/>
                  <a:gd name="connsiteX53" fmla="*/ 400444 w 1020309"/>
                  <a:gd name="connsiteY53" fmla="*/ 592437 h 1017564"/>
                  <a:gd name="connsiteX54" fmla="*/ 340103 w 1020309"/>
                  <a:gd name="connsiteY54" fmla="*/ 438842 h 1017564"/>
                  <a:gd name="connsiteX55" fmla="*/ 340103 w 1020309"/>
                  <a:gd name="connsiteY55" fmla="*/ 353816 h 1017564"/>
                  <a:gd name="connsiteX56" fmla="*/ 414158 w 1020309"/>
                  <a:gd name="connsiteY56" fmla="*/ 353816 h 1017564"/>
                  <a:gd name="connsiteX57" fmla="*/ 425129 w 1020309"/>
                  <a:gd name="connsiteY57" fmla="*/ 438842 h 1017564"/>
                  <a:gd name="connsiteX58" fmla="*/ 340103 w 1020309"/>
                  <a:gd name="connsiteY58" fmla="*/ 438842 h 1017564"/>
                  <a:gd name="connsiteX59" fmla="*/ 436100 w 1020309"/>
                  <a:gd name="connsiteY59" fmla="*/ 592437 h 1017564"/>
                  <a:gd name="connsiteX60" fmla="*/ 493698 w 1020309"/>
                  <a:gd name="connsiteY60" fmla="*/ 592437 h 1017564"/>
                  <a:gd name="connsiteX61" fmla="*/ 400444 w 1020309"/>
                  <a:gd name="connsiteY61" fmla="*/ 661006 h 1017564"/>
                  <a:gd name="connsiteX62" fmla="*/ 436100 w 1020309"/>
                  <a:gd name="connsiteY62" fmla="*/ 592437 h 1017564"/>
                  <a:gd name="connsiteX63" fmla="*/ 436100 w 1020309"/>
                  <a:gd name="connsiteY63" fmla="*/ 592437 h 1017564"/>
                  <a:gd name="connsiteX64" fmla="*/ 447071 w 1020309"/>
                  <a:gd name="connsiteY64" fmla="*/ 559524 h 1017564"/>
                  <a:gd name="connsiteX65" fmla="*/ 458042 w 1020309"/>
                  <a:gd name="connsiteY65" fmla="*/ 474498 h 1017564"/>
                  <a:gd name="connsiteX66" fmla="*/ 543068 w 1020309"/>
                  <a:gd name="connsiteY66" fmla="*/ 474498 h 1017564"/>
                  <a:gd name="connsiteX67" fmla="*/ 518383 w 1020309"/>
                  <a:gd name="connsiteY67" fmla="*/ 559524 h 1017564"/>
                  <a:gd name="connsiteX68" fmla="*/ 447071 w 1020309"/>
                  <a:gd name="connsiteY68" fmla="*/ 559524 h 1017564"/>
                  <a:gd name="connsiteX69" fmla="*/ 496441 w 1020309"/>
                  <a:gd name="connsiteY69" fmla="*/ 320903 h 1017564"/>
                  <a:gd name="connsiteX70" fmla="*/ 438843 w 1020309"/>
                  <a:gd name="connsiteY70" fmla="*/ 320903 h 1017564"/>
                  <a:gd name="connsiteX71" fmla="*/ 405930 w 1020309"/>
                  <a:gd name="connsiteY71" fmla="*/ 252334 h 1017564"/>
                  <a:gd name="connsiteX72" fmla="*/ 496441 w 1020309"/>
                  <a:gd name="connsiteY72" fmla="*/ 320903 h 1017564"/>
                  <a:gd name="connsiteX73" fmla="*/ 496441 w 1020309"/>
                  <a:gd name="connsiteY73" fmla="*/ 320903 h 1017564"/>
                  <a:gd name="connsiteX74" fmla="*/ 400444 w 1020309"/>
                  <a:gd name="connsiteY74" fmla="*/ 320903 h 1017564"/>
                  <a:gd name="connsiteX75" fmla="*/ 337360 w 1020309"/>
                  <a:gd name="connsiteY75" fmla="*/ 320903 h 1017564"/>
                  <a:gd name="connsiteX76" fmla="*/ 337360 w 1020309"/>
                  <a:gd name="connsiteY76" fmla="*/ 293475 h 1017564"/>
                  <a:gd name="connsiteX77" fmla="*/ 364788 w 1020309"/>
                  <a:gd name="connsiteY77" fmla="*/ 260562 h 1017564"/>
                  <a:gd name="connsiteX78" fmla="*/ 400444 w 1020309"/>
                  <a:gd name="connsiteY78" fmla="*/ 320903 h 1017564"/>
                  <a:gd name="connsiteX79" fmla="*/ 400444 w 1020309"/>
                  <a:gd name="connsiteY79" fmla="*/ 320903 h 1017564"/>
                  <a:gd name="connsiteX80" fmla="*/ 235878 w 1020309"/>
                  <a:gd name="connsiteY80" fmla="*/ 117939 h 1017564"/>
                  <a:gd name="connsiteX81" fmla="*/ 320904 w 1020309"/>
                  <a:gd name="connsiteY81" fmla="*/ 32913 h 1017564"/>
                  <a:gd name="connsiteX82" fmla="*/ 405930 w 1020309"/>
                  <a:gd name="connsiteY82" fmla="*/ 117939 h 1017564"/>
                  <a:gd name="connsiteX83" fmla="*/ 356560 w 1020309"/>
                  <a:gd name="connsiteY83" fmla="*/ 213936 h 1017564"/>
                  <a:gd name="connsiteX84" fmla="*/ 356560 w 1020309"/>
                  <a:gd name="connsiteY84" fmla="*/ 213936 h 1017564"/>
                  <a:gd name="connsiteX85" fmla="*/ 320904 w 1020309"/>
                  <a:gd name="connsiteY85" fmla="*/ 260562 h 1017564"/>
                  <a:gd name="connsiteX86" fmla="*/ 285248 w 1020309"/>
                  <a:gd name="connsiteY86" fmla="*/ 213936 h 1017564"/>
                  <a:gd name="connsiteX87" fmla="*/ 285248 w 1020309"/>
                  <a:gd name="connsiteY87" fmla="*/ 213936 h 1017564"/>
                  <a:gd name="connsiteX88" fmla="*/ 235878 w 1020309"/>
                  <a:gd name="connsiteY88" fmla="*/ 117939 h 1017564"/>
                  <a:gd name="connsiteX89" fmla="*/ 235878 w 1020309"/>
                  <a:gd name="connsiteY89" fmla="*/ 117939 h 1017564"/>
                  <a:gd name="connsiteX90" fmla="*/ 277020 w 1020309"/>
                  <a:gd name="connsiteY90" fmla="*/ 260562 h 1017564"/>
                  <a:gd name="connsiteX91" fmla="*/ 304447 w 1020309"/>
                  <a:gd name="connsiteY91" fmla="*/ 293475 h 1017564"/>
                  <a:gd name="connsiteX92" fmla="*/ 304447 w 1020309"/>
                  <a:gd name="connsiteY92" fmla="*/ 320903 h 1017564"/>
                  <a:gd name="connsiteX93" fmla="*/ 241364 w 1020309"/>
                  <a:gd name="connsiteY93" fmla="*/ 320903 h 1017564"/>
                  <a:gd name="connsiteX94" fmla="*/ 277020 w 1020309"/>
                  <a:gd name="connsiteY94" fmla="*/ 260562 h 1017564"/>
                  <a:gd name="connsiteX95" fmla="*/ 277020 w 1020309"/>
                  <a:gd name="connsiteY95" fmla="*/ 260562 h 1017564"/>
                  <a:gd name="connsiteX96" fmla="*/ 233135 w 1020309"/>
                  <a:gd name="connsiteY96" fmla="*/ 559524 h 1017564"/>
                  <a:gd name="connsiteX97" fmla="*/ 222164 w 1020309"/>
                  <a:gd name="connsiteY97" fmla="*/ 474498 h 1017564"/>
                  <a:gd name="connsiteX98" fmla="*/ 307190 w 1020309"/>
                  <a:gd name="connsiteY98" fmla="*/ 474498 h 1017564"/>
                  <a:gd name="connsiteX99" fmla="*/ 307190 w 1020309"/>
                  <a:gd name="connsiteY99" fmla="*/ 559524 h 1017564"/>
                  <a:gd name="connsiteX100" fmla="*/ 233135 w 1020309"/>
                  <a:gd name="connsiteY100" fmla="*/ 559524 h 1017564"/>
                  <a:gd name="connsiteX101" fmla="*/ 304447 w 1020309"/>
                  <a:gd name="connsiteY101" fmla="*/ 592437 h 1017564"/>
                  <a:gd name="connsiteX102" fmla="*/ 304447 w 1020309"/>
                  <a:gd name="connsiteY102" fmla="*/ 674719 h 1017564"/>
                  <a:gd name="connsiteX103" fmla="*/ 241364 w 1020309"/>
                  <a:gd name="connsiteY103" fmla="*/ 592437 h 1017564"/>
                  <a:gd name="connsiteX104" fmla="*/ 304447 w 1020309"/>
                  <a:gd name="connsiteY104" fmla="*/ 592437 h 1017564"/>
                  <a:gd name="connsiteX105" fmla="*/ 205708 w 1020309"/>
                  <a:gd name="connsiteY105" fmla="*/ 592437 h 1017564"/>
                  <a:gd name="connsiteX106" fmla="*/ 238621 w 1020309"/>
                  <a:gd name="connsiteY106" fmla="*/ 661006 h 1017564"/>
                  <a:gd name="connsiteX107" fmla="*/ 145367 w 1020309"/>
                  <a:gd name="connsiteY107" fmla="*/ 592437 h 1017564"/>
                  <a:gd name="connsiteX108" fmla="*/ 205708 w 1020309"/>
                  <a:gd name="connsiteY108" fmla="*/ 592437 h 1017564"/>
                  <a:gd name="connsiteX109" fmla="*/ 126167 w 1020309"/>
                  <a:gd name="connsiteY109" fmla="*/ 559524 h 1017564"/>
                  <a:gd name="connsiteX110" fmla="*/ 101482 w 1020309"/>
                  <a:gd name="connsiteY110" fmla="*/ 474498 h 1017564"/>
                  <a:gd name="connsiteX111" fmla="*/ 186508 w 1020309"/>
                  <a:gd name="connsiteY111" fmla="*/ 474498 h 1017564"/>
                  <a:gd name="connsiteX112" fmla="*/ 197479 w 1020309"/>
                  <a:gd name="connsiteY112" fmla="*/ 559524 h 1017564"/>
                  <a:gd name="connsiteX113" fmla="*/ 126167 w 1020309"/>
                  <a:gd name="connsiteY113" fmla="*/ 559524 h 1017564"/>
                  <a:gd name="connsiteX114" fmla="*/ 219421 w 1020309"/>
                  <a:gd name="connsiteY114" fmla="*/ 438842 h 1017564"/>
                  <a:gd name="connsiteX115" fmla="*/ 230393 w 1020309"/>
                  <a:gd name="connsiteY115" fmla="*/ 353816 h 1017564"/>
                  <a:gd name="connsiteX116" fmla="*/ 304447 w 1020309"/>
                  <a:gd name="connsiteY116" fmla="*/ 353816 h 1017564"/>
                  <a:gd name="connsiteX117" fmla="*/ 304447 w 1020309"/>
                  <a:gd name="connsiteY117" fmla="*/ 438842 h 1017564"/>
                  <a:gd name="connsiteX118" fmla="*/ 219421 w 1020309"/>
                  <a:gd name="connsiteY118" fmla="*/ 438842 h 1017564"/>
                  <a:gd name="connsiteX119" fmla="*/ 241364 w 1020309"/>
                  <a:gd name="connsiteY119" fmla="*/ 252334 h 1017564"/>
                  <a:gd name="connsiteX120" fmla="*/ 208450 w 1020309"/>
                  <a:gd name="connsiteY120" fmla="*/ 320903 h 1017564"/>
                  <a:gd name="connsiteX121" fmla="*/ 150852 w 1020309"/>
                  <a:gd name="connsiteY121" fmla="*/ 320903 h 1017564"/>
                  <a:gd name="connsiteX122" fmla="*/ 241364 w 1020309"/>
                  <a:gd name="connsiteY122" fmla="*/ 252334 h 1017564"/>
                  <a:gd name="connsiteX123" fmla="*/ 241364 w 1020309"/>
                  <a:gd name="connsiteY123" fmla="*/ 252334 h 1017564"/>
                  <a:gd name="connsiteX124" fmla="*/ 126167 w 1020309"/>
                  <a:gd name="connsiteY124" fmla="*/ 353816 h 1017564"/>
                  <a:gd name="connsiteX125" fmla="*/ 197479 w 1020309"/>
                  <a:gd name="connsiteY125" fmla="*/ 353816 h 1017564"/>
                  <a:gd name="connsiteX126" fmla="*/ 186508 w 1020309"/>
                  <a:gd name="connsiteY126" fmla="*/ 438842 h 1017564"/>
                  <a:gd name="connsiteX127" fmla="*/ 101482 w 1020309"/>
                  <a:gd name="connsiteY127" fmla="*/ 438842 h 1017564"/>
                  <a:gd name="connsiteX128" fmla="*/ 126167 w 1020309"/>
                  <a:gd name="connsiteY128" fmla="*/ 353816 h 1017564"/>
                  <a:gd name="connsiteX129" fmla="*/ 126167 w 1020309"/>
                  <a:gd name="connsiteY129" fmla="*/ 353816 h 1017564"/>
                  <a:gd name="connsiteX130" fmla="*/ 32913 w 1020309"/>
                  <a:gd name="connsiteY130" fmla="*/ 353816 h 1017564"/>
                  <a:gd name="connsiteX131" fmla="*/ 87768 w 1020309"/>
                  <a:gd name="connsiteY131" fmla="*/ 353816 h 1017564"/>
                  <a:gd name="connsiteX132" fmla="*/ 65827 w 1020309"/>
                  <a:gd name="connsiteY132" fmla="*/ 455298 h 1017564"/>
                  <a:gd name="connsiteX133" fmla="*/ 320904 w 1020309"/>
                  <a:gd name="connsiteY133" fmla="*/ 710375 h 1017564"/>
                  <a:gd name="connsiteX134" fmla="*/ 575981 w 1020309"/>
                  <a:gd name="connsiteY134" fmla="*/ 455298 h 1017564"/>
                  <a:gd name="connsiteX135" fmla="*/ 554039 w 1020309"/>
                  <a:gd name="connsiteY135" fmla="*/ 353816 h 1017564"/>
                  <a:gd name="connsiteX136" fmla="*/ 608894 w 1020309"/>
                  <a:gd name="connsiteY136" fmla="*/ 353816 h 1017564"/>
                  <a:gd name="connsiteX137" fmla="*/ 608894 w 1020309"/>
                  <a:gd name="connsiteY137" fmla="*/ 743289 h 1017564"/>
                  <a:gd name="connsiteX138" fmla="*/ 32913 w 1020309"/>
                  <a:gd name="connsiteY138" fmla="*/ 743289 h 1017564"/>
                  <a:gd name="connsiteX139" fmla="*/ 32913 w 1020309"/>
                  <a:gd name="connsiteY139" fmla="*/ 353816 h 1017564"/>
                  <a:gd name="connsiteX140" fmla="*/ 170051 w 1020309"/>
                  <a:gd name="connsiteY140" fmla="*/ 932539 h 1017564"/>
                  <a:gd name="connsiteX141" fmla="*/ 85026 w 1020309"/>
                  <a:gd name="connsiteY141" fmla="*/ 932539 h 1017564"/>
                  <a:gd name="connsiteX142" fmla="*/ 68569 w 1020309"/>
                  <a:gd name="connsiteY142" fmla="*/ 916083 h 1017564"/>
                  <a:gd name="connsiteX143" fmla="*/ 68569 w 1020309"/>
                  <a:gd name="connsiteY143" fmla="*/ 899626 h 1017564"/>
                  <a:gd name="connsiteX144" fmla="*/ 172794 w 1020309"/>
                  <a:gd name="connsiteY144" fmla="*/ 899626 h 1017564"/>
                  <a:gd name="connsiteX145" fmla="*/ 170051 w 1020309"/>
                  <a:gd name="connsiteY145" fmla="*/ 932539 h 1017564"/>
                  <a:gd name="connsiteX146" fmla="*/ 170051 w 1020309"/>
                  <a:gd name="connsiteY146" fmla="*/ 932539 h 1017564"/>
                  <a:gd name="connsiteX147" fmla="*/ 271534 w 1020309"/>
                  <a:gd name="connsiteY147" fmla="*/ 981909 h 1017564"/>
                  <a:gd name="connsiteX148" fmla="*/ 208450 w 1020309"/>
                  <a:gd name="connsiteY148" fmla="*/ 940768 h 1017564"/>
                  <a:gd name="connsiteX149" fmla="*/ 222164 w 1020309"/>
                  <a:gd name="connsiteY149" fmla="*/ 866713 h 1017564"/>
                  <a:gd name="connsiteX150" fmla="*/ 296219 w 1020309"/>
                  <a:gd name="connsiteY150" fmla="*/ 852999 h 1017564"/>
                  <a:gd name="connsiteX151" fmla="*/ 337360 w 1020309"/>
                  <a:gd name="connsiteY151" fmla="*/ 916083 h 1017564"/>
                  <a:gd name="connsiteX152" fmla="*/ 271534 w 1020309"/>
                  <a:gd name="connsiteY152" fmla="*/ 981909 h 1017564"/>
                  <a:gd name="connsiteX153" fmla="*/ 271534 w 1020309"/>
                  <a:gd name="connsiteY153" fmla="*/ 981909 h 1017564"/>
                  <a:gd name="connsiteX154" fmla="*/ 271534 w 1020309"/>
                  <a:gd name="connsiteY154" fmla="*/ 811858 h 1017564"/>
                  <a:gd name="connsiteX155" fmla="*/ 183765 w 1020309"/>
                  <a:gd name="connsiteY155" fmla="*/ 863970 h 1017564"/>
                  <a:gd name="connsiteX156" fmla="*/ 35656 w 1020309"/>
                  <a:gd name="connsiteY156" fmla="*/ 863970 h 1017564"/>
                  <a:gd name="connsiteX157" fmla="*/ 35656 w 1020309"/>
                  <a:gd name="connsiteY157" fmla="*/ 778945 h 1017564"/>
                  <a:gd name="connsiteX158" fmla="*/ 611637 w 1020309"/>
                  <a:gd name="connsiteY158" fmla="*/ 778945 h 1017564"/>
                  <a:gd name="connsiteX159" fmla="*/ 611637 w 1020309"/>
                  <a:gd name="connsiteY159" fmla="*/ 863970 h 1017564"/>
                  <a:gd name="connsiteX160" fmla="*/ 359303 w 1020309"/>
                  <a:gd name="connsiteY160" fmla="*/ 863970 h 1017564"/>
                  <a:gd name="connsiteX161" fmla="*/ 271534 w 1020309"/>
                  <a:gd name="connsiteY161" fmla="*/ 811858 h 1017564"/>
                  <a:gd name="connsiteX162" fmla="*/ 271534 w 1020309"/>
                  <a:gd name="connsiteY162" fmla="*/ 811858 h 1017564"/>
                  <a:gd name="connsiteX163" fmla="*/ 713120 w 1020309"/>
                  <a:gd name="connsiteY163" fmla="*/ 932539 h 1017564"/>
                  <a:gd name="connsiteX164" fmla="*/ 370274 w 1020309"/>
                  <a:gd name="connsiteY164" fmla="*/ 932539 h 1017564"/>
                  <a:gd name="connsiteX165" fmla="*/ 370274 w 1020309"/>
                  <a:gd name="connsiteY165" fmla="*/ 899626 h 1017564"/>
                  <a:gd name="connsiteX166" fmla="*/ 713120 w 1020309"/>
                  <a:gd name="connsiteY166" fmla="*/ 899626 h 1017564"/>
                  <a:gd name="connsiteX167" fmla="*/ 713120 w 1020309"/>
                  <a:gd name="connsiteY167" fmla="*/ 932539 h 1017564"/>
                  <a:gd name="connsiteX168" fmla="*/ 713120 w 1020309"/>
                  <a:gd name="connsiteY168" fmla="*/ 932539 h 1017564"/>
                  <a:gd name="connsiteX169" fmla="*/ 814602 w 1020309"/>
                  <a:gd name="connsiteY169" fmla="*/ 981909 h 1017564"/>
                  <a:gd name="connsiteX170" fmla="*/ 751519 w 1020309"/>
                  <a:gd name="connsiteY170" fmla="*/ 940768 h 1017564"/>
                  <a:gd name="connsiteX171" fmla="*/ 765232 w 1020309"/>
                  <a:gd name="connsiteY171" fmla="*/ 866713 h 1017564"/>
                  <a:gd name="connsiteX172" fmla="*/ 839287 w 1020309"/>
                  <a:gd name="connsiteY172" fmla="*/ 852999 h 1017564"/>
                  <a:gd name="connsiteX173" fmla="*/ 880429 w 1020309"/>
                  <a:gd name="connsiteY173" fmla="*/ 916083 h 1017564"/>
                  <a:gd name="connsiteX174" fmla="*/ 814602 w 1020309"/>
                  <a:gd name="connsiteY174" fmla="*/ 981909 h 1017564"/>
                  <a:gd name="connsiteX175" fmla="*/ 814602 w 1020309"/>
                  <a:gd name="connsiteY175" fmla="*/ 981909 h 1017564"/>
                  <a:gd name="connsiteX176" fmla="*/ 981911 w 1020309"/>
                  <a:gd name="connsiteY176" fmla="*/ 913340 h 1017564"/>
                  <a:gd name="connsiteX177" fmla="*/ 965454 w 1020309"/>
                  <a:gd name="connsiteY177" fmla="*/ 929796 h 1017564"/>
                  <a:gd name="connsiteX178" fmla="*/ 913342 w 1020309"/>
                  <a:gd name="connsiteY178" fmla="*/ 929796 h 1017564"/>
                  <a:gd name="connsiteX179" fmla="*/ 913342 w 1020309"/>
                  <a:gd name="connsiteY179" fmla="*/ 896883 h 1017564"/>
                  <a:gd name="connsiteX180" fmla="*/ 981911 w 1020309"/>
                  <a:gd name="connsiteY180" fmla="*/ 896883 h 1017564"/>
                  <a:gd name="connsiteX181" fmla="*/ 981911 w 1020309"/>
                  <a:gd name="connsiteY181" fmla="*/ 913340 h 1017564"/>
                  <a:gd name="connsiteX182" fmla="*/ 981911 w 1020309"/>
                  <a:gd name="connsiteY182" fmla="*/ 863970 h 1017564"/>
                  <a:gd name="connsiteX183" fmla="*/ 899628 w 1020309"/>
                  <a:gd name="connsiteY183" fmla="*/ 863970 h 1017564"/>
                  <a:gd name="connsiteX184" fmla="*/ 811859 w 1020309"/>
                  <a:gd name="connsiteY184" fmla="*/ 811858 h 1017564"/>
                  <a:gd name="connsiteX185" fmla="*/ 724091 w 1020309"/>
                  <a:gd name="connsiteY185" fmla="*/ 863970 h 1017564"/>
                  <a:gd name="connsiteX186" fmla="*/ 641808 w 1020309"/>
                  <a:gd name="connsiteY186" fmla="*/ 863970 h 1017564"/>
                  <a:gd name="connsiteX187" fmla="*/ 641808 w 1020309"/>
                  <a:gd name="connsiteY187" fmla="*/ 559524 h 1017564"/>
                  <a:gd name="connsiteX188" fmla="*/ 674721 w 1020309"/>
                  <a:gd name="connsiteY188" fmla="*/ 559524 h 1017564"/>
                  <a:gd name="connsiteX189" fmla="*/ 674721 w 1020309"/>
                  <a:gd name="connsiteY189" fmla="*/ 661006 h 1017564"/>
                  <a:gd name="connsiteX190" fmla="*/ 726833 w 1020309"/>
                  <a:gd name="connsiteY190" fmla="*/ 713118 h 1017564"/>
                  <a:gd name="connsiteX191" fmla="*/ 896885 w 1020309"/>
                  <a:gd name="connsiteY191" fmla="*/ 713118 h 1017564"/>
                  <a:gd name="connsiteX192" fmla="*/ 981911 w 1020309"/>
                  <a:gd name="connsiteY192" fmla="*/ 798144 h 1017564"/>
                  <a:gd name="connsiteX193" fmla="*/ 981911 w 1020309"/>
                  <a:gd name="connsiteY193" fmla="*/ 863970 h 1017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1020309" h="1017564">
                    <a:moveTo>
                      <a:pt x="896885" y="677462"/>
                    </a:moveTo>
                    <a:lnTo>
                      <a:pt x="874943" y="677462"/>
                    </a:lnTo>
                    <a:lnTo>
                      <a:pt x="839287" y="595179"/>
                    </a:lnTo>
                    <a:cubicBezTo>
                      <a:pt x="820088" y="551295"/>
                      <a:pt x="778946" y="523868"/>
                      <a:pt x="729576" y="523868"/>
                    </a:cubicBezTo>
                    <a:lnTo>
                      <a:pt x="641808" y="523868"/>
                    </a:lnTo>
                    <a:lnTo>
                      <a:pt x="641808" y="337360"/>
                    </a:lnTo>
                    <a:cubicBezTo>
                      <a:pt x="641808" y="329131"/>
                      <a:pt x="633579" y="320903"/>
                      <a:pt x="625351" y="320903"/>
                    </a:cubicBezTo>
                    <a:lnTo>
                      <a:pt x="534840" y="320903"/>
                    </a:lnTo>
                    <a:cubicBezTo>
                      <a:pt x="501927" y="271534"/>
                      <a:pt x="455300" y="233135"/>
                      <a:pt x="397701" y="213936"/>
                    </a:cubicBezTo>
                    <a:cubicBezTo>
                      <a:pt x="419644" y="181022"/>
                      <a:pt x="438843" y="145366"/>
                      <a:pt x="438843" y="117939"/>
                    </a:cubicBezTo>
                    <a:cubicBezTo>
                      <a:pt x="438843" y="52113"/>
                      <a:pt x="386730" y="0"/>
                      <a:pt x="320904" y="0"/>
                    </a:cubicBezTo>
                    <a:cubicBezTo>
                      <a:pt x="255077" y="0"/>
                      <a:pt x="202965" y="52113"/>
                      <a:pt x="202965" y="117939"/>
                    </a:cubicBezTo>
                    <a:cubicBezTo>
                      <a:pt x="202965" y="145366"/>
                      <a:pt x="222164" y="181022"/>
                      <a:pt x="244107" y="213936"/>
                    </a:cubicBezTo>
                    <a:cubicBezTo>
                      <a:pt x="186508" y="233135"/>
                      <a:pt x="139881" y="268791"/>
                      <a:pt x="106968" y="320903"/>
                    </a:cubicBezTo>
                    <a:lnTo>
                      <a:pt x="16457" y="320903"/>
                    </a:lnTo>
                    <a:cubicBezTo>
                      <a:pt x="8228" y="320903"/>
                      <a:pt x="0" y="329131"/>
                      <a:pt x="0" y="337360"/>
                    </a:cubicBezTo>
                    <a:lnTo>
                      <a:pt x="0" y="880427"/>
                    </a:lnTo>
                    <a:cubicBezTo>
                      <a:pt x="0" y="888655"/>
                      <a:pt x="8228" y="896883"/>
                      <a:pt x="16457" y="896883"/>
                    </a:cubicBezTo>
                    <a:lnTo>
                      <a:pt x="32913" y="896883"/>
                    </a:lnTo>
                    <a:lnTo>
                      <a:pt x="32913" y="913340"/>
                    </a:lnTo>
                    <a:cubicBezTo>
                      <a:pt x="32913" y="940768"/>
                      <a:pt x="54855" y="965452"/>
                      <a:pt x="85026" y="965452"/>
                    </a:cubicBezTo>
                    <a:lnTo>
                      <a:pt x="183765" y="965452"/>
                    </a:lnTo>
                    <a:cubicBezTo>
                      <a:pt x="202965" y="995623"/>
                      <a:pt x="235878" y="1017565"/>
                      <a:pt x="271534" y="1017565"/>
                    </a:cubicBezTo>
                    <a:cubicBezTo>
                      <a:pt x="307190" y="1017565"/>
                      <a:pt x="340103" y="998366"/>
                      <a:pt x="359303" y="965452"/>
                    </a:cubicBezTo>
                    <a:lnTo>
                      <a:pt x="726833" y="965452"/>
                    </a:lnTo>
                    <a:cubicBezTo>
                      <a:pt x="746033" y="995623"/>
                      <a:pt x="778946" y="1017565"/>
                      <a:pt x="814602" y="1017565"/>
                    </a:cubicBezTo>
                    <a:cubicBezTo>
                      <a:pt x="850258" y="1017565"/>
                      <a:pt x="883171" y="998366"/>
                      <a:pt x="902371" y="965452"/>
                    </a:cubicBezTo>
                    <a:lnTo>
                      <a:pt x="968197" y="965452"/>
                    </a:lnTo>
                    <a:cubicBezTo>
                      <a:pt x="995625" y="965452"/>
                      <a:pt x="1020309" y="943510"/>
                      <a:pt x="1020309" y="913340"/>
                    </a:cubicBezTo>
                    <a:lnTo>
                      <a:pt x="1020309" y="795401"/>
                    </a:lnTo>
                    <a:cubicBezTo>
                      <a:pt x="1017567" y="729575"/>
                      <a:pt x="962712" y="677462"/>
                      <a:pt x="896885" y="677462"/>
                    </a:cubicBezTo>
                    <a:lnTo>
                      <a:pt x="896885" y="677462"/>
                    </a:lnTo>
                    <a:close/>
                    <a:moveTo>
                      <a:pt x="710377" y="559524"/>
                    </a:moveTo>
                    <a:lnTo>
                      <a:pt x="729576" y="559524"/>
                    </a:lnTo>
                    <a:cubicBezTo>
                      <a:pt x="762489" y="559524"/>
                      <a:pt x="792660" y="578723"/>
                      <a:pt x="806374" y="608893"/>
                    </a:cubicBezTo>
                    <a:lnTo>
                      <a:pt x="836544" y="677462"/>
                    </a:lnTo>
                    <a:lnTo>
                      <a:pt x="726833" y="677462"/>
                    </a:lnTo>
                    <a:cubicBezTo>
                      <a:pt x="718605" y="677462"/>
                      <a:pt x="710377" y="669234"/>
                      <a:pt x="710377" y="661006"/>
                    </a:cubicBezTo>
                    <a:lnTo>
                      <a:pt x="710377" y="559524"/>
                    </a:lnTo>
                    <a:close/>
                    <a:moveTo>
                      <a:pt x="540325" y="438842"/>
                    </a:moveTo>
                    <a:lnTo>
                      <a:pt x="455300" y="438842"/>
                    </a:lnTo>
                    <a:cubicBezTo>
                      <a:pt x="455300" y="411414"/>
                      <a:pt x="449814" y="381244"/>
                      <a:pt x="444328" y="353816"/>
                    </a:cubicBezTo>
                    <a:lnTo>
                      <a:pt x="515640" y="353816"/>
                    </a:lnTo>
                    <a:cubicBezTo>
                      <a:pt x="532097" y="381244"/>
                      <a:pt x="540325" y="408672"/>
                      <a:pt x="540325" y="438842"/>
                    </a:cubicBezTo>
                    <a:lnTo>
                      <a:pt x="540325" y="438842"/>
                    </a:lnTo>
                    <a:close/>
                    <a:moveTo>
                      <a:pt x="340103" y="559524"/>
                    </a:moveTo>
                    <a:lnTo>
                      <a:pt x="340103" y="474498"/>
                    </a:lnTo>
                    <a:lnTo>
                      <a:pt x="425129" y="474498"/>
                    </a:lnTo>
                    <a:cubicBezTo>
                      <a:pt x="425129" y="501926"/>
                      <a:pt x="419644" y="532096"/>
                      <a:pt x="414158" y="559524"/>
                    </a:cubicBezTo>
                    <a:lnTo>
                      <a:pt x="340103" y="559524"/>
                    </a:lnTo>
                    <a:close/>
                    <a:moveTo>
                      <a:pt x="400444" y="592437"/>
                    </a:moveTo>
                    <a:cubicBezTo>
                      <a:pt x="383987" y="636321"/>
                      <a:pt x="362045" y="663748"/>
                      <a:pt x="337360" y="674719"/>
                    </a:cubicBezTo>
                    <a:lnTo>
                      <a:pt x="337360" y="592437"/>
                    </a:lnTo>
                    <a:lnTo>
                      <a:pt x="400444" y="592437"/>
                    </a:lnTo>
                    <a:close/>
                    <a:moveTo>
                      <a:pt x="340103" y="438842"/>
                    </a:moveTo>
                    <a:lnTo>
                      <a:pt x="340103" y="353816"/>
                    </a:lnTo>
                    <a:lnTo>
                      <a:pt x="414158" y="353816"/>
                    </a:lnTo>
                    <a:cubicBezTo>
                      <a:pt x="419644" y="381244"/>
                      <a:pt x="425129" y="408672"/>
                      <a:pt x="425129" y="438842"/>
                    </a:cubicBezTo>
                    <a:lnTo>
                      <a:pt x="340103" y="438842"/>
                    </a:lnTo>
                    <a:close/>
                    <a:moveTo>
                      <a:pt x="436100" y="592437"/>
                    </a:moveTo>
                    <a:lnTo>
                      <a:pt x="493698" y="592437"/>
                    </a:lnTo>
                    <a:cubicBezTo>
                      <a:pt x="469013" y="622607"/>
                      <a:pt x="438843" y="647292"/>
                      <a:pt x="400444" y="661006"/>
                    </a:cubicBezTo>
                    <a:cubicBezTo>
                      <a:pt x="416901" y="639064"/>
                      <a:pt x="427872" y="617122"/>
                      <a:pt x="436100" y="592437"/>
                    </a:cubicBezTo>
                    <a:lnTo>
                      <a:pt x="436100" y="592437"/>
                    </a:lnTo>
                    <a:close/>
                    <a:moveTo>
                      <a:pt x="447071" y="559524"/>
                    </a:moveTo>
                    <a:cubicBezTo>
                      <a:pt x="452557" y="532096"/>
                      <a:pt x="458042" y="501926"/>
                      <a:pt x="458042" y="474498"/>
                    </a:cubicBezTo>
                    <a:lnTo>
                      <a:pt x="543068" y="474498"/>
                    </a:lnTo>
                    <a:cubicBezTo>
                      <a:pt x="540325" y="504668"/>
                      <a:pt x="532097" y="532096"/>
                      <a:pt x="518383" y="559524"/>
                    </a:cubicBezTo>
                    <a:lnTo>
                      <a:pt x="447071" y="559524"/>
                    </a:lnTo>
                    <a:close/>
                    <a:moveTo>
                      <a:pt x="496441" y="320903"/>
                    </a:moveTo>
                    <a:lnTo>
                      <a:pt x="438843" y="320903"/>
                    </a:lnTo>
                    <a:cubicBezTo>
                      <a:pt x="430614" y="296218"/>
                      <a:pt x="419644" y="274276"/>
                      <a:pt x="405930" y="252334"/>
                    </a:cubicBezTo>
                    <a:cubicBezTo>
                      <a:pt x="438843" y="266048"/>
                      <a:pt x="471756" y="290733"/>
                      <a:pt x="496441" y="320903"/>
                    </a:cubicBezTo>
                    <a:lnTo>
                      <a:pt x="496441" y="320903"/>
                    </a:lnTo>
                    <a:close/>
                    <a:moveTo>
                      <a:pt x="400444" y="320903"/>
                    </a:moveTo>
                    <a:lnTo>
                      <a:pt x="337360" y="320903"/>
                    </a:lnTo>
                    <a:lnTo>
                      <a:pt x="337360" y="293475"/>
                    </a:lnTo>
                    <a:cubicBezTo>
                      <a:pt x="342846" y="287990"/>
                      <a:pt x="353817" y="274276"/>
                      <a:pt x="364788" y="260562"/>
                    </a:cubicBezTo>
                    <a:cubicBezTo>
                      <a:pt x="381245" y="277019"/>
                      <a:pt x="394959" y="298961"/>
                      <a:pt x="400444" y="320903"/>
                    </a:cubicBezTo>
                    <a:lnTo>
                      <a:pt x="400444" y="320903"/>
                    </a:lnTo>
                    <a:close/>
                    <a:moveTo>
                      <a:pt x="235878" y="117939"/>
                    </a:moveTo>
                    <a:cubicBezTo>
                      <a:pt x="235878" y="71312"/>
                      <a:pt x="274277" y="32913"/>
                      <a:pt x="320904" y="32913"/>
                    </a:cubicBezTo>
                    <a:cubicBezTo>
                      <a:pt x="367531" y="32913"/>
                      <a:pt x="405930" y="71312"/>
                      <a:pt x="405930" y="117939"/>
                    </a:cubicBezTo>
                    <a:cubicBezTo>
                      <a:pt x="405930" y="139881"/>
                      <a:pt x="383987" y="178280"/>
                      <a:pt x="356560" y="213936"/>
                    </a:cubicBezTo>
                    <a:cubicBezTo>
                      <a:pt x="356560" y="213936"/>
                      <a:pt x="356560" y="213936"/>
                      <a:pt x="356560" y="213936"/>
                    </a:cubicBezTo>
                    <a:cubicBezTo>
                      <a:pt x="345589" y="230392"/>
                      <a:pt x="331875" y="246849"/>
                      <a:pt x="320904" y="260562"/>
                    </a:cubicBezTo>
                    <a:cubicBezTo>
                      <a:pt x="309933" y="246849"/>
                      <a:pt x="296219" y="230392"/>
                      <a:pt x="285248" y="213936"/>
                    </a:cubicBezTo>
                    <a:cubicBezTo>
                      <a:pt x="285248" y="213936"/>
                      <a:pt x="285248" y="213936"/>
                      <a:pt x="285248" y="213936"/>
                    </a:cubicBezTo>
                    <a:cubicBezTo>
                      <a:pt x="260563" y="178280"/>
                      <a:pt x="235878" y="139881"/>
                      <a:pt x="235878" y="117939"/>
                    </a:cubicBezTo>
                    <a:lnTo>
                      <a:pt x="235878" y="117939"/>
                    </a:lnTo>
                    <a:close/>
                    <a:moveTo>
                      <a:pt x="277020" y="260562"/>
                    </a:moveTo>
                    <a:cubicBezTo>
                      <a:pt x="287991" y="274276"/>
                      <a:pt x="298962" y="287990"/>
                      <a:pt x="304447" y="293475"/>
                    </a:cubicBezTo>
                    <a:lnTo>
                      <a:pt x="304447" y="320903"/>
                    </a:lnTo>
                    <a:lnTo>
                      <a:pt x="241364" y="320903"/>
                    </a:lnTo>
                    <a:cubicBezTo>
                      <a:pt x="249592" y="298961"/>
                      <a:pt x="260563" y="277019"/>
                      <a:pt x="277020" y="260562"/>
                    </a:cubicBezTo>
                    <a:lnTo>
                      <a:pt x="277020" y="260562"/>
                    </a:lnTo>
                    <a:close/>
                    <a:moveTo>
                      <a:pt x="233135" y="559524"/>
                    </a:moveTo>
                    <a:cubicBezTo>
                      <a:pt x="227650" y="532096"/>
                      <a:pt x="222164" y="504668"/>
                      <a:pt x="222164" y="474498"/>
                    </a:cubicBezTo>
                    <a:lnTo>
                      <a:pt x="307190" y="474498"/>
                    </a:lnTo>
                    <a:lnTo>
                      <a:pt x="307190" y="559524"/>
                    </a:lnTo>
                    <a:lnTo>
                      <a:pt x="233135" y="559524"/>
                    </a:lnTo>
                    <a:close/>
                    <a:moveTo>
                      <a:pt x="304447" y="592437"/>
                    </a:moveTo>
                    <a:lnTo>
                      <a:pt x="304447" y="674719"/>
                    </a:lnTo>
                    <a:cubicBezTo>
                      <a:pt x="279762" y="666491"/>
                      <a:pt x="257820" y="636321"/>
                      <a:pt x="241364" y="592437"/>
                    </a:cubicBezTo>
                    <a:lnTo>
                      <a:pt x="304447" y="592437"/>
                    </a:lnTo>
                    <a:close/>
                    <a:moveTo>
                      <a:pt x="205708" y="592437"/>
                    </a:moveTo>
                    <a:cubicBezTo>
                      <a:pt x="213936" y="617122"/>
                      <a:pt x="224907" y="639064"/>
                      <a:pt x="238621" y="661006"/>
                    </a:cubicBezTo>
                    <a:cubicBezTo>
                      <a:pt x="202965" y="647292"/>
                      <a:pt x="170051" y="622607"/>
                      <a:pt x="145367" y="592437"/>
                    </a:cubicBezTo>
                    <a:lnTo>
                      <a:pt x="205708" y="592437"/>
                    </a:lnTo>
                    <a:close/>
                    <a:moveTo>
                      <a:pt x="126167" y="559524"/>
                    </a:moveTo>
                    <a:cubicBezTo>
                      <a:pt x="112454" y="532096"/>
                      <a:pt x="104225" y="504668"/>
                      <a:pt x="101482" y="474498"/>
                    </a:cubicBezTo>
                    <a:lnTo>
                      <a:pt x="186508" y="474498"/>
                    </a:lnTo>
                    <a:cubicBezTo>
                      <a:pt x="186508" y="501926"/>
                      <a:pt x="191994" y="532096"/>
                      <a:pt x="197479" y="559524"/>
                    </a:cubicBezTo>
                    <a:lnTo>
                      <a:pt x="126167" y="559524"/>
                    </a:lnTo>
                    <a:close/>
                    <a:moveTo>
                      <a:pt x="219421" y="438842"/>
                    </a:moveTo>
                    <a:cubicBezTo>
                      <a:pt x="219421" y="411414"/>
                      <a:pt x="224907" y="381244"/>
                      <a:pt x="230393" y="353816"/>
                    </a:cubicBezTo>
                    <a:lnTo>
                      <a:pt x="304447" y="353816"/>
                    </a:lnTo>
                    <a:lnTo>
                      <a:pt x="304447" y="438842"/>
                    </a:lnTo>
                    <a:lnTo>
                      <a:pt x="219421" y="438842"/>
                    </a:lnTo>
                    <a:close/>
                    <a:moveTo>
                      <a:pt x="241364" y="252334"/>
                    </a:moveTo>
                    <a:cubicBezTo>
                      <a:pt x="227650" y="274276"/>
                      <a:pt x="213936" y="296218"/>
                      <a:pt x="208450" y="320903"/>
                    </a:cubicBezTo>
                    <a:lnTo>
                      <a:pt x="150852" y="320903"/>
                    </a:lnTo>
                    <a:cubicBezTo>
                      <a:pt x="172794" y="290733"/>
                      <a:pt x="202965" y="266048"/>
                      <a:pt x="241364" y="252334"/>
                    </a:cubicBezTo>
                    <a:lnTo>
                      <a:pt x="241364" y="252334"/>
                    </a:lnTo>
                    <a:close/>
                    <a:moveTo>
                      <a:pt x="126167" y="353816"/>
                    </a:moveTo>
                    <a:lnTo>
                      <a:pt x="197479" y="353816"/>
                    </a:lnTo>
                    <a:cubicBezTo>
                      <a:pt x="191994" y="381244"/>
                      <a:pt x="186508" y="411414"/>
                      <a:pt x="186508" y="438842"/>
                    </a:cubicBezTo>
                    <a:lnTo>
                      <a:pt x="101482" y="438842"/>
                    </a:lnTo>
                    <a:cubicBezTo>
                      <a:pt x="104225" y="408672"/>
                      <a:pt x="112454" y="381244"/>
                      <a:pt x="126167" y="353816"/>
                    </a:cubicBezTo>
                    <a:lnTo>
                      <a:pt x="126167" y="353816"/>
                    </a:lnTo>
                    <a:close/>
                    <a:moveTo>
                      <a:pt x="32913" y="353816"/>
                    </a:moveTo>
                    <a:lnTo>
                      <a:pt x="87768" y="353816"/>
                    </a:lnTo>
                    <a:cubicBezTo>
                      <a:pt x="74055" y="386729"/>
                      <a:pt x="65827" y="419643"/>
                      <a:pt x="65827" y="455298"/>
                    </a:cubicBezTo>
                    <a:cubicBezTo>
                      <a:pt x="65827" y="595179"/>
                      <a:pt x="181023" y="710375"/>
                      <a:pt x="320904" y="710375"/>
                    </a:cubicBezTo>
                    <a:cubicBezTo>
                      <a:pt x="460785" y="710375"/>
                      <a:pt x="575981" y="595179"/>
                      <a:pt x="575981" y="455298"/>
                    </a:cubicBezTo>
                    <a:cubicBezTo>
                      <a:pt x="575981" y="419643"/>
                      <a:pt x="567753" y="386729"/>
                      <a:pt x="554039" y="353816"/>
                    </a:cubicBezTo>
                    <a:lnTo>
                      <a:pt x="608894" y="353816"/>
                    </a:lnTo>
                    <a:lnTo>
                      <a:pt x="608894" y="743289"/>
                    </a:lnTo>
                    <a:lnTo>
                      <a:pt x="32913" y="743289"/>
                    </a:lnTo>
                    <a:lnTo>
                      <a:pt x="32913" y="353816"/>
                    </a:lnTo>
                    <a:close/>
                    <a:moveTo>
                      <a:pt x="170051" y="932539"/>
                    </a:moveTo>
                    <a:lnTo>
                      <a:pt x="85026" y="932539"/>
                    </a:lnTo>
                    <a:cubicBezTo>
                      <a:pt x="76798" y="932539"/>
                      <a:pt x="68569" y="924311"/>
                      <a:pt x="68569" y="916083"/>
                    </a:cubicBezTo>
                    <a:lnTo>
                      <a:pt x="68569" y="899626"/>
                    </a:lnTo>
                    <a:lnTo>
                      <a:pt x="172794" y="899626"/>
                    </a:lnTo>
                    <a:cubicBezTo>
                      <a:pt x="170051" y="907854"/>
                      <a:pt x="170051" y="918825"/>
                      <a:pt x="170051" y="932539"/>
                    </a:cubicBezTo>
                    <a:lnTo>
                      <a:pt x="170051" y="932539"/>
                    </a:lnTo>
                    <a:close/>
                    <a:moveTo>
                      <a:pt x="271534" y="981909"/>
                    </a:moveTo>
                    <a:cubicBezTo>
                      <a:pt x="244107" y="981909"/>
                      <a:pt x="219421" y="965452"/>
                      <a:pt x="208450" y="940768"/>
                    </a:cubicBezTo>
                    <a:cubicBezTo>
                      <a:pt x="197479" y="916083"/>
                      <a:pt x="202965" y="885912"/>
                      <a:pt x="222164" y="866713"/>
                    </a:cubicBezTo>
                    <a:cubicBezTo>
                      <a:pt x="241364" y="847514"/>
                      <a:pt x="271534" y="842028"/>
                      <a:pt x="296219" y="852999"/>
                    </a:cubicBezTo>
                    <a:cubicBezTo>
                      <a:pt x="320904" y="863970"/>
                      <a:pt x="337360" y="888655"/>
                      <a:pt x="337360" y="916083"/>
                    </a:cubicBezTo>
                    <a:cubicBezTo>
                      <a:pt x="340103" y="951738"/>
                      <a:pt x="307190" y="981909"/>
                      <a:pt x="271534" y="981909"/>
                    </a:cubicBezTo>
                    <a:lnTo>
                      <a:pt x="271534" y="981909"/>
                    </a:lnTo>
                    <a:close/>
                    <a:moveTo>
                      <a:pt x="271534" y="811858"/>
                    </a:moveTo>
                    <a:cubicBezTo>
                      <a:pt x="235878" y="811858"/>
                      <a:pt x="202965" y="831057"/>
                      <a:pt x="183765" y="863970"/>
                    </a:cubicBezTo>
                    <a:lnTo>
                      <a:pt x="35656" y="863970"/>
                    </a:lnTo>
                    <a:lnTo>
                      <a:pt x="35656" y="778945"/>
                    </a:lnTo>
                    <a:lnTo>
                      <a:pt x="611637" y="778945"/>
                    </a:lnTo>
                    <a:lnTo>
                      <a:pt x="611637" y="863970"/>
                    </a:lnTo>
                    <a:lnTo>
                      <a:pt x="359303" y="863970"/>
                    </a:lnTo>
                    <a:cubicBezTo>
                      <a:pt x="340103" y="831057"/>
                      <a:pt x="307190" y="811858"/>
                      <a:pt x="271534" y="811858"/>
                    </a:cubicBezTo>
                    <a:lnTo>
                      <a:pt x="271534" y="811858"/>
                    </a:lnTo>
                    <a:close/>
                    <a:moveTo>
                      <a:pt x="713120" y="932539"/>
                    </a:moveTo>
                    <a:lnTo>
                      <a:pt x="370274" y="932539"/>
                    </a:lnTo>
                    <a:cubicBezTo>
                      <a:pt x="373017" y="921568"/>
                      <a:pt x="373017" y="910597"/>
                      <a:pt x="370274" y="899626"/>
                    </a:cubicBezTo>
                    <a:lnTo>
                      <a:pt x="713120" y="899626"/>
                    </a:lnTo>
                    <a:cubicBezTo>
                      <a:pt x="710377" y="907854"/>
                      <a:pt x="710377" y="918825"/>
                      <a:pt x="713120" y="932539"/>
                    </a:cubicBezTo>
                    <a:lnTo>
                      <a:pt x="713120" y="932539"/>
                    </a:lnTo>
                    <a:close/>
                    <a:moveTo>
                      <a:pt x="814602" y="981909"/>
                    </a:moveTo>
                    <a:cubicBezTo>
                      <a:pt x="787174" y="981909"/>
                      <a:pt x="762489" y="965452"/>
                      <a:pt x="751519" y="940768"/>
                    </a:cubicBezTo>
                    <a:cubicBezTo>
                      <a:pt x="740547" y="916083"/>
                      <a:pt x="746033" y="885912"/>
                      <a:pt x="765232" y="866713"/>
                    </a:cubicBezTo>
                    <a:cubicBezTo>
                      <a:pt x="784432" y="847514"/>
                      <a:pt x="814602" y="842028"/>
                      <a:pt x="839287" y="852999"/>
                    </a:cubicBezTo>
                    <a:cubicBezTo>
                      <a:pt x="863972" y="863970"/>
                      <a:pt x="880429" y="888655"/>
                      <a:pt x="880429" y="916083"/>
                    </a:cubicBezTo>
                    <a:cubicBezTo>
                      <a:pt x="880429" y="951738"/>
                      <a:pt x="850258" y="981909"/>
                      <a:pt x="814602" y="981909"/>
                    </a:cubicBezTo>
                    <a:lnTo>
                      <a:pt x="814602" y="981909"/>
                    </a:lnTo>
                    <a:close/>
                    <a:moveTo>
                      <a:pt x="981911" y="913340"/>
                    </a:moveTo>
                    <a:cubicBezTo>
                      <a:pt x="981911" y="921568"/>
                      <a:pt x="973682" y="929796"/>
                      <a:pt x="965454" y="929796"/>
                    </a:cubicBezTo>
                    <a:lnTo>
                      <a:pt x="913342" y="929796"/>
                    </a:lnTo>
                    <a:cubicBezTo>
                      <a:pt x="916085" y="918825"/>
                      <a:pt x="916085" y="907854"/>
                      <a:pt x="913342" y="896883"/>
                    </a:cubicBezTo>
                    <a:lnTo>
                      <a:pt x="981911" y="896883"/>
                    </a:lnTo>
                    <a:lnTo>
                      <a:pt x="981911" y="913340"/>
                    </a:lnTo>
                    <a:close/>
                    <a:moveTo>
                      <a:pt x="981911" y="863970"/>
                    </a:moveTo>
                    <a:lnTo>
                      <a:pt x="899628" y="863970"/>
                    </a:lnTo>
                    <a:cubicBezTo>
                      <a:pt x="880429" y="833800"/>
                      <a:pt x="847515" y="811858"/>
                      <a:pt x="811859" y="811858"/>
                    </a:cubicBezTo>
                    <a:cubicBezTo>
                      <a:pt x="776203" y="811858"/>
                      <a:pt x="743290" y="831057"/>
                      <a:pt x="724091" y="863970"/>
                    </a:cubicBezTo>
                    <a:lnTo>
                      <a:pt x="641808" y="863970"/>
                    </a:lnTo>
                    <a:lnTo>
                      <a:pt x="641808" y="559524"/>
                    </a:lnTo>
                    <a:lnTo>
                      <a:pt x="674721" y="559524"/>
                    </a:lnTo>
                    <a:lnTo>
                      <a:pt x="674721" y="661006"/>
                    </a:lnTo>
                    <a:cubicBezTo>
                      <a:pt x="674721" y="688433"/>
                      <a:pt x="696663" y="713118"/>
                      <a:pt x="726833" y="713118"/>
                    </a:cubicBezTo>
                    <a:lnTo>
                      <a:pt x="896885" y="713118"/>
                    </a:lnTo>
                    <a:cubicBezTo>
                      <a:pt x="943512" y="713118"/>
                      <a:pt x="981911" y="751517"/>
                      <a:pt x="981911" y="798144"/>
                    </a:cubicBezTo>
                    <a:lnTo>
                      <a:pt x="981911" y="863970"/>
                    </a:lnTo>
                    <a:close/>
                  </a:path>
                </a:pathLst>
              </a:custGeom>
              <a:solidFill>
                <a:srgbClr val="000000"/>
              </a:solidFill>
              <a:ln w="27426" cap="flat">
                <a:noFill/>
                <a:prstDash val="solid"/>
                <a:miter/>
              </a:ln>
            </p:spPr>
            <p:txBody>
              <a:bodyPr rtlCol="0" anchor="ctr"/>
              <a:lstStyle/>
              <a:p>
                <a:endParaRPr lang="en-US"/>
              </a:p>
            </p:txBody>
          </p:sp>
          <p:sp>
            <p:nvSpPr>
              <p:cNvPr id="27" name="Freeform 1322">
                <a:extLst>
                  <a:ext uri="{FF2B5EF4-FFF2-40B4-BE49-F238E27FC236}">
                    <a16:creationId xmlns:a16="http://schemas.microsoft.com/office/drawing/2014/main" id="{66DEAA19-FF23-8492-1D07-C6DE3C65BAB4}"/>
                  </a:ext>
                </a:extLst>
              </p:cNvPr>
              <p:cNvSpPr/>
              <p:nvPr/>
            </p:nvSpPr>
            <p:spPr>
              <a:xfrm>
                <a:off x="3201928" y="1098891"/>
                <a:ext cx="66358" cy="32913"/>
              </a:xfrm>
              <a:custGeom>
                <a:avLst/>
                <a:gdLst>
                  <a:gd name="connsiteX0" fmla="*/ 16988 w 66358"/>
                  <a:gd name="connsiteY0" fmla="*/ 32913 h 32913"/>
                  <a:gd name="connsiteX1" fmla="*/ 49901 w 66358"/>
                  <a:gd name="connsiteY1" fmla="*/ 32913 h 32913"/>
                  <a:gd name="connsiteX2" fmla="*/ 66358 w 66358"/>
                  <a:gd name="connsiteY2" fmla="*/ 16457 h 32913"/>
                  <a:gd name="connsiteX3" fmla="*/ 49901 w 66358"/>
                  <a:gd name="connsiteY3" fmla="*/ 0 h 32913"/>
                  <a:gd name="connsiteX4" fmla="*/ 16988 w 66358"/>
                  <a:gd name="connsiteY4" fmla="*/ 0 h 32913"/>
                  <a:gd name="connsiteX5" fmla="*/ 532 w 66358"/>
                  <a:gd name="connsiteY5" fmla="*/ 16457 h 32913"/>
                  <a:gd name="connsiteX6" fmla="*/ 16988 w 66358"/>
                  <a:gd name="connsiteY6" fmla="*/ 32913 h 32913"/>
                  <a:gd name="connsiteX7" fmla="*/ 16988 w 66358"/>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358" h="32913">
                    <a:moveTo>
                      <a:pt x="16988" y="32913"/>
                    </a:moveTo>
                    <a:lnTo>
                      <a:pt x="49901" y="32913"/>
                    </a:lnTo>
                    <a:cubicBezTo>
                      <a:pt x="58130" y="32913"/>
                      <a:pt x="66358" y="24685"/>
                      <a:pt x="66358" y="16457"/>
                    </a:cubicBezTo>
                    <a:cubicBezTo>
                      <a:pt x="66358" y="8228"/>
                      <a:pt x="58130" y="0"/>
                      <a:pt x="49901" y="0"/>
                    </a:cubicBezTo>
                    <a:lnTo>
                      <a:pt x="16988" y="0"/>
                    </a:lnTo>
                    <a:cubicBezTo>
                      <a:pt x="8760" y="0"/>
                      <a:pt x="532" y="8228"/>
                      <a:pt x="532" y="16457"/>
                    </a:cubicBezTo>
                    <a:cubicBezTo>
                      <a:pt x="-2211" y="24685"/>
                      <a:pt x="6017" y="32913"/>
                      <a:pt x="16988" y="32913"/>
                    </a:cubicBezTo>
                    <a:lnTo>
                      <a:pt x="16988" y="32913"/>
                    </a:lnTo>
                    <a:close/>
                  </a:path>
                </a:pathLst>
              </a:custGeom>
              <a:solidFill>
                <a:srgbClr val="000000"/>
              </a:solidFill>
              <a:ln w="27426" cap="flat">
                <a:noFill/>
                <a:prstDash val="solid"/>
                <a:miter/>
              </a:ln>
            </p:spPr>
            <p:txBody>
              <a:bodyPr rtlCol="0" anchor="ctr"/>
              <a:lstStyle/>
              <a:p>
                <a:endParaRPr lang="en-US"/>
              </a:p>
            </p:txBody>
          </p:sp>
        </p:grpSp>
        <p:sp>
          <p:nvSpPr>
            <p:cNvPr id="25" name="Freeform 1320">
              <a:extLst>
                <a:ext uri="{FF2B5EF4-FFF2-40B4-BE49-F238E27FC236}">
                  <a16:creationId xmlns:a16="http://schemas.microsoft.com/office/drawing/2014/main" id="{42D3A8F8-F7C8-89F0-0CDF-A357CE12062D}"/>
                </a:ext>
              </a:extLst>
            </p:cNvPr>
            <p:cNvSpPr/>
            <p:nvPr/>
          </p:nvSpPr>
          <p:spPr>
            <a:xfrm>
              <a:off x="2760874" y="436762"/>
              <a:ext cx="99862" cy="99862"/>
            </a:xfrm>
            <a:custGeom>
              <a:avLst/>
              <a:gdLst>
                <a:gd name="connsiteX0" fmla="*/ 49369 w 99862"/>
                <a:gd name="connsiteY0" fmla="*/ 99863 h 99862"/>
                <a:gd name="connsiteX1" fmla="*/ 95997 w 99862"/>
                <a:gd name="connsiteY1" fmla="*/ 69692 h 99862"/>
                <a:gd name="connsiteX2" fmla="*/ 85026 w 99862"/>
                <a:gd name="connsiteY2" fmla="*/ 14837 h 99862"/>
                <a:gd name="connsiteX3" fmla="*/ 30170 w 99862"/>
                <a:gd name="connsiteY3" fmla="*/ 3866 h 99862"/>
                <a:gd name="connsiteX4" fmla="*/ 0 w 99862"/>
                <a:gd name="connsiteY4" fmla="*/ 50493 h 99862"/>
                <a:gd name="connsiteX5" fmla="*/ 49369 w 99862"/>
                <a:gd name="connsiteY5" fmla="*/ 99863 h 99862"/>
                <a:gd name="connsiteX6" fmla="*/ 49369 w 99862"/>
                <a:gd name="connsiteY6" fmla="*/ 99863 h 99862"/>
                <a:gd name="connsiteX7" fmla="*/ 49369 w 99862"/>
                <a:gd name="connsiteY7" fmla="*/ 34036 h 99862"/>
                <a:gd name="connsiteX8" fmla="*/ 65826 w 99862"/>
                <a:gd name="connsiteY8" fmla="*/ 45007 h 99862"/>
                <a:gd name="connsiteX9" fmla="*/ 63083 w 99862"/>
                <a:gd name="connsiteY9" fmla="*/ 64207 h 99862"/>
                <a:gd name="connsiteX10" fmla="*/ 43884 w 99862"/>
                <a:gd name="connsiteY10" fmla="*/ 66950 h 99862"/>
                <a:gd name="connsiteX11" fmla="*/ 32913 w 99862"/>
                <a:gd name="connsiteY11" fmla="*/ 50493 h 99862"/>
                <a:gd name="connsiteX12" fmla="*/ 49369 w 99862"/>
                <a:gd name="connsiteY12" fmla="*/ 34036 h 99862"/>
                <a:gd name="connsiteX13" fmla="*/ 49369 w 99862"/>
                <a:gd name="connsiteY13" fmla="*/ 34036 h 99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862" h="99862">
                  <a:moveTo>
                    <a:pt x="49369" y="99863"/>
                  </a:moveTo>
                  <a:cubicBezTo>
                    <a:pt x="68569" y="99863"/>
                    <a:pt x="87768" y="86149"/>
                    <a:pt x="95997" y="69692"/>
                  </a:cubicBezTo>
                  <a:cubicBezTo>
                    <a:pt x="104225" y="50493"/>
                    <a:pt x="98739" y="28551"/>
                    <a:pt x="85026" y="14837"/>
                  </a:cubicBezTo>
                  <a:cubicBezTo>
                    <a:pt x="71312" y="1123"/>
                    <a:pt x="49369" y="-4362"/>
                    <a:pt x="30170" y="3866"/>
                  </a:cubicBezTo>
                  <a:cubicBezTo>
                    <a:pt x="10971" y="12094"/>
                    <a:pt x="0" y="31294"/>
                    <a:pt x="0" y="50493"/>
                  </a:cubicBezTo>
                  <a:cubicBezTo>
                    <a:pt x="0" y="77921"/>
                    <a:pt x="21942" y="99863"/>
                    <a:pt x="49369" y="99863"/>
                  </a:cubicBezTo>
                  <a:lnTo>
                    <a:pt x="49369" y="99863"/>
                  </a:lnTo>
                  <a:close/>
                  <a:moveTo>
                    <a:pt x="49369" y="34036"/>
                  </a:moveTo>
                  <a:cubicBezTo>
                    <a:pt x="54855" y="34036"/>
                    <a:pt x="63083" y="39522"/>
                    <a:pt x="65826" y="45007"/>
                  </a:cubicBezTo>
                  <a:cubicBezTo>
                    <a:pt x="68569" y="50493"/>
                    <a:pt x="65826" y="58721"/>
                    <a:pt x="63083" y="64207"/>
                  </a:cubicBezTo>
                  <a:cubicBezTo>
                    <a:pt x="57598" y="69692"/>
                    <a:pt x="52112" y="69692"/>
                    <a:pt x="43884" y="66950"/>
                  </a:cubicBezTo>
                  <a:cubicBezTo>
                    <a:pt x="38399" y="64207"/>
                    <a:pt x="32913" y="58721"/>
                    <a:pt x="32913" y="50493"/>
                  </a:cubicBezTo>
                  <a:cubicBezTo>
                    <a:pt x="32913" y="39522"/>
                    <a:pt x="41142" y="34036"/>
                    <a:pt x="49369" y="34036"/>
                  </a:cubicBezTo>
                  <a:lnTo>
                    <a:pt x="49369" y="34036"/>
                  </a:lnTo>
                  <a:close/>
                </a:path>
              </a:pathLst>
            </a:custGeom>
            <a:solidFill>
              <a:srgbClr val="84BA41"/>
            </a:solidFill>
            <a:ln w="27426" cap="flat">
              <a:noFill/>
              <a:prstDash val="solid"/>
              <a:miter/>
            </a:ln>
          </p:spPr>
          <p:txBody>
            <a:bodyPr rtlCol="0" anchor="ctr"/>
            <a:lstStyle/>
            <a:p>
              <a:endParaRPr lang="en-US"/>
            </a:p>
          </p:txBody>
        </p:sp>
      </p:grpSp>
      <p:grpSp>
        <p:nvGrpSpPr>
          <p:cNvPr id="28" name="Graphic 3">
            <a:extLst>
              <a:ext uri="{FF2B5EF4-FFF2-40B4-BE49-F238E27FC236}">
                <a16:creationId xmlns:a16="http://schemas.microsoft.com/office/drawing/2014/main" id="{2F8B3B7A-C6EC-E309-BCC3-2C8105EC6B22}"/>
              </a:ext>
            </a:extLst>
          </p:cNvPr>
          <p:cNvGrpSpPr/>
          <p:nvPr/>
        </p:nvGrpSpPr>
        <p:grpSpPr>
          <a:xfrm>
            <a:off x="9515686" y="2462776"/>
            <a:ext cx="1028777" cy="1056365"/>
            <a:chOff x="986212" y="4755836"/>
            <a:chExt cx="715862" cy="735059"/>
          </a:xfrm>
        </p:grpSpPr>
        <p:sp>
          <p:nvSpPr>
            <p:cNvPr id="29" name="Freeform 4">
              <a:extLst>
                <a:ext uri="{FF2B5EF4-FFF2-40B4-BE49-F238E27FC236}">
                  <a16:creationId xmlns:a16="http://schemas.microsoft.com/office/drawing/2014/main" id="{F10439C5-DDF7-85B0-EF3C-D27A85396F03}"/>
                </a:ext>
              </a:extLst>
            </p:cNvPr>
            <p:cNvSpPr/>
            <p:nvPr/>
          </p:nvSpPr>
          <p:spPr>
            <a:xfrm rot="10800000">
              <a:off x="1059354" y="5067425"/>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297239"/>
            </a:solidFill>
            <a:ln w="27426" cap="flat">
              <a:noFill/>
              <a:prstDash val="solid"/>
              <a:miter/>
            </a:ln>
          </p:spPr>
          <p:txBody>
            <a:bodyPr rtlCol="0" anchor="ctr"/>
            <a:lstStyle/>
            <a:p>
              <a:endParaRPr lang="en-US"/>
            </a:p>
          </p:txBody>
        </p:sp>
        <p:sp>
          <p:nvSpPr>
            <p:cNvPr id="30" name="Freeform 5">
              <a:extLst>
                <a:ext uri="{FF2B5EF4-FFF2-40B4-BE49-F238E27FC236}">
                  <a16:creationId xmlns:a16="http://schemas.microsoft.com/office/drawing/2014/main" id="{26F6012E-D393-4F5D-AFA1-EDADE36C81C5}"/>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grpSp>
        <p:nvGrpSpPr>
          <p:cNvPr id="31" name="Group 30">
            <a:extLst>
              <a:ext uri="{FF2B5EF4-FFF2-40B4-BE49-F238E27FC236}">
                <a16:creationId xmlns:a16="http://schemas.microsoft.com/office/drawing/2014/main" id="{94ECA27C-8DED-1BDD-65BE-C52EFBBFD438}"/>
              </a:ext>
            </a:extLst>
          </p:cNvPr>
          <p:cNvGrpSpPr/>
          <p:nvPr/>
        </p:nvGrpSpPr>
        <p:grpSpPr>
          <a:xfrm>
            <a:off x="5645434" y="2488087"/>
            <a:ext cx="901130" cy="912218"/>
            <a:chOff x="2899351" y="1724980"/>
            <a:chExt cx="3364829" cy="3406231"/>
          </a:xfrm>
        </p:grpSpPr>
        <p:sp>
          <p:nvSpPr>
            <p:cNvPr id="32" name="Freeform 941">
              <a:extLst>
                <a:ext uri="{FF2B5EF4-FFF2-40B4-BE49-F238E27FC236}">
                  <a16:creationId xmlns:a16="http://schemas.microsoft.com/office/drawing/2014/main" id="{83CA2804-E7FB-09FB-2A52-ABE2AD13BD02}"/>
                </a:ext>
              </a:extLst>
            </p:cNvPr>
            <p:cNvSpPr/>
            <p:nvPr/>
          </p:nvSpPr>
          <p:spPr>
            <a:xfrm>
              <a:off x="4465966" y="4201996"/>
              <a:ext cx="209518" cy="502638"/>
            </a:xfrm>
            <a:custGeom>
              <a:avLst/>
              <a:gdLst>
                <a:gd name="connsiteX0" fmla="*/ 105153 w 209518"/>
                <a:gd name="connsiteY0" fmla="*/ 502638 h 502638"/>
                <a:gd name="connsiteX1" fmla="*/ 1412 w 209518"/>
                <a:gd name="connsiteY1" fmla="*/ 258935 h 502638"/>
                <a:gd name="connsiteX2" fmla="*/ 3316 w 209518"/>
                <a:gd name="connsiteY2" fmla="*/ 232280 h 502638"/>
                <a:gd name="connsiteX3" fmla="*/ 102297 w 209518"/>
                <a:gd name="connsiteY3" fmla="*/ 0 h 502638"/>
                <a:gd name="connsiteX4" fmla="*/ 114670 w 209518"/>
                <a:gd name="connsiteY4" fmla="*/ 19039 h 502638"/>
                <a:gd name="connsiteX5" fmla="*/ 204134 w 209518"/>
                <a:gd name="connsiteY5" fmla="*/ 227520 h 502638"/>
                <a:gd name="connsiteX6" fmla="*/ 207941 w 209518"/>
                <a:gd name="connsiteY6" fmla="*/ 260839 h 502638"/>
                <a:gd name="connsiteX7" fmla="*/ 105153 w 209518"/>
                <a:gd name="connsiteY7" fmla="*/ 502638 h 50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518" h="502638">
                  <a:moveTo>
                    <a:pt x="105153" y="502638"/>
                  </a:moveTo>
                  <a:cubicBezTo>
                    <a:pt x="68035" y="415057"/>
                    <a:pt x="33772" y="337948"/>
                    <a:pt x="1412" y="258935"/>
                  </a:cubicBezTo>
                  <a:cubicBezTo>
                    <a:pt x="-1443" y="251319"/>
                    <a:pt x="461" y="239895"/>
                    <a:pt x="3316" y="232280"/>
                  </a:cubicBezTo>
                  <a:cubicBezTo>
                    <a:pt x="35675" y="156122"/>
                    <a:pt x="68035" y="79965"/>
                    <a:pt x="102297" y="0"/>
                  </a:cubicBezTo>
                  <a:cubicBezTo>
                    <a:pt x="108008" y="8568"/>
                    <a:pt x="112767" y="13327"/>
                    <a:pt x="114670" y="19039"/>
                  </a:cubicBezTo>
                  <a:cubicBezTo>
                    <a:pt x="145126" y="88533"/>
                    <a:pt x="174630" y="158026"/>
                    <a:pt x="204134" y="227520"/>
                  </a:cubicBezTo>
                  <a:cubicBezTo>
                    <a:pt x="207941" y="237040"/>
                    <a:pt x="211748" y="251319"/>
                    <a:pt x="207941" y="260839"/>
                  </a:cubicBezTo>
                  <a:cubicBezTo>
                    <a:pt x="176534" y="338900"/>
                    <a:pt x="143223" y="416009"/>
                    <a:pt x="105153" y="502638"/>
                  </a:cubicBezTo>
                  <a:close/>
                </a:path>
              </a:pathLst>
            </a:custGeom>
            <a:solidFill>
              <a:srgbClr val="297239"/>
            </a:solidFill>
            <a:ln w="9514" cap="flat">
              <a:noFill/>
              <a:prstDash val="solid"/>
              <a:miter/>
            </a:ln>
          </p:spPr>
          <p:txBody>
            <a:bodyPr rtlCol="0" anchor="ctr"/>
            <a:lstStyle/>
            <a:p>
              <a:endParaRPr lang="en-US"/>
            </a:p>
          </p:txBody>
        </p:sp>
        <p:grpSp>
          <p:nvGrpSpPr>
            <p:cNvPr id="33" name="Group 32">
              <a:extLst>
                <a:ext uri="{FF2B5EF4-FFF2-40B4-BE49-F238E27FC236}">
                  <a16:creationId xmlns:a16="http://schemas.microsoft.com/office/drawing/2014/main" id="{4DD7E5E4-EFE8-C710-8504-7E68E46B546D}"/>
                </a:ext>
              </a:extLst>
            </p:cNvPr>
            <p:cNvGrpSpPr/>
            <p:nvPr/>
          </p:nvGrpSpPr>
          <p:grpSpPr>
            <a:xfrm>
              <a:off x="2899351" y="1724980"/>
              <a:ext cx="3364829" cy="3406231"/>
              <a:chOff x="2899351" y="1724980"/>
              <a:chExt cx="3364829" cy="3406231"/>
            </a:xfrm>
          </p:grpSpPr>
          <p:sp>
            <p:nvSpPr>
              <p:cNvPr id="34" name="Freeform 943">
                <a:extLst>
                  <a:ext uri="{FF2B5EF4-FFF2-40B4-BE49-F238E27FC236}">
                    <a16:creationId xmlns:a16="http://schemas.microsoft.com/office/drawing/2014/main" id="{53B23790-8764-92A2-47B6-53AB325E00C4}"/>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solidFill>
                <a:srgbClr val="000000"/>
              </a:solidFill>
              <a:ln w="9514" cap="flat">
                <a:noFill/>
                <a:prstDash val="solid"/>
                <a:miter/>
              </a:ln>
            </p:spPr>
            <p:txBody>
              <a:bodyPr rtlCol="0" anchor="ctr"/>
              <a:lstStyle/>
              <a:p>
                <a:endParaRPr lang="en-US"/>
              </a:p>
            </p:txBody>
          </p:sp>
          <p:sp>
            <p:nvSpPr>
              <p:cNvPr id="35" name="Freeform 944">
                <a:extLst>
                  <a:ext uri="{FF2B5EF4-FFF2-40B4-BE49-F238E27FC236}">
                    <a16:creationId xmlns:a16="http://schemas.microsoft.com/office/drawing/2014/main" id="{564B13B6-913E-F567-5583-69C2F0BBEBFD}"/>
                  </a:ext>
                </a:extLst>
              </p:cNvPr>
              <p:cNvSpPr/>
              <p:nvPr/>
            </p:nvSpPr>
            <p:spPr>
              <a:xfrm>
                <a:off x="3872953" y="3080403"/>
                <a:ext cx="1368082" cy="2050808"/>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solidFill>
                <a:srgbClr val="000000"/>
              </a:solidFill>
              <a:ln w="9514" cap="flat">
                <a:noFill/>
                <a:prstDash val="solid"/>
                <a:miter/>
              </a:ln>
            </p:spPr>
            <p:txBody>
              <a:bodyPr rtlCol="0" anchor="ctr"/>
              <a:lstStyle/>
              <a:p>
                <a:endParaRPr lang="en-US"/>
              </a:p>
            </p:txBody>
          </p:sp>
          <p:sp>
            <p:nvSpPr>
              <p:cNvPr id="36" name="Freeform 945">
                <a:extLst>
                  <a:ext uri="{FF2B5EF4-FFF2-40B4-BE49-F238E27FC236}">
                    <a16:creationId xmlns:a16="http://schemas.microsoft.com/office/drawing/2014/main" id="{29EBD192-2C29-0758-C941-324FDEA842AA}"/>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solidFill>
                <a:srgbClr val="000000"/>
              </a:solidFill>
              <a:ln w="9514" cap="flat">
                <a:noFill/>
                <a:prstDash val="solid"/>
                <a:miter/>
              </a:ln>
            </p:spPr>
            <p:txBody>
              <a:bodyPr rtlCol="0" anchor="ctr"/>
              <a:lstStyle/>
              <a:p>
                <a:endParaRPr lang="en-US"/>
              </a:p>
            </p:txBody>
          </p:sp>
          <p:sp>
            <p:nvSpPr>
              <p:cNvPr id="37" name="Freeform 946">
                <a:extLst>
                  <a:ext uri="{FF2B5EF4-FFF2-40B4-BE49-F238E27FC236}">
                    <a16:creationId xmlns:a16="http://schemas.microsoft.com/office/drawing/2014/main" id="{C5D5A456-F380-7183-CE42-712E125A0485}"/>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solidFill>
                <a:srgbClr val="000000"/>
              </a:solidFill>
              <a:ln w="9514" cap="flat">
                <a:noFill/>
                <a:prstDash val="solid"/>
                <a:miter/>
              </a:ln>
            </p:spPr>
            <p:txBody>
              <a:bodyPr rtlCol="0" anchor="ctr"/>
              <a:lstStyle/>
              <a:p>
                <a:endParaRPr lang="en-US"/>
              </a:p>
            </p:txBody>
          </p:sp>
          <p:sp>
            <p:nvSpPr>
              <p:cNvPr id="38" name="Freeform 947">
                <a:extLst>
                  <a:ext uri="{FF2B5EF4-FFF2-40B4-BE49-F238E27FC236}">
                    <a16:creationId xmlns:a16="http://schemas.microsoft.com/office/drawing/2014/main" id="{C2637B35-2A95-6B48-5026-17D65461D16F}"/>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solidFill>
                <a:srgbClr val="000000"/>
              </a:solidFill>
              <a:ln w="9514" cap="flat">
                <a:noFill/>
                <a:prstDash val="solid"/>
                <a:miter/>
              </a:ln>
            </p:spPr>
            <p:txBody>
              <a:bodyPr rtlCol="0" anchor="ctr"/>
              <a:lstStyle/>
              <a:p>
                <a:endParaRPr lang="en-US"/>
              </a:p>
            </p:txBody>
          </p:sp>
        </p:grpSp>
      </p:grpSp>
      <p:grpSp>
        <p:nvGrpSpPr>
          <p:cNvPr id="39" name="Graphic 3">
            <a:extLst>
              <a:ext uri="{FF2B5EF4-FFF2-40B4-BE49-F238E27FC236}">
                <a16:creationId xmlns:a16="http://schemas.microsoft.com/office/drawing/2014/main" id="{A6AA7457-BB4B-3164-9B05-6F9AB81609F3}"/>
              </a:ext>
            </a:extLst>
          </p:cNvPr>
          <p:cNvGrpSpPr/>
          <p:nvPr/>
        </p:nvGrpSpPr>
        <p:grpSpPr>
          <a:xfrm>
            <a:off x="3759048" y="2435552"/>
            <a:ext cx="1051121" cy="1050478"/>
            <a:chOff x="8664475" y="5317697"/>
            <a:chExt cx="1051121" cy="1050478"/>
          </a:xfrm>
        </p:grpSpPr>
        <p:sp>
          <p:nvSpPr>
            <p:cNvPr id="40" name="Freeform 958">
              <a:extLst>
                <a:ext uri="{FF2B5EF4-FFF2-40B4-BE49-F238E27FC236}">
                  <a16:creationId xmlns:a16="http://schemas.microsoft.com/office/drawing/2014/main" id="{548B9F29-7737-50D5-9AC9-170DED645227}"/>
                </a:ext>
              </a:extLst>
            </p:cNvPr>
            <p:cNvSpPr/>
            <p:nvPr/>
          </p:nvSpPr>
          <p:spPr>
            <a:xfrm>
              <a:off x="8664475" y="5317697"/>
              <a:ext cx="806372" cy="1050478"/>
            </a:xfrm>
            <a:custGeom>
              <a:avLst/>
              <a:gdLst>
                <a:gd name="connsiteX0" fmla="*/ 735061 w 806372"/>
                <a:gd name="connsiteY0" fmla="*/ 175537 h 1050478"/>
                <a:gd name="connsiteX1" fmla="*/ 792659 w 806372"/>
                <a:gd name="connsiteY1" fmla="*/ 194736 h 1050478"/>
                <a:gd name="connsiteX2" fmla="*/ 806373 w 806372"/>
                <a:gd name="connsiteY2" fmla="*/ 227649 h 1050478"/>
                <a:gd name="connsiteX3" fmla="*/ 784431 w 806372"/>
                <a:gd name="connsiteY3" fmla="*/ 271534 h 1050478"/>
                <a:gd name="connsiteX4" fmla="*/ 737803 w 806372"/>
                <a:gd name="connsiteY4" fmla="*/ 285248 h 1050478"/>
                <a:gd name="connsiteX5" fmla="*/ 737803 w 806372"/>
                <a:gd name="connsiteY5" fmla="*/ 329132 h 1050478"/>
                <a:gd name="connsiteX6" fmla="*/ 710376 w 806372"/>
                <a:gd name="connsiteY6" fmla="*/ 348331 h 1050478"/>
                <a:gd name="connsiteX7" fmla="*/ 671978 w 806372"/>
                <a:gd name="connsiteY7" fmla="*/ 331874 h 1050478"/>
                <a:gd name="connsiteX8" fmla="*/ 597923 w 806372"/>
                <a:gd name="connsiteY8" fmla="*/ 315418 h 1050478"/>
                <a:gd name="connsiteX9" fmla="*/ 543068 w 806372"/>
                <a:gd name="connsiteY9" fmla="*/ 315418 h 1050478"/>
                <a:gd name="connsiteX10" fmla="*/ 543068 w 806372"/>
                <a:gd name="connsiteY10" fmla="*/ 367530 h 1050478"/>
                <a:gd name="connsiteX11" fmla="*/ 479984 w 806372"/>
                <a:gd name="connsiteY11" fmla="*/ 452556 h 1050478"/>
                <a:gd name="connsiteX12" fmla="*/ 455299 w 806372"/>
                <a:gd name="connsiteY12" fmla="*/ 458041 h 1050478"/>
                <a:gd name="connsiteX13" fmla="*/ 455299 w 806372"/>
                <a:gd name="connsiteY13" fmla="*/ 490955 h 1050478"/>
                <a:gd name="connsiteX14" fmla="*/ 526610 w 806372"/>
                <a:gd name="connsiteY14" fmla="*/ 490955 h 1050478"/>
                <a:gd name="connsiteX15" fmla="*/ 559524 w 806372"/>
                <a:gd name="connsiteY15" fmla="*/ 523867 h 1050478"/>
                <a:gd name="connsiteX16" fmla="*/ 559524 w 806372"/>
                <a:gd name="connsiteY16" fmla="*/ 1025793 h 1050478"/>
                <a:gd name="connsiteX17" fmla="*/ 534840 w 806372"/>
                <a:gd name="connsiteY17" fmla="*/ 1050478 h 1050478"/>
                <a:gd name="connsiteX18" fmla="*/ 24684 w 806372"/>
                <a:gd name="connsiteY18" fmla="*/ 1050478 h 1050478"/>
                <a:gd name="connsiteX19" fmla="*/ 0 w 806372"/>
                <a:gd name="connsiteY19" fmla="*/ 1025793 h 1050478"/>
                <a:gd name="connsiteX20" fmla="*/ 0 w 806372"/>
                <a:gd name="connsiteY20" fmla="*/ 512896 h 1050478"/>
                <a:gd name="connsiteX21" fmla="*/ 24684 w 806372"/>
                <a:gd name="connsiteY21" fmla="*/ 488212 h 1050478"/>
                <a:gd name="connsiteX22" fmla="*/ 104225 w 806372"/>
                <a:gd name="connsiteY22" fmla="*/ 488212 h 1050478"/>
                <a:gd name="connsiteX23" fmla="*/ 104225 w 806372"/>
                <a:gd name="connsiteY23" fmla="*/ 455298 h 1050478"/>
                <a:gd name="connsiteX24" fmla="*/ 82283 w 806372"/>
                <a:gd name="connsiteY24" fmla="*/ 452556 h 1050478"/>
                <a:gd name="connsiteX25" fmla="*/ 16456 w 806372"/>
                <a:gd name="connsiteY25" fmla="*/ 370273 h 1050478"/>
                <a:gd name="connsiteX26" fmla="*/ 16456 w 806372"/>
                <a:gd name="connsiteY26" fmla="*/ 85026 h 1050478"/>
                <a:gd name="connsiteX27" fmla="*/ 104225 w 806372"/>
                <a:gd name="connsiteY27" fmla="*/ 0 h 1050478"/>
                <a:gd name="connsiteX28" fmla="*/ 378502 w 806372"/>
                <a:gd name="connsiteY28" fmla="*/ 0 h 1050478"/>
                <a:gd name="connsiteX29" fmla="*/ 447071 w 806372"/>
                <a:gd name="connsiteY29" fmla="*/ 0 h 1050478"/>
                <a:gd name="connsiteX30" fmla="*/ 540324 w 806372"/>
                <a:gd name="connsiteY30" fmla="*/ 95997 h 1050478"/>
                <a:gd name="connsiteX31" fmla="*/ 540324 w 806372"/>
                <a:gd name="connsiteY31" fmla="*/ 139881 h 1050478"/>
                <a:gd name="connsiteX32" fmla="*/ 663748 w 806372"/>
                <a:gd name="connsiteY32" fmla="*/ 126167 h 1050478"/>
                <a:gd name="connsiteX33" fmla="*/ 707634 w 806372"/>
                <a:gd name="connsiteY33" fmla="*/ 106968 h 1050478"/>
                <a:gd name="connsiteX34" fmla="*/ 735061 w 806372"/>
                <a:gd name="connsiteY34" fmla="*/ 126167 h 1050478"/>
                <a:gd name="connsiteX35" fmla="*/ 735061 w 806372"/>
                <a:gd name="connsiteY35" fmla="*/ 175537 h 1050478"/>
                <a:gd name="connsiteX36" fmla="*/ 523868 w 806372"/>
                <a:gd name="connsiteY36" fmla="*/ 1014822 h 1050478"/>
                <a:gd name="connsiteX37" fmla="*/ 523868 w 806372"/>
                <a:gd name="connsiteY37" fmla="*/ 523867 h 1050478"/>
                <a:gd name="connsiteX38" fmla="*/ 35656 w 806372"/>
                <a:gd name="connsiteY38" fmla="*/ 523867 h 1050478"/>
                <a:gd name="connsiteX39" fmla="*/ 35656 w 806372"/>
                <a:gd name="connsiteY39" fmla="*/ 1012080 h 1050478"/>
                <a:gd name="connsiteX40" fmla="*/ 211192 w 806372"/>
                <a:gd name="connsiteY40" fmla="*/ 1012080 h 1050478"/>
                <a:gd name="connsiteX41" fmla="*/ 211192 w 806372"/>
                <a:gd name="connsiteY41" fmla="*/ 957224 h 1050478"/>
                <a:gd name="connsiteX42" fmla="*/ 252333 w 806372"/>
                <a:gd name="connsiteY42" fmla="*/ 896883 h 1050478"/>
                <a:gd name="connsiteX43" fmla="*/ 326388 w 806372"/>
                <a:gd name="connsiteY43" fmla="*/ 907854 h 1050478"/>
                <a:gd name="connsiteX44" fmla="*/ 351074 w 806372"/>
                <a:gd name="connsiteY44" fmla="*/ 959967 h 1050478"/>
                <a:gd name="connsiteX45" fmla="*/ 351074 w 806372"/>
                <a:gd name="connsiteY45" fmla="*/ 1012080 h 1050478"/>
                <a:gd name="connsiteX46" fmla="*/ 523868 w 806372"/>
                <a:gd name="connsiteY46" fmla="*/ 1014822 h 1050478"/>
                <a:gd name="connsiteX47" fmla="*/ 279761 w 806372"/>
                <a:gd name="connsiteY47" fmla="*/ 35656 h 1050478"/>
                <a:gd name="connsiteX48" fmla="*/ 109711 w 806372"/>
                <a:gd name="connsiteY48" fmla="*/ 35656 h 1050478"/>
                <a:gd name="connsiteX49" fmla="*/ 52112 w 806372"/>
                <a:gd name="connsiteY49" fmla="*/ 93254 h 1050478"/>
                <a:gd name="connsiteX50" fmla="*/ 52112 w 806372"/>
                <a:gd name="connsiteY50" fmla="*/ 364787 h 1050478"/>
                <a:gd name="connsiteX51" fmla="*/ 109711 w 806372"/>
                <a:gd name="connsiteY51" fmla="*/ 419643 h 1050478"/>
                <a:gd name="connsiteX52" fmla="*/ 452557 w 806372"/>
                <a:gd name="connsiteY52" fmla="*/ 419643 h 1050478"/>
                <a:gd name="connsiteX53" fmla="*/ 507412 w 806372"/>
                <a:gd name="connsiteY53" fmla="*/ 364787 h 1050478"/>
                <a:gd name="connsiteX54" fmla="*/ 507412 w 806372"/>
                <a:gd name="connsiteY54" fmla="*/ 93254 h 1050478"/>
                <a:gd name="connsiteX55" fmla="*/ 449813 w 806372"/>
                <a:gd name="connsiteY55" fmla="*/ 35656 h 1050478"/>
                <a:gd name="connsiteX56" fmla="*/ 279761 w 806372"/>
                <a:gd name="connsiteY56" fmla="*/ 35656 h 1050478"/>
                <a:gd name="connsiteX57" fmla="*/ 614379 w 806372"/>
                <a:gd name="connsiteY57" fmla="*/ 178280 h 1050478"/>
                <a:gd name="connsiteX58" fmla="*/ 614379 w 806372"/>
                <a:gd name="connsiteY58" fmla="*/ 277019 h 1050478"/>
                <a:gd name="connsiteX59" fmla="*/ 702148 w 806372"/>
                <a:gd name="connsiteY59" fmla="*/ 304446 h 1050478"/>
                <a:gd name="connsiteX60" fmla="*/ 702148 w 806372"/>
                <a:gd name="connsiteY60" fmla="*/ 153594 h 1050478"/>
                <a:gd name="connsiteX61" fmla="*/ 614379 w 806372"/>
                <a:gd name="connsiteY61" fmla="*/ 178280 h 1050478"/>
                <a:gd name="connsiteX62" fmla="*/ 139880 w 806372"/>
                <a:gd name="connsiteY62" fmla="*/ 488212 h 1050478"/>
                <a:gd name="connsiteX63" fmla="*/ 419643 w 806372"/>
                <a:gd name="connsiteY63" fmla="*/ 488212 h 1050478"/>
                <a:gd name="connsiteX64" fmla="*/ 419643 w 806372"/>
                <a:gd name="connsiteY64" fmla="*/ 455298 h 1050478"/>
                <a:gd name="connsiteX65" fmla="*/ 139880 w 806372"/>
                <a:gd name="connsiteY65" fmla="*/ 455298 h 1050478"/>
                <a:gd name="connsiteX66" fmla="*/ 139880 w 806372"/>
                <a:gd name="connsiteY66" fmla="*/ 488212 h 1050478"/>
                <a:gd name="connsiteX67" fmla="*/ 315418 w 806372"/>
                <a:gd name="connsiteY67" fmla="*/ 1014822 h 1050478"/>
                <a:gd name="connsiteX68" fmla="*/ 315418 w 806372"/>
                <a:gd name="connsiteY68" fmla="*/ 957224 h 1050478"/>
                <a:gd name="connsiteX69" fmla="*/ 282505 w 806372"/>
                <a:gd name="connsiteY69" fmla="*/ 927054 h 1050478"/>
                <a:gd name="connsiteX70" fmla="*/ 246849 w 806372"/>
                <a:gd name="connsiteY70" fmla="*/ 957224 h 1050478"/>
                <a:gd name="connsiteX71" fmla="*/ 246849 w 806372"/>
                <a:gd name="connsiteY71" fmla="*/ 1014822 h 1050478"/>
                <a:gd name="connsiteX72" fmla="*/ 315418 w 806372"/>
                <a:gd name="connsiteY72" fmla="*/ 1014822 h 1050478"/>
                <a:gd name="connsiteX73" fmla="*/ 578723 w 806372"/>
                <a:gd name="connsiteY73" fmla="*/ 279762 h 1050478"/>
                <a:gd name="connsiteX74" fmla="*/ 578723 w 806372"/>
                <a:gd name="connsiteY74" fmla="*/ 175537 h 1050478"/>
                <a:gd name="connsiteX75" fmla="*/ 545810 w 806372"/>
                <a:gd name="connsiteY75" fmla="*/ 175537 h 1050478"/>
                <a:gd name="connsiteX76" fmla="*/ 545810 w 806372"/>
                <a:gd name="connsiteY76" fmla="*/ 279762 h 1050478"/>
                <a:gd name="connsiteX77" fmla="*/ 578723 w 806372"/>
                <a:gd name="connsiteY77" fmla="*/ 279762 h 1050478"/>
                <a:gd name="connsiteX78" fmla="*/ 737803 w 806372"/>
                <a:gd name="connsiteY78" fmla="*/ 244106 h 1050478"/>
                <a:gd name="connsiteX79" fmla="*/ 770717 w 806372"/>
                <a:gd name="connsiteY79" fmla="*/ 235877 h 1050478"/>
                <a:gd name="connsiteX80" fmla="*/ 770717 w 806372"/>
                <a:gd name="connsiteY80" fmla="*/ 216678 h 1050478"/>
                <a:gd name="connsiteX81" fmla="*/ 740547 w 806372"/>
                <a:gd name="connsiteY81" fmla="*/ 208450 h 1050478"/>
                <a:gd name="connsiteX82" fmla="*/ 737803 w 806372"/>
                <a:gd name="connsiteY82" fmla="*/ 244106 h 105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06372" h="1050478">
                  <a:moveTo>
                    <a:pt x="735061" y="175537"/>
                  </a:moveTo>
                  <a:cubicBezTo>
                    <a:pt x="757003" y="172794"/>
                    <a:pt x="776203" y="175537"/>
                    <a:pt x="792659" y="194736"/>
                  </a:cubicBezTo>
                  <a:cubicBezTo>
                    <a:pt x="800887" y="205708"/>
                    <a:pt x="806373" y="216678"/>
                    <a:pt x="806373" y="227649"/>
                  </a:cubicBezTo>
                  <a:cubicBezTo>
                    <a:pt x="806373" y="246849"/>
                    <a:pt x="800887" y="263305"/>
                    <a:pt x="784431" y="271534"/>
                  </a:cubicBezTo>
                  <a:cubicBezTo>
                    <a:pt x="770717" y="279762"/>
                    <a:pt x="754261" y="282505"/>
                    <a:pt x="737803" y="285248"/>
                  </a:cubicBezTo>
                  <a:cubicBezTo>
                    <a:pt x="737803" y="298961"/>
                    <a:pt x="737803" y="312675"/>
                    <a:pt x="737803" y="329132"/>
                  </a:cubicBezTo>
                  <a:cubicBezTo>
                    <a:pt x="737803" y="348331"/>
                    <a:pt x="726833" y="356560"/>
                    <a:pt x="710376" y="348331"/>
                  </a:cubicBezTo>
                  <a:cubicBezTo>
                    <a:pt x="696662" y="342846"/>
                    <a:pt x="685692" y="337360"/>
                    <a:pt x="671978" y="331874"/>
                  </a:cubicBezTo>
                  <a:cubicBezTo>
                    <a:pt x="650035" y="320903"/>
                    <a:pt x="625351" y="315418"/>
                    <a:pt x="597923" y="315418"/>
                  </a:cubicBezTo>
                  <a:cubicBezTo>
                    <a:pt x="581465" y="315418"/>
                    <a:pt x="562267" y="315418"/>
                    <a:pt x="543068" y="315418"/>
                  </a:cubicBezTo>
                  <a:cubicBezTo>
                    <a:pt x="543068" y="334617"/>
                    <a:pt x="543068" y="351074"/>
                    <a:pt x="543068" y="367530"/>
                  </a:cubicBezTo>
                  <a:cubicBezTo>
                    <a:pt x="543068" y="405929"/>
                    <a:pt x="518382" y="441584"/>
                    <a:pt x="479984" y="452556"/>
                  </a:cubicBezTo>
                  <a:cubicBezTo>
                    <a:pt x="471755" y="455298"/>
                    <a:pt x="466270" y="455298"/>
                    <a:pt x="455299" y="458041"/>
                  </a:cubicBezTo>
                  <a:cubicBezTo>
                    <a:pt x="455299" y="469012"/>
                    <a:pt x="455299" y="479984"/>
                    <a:pt x="455299" y="490955"/>
                  </a:cubicBezTo>
                  <a:cubicBezTo>
                    <a:pt x="479984" y="490955"/>
                    <a:pt x="501926" y="490955"/>
                    <a:pt x="526610" y="490955"/>
                  </a:cubicBezTo>
                  <a:cubicBezTo>
                    <a:pt x="559524" y="490955"/>
                    <a:pt x="559524" y="493698"/>
                    <a:pt x="559524" y="523867"/>
                  </a:cubicBezTo>
                  <a:cubicBezTo>
                    <a:pt x="559524" y="691176"/>
                    <a:pt x="559524" y="858485"/>
                    <a:pt x="559524" y="1025793"/>
                  </a:cubicBezTo>
                  <a:cubicBezTo>
                    <a:pt x="559524" y="1047735"/>
                    <a:pt x="554038" y="1050478"/>
                    <a:pt x="534840" y="1050478"/>
                  </a:cubicBezTo>
                  <a:cubicBezTo>
                    <a:pt x="364788" y="1050478"/>
                    <a:pt x="194736" y="1050478"/>
                    <a:pt x="24684" y="1050478"/>
                  </a:cubicBezTo>
                  <a:cubicBezTo>
                    <a:pt x="5484" y="1050478"/>
                    <a:pt x="0" y="1044992"/>
                    <a:pt x="0" y="1025793"/>
                  </a:cubicBezTo>
                  <a:cubicBezTo>
                    <a:pt x="0" y="855742"/>
                    <a:pt x="0" y="685691"/>
                    <a:pt x="0" y="512896"/>
                  </a:cubicBezTo>
                  <a:cubicBezTo>
                    <a:pt x="0" y="493698"/>
                    <a:pt x="5484" y="488212"/>
                    <a:pt x="24684" y="488212"/>
                  </a:cubicBezTo>
                  <a:cubicBezTo>
                    <a:pt x="52112" y="488212"/>
                    <a:pt x="76797" y="488212"/>
                    <a:pt x="104225" y="488212"/>
                  </a:cubicBezTo>
                  <a:cubicBezTo>
                    <a:pt x="104225" y="477241"/>
                    <a:pt x="104225" y="466270"/>
                    <a:pt x="104225" y="455298"/>
                  </a:cubicBezTo>
                  <a:cubicBezTo>
                    <a:pt x="95997" y="455298"/>
                    <a:pt x="90511" y="452556"/>
                    <a:pt x="82283" y="452556"/>
                  </a:cubicBezTo>
                  <a:cubicBezTo>
                    <a:pt x="43884" y="444327"/>
                    <a:pt x="16456" y="408672"/>
                    <a:pt x="16456" y="370273"/>
                  </a:cubicBezTo>
                  <a:cubicBezTo>
                    <a:pt x="16456" y="274277"/>
                    <a:pt x="16456" y="181022"/>
                    <a:pt x="16456" y="85026"/>
                  </a:cubicBezTo>
                  <a:cubicBezTo>
                    <a:pt x="16456" y="38399"/>
                    <a:pt x="54855" y="0"/>
                    <a:pt x="104225" y="0"/>
                  </a:cubicBezTo>
                  <a:cubicBezTo>
                    <a:pt x="194736" y="0"/>
                    <a:pt x="287991" y="0"/>
                    <a:pt x="378502" y="0"/>
                  </a:cubicBezTo>
                  <a:cubicBezTo>
                    <a:pt x="400443" y="0"/>
                    <a:pt x="425129" y="0"/>
                    <a:pt x="447071" y="0"/>
                  </a:cubicBezTo>
                  <a:cubicBezTo>
                    <a:pt x="504668" y="0"/>
                    <a:pt x="540324" y="35656"/>
                    <a:pt x="540324" y="95997"/>
                  </a:cubicBezTo>
                  <a:cubicBezTo>
                    <a:pt x="540324" y="109710"/>
                    <a:pt x="540324" y="126167"/>
                    <a:pt x="540324" y="139881"/>
                  </a:cubicBezTo>
                  <a:cubicBezTo>
                    <a:pt x="581465" y="137138"/>
                    <a:pt x="622607" y="145366"/>
                    <a:pt x="663748" y="126167"/>
                  </a:cubicBezTo>
                  <a:cubicBezTo>
                    <a:pt x="677462" y="117939"/>
                    <a:pt x="693920" y="112453"/>
                    <a:pt x="707634" y="106968"/>
                  </a:cubicBezTo>
                  <a:cubicBezTo>
                    <a:pt x="724090" y="101482"/>
                    <a:pt x="735061" y="109710"/>
                    <a:pt x="735061" y="126167"/>
                  </a:cubicBezTo>
                  <a:cubicBezTo>
                    <a:pt x="735061" y="139881"/>
                    <a:pt x="735061" y="156337"/>
                    <a:pt x="735061" y="175537"/>
                  </a:cubicBezTo>
                  <a:close/>
                  <a:moveTo>
                    <a:pt x="523868" y="1014822"/>
                  </a:moveTo>
                  <a:cubicBezTo>
                    <a:pt x="523868" y="850257"/>
                    <a:pt x="523868" y="688433"/>
                    <a:pt x="523868" y="523867"/>
                  </a:cubicBezTo>
                  <a:cubicBezTo>
                    <a:pt x="359302" y="523867"/>
                    <a:pt x="197478" y="523867"/>
                    <a:pt x="35656" y="523867"/>
                  </a:cubicBezTo>
                  <a:cubicBezTo>
                    <a:pt x="35656" y="688433"/>
                    <a:pt x="35656" y="850257"/>
                    <a:pt x="35656" y="1012080"/>
                  </a:cubicBezTo>
                  <a:cubicBezTo>
                    <a:pt x="93253" y="1012080"/>
                    <a:pt x="150852" y="1012080"/>
                    <a:pt x="211192" y="1012080"/>
                  </a:cubicBezTo>
                  <a:cubicBezTo>
                    <a:pt x="211192" y="992880"/>
                    <a:pt x="211192" y="976423"/>
                    <a:pt x="211192" y="957224"/>
                  </a:cubicBezTo>
                  <a:cubicBezTo>
                    <a:pt x="211192" y="927054"/>
                    <a:pt x="227649" y="907854"/>
                    <a:pt x="252333" y="896883"/>
                  </a:cubicBezTo>
                  <a:cubicBezTo>
                    <a:pt x="279761" y="885912"/>
                    <a:pt x="304447" y="888655"/>
                    <a:pt x="326388" y="907854"/>
                  </a:cubicBezTo>
                  <a:cubicBezTo>
                    <a:pt x="342846" y="921568"/>
                    <a:pt x="351074" y="938025"/>
                    <a:pt x="351074" y="959967"/>
                  </a:cubicBezTo>
                  <a:cubicBezTo>
                    <a:pt x="351074" y="976423"/>
                    <a:pt x="351074" y="995623"/>
                    <a:pt x="351074" y="1012080"/>
                  </a:cubicBezTo>
                  <a:cubicBezTo>
                    <a:pt x="408671" y="1014822"/>
                    <a:pt x="466270" y="1014822"/>
                    <a:pt x="523868" y="1014822"/>
                  </a:cubicBezTo>
                  <a:close/>
                  <a:moveTo>
                    <a:pt x="279761" y="35656"/>
                  </a:moveTo>
                  <a:cubicBezTo>
                    <a:pt x="222163" y="35656"/>
                    <a:pt x="164566" y="35656"/>
                    <a:pt x="109711" y="35656"/>
                  </a:cubicBezTo>
                  <a:cubicBezTo>
                    <a:pt x="74053" y="35656"/>
                    <a:pt x="52112" y="57598"/>
                    <a:pt x="52112" y="93254"/>
                  </a:cubicBezTo>
                  <a:cubicBezTo>
                    <a:pt x="52112" y="183765"/>
                    <a:pt x="52112" y="274277"/>
                    <a:pt x="52112" y="364787"/>
                  </a:cubicBezTo>
                  <a:cubicBezTo>
                    <a:pt x="52112" y="397701"/>
                    <a:pt x="74053" y="419643"/>
                    <a:pt x="109711" y="419643"/>
                  </a:cubicBezTo>
                  <a:cubicBezTo>
                    <a:pt x="224906" y="419643"/>
                    <a:pt x="340102" y="419643"/>
                    <a:pt x="452557" y="419643"/>
                  </a:cubicBezTo>
                  <a:cubicBezTo>
                    <a:pt x="485468" y="419643"/>
                    <a:pt x="507412" y="397701"/>
                    <a:pt x="507412" y="364787"/>
                  </a:cubicBezTo>
                  <a:cubicBezTo>
                    <a:pt x="507412" y="274277"/>
                    <a:pt x="507412" y="183765"/>
                    <a:pt x="507412" y="93254"/>
                  </a:cubicBezTo>
                  <a:cubicBezTo>
                    <a:pt x="507412" y="54855"/>
                    <a:pt x="485468" y="35656"/>
                    <a:pt x="449813" y="35656"/>
                  </a:cubicBezTo>
                  <a:cubicBezTo>
                    <a:pt x="392215" y="35656"/>
                    <a:pt x="337360" y="35656"/>
                    <a:pt x="279761" y="35656"/>
                  </a:cubicBezTo>
                  <a:close/>
                  <a:moveTo>
                    <a:pt x="614379" y="178280"/>
                  </a:moveTo>
                  <a:cubicBezTo>
                    <a:pt x="614379" y="211193"/>
                    <a:pt x="614379" y="244106"/>
                    <a:pt x="614379" y="277019"/>
                  </a:cubicBezTo>
                  <a:cubicBezTo>
                    <a:pt x="644550" y="285248"/>
                    <a:pt x="671978" y="296218"/>
                    <a:pt x="702148" y="304446"/>
                  </a:cubicBezTo>
                  <a:cubicBezTo>
                    <a:pt x="702148" y="255077"/>
                    <a:pt x="702148" y="202965"/>
                    <a:pt x="702148" y="153594"/>
                  </a:cubicBezTo>
                  <a:cubicBezTo>
                    <a:pt x="671978" y="159080"/>
                    <a:pt x="644550" y="170051"/>
                    <a:pt x="614379" y="178280"/>
                  </a:cubicBezTo>
                  <a:close/>
                  <a:moveTo>
                    <a:pt x="139880" y="488212"/>
                  </a:moveTo>
                  <a:cubicBezTo>
                    <a:pt x="233135" y="488212"/>
                    <a:pt x="326388" y="488212"/>
                    <a:pt x="419643" y="488212"/>
                  </a:cubicBezTo>
                  <a:cubicBezTo>
                    <a:pt x="419643" y="477241"/>
                    <a:pt x="419643" y="466270"/>
                    <a:pt x="419643" y="455298"/>
                  </a:cubicBezTo>
                  <a:cubicBezTo>
                    <a:pt x="326388" y="455298"/>
                    <a:pt x="233135" y="455298"/>
                    <a:pt x="139880" y="455298"/>
                  </a:cubicBezTo>
                  <a:cubicBezTo>
                    <a:pt x="139880" y="466270"/>
                    <a:pt x="139880" y="477241"/>
                    <a:pt x="139880" y="488212"/>
                  </a:cubicBezTo>
                  <a:close/>
                  <a:moveTo>
                    <a:pt x="315418" y="1014822"/>
                  </a:moveTo>
                  <a:cubicBezTo>
                    <a:pt x="315418" y="995623"/>
                    <a:pt x="315418" y="976423"/>
                    <a:pt x="315418" y="957224"/>
                  </a:cubicBezTo>
                  <a:cubicBezTo>
                    <a:pt x="315418" y="940768"/>
                    <a:pt x="298961" y="927054"/>
                    <a:pt x="282505" y="927054"/>
                  </a:cubicBezTo>
                  <a:cubicBezTo>
                    <a:pt x="266047" y="927054"/>
                    <a:pt x="249591" y="940768"/>
                    <a:pt x="246849" y="957224"/>
                  </a:cubicBezTo>
                  <a:cubicBezTo>
                    <a:pt x="246849" y="976423"/>
                    <a:pt x="246849" y="995623"/>
                    <a:pt x="246849" y="1014822"/>
                  </a:cubicBezTo>
                  <a:cubicBezTo>
                    <a:pt x="268791" y="1014822"/>
                    <a:pt x="290733" y="1014822"/>
                    <a:pt x="315418" y="1014822"/>
                  </a:cubicBezTo>
                  <a:close/>
                  <a:moveTo>
                    <a:pt x="578723" y="279762"/>
                  </a:moveTo>
                  <a:cubicBezTo>
                    <a:pt x="578723" y="244106"/>
                    <a:pt x="578723" y="211193"/>
                    <a:pt x="578723" y="175537"/>
                  </a:cubicBezTo>
                  <a:cubicBezTo>
                    <a:pt x="567752" y="175537"/>
                    <a:pt x="556781" y="175537"/>
                    <a:pt x="545810" y="175537"/>
                  </a:cubicBezTo>
                  <a:cubicBezTo>
                    <a:pt x="545810" y="211193"/>
                    <a:pt x="545810" y="244106"/>
                    <a:pt x="545810" y="279762"/>
                  </a:cubicBezTo>
                  <a:cubicBezTo>
                    <a:pt x="554038" y="279762"/>
                    <a:pt x="565009" y="279762"/>
                    <a:pt x="578723" y="279762"/>
                  </a:cubicBezTo>
                  <a:close/>
                  <a:moveTo>
                    <a:pt x="737803" y="244106"/>
                  </a:moveTo>
                  <a:cubicBezTo>
                    <a:pt x="751517" y="244106"/>
                    <a:pt x="762489" y="249591"/>
                    <a:pt x="770717" y="235877"/>
                  </a:cubicBezTo>
                  <a:cubicBezTo>
                    <a:pt x="773459" y="230392"/>
                    <a:pt x="773459" y="222163"/>
                    <a:pt x="770717" y="216678"/>
                  </a:cubicBezTo>
                  <a:cubicBezTo>
                    <a:pt x="762489" y="205708"/>
                    <a:pt x="751517" y="211193"/>
                    <a:pt x="740547" y="208450"/>
                  </a:cubicBezTo>
                  <a:cubicBezTo>
                    <a:pt x="737803" y="222163"/>
                    <a:pt x="737803" y="233135"/>
                    <a:pt x="737803" y="244106"/>
                  </a:cubicBezTo>
                  <a:close/>
                </a:path>
              </a:pathLst>
            </a:custGeom>
            <a:solidFill>
              <a:srgbClr val="000000"/>
            </a:solidFill>
            <a:ln w="27426" cap="flat">
              <a:noFill/>
              <a:prstDash val="solid"/>
              <a:miter/>
            </a:ln>
          </p:spPr>
          <p:txBody>
            <a:bodyPr rtlCol="0" anchor="ctr"/>
            <a:lstStyle/>
            <a:p>
              <a:endParaRPr lang="en-US"/>
            </a:p>
          </p:txBody>
        </p:sp>
        <p:sp>
          <p:nvSpPr>
            <p:cNvPr id="41" name="Freeform 959">
              <a:extLst>
                <a:ext uri="{FF2B5EF4-FFF2-40B4-BE49-F238E27FC236}">
                  <a16:creationId xmlns:a16="http://schemas.microsoft.com/office/drawing/2014/main" id="{D16529C2-25AD-6A50-6B29-9B5094C16712}"/>
                </a:ext>
              </a:extLst>
            </p:cNvPr>
            <p:cNvSpPr/>
            <p:nvPr/>
          </p:nvSpPr>
          <p:spPr>
            <a:xfrm>
              <a:off x="9574564" y="6156617"/>
              <a:ext cx="141032" cy="192358"/>
            </a:xfrm>
            <a:custGeom>
              <a:avLst/>
              <a:gdLst>
                <a:gd name="connsiteX0" fmla="*/ 112963 w 141032"/>
                <a:gd name="connsiteY0" fmla="*/ 85391 h 192358"/>
                <a:gd name="connsiteX1" fmla="*/ 140391 w 141032"/>
                <a:gd name="connsiteY1" fmla="*/ 156703 h 192358"/>
                <a:gd name="connsiteX2" fmla="*/ 104735 w 141032"/>
                <a:gd name="connsiteY2" fmla="*/ 192359 h 192358"/>
                <a:gd name="connsiteX3" fmla="*/ 22452 w 141032"/>
                <a:gd name="connsiteY3" fmla="*/ 192359 h 192358"/>
                <a:gd name="connsiteX4" fmla="*/ 509 w 141032"/>
                <a:gd name="connsiteY4" fmla="*/ 170417 h 192358"/>
                <a:gd name="connsiteX5" fmla="*/ 509 w 141032"/>
                <a:gd name="connsiteY5" fmla="*/ 156703 h 192358"/>
                <a:gd name="connsiteX6" fmla="*/ 27937 w 141032"/>
                <a:gd name="connsiteY6" fmla="*/ 85391 h 192358"/>
                <a:gd name="connsiteX7" fmla="*/ 38908 w 141032"/>
                <a:gd name="connsiteY7" fmla="*/ 11337 h 192358"/>
                <a:gd name="connsiteX8" fmla="*/ 104735 w 141032"/>
                <a:gd name="connsiteY8" fmla="*/ 11337 h 192358"/>
                <a:gd name="connsiteX9" fmla="*/ 112963 w 141032"/>
                <a:gd name="connsiteY9" fmla="*/ 85391 h 192358"/>
                <a:gd name="connsiteX10" fmla="*/ 104735 w 141032"/>
                <a:gd name="connsiteY10" fmla="*/ 159446 h 192358"/>
                <a:gd name="connsiteX11" fmla="*/ 88278 w 141032"/>
                <a:gd name="connsiteY11" fmla="*/ 112819 h 192358"/>
                <a:gd name="connsiteX12" fmla="*/ 49880 w 141032"/>
                <a:gd name="connsiteY12" fmla="*/ 115562 h 192358"/>
                <a:gd name="connsiteX13" fmla="*/ 36166 w 141032"/>
                <a:gd name="connsiteY13" fmla="*/ 162189 h 192358"/>
                <a:gd name="connsiteX14" fmla="*/ 104735 w 141032"/>
                <a:gd name="connsiteY14" fmla="*/ 159446 h 192358"/>
                <a:gd name="connsiteX15" fmla="*/ 71822 w 141032"/>
                <a:gd name="connsiteY15" fmla="*/ 36022 h 192358"/>
                <a:gd name="connsiteX16" fmla="*/ 55364 w 141032"/>
                <a:gd name="connsiteY16" fmla="*/ 52479 h 192358"/>
                <a:gd name="connsiteX17" fmla="*/ 71822 w 141032"/>
                <a:gd name="connsiteY17" fmla="*/ 68935 h 192358"/>
                <a:gd name="connsiteX18" fmla="*/ 88278 w 141032"/>
                <a:gd name="connsiteY18" fmla="*/ 52479 h 192358"/>
                <a:gd name="connsiteX19" fmla="*/ 71822 w 141032"/>
                <a:gd name="connsiteY19" fmla="*/ 36022 h 19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032" h="192358">
                  <a:moveTo>
                    <a:pt x="112963" y="85391"/>
                  </a:moveTo>
                  <a:cubicBezTo>
                    <a:pt x="137647" y="104591"/>
                    <a:pt x="143133" y="129276"/>
                    <a:pt x="140391" y="156703"/>
                  </a:cubicBezTo>
                  <a:cubicBezTo>
                    <a:pt x="140391" y="192359"/>
                    <a:pt x="140391" y="192359"/>
                    <a:pt x="104735" y="192359"/>
                  </a:cubicBezTo>
                  <a:cubicBezTo>
                    <a:pt x="77308" y="192359"/>
                    <a:pt x="49880" y="192359"/>
                    <a:pt x="22452" y="192359"/>
                  </a:cubicBezTo>
                  <a:cubicBezTo>
                    <a:pt x="5995" y="192359"/>
                    <a:pt x="509" y="186874"/>
                    <a:pt x="509" y="170417"/>
                  </a:cubicBezTo>
                  <a:cubicBezTo>
                    <a:pt x="509" y="164931"/>
                    <a:pt x="509" y="162189"/>
                    <a:pt x="509" y="156703"/>
                  </a:cubicBezTo>
                  <a:cubicBezTo>
                    <a:pt x="-2233" y="129276"/>
                    <a:pt x="5995" y="101848"/>
                    <a:pt x="27937" y="85391"/>
                  </a:cubicBezTo>
                  <a:cubicBezTo>
                    <a:pt x="11481" y="55221"/>
                    <a:pt x="16966" y="27793"/>
                    <a:pt x="38908" y="11337"/>
                  </a:cubicBezTo>
                  <a:cubicBezTo>
                    <a:pt x="58108" y="-5120"/>
                    <a:pt x="85536" y="-2377"/>
                    <a:pt x="104735" y="11337"/>
                  </a:cubicBezTo>
                  <a:cubicBezTo>
                    <a:pt x="126677" y="30536"/>
                    <a:pt x="129419" y="57964"/>
                    <a:pt x="112963" y="85391"/>
                  </a:cubicBezTo>
                  <a:close/>
                  <a:moveTo>
                    <a:pt x="104735" y="159446"/>
                  </a:moveTo>
                  <a:cubicBezTo>
                    <a:pt x="107477" y="140247"/>
                    <a:pt x="104735" y="123790"/>
                    <a:pt x="88278" y="112819"/>
                  </a:cubicBezTo>
                  <a:cubicBezTo>
                    <a:pt x="74564" y="104591"/>
                    <a:pt x="63594" y="104591"/>
                    <a:pt x="49880" y="115562"/>
                  </a:cubicBezTo>
                  <a:cubicBezTo>
                    <a:pt x="33422" y="126533"/>
                    <a:pt x="33422" y="142989"/>
                    <a:pt x="36166" y="162189"/>
                  </a:cubicBezTo>
                  <a:cubicBezTo>
                    <a:pt x="60850" y="159446"/>
                    <a:pt x="82792" y="159446"/>
                    <a:pt x="104735" y="159446"/>
                  </a:cubicBezTo>
                  <a:close/>
                  <a:moveTo>
                    <a:pt x="71822" y="36022"/>
                  </a:moveTo>
                  <a:cubicBezTo>
                    <a:pt x="63594" y="36022"/>
                    <a:pt x="55364" y="44250"/>
                    <a:pt x="55364" y="52479"/>
                  </a:cubicBezTo>
                  <a:cubicBezTo>
                    <a:pt x="55364" y="60707"/>
                    <a:pt x="63594" y="68935"/>
                    <a:pt x="71822" y="68935"/>
                  </a:cubicBezTo>
                  <a:cubicBezTo>
                    <a:pt x="80050" y="68935"/>
                    <a:pt x="88278" y="60707"/>
                    <a:pt x="88278" y="52479"/>
                  </a:cubicBezTo>
                  <a:cubicBezTo>
                    <a:pt x="88278" y="44250"/>
                    <a:pt x="80050" y="36022"/>
                    <a:pt x="71822" y="36022"/>
                  </a:cubicBezTo>
                  <a:close/>
                </a:path>
              </a:pathLst>
            </a:custGeom>
            <a:solidFill>
              <a:srgbClr val="000000"/>
            </a:solidFill>
            <a:ln w="27426" cap="flat">
              <a:noFill/>
              <a:prstDash val="solid"/>
              <a:miter/>
            </a:ln>
          </p:spPr>
          <p:txBody>
            <a:bodyPr rtlCol="0" anchor="ctr"/>
            <a:lstStyle/>
            <a:p>
              <a:endParaRPr lang="en-US"/>
            </a:p>
          </p:txBody>
        </p:sp>
        <p:sp>
          <p:nvSpPr>
            <p:cNvPr id="42" name="Freeform 960">
              <a:extLst>
                <a:ext uri="{FF2B5EF4-FFF2-40B4-BE49-F238E27FC236}">
                  <a16:creationId xmlns:a16="http://schemas.microsoft.com/office/drawing/2014/main" id="{EF94A753-495D-3EB3-603F-A5CAAE5BA0A9}"/>
                </a:ext>
              </a:extLst>
            </p:cNvPr>
            <p:cNvSpPr/>
            <p:nvPr/>
          </p:nvSpPr>
          <p:spPr>
            <a:xfrm>
              <a:off x="9421479" y="6159359"/>
              <a:ext cx="137481" cy="192359"/>
            </a:xfrm>
            <a:custGeom>
              <a:avLst/>
              <a:gdLst>
                <a:gd name="connsiteX0" fmla="*/ 109711 w 137481"/>
                <a:gd name="connsiteY0" fmla="*/ 82649 h 192359"/>
                <a:gd name="connsiteX1" fmla="*/ 137138 w 137481"/>
                <a:gd name="connsiteY1" fmla="*/ 175903 h 192359"/>
                <a:gd name="connsiteX2" fmla="*/ 120682 w 137481"/>
                <a:gd name="connsiteY2" fmla="*/ 192359 h 192359"/>
                <a:gd name="connsiteX3" fmla="*/ 16456 w 137481"/>
                <a:gd name="connsiteY3" fmla="*/ 192359 h 192359"/>
                <a:gd name="connsiteX4" fmla="*/ 0 w 137481"/>
                <a:gd name="connsiteY4" fmla="*/ 175903 h 192359"/>
                <a:gd name="connsiteX5" fmla="*/ 0 w 137481"/>
                <a:gd name="connsiteY5" fmla="*/ 134761 h 192359"/>
                <a:gd name="connsiteX6" fmla="*/ 27428 w 137481"/>
                <a:gd name="connsiteY6" fmla="*/ 85392 h 192359"/>
                <a:gd name="connsiteX7" fmla="*/ 38399 w 137481"/>
                <a:gd name="connsiteY7" fmla="*/ 11337 h 192359"/>
                <a:gd name="connsiteX8" fmla="*/ 104225 w 137481"/>
                <a:gd name="connsiteY8" fmla="*/ 11337 h 192359"/>
                <a:gd name="connsiteX9" fmla="*/ 109711 w 137481"/>
                <a:gd name="connsiteY9" fmla="*/ 82649 h 192359"/>
                <a:gd name="connsiteX10" fmla="*/ 101483 w 137481"/>
                <a:gd name="connsiteY10" fmla="*/ 156704 h 192359"/>
                <a:gd name="connsiteX11" fmla="*/ 85025 w 137481"/>
                <a:gd name="connsiteY11" fmla="*/ 110077 h 192359"/>
                <a:gd name="connsiteX12" fmla="*/ 46627 w 137481"/>
                <a:gd name="connsiteY12" fmla="*/ 112819 h 192359"/>
                <a:gd name="connsiteX13" fmla="*/ 35656 w 137481"/>
                <a:gd name="connsiteY13" fmla="*/ 156704 h 192359"/>
                <a:gd name="connsiteX14" fmla="*/ 101483 w 137481"/>
                <a:gd name="connsiteY14" fmla="*/ 156704 h 192359"/>
                <a:gd name="connsiteX15" fmla="*/ 65827 w 137481"/>
                <a:gd name="connsiteY15" fmla="*/ 33280 h 192359"/>
                <a:gd name="connsiteX16" fmla="*/ 49369 w 137481"/>
                <a:gd name="connsiteY16" fmla="*/ 49736 h 192359"/>
                <a:gd name="connsiteX17" fmla="*/ 65827 w 137481"/>
                <a:gd name="connsiteY17" fmla="*/ 66192 h 192359"/>
                <a:gd name="connsiteX18" fmla="*/ 82283 w 137481"/>
                <a:gd name="connsiteY18" fmla="*/ 49736 h 192359"/>
                <a:gd name="connsiteX19" fmla="*/ 65827 w 137481"/>
                <a:gd name="connsiteY19" fmla="*/ 33280 h 19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481" h="192359">
                  <a:moveTo>
                    <a:pt x="109711" y="82649"/>
                  </a:moveTo>
                  <a:cubicBezTo>
                    <a:pt x="142624" y="107334"/>
                    <a:pt x="137138" y="140247"/>
                    <a:pt x="137138" y="175903"/>
                  </a:cubicBezTo>
                  <a:cubicBezTo>
                    <a:pt x="137138" y="184131"/>
                    <a:pt x="128910" y="192359"/>
                    <a:pt x="120682" y="192359"/>
                  </a:cubicBezTo>
                  <a:cubicBezTo>
                    <a:pt x="85025" y="192359"/>
                    <a:pt x="49369" y="192359"/>
                    <a:pt x="16456" y="192359"/>
                  </a:cubicBezTo>
                  <a:cubicBezTo>
                    <a:pt x="5486" y="192359"/>
                    <a:pt x="0" y="184131"/>
                    <a:pt x="0" y="175903"/>
                  </a:cubicBezTo>
                  <a:cubicBezTo>
                    <a:pt x="0" y="162189"/>
                    <a:pt x="0" y="148475"/>
                    <a:pt x="0" y="134761"/>
                  </a:cubicBezTo>
                  <a:cubicBezTo>
                    <a:pt x="2742" y="115562"/>
                    <a:pt x="10972" y="99106"/>
                    <a:pt x="27428" y="85392"/>
                  </a:cubicBezTo>
                  <a:cubicBezTo>
                    <a:pt x="13714" y="52478"/>
                    <a:pt x="16456" y="30537"/>
                    <a:pt x="38399" y="11337"/>
                  </a:cubicBezTo>
                  <a:cubicBezTo>
                    <a:pt x="57597" y="-2377"/>
                    <a:pt x="85025" y="-5119"/>
                    <a:pt x="104225" y="11337"/>
                  </a:cubicBezTo>
                  <a:cubicBezTo>
                    <a:pt x="120682" y="27794"/>
                    <a:pt x="123425" y="52478"/>
                    <a:pt x="109711" y="82649"/>
                  </a:cubicBezTo>
                  <a:close/>
                  <a:moveTo>
                    <a:pt x="101483" y="156704"/>
                  </a:moveTo>
                  <a:cubicBezTo>
                    <a:pt x="104225" y="132019"/>
                    <a:pt x="98739" y="118305"/>
                    <a:pt x="85025" y="110077"/>
                  </a:cubicBezTo>
                  <a:cubicBezTo>
                    <a:pt x="71311" y="101849"/>
                    <a:pt x="57597" y="104592"/>
                    <a:pt x="46627" y="112819"/>
                  </a:cubicBezTo>
                  <a:cubicBezTo>
                    <a:pt x="35656" y="123790"/>
                    <a:pt x="30170" y="140247"/>
                    <a:pt x="35656" y="156704"/>
                  </a:cubicBezTo>
                  <a:cubicBezTo>
                    <a:pt x="54855" y="156704"/>
                    <a:pt x="76797" y="156704"/>
                    <a:pt x="101483" y="156704"/>
                  </a:cubicBezTo>
                  <a:close/>
                  <a:moveTo>
                    <a:pt x="65827" y="33280"/>
                  </a:moveTo>
                  <a:cubicBezTo>
                    <a:pt x="57597" y="33280"/>
                    <a:pt x="49369" y="41507"/>
                    <a:pt x="49369" y="49736"/>
                  </a:cubicBezTo>
                  <a:cubicBezTo>
                    <a:pt x="49369" y="57964"/>
                    <a:pt x="57597" y="66192"/>
                    <a:pt x="65827" y="66192"/>
                  </a:cubicBezTo>
                  <a:cubicBezTo>
                    <a:pt x="74055" y="66192"/>
                    <a:pt x="82283" y="57964"/>
                    <a:pt x="82283" y="49736"/>
                  </a:cubicBezTo>
                  <a:cubicBezTo>
                    <a:pt x="85025" y="41507"/>
                    <a:pt x="76797" y="33280"/>
                    <a:pt x="65827" y="33280"/>
                  </a:cubicBezTo>
                  <a:close/>
                </a:path>
              </a:pathLst>
            </a:custGeom>
            <a:solidFill>
              <a:srgbClr val="000000"/>
            </a:solidFill>
            <a:ln w="27426" cap="flat">
              <a:noFill/>
              <a:prstDash val="solid"/>
              <a:miter/>
            </a:ln>
          </p:spPr>
          <p:txBody>
            <a:bodyPr rtlCol="0" anchor="ctr"/>
            <a:lstStyle/>
            <a:p>
              <a:endParaRPr lang="en-US"/>
            </a:p>
          </p:txBody>
        </p:sp>
        <p:sp>
          <p:nvSpPr>
            <p:cNvPr id="43" name="Freeform 961">
              <a:extLst>
                <a:ext uri="{FF2B5EF4-FFF2-40B4-BE49-F238E27FC236}">
                  <a16:creationId xmlns:a16="http://schemas.microsoft.com/office/drawing/2014/main" id="{78C001CD-CAE3-398F-1119-3524715876D6}"/>
                </a:ext>
              </a:extLst>
            </p:cNvPr>
            <p:cNvSpPr/>
            <p:nvPr/>
          </p:nvSpPr>
          <p:spPr>
            <a:xfrm>
              <a:off x="9259013" y="6153874"/>
              <a:ext cx="141165" cy="195101"/>
            </a:xfrm>
            <a:custGeom>
              <a:avLst/>
              <a:gdLst>
                <a:gd name="connsiteX0" fmla="*/ 113096 w 141165"/>
                <a:gd name="connsiteY0" fmla="*/ 88134 h 195101"/>
                <a:gd name="connsiteX1" fmla="*/ 140524 w 141165"/>
                <a:gd name="connsiteY1" fmla="*/ 159446 h 195101"/>
                <a:gd name="connsiteX2" fmla="*/ 104868 w 141165"/>
                <a:gd name="connsiteY2" fmla="*/ 195102 h 195101"/>
                <a:gd name="connsiteX3" fmla="*/ 22585 w 141165"/>
                <a:gd name="connsiteY3" fmla="*/ 195102 h 195101"/>
                <a:gd name="connsiteX4" fmla="*/ 642 w 141165"/>
                <a:gd name="connsiteY4" fmla="*/ 173160 h 195101"/>
                <a:gd name="connsiteX5" fmla="*/ 642 w 141165"/>
                <a:gd name="connsiteY5" fmla="*/ 159446 h 195101"/>
                <a:gd name="connsiteX6" fmla="*/ 28069 w 141165"/>
                <a:gd name="connsiteY6" fmla="*/ 85391 h 195101"/>
                <a:gd name="connsiteX7" fmla="*/ 39041 w 141165"/>
                <a:gd name="connsiteY7" fmla="*/ 11337 h 195101"/>
                <a:gd name="connsiteX8" fmla="*/ 104868 w 141165"/>
                <a:gd name="connsiteY8" fmla="*/ 11337 h 195101"/>
                <a:gd name="connsiteX9" fmla="*/ 113096 w 141165"/>
                <a:gd name="connsiteY9" fmla="*/ 88134 h 195101"/>
                <a:gd name="connsiteX10" fmla="*/ 104868 w 141165"/>
                <a:gd name="connsiteY10" fmla="*/ 162189 h 195101"/>
                <a:gd name="connsiteX11" fmla="*/ 85668 w 141165"/>
                <a:gd name="connsiteY11" fmla="*/ 115562 h 195101"/>
                <a:gd name="connsiteX12" fmla="*/ 47269 w 141165"/>
                <a:gd name="connsiteY12" fmla="*/ 118305 h 195101"/>
                <a:gd name="connsiteX13" fmla="*/ 33555 w 141165"/>
                <a:gd name="connsiteY13" fmla="*/ 164932 h 195101"/>
                <a:gd name="connsiteX14" fmla="*/ 104868 w 141165"/>
                <a:gd name="connsiteY14" fmla="*/ 162189 h 195101"/>
                <a:gd name="connsiteX15" fmla="*/ 88410 w 141165"/>
                <a:gd name="connsiteY15" fmla="*/ 57964 h 195101"/>
                <a:gd name="connsiteX16" fmla="*/ 71955 w 141165"/>
                <a:gd name="connsiteY16" fmla="*/ 41508 h 195101"/>
                <a:gd name="connsiteX17" fmla="*/ 55497 w 141165"/>
                <a:gd name="connsiteY17" fmla="*/ 57964 h 195101"/>
                <a:gd name="connsiteX18" fmla="*/ 71955 w 141165"/>
                <a:gd name="connsiteY18" fmla="*/ 74420 h 195101"/>
                <a:gd name="connsiteX19" fmla="*/ 88410 w 141165"/>
                <a:gd name="connsiteY19" fmla="*/ 57964 h 19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165" h="195101">
                  <a:moveTo>
                    <a:pt x="113096" y="88134"/>
                  </a:moveTo>
                  <a:cubicBezTo>
                    <a:pt x="137780" y="107334"/>
                    <a:pt x="143266" y="132019"/>
                    <a:pt x="140524" y="159446"/>
                  </a:cubicBezTo>
                  <a:cubicBezTo>
                    <a:pt x="140524" y="195102"/>
                    <a:pt x="140524" y="195102"/>
                    <a:pt x="104868" y="195102"/>
                  </a:cubicBezTo>
                  <a:cubicBezTo>
                    <a:pt x="77440" y="195102"/>
                    <a:pt x="50013" y="195102"/>
                    <a:pt x="22585" y="195102"/>
                  </a:cubicBezTo>
                  <a:cubicBezTo>
                    <a:pt x="6127" y="195102"/>
                    <a:pt x="642" y="189617"/>
                    <a:pt x="642" y="173160"/>
                  </a:cubicBezTo>
                  <a:cubicBezTo>
                    <a:pt x="642" y="167674"/>
                    <a:pt x="642" y="164932"/>
                    <a:pt x="642" y="159446"/>
                  </a:cubicBezTo>
                  <a:cubicBezTo>
                    <a:pt x="-2101" y="132019"/>
                    <a:pt x="3385" y="104591"/>
                    <a:pt x="28069" y="85391"/>
                  </a:cubicBezTo>
                  <a:cubicBezTo>
                    <a:pt x="11613" y="55222"/>
                    <a:pt x="17099" y="27794"/>
                    <a:pt x="39041" y="11337"/>
                  </a:cubicBezTo>
                  <a:cubicBezTo>
                    <a:pt x="58241" y="-5120"/>
                    <a:pt x="85668" y="-2377"/>
                    <a:pt x="104868" y="11337"/>
                  </a:cubicBezTo>
                  <a:cubicBezTo>
                    <a:pt x="126810" y="33279"/>
                    <a:pt x="129552" y="60707"/>
                    <a:pt x="113096" y="88134"/>
                  </a:cubicBezTo>
                  <a:close/>
                  <a:moveTo>
                    <a:pt x="104868" y="162189"/>
                  </a:moveTo>
                  <a:cubicBezTo>
                    <a:pt x="107610" y="142989"/>
                    <a:pt x="104868" y="123791"/>
                    <a:pt x="85668" y="115562"/>
                  </a:cubicBezTo>
                  <a:cubicBezTo>
                    <a:pt x="71955" y="107334"/>
                    <a:pt x="60983" y="110077"/>
                    <a:pt x="47269" y="118305"/>
                  </a:cubicBezTo>
                  <a:cubicBezTo>
                    <a:pt x="30813" y="129276"/>
                    <a:pt x="30813" y="145732"/>
                    <a:pt x="33555" y="164932"/>
                  </a:cubicBezTo>
                  <a:cubicBezTo>
                    <a:pt x="60983" y="162189"/>
                    <a:pt x="82925" y="162189"/>
                    <a:pt x="104868" y="162189"/>
                  </a:cubicBezTo>
                  <a:close/>
                  <a:moveTo>
                    <a:pt x="88410" y="57964"/>
                  </a:moveTo>
                  <a:cubicBezTo>
                    <a:pt x="88410" y="49736"/>
                    <a:pt x="80183" y="41508"/>
                    <a:pt x="71955" y="41508"/>
                  </a:cubicBezTo>
                  <a:cubicBezTo>
                    <a:pt x="63727" y="41508"/>
                    <a:pt x="55497" y="49736"/>
                    <a:pt x="55497" y="57964"/>
                  </a:cubicBezTo>
                  <a:cubicBezTo>
                    <a:pt x="55497" y="66192"/>
                    <a:pt x="63727" y="74420"/>
                    <a:pt x="71955" y="74420"/>
                  </a:cubicBezTo>
                  <a:cubicBezTo>
                    <a:pt x="80183" y="74420"/>
                    <a:pt x="88410" y="66192"/>
                    <a:pt x="88410" y="57964"/>
                  </a:cubicBezTo>
                  <a:close/>
                </a:path>
              </a:pathLst>
            </a:custGeom>
            <a:solidFill>
              <a:srgbClr val="000000"/>
            </a:solidFill>
            <a:ln w="27426" cap="flat">
              <a:noFill/>
              <a:prstDash val="solid"/>
              <a:miter/>
            </a:ln>
          </p:spPr>
          <p:txBody>
            <a:bodyPr rtlCol="0" anchor="ctr"/>
            <a:lstStyle/>
            <a:p>
              <a:endParaRPr lang="en-US"/>
            </a:p>
          </p:txBody>
        </p:sp>
        <p:sp>
          <p:nvSpPr>
            <p:cNvPr id="44" name="Freeform 962">
              <a:extLst>
                <a:ext uri="{FF2B5EF4-FFF2-40B4-BE49-F238E27FC236}">
                  <a16:creationId xmlns:a16="http://schemas.microsoft.com/office/drawing/2014/main" id="{7FFAC4EB-B208-0B1E-F2E5-5C6FE167DBA9}"/>
                </a:ext>
              </a:extLst>
            </p:cNvPr>
            <p:cNvSpPr/>
            <p:nvPr/>
          </p:nvSpPr>
          <p:spPr>
            <a:xfrm>
              <a:off x="9506504" y="5528890"/>
              <a:ext cx="52113" cy="32913"/>
            </a:xfrm>
            <a:custGeom>
              <a:avLst/>
              <a:gdLst>
                <a:gd name="connsiteX0" fmla="*/ 0 w 52113"/>
                <a:gd name="connsiteY0" fmla="*/ 0 h 32913"/>
                <a:gd name="connsiteX1" fmla="*/ 52113 w 52113"/>
                <a:gd name="connsiteY1" fmla="*/ 0 h 32913"/>
                <a:gd name="connsiteX2" fmla="*/ 52113 w 52113"/>
                <a:gd name="connsiteY2" fmla="*/ 32913 h 32913"/>
                <a:gd name="connsiteX3" fmla="*/ 0 w 52113"/>
                <a:gd name="connsiteY3" fmla="*/ 32913 h 32913"/>
                <a:gd name="connsiteX4" fmla="*/ 0 w 52113"/>
                <a:gd name="connsiteY4" fmla="*/ 0 h 32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32913">
                  <a:moveTo>
                    <a:pt x="0" y="0"/>
                  </a:moveTo>
                  <a:cubicBezTo>
                    <a:pt x="16458" y="0"/>
                    <a:pt x="32914" y="0"/>
                    <a:pt x="52113" y="0"/>
                  </a:cubicBezTo>
                  <a:cubicBezTo>
                    <a:pt x="52113" y="10971"/>
                    <a:pt x="52113" y="21943"/>
                    <a:pt x="52113" y="32913"/>
                  </a:cubicBezTo>
                  <a:cubicBezTo>
                    <a:pt x="35657" y="32913"/>
                    <a:pt x="19200" y="32913"/>
                    <a:pt x="0" y="32913"/>
                  </a:cubicBezTo>
                  <a:cubicBezTo>
                    <a:pt x="0" y="21943"/>
                    <a:pt x="0" y="10971"/>
                    <a:pt x="0" y="0"/>
                  </a:cubicBezTo>
                  <a:close/>
                </a:path>
              </a:pathLst>
            </a:custGeom>
            <a:solidFill>
              <a:srgbClr val="000000"/>
            </a:solidFill>
            <a:ln w="27426" cap="flat">
              <a:noFill/>
              <a:prstDash val="solid"/>
              <a:miter/>
            </a:ln>
          </p:spPr>
          <p:txBody>
            <a:bodyPr rtlCol="0" anchor="ctr"/>
            <a:lstStyle/>
            <a:p>
              <a:endParaRPr lang="en-US"/>
            </a:p>
          </p:txBody>
        </p:sp>
        <p:sp>
          <p:nvSpPr>
            <p:cNvPr id="45" name="Freeform 963">
              <a:extLst>
                <a:ext uri="{FF2B5EF4-FFF2-40B4-BE49-F238E27FC236}">
                  <a16:creationId xmlns:a16="http://schemas.microsoft.com/office/drawing/2014/main" id="{F238B345-3E9B-A191-B6E7-6E3EB3053F3F}"/>
                </a:ext>
              </a:extLst>
            </p:cNvPr>
            <p:cNvSpPr/>
            <p:nvPr/>
          </p:nvSpPr>
          <p:spPr>
            <a:xfrm>
              <a:off x="9498276" y="5600202"/>
              <a:ext cx="52113" cy="46627"/>
            </a:xfrm>
            <a:custGeom>
              <a:avLst/>
              <a:gdLst>
                <a:gd name="connsiteX0" fmla="*/ 16458 w 52113"/>
                <a:gd name="connsiteY0" fmla="*/ 0 h 46627"/>
                <a:gd name="connsiteX1" fmla="*/ 52113 w 52113"/>
                <a:gd name="connsiteY1" fmla="*/ 16457 h 46627"/>
                <a:gd name="connsiteX2" fmla="*/ 35656 w 52113"/>
                <a:gd name="connsiteY2" fmla="*/ 46627 h 46627"/>
                <a:gd name="connsiteX3" fmla="*/ 0 w 52113"/>
                <a:gd name="connsiteY3" fmla="*/ 30171 h 46627"/>
                <a:gd name="connsiteX4" fmla="*/ 16458 w 52113"/>
                <a:gd name="connsiteY4" fmla="*/ 0 h 4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7">
                  <a:moveTo>
                    <a:pt x="16458" y="0"/>
                  </a:moveTo>
                  <a:cubicBezTo>
                    <a:pt x="30171" y="5486"/>
                    <a:pt x="38399" y="10971"/>
                    <a:pt x="52113" y="16457"/>
                  </a:cubicBezTo>
                  <a:cubicBezTo>
                    <a:pt x="46627" y="27428"/>
                    <a:pt x="41142" y="38399"/>
                    <a:pt x="35656" y="46627"/>
                  </a:cubicBezTo>
                  <a:cubicBezTo>
                    <a:pt x="24686" y="41141"/>
                    <a:pt x="13714" y="35656"/>
                    <a:pt x="0" y="30171"/>
                  </a:cubicBezTo>
                  <a:cubicBezTo>
                    <a:pt x="5486" y="19200"/>
                    <a:pt x="10972" y="10971"/>
                    <a:pt x="16458" y="0"/>
                  </a:cubicBezTo>
                  <a:close/>
                </a:path>
              </a:pathLst>
            </a:custGeom>
            <a:solidFill>
              <a:srgbClr val="000000"/>
            </a:solidFill>
            <a:ln w="27426" cap="flat">
              <a:noFill/>
              <a:prstDash val="solid"/>
              <a:miter/>
            </a:ln>
          </p:spPr>
          <p:txBody>
            <a:bodyPr rtlCol="0" anchor="ctr"/>
            <a:lstStyle/>
            <a:p>
              <a:endParaRPr lang="en-US"/>
            </a:p>
          </p:txBody>
        </p:sp>
        <p:sp>
          <p:nvSpPr>
            <p:cNvPr id="46" name="Freeform 964">
              <a:extLst>
                <a:ext uri="{FF2B5EF4-FFF2-40B4-BE49-F238E27FC236}">
                  <a16:creationId xmlns:a16="http://schemas.microsoft.com/office/drawing/2014/main" id="{A947422C-7EBB-7583-8CB9-0B45F2A1A772}"/>
                </a:ext>
              </a:extLst>
            </p:cNvPr>
            <p:cNvSpPr/>
            <p:nvPr/>
          </p:nvSpPr>
          <p:spPr>
            <a:xfrm>
              <a:off x="9498276" y="5441122"/>
              <a:ext cx="52113" cy="46626"/>
            </a:xfrm>
            <a:custGeom>
              <a:avLst/>
              <a:gdLst>
                <a:gd name="connsiteX0" fmla="*/ 35656 w 52113"/>
                <a:gd name="connsiteY0" fmla="*/ 0 h 46626"/>
                <a:gd name="connsiteX1" fmla="*/ 52113 w 52113"/>
                <a:gd name="connsiteY1" fmla="*/ 30170 h 46626"/>
                <a:gd name="connsiteX2" fmla="*/ 16458 w 52113"/>
                <a:gd name="connsiteY2" fmla="*/ 46627 h 46626"/>
                <a:gd name="connsiteX3" fmla="*/ 0 w 52113"/>
                <a:gd name="connsiteY3" fmla="*/ 16457 h 46626"/>
                <a:gd name="connsiteX4" fmla="*/ 35656 w 52113"/>
                <a:gd name="connsiteY4" fmla="*/ 0 h 4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6">
                  <a:moveTo>
                    <a:pt x="35656" y="0"/>
                  </a:moveTo>
                  <a:cubicBezTo>
                    <a:pt x="41142" y="10971"/>
                    <a:pt x="46627" y="19199"/>
                    <a:pt x="52113" y="30170"/>
                  </a:cubicBezTo>
                  <a:cubicBezTo>
                    <a:pt x="41142" y="35656"/>
                    <a:pt x="30171" y="41142"/>
                    <a:pt x="16458" y="46627"/>
                  </a:cubicBezTo>
                  <a:cubicBezTo>
                    <a:pt x="10972" y="35656"/>
                    <a:pt x="5486" y="27428"/>
                    <a:pt x="0" y="16457"/>
                  </a:cubicBezTo>
                  <a:cubicBezTo>
                    <a:pt x="10972" y="10971"/>
                    <a:pt x="21942" y="5485"/>
                    <a:pt x="35656" y="0"/>
                  </a:cubicBezTo>
                  <a:close/>
                </a:path>
              </a:pathLst>
            </a:custGeom>
            <a:solidFill>
              <a:srgbClr val="000000"/>
            </a:solidFill>
            <a:ln w="27426" cap="flat">
              <a:noFill/>
              <a:prstDash val="solid"/>
              <a:miter/>
            </a:ln>
          </p:spPr>
          <p:txBody>
            <a:bodyPr rtlCol="0" anchor="ctr"/>
            <a:lstStyle/>
            <a:p>
              <a:endParaRPr lang="en-US"/>
            </a:p>
          </p:txBody>
        </p:sp>
        <p:sp>
          <p:nvSpPr>
            <p:cNvPr id="47" name="Freeform 965">
              <a:extLst>
                <a:ext uri="{FF2B5EF4-FFF2-40B4-BE49-F238E27FC236}">
                  <a16:creationId xmlns:a16="http://schemas.microsoft.com/office/drawing/2014/main" id="{AE853EE7-0C28-42F6-99D7-90EA69D03C6A}"/>
                </a:ext>
              </a:extLst>
            </p:cNvPr>
            <p:cNvSpPr/>
            <p:nvPr/>
          </p:nvSpPr>
          <p:spPr>
            <a:xfrm>
              <a:off x="9051205" y="6189896"/>
              <a:ext cx="104224" cy="106967"/>
            </a:xfrm>
            <a:custGeom>
              <a:avLst/>
              <a:gdLst>
                <a:gd name="connsiteX0" fmla="*/ 104225 w 104224"/>
                <a:gd name="connsiteY0" fmla="*/ 54855 h 106967"/>
                <a:gd name="connsiteX1" fmla="*/ 104225 w 104224"/>
                <a:gd name="connsiteY1" fmla="*/ 87769 h 106967"/>
                <a:gd name="connsiteX2" fmla="*/ 85025 w 104224"/>
                <a:gd name="connsiteY2" fmla="*/ 106968 h 106967"/>
                <a:gd name="connsiteX3" fmla="*/ 16456 w 104224"/>
                <a:gd name="connsiteY3" fmla="*/ 106968 h 106967"/>
                <a:gd name="connsiteX4" fmla="*/ 0 w 104224"/>
                <a:gd name="connsiteY4" fmla="*/ 87769 h 106967"/>
                <a:gd name="connsiteX5" fmla="*/ 0 w 104224"/>
                <a:gd name="connsiteY5" fmla="*/ 19200 h 106967"/>
                <a:gd name="connsiteX6" fmla="*/ 16456 w 104224"/>
                <a:gd name="connsiteY6" fmla="*/ 0 h 106967"/>
                <a:gd name="connsiteX7" fmla="*/ 85025 w 104224"/>
                <a:gd name="connsiteY7" fmla="*/ 0 h 106967"/>
                <a:gd name="connsiteX8" fmla="*/ 104225 w 104224"/>
                <a:gd name="connsiteY8" fmla="*/ 19200 h 106967"/>
                <a:gd name="connsiteX9" fmla="*/ 104225 w 104224"/>
                <a:gd name="connsiteY9" fmla="*/ 54855 h 106967"/>
                <a:gd name="connsiteX10" fmla="*/ 68569 w 104224"/>
                <a:gd name="connsiteY10" fmla="*/ 74055 h 106967"/>
                <a:gd name="connsiteX11" fmla="*/ 68569 w 104224"/>
                <a:gd name="connsiteY11" fmla="*/ 41141 h 106967"/>
                <a:gd name="connsiteX12" fmla="*/ 35656 w 104224"/>
                <a:gd name="connsiteY12" fmla="*/ 41141 h 106967"/>
                <a:gd name="connsiteX13" fmla="*/ 35656 w 104224"/>
                <a:gd name="connsiteY13" fmla="*/ 74055 h 106967"/>
                <a:gd name="connsiteX14" fmla="*/ 68569 w 104224"/>
                <a:gd name="connsiteY14" fmla="*/ 74055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6967">
                  <a:moveTo>
                    <a:pt x="104225" y="54855"/>
                  </a:moveTo>
                  <a:cubicBezTo>
                    <a:pt x="104225" y="65826"/>
                    <a:pt x="104225" y="76797"/>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6"/>
                    <a:pt x="0" y="41141"/>
                    <a:pt x="0" y="19200"/>
                  </a:cubicBezTo>
                  <a:cubicBezTo>
                    <a:pt x="0" y="8228"/>
                    <a:pt x="5486" y="0"/>
                    <a:pt x="16456" y="0"/>
                  </a:cubicBezTo>
                  <a:cubicBezTo>
                    <a:pt x="38399" y="0"/>
                    <a:pt x="63083" y="0"/>
                    <a:pt x="85025" y="0"/>
                  </a:cubicBezTo>
                  <a:cubicBezTo>
                    <a:pt x="95997" y="0"/>
                    <a:pt x="104225" y="8228"/>
                    <a:pt x="104225" y="19200"/>
                  </a:cubicBezTo>
                  <a:cubicBezTo>
                    <a:pt x="104225" y="32913"/>
                    <a:pt x="104225" y="43884"/>
                    <a:pt x="104225" y="54855"/>
                  </a:cubicBezTo>
                  <a:close/>
                  <a:moveTo>
                    <a:pt x="68569" y="74055"/>
                  </a:moveTo>
                  <a:cubicBezTo>
                    <a:pt x="68569" y="63083"/>
                    <a:pt x="68569" y="52112"/>
                    <a:pt x="68569" y="41141"/>
                  </a:cubicBezTo>
                  <a:cubicBezTo>
                    <a:pt x="57597" y="41141"/>
                    <a:pt x="46627" y="41141"/>
                    <a:pt x="35656" y="41141"/>
                  </a:cubicBezTo>
                  <a:cubicBezTo>
                    <a:pt x="35656" y="52112"/>
                    <a:pt x="35656" y="63083"/>
                    <a:pt x="35656" y="74055"/>
                  </a:cubicBezTo>
                  <a:cubicBezTo>
                    <a:pt x="46627" y="74055"/>
                    <a:pt x="57597" y="74055"/>
                    <a:pt x="68569" y="74055"/>
                  </a:cubicBezTo>
                  <a:close/>
                </a:path>
              </a:pathLst>
            </a:custGeom>
            <a:solidFill>
              <a:srgbClr val="000000"/>
            </a:solidFill>
            <a:ln w="27426" cap="flat">
              <a:noFill/>
              <a:prstDash val="solid"/>
              <a:miter/>
            </a:ln>
          </p:spPr>
          <p:txBody>
            <a:bodyPr rtlCol="0" anchor="ctr"/>
            <a:lstStyle/>
            <a:p>
              <a:endParaRPr lang="en-US"/>
            </a:p>
          </p:txBody>
        </p:sp>
        <p:sp>
          <p:nvSpPr>
            <p:cNvPr id="48" name="Freeform 966">
              <a:extLst>
                <a:ext uri="{FF2B5EF4-FFF2-40B4-BE49-F238E27FC236}">
                  <a16:creationId xmlns:a16="http://schemas.microsoft.com/office/drawing/2014/main" id="{CE275E11-BD29-B675-D586-2B5C11AB1DDB}"/>
                </a:ext>
              </a:extLst>
            </p:cNvPr>
            <p:cNvSpPr/>
            <p:nvPr/>
          </p:nvSpPr>
          <p:spPr>
            <a:xfrm>
              <a:off x="8733045" y="6195382"/>
              <a:ext cx="106966" cy="104224"/>
            </a:xfrm>
            <a:custGeom>
              <a:avLst/>
              <a:gdLst>
                <a:gd name="connsiteX0" fmla="*/ 52112 w 106966"/>
                <a:gd name="connsiteY0" fmla="*/ 104225 h 104224"/>
                <a:gd name="connsiteX1" fmla="*/ 19198 w 106966"/>
                <a:gd name="connsiteY1" fmla="*/ 104225 h 104224"/>
                <a:gd name="connsiteX2" fmla="*/ 0 w 106966"/>
                <a:gd name="connsiteY2" fmla="*/ 85025 h 104224"/>
                <a:gd name="connsiteX3" fmla="*/ 0 w 106966"/>
                <a:gd name="connsiteY3" fmla="*/ 16456 h 104224"/>
                <a:gd name="connsiteX4" fmla="*/ 19198 w 106966"/>
                <a:gd name="connsiteY4" fmla="*/ 0 h 104224"/>
                <a:gd name="connsiteX5" fmla="*/ 87767 w 106966"/>
                <a:gd name="connsiteY5" fmla="*/ 0 h 104224"/>
                <a:gd name="connsiteX6" fmla="*/ 106967 w 106966"/>
                <a:gd name="connsiteY6" fmla="*/ 16456 h 104224"/>
                <a:gd name="connsiteX7" fmla="*/ 106967 w 106966"/>
                <a:gd name="connsiteY7" fmla="*/ 85025 h 104224"/>
                <a:gd name="connsiteX8" fmla="*/ 87767 w 106966"/>
                <a:gd name="connsiteY8" fmla="*/ 104225 h 104224"/>
                <a:gd name="connsiteX9" fmla="*/ 52112 w 106966"/>
                <a:gd name="connsiteY9" fmla="*/ 104225 h 104224"/>
                <a:gd name="connsiteX10" fmla="*/ 35656 w 106966"/>
                <a:gd name="connsiteY10" fmla="*/ 68569 h 104224"/>
                <a:gd name="connsiteX11" fmla="*/ 68569 w 106966"/>
                <a:gd name="connsiteY11" fmla="*/ 68569 h 104224"/>
                <a:gd name="connsiteX12" fmla="*/ 68569 w 106966"/>
                <a:gd name="connsiteY12" fmla="*/ 35656 h 104224"/>
                <a:gd name="connsiteX13" fmla="*/ 35656 w 106966"/>
                <a:gd name="connsiteY13" fmla="*/ 35656 h 104224"/>
                <a:gd name="connsiteX14" fmla="*/ 35656 w 106966"/>
                <a:gd name="connsiteY14" fmla="*/ 68569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4224">
                  <a:moveTo>
                    <a:pt x="52112" y="104225"/>
                  </a:moveTo>
                  <a:cubicBezTo>
                    <a:pt x="41142" y="104225"/>
                    <a:pt x="30170" y="104225"/>
                    <a:pt x="19198" y="104225"/>
                  </a:cubicBezTo>
                  <a:cubicBezTo>
                    <a:pt x="8228" y="104225"/>
                    <a:pt x="0" y="98739"/>
                    <a:pt x="0" y="85025"/>
                  </a:cubicBezTo>
                  <a:cubicBezTo>
                    <a:pt x="0" y="63083"/>
                    <a:pt x="0" y="38399"/>
                    <a:pt x="0" y="16456"/>
                  </a:cubicBezTo>
                  <a:cubicBezTo>
                    <a:pt x="0" y="5485"/>
                    <a:pt x="8228" y="0"/>
                    <a:pt x="19198" y="0"/>
                  </a:cubicBezTo>
                  <a:cubicBezTo>
                    <a:pt x="41142" y="0"/>
                    <a:pt x="65825" y="0"/>
                    <a:pt x="87767" y="0"/>
                  </a:cubicBezTo>
                  <a:cubicBezTo>
                    <a:pt x="98739" y="0"/>
                    <a:pt x="106967" y="8228"/>
                    <a:pt x="106967" y="16456"/>
                  </a:cubicBezTo>
                  <a:cubicBezTo>
                    <a:pt x="106967" y="38399"/>
                    <a:pt x="106967" y="63083"/>
                    <a:pt x="106967" y="85025"/>
                  </a:cubicBezTo>
                  <a:cubicBezTo>
                    <a:pt x="106967" y="95997"/>
                    <a:pt x="98739" y="104225"/>
                    <a:pt x="87767" y="104225"/>
                  </a:cubicBezTo>
                  <a:cubicBezTo>
                    <a:pt x="76797" y="104225"/>
                    <a:pt x="65825" y="104225"/>
                    <a:pt x="52112" y="104225"/>
                  </a:cubicBezTo>
                  <a:close/>
                  <a:moveTo>
                    <a:pt x="35656" y="68569"/>
                  </a:moveTo>
                  <a:cubicBezTo>
                    <a:pt x="46626" y="68569"/>
                    <a:pt x="57597" y="68569"/>
                    <a:pt x="68569" y="68569"/>
                  </a:cubicBezTo>
                  <a:cubicBezTo>
                    <a:pt x="68569" y="57597"/>
                    <a:pt x="68569" y="46626"/>
                    <a:pt x="68569" y="35656"/>
                  </a:cubicBezTo>
                  <a:cubicBezTo>
                    <a:pt x="57597" y="35656"/>
                    <a:pt x="46626" y="35656"/>
                    <a:pt x="35656" y="35656"/>
                  </a:cubicBezTo>
                  <a:cubicBezTo>
                    <a:pt x="35656" y="46626"/>
                    <a:pt x="35656" y="54855"/>
                    <a:pt x="35656" y="68569"/>
                  </a:cubicBezTo>
                  <a:close/>
                </a:path>
              </a:pathLst>
            </a:custGeom>
            <a:solidFill>
              <a:srgbClr val="000000"/>
            </a:solidFill>
            <a:ln w="27426" cap="flat">
              <a:noFill/>
              <a:prstDash val="solid"/>
              <a:miter/>
            </a:ln>
          </p:spPr>
          <p:txBody>
            <a:bodyPr rtlCol="0" anchor="ctr"/>
            <a:lstStyle/>
            <a:p>
              <a:endParaRPr lang="en-US"/>
            </a:p>
          </p:txBody>
        </p:sp>
        <p:sp>
          <p:nvSpPr>
            <p:cNvPr id="49" name="Freeform 967">
              <a:extLst>
                <a:ext uri="{FF2B5EF4-FFF2-40B4-BE49-F238E27FC236}">
                  <a16:creationId xmlns:a16="http://schemas.microsoft.com/office/drawing/2014/main" id="{22202061-647B-5316-FB49-9D546B12E2F8}"/>
                </a:ext>
              </a:extLst>
            </p:cNvPr>
            <p:cNvSpPr/>
            <p:nvPr/>
          </p:nvSpPr>
          <p:spPr>
            <a:xfrm>
              <a:off x="8733045" y="5877221"/>
              <a:ext cx="106966" cy="106967"/>
            </a:xfrm>
            <a:custGeom>
              <a:avLst/>
              <a:gdLst>
                <a:gd name="connsiteX0" fmla="*/ 2742 w 106966"/>
                <a:gd name="connsiteY0" fmla="*/ 52112 h 106967"/>
                <a:gd name="connsiteX1" fmla="*/ 2742 w 106966"/>
                <a:gd name="connsiteY1" fmla="*/ 19199 h 106967"/>
                <a:gd name="connsiteX2" fmla="*/ 21942 w 106966"/>
                <a:gd name="connsiteY2" fmla="*/ 0 h 106967"/>
                <a:gd name="connsiteX3" fmla="*/ 87767 w 106966"/>
                <a:gd name="connsiteY3" fmla="*/ 0 h 106967"/>
                <a:gd name="connsiteX4" fmla="*/ 106967 w 106966"/>
                <a:gd name="connsiteY4" fmla="*/ 19199 h 106967"/>
                <a:gd name="connsiteX5" fmla="*/ 106967 w 106966"/>
                <a:gd name="connsiteY5" fmla="*/ 87768 h 106967"/>
                <a:gd name="connsiteX6" fmla="*/ 87767 w 106966"/>
                <a:gd name="connsiteY6" fmla="*/ 106968 h 106967"/>
                <a:gd name="connsiteX7" fmla="*/ 19198 w 106966"/>
                <a:gd name="connsiteY7" fmla="*/ 106968 h 106967"/>
                <a:gd name="connsiteX8" fmla="*/ 0 w 106966"/>
                <a:gd name="connsiteY8" fmla="*/ 87768 h 106967"/>
                <a:gd name="connsiteX9" fmla="*/ 2742 w 106966"/>
                <a:gd name="connsiteY9" fmla="*/ 52112 h 106967"/>
                <a:gd name="connsiteX10" fmla="*/ 38398 w 106966"/>
                <a:gd name="connsiteY10" fmla="*/ 35656 h 106967"/>
                <a:gd name="connsiteX11" fmla="*/ 38398 w 106966"/>
                <a:gd name="connsiteY11" fmla="*/ 68569 h 106967"/>
                <a:gd name="connsiteX12" fmla="*/ 71311 w 106966"/>
                <a:gd name="connsiteY12" fmla="*/ 68569 h 106967"/>
                <a:gd name="connsiteX13" fmla="*/ 71311 w 106966"/>
                <a:gd name="connsiteY13" fmla="*/ 35656 h 106967"/>
                <a:gd name="connsiteX14" fmla="*/ 38398 w 106966"/>
                <a:gd name="connsiteY14"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6967">
                  <a:moveTo>
                    <a:pt x="2742" y="52112"/>
                  </a:moveTo>
                  <a:cubicBezTo>
                    <a:pt x="2742" y="41141"/>
                    <a:pt x="2742" y="30171"/>
                    <a:pt x="2742" y="19199"/>
                  </a:cubicBezTo>
                  <a:cubicBezTo>
                    <a:pt x="2742" y="8228"/>
                    <a:pt x="8228" y="0"/>
                    <a:pt x="21942" y="0"/>
                  </a:cubicBezTo>
                  <a:cubicBezTo>
                    <a:pt x="43884" y="0"/>
                    <a:pt x="65825" y="0"/>
                    <a:pt x="87767" y="0"/>
                  </a:cubicBezTo>
                  <a:cubicBezTo>
                    <a:pt x="101481" y="0"/>
                    <a:pt x="106967" y="5485"/>
                    <a:pt x="106967" y="19199"/>
                  </a:cubicBezTo>
                  <a:cubicBezTo>
                    <a:pt x="106967" y="41141"/>
                    <a:pt x="106967" y="63083"/>
                    <a:pt x="106967" y="87768"/>
                  </a:cubicBezTo>
                  <a:cubicBezTo>
                    <a:pt x="106967" y="98740"/>
                    <a:pt x="98739" y="106968"/>
                    <a:pt x="87767" y="106968"/>
                  </a:cubicBezTo>
                  <a:cubicBezTo>
                    <a:pt x="65825" y="106968"/>
                    <a:pt x="43884" y="106968"/>
                    <a:pt x="19198" y="106968"/>
                  </a:cubicBezTo>
                  <a:cubicBezTo>
                    <a:pt x="8228" y="106968"/>
                    <a:pt x="0" y="98740"/>
                    <a:pt x="0" y="87768"/>
                  </a:cubicBezTo>
                  <a:cubicBezTo>
                    <a:pt x="0" y="74054"/>
                    <a:pt x="2742" y="63083"/>
                    <a:pt x="2742" y="52112"/>
                  </a:cubicBezTo>
                  <a:close/>
                  <a:moveTo>
                    <a:pt x="38398" y="35656"/>
                  </a:moveTo>
                  <a:cubicBezTo>
                    <a:pt x="38398" y="46626"/>
                    <a:pt x="38398" y="57598"/>
                    <a:pt x="38398" y="68569"/>
                  </a:cubicBezTo>
                  <a:cubicBezTo>
                    <a:pt x="49369" y="68569"/>
                    <a:pt x="60340" y="68569"/>
                    <a:pt x="71311" y="68569"/>
                  </a:cubicBezTo>
                  <a:cubicBezTo>
                    <a:pt x="71311" y="57598"/>
                    <a:pt x="71311" y="46626"/>
                    <a:pt x="71311" y="35656"/>
                  </a:cubicBezTo>
                  <a:cubicBezTo>
                    <a:pt x="60340" y="35656"/>
                    <a:pt x="49369" y="35656"/>
                    <a:pt x="38398" y="35656"/>
                  </a:cubicBezTo>
                  <a:close/>
                </a:path>
              </a:pathLst>
            </a:custGeom>
            <a:solidFill>
              <a:srgbClr val="000000"/>
            </a:solidFill>
            <a:ln w="27426" cap="flat">
              <a:noFill/>
              <a:prstDash val="solid"/>
              <a:miter/>
            </a:ln>
          </p:spPr>
          <p:txBody>
            <a:bodyPr rtlCol="0" anchor="ctr"/>
            <a:lstStyle/>
            <a:p>
              <a:endParaRPr lang="en-US"/>
            </a:p>
          </p:txBody>
        </p:sp>
        <p:sp>
          <p:nvSpPr>
            <p:cNvPr id="50" name="Freeform 968">
              <a:extLst>
                <a:ext uri="{FF2B5EF4-FFF2-40B4-BE49-F238E27FC236}">
                  <a16:creationId xmlns:a16="http://schemas.microsoft.com/office/drawing/2014/main" id="{D5078873-B2E5-116A-F217-3E6E1E85F0B5}"/>
                </a:ext>
              </a:extLst>
            </p:cNvPr>
            <p:cNvSpPr/>
            <p:nvPr/>
          </p:nvSpPr>
          <p:spPr>
            <a:xfrm>
              <a:off x="8889381" y="5877221"/>
              <a:ext cx="106968" cy="106967"/>
            </a:xfrm>
            <a:custGeom>
              <a:avLst/>
              <a:gdLst>
                <a:gd name="connsiteX0" fmla="*/ 2744 w 106968"/>
                <a:gd name="connsiteY0" fmla="*/ 52112 h 106967"/>
                <a:gd name="connsiteX1" fmla="*/ 2744 w 106968"/>
                <a:gd name="connsiteY1" fmla="*/ 19199 h 106967"/>
                <a:gd name="connsiteX2" fmla="*/ 21943 w 106968"/>
                <a:gd name="connsiteY2" fmla="*/ 0 h 106967"/>
                <a:gd name="connsiteX3" fmla="*/ 87769 w 106968"/>
                <a:gd name="connsiteY3" fmla="*/ 0 h 106967"/>
                <a:gd name="connsiteX4" fmla="*/ 106969 w 106968"/>
                <a:gd name="connsiteY4" fmla="*/ 19199 h 106967"/>
                <a:gd name="connsiteX5" fmla="*/ 106969 w 106968"/>
                <a:gd name="connsiteY5" fmla="*/ 87768 h 106967"/>
                <a:gd name="connsiteX6" fmla="*/ 87769 w 106968"/>
                <a:gd name="connsiteY6" fmla="*/ 106968 h 106967"/>
                <a:gd name="connsiteX7" fmla="*/ 19200 w 106968"/>
                <a:gd name="connsiteY7" fmla="*/ 106968 h 106967"/>
                <a:gd name="connsiteX8" fmla="*/ 0 w 106968"/>
                <a:gd name="connsiteY8" fmla="*/ 87768 h 106967"/>
                <a:gd name="connsiteX9" fmla="*/ 2744 w 106968"/>
                <a:gd name="connsiteY9" fmla="*/ 52112 h 106967"/>
                <a:gd name="connsiteX10" fmla="*/ 2744 w 106968"/>
                <a:gd name="connsiteY10" fmla="*/ 52112 h 106967"/>
                <a:gd name="connsiteX11" fmla="*/ 71313 w 106968"/>
                <a:gd name="connsiteY11" fmla="*/ 35656 h 106967"/>
                <a:gd name="connsiteX12" fmla="*/ 38399 w 106968"/>
                <a:gd name="connsiteY12" fmla="*/ 35656 h 106967"/>
                <a:gd name="connsiteX13" fmla="*/ 38399 w 106968"/>
                <a:gd name="connsiteY13" fmla="*/ 68569 h 106967"/>
                <a:gd name="connsiteX14" fmla="*/ 71313 w 106968"/>
                <a:gd name="connsiteY14" fmla="*/ 68569 h 106967"/>
                <a:gd name="connsiteX15" fmla="*/ 71313 w 106968"/>
                <a:gd name="connsiteY15"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968" h="106967">
                  <a:moveTo>
                    <a:pt x="2744" y="52112"/>
                  </a:moveTo>
                  <a:cubicBezTo>
                    <a:pt x="2744" y="41141"/>
                    <a:pt x="2744" y="30171"/>
                    <a:pt x="2744" y="19199"/>
                  </a:cubicBezTo>
                  <a:cubicBezTo>
                    <a:pt x="2744" y="5485"/>
                    <a:pt x="8230" y="0"/>
                    <a:pt x="21943" y="0"/>
                  </a:cubicBezTo>
                  <a:cubicBezTo>
                    <a:pt x="43885" y="0"/>
                    <a:pt x="65827" y="0"/>
                    <a:pt x="87769" y="0"/>
                  </a:cubicBezTo>
                  <a:cubicBezTo>
                    <a:pt x="98741" y="0"/>
                    <a:pt x="106969" y="5485"/>
                    <a:pt x="106969" y="19199"/>
                  </a:cubicBezTo>
                  <a:cubicBezTo>
                    <a:pt x="106969" y="41141"/>
                    <a:pt x="106969" y="63083"/>
                    <a:pt x="106969" y="87768"/>
                  </a:cubicBezTo>
                  <a:cubicBezTo>
                    <a:pt x="106969" y="98740"/>
                    <a:pt x="98741" y="106968"/>
                    <a:pt x="87769" y="106968"/>
                  </a:cubicBezTo>
                  <a:cubicBezTo>
                    <a:pt x="65827" y="106968"/>
                    <a:pt x="43885" y="106968"/>
                    <a:pt x="19200" y="106968"/>
                  </a:cubicBezTo>
                  <a:cubicBezTo>
                    <a:pt x="8230" y="106968"/>
                    <a:pt x="0" y="101482"/>
                    <a:pt x="0" y="87768"/>
                  </a:cubicBezTo>
                  <a:cubicBezTo>
                    <a:pt x="2744" y="76797"/>
                    <a:pt x="2744" y="63083"/>
                    <a:pt x="2744" y="52112"/>
                  </a:cubicBezTo>
                  <a:cubicBezTo>
                    <a:pt x="2744" y="52112"/>
                    <a:pt x="2744" y="52112"/>
                    <a:pt x="2744" y="52112"/>
                  </a:cubicBezTo>
                  <a:close/>
                  <a:moveTo>
                    <a:pt x="71313" y="35656"/>
                  </a:moveTo>
                  <a:cubicBezTo>
                    <a:pt x="60341" y="35656"/>
                    <a:pt x="49371" y="35656"/>
                    <a:pt x="38399" y="35656"/>
                  </a:cubicBezTo>
                  <a:cubicBezTo>
                    <a:pt x="38399" y="46626"/>
                    <a:pt x="38399" y="57598"/>
                    <a:pt x="38399" y="68569"/>
                  </a:cubicBezTo>
                  <a:cubicBezTo>
                    <a:pt x="49371" y="68569"/>
                    <a:pt x="60341" y="68569"/>
                    <a:pt x="71313" y="68569"/>
                  </a:cubicBezTo>
                  <a:cubicBezTo>
                    <a:pt x="71313" y="57598"/>
                    <a:pt x="71313" y="46626"/>
                    <a:pt x="71313" y="35656"/>
                  </a:cubicBezTo>
                  <a:close/>
                </a:path>
              </a:pathLst>
            </a:custGeom>
            <a:solidFill>
              <a:srgbClr val="000000"/>
            </a:solidFill>
            <a:ln w="27426" cap="flat">
              <a:noFill/>
              <a:prstDash val="solid"/>
              <a:miter/>
            </a:ln>
          </p:spPr>
          <p:txBody>
            <a:bodyPr rtlCol="0" anchor="ctr"/>
            <a:lstStyle/>
            <a:p>
              <a:endParaRPr lang="en-US"/>
            </a:p>
          </p:txBody>
        </p:sp>
        <p:sp>
          <p:nvSpPr>
            <p:cNvPr id="51" name="Freeform 969">
              <a:extLst>
                <a:ext uri="{FF2B5EF4-FFF2-40B4-BE49-F238E27FC236}">
                  <a16:creationId xmlns:a16="http://schemas.microsoft.com/office/drawing/2014/main" id="{5CA6AA3E-D87B-5C5A-9A0E-1F9A0D9A3BEB}"/>
                </a:ext>
              </a:extLst>
            </p:cNvPr>
            <p:cNvSpPr/>
            <p:nvPr/>
          </p:nvSpPr>
          <p:spPr>
            <a:xfrm>
              <a:off x="9049986" y="5877221"/>
              <a:ext cx="105443" cy="106967"/>
            </a:xfrm>
            <a:custGeom>
              <a:avLst/>
              <a:gdLst>
                <a:gd name="connsiteX0" fmla="*/ 1219 w 105443"/>
                <a:gd name="connsiteY0" fmla="*/ 52112 h 106967"/>
                <a:gd name="connsiteX1" fmla="*/ 1219 w 105443"/>
                <a:gd name="connsiteY1" fmla="*/ 19199 h 106967"/>
                <a:gd name="connsiteX2" fmla="*/ 20418 w 105443"/>
                <a:gd name="connsiteY2" fmla="*/ 0 h 106967"/>
                <a:gd name="connsiteX3" fmla="*/ 88988 w 105443"/>
                <a:gd name="connsiteY3" fmla="*/ 0 h 106967"/>
                <a:gd name="connsiteX4" fmla="*/ 105444 w 105443"/>
                <a:gd name="connsiteY4" fmla="*/ 19199 h 106967"/>
                <a:gd name="connsiteX5" fmla="*/ 105444 w 105443"/>
                <a:gd name="connsiteY5" fmla="*/ 87768 h 106967"/>
                <a:gd name="connsiteX6" fmla="*/ 88988 w 105443"/>
                <a:gd name="connsiteY6" fmla="*/ 106968 h 106967"/>
                <a:gd name="connsiteX7" fmla="*/ 20418 w 105443"/>
                <a:gd name="connsiteY7" fmla="*/ 106968 h 106967"/>
                <a:gd name="connsiteX8" fmla="*/ 1219 w 105443"/>
                <a:gd name="connsiteY8" fmla="*/ 87768 h 106967"/>
                <a:gd name="connsiteX9" fmla="*/ 1219 w 105443"/>
                <a:gd name="connsiteY9" fmla="*/ 52112 h 106967"/>
                <a:gd name="connsiteX10" fmla="*/ 36874 w 105443"/>
                <a:gd name="connsiteY10" fmla="*/ 71312 h 106967"/>
                <a:gd name="connsiteX11" fmla="*/ 69788 w 105443"/>
                <a:gd name="connsiteY11" fmla="*/ 71312 h 106967"/>
                <a:gd name="connsiteX12" fmla="*/ 69788 w 105443"/>
                <a:gd name="connsiteY12" fmla="*/ 38399 h 106967"/>
                <a:gd name="connsiteX13" fmla="*/ 36874 w 105443"/>
                <a:gd name="connsiteY13" fmla="*/ 38399 h 106967"/>
                <a:gd name="connsiteX14" fmla="*/ 36874 w 105443"/>
                <a:gd name="connsiteY14" fmla="*/ 71312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5443" h="106967">
                  <a:moveTo>
                    <a:pt x="1219" y="52112"/>
                  </a:moveTo>
                  <a:cubicBezTo>
                    <a:pt x="1219" y="41141"/>
                    <a:pt x="1219" y="30171"/>
                    <a:pt x="1219" y="19199"/>
                  </a:cubicBezTo>
                  <a:cubicBezTo>
                    <a:pt x="1219" y="8228"/>
                    <a:pt x="6705" y="0"/>
                    <a:pt x="20418" y="0"/>
                  </a:cubicBezTo>
                  <a:cubicBezTo>
                    <a:pt x="42360" y="0"/>
                    <a:pt x="67046" y="0"/>
                    <a:pt x="88988" y="0"/>
                  </a:cubicBezTo>
                  <a:cubicBezTo>
                    <a:pt x="99958" y="0"/>
                    <a:pt x="105444" y="8228"/>
                    <a:pt x="105444" y="19199"/>
                  </a:cubicBezTo>
                  <a:cubicBezTo>
                    <a:pt x="105444" y="41141"/>
                    <a:pt x="105444" y="65826"/>
                    <a:pt x="105444" y="87768"/>
                  </a:cubicBezTo>
                  <a:cubicBezTo>
                    <a:pt x="105444" y="98740"/>
                    <a:pt x="97216" y="106968"/>
                    <a:pt x="88988" y="106968"/>
                  </a:cubicBezTo>
                  <a:cubicBezTo>
                    <a:pt x="67046" y="106968"/>
                    <a:pt x="42360" y="106968"/>
                    <a:pt x="20418" y="106968"/>
                  </a:cubicBezTo>
                  <a:cubicBezTo>
                    <a:pt x="9447" y="106968"/>
                    <a:pt x="1219" y="98740"/>
                    <a:pt x="1219" y="87768"/>
                  </a:cubicBezTo>
                  <a:cubicBezTo>
                    <a:pt x="-1523" y="76797"/>
                    <a:pt x="1219" y="65826"/>
                    <a:pt x="1219" y="52112"/>
                  </a:cubicBezTo>
                  <a:close/>
                  <a:moveTo>
                    <a:pt x="36874" y="71312"/>
                  </a:moveTo>
                  <a:cubicBezTo>
                    <a:pt x="47846" y="71312"/>
                    <a:pt x="58816" y="71312"/>
                    <a:pt x="69788" y="71312"/>
                  </a:cubicBezTo>
                  <a:cubicBezTo>
                    <a:pt x="69788" y="60340"/>
                    <a:pt x="69788" y="49369"/>
                    <a:pt x="69788" y="38399"/>
                  </a:cubicBezTo>
                  <a:cubicBezTo>
                    <a:pt x="58816" y="38399"/>
                    <a:pt x="47846" y="38399"/>
                    <a:pt x="36874" y="38399"/>
                  </a:cubicBezTo>
                  <a:cubicBezTo>
                    <a:pt x="36874" y="46626"/>
                    <a:pt x="36874" y="57598"/>
                    <a:pt x="36874" y="71312"/>
                  </a:cubicBezTo>
                  <a:close/>
                </a:path>
              </a:pathLst>
            </a:custGeom>
            <a:solidFill>
              <a:srgbClr val="000000"/>
            </a:solidFill>
            <a:ln w="27426" cap="flat">
              <a:noFill/>
              <a:prstDash val="solid"/>
              <a:miter/>
            </a:ln>
          </p:spPr>
          <p:txBody>
            <a:bodyPr rtlCol="0" anchor="ctr"/>
            <a:lstStyle/>
            <a:p>
              <a:endParaRPr lang="en-US"/>
            </a:p>
          </p:txBody>
        </p:sp>
        <p:sp>
          <p:nvSpPr>
            <p:cNvPr id="52" name="Freeform 970">
              <a:extLst>
                <a:ext uri="{FF2B5EF4-FFF2-40B4-BE49-F238E27FC236}">
                  <a16:creationId xmlns:a16="http://schemas.microsoft.com/office/drawing/2014/main" id="{BABE812E-B1FD-351C-B03E-1295CED02128}"/>
                </a:ext>
              </a:extLst>
            </p:cNvPr>
            <p:cNvSpPr/>
            <p:nvPr/>
          </p:nvSpPr>
          <p:spPr>
            <a:xfrm>
              <a:off x="9051205" y="6036301"/>
              <a:ext cx="104224" cy="104225"/>
            </a:xfrm>
            <a:custGeom>
              <a:avLst/>
              <a:gdLst>
                <a:gd name="connsiteX0" fmla="*/ 104225 w 104224"/>
                <a:gd name="connsiteY0" fmla="*/ 52112 h 104225"/>
                <a:gd name="connsiteX1" fmla="*/ 104225 w 104224"/>
                <a:gd name="connsiteY1" fmla="*/ 85026 h 104225"/>
                <a:gd name="connsiteX2" fmla="*/ 85025 w 104224"/>
                <a:gd name="connsiteY2" fmla="*/ 104225 h 104225"/>
                <a:gd name="connsiteX3" fmla="*/ 19200 w 104224"/>
                <a:gd name="connsiteY3" fmla="*/ 104225 h 104225"/>
                <a:gd name="connsiteX4" fmla="*/ 0 w 104224"/>
                <a:gd name="connsiteY4" fmla="*/ 85026 h 104225"/>
                <a:gd name="connsiteX5" fmla="*/ 0 w 104224"/>
                <a:gd name="connsiteY5" fmla="*/ 19200 h 104225"/>
                <a:gd name="connsiteX6" fmla="*/ 19200 w 104224"/>
                <a:gd name="connsiteY6" fmla="*/ 0 h 104225"/>
                <a:gd name="connsiteX7" fmla="*/ 85025 w 104224"/>
                <a:gd name="connsiteY7" fmla="*/ 0 h 104225"/>
                <a:gd name="connsiteX8" fmla="*/ 104225 w 104224"/>
                <a:gd name="connsiteY8" fmla="*/ 19200 h 104225"/>
                <a:gd name="connsiteX9" fmla="*/ 104225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104225" y="52112"/>
                  </a:moveTo>
                  <a:cubicBezTo>
                    <a:pt x="104225" y="63084"/>
                    <a:pt x="104225" y="74055"/>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63084"/>
                    <a:pt x="0" y="41141"/>
                    <a:pt x="0" y="19200"/>
                  </a:cubicBezTo>
                  <a:cubicBezTo>
                    <a:pt x="0" y="5486"/>
                    <a:pt x="5486" y="0"/>
                    <a:pt x="19200" y="0"/>
                  </a:cubicBezTo>
                  <a:cubicBezTo>
                    <a:pt x="41142" y="0"/>
                    <a:pt x="63083" y="0"/>
                    <a:pt x="85025" y="0"/>
                  </a:cubicBezTo>
                  <a:cubicBezTo>
                    <a:pt x="98739" y="0"/>
                    <a:pt x="104225" y="5486"/>
                    <a:pt x="104225" y="19200"/>
                  </a:cubicBezTo>
                  <a:cubicBezTo>
                    <a:pt x="104225" y="30171"/>
                    <a:pt x="104225" y="41141"/>
                    <a:pt x="104225"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53" name="Freeform 971">
              <a:extLst>
                <a:ext uri="{FF2B5EF4-FFF2-40B4-BE49-F238E27FC236}">
                  <a16:creationId xmlns:a16="http://schemas.microsoft.com/office/drawing/2014/main" id="{8E990EDB-C927-D53A-6041-F51D4D7F9E54}"/>
                </a:ext>
              </a:extLst>
            </p:cNvPr>
            <p:cNvSpPr/>
            <p:nvPr/>
          </p:nvSpPr>
          <p:spPr>
            <a:xfrm>
              <a:off x="8892125" y="6036301"/>
              <a:ext cx="104224" cy="104225"/>
            </a:xfrm>
            <a:custGeom>
              <a:avLst/>
              <a:gdLst>
                <a:gd name="connsiteX0" fmla="*/ 0 w 104224"/>
                <a:gd name="connsiteY0" fmla="*/ 52112 h 104225"/>
                <a:gd name="connsiteX1" fmla="*/ 0 w 104224"/>
                <a:gd name="connsiteY1" fmla="*/ 19200 h 104225"/>
                <a:gd name="connsiteX2" fmla="*/ 19200 w 104224"/>
                <a:gd name="connsiteY2" fmla="*/ 0 h 104225"/>
                <a:gd name="connsiteX3" fmla="*/ 85025 w 104224"/>
                <a:gd name="connsiteY3" fmla="*/ 0 h 104225"/>
                <a:gd name="connsiteX4" fmla="*/ 104225 w 104224"/>
                <a:gd name="connsiteY4" fmla="*/ 19200 h 104225"/>
                <a:gd name="connsiteX5" fmla="*/ 104225 w 104224"/>
                <a:gd name="connsiteY5" fmla="*/ 85026 h 104225"/>
                <a:gd name="connsiteX6" fmla="*/ 85025 w 104224"/>
                <a:gd name="connsiteY6" fmla="*/ 104225 h 104225"/>
                <a:gd name="connsiteX7" fmla="*/ 19200 w 104224"/>
                <a:gd name="connsiteY7" fmla="*/ 104225 h 104225"/>
                <a:gd name="connsiteX8" fmla="*/ 0 w 104224"/>
                <a:gd name="connsiteY8" fmla="*/ 85026 h 104225"/>
                <a:gd name="connsiteX9" fmla="*/ 0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0" y="52112"/>
                  </a:moveTo>
                  <a:cubicBezTo>
                    <a:pt x="0" y="41141"/>
                    <a:pt x="0" y="30171"/>
                    <a:pt x="0" y="19200"/>
                  </a:cubicBezTo>
                  <a:cubicBezTo>
                    <a:pt x="0" y="5486"/>
                    <a:pt x="5486" y="0"/>
                    <a:pt x="19200" y="0"/>
                  </a:cubicBezTo>
                  <a:cubicBezTo>
                    <a:pt x="41142" y="0"/>
                    <a:pt x="63083" y="0"/>
                    <a:pt x="85025" y="0"/>
                  </a:cubicBezTo>
                  <a:cubicBezTo>
                    <a:pt x="95997" y="0"/>
                    <a:pt x="104225" y="5486"/>
                    <a:pt x="104225" y="19200"/>
                  </a:cubicBezTo>
                  <a:cubicBezTo>
                    <a:pt x="104225" y="41141"/>
                    <a:pt x="104225" y="63084"/>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74055"/>
                    <a:pt x="0" y="63084"/>
                    <a:pt x="0"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54" name="Freeform 972">
              <a:extLst>
                <a:ext uri="{FF2B5EF4-FFF2-40B4-BE49-F238E27FC236}">
                  <a16:creationId xmlns:a16="http://schemas.microsoft.com/office/drawing/2014/main" id="{4E037629-2D01-3386-64C1-0C9CAD85B03D}"/>
                </a:ext>
              </a:extLst>
            </p:cNvPr>
            <p:cNvSpPr/>
            <p:nvPr/>
          </p:nvSpPr>
          <p:spPr>
            <a:xfrm>
              <a:off x="8735787" y="6033558"/>
              <a:ext cx="106968" cy="106968"/>
            </a:xfrm>
            <a:custGeom>
              <a:avLst/>
              <a:gdLst>
                <a:gd name="connsiteX0" fmla="*/ 104225 w 106968"/>
                <a:gd name="connsiteY0" fmla="*/ 54855 h 106968"/>
                <a:gd name="connsiteX1" fmla="*/ 104225 w 106968"/>
                <a:gd name="connsiteY1" fmla="*/ 87769 h 106968"/>
                <a:gd name="connsiteX2" fmla="*/ 85025 w 106968"/>
                <a:gd name="connsiteY2" fmla="*/ 106968 h 106968"/>
                <a:gd name="connsiteX3" fmla="*/ 16456 w 106968"/>
                <a:gd name="connsiteY3" fmla="*/ 106968 h 106968"/>
                <a:gd name="connsiteX4" fmla="*/ 0 w 106968"/>
                <a:gd name="connsiteY4" fmla="*/ 87769 h 106968"/>
                <a:gd name="connsiteX5" fmla="*/ 0 w 106968"/>
                <a:gd name="connsiteY5" fmla="*/ 19200 h 106968"/>
                <a:gd name="connsiteX6" fmla="*/ 19200 w 106968"/>
                <a:gd name="connsiteY6" fmla="*/ 0 h 106968"/>
                <a:gd name="connsiteX7" fmla="*/ 87769 w 106968"/>
                <a:gd name="connsiteY7" fmla="*/ 0 h 106968"/>
                <a:gd name="connsiteX8" fmla="*/ 106969 w 106968"/>
                <a:gd name="connsiteY8" fmla="*/ 19200 h 106968"/>
                <a:gd name="connsiteX9" fmla="*/ 104225 w 106968"/>
                <a:gd name="connsiteY9" fmla="*/ 54855 h 106968"/>
                <a:gd name="connsiteX10" fmla="*/ 35656 w 106968"/>
                <a:gd name="connsiteY10" fmla="*/ 71312 h 106968"/>
                <a:gd name="connsiteX11" fmla="*/ 68569 w 106968"/>
                <a:gd name="connsiteY11" fmla="*/ 71312 h 106968"/>
                <a:gd name="connsiteX12" fmla="*/ 68569 w 106968"/>
                <a:gd name="connsiteY12" fmla="*/ 38399 h 106968"/>
                <a:gd name="connsiteX13" fmla="*/ 35656 w 106968"/>
                <a:gd name="connsiteY13" fmla="*/ 38399 h 106968"/>
                <a:gd name="connsiteX14" fmla="*/ 35656 w 106968"/>
                <a:gd name="connsiteY14" fmla="*/ 71312 h 10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8" h="106968">
                  <a:moveTo>
                    <a:pt x="104225" y="54855"/>
                  </a:moveTo>
                  <a:cubicBezTo>
                    <a:pt x="104225" y="65827"/>
                    <a:pt x="104225" y="76798"/>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7"/>
                    <a:pt x="0" y="41141"/>
                    <a:pt x="0" y="19200"/>
                  </a:cubicBezTo>
                  <a:cubicBezTo>
                    <a:pt x="0" y="8229"/>
                    <a:pt x="8228" y="0"/>
                    <a:pt x="19200" y="0"/>
                  </a:cubicBezTo>
                  <a:cubicBezTo>
                    <a:pt x="41142" y="0"/>
                    <a:pt x="63083" y="0"/>
                    <a:pt x="87769" y="0"/>
                  </a:cubicBezTo>
                  <a:cubicBezTo>
                    <a:pt x="98739" y="0"/>
                    <a:pt x="106969" y="8229"/>
                    <a:pt x="106969" y="19200"/>
                  </a:cubicBezTo>
                  <a:cubicBezTo>
                    <a:pt x="104225" y="32913"/>
                    <a:pt x="104225" y="43884"/>
                    <a:pt x="104225" y="54855"/>
                  </a:cubicBezTo>
                  <a:close/>
                  <a:moveTo>
                    <a:pt x="35656" y="71312"/>
                  </a:moveTo>
                  <a:cubicBezTo>
                    <a:pt x="46627" y="71312"/>
                    <a:pt x="57597" y="71312"/>
                    <a:pt x="68569" y="71312"/>
                  </a:cubicBezTo>
                  <a:cubicBezTo>
                    <a:pt x="68569" y="60341"/>
                    <a:pt x="68569" y="49370"/>
                    <a:pt x="68569" y="38399"/>
                  </a:cubicBezTo>
                  <a:cubicBezTo>
                    <a:pt x="57597" y="38399"/>
                    <a:pt x="46627" y="38399"/>
                    <a:pt x="35656" y="38399"/>
                  </a:cubicBezTo>
                  <a:cubicBezTo>
                    <a:pt x="35656" y="49370"/>
                    <a:pt x="35656" y="60341"/>
                    <a:pt x="35656" y="71312"/>
                  </a:cubicBezTo>
                  <a:close/>
                </a:path>
              </a:pathLst>
            </a:custGeom>
            <a:solidFill>
              <a:srgbClr val="000000"/>
            </a:solidFill>
            <a:ln w="27426" cap="flat">
              <a:noFill/>
              <a:prstDash val="solid"/>
              <a:miter/>
            </a:ln>
          </p:spPr>
          <p:txBody>
            <a:bodyPr rtlCol="0" anchor="ctr"/>
            <a:lstStyle/>
            <a:p>
              <a:endParaRPr lang="en-US"/>
            </a:p>
          </p:txBody>
        </p:sp>
        <p:sp>
          <p:nvSpPr>
            <p:cNvPr id="55" name="Freeform 973">
              <a:extLst>
                <a:ext uri="{FF2B5EF4-FFF2-40B4-BE49-F238E27FC236}">
                  <a16:creationId xmlns:a16="http://schemas.microsoft.com/office/drawing/2014/main" id="{DC9D38D6-0D7D-991E-C2ED-53EE1136D61E}"/>
                </a:ext>
              </a:extLst>
            </p:cNvPr>
            <p:cNvSpPr/>
            <p:nvPr/>
          </p:nvSpPr>
          <p:spPr>
            <a:xfrm>
              <a:off x="8752243" y="5383524"/>
              <a:ext cx="386731" cy="318160"/>
            </a:xfrm>
            <a:custGeom>
              <a:avLst/>
              <a:gdLst>
                <a:gd name="connsiteX0" fmla="*/ 191994 w 386731"/>
                <a:gd name="connsiteY0" fmla="*/ 2743 h 318160"/>
                <a:gd name="connsiteX1" fmla="*/ 329132 w 386731"/>
                <a:gd name="connsiteY1" fmla="*/ 2743 h 318160"/>
                <a:gd name="connsiteX2" fmla="*/ 386731 w 386731"/>
                <a:gd name="connsiteY2" fmla="*/ 60341 h 318160"/>
                <a:gd name="connsiteX3" fmla="*/ 386731 w 386731"/>
                <a:gd name="connsiteY3" fmla="*/ 260562 h 318160"/>
                <a:gd name="connsiteX4" fmla="*/ 329132 w 386731"/>
                <a:gd name="connsiteY4" fmla="*/ 318161 h 318160"/>
                <a:gd name="connsiteX5" fmla="*/ 57599 w 386731"/>
                <a:gd name="connsiteY5" fmla="*/ 318161 h 318160"/>
                <a:gd name="connsiteX6" fmla="*/ 0 w 386731"/>
                <a:gd name="connsiteY6" fmla="*/ 260562 h 318160"/>
                <a:gd name="connsiteX7" fmla="*/ 0 w 386731"/>
                <a:gd name="connsiteY7" fmla="*/ 60341 h 318160"/>
                <a:gd name="connsiteX8" fmla="*/ 60341 w 386731"/>
                <a:gd name="connsiteY8" fmla="*/ 0 h 318160"/>
                <a:gd name="connsiteX9" fmla="*/ 191994 w 386731"/>
                <a:gd name="connsiteY9" fmla="*/ 2743 h 318160"/>
                <a:gd name="connsiteX10" fmla="*/ 191994 w 386731"/>
                <a:gd name="connsiteY10" fmla="*/ 285247 h 318160"/>
                <a:gd name="connsiteX11" fmla="*/ 329132 w 386731"/>
                <a:gd name="connsiteY11" fmla="*/ 285247 h 318160"/>
                <a:gd name="connsiteX12" fmla="*/ 351076 w 386731"/>
                <a:gd name="connsiteY12" fmla="*/ 263305 h 318160"/>
                <a:gd name="connsiteX13" fmla="*/ 351076 w 386731"/>
                <a:gd name="connsiteY13" fmla="*/ 63083 h 318160"/>
                <a:gd name="connsiteX14" fmla="*/ 329132 w 386731"/>
                <a:gd name="connsiteY14" fmla="*/ 41141 h 318160"/>
                <a:gd name="connsiteX15" fmla="*/ 57599 w 386731"/>
                <a:gd name="connsiteY15" fmla="*/ 41141 h 318160"/>
                <a:gd name="connsiteX16" fmla="*/ 35657 w 386731"/>
                <a:gd name="connsiteY16" fmla="*/ 63083 h 318160"/>
                <a:gd name="connsiteX17" fmla="*/ 35657 w 386731"/>
                <a:gd name="connsiteY17" fmla="*/ 263305 h 318160"/>
                <a:gd name="connsiteX18" fmla="*/ 57599 w 386731"/>
                <a:gd name="connsiteY18" fmla="*/ 285247 h 318160"/>
                <a:gd name="connsiteX19" fmla="*/ 191994 w 386731"/>
                <a:gd name="connsiteY19" fmla="*/ 285247 h 3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6731" h="318160">
                  <a:moveTo>
                    <a:pt x="191994" y="2743"/>
                  </a:moveTo>
                  <a:cubicBezTo>
                    <a:pt x="238621" y="2743"/>
                    <a:pt x="282506" y="2743"/>
                    <a:pt x="329132" y="2743"/>
                  </a:cubicBezTo>
                  <a:cubicBezTo>
                    <a:pt x="364789" y="2743"/>
                    <a:pt x="386731" y="24685"/>
                    <a:pt x="386731" y="60341"/>
                  </a:cubicBezTo>
                  <a:cubicBezTo>
                    <a:pt x="386731" y="126167"/>
                    <a:pt x="386731" y="194736"/>
                    <a:pt x="386731" y="260562"/>
                  </a:cubicBezTo>
                  <a:cubicBezTo>
                    <a:pt x="386731" y="296218"/>
                    <a:pt x="364789" y="318161"/>
                    <a:pt x="329132" y="318161"/>
                  </a:cubicBezTo>
                  <a:cubicBezTo>
                    <a:pt x="238621" y="318161"/>
                    <a:pt x="148110" y="318161"/>
                    <a:pt x="57599" y="318161"/>
                  </a:cubicBezTo>
                  <a:cubicBezTo>
                    <a:pt x="21943" y="318161"/>
                    <a:pt x="0" y="296218"/>
                    <a:pt x="0" y="260562"/>
                  </a:cubicBezTo>
                  <a:cubicBezTo>
                    <a:pt x="0" y="194736"/>
                    <a:pt x="0" y="128909"/>
                    <a:pt x="0" y="60341"/>
                  </a:cubicBezTo>
                  <a:cubicBezTo>
                    <a:pt x="0" y="21942"/>
                    <a:pt x="19200" y="0"/>
                    <a:pt x="60341" y="0"/>
                  </a:cubicBezTo>
                  <a:cubicBezTo>
                    <a:pt x="104227" y="2743"/>
                    <a:pt x="148110" y="2743"/>
                    <a:pt x="191994" y="2743"/>
                  </a:cubicBezTo>
                  <a:close/>
                  <a:moveTo>
                    <a:pt x="191994" y="285247"/>
                  </a:moveTo>
                  <a:cubicBezTo>
                    <a:pt x="238621" y="285247"/>
                    <a:pt x="282506" y="285247"/>
                    <a:pt x="329132" y="285247"/>
                  </a:cubicBezTo>
                  <a:cubicBezTo>
                    <a:pt x="345590" y="285247"/>
                    <a:pt x="351076" y="279761"/>
                    <a:pt x="351076" y="263305"/>
                  </a:cubicBezTo>
                  <a:cubicBezTo>
                    <a:pt x="351076" y="197478"/>
                    <a:pt x="351076" y="128909"/>
                    <a:pt x="351076" y="63083"/>
                  </a:cubicBezTo>
                  <a:cubicBezTo>
                    <a:pt x="351076" y="46627"/>
                    <a:pt x="345590" y="41141"/>
                    <a:pt x="329132" y="41141"/>
                  </a:cubicBezTo>
                  <a:cubicBezTo>
                    <a:pt x="238621" y="41141"/>
                    <a:pt x="148110" y="41141"/>
                    <a:pt x="57599" y="41141"/>
                  </a:cubicBezTo>
                  <a:cubicBezTo>
                    <a:pt x="41142" y="41141"/>
                    <a:pt x="35657" y="46627"/>
                    <a:pt x="35657" y="63083"/>
                  </a:cubicBezTo>
                  <a:cubicBezTo>
                    <a:pt x="35657" y="128909"/>
                    <a:pt x="35657" y="194736"/>
                    <a:pt x="35657" y="263305"/>
                  </a:cubicBezTo>
                  <a:cubicBezTo>
                    <a:pt x="35657" y="279761"/>
                    <a:pt x="41142" y="285247"/>
                    <a:pt x="57599" y="285247"/>
                  </a:cubicBezTo>
                  <a:cubicBezTo>
                    <a:pt x="101483" y="285247"/>
                    <a:pt x="148110" y="285247"/>
                    <a:pt x="191994" y="285247"/>
                  </a:cubicBezTo>
                  <a:close/>
                </a:path>
              </a:pathLst>
            </a:custGeom>
            <a:solidFill>
              <a:srgbClr val="000000"/>
            </a:solidFill>
            <a:ln w="27426" cap="flat">
              <a:noFill/>
              <a:prstDash val="solid"/>
              <a:miter/>
            </a:ln>
          </p:spPr>
          <p:txBody>
            <a:bodyPr rtlCol="0" anchor="ctr"/>
            <a:lstStyle/>
            <a:p>
              <a:endParaRPr lang="en-US"/>
            </a:p>
          </p:txBody>
        </p:sp>
        <p:grpSp>
          <p:nvGrpSpPr>
            <p:cNvPr id="56" name="Graphic 3">
              <a:extLst>
                <a:ext uri="{FF2B5EF4-FFF2-40B4-BE49-F238E27FC236}">
                  <a16:creationId xmlns:a16="http://schemas.microsoft.com/office/drawing/2014/main" id="{A7576295-81AD-591B-1593-473A8D02D0A1}"/>
                </a:ext>
              </a:extLst>
            </p:cNvPr>
            <p:cNvGrpSpPr/>
            <p:nvPr/>
          </p:nvGrpSpPr>
          <p:grpSpPr>
            <a:xfrm>
              <a:off x="8815328" y="5441122"/>
              <a:ext cx="263304" cy="191993"/>
              <a:chOff x="8815328" y="5441122"/>
              <a:chExt cx="263304" cy="191993"/>
            </a:xfrm>
            <a:solidFill>
              <a:srgbClr val="00BADE"/>
            </a:solidFill>
          </p:grpSpPr>
          <p:sp>
            <p:nvSpPr>
              <p:cNvPr id="57" name="Freeform 975">
                <a:extLst>
                  <a:ext uri="{FF2B5EF4-FFF2-40B4-BE49-F238E27FC236}">
                    <a16:creationId xmlns:a16="http://schemas.microsoft.com/office/drawing/2014/main" id="{1BD0041E-2FE6-576B-5AB1-3FC6D6ECAF8E}"/>
                  </a:ext>
                </a:extLst>
              </p:cNvPr>
              <p:cNvSpPr/>
              <p:nvPr/>
            </p:nvSpPr>
            <p:spPr>
              <a:xfrm>
                <a:off x="8815328" y="5441122"/>
                <a:ext cx="263304" cy="101482"/>
              </a:xfrm>
              <a:custGeom>
                <a:avLst/>
                <a:gdLst>
                  <a:gd name="connsiteX0" fmla="*/ 244105 w 263304"/>
                  <a:gd name="connsiteY0" fmla="*/ 0 h 101482"/>
                  <a:gd name="connsiteX1" fmla="*/ 263305 w 263304"/>
                  <a:gd name="connsiteY1" fmla="*/ 30170 h 101482"/>
                  <a:gd name="connsiteX2" fmla="*/ 252333 w 263304"/>
                  <a:gd name="connsiteY2" fmla="*/ 38399 h 101482"/>
                  <a:gd name="connsiteX3" fmla="*/ 181022 w 263304"/>
                  <a:gd name="connsiteY3" fmla="*/ 82283 h 101482"/>
                  <a:gd name="connsiteX4" fmla="*/ 153594 w 263304"/>
                  <a:gd name="connsiteY4" fmla="*/ 82283 h 101482"/>
                  <a:gd name="connsiteX5" fmla="*/ 106967 w 263304"/>
                  <a:gd name="connsiteY5" fmla="*/ 57598 h 101482"/>
                  <a:gd name="connsiteX6" fmla="*/ 90511 w 263304"/>
                  <a:gd name="connsiteY6" fmla="*/ 57598 h 101482"/>
                  <a:gd name="connsiteX7" fmla="*/ 19198 w 263304"/>
                  <a:gd name="connsiteY7" fmla="*/ 101482 h 101482"/>
                  <a:gd name="connsiteX8" fmla="*/ 0 w 263304"/>
                  <a:gd name="connsiteY8" fmla="*/ 71312 h 101482"/>
                  <a:gd name="connsiteX9" fmla="*/ 60340 w 263304"/>
                  <a:gd name="connsiteY9" fmla="*/ 35656 h 101482"/>
                  <a:gd name="connsiteX10" fmla="*/ 131653 w 263304"/>
                  <a:gd name="connsiteY10" fmla="*/ 32913 h 101482"/>
                  <a:gd name="connsiteX11" fmla="*/ 164566 w 263304"/>
                  <a:gd name="connsiteY11" fmla="*/ 46627 h 101482"/>
                  <a:gd name="connsiteX12" fmla="*/ 197478 w 263304"/>
                  <a:gd name="connsiteY12" fmla="*/ 30170 h 101482"/>
                  <a:gd name="connsiteX13" fmla="*/ 244105 w 263304"/>
                  <a:gd name="connsiteY13"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304" h="101482">
                    <a:moveTo>
                      <a:pt x="244105" y="0"/>
                    </a:moveTo>
                    <a:cubicBezTo>
                      <a:pt x="249591" y="10971"/>
                      <a:pt x="255077" y="19199"/>
                      <a:pt x="263305" y="30170"/>
                    </a:cubicBezTo>
                    <a:cubicBezTo>
                      <a:pt x="260563" y="32913"/>
                      <a:pt x="255077" y="35656"/>
                      <a:pt x="252333" y="38399"/>
                    </a:cubicBezTo>
                    <a:cubicBezTo>
                      <a:pt x="227649" y="52113"/>
                      <a:pt x="205708" y="65827"/>
                      <a:pt x="181022" y="82283"/>
                    </a:cubicBezTo>
                    <a:cubicBezTo>
                      <a:pt x="172794" y="87768"/>
                      <a:pt x="164566" y="87768"/>
                      <a:pt x="153594" y="82283"/>
                    </a:cubicBezTo>
                    <a:cubicBezTo>
                      <a:pt x="137138" y="74054"/>
                      <a:pt x="120681" y="65827"/>
                      <a:pt x="106967" y="57598"/>
                    </a:cubicBezTo>
                    <a:cubicBezTo>
                      <a:pt x="101481" y="54856"/>
                      <a:pt x="95997" y="54856"/>
                      <a:pt x="90511" y="57598"/>
                    </a:cubicBezTo>
                    <a:cubicBezTo>
                      <a:pt x="68569" y="71312"/>
                      <a:pt x="43884" y="85025"/>
                      <a:pt x="19198" y="101482"/>
                    </a:cubicBezTo>
                    <a:cubicBezTo>
                      <a:pt x="13714" y="90511"/>
                      <a:pt x="8228" y="82283"/>
                      <a:pt x="0" y="71312"/>
                    </a:cubicBezTo>
                    <a:cubicBezTo>
                      <a:pt x="19198" y="57598"/>
                      <a:pt x="41142" y="46627"/>
                      <a:pt x="60340" y="35656"/>
                    </a:cubicBezTo>
                    <a:cubicBezTo>
                      <a:pt x="101481" y="10971"/>
                      <a:pt x="87767" y="10971"/>
                      <a:pt x="131653" y="32913"/>
                    </a:cubicBezTo>
                    <a:cubicBezTo>
                      <a:pt x="142623" y="38399"/>
                      <a:pt x="153594" y="49370"/>
                      <a:pt x="164566" y="46627"/>
                    </a:cubicBezTo>
                    <a:cubicBezTo>
                      <a:pt x="175536" y="46627"/>
                      <a:pt x="186508" y="35656"/>
                      <a:pt x="197478" y="30170"/>
                    </a:cubicBezTo>
                    <a:cubicBezTo>
                      <a:pt x="211192" y="19199"/>
                      <a:pt x="227649" y="10971"/>
                      <a:pt x="244105" y="0"/>
                    </a:cubicBezTo>
                    <a:close/>
                  </a:path>
                </a:pathLst>
              </a:custGeom>
              <a:solidFill>
                <a:srgbClr val="63A043"/>
              </a:solidFill>
              <a:ln w="27426" cap="flat">
                <a:noFill/>
                <a:prstDash val="solid"/>
                <a:miter/>
              </a:ln>
            </p:spPr>
            <p:txBody>
              <a:bodyPr rtlCol="0" anchor="ctr"/>
              <a:lstStyle/>
              <a:p>
                <a:endParaRPr lang="en-US"/>
              </a:p>
            </p:txBody>
          </p:sp>
          <p:sp>
            <p:nvSpPr>
              <p:cNvPr id="58" name="Freeform 976">
                <a:extLst>
                  <a:ext uri="{FF2B5EF4-FFF2-40B4-BE49-F238E27FC236}">
                    <a16:creationId xmlns:a16="http://schemas.microsoft.com/office/drawing/2014/main" id="{CEAD6283-E5F7-D10F-5F53-46425377D7FF}"/>
                  </a:ext>
                </a:extLst>
              </p:cNvPr>
              <p:cNvSpPr/>
              <p:nvPr/>
            </p:nvSpPr>
            <p:spPr>
              <a:xfrm>
                <a:off x="9032005" y="5528890"/>
                <a:ext cx="32913" cy="104225"/>
              </a:xfrm>
              <a:custGeom>
                <a:avLst/>
                <a:gdLst>
                  <a:gd name="connsiteX0" fmla="*/ 0 w 32913"/>
                  <a:gd name="connsiteY0" fmla="*/ 0 h 104225"/>
                  <a:gd name="connsiteX1" fmla="*/ 32914 w 32913"/>
                  <a:gd name="connsiteY1" fmla="*/ 0 h 104225"/>
                  <a:gd name="connsiteX2" fmla="*/ 32914 w 32913"/>
                  <a:gd name="connsiteY2" fmla="*/ 104225 h 104225"/>
                  <a:gd name="connsiteX3" fmla="*/ 0 w 32913"/>
                  <a:gd name="connsiteY3" fmla="*/ 104225 h 104225"/>
                  <a:gd name="connsiteX4" fmla="*/ 0 w 32913"/>
                  <a:gd name="connsiteY4" fmla="*/ 0 h 104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104225">
                    <a:moveTo>
                      <a:pt x="0" y="0"/>
                    </a:moveTo>
                    <a:cubicBezTo>
                      <a:pt x="10972" y="0"/>
                      <a:pt x="21942" y="0"/>
                      <a:pt x="32914" y="0"/>
                    </a:cubicBezTo>
                    <a:cubicBezTo>
                      <a:pt x="32914" y="35656"/>
                      <a:pt x="32914" y="68569"/>
                      <a:pt x="32914" y="104225"/>
                    </a:cubicBezTo>
                    <a:cubicBezTo>
                      <a:pt x="21942" y="104225"/>
                      <a:pt x="10972" y="104225"/>
                      <a:pt x="0" y="104225"/>
                    </a:cubicBezTo>
                    <a:cubicBezTo>
                      <a:pt x="0" y="68569"/>
                      <a:pt x="0" y="32913"/>
                      <a:pt x="0" y="0"/>
                    </a:cubicBezTo>
                    <a:close/>
                  </a:path>
                </a:pathLst>
              </a:custGeom>
              <a:solidFill>
                <a:srgbClr val="63A043"/>
              </a:solidFill>
              <a:ln w="27426" cap="flat">
                <a:noFill/>
                <a:prstDash val="solid"/>
                <a:miter/>
              </a:ln>
            </p:spPr>
            <p:txBody>
              <a:bodyPr rtlCol="0" anchor="ctr"/>
              <a:lstStyle/>
              <a:p>
                <a:endParaRPr lang="en-US"/>
              </a:p>
            </p:txBody>
          </p:sp>
          <p:sp>
            <p:nvSpPr>
              <p:cNvPr id="59" name="Freeform 977">
                <a:extLst>
                  <a:ext uri="{FF2B5EF4-FFF2-40B4-BE49-F238E27FC236}">
                    <a16:creationId xmlns:a16="http://schemas.microsoft.com/office/drawing/2014/main" id="{029BC9B1-6507-0C06-6ABD-8B18DFF426B0}"/>
                  </a:ext>
                </a:extLst>
              </p:cNvPr>
              <p:cNvSpPr/>
              <p:nvPr/>
            </p:nvSpPr>
            <p:spPr>
              <a:xfrm>
                <a:off x="8894867" y="5545347"/>
                <a:ext cx="32913" cy="85025"/>
              </a:xfrm>
              <a:custGeom>
                <a:avLst/>
                <a:gdLst>
                  <a:gd name="connsiteX0" fmla="*/ 32914 w 32913"/>
                  <a:gd name="connsiteY0" fmla="*/ 0 h 85025"/>
                  <a:gd name="connsiteX1" fmla="*/ 32914 w 32913"/>
                  <a:gd name="connsiteY1" fmla="*/ 85026 h 85025"/>
                  <a:gd name="connsiteX2" fmla="*/ 0 w 32913"/>
                  <a:gd name="connsiteY2" fmla="*/ 85026 h 85025"/>
                  <a:gd name="connsiteX3" fmla="*/ 0 w 32913"/>
                  <a:gd name="connsiteY3" fmla="*/ 0 h 85025"/>
                  <a:gd name="connsiteX4" fmla="*/ 32914 w 32913"/>
                  <a:gd name="connsiteY4" fmla="*/ 0 h 8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85025">
                    <a:moveTo>
                      <a:pt x="32914" y="0"/>
                    </a:moveTo>
                    <a:cubicBezTo>
                      <a:pt x="32914" y="30171"/>
                      <a:pt x="32914" y="57598"/>
                      <a:pt x="32914" y="85026"/>
                    </a:cubicBezTo>
                    <a:cubicBezTo>
                      <a:pt x="21942" y="85026"/>
                      <a:pt x="10972" y="85026"/>
                      <a:pt x="0" y="85026"/>
                    </a:cubicBezTo>
                    <a:cubicBezTo>
                      <a:pt x="0" y="57598"/>
                      <a:pt x="0" y="27428"/>
                      <a:pt x="0" y="0"/>
                    </a:cubicBezTo>
                    <a:cubicBezTo>
                      <a:pt x="8228" y="0"/>
                      <a:pt x="21942" y="0"/>
                      <a:pt x="32914" y="0"/>
                    </a:cubicBezTo>
                    <a:close/>
                  </a:path>
                </a:pathLst>
              </a:custGeom>
              <a:solidFill>
                <a:srgbClr val="63A043"/>
              </a:solidFill>
              <a:ln w="27426" cap="flat">
                <a:noFill/>
                <a:prstDash val="solid"/>
                <a:miter/>
              </a:ln>
            </p:spPr>
            <p:txBody>
              <a:bodyPr rtlCol="0" anchor="ctr"/>
              <a:lstStyle/>
              <a:p>
                <a:endParaRPr lang="en-US"/>
              </a:p>
            </p:txBody>
          </p:sp>
          <p:sp>
            <p:nvSpPr>
              <p:cNvPr id="60" name="Freeform 978">
                <a:extLst>
                  <a:ext uri="{FF2B5EF4-FFF2-40B4-BE49-F238E27FC236}">
                    <a16:creationId xmlns:a16="http://schemas.microsoft.com/office/drawing/2014/main" id="{B143939B-3EF3-0846-306C-BBA7D5192EB7}"/>
                  </a:ext>
                </a:extLst>
              </p:cNvPr>
              <p:cNvSpPr/>
              <p:nvPr/>
            </p:nvSpPr>
            <p:spPr>
              <a:xfrm>
                <a:off x="8963436" y="5564546"/>
                <a:ext cx="32913" cy="68569"/>
              </a:xfrm>
              <a:custGeom>
                <a:avLst/>
                <a:gdLst>
                  <a:gd name="connsiteX0" fmla="*/ 32914 w 32913"/>
                  <a:gd name="connsiteY0" fmla="*/ 68569 h 68569"/>
                  <a:gd name="connsiteX1" fmla="*/ 0 w 32913"/>
                  <a:gd name="connsiteY1" fmla="*/ 68569 h 68569"/>
                  <a:gd name="connsiteX2" fmla="*/ 0 w 32913"/>
                  <a:gd name="connsiteY2" fmla="*/ 0 h 68569"/>
                  <a:gd name="connsiteX3" fmla="*/ 32914 w 32913"/>
                  <a:gd name="connsiteY3" fmla="*/ 0 h 68569"/>
                  <a:gd name="connsiteX4" fmla="*/ 32914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32914" y="68569"/>
                    </a:moveTo>
                    <a:cubicBezTo>
                      <a:pt x="21942" y="68569"/>
                      <a:pt x="10972" y="68569"/>
                      <a:pt x="0" y="68569"/>
                    </a:cubicBezTo>
                    <a:cubicBezTo>
                      <a:pt x="0" y="46626"/>
                      <a:pt x="0" y="21942"/>
                      <a:pt x="0" y="0"/>
                    </a:cubicBezTo>
                    <a:cubicBezTo>
                      <a:pt x="10972" y="0"/>
                      <a:pt x="21942" y="0"/>
                      <a:pt x="32914" y="0"/>
                    </a:cubicBezTo>
                    <a:cubicBezTo>
                      <a:pt x="32914" y="21942"/>
                      <a:pt x="32914" y="43884"/>
                      <a:pt x="32914" y="68569"/>
                    </a:cubicBezTo>
                    <a:close/>
                  </a:path>
                </a:pathLst>
              </a:custGeom>
              <a:solidFill>
                <a:srgbClr val="63A043"/>
              </a:solidFill>
              <a:ln w="27426" cap="flat">
                <a:noFill/>
                <a:prstDash val="solid"/>
                <a:miter/>
              </a:ln>
            </p:spPr>
            <p:txBody>
              <a:bodyPr rtlCol="0" anchor="ctr"/>
              <a:lstStyle/>
              <a:p>
                <a:endParaRPr lang="en-US"/>
              </a:p>
            </p:txBody>
          </p:sp>
          <p:sp>
            <p:nvSpPr>
              <p:cNvPr id="61" name="Freeform 979">
                <a:extLst>
                  <a:ext uri="{FF2B5EF4-FFF2-40B4-BE49-F238E27FC236}">
                    <a16:creationId xmlns:a16="http://schemas.microsoft.com/office/drawing/2014/main" id="{E087CEE5-7517-88AD-EFA0-E7DCE9E0390F}"/>
                  </a:ext>
                </a:extLst>
              </p:cNvPr>
              <p:cNvSpPr/>
              <p:nvPr/>
            </p:nvSpPr>
            <p:spPr>
              <a:xfrm>
                <a:off x="8823556" y="5561803"/>
                <a:ext cx="32913" cy="68569"/>
              </a:xfrm>
              <a:custGeom>
                <a:avLst/>
                <a:gdLst>
                  <a:gd name="connsiteX0" fmla="*/ 0 w 32913"/>
                  <a:gd name="connsiteY0" fmla="*/ 68569 h 68569"/>
                  <a:gd name="connsiteX1" fmla="*/ 0 w 32913"/>
                  <a:gd name="connsiteY1" fmla="*/ 0 h 68569"/>
                  <a:gd name="connsiteX2" fmla="*/ 32914 w 32913"/>
                  <a:gd name="connsiteY2" fmla="*/ 0 h 68569"/>
                  <a:gd name="connsiteX3" fmla="*/ 32914 w 32913"/>
                  <a:gd name="connsiteY3" fmla="*/ 68569 h 68569"/>
                  <a:gd name="connsiteX4" fmla="*/ 0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0" y="68569"/>
                    </a:moveTo>
                    <a:cubicBezTo>
                      <a:pt x="0" y="43884"/>
                      <a:pt x="0" y="21942"/>
                      <a:pt x="0" y="0"/>
                    </a:cubicBezTo>
                    <a:cubicBezTo>
                      <a:pt x="10970" y="0"/>
                      <a:pt x="21942" y="0"/>
                      <a:pt x="32914" y="0"/>
                    </a:cubicBezTo>
                    <a:cubicBezTo>
                      <a:pt x="32914" y="21942"/>
                      <a:pt x="32914" y="46626"/>
                      <a:pt x="32914" y="68569"/>
                    </a:cubicBezTo>
                    <a:cubicBezTo>
                      <a:pt x="21942" y="68569"/>
                      <a:pt x="10970" y="68569"/>
                      <a:pt x="0" y="68569"/>
                    </a:cubicBezTo>
                    <a:close/>
                  </a:path>
                </a:pathLst>
              </a:custGeom>
              <a:solidFill>
                <a:srgbClr val="63A043"/>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74402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291744" y="611725"/>
            <a:ext cx="6189056" cy="5775219"/>
          </a:xfrm>
        </p:spPr>
        <p:txBody>
          <a:bodyPr>
            <a:normAutofit/>
          </a:bodyPr>
          <a:lstStyle/>
          <a:p>
            <a:pPr marL="342900" indent="-342900">
              <a:buFont typeface="Arial" panose="020B0604020202020204" pitchFamily="34" charset="0"/>
              <a:buChar char="•"/>
            </a:pPr>
            <a:r>
              <a:rPr lang="en-US">
                <a:solidFill>
                  <a:srgbClr val="297239"/>
                </a:solidFill>
              </a:rPr>
              <a:t>The functions of a supply chain include product development, marketing, operations, distribution, finance, and customer service.</a:t>
            </a:r>
          </a:p>
          <a:p>
            <a:pPr marL="342900" indent="-342900">
              <a:buFont typeface="Arial" panose="020B0604020202020204" pitchFamily="34" charset="0"/>
              <a:buChar char="•"/>
            </a:pPr>
            <a:r>
              <a:rPr lang="en-US">
                <a:solidFill>
                  <a:srgbClr val="297239"/>
                </a:solidFill>
              </a:rPr>
              <a:t>Today, many supply chains are global in scale.</a:t>
            </a:r>
          </a:p>
          <a:p>
            <a:pPr marL="342900" indent="-342900">
              <a:buFont typeface="Arial" panose="020B0604020202020204" pitchFamily="34" charset="0"/>
              <a:buChar char="•"/>
            </a:pPr>
            <a:r>
              <a:rPr lang="en-US">
                <a:solidFill>
                  <a:srgbClr val="297239"/>
                </a:solidFill>
              </a:rPr>
              <a:t>Effective supply chain management results in lower costs and a faster production cycle.</a:t>
            </a:r>
          </a:p>
          <a:p>
            <a:pPr marL="342900" indent="-342900">
              <a:buFont typeface="Arial" panose="020B0604020202020204" pitchFamily="34" charset="0"/>
              <a:buChar char="•"/>
            </a:pPr>
            <a:r>
              <a:rPr lang="en-US">
                <a:solidFill>
                  <a:srgbClr val="297239"/>
                </a:solidFill>
              </a:rPr>
              <a:t>Long Supply chains are usually more complex harder to manage and less environmentally friendly. </a:t>
            </a:r>
          </a:p>
          <a:p>
            <a:pPr marL="342900" indent="-342900">
              <a:buFont typeface="Arial" panose="020B0604020202020204" pitchFamily="34" charset="0"/>
              <a:buChar char="•"/>
            </a:pPr>
            <a:r>
              <a:rPr lang="en-US">
                <a:solidFill>
                  <a:srgbClr val="297239"/>
                </a:solidFill>
              </a:rPr>
              <a:t>Short Supply chains mean they have fewer links and are therefore easier to control which usually means the end good travels less.</a:t>
            </a:r>
            <a:endParaRPr lang="en-IE">
              <a:solidFill>
                <a:srgbClr val="297239"/>
              </a:solidFill>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435688" y="622317"/>
            <a:ext cx="4163428" cy="1652308"/>
          </a:xfrm>
        </p:spPr>
        <p:txBody>
          <a:bodyPr anchor="ctr"/>
          <a:lstStyle/>
          <a:p>
            <a:r>
              <a:rPr lang="en-IE"/>
              <a:t>Understanding Supply Chains</a:t>
            </a:r>
          </a:p>
        </p:txBody>
      </p:sp>
      <p:grpSp>
        <p:nvGrpSpPr>
          <p:cNvPr id="4" name="Graphic 3">
            <a:extLst>
              <a:ext uri="{FF2B5EF4-FFF2-40B4-BE49-F238E27FC236}">
                <a16:creationId xmlns:a16="http://schemas.microsoft.com/office/drawing/2014/main" id="{22072FE4-C6F2-2723-DD40-0F152D98F1B7}"/>
              </a:ext>
            </a:extLst>
          </p:cNvPr>
          <p:cNvGrpSpPr/>
          <p:nvPr/>
        </p:nvGrpSpPr>
        <p:grpSpPr>
          <a:xfrm>
            <a:off x="841591" y="2695653"/>
            <a:ext cx="1967033" cy="1887723"/>
            <a:chOff x="4422991" y="3660630"/>
            <a:chExt cx="1086135" cy="1083391"/>
          </a:xfrm>
        </p:grpSpPr>
        <p:sp>
          <p:nvSpPr>
            <p:cNvPr id="5" name="Freeform 1477">
              <a:extLst>
                <a:ext uri="{FF2B5EF4-FFF2-40B4-BE49-F238E27FC236}">
                  <a16:creationId xmlns:a16="http://schemas.microsoft.com/office/drawing/2014/main" id="{D9AAFF38-F1B9-222D-49B3-44E458DF29E8}"/>
                </a:ext>
              </a:extLst>
            </p:cNvPr>
            <p:cNvSpPr/>
            <p:nvPr/>
          </p:nvSpPr>
          <p:spPr>
            <a:xfrm>
              <a:off x="4422991" y="3660630"/>
              <a:ext cx="1086135" cy="1083391"/>
            </a:xfrm>
            <a:custGeom>
              <a:avLst/>
              <a:gdLst>
                <a:gd name="connsiteX0" fmla="*/ 754261 w 1086135"/>
                <a:gd name="connsiteY0" fmla="*/ 139881 h 1083391"/>
                <a:gd name="connsiteX1" fmla="*/ 702148 w 1086135"/>
                <a:gd name="connsiteY1" fmla="*/ 191993 h 1083391"/>
                <a:gd name="connsiteX2" fmla="*/ 702148 w 1086135"/>
                <a:gd name="connsiteY2" fmla="*/ 331874 h 1083391"/>
                <a:gd name="connsiteX3" fmla="*/ 754261 w 1086135"/>
                <a:gd name="connsiteY3" fmla="*/ 383987 h 1083391"/>
                <a:gd name="connsiteX4" fmla="*/ 1034023 w 1086135"/>
                <a:gd name="connsiteY4" fmla="*/ 383987 h 1083391"/>
                <a:gd name="connsiteX5" fmla="*/ 1086136 w 1086135"/>
                <a:gd name="connsiteY5" fmla="*/ 331874 h 1083391"/>
                <a:gd name="connsiteX6" fmla="*/ 1086136 w 1086135"/>
                <a:gd name="connsiteY6" fmla="*/ 191993 h 1083391"/>
                <a:gd name="connsiteX7" fmla="*/ 1034023 w 1086135"/>
                <a:gd name="connsiteY7" fmla="*/ 139881 h 1083391"/>
                <a:gd name="connsiteX8" fmla="*/ 962711 w 1086135"/>
                <a:gd name="connsiteY8" fmla="*/ 139881 h 1083391"/>
                <a:gd name="connsiteX9" fmla="*/ 981911 w 1086135"/>
                <a:gd name="connsiteY9" fmla="*/ 87768 h 1083391"/>
                <a:gd name="connsiteX10" fmla="*/ 894142 w 1086135"/>
                <a:gd name="connsiteY10" fmla="*/ 0 h 1083391"/>
                <a:gd name="connsiteX11" fmla="*/ 809117 w 1086135"/>
                <a:gd name="connsiteY11" fmla="*/ 71312 h 1083391"/>
                <a:gd name="connsiteX12" fmla="*/ 614380 w 1086135"/>
                <a:gd name="connsiteY12" fmla="*/ 71312 h 1083391"/>
                <a:gd name="connsiteX13" fmla="*/ 526611 w 1086135"/>
                <a:gd name="connsiteY13" fmla="*/ 159080 h 1083391"/>
                <a:gd name="connsiteX14" fmla="*/ 526611 w 1086135"/>
                <a:gd name="connsiteY14" fmla="*/ 318161 h 1083391"/>
                <a:gd name="connsiteX15" fmla="*/ 458042 w 1086135"/>
                <a:gd name="connsiteY15" fmla="*/ 386730 h 1083391"/>
                <a:gd name="connsiteX16" fmla="*/ 263306 w 1086135"/>
                <a:gd name="connsiteY16" fmla="*/ 386730 h 1083391"/>
                <a:gd name="connsiteX17" fmla="*/ 175537 w 1086135"/>
                <a:gd name="connsiteY17" fmla="*/ 474498 h 1083391"/>
                <a:gd name="connsiteX18" fmla="*/ 175537 w 1086135"/>
                <a:gd name="connsiteY18" fmla="*/ 633578 h 1083391"/>
                <a:gd name="connsiteX19" fmla="*/ 104225 w 1086135"/>
                <a:gd name="connsiteY19" fmla="*/ 718604 h 1083391"/>
                <a:gd name="connsiteX20" fmla="*/ 123425 w 1086135"/>
                <a:gd name="connsiteY20" fmla="*/ 770716 h 1083391"/>
                <a:gd name="connsiteX21" fmla="*/ 52113 w 1086135"/>
                <a:gd name="connsiteY21" fmla="*/ 770716 h 1083391"/>
                <a:gd name="connsiteX22" fmla="*/ 0 w 1086135"/>
                <a:gd name="connsiteY22" fmla="*/ 822829 h 1083391"/>
                <a:gd name="connsiteX23" fmla="*/ 0 w 1086135"/>
                <a:gd name="connsiteY23" fmla="*/ 962710 h 1083391"/>
                <a:gd name="connsiteX24" fmla="*/ 52113 w 1086135"/>
                <a:gd name="connsiteY24" fmla="*/ 1014822 h 1083391"/>
                <a:gd name="connsiteX25" fmla="*/ 331875 w 1086135"/>
                <a:gd name="connsiteY25" fmla="*/ 1014822 h 1083391"/>
                <a:gd name="connsiteX26" fmla="*/ 383987 w 1086135"/>
                <a:gd name="connsiteY26" fmla="*/ 962710 h 1083391"/>
                <a:gd name="connsiteX27" fmla="*/ 383987 w 1086135"/>
                <a:gd name="connsiteY27" fmla="*/ 822829 h 1083391"/>
                <a:gd name="connsiteX28" fmla="*/ 331875 w 1086135"/>
                <a:gd name="connsiteY28" fmla="*/ 770716 h 1083391"/>
                <a:gd name="connsiteX29" fmla="*/ 260563 w 1086135"/>
                <a:gd name="connsiteY29" fmla="*/ 770716 h 1083391"/>
                <a:gd name="connsiteX30" fmla="*/ 279762 w 1086135"/>
                <a:gd name="connsiteY30" fmla="*/ 718604 h 1083391"/>
                <a:gd name="connsiteX31" fmla="*/ 208450 w 1086135"/>
                <a:gd name="connsiteY31" fmla="*/ 633578 h 1083391"/>
                <a:gd name="connsiteX32" fmla="*/ 208450 w 1086135"/>
                <a:gd name="connsiteY32" fmla="*/ 474498 h 1083391"/>
                <a:gd name="connsiteX33" fmla="*/ 260563 w 1086135"/>
                <a:gd name="connsiteY33" fmla="*/ 422385 h 1083391"/>
                <a:gd name="connsiteX34" fmla="*/ 455300 w 1086135"/>
                <a:gd name="connsiteY34" fmla="*/ 422385 h 1083391"/>
                <a:gd name="connsiteX35" fmla="*/ 471756 w 1086135"/>
                <a:gd name="connsiteY35" fmla="*/ 458041 h 1083391"/>
                <a:gd name="connsiteX36" fmla="*/ 400444 w 1086135"/>
                <a:gd name="connsiteY36" fmla="*/ 458041 h 1083391"/>
                <a:gd name="connsiteX37" fmla="*/ 348331 w 1086135"/>
                <a:gd name="connsiteY37" fmla="*/ 510154 h 1083391"/>
                <a:gd name="connsiteX38" fmla="*/ 348331 w 1086135"/>
                <a:gd name="connsiteY38" fmla="*/ 650035 h 1083391"/>
                <a:gd name="connsiteX39" fmla="*/ 400444 w 1086135"/>
                <a:gd name="connsiteY39" fmla="*/ 702147 h 1083391"/>
                <a:gd name="connsiteX40" fmla="*/ 537583 w 1086135"/>
                <a:gd name="connsiteY40" fmla="*/ 702147 h 1083391"/>
                <a:gd name="connsiteX41" fmla="*/ 534840 w 1086135"/>
                <a:gd name="connsiteY41" fmla="*/ 710375 h 1083391"/>
                <a:gd name="connsiteX42" fmla="*/ 488213 w 1086135"/>
                <a:gd name="connsiteY42" fmla="*/ 721347 h 1083391"/>
                <a:gd name="connsiteX43" fmla="*/ 488213 w 1086135"/>
                <a:gd name="connsiteY43" fmla="*/ 852999 h 1083391"/>
                <a:gd name="connsiteX44" fmla="*/ 534840 w 1086135"/>
                <a:gd name="connsiteY44" fmla="*/ 863970 h 1083391"/>
                <a:gd name="connsiteX45" fmla="*/ 554039 w 1086135"/>
                <a:gd name="connsiteY45" fmla="*/ 907854 h 1083391"/>
                <a:gd name="connsiteX46" fmla="*/ 529354 w 1086135"/>
                <a:gd name="connsiteY46" fmla="*/ 948996 h 1083391"/>
                <a:gd name="connsiteX47" fmla="*/ 622608 w 1086135"/>
                <a:gd name="connsiteY47" fmla="*/ 1042250 h 1083391"/>
                <a:gd name="connsiteX48" fmla="*/ 663750 w 1086135"/>
                <a:gd name="connsiteY48" fmla="*/ 1017565 h 1083391"/>
                <a:gd name="connsiteX49" fmla="*/ 707634 w 1086135"/>
                <a:gd name="connsiteY49" fmla="*/ 1036764 h 1083391"/>
                <a:gd name="connsiteX50" fmla="*/ 718605 w 1086135"/>
                <a:gd name="connsiteY50" fmla="*/ 1083391 h 1083391"/>
                <a:gd name="connsiteX51" fmla="*/ 850258 w 1086135"/>
                <a:gd name="connsiteY51" fmla="*/ 1083391 h 1083391"/>
                <a:gd name="connsiteX52" fmla="*/ 861229 w 1086135"/>
                <a:gd name="connsiteY52" fmla="*/ 1036764 h 1083391"/>
                <a:gd name="connsiteX53" fmla="*/ 905114 w 1086135"/>
                <a:gd name="connsiteY53" fmla="*/ 1017565 h 1083391"/>
                <a:gd name="connsiteX54" fmla="*/ 946255 w 1086135"/>
                <a:gd name="connsiteY54" fmla="*/ 1042250 h 1083391"/>
                <a:gd name="connsiteX55" fmla="*/ 1039509 w 1086135"/>
                <a:gd name="connsiteY55" fmla="*/ 948996 h 1083391"/>
                <a:gd name="connsiteX56" fmla="*/ 1014824 w 1086135"/>
                <a:gd name="connsiteY56" fmla="*/ 907854 h 1083391"/>
                <a:gd name="connsiteX57" fmla="*/ 1034023 w 1086135"/>
                <a:gd name="connsiteY57" fmla="*/ 863970 h 1083391"/>
                <a:gd name="connsiteX58" fmla="*/ 1080651 w 1086135"/>
                <a:gd name="connsiteY58" fmla="*/ 852999 h 1083391"/>
                <a:gd name="connsiteX59" fmla="*/ 1080651 w 1086135"/>
                <a:gd name="connsiteY59" fmla="*/ 721347 h 1083391"/>
                <a:gd name="connsiteX60" fmla="*/ 1034023 w 1086135"/>
                <a:gd name="connsiteY60" fmla="*/ 710375 h 1083391"/>
                <a:gd name="connsiteX61" fmla="*/ 1014824 w 1086135"/>
                <a:gd name="connsiteY61" fmla="*/ 666491 h 1083391"/>
                <a:gd name="connsiteX62" fmla="*/ 1039509 w 1086135"/>
                <a:gd name="connsiteY62" fmla="*/ 625350 h 1083391"/>
                <a:gd name="connsiteX63" fmla="*/ 946255 w 1086135"/>
                <a:gd name="connsiteY63" fmla="*/ 532096 h 1083391"/>
                <a:gd name="connsiteX64" fmla="*/ 905114 w 1086135"/>
                <a:gd name="connsiteY64" fmla="*/ 556781 h 1083391"/>
                <a:gd name="connsiteX65" fmla="*/ 861229 w 1086135"/>
                <a:gd name="connsiteY65" fmla="*/ 537582 h 1083391"/>
                <a:gd name="connsiteX66" fmla="*/ 850258 w 1086135"/>
                <a:gd name="connsiteY66" fmla="*/ 490954 h 1083391"/>
                <a:gd name="connsiteX67" fmla="*/ 726834 w 1086135"/>
                <a:gd name="connsiteY67" fmla="*/ 490954 h 1083391"/>
                <a:gd name="connsiteX68" fmla="*/ 677463 w 1086135"/>
                <a:gd name="connsiteY68" fmla="*/ 455299 h 1083391"/>
                <a:gd name="connsiteX69" fmla="*/ 606152 w 1086135"/>
                <a:gd name="connsiteY69" fmla="*/ 455299 h 1083391"/>
                <a:gd name="connsiteX70" fmla="*/ 625351 w 1086135"/>
                <a:gd name="connsiteY70" fmla="*/ 403186 h 1083391"/>
                <a:gd name="connsiteX71" fmla="*/ 554039 w 1086135"/>
                <a:gd name="connsiteY71" fmla="*/ 318161 h 1083391"/>
                <a:gd name="connsiteX72" fmla="*/ 554039 w 1086135"/>
                <a:gd name="connsiteY72" fmla="*/ 159080 h 1083391"/>
                <a:gd name="connsiteX73" fmla="*/ 606152 w 1086135"/>
                <a:gd name="connsiteY73" fmla="*/ 106968 h 1083391"/>
                <a:gd name="connsiteX74" fmla="*/ 800888 w 1086135"/>
                <a:gd name="connsiteY74" fmla="*/ 106968 h 1083391"/>
                <a:gd name="connsiteX75" fmla="*/ 817345 w 1086135"/>
                <a:gd name="connsiteY75" fmla="*/ 142624 h 1083391"/>
                <a:gd name="connsiteX76" fmla="*/ 754261 w 1086135"/>
                <a:gd name="connsiteY76" fmla="*/ 142624 h 1083391"/>
                <a:gd name="connsiteX77" fmla="*/ 351074 w 1086135"/>
                <a:gd name="connsiteY77" fmla="*/ 825572 h 1083391"/>
                <a:gd name="connsiteX78" fmla="*/ 351074 w 1086135"/>
                <a:gd name="connsiteY78" fmla="*/ 965452 h 1083391"/>
                <a:gd name="connsiteX79" fmla="*/ 334618 w 1086135"/>
                <a:gd name="connsiteY79" fmla="*/ 981909 h 1083391"/>
                <a:gd name="connsiteX80" fmla="*/ 54855 w 1086135"/>
                <a:gd name="connsiteY80" fmla="*/ 981909 h 1083391"/>
                <a:gd name="connsiteX81" fmla="*/ 38399 w 1086135"/>
                <a:gd name="connsiteY81" fmla="*/ 965452 h 1083391"/>
                <a:gd name="connsiteX82" fmla="*/ 38399 w 1086135"/>
                <a:gd name="connsiteY82" fmla="*/ 825572 h 1083391"/>
                <a:gd name="connsiteX83" fmla="*/ 54855 w 1086135"/>
                <a:gd name="connsiteY83" fmla="*/ 809115 h 1083391"/>
                <a:gd name="connsiteX84" fmla="*/ 334618 w 1086135"/>
                <a:gd name="connsiteY84" fmla="*/ 809115 h 1083391"/>
                <a:gd name="connsiteX85" fmla="*/ 351074 w 1086135"/>
                <a:gd name="connsiteY85" fmla="*/ 825572 h 1083391"/>
                <a:gd name="connsiteX86" fmla="*/ 351074 w 1086135"/>
                <a:gd name="connsiteY86" fmla="*/ 825572 h 1083391"/>
                <a:gd name="connsiteX87" fmla="*/ 244107 w 1086135"/>
                <a:gd name="connsiteY87" fmla="*/ 721347 h 1083391"/>
                <a:gd name="connsiteX88" fmla="*/ 191994 w 1086135"/>
                <a:gd name="connsiteY88" fmla="*/ 773459 h 1083391"/>
                <a:gd name="connsiteX89" fmla="*/ 139881 w 1086135"/>
                <a:gd name="connsiteY89" fmla="*/ 721347 h 1083391"/>
                <a:gd name="connsiteX90" fmla="*/ 191994 w 1086135"/>
                <a:gd name="connsiteY90" fmla="*/ 669234 h 1083391"/>
                <a:gd name="connsiteX91" fmla="*/ 244107 w 1086135"/>
                <a:gd name="connsiteY91" fmla="*/ 721347 h 1083391"/>
                <a:gd name="connsiteX92" fmla="*/ 244107 w 1086135"/>
                <a:gd name="connsiteY92" fmla="*/ 721347 h 1083391"/>
                <a:gd name="connsiteX93" fmla="*/ 839287 w 1086135"/>
                <a:gd name="connsiteY93" fmla="*/ 567752 h 1083391"/>
                <a:gd name="connsiteX94" fmla="*/ 850258 w 1086135"/>
                <a:gd name="connsiteY94" fmla="*/ 570495 h 1083391"/>
                <a:gd name="connsiteX95" fmla="*/ 905114 w 1086135"/>
                <a:gd name="connsiteY95" fmla="*/ 592437 h 1083391"/>
                <a:gd name="connsiteX96" fmla="*/ 913342 w 1086135"/>
                <a:gd name="connsiteY96" fmla="*/ 597922 h 1083391"/>
                <a:gd name="connsiteX97" fmla="*/ 948997 w 1086135"/>
                <a:gd name="connsiteY97" fmla="*/ 575980 h 1083391"/>
                <a:gd name="connsiteX98" fmla="*/ 1003853 w 1086135"/>
                <a:gd name="connsiteY98" fmla="*/ 630835 h 1083391"/>
                <a:gd name="connsiteX99" fmla="*/ 981911 w 1086135"/>
                <a:gd name="connsiteY99" fmla="*/ 666491 h 1083391"/>
                <a:gd name="connsiteX100" fmla="*/ 987397 w 1086135"/>
                <a:gd name="connsiteY100" fmla="*/ 674720 h 1083391"/>
                <a:gd name="connsiteX101" fmla="*/ 1009338 w 1086135"/>
                <a:gd name="connsiteY101" fmla="*/ 729575 h 1083391"/>
                <a:gd name="connsiteX102" fmla="*/ 1012081 w 1086135"/>
                <a:gd name="connsiteY102" fmla="*/ 740546 h 1083391"/>
                <a:gd name="connsiteX103" fmla="*/ 1053223 w 1086135"/>
                <a:gd name="connsiteY103" fmla="*/ 751517 h 1083391"/>
                <a:gd name="connsiteX104" fmla="*/ 1053223 w 1086135"/>
                <a:gd name="connsiteY104" fmla="*/ 828314 h 1083391"/>
                <a:gd name="connsiteX105" fmla="*/ 1012081 w 1086135"/>
                <a:gd name="connsiteY105" fmla="*/ 839285 h 1083391"/>
                <a:gd name="connsiteX106" fmla="*/ 1009338 w 1086135"/>
                <a:gd name="connsiteY106" fmla="*/ 850256 h 1083391"/>
                <a:gd name="connsiteX107" fmla="*/ 987397 w 1086135"/>
                <a:gd name="connsiteY107" fmla="*/ 905112 h 1083391"/>
                <a:gd name="connsiteX108" fmla="*/ 981911 w 1086135"/>
                <a:gd name="connsiteY108" fmla="*/ 913340 h 1083391"/>
                <a:gd name="connsiteX109" fmla="*/ 1003853 w 1086135"/>
                <a:gd name="connsiteY109" fmla="*/ 948996 h 1083391"/>
                <a:gd name="connsiteX110" fmla="*/ 948997 w 1086135"/>
                <a:gd name="connsiteY110" fmla="*/ 1003851 h 1083391"/>
                <a:gd name="connsiteX111" fmla="*/ 913342 w 1086135"/>
                <a:gd name="connsiteY111" fmla="*/ 981909 h 1083391"/>
                <a:gd name="connsiteX112" fmla="*/ 905114 w 1086135"/>
                <a:gd name="connsiteY112" fmla="*/ 987394 h 1083391"/>
                <a:gd name="connsiteX113" fmla="*/ 850258 w 1086135"/>
                <a:gd name="connsiteY113" fmla="*/ 1009337 h 1083391"/>
                <a:gd name="connsiteX114" fmla="*/ 839287 w 1086135"/>
                <a:gd name="connsiteY114" fmla="*/ 1012079 h 1083391"/>
                <a:gd name="connsiteX115" fmla="*/ 828316 w 1086135"/>
                <a:gd name="connsiteY115" fmla="*/ 1053221 h 1083391"/>
                <a:gd name="connsiteX116" fmla="*/ 751519 w 1086135"/>
                <a:gd name="connsiteY116" fmla="*/ 1053221 h 1083391"/>
                <a:gd name="connsiteX117" fmla="*/ 740548 w 1086135"/>
                <a:gd name="connsiteY117" fmla="*/ 1012079 h 1083391"/>
                <a:gd name="connsiteX118" fmla="*/ 729576 w 1086135"/>
                <a:gd name="connsiteY118" fmla="*/ 1009337 h 1083391"/>
                <a:gd name="connsiteX119" fmla="*/ 674721 w 1086135"/>
                <a:gd name="connsiteY119" fmla="*/ 987394 h 1083391"/>
                <a:gd name="connsiteX120" fmla="*/ 666493 w 1086135"/>
                <a:gd name="connsiteY120" fmla="*/ 981909 h 1083391"/>
                <a:gd name="connsiteX121" fmla="*/ 630837 w 1086135"/>
                <a:gd name="connsiteY121" fmla="*/ 1003851 h 1083391"/>
                <a:gd name="connsiteX122" fmla="*/ 575981 w 1086135"/>
                <a:gd name="connsiteY122" fmla="*/ 948996 h 1083391"/>
                <a:gd name="connsiteX123" fmla="*/ 597923 w 1086135"/>
                <a:gd name="connsiteY123" fmla="*/ 913340 h 1083391"/>
                <a:gd name="connsiteX124" fmla="*/ 592438 w 1086135"/>
                <a:gd name="connsiteY124" fmla="*/ 905112 h 1083391"/>
                <a:gd name="connsiteX125" fmla="*/ 570496 w 1086135"/>
                <a:gd name="connsiteY125" fmla="*/ 850256 h 1083391"/>
                <a:gd name="connsiteX126" fmla="*/ 567753 w 1086135"/>
                <a:gd name="connsiteY126" fmla="*/ 839285 h 1083391"/>
                <a:gd name="connsiteX127" fmla="*/ 526611 w 1086135"/>
                <a:gd name="connsiteY127" fmla="*/ 828314 h 1083391"/>
                <a:gd name="connsiteX128" fmla="*/ 526611 w 1086135"/>
                <a:gd name="connsiteY128" fmla="*/ 751517 h 1083391"/>
                <a:gd name="connsiteX129" fmla="*/ 567753 w 1086135"/>
                <a:gd name="connsiteY129" fmla="*/ 740546 h 1083391"/>
                <a:gd name="connsiteX130" fmla="*/ 570496 w 1086135"/>
                <a:gd name="connsiteY130" fmla="*/ 729575 h 1083391"/>
                <a:gd name="connsiteX131" fmla="*/ 581467 w 1086135"/>
                <a:gd name="connsiteY131" fmla="*/ 702147 h 1083391"/>
                <a:gd name="connsiteX132" fmla="*/ 619866 w 1086135"/>
                <a:gd name="connsiteY132" fmla="*/ 702147 h 1083391"/>
                <a:gd name="connsiteX133" fmla="*/ 597923 w 1086135"/>
                <a:gd name="connsiteY133" fmla="*/ 789916 h 1083391"/>
                <a:gd name="connsiteX134" fmla="*/ 789917 w 1086135"/>
                <a:gd name="connsiteY134" fmla="*/ 981909 h 1083391"/>
                <a:gd name="connsiteX135" fmla="*/ 981911 w 1086135"/>
                <a:gd name="connsiteY135" fmla="*/ 789916 h 1083391"/>
                <a:gd name="connsiteX136" fmla="*/ 789917 w 1086135"/>
                <a:gd name="connsiteY136" fmla="*/ 597922 h 1083391"/>
                <a:gd name="connsiteX137" fmla="*/ 737805 w 1086135"/>
                <a:gd name="connsiteY137" fmla="*/ 606151 h 1083391"/>
                <a:gd name="connsiteX138" fmla="*/ 737805 w 1086135"/>
                <a:gd name="connsiteY138" fmla="*/ 529353 h 1083391"/>
                <a:gd name="connsiteX139" fmla="*/ 828316 w 1086135"/>
                <a:gd name="connsiteY139" fmla="*/ 529353 h 1083391"/>
                <a:gd name="connsiteX140" fmla="*/ 839287 w 1086135"/>
                <a:gd name="connsiteY140" fmla="*/ 567752 h 1083391"/>
                <a:gd name="connsiteX141" fmla="*/ 737805 w 1086135"/>
                <a:gd name="connsiteY141" fmla="*/ 650035 h 1083391"/>
                <a:gd name="connsiteX142" fmla="*/ 737805 w 1086135"/>
                <a:gd name="connsiteY142" fmla="*/ 641806 h 1083391"/>
                <a:gd name="connsiteX143" fmla="*/ 789917 w 1086135"/>
                <a:gd name="connsiteY143" fmla="*/ 633578 h 1083391"/>
                <a:gd name="connsiteX144" fmla="*/ 948997 w 1086135"/>
                <a:gd name="connsiteY144" fmla="*/ 792658 h 1083391"/>
                <a:gd name="connsiteX145" fmla="*/ 789917 w 1086135"/>
                <a:gd name="connsiteY145" fmla="*/ 951738 h 1083391"/>
                <a:gd name="connsiteX146" fmla="*/ 630837 w 1086135"/>
                <a:gd name="connsiteY146" fmla="*/ 792658 h 1083391"/>
                <a:gd name="connsiteX147" fmla="*/ 658265 w 1086135"/>
                <a:gd name="connsiteY147" fmla="*/ 704890 h 1083391"/>
                <a:gd name="connsiteX148" fmla="*/ 682949 w 1086135"/>
                <a:gd name="connsiteY148" fmla="*/ 704890 h 1083391"/>
                <a:gd name="connsiteX149" fmla="*/ 737805 w 1086135"/>
                <a:gd name="connsiteY149" fmla="*/ 650035 h 1083391"/>
                <a:gd name="connsiteX150" fmla="*/ 737805 w 1086135"/>
                <a:gd name="connsiteY150" fmla="*/ 650035 h 1083391"/>
                <a:gd name="connsiteX151" fmla="*/ 702148 w 1086135"/>
                <a:gd name="connsiteY151" fmla="*/ 510154 h 1083391"/>
                <a:gd name="connsiteX152" fmla="*/ 702148 w 1086135"/>
                <a:gd name="connsiteY152" fmla="*/ 650035 h 1083391"/>
                <a:gd name="connsiteX153" fmla="*/ 685692 w 1086135"/>
                <a:gd name="connsiteY153" fmla="*/ 666491 h 1083391"/>
                <a:gd name="connsiteX154" fmla="*/ 405930 w 1086135"/>
                <a:gd name="connsiteY154" fmla="*/ 666491 h 1083391"/>
                <a:gd name="connsiteX155" fmla="*/ 389473 w 1086135"/>
                <a:gd name="connsiteY155" fmla="*/ 650035 h 1083391"/>
                <a:gd name="connsiteX156" fmla="*/ 389473 w 1086135"/>
                <a:gd name="connsiteY156" fmla="*/ 510154 h 1083391"/>
                <a:gd name="connsiteX157" fmla="*/ 405930 w 1086135"/>
                <a:gd name="connsiteY157" fmla="*/ 493697 h 1083391"/>
                <a:gd name="connsiteX158" fmla="*/ 685692 w 1086135"/>
                <a:gd name="connsiteY158" fmla="*/ 493697 h 1083391"/>
                <a:gd name="connsiteX159" fmla="*/ 702148 w 1086135"/>
                <a:gd name="connsiteY159" fmla="*/ 510154 h 1083391"/>
                <a:gd name="connsiteX160" fmla="*/ 702148 w 1086135"/>
                <a:gd name="connsiteY160" fmla="*/ 510154 h 1083391"/>
                <a:gd name="connsiteX161" fmla="*/ 595180 w 1086135"/>
                <a:gd name="connsiteY161" fmla="*/ 403186 h 1083391"/>
                <a:gd name="connsiteX162" fmla="*/ 543068 w 1086135"/>
                <a:gd name="connsiteY162" fmla="*/ 455299 h 1083391"/>
                <a:gd name="connsiteX163" fmla="*/ 490956 w 1086135"/>
                <a:gd name="connsiteY163" fmla="*/ 403186 h 1083391"/>
                <a:gd name="connsiteX164" fmla="*/ 543068 w 1086135"/>
                <a:gd name="connsiteY164" fmla="*/ 351074 h 1083391"/>
                <a:gd name="connsiteX165" fmla="*/ 595180 w 1086135"/>
                <a:gd name="connsiteY165" fmla="*/ 403186 h 1083391"/>
                <a:gd name="connsiteX166" fmla="*/ 595180 w 1086135"/>
                <a:gd name="connsiteY166" fmla="*/ 403186 h 1083391"/>
                <a:gd name="connsiteX167" fmla="*/ 1053223 w 1086135"/>
                <a:gd name="connsiteY167" fmla="*/ 194736 h 1083391"/>
                <a:gd name="connsiteX168" fmla="*/ 1053223 w 1086135"/>
                <a:gd name="connsiteY168" fmla="*/ 334617 h 1083391"/>
                <a:gd name="connsiteX169" fmla="*/ 1036766 w 1086135"/>
                <a:gd name="connsiteY169" fmla="*/ 351074 h 1083391"/>
                <a:gd name="connsiteX170" fmla="*/ 757004 w 1086135"/>
                <a:gd name="connsiteY170" fmla="*/ 351074 h 1083391"/>
                <a:gd name="connsiteX171" fmla="*/ 740548 w 1086135"/>
                <a:gd name="connsiteY171" fmla="*/ 334617 h 1083391"/>
                <a:gd name="connsiteX172" fmla="*/ 740548 w 1086135"/>
                <a:gd name="connsiteY172" fmla="*/ 194736 h 1083391"/>
                <a:gd name="connsiteX173" fmla="*/ 757004 w 1086135"/>
                <a:gd name="connsiteY173" fmla="*/ 178280 h 1083391"/>
                <a:gd name="connsiteX174" fmla="*/ 1036766 w 1086135"/>
                <a:gd name="connsiteY174" fmla="*/ 178280 h 1083391"/>
                <a:gd name="connsiteX175" fmla="*/ 1053223 w 1086135"/>
                <a:gd name="connsiteY175" fmla="*/ 194736 h 1083391"/>
                <a:gd name="connsiteX176" fmla="*/ 1053223 w 1086135"/>
                <a:gd name="connsiteY176" fmla="*/ 194736 h 1083391"/>
                <a:gd name="connsiteX177" fmla="*/ 842030 w 1086135"/>
                <a:gd name="connsiteY177" fmla="*/ 87768 h 1083391"/>
                <a:gd name="connsiteX178" fmla="*/ 894142 w 1086135"/>
                <a:gd name="connsiteY178" fmla="*/ 35656 h 1083391"/>
                <a:gd name="connsiteX179" fmla="*/ 946255 w 1086135"/>
                <a:gd name="connsiteY179" fmla="*/ 87768 h 1083391"/>
                <a:gd name="connsiteX180" fmla="*/ 894142 w 1086135"/>
                <a:gd name="connsiteY180" fmla="*/ 139881 h 1083391"/>
                <a:gd name="connsiteX181" fmla="*/ 842030 w 1086135"/>
                <a:gd name="connsiteY181" fmla="*/ 87768 h 1083391"/>
                <a:gd name="connsiteX182" fmla="*/ 842030 w 1086135"/>
                <a:gd name="connsiteY182" fmla="*/ 87768 h 108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1086135" h="1083391">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000000"/>
            </a:solidFill>
            <a:ln w="27426" cap="flat">
              <a:noFill/>
              <a:prstDash val="solid"/>
              <a:miter/>
            </a:ln>
          </p:spPr>
          <p:txBody>
            <a:bodyPr rtlCol="0" anchor="ctr"/>
            <a:lstStyle/>
            <a:p>
              <a:endParaRPr lang="en-US"/>
            </a:p>
          </p:txBody>
        </p:sp>
        <p:sp>
          <p:nvSpPr>
            <p:cNvPr id="6" name="Freeform 1478">
              <a:extLst>
                <a:ext uri="{FF2B5EF4-FFF2-40B4-BE49-F238E27FC236}">
                  <a16:creationId xmlns:a16="http://schemas.microsoft.com/office/drawing/2014/main" id="{6A1EC35E-0527-C811-1476-9AB639C8921D}"/>
                </a:ext>
              </a:extLst>
            </p:cNvPr>
            <p:cNvSpPr/>
            <p:nvPr/>
          </p:nvSpPr>
          <p:spPr>
            <a:xfrm>
              <a:off x="5193709" y="3871823"/>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7" name="Freeform 1479">
              <a:extLst>
                <a:ext uri="{FF2B5EF4-FFF2-40B4-BE49-F238E27FC236}">
                  <a16:creationId xmlns:a16="http://schemas.microsoft.com/office/drawing/2014/main" id="{15FEA734-5EC6-DF73-28F8-57EAE11E2132}"/>
                </a:ext>
              </a:extLst>
            </p:cNvPr>
            <p:cNvSpPr/>
            <p:nvPr/>
          </p:nvSpPr>
          <p:spPr>
            <a:xfrm>
              <a:off x="5193709" y="3943135"/>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8" name="Freeform 1480">
              <a:extLst>
                <a:ext uri="{FF2B5EF4-FFF2-40B4-BE49-F238E27FC236}">
                  <a16:creationId xmlns:a16="http://schemas.microsoft.com/office/drawing/2014/main" id="{23CE85AD-90D8-FAC8-1FB7-717D3AC7AD6D}"/>
                </a:ext>
              </a:extLst>
            </p:cNvPr>
            <p:cNvSpPr/>
            <p:nvPr/>
          </p:nvSpPr>
          <p:spPr>
            <a:xfrm>
              <a:off x="4842634" y="4187241"/>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9" name="Freeform 1481">
              <a:extLst>
                <a:ext uri="{FF2B5EF4-FFF2-40B4-BE49-F238E27FC236}">
                  <a16:creationId xmlns:a16="http://schemas.microsoft.com/office/drawing/2014/main" id="{FFF76808-4C15-7409-C4DA-44925978A16C}"/>
                </a:ext>
              </a:extLst>
            </p:cNvPr>
            <p:cNvSpPr/>
            <p:nvPr/>
          </p:nvSpPr>
          <p:spPr>
            <a:xfrm>
              <a:off x="4842634" y="4258553"/>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0" name="Freeform 1482">
              <a:extLst>
                <a:ext uri="{FF2B5EF4-FFF2-40B4-BE49-F238E27FC236}">
                  <a16:creationId xmlns:a16="http://schemas.microsoft.com/office/drawing/2014/main" id="{E4DC76A3-5E5B-A3E9-B148-16FF127558A1}"/>
                </a:ext>
              </a:extLst>
            </p:cNvPr>
            <p:cNvSpPr/>
            <p:nvPr/>
          </p:nvSpPr>
          <p:spPr>
            <a:xfrm>
              <a:off x="4491560" y="4505401"/>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1" name="Freeform 1483">
              <a:extLst>
                <a:ext uri="{FF2B5EF4-FFF2-40B4-BE49-F238E27FC236}">
                  <a16:creationId xmlns:a16="http://schemas.microsoft.com/office/drawing/2014/main" id="{24898C9B-C418-7861-9978-507CFB562B47}"/>
                </a:ext>
              </a:extLst>
            </p:cNvPr>
            <p:cNvSpPr/>
            <p:nvPr/>
          </p:nvSpPr>
          <p:spPr>
            <a:xfrm>
              <a:off x="4491560" y="4573970"/>
              <a:ext cx="246849" cy="35655"/>
            </a:xfrm>
            <a:custGeom>
              <a:avLst/>
              <a:gdLst>
                <a:gd name="connsiteX0" fmla="*/ 0 w 246849"/>
                <a:gd name="connsiteY0" fmla="*/ 0 h 35655"/>
                <a:gd name="connsiteX1" fmla="*/ 246849 w 246849"/>
                <a:gd name="connsiteY1" fmla="*/ 0 h 35655"/>
                <a:gd name="connsiteX2" fmla="*/ 246849 w 246849"/>
                <a:gd name="connsiteY2" fmla="*/ 35656 h 35655"/>
                <a:gd name="connsiteX3" fmla="*/ 0 w 246849"/>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46849" h="35655">
                  <a:moveTo>
                    <a:pt x="0" y="0"/>
                  </a:moveTo>
                  <a:lnTo>
                    <a:pt x="246849" y="0"/>
                  </a:lnTo>
                  <a:lnTo>
                    <a:pt x="246849"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2" name="Freeform 1484">
              <a:extLst>
                <a:ext uri="{FF2B5EF4-FFF2-40B4-BE49-F238E27FC236}">
                  <a16:creationId xmlns:a16="http://schemas.microsoft.com/office/drawing/2014/main" id="{2432D7A3-F9B9-E80D-E21D-975934B8049D}"/>
                </a:ext>
              </a:extLst>
            </p:cNvPr>
            <p:cNvSpPr/>
            <p:nvPr/>
          </p:nvSpPr>
          <p:spPr>
            <a:xfrm>
              <a:off x="5125139" y="4362778"/>
              <a:ext cx="175537" cy="175536"/>
            </a:xfrm>
            <a:custGeom>
              <a:avLst/>
              <a:gdLst>
                <a:gd name="connsiteX0" fmla="*/ 87769 w 175537"/>
                <a:gd name="connsiteY0" fmla="*/ 175537 h 175536"/>
                <a:gd name="connsiteX1" fmla="*/ 175538 w 175537"/>
                <a:gd name="connsiteY1" fmla="*/ 87768 h 175536"/>
                <a:gd name="connsiteX2" fmla="*/ 87769 w 175537"/>
                <a:gd name="connsiteY2" fmla="*/ 0 h 175536"/>
                <a:gd name="connsiteX3" fmla="*/ 0 w 175537"/>
                <a:gd name="connsiteY3" fmla="*/ 87768 h 175536"/>
                <a:gd name="connsiteX4" fmla="*/ 87769 w 175537"/>
                <a:gd name="connsiteY4" fmla="*/ 175537 h 175536"/>
                <a:gd name="connsiteX5" fmla="*/ 87769 w 175537"/>
                <a:gd name="connsiteY5" fmla="*/ 175537 h 175536"/>
                <a:gd name="connsiteX6" fmla="*/ 87769 w 175537"/>
                <a:gd name="connsiteY6" fmla="*/ 35656 h 175536"/>
                <a:gd name="connsiteX7" fmla="*/ 139881 w 175537"/>
                <a:gd name="connsiteY7" fmla="*/ 87768 h 175536"/>
                <a:gd name="connsiteX8" fmla="*/ 87769 w 175537"/>
                <a:gd name="connsiteY8" fmla="*/ 139881 h 175536"/>
                <a:gd name="connsiteX9" fmla="*/ 35656 w 175537"/>
                <a:gd name="connsiteY9" fmla="*/ 87768 h 175536"/>
                <a:gd name="connsiteX10" fmla="*/ 87769 w 175537"/>
                <a:gd name="connsiteY10" fmla="*/ 35656 h 175536"/>
                <a:gd name="connsiteX11" fmla="*/ 87769 w 175537"/>
                <a:gd name="connsiteY11" fmla="*/ 35656 h 17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537" h="175536">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0B582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221365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2C984C-3E31-A4EB-922F-A8A4D0932AFB}"/>
              </a:ext>
            </a:extLst>
          </p:cNvPr>
          <p:cNvSpPr>
            <a:spLocks noGrp="1"/>
          </p:cNvSpPr>
          <p:nvPr>
            <p:ph type="body" sz="quarter" idx="18"/>
          </p:nvPr>
        </p:nvSpPr>
        <p:spPr>
          <a:xfrm>
            <a:off x="4804836" y="452984"/>
            <a:ext cx="6917266" cy="6252615"/>
          </a:xfrm>
        </p:spPr>
        <p:txBody>
          <a:bodyPr>
            <a:noAutofit/>
          </a:bodyPr>
          <a:lstStyle/>
          <a:p>
            <a:pPr algn="l">
              <a:buFont typeface="Arial" panose="020B0604020202020204" pitchFamily="34" charset="0"/>
              <a:buChar char="•"/>
            </a:pPr>
            <a:r>
              <a:rPr lang="en-US" sz="2000" b="1" i="0">
                <a:solidFill>
                  <a:srgbClr val="297239"/>
                </a:solidFill>
                <a:effectLst/>
              </a:rPr>
              <a:t>Continuous Flow Model:</a:t>
            </a:r>
            <a:r>
              <a:rPr lang="en-US" sz="2000" b="0" i="0">
                <a:solidFill>
                  <a:srgbClr val="297239"/>
                </a:solidFill>
                <a:effectLst/>
              </a:rPr>
              <a:t> This traditional supply chain model works well for companies that produce the same products with little variation. The products should be in high demand and require little to no redesign. This lack of fluctuation means managers can streamline production times and keep tight control over inventory. </a:t>
            </a:r>
          </a:p>
          <a:p>
            <a:pPr algn="l">
              <a:buFont typeface="Arial" panose="020B0604020202020204" pitchFamily="34" charset="0"/>
              <a:buChar char="•"/>
            </a:pPr>
            <a:r>
              <a:rPr lang="en-US" sz="2000" b="1" i="0">
                <a:solidFill>
                  <a:srgbClr val="297239"/>
                </a:solidFill>
                <a:effectLst/>
              </a:rPr>
              <a:t>Fast Chain Model:</a:t>
            </a:r>
            <a:r>
              <a:rPr lang="en-US" sz="2000" b="0" i="0">
                <a:solidFill>
                  <a:srgbClr val="297239"/>
                </a:solidFill>
                <a:effectLst/>
              </a:rPr>
              <a:t> This model works best for companies that sell products based on the latest trends. Businesses that use this model need to get their products to market quickly to take advantage of the prevailing trend. They need to rapidly move from idea to prototype to production to consumer. </a:t>
            </a:r>
            <a:r>
              <a:rPr lang="en-US" sz="2000" b="0" i="0" u="sng">
                <a:solidFill>
                  <a:srgbClr val="297239"/>
                </a:solidFill>
                <a:effectLst/>
                <a:hlinkClick r:id="rId2">
                  <a:extLst>
                    <a:ext uri="{A12FA001-AC4F-418D-AE19-62706E023703}">
                      <ahyp:hlinkClr xmlns:ahyp="http://schemas.microsoft.com/office/drawing/2018/hyperlinkcolor" val="tx"/>
                    </a:ext>
                  </a:extLst>
                </a:hlinkClick>
              </a:rPr>
              <a:t>Fast fashion</a:t>
            </a:r>
            <a:r>
              <a:rPr lang="en-US" sz="2000" b="0" i="0">
                <a:solidFill>
                  <a:srgbClr val="297239"/>
                </a:solidFill>
                <a:effectLst/>
              </a:rPr>
              <a:t> is an example of an industry that uses this supply chain model.</a:t>
            </a:r>
          </a:p>
          <a:p>
            <a:pPr algn="l">
              <a:buFont typeface="Arial" panose="020B0604020202020204" pitchFamily="34" charset="0"/>
              <a:buChar char="•"/>
            </a:pPr>
            <a:r>
              <a:rPr lang="en-US" sz="2000" b="1" i="0">
                <a:solidFill>
                  <a:srgbClr val="297239"/>
                </a:solidFill>
                <a:effectLst/>
              </a:rPr>
              <a:t>Flexible Model:</a:t>
            </a:r>
            <a:r>
              <a:rPr lang="en-US" sz="2000" b="0" i="0">
                <a:solidFill>
                  <a:srgbClr val="297239"/>
                </a:solidFill>
                <a:effectLst/>
              </a:rPr>
              <a:t> Companies that manufacture seasonal merchandise often use this model. These companies experience surges in demand for their products followed by long periods of little to no demand. The flexible model ensures they can gear up quickly to begin production and shut down efficiently as soon as demand tapers off. In order to be profitable, they must be accurate in forecasting their need for raw materials, inventory, and </a:t>
            </a:r>
            <a:r>
              <a:rPr lang="en-US" sz="2000" b="0" i="0" err="1">
                <a:solidFill>
                  <a:srgbClr val="297239"/>
                </a:solidFill>
                <a:effectLst/>
              </a:rPr>
              <a:t>labour</a:t>
            </a:r>
            <a:r>
              <a:rPr lang="en-US" sz="2000" b="0" i="0">
                <a:solidFill>
                  <a:srgbClr val="297239"/>
                </a:solidFill>
                <a:effectLst/>
              </a:rPr>
              <a:t>.</a:t>
            </a:r>
          </a:p>
          <a:p>
            <a:endParaRPr lang="en-IE" sz="2000">
              <a:solidFill>
                <a:srgbClr val="297239"/>
              </a:solidFill>
            </a:endParaRPr>
          </a:p>
        </p:txBody>
      </p:sp>
      <p:sp>
        <p:nvSpPr>
          <p:cNvPr id="3" name="Text Placeholder 2">
            <a:extLst>
              <a:ext uri="{FF2B5EF4-FFF2-40B4-BE49-F238E27FC236}">
                <a16:creationId xmlns:a16="http://schemas.microsoft.com/office/drawing/2014/main" id="{DE6C0858-29E9-3668-CDB7-137B3E188FDE}"/>
              </a:ext>
            </a:extLst>
          </p:cNvPr>
          <p:cNvSpPr>
            <a:spLocks noGrp="1"/>
          </p:cNvSpPr>
          <p:nvPr>
            <p:ph type="body" sz="quarter" idx="16"/>
          </p:nvPr>
        </p:nvSpPr>
        <p:spPr>
          <a:xfrm>
            <a:off x="130887" y="452984"/>
            <a:ext cx="3679113" cy="5778781"/>
          </a:xfrm>
        </p:spPr>
        <p:txBody>
          <a:bodyPr>
            <a:normAutofit/>
          </a:bodyPr>
          <a:lstStyle/>
          <a:p>
            <a:r>
              <a:rPr lang="en-US"/>
              <a:t>What Are the Main Supply Chain Models?</a:t>
            </a:r>
          </a:p>
          <a:p>
            <a:endParaRPr lang="en-US" sz="2400" b="0"/>
          </a:p>
          <a:p>
            <a:r>
              <a:rPr lang="en-US" sz="2400" b="0"/>
              <a:t>Many types of supply chain models are available. The model a company selects will depend on how the company is structured and what its specific needs are. </a:t>
            </a:r>
          </a:p>
          <a:p>
            <a:r>
              <a:rPr lang="en-US" sz="2400"/>
              <a:t>Here are a few examples:</a:t>
            </a:r>
            <a:endParaRPr lang="en-IE" sz="2400"/>
          </a:p>
        </p:txBody>
      </p:sp>
    </p:spTree>
    <p:extLst>
      <p:ext uri="{BB962C8B-B14F-4D97-AF65-F5344CB8AC3E}">
        <p14:creationId xmlns:p14="http://schemas.microsoft.com/office/powerpoint/2010/main" val="139296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B1D17C-636F-5140-A8D0-F52811291F13}"/>
              </a:ext>
            </a:extLst>
          </p:cNvPr>
          <p:cNvSpPr>
            <a:spLocks noGrp="1"/>
          </p:cNvSpPr>
          <p:nvPr>
            <p:ph type="body" sz="quarter" idx="15"/>
          </p:nvPr>
        </p:nvSpPr>
        <p:spPr/>
        <p:txBody>
          <a:bodyPr/>
          <a:lstStyle/>
          <a:p>
            <a:r>
              <a:rPr lang="en-US"/>
              <a:t>01</a:t>
            </a:r>
          </a:p>
        </p:txBody>
      </p:sp>
      <p:sp>
        <p:nvSpPr>
          <p:cNvPr id="24" name="Text Placeholder 23">
            <a:extLst>
              <a:ext uri="{FF2B5EF4-FFF2-40B4-BE49-F238E27FC236}">
                <a16:creationId xmlns:a16="http://schemas.microsoft.com/office/drawing/2014/main" id="{C655338C-A2AF-C84A-9163-168E86EA6B78}"/>
              </a:ext>
            </a:extLst>
          </p:cNvPr>
          <p:cNvSpPr>
            <a:spLocks noGrp="1"/>
          </p:cNvSpPr>
          <p:nvPr>
            <p:ph type="body" sz="quarter" idx="18"/>
          </p:nvPr>
        </p:nvSpPr>
        <p:spPr>
          <a:xfrm>
            <a:off x="6648401" y="1426721"/>
            <a:ext cx="4724594" cy="4932686"/>
          </a:xfrm>
        </p:spPr>
        <p:txBody>
          <a:bodyPr vert="horz" lIns="91440" tIns="45720" rIns="91440" bIns="45720" rtlCol="0" anchor="t">
            <a:normAutofit lnSpcReduction="10000"/>
          </a:bodyPr>
          <a:lstStyle/>
          <a:p>
            <a:pPr marL="0" indent="0"/>
            <a:r>
              <a:rPr lang="en-US" dirty="0"/>
              <a:t>Generally SME managers are aware of their office usage, however not all SMEs are aware of their external impact. </a:t>
            </a:r>
            <a:endParaRPr lang="en-US"/>
          </a:p>
          <a:p>
            <a:pPr marL="0" indent="0"/>
            <a:r>
              <a:rPr lang="en-US" dirty="0"/>
              <a:t>All SMEs acquire products, materials or services to run their businesses. At the end of this module, you will have a better understanding of what sustainable procurement is and how to adopt changes so that your business is having less of an effect on the environment.  You will also </a:t>
            </a:r>
            <a:r>
              <a:rPr lang="en-US" dirty="0" err="1"/>
              <a:t>recognise</a:t>
            </a:r>
            <a:r>
              <a:rPr lang="en-US" dirty="0"/>
              <a:t> the importance of short supply chains and the wider impact they create.</a:t>
            </a:r>
            <a:endParaRPr lang="en-US" dirty="0">
              <a:cs typeface="Calibri"/>
            </a:endParaRPr>
          </a:p>
        </p:txBody>
      </p:sp>
      <p:sp>
        <p:nvSpPr>
          <p:cNvPr id="23" name="Text Placeholder 22">
            <a:extLst>
              <a:ext uri="{FF2B5EF4-FFF2-40B4-BE49-F238E27FC236}">
                <a16:creationId xmlns:a16="http://schemas.microsoft.com/office/drawing/2014/main" id="{2ACB6348-A107-CA4A-A4A2-9F5CA7739F93}"/>
              </a:ext>
            </a:extLst>
          </p:cNvPr>
          <p:cNvSpPr>
            <a:spLocks noGrp="1"/>
          </p:cNvSpPr>
          <p:nvPr>
            <p:ph type="body" sz="quarter" idx="16"/>
          </p:nvPr>
        </p:nvSpPr>
        <p:spPr>
          <a:xfrm>
            <a:off x="6981107" y="261088"/>
            <a:ext cx="4342424" cy="1473164"/>
          </a:xfrm>
        </p:spPr>
        <p:txBody>
          <a:bodyPr/>
          <a:lstStyle/>
          <a:p>
            <a:r>
              <a:rPr lang="en-US"/>
              <a:t>Module 4 – Contents</a:t>
            </a:r>
          </a:p>
        </p:txBody>
      </p:sp>
      <p:sp>
        <p:nvSpPr>
          <p:cNvPr id="2" name="Text Placeholder 1">
            <a:extLst>
              <a:ext uri="{FF2B5EF4-FFF2-40B4-BE49-F238E27FC236}">
                <a16:creationId xmlns:a16="http://schemas.microsoft.com/office/drawing/2014/main" id="{34BFAD4D-8B94-EE48-A609-87E09F8C2997}"/>
              </a:ext>
            </a:extLst>
          </p:cNvPr>
          <p:cNvSpPr>
            <a:spLocks noGrp="1"/>
          </p:cNvSpPr>
          <p:nvPr>
            <p:ph type="body" sz="quarter" idx="14"/>
          </p:nvPr>
        </p:nvSpPr>
        <p:spPr>
          <a:xfrm>
            <a:off x="1144879" y="1431913"/>
            <a:ext cx="4964818" cy="720000"/>
          </a:xfrm>
        </p:spPr>
        <p:txBody>
          <a:bodyPr/>
          <a:lstStyle/>
          <a:p>
            <a:r>
              <a:rPr lang="en-US" b="1">
                <a:solidFill>
                  <a:srgbClr val="0B582E"/>
                </a:solidFill>
              </a:rPr>
              <a:t>Supply Chains &amp; Collaborating with Suppliers</a:t>
            </a:r>
            <a:endParaRPr lang="en-US" b="1">
              <a:solidFill>
                <a:srgbClr val="0B582E"/>
              </a:solidFill>
              <a:cs typeface="Calibri"/>
            </a:endParaRPr>
          </a:p>
        </p:txBody>
      </p:sp>
      <p:sp>
        <p:nvSpPr>
          <p:cNvPr id="5" name="Text Placeholder 4">
            <a:extLst>
              <a:ext uri="{FF2B5EF4-FFF2-40B4-BE49-F238E27FC236}">
                <a16:creationId xmlns:a16="http://schemas.microsoft.com/office/drawing/2014/main" id="{57CFEBEE-F439-5941-9B36-AE0B80561526}"/>
              </a:ext>
            </a:extLst>
          </p:cNvPr>
          <p:cNvSpPr>
            <a:spLocks noGrp="1"/>
          </p:cNvSpPr>
          <p:nvPr>
            <p:ph type="body" sz="quarter" idx="19"/>
          </p:nvPr>
        </p:nvSpPr>
        <p:spPr/>
        <p:txBody>
          <a:bodyPr>
            <a:normAutofit/>
          </a:bodyPr>
          <a:lstStyle/>
          <a:p>
            <a:r>
              <a:rPr lang="en-US"/>
              <a:t>02</a:t>
            </a:r>
          </a:p>
        </p:txBody>
      </p:sp>
      <p:sp>
        <p:nvSpPr>
          <p:cNvPr id="6" name="Text Placeholder 5">
            <a:extLst>
              <a:ext uri="{FF2B5EF4-FFF2-40B4-BE49-F238E27FC236}">
                <a16:creationId xmlns:a16="http://schemas.microsoft.com/office/drawing/2014/main" id="{5F3BE127-1972-2149-A871-7EDBFF4C6509}"/>
              </a:ext>
            </a:extLst>
          </p:cNvPr>
          <p:cNvSpPr>
            <a:spLocks noGrp="1"/>
          </p:cNvSpPr>
          <p:nvPr>
            <p:ph type="body" sz="quarter" idx="20"/>
          </p:nvPr>
        </p:nvSpPr>
        <p:spPr>
          <a:xfrm>
            <a:off x="1139031" y="3130816"/>
            <a:ext cx="4964818" cy="720000"/>
          </a:xfrm>
        </p:spPr>
        <p:txBody>
          <a:bodyPr/>
          <a:lstStyle/>
          <a:p>
            <a:r>
              <a:rPr lang="en-US" b="1">
                <a:solidFill>
                  <a:srgbClr val="0B582E"/>
                </a:solidFill>
              </a:rPr>
              <a:t>Developing a sustainable procurement strategy</a:t>
            </a:r>
            <a:endParaRPr lang="en-US" b="1">
              <a:solidFill>
                <a:srgbClr val="0B582E"/>
              </a:solidFill>
              <a:cs typeface="Calibri"/>
            </a:endParaRPr>
          </a:p>
        </p:txBody>
      </p:sp>
      <p:sp>
        <p:nvSpPr>
          <p:cNvPr id="7" name="Text Placeholder 6">
            <a:extLst>
              <a:ext uri="{FF2B5EF4-FFF2-40B4-BE49-F238E27FC236}">
                <a16:creationId xmlns:a16="http://schemas.microsoft.com/office/drawing/2014/main" id="{83C1F9A6-4D9A-4F43-80A1-273E7574FECA}"/>
              </a:ext>
            </a:extLst>
          </p:cNvPr>
          <p:cNvSpPr>
            <a:spLocks noGrp="1"/>
          </p:cNvSpPr>
          <p:nvPr>
            <p:ph type="body" sz="quarter" idx="21"/>
          </p:nvPr>
        </p:nvSpPr>
        <p:spPr/>
        <p:txBody>
          <a:bodyPr>
            <a:normAutofit/>
          </a:bodyPr>
          <a:lstStyle/>
          <a:p>
            <a:r>
              <a:rPr lang="en-US"/>
              <a:t>03</a:t>
            </a:r>
          </a:p>
        </p:txBody>
      </p:sp>
      <p:sp>
        <p:nvSpPr>
          <p:cNvPr id="8" name="Text Placeholder 7">
            <a:extLst>
              <a:ext uri="{FF2B5EF4-FFF2-40B4-BE49-F238E27FC236}">
                <a16:creationId xmlns:a16="http://schemas.microsoft.com/office/drawing/2014/main" id="{966A4522-F52C-474E-9325-F84F586B963C}"/>
              </a:ext>
            </a:extLst>
          </p:cNvPr>
          <p:cNvSpPr>
            <a:spLocks noGrp="1"/>
          </p:cNvSpPr>
          <p:nvPr>
            <p:ph type="body" sz="quarter" idx="22"/>
          </p:nvPr>
        </p:nvSpPr>
        <p:spPr>
          <a:xfrm>
            <a:off x="1147593" y="2224577"/>
            <a:ext cx="4964818" cy="720000"/>
          </a:xfrm>
        </p:spPr>
        <p:txBody>
          <a:bodyPr/>
          <a:lstStyle/>
          <a:p>
            <a:r>
              <a:rPr lang="en-US" b="1">
                <a:solidFill>
                  <a:srgbClr val="0B582E"/>
                </a:solidFill>
              </a:rPr>
              <a:t>Easy Wins / First Steps</a:t>
            </a:r>
            <a:endParaRPr lang="en-US" b="1">
              <a:solidFill>
                <a:srgbClr val="0B582E"/>
              </a:solidFill>
              <a:cs typeface="Calibri"/>
            </a:endParaRPr>
          </a:p>
        </p:txBody>
      </p:sp>
      <p:sp>
        <p:nvSpPr>
          <p:cNvPr id="9" name="Text Placeholder 8">
            <a:extLst>
              <a:ext uri="{FF2B5EF4-FFF2-40B4-BE49-F238E27FC236}">
                <a16:creationId xmlns:a16="http://schemas.microsoft.com/office/drawing/2014/main" id="{D63140D5-5C7F-484B-BFDA-76EE7C36D89E}"/>
              </a:ext>
            </a:extLst>
          </p:cNvPr>
          <p:cNvSpPr>
            <a:spLocks noGrp="1"/>
          </p:cNvSpPr>
          <p:nvPr>
            <p:ph type="body" sz="quarter" idx="23"/>
          </p:nvPr>
        </p:nvSpPr>
        <p:spPr/>
        <p:txBody>
          <a:bodyPr>
            <a:normAutofit/>
          </a:bodyPr>
          <a:lstStyle/>
          <a:p>
            <a:r>
              <a:rPr lang="en-US"/>
              <a:t>04</a:t>
            </a:r>
          </a:p>
        </p:txBody>
      </p:sp>
      <p:sp>
        <p:nvSpPr>
          <p:cNvPr id="10" name="Text Placeholder 9">
            <a:extLst>
              <a:ext uri="{FF2B5EF4-FFF2-40B4-BE49-F238E27FC236}">
                <a16:creationId xmlns:a16="http://schemas.microsoft.com/office/drawing/2014/main" id="{9E8F020C-526C-5E4E-A8EA-A831A495C642}"/>
              </a:ext>
            </a:extLst>
          </p:cNvPr>
          <p:cNvSpPr>
            <a:spLocks noGrp="1"/>
          </p:cNvSpPr>
          <p:nvPr>
            <p:ph type="body" sz="quarter" idx="24"/>
          </p:nvPr>
        </p:nvSpPr>
        <p:spPr>
          <a:xfrm>
            <a:off x="1147593" y="575826"/>
            <a:ext cx="4964818" cy="720000"/>
          </a:xfrm>
        </p:spPr>
        <p:txBody>
          <a:bodyPr/>
          <a:lstStyle/>
          <a:p>
            <a:r>
              <a:rPr lang="en-US" b="1" dirty="0">
                <a:solidFill>
                  <a:srgbClr val="0B582E"/>
                </a:solidFill>
              </a:rPr>
              <a:t>What is Sustainable Procurement?</a:t>
            </a:r>
            <a:endParaRPr lang="en-US" b="1" dirty="0">
              <a:solidFill>
                <a:srgbClr val="0B582E"/>
              </a:solidFill>
              <a:cs typeface="Calibri"/>
            </a:endParaRPr>
          </a:p>
        </p:txBody>
      </p:sp>
      <p:sp>
        <p:nvSpPr>
          <p:cNvPr id="11" name="Text Placeholder 10">
            <a:extLst>
              <a:ext uri="{FF2B5EF4-FFF2-40B4-BE49-F238E27FC236}">
                <a16:creationId xmlns:a16="http://schemas.microsoft.com/office/drawing/2014/main" id="{0D253E89-9CAD-D341-B420-52479EDF2EE7}"/>
              </a:ext>
            </a:extLst>
          </p:cNvPr>
          <p:cNvSpPr>
            <a:spLocks noGrp="1"/>
          </p:cNvSpPr>
          <p:nvPr>
            <p:ph type="body" sz="quarter" idx="25"/>
          </p:nvPr>
        </p:nvSpPr>
        <p:spPr/>
        <p:txBody>
          <a:bodyPr>
            <a:normAutofit/>
          </a:bodyPr>
          <a:lstStyle/>
          <a:p>
            <a:r>
              <a:rPr lang="en-US"/>
              <a:t>05</a:t>
            </a:r>
          </a:p>
        </p:txBody>
      </p:sp>
      <p:sp>
        <p:nvSpPr>
          <p:cNvPr id="12" name="Text Placeholder 11">
            <a:extLst>
              <a:ext uri="{FF2B5EF4-FFF2-40B4-BE49-F238E27FC236}">
                <a16:creationId xmlns:a16="http://schemas.microsoft.com/office/drawing/2014/main" id="{B69C7CBB-5257-E644-83CE-BFDE77F580A1}"/>
              </a:ext>
            </a:extLst>
          </p:cNvPr>
          <p:cNvSpPr>
            <a:spLocks noGrp="1"/>
          </p:cNvSpPr>
          <p:nvPr>
            <p:ph type="body" sz="quarter" idx="26"/>
          </p:nvPr>
        </p:nvSpPr>
        <p:spPr>
          <a:xfrm>
            <a:off x="1147593" y="4927349"/>
            <a:ext cx="4964818" cy="720000"/>
          </a:xfrm>
        </p:spPr>
        <p:txBody>
          <a:bodyPr/>
          <a:lstStyle/>
          <a:p>
            <a:r>
              <a:rPr lang="en-US" b="1">
                <a:solidFill>
                  <a:srgbClr val="0B582E"/>
                </a:solidFill>
              </a:rPr>
              <a:t>Understanding the impact of change</a:t>
            </a:r>
            <a:endParaRPr lang="en-US" b="1">
              <a:solidFill>
                <a:srgbClr val="0B582E"/>
              </a:solidFill>
              <a:cs typeface="Calibri"/>
            </a:endParaRPr>
          </a:p>
        </p:txBody>
      </p:sp>
      <p:sp>
        <p:nvSpPr>
          <p:cNvPr id="13" name="Text Placeholder 12">
            <a:extLst>
              <a:ext uri="{FF2B5EF4-FFF2-40B4-BE49-F238E27FC236}">
                <a16:creationId xmlns:a16="http://schemas.microsoft.com/office/drawing/2014/main" id="{25088C70-0285-0B4C-BBEA-50D698FDDC9F}"/>
              </a:ext>
            </a:extLst>
          </p:cNvPr>
          <p:cNvSpPr>
            <a:spLocks noGrp="1"/>
          </p:cNvSpPr>
          <p:nvPr>
            <p:ph type="body" sz="quarter" idx="27"/>
          </p:nvPr>
        </p:nvSpPr>
        <p:spPr/>
        <p:txBody>
          <a:bodyPr>
            <a:normAutofit/>
          </a:bodyPr>
          <a:lstStyle/>
          <a:p>
            <a:r>
              <a:rPr lang="en-US"/>
              <a:t>06</a:t>
            </a:r>
          </a:p>
        </p:txBody>
      </p:sp>
      <p:sp>
        <p:nvSpPr>
          <p:cNvPr id="14" name="Text Placeholder 13">
            <a:extLst>
              <a:ext uri="{FF2B5EF4-FFF2-40B4-BE49-F238E27FC236}">
                <a16:creationId xmlns:a16="http://schemas.microsoft.com/office/drawing/2014/main" id="{8F1997EA-A133-D344-8989-273F60339CF9}"/>
              </a:ext>
            </a:extLst>
          </p:cNvPr>
          <p:cNvSpPr>
            <a:spLocks noGrp="1"/>
          </p:cNvSpPr>
          <p:nvPr>
            <p:ph type="body" sz="quarter" idx="28"/>
          </p:nvPr>
        </p:nvSpPr>
        <p:spPr>
          <a:xfrm>
            <a:off x="1139031" y="4071546"/>
            <a:ext cx="4964818" cy="720000"/>
          </a:xfrm>
        </p:spPr>
        <p:txBody>
          <a:bodyPr/>
          <a:lstStyle/>
          <a:p>
            <a:r>
              <a:rPr lang="en-US" b="1">
                <a:solidFill>
                  <a:srgbClr val="0B582E"/>
                </a:solidFill>
              </a:rPr>
              <a:t>How do you as an SME benefit</a:t>
            </a:r>
            <a:endParaRPr lang="en-US" b="1">
              <a:solidFill>
                <a:srgbClr val="0B582E"/>
              </a:solidFill>
              <a:cs typeface="Calibri"/>
            </a:endParaRP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C134BE-20A2-AFA6-EECC-9128F0FBD3C5}"/>
              </a:ext>
            </a:extLst>
          </p:cNvPr>
          <p:cNvSpPr>
            <a:spLocks noGrp="1"/>
          </p:cNvSpPr>
          <p:nvPr>
            <p:ph type="body" sz="quarter" idx="25"/>
          </p:nvPr>
        </p:nvSpPr>
        <p:spPr/>
        <p:txBody>
          <a:bodyPr/>
          <a:lstStyle/>
          <a:p>
            <a:pPr marL="0" indent="0"/>
            <a:r>
              <a:rPr lang="en-IE"/>
              <a:t>They support continuous improvement.</a:t>
            </a:r>
          </a:p>
        </p:txBody>
      </p:sp>
      <p:sp>
        <p:nvSpPr>
          <p:cNvPr id="3" name="Text Placeholder 2">
            <a:extLst>
              <a:ext uri="{FF2B5EF4-FFF2-40B4-BE49-F238E27FC236}">
                <a16:creationId xmlns:a16="http://schemas.microsoft.com/office/drawing/2014/main" id="{D164E4DE-8BAF-DE8B-DD2C-288ABD4B45FD}"/>
              </a:ext>
            </a:extLst>
          </p:cNvPr>
          <p:cNvSpPr>
            <a:spLocks noGrp="1"/>
          </p:cNvSpPr>
          <p:nvPr>
            <p:ph type="body" sz="quarter" idx="31"/>
          </p:nvPr>
        </p:nvSpPr>
        <p:spPr/>
        <p:txBody>
          <a:bodyPr/>
          <a:lstStyle/>
          <a:p>
            <a:pPr marL="0" indent="0"/>
            <a:r>
              <a:rPr lang="en-US"/>
              <a:t>They aim for increased velocity.</a:t>
            </a:r>
            <a:endParaRPr lang="en-IE"/>
          </a:p>
        </p:txBody>
      </p:sp>
      <p:sp>
        <p:nvSpPr>
          <p:cNvPr id="4" name="Text Placeholder 3">
            <a:extLst>
              <a:ext uri="{FF2B5EF4-FFF2-40B4-BE49-F238E27FC236}">
                <a16:creationId xmlns:a16="http://schemas.microsoft.com/office/drawing/2014/main" id="{98E4AAF0-40B5-9008-0AD9-8862436D83FA}"/>
              </a:ext>
            </a:extLst>
          </p:cNvPr>
          <p:cNvSpPr>
            <a:spLocks noGrp="1"/>
          </p:cNvSpPr>
          <p:nvPr>
            <p:ph type="body" sz="quarter" idx="33"/>
          </p:nvPr>
        </p:nvSpPr>
        <p:spPr>
          <a:xfrm>
            <a:off x="5078733" y="4364933"/>
            <a:ext cx="2061046" cy="1951199"/>
          </a:xfrm>
        </p:spPr>
        <p:txBody>
          <a:bodyPr>
            <a:normAutofit/>
          </a:bodyPr>
          <a:lstStyle/>
          <a:p>
            <a:pPr marL="0" indent="0"/>
            <a:r>
              <a:rPr lang="en-US"/>
              <a:t>They encourage collaboration among the individual businesses in the supply chain</a:t>
            </a:r>
            <a:endParaRPr lang="en-IE"/>
          </a:p>
        </p:txBody>
      </p:sp>
      <p:sp>
        <p:nvSpPr>
          <p:cNvPr id="5" name="Text Placeholder 4">
            <a:extLst>
              <a:ext uri="{FF2B5EF4-FFF2-40B4-BE49-F238E27FC236}">
                <a16:creationId xmlns:a16="http://schemas.microsoft.com/office/drawing/2014/main" id="{91352B95-DCB3-156D-A2FB-948E9299D372}"/>
              </a:ext>
            </a:extLst>
          </p:cNvPr>
          <p:cNvSpPr>
            <a:spLocks noGrp="1"/>
          </p:cNvSpPr>
          <p:nvPr>
            <p:ph type="body" sz="quarter" idx="35"/>
          </p:nvPr>
        </p:nvSpPr>
        <p:spPr/>
        <p:txBody>
          <a:bodyPr/>
          <a:lstStyle/>
          <a:p>
            <a:pPr marL="0" indent="0"/>
            <a:r>
              <a:rPr lang="en-US"/>
              <a:t>They seek new technologies that improve their processes.</a:t>
            </a:r>
            <a:endParaRPr lang="en-IE"/>
          </a:p>
        </p:txBody>
      </p:sp>
      <p:sp>
        <p:nvSpPr>
          <p:cNvPr id="6" name="Text Placeholder 5">
            <a:extLst>
              <a:ext uri="{FF2B5EF4-FFF2-40B4-BE49-F238E27FC236}">
                <a16:creationId xmlns:a16="http://schemas.microsoft.com/office/drawing/2014/main" id="{17C23401-89E8-3D47-6545-9F93B3FBD766}"/>
              </a:ext>
            </a:extLst>
          </p:cNvPr>
          <p:cNvSpPr>
            <a:spLocks noGrp="1"/>
          </p:cNvSpPr>
          <p:nvPr>
            <p:ph type="body" sz="quarter" idx="37"/>
          </p:nvPr>
        </p:nvSpPr>
        <p:spPr>
          <a:xfrm>
            <a:off x="9399324" y="4353358"/>
            <a:ext cx="2259276" cy="2072841"/>
          </a:xfrm>
        </p:spPr>
        <p:txBody>
          <a:bodyPr>
            <a:normAutofit/>
          </a:bodyPr>
          <a:lstStyle/>
          <a:p>
            <a:pPr marL="0" indent="0"/>
            <a:r>
              <a:rPr lang="en-US"/>
              <a:t>Metrics are used to allow employees to measure the success or failure of each step in the supply chain.</a:t>
            </a:r>
            <a:endParaRPr lang="en-IE"/>
          </a:p>
        </p:txBody>
      </p:sp>
      <p:sp>
        <p:nvSpPr>
          <p:cNvPr id="7" name="Text Placeholder 6">
            <a:extLst>
              <a:ext uri="{FF2B5EF4-FFF2-40B4-BE49-F238E27FC236}">
                <a16:creationId xmlns:a16="http://schemas.microsoft.com/office/drawing/2014/main" id="{960C8CD2-01F6-A161-E8AE-89B158C1D46E}"/>
              </a:ext>
            </a:extLst>
          </p:cNvPr>
          <p:cNvSpPr>
            <a:spLocks noGrp="1"/>
          </p:cNvSpPr>
          <p:nvPr>
            <p:ph type="body" sz="quarter" idx="29"/>
          </p:nvPr>
        </p:nvSpPr>
        <p:spPr>
          <a:xfrm>
            <a:off x="748973" y="251469"/>
            <a:ext cx="10711397" cy="1501131"/>
          </a:xfrm>
        </p:spPr>
        <p:txBody>
          <a:bodyPr>
            <a:normAutofit/>
          </a:bodyPr>
          <a:lstStyle/>
          <a:p>
            <a:r>
              <a:rPr lang="en-US" b="1">
                <a:solidFill>
                  <a:srgbClr val="0B582E"/>
                </a:solidFill>
              </a:rPr>
              <a:t>Supply Chain Management Best Practices</a:t>
            </a:r>
          </a:p>
          <a:p>
            <a:r>
              <a:rPr lang="en-US" sz="2600">
                <a:solidFill>
                  <a:srgbClr val="0B582E"/>
                </a:solidFill>
              </a:rPr>
              <a:t>Here are some of the best practices that are seen in successful supply chain management systems:</a:t>
            </a:r>
            <a:endParaRPr lang="en-IE" sz="2600">
              <a:solidFill>
                <a:srgbClr val="0B582E"/>
              </a:solidFill>
            </a:endParaRPr>
          </a:p>
        </p:txBody>
      </p:sp>
      <p:grpSp>
        <p:nvGrpSpPr>
          <p:cNvPr id="8" name="Group 7">
            <a:extLst>
              <a:ext uri="{FF2B5EF4-FFF2-40B4-BE49-F238E27FC236}">
                <a16:creationId xmlns:a16="http://schemas.microsoft.com/office/drawing/2014/main" id="{C1F64E2C-746D-D82D-292D-16D9E9E99C99}"/>
              </a:ext>
            </a:extLst>
          </p:cNvPr>
          <p:cNvGrpSpPr/>
          <p:nvPr/>
        </p:nvGrpSpPr>
        <p:grpSpPr>
          <a:xfrm>
            <a:off x="1291643" y="2143543"/>
            <a:ext cx="975706" cy="699046"/>
            <a:chOff x="3454400" y="159975"/>
            <a:chExt cx="4578885" cy="3280548"/>
          </a:xfrm>
          <a:solidFill>
            <a:schemeClr val="bg1"/>
          </a:solidFill>
        </p:grpSpPr>
        <p:sp>
          <p:nvSpPr>
            <p:cNvPr id="9" name="Freeform 403">
              <a:extLst>
                <a:ext uri="{FF2B5EF4-FFF2-40B4-BE49-F238E27FC236}">
                  <a16:creationId xmlns:a16="http://schemas.microsoft.com/office/drawing/2014/main" id="{B9CB687E-F425-0DC7-0814-EA72CF70BBC8}"/>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297239"/>
            </a:solidFill>
            <a:ln w="8971"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id="{A5610B62-4D0A-8FEB-C79F-EA37A2A2A005}"/>
                </a:ext>
              </a:extLst>
            </p:cNvPr>
            <p:cNvGrpSpPr/>
            <p:nvPr/>
          </p:nvGrpSpPr>
          <p:grpSpPr>
            <a:xfrm>
              <a:off x="3454400" y="159975"/>
              <a:ext cx="4578885" cy="3280548"/>
              <a:chOff x="3454400" y="159975"/>
              <a:chExt cx="4578885" cy="3280548"/>
            </a:xfrm>
            <a:grpFill/>
          </p:grpSpPr>
          <p:sp>
            <p:nvSpPr>
              <p:cNvPr id="11" name="Freeform 405">
                <a:extLst>
                  <a:ext uri="{FF2B5EF4-FFF2-40B4-BE49-F238E27FC236}">
                    <a16:creationId xmlns:a16="http://schemas.microsoft.com/office/drawing/2014/main" id="{9573327C-0AA2-F58C-F624-BF8E45DA44B2}"/>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grpFill/>
              <a:ln w="8971" cap="flat">
                <a:noFill/>
                <a:prstDash val="solid"/>
                <a:miter/>
              </a:ln>
            </p:spPr>
            <p:txBody>
              <a:bodyPr rtlCol="0" anchor="ctr"/>
              <a:lstStyle/>
              <a:p>
                <a:endParaRPr lang="en-US"/>
              </a:p>
            </p:txBody>
          </p:sp>
          <p:sp>
            <p:nvSpPr>
              <p:cNvPr id="12" name="Freeform 406">
                <a:extLst>
                  <a:ext uri="{FF2B5EF4-FFF2-40B4-BE49-F238E27FC236}">
                    <a16:creationId xmlns:a16="http://schemas.microsoft.com/office/drawing/2014/main" id="{37429D2D-A73C-5E85-E1C3-3138D1A17C93}"/>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grpFill/>
              <a:ln w="8971" cap="flat">
                <a:noFill/>
                <a:prstDash val="solid"/>
                <a:miter/>
              </a:ln>
            </p:spPr>
            <p:txBody>
              <a:bodyPr rtlCol="0" anchor="ctr"/>
              <a:lstStyle/>
              <a:p>
                <a:endParaRPr lang="en-US"/>
              </a:p>
            </p:txBody>
          </p:sp>
          <p:sp>
            <p:nvSpPr>
              <p:cNvPr id="13" name="Freeform 407">
                <a:extLst>
                  <a:ext uri="{FF2B5EF4-FFF2-40B4-BE49-F238E27FC236}">
                    <a16:creationId xmlns:a16="http://schemas.microsoft.com/office/drawing/2014/main" id="{5FB5C58F-DE2E-E72A-BE1F-2A936396BCD9}"/>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grpFill/>
              <a:ln w="8971" cap="flat">
                <a:noFill/>
                <a:prstDash val="solid"/>
                <a:miter/>
              </a:ln>
            </p:spPr>
            <p:txBody>
              <a:bodyPr rtlCol="0" anchor="ctr"/>
              <a:lstStyle/>
              <a:p>
                <a:endParaRPr lang="en-US"/>
              </a:p>
            </p:txBody>
          </p:sp>
          <p:sp>
            <p:nvSpPr>
              <p:cNvPr id="14" name="Freeform 408">
                <a:extLst>
                  <a:ext uri="{FF2B5EF4-FFF2-40B4-BE49-F238E27FC236}">
                    <a16:creationId xmlns:a16="http://schemas.microsoft.com/office/drawing/2014/main" id="{2724785F-79E3-2097-A676-492EB1836D6A}"/>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grpFill/>
              <a:ln w="8971" cap="flat">
                <a:noFill/>
                <a:prstDash val="solid"/>
                <a:miter/>
              </a:ln>
            </p:spPr>
            <p:txBody>
              <a:bodyPr rtlCol="0" anchor="ctr"/>
              <a:lstStyle/>
              <a:p>
                <a:endParaRPr lang="en-US"/>
              </a:p>
            </p:txBody>
          </p:sp>
          <p:sp>
            <p:nvSpPr>
              <p:cNvPr id="15" name="Freeform 409">
                <a:extLst>
                  <a:ext uri="{FF2B5EF4-FFF2-40B4-BE49-F238E27FC236}">
                    <a16:creationId xmlns:a16="http://schemas.microsoft.com/office/drawing/2014/main" id="{107252C8-0234-30CC-293F-DA073015F28C}"/>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grpFill/>
              <a:ln w="8971" cap="flat">
                <a:noFill/>
                <a:prstDash val="solid"/>
                <a:miter/>
              </a:ln>
            </p:spPr>
            <p:txBody>
              <a:bodyPr rtlCol="0" anchor="ctr"/>
              <a:lstStyle/>
              <a:p>
                <a:endParaRPr lang="en-US"/>
              </a:p>
            </p:txBody>
          </p:sp>
          <p:sp>
            <p:nvSpPr>
              <p:cNvPr id="16" name="Freeform 410">
                <a:extLst>
                  <a:ext uri="{FF2B5EF4-FFF2-40B4-BE49-F238E27FC236}">
                    <a16:creationId xmlns:a16="http://schemas.microsoft.com/office/drawing/2014/main" id="{58F02525-9B5B-436D-1471-35DD9DA42B01}"/>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grpFill/>
              <a:ln w="8971" cap="flat">
                <a:noFill/>
                <a:prstDash val="solid"/>
                <a:miter/>
              </a:ln>
            </p:spPr>
            <p:txBody>
              <a:bodyPr rtlCol="0" anchor="ctr"/>
              <a:lstStyle/>
              <a:p>
                <a:endParaRPr lang="en-US"/>
              </a:p>
            </p:txBody>
          </p:sp>
          <p:sp>
            <p:nvSpPr>
              <p:cNvPr id="17" name="Freeform 411">
                <a:extLst>
                  <a:ext uri="{FF2B5EF4-FFF2-40B4-BE49-F238E27FC236}">
                    <a16:creationId xmlns:a16="http://schemas.microsoft.com/office/drawing/2014/main" id="{AE9AEF30-B0F9-0E1D-E1C6-1BCBF69F3282}"/>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grpFill/>
              <a:ln w="8971" cap="flat">
                <a:noFill/>
                <a:prstDash val="solid"/>
                <a:miter/>
              </a:ln>
            </p:spPr>
            <p:txBody>
              <a:bodyPr rtlCol="0" anchor="ctr"/>
              <a:lstStyle/>
              <a:p>
                <a:endParaRPr lang="en-US"/>
              </a:p>
            </p:txBody>
          </p:sp>
        </p:grpSp>
      </p:grpSp>
      <p:grpSp>
        <p:nvGrpSpPr>
          <p:cNvPr id="18" name="Graphic 3">
            <a:extLst>
              <a:ext uri="{FF2B5EF4-FFF2-40B4-BE49-F238E27FC236}">
                <a16:creationId xmlns:a16="http://schemas.microsoft.com/office/drawing/2014/main" id="{C4235027-645F-383A-881A-4947A6DE05A0}"/>
              </a:ext>
            </a:extLst>
          </p:cNvPr>
          <p:cNvGrpSpPr/>
          <p:nvPr/>
        </p:nvGrpSpPr>
        <p:grpSpPr>
          <a:xfrm>
            <a:off x="10078415" y="2030144"/>
            <a:ext cx="948997" cy="948995"/>
            <a:chOff x="665400" y="3833425"/>
            <a:chExt cx="948997" cy="948995"/>
          </a:xfrm>
          <a:solidFill>
            <a:schemeClr val="bg1"/>
          </a:solidFill>
        </p:grpSpPr>
        <p:sp>
          <p:nvSpPr>
            <p:cNvPr id="19" name="Freeform 1464">
              <a:extLst>
                <a:ext uri="{FF2B5EF4-FFF2-40B4-BE49-F238E27FC236}">
                  <a16:creationId xmlns:a16="http://schemas.microsoft.com/office/drawing/2014/main" id="{E431F010-F1B1-8670-3792-DBD2E56ECD6D}"/>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20" name="Freeform 1465">
              <a:extLst>
                <a:ext uri="{FF2B5EF4-FFF2-40B4-BE49-F238E27FC236}">
                  <a16:creationId xmlns:a16="http://schemas.microsoft.com/office/drawing/2014/main" id="{85ECCA3D-CE0D-F2F1-FDE2-5F92E234AE7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grp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7991639F-D5B8-6F83-1F81-2E5B2DD91BD8}"/>
                </a:ext>
              </a:extLst>
            </p:cNvPr>
            <p:cNvGrpSpPr/>
            <p:nvPr/>
          </p:nvGrpSpPr>
          <p:grpSpPr>
            <a:xfrm>
              <a:off x="788824" y="4019932"/>
              <a:ext cx="244106" cy="641806"/>
              <a:chOff x="788824" y="4019932"/>
              <a:chExt cx="244106" cy="641806"/>
            </a:xfrm>
            <a:grpFill/>
          </p:grpSpPr>
          <p:sp>
            <p:nvSpPr>
              <p:cNvPr id="22" name="Freeform 1467">
                <a:extLst>
                  <a:ext uri="{FF2B5EF4-FFF2-40B4-BE49-F238E27FC236}">
                    <a16:creationId xmlns:a16="http://schemas.microsoft.com/office/drawing/2014/main" id="{E1DF410F-FC1C-DFC9-E909-8DC90C1DAEEA}"/>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4BA41"/>
              </a:solidFill>
              <a:ln w="27426" cap="flat">
                <a:noFill/>
                <a:prstDash val="solid"/>
                <a:miter/>
              </a:ln>
            </p:spPr>
            <p:txBody>
              <a:bodyPr rtlCol="0" anchor="ctr"/>
              <a:lstStyle/>
              <a:p>
                <a:endParaRPr lang="en-US"/>
              </a:p>
            </p:txBody>
          </p:sp>
          <p:sp>
            <p:nvSpPr>
              <p:cNvPr id="23" name="Freeform 1468">
                <a:extLst>
                  <a:ext uri="{FF2B5EF4-FFF2-40B4-BE49-F238E27FC236}">
                    <a16:creationId xmlns:a16="http://schemas.microsoft.com/office/drawing/2014/main" id="{7F62186D-5C83-EE35-F0B1-DB0967E3DEC8}"/>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4BA41"/>
              </a:solidFill>
              <a:ln w="27426" cap="flat">
                <a:noFill/>
                <a:prstDash val="solid"/>
                <a:miter/>
              </a:ln>
            </p:spPr>
            <p:txBody>
              <a:bodyPr rtlCol="0" anchor="ctr"/>
              <a:lstStyle/>
              <a:p>
                <a:endParaRPr lang="en-US"/>
              </a:p>
            </p:txBody>
          </p:sp>
          <p:sp>
            <p:nvSpPr>
              <p:cNvPr id="24" name="Freeform 1469">
                <a:extLst>
                  <a:ext uri="{FF2B5EF4-FFF2-40B4-BE49-F238E27FC236}">
                    <a16:creationId xmlns:a16="http://schemas.microsoft.com/office/drawing/2014/main" id="{10ED4343-36C1-C400-10C3-6EA90910B10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grpFill/>
              <a:ln w="27426" cap="flat">
                <a:noFill/>
                <a:prstDash val="solid"/>
                <a:miter/>
              </a:ln>
            </p:spPr>
            <p:txBody>
              <a:bodyPr rtlCol="0" anchor="ctr"/>
              <a:lstStyle/>
              <a:p>
                <a:endParaRPr lang="en-US"/>
              </a:p>
            </p:txBody>
          </p:sp>
          <p:sp>
            <p:nvSpPr>
              <p:cNvPr id="25" name="Freeform 1470">
                <a:extLst>
                  <a:ext uri="{FF2B5EF4-FFF2-40B4-BE49-F238E27FC236}">
                    <a16:creationId xmlns:a16="http://schemas.microsoft.com/office/drawing/2014/main" id="{1A871002-14F3-E059-D77F-5768B8D94199}"/>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4BA41"/>
              </a:solidFill>
              <a:ln w="27426" cap="flat">
                <a:noFill/>
                <a:prstDash val="solid"/>
                <a:miter/>
              </a:ln>
            </p:spPr>
            <p:txBody>
              <a:bodyPr rtlCol="0" anchor="ctr"/>
              <a:lstStyle/>
              <a:p>
                <a:endParaRPr lang="en-US"/>
              </a:p>
            </p:txBody>
          </p:sp>
          <p:sp>
            <p:nvSpPr>
              <p:cNvPr id="26" name="Freeform 1471">
                <a:extLst>
                  <a:ext uri="{FF2B5EF4-FFF2-40B4-BE49-F238E27FC236}">
                    <a16:creationId xmlns:a16="http://schemas.microsoft.com/office/drawing/2014/main" id="{742BC4A3-B6BF-2587-442A-5E16B95BDA48}"/>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grpFill/>
              <a:ln w="27426" cap="flat">
                <a:noFill/>
                <a:prstDash val="solid"/>
                <a:miter/>
              </a:ln>
            </p:spPr>
            <p:txBody>
              <a:bodyPr rtlCol="0" anchor="ctr"/>
              <a:lstStyle/>
              <a:p>
                <a:endParaRPr lang="en-US"/>
              </a:p>
            </p:txBody>
          </p:sp>
          <p:sp>
            <p:nvSpPr>
              <p:cNvPr id="27" name="Freeform 1472">
                <a:extLst>
                  <a:ext uri="{FF2B5EF4-FFF2-40B4-BE49-F238E27FC236}">
                    <a16:creationId xmlns:a16="http://schemas.microsoft.com/office/drawing/2014/main" id="{A4E2A5D2-FB13-972A-BDAB-A4E477CD042A}"/>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4BA41"/>
              </a:solidFill>
              <a:ln w="27426" cap="flat">
                <a:noFill/>
                <a:prstDash val="solid"/>
                <a:miter/>
              </a:ln>
            </p:spPr>
            <p:txBody>
              <a:bodyPr rtlCol="0" anchor="ctr"/>
              <a:lstStyle/>
              <a:p>
                <a:endParaRPr lang="en-US"/>
              </a:p>
            </p:txBody>
          </p:sp>
        </p:grpSp>
      </p:grpSp>
      <p:grpSp>
        <p:nvGrpSpPr>
          <p:cNvPr id="28" name="Graphic 3">
            <a:extLst>
              <a:ext uri="{FF2B5EF4-FFF2-40B4-BE49-F238E27FC236}">
                <a16:creationId xmlns:a16="http://schemas.microsoft.com/office/drawing/2014/main" id="{24CCAD60-3C14-D179-16AF-C307B9955904}"/>
              </a:ext>
            </a:extLst>
          </p:cNvPr>
          <p:cNvGrpSpPr/>
          <p:nvPr/>
        </p:nvGrpSpPr>
        <p:grpSpPr>
          <a:xfrm>
            <a:off x="5648353" y="1995835"/>
            <a:ext cx="948997" cy="994463"/>
            <a:chOff x="8667218" y="2080812"/>
            <a:chExt cx="1039753" cy="1039933"/>
          </a:xfrm>
          <a:solidFill>
            <a:schemeClr val="bg1"/>
          </a:solidFill>
        </p:grpSpPr>
        <p:sp>
          <p:nvSpPr>
            <p:cNvPr id="29" name="Freeform 1116">
              <a:extLst>
                <a:ext uri="{FF2B5EF4-FFF2-40B4-BE49-F238E27FC236}">
                  <a16:creationId xmlns:a16="http://schemas.microsoft.com/office/drawing/2014/main" id="{C77EBFAC-74B6-E6A5-F588-C088DE3C2568}"/>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84BA41"/>
            </a:solidFill>
            <a:ln w="27426" cap="flat">
              <a:noFill/>
              <a:prstDash val="solid"/>
              <a:miter/>
            </a:ln>
          </p:spPr>
          <p:txBody>
            <a:bodyPr rtlCol="0" anchor="ctr"/>
            <a:lstStyle/>
            <a:p>
              <a:endParaRPr lang="en-US"/>
            </a:p>
          </p:txBody>
        </p:sp>
        <p:grpSp>
          <p:nvGrpSpPr>
            <p:cNvPr id="30" name="Graphic 3">
              <a:extLst>
                <a:ext uri="{FF2B5EF4-FFF2-40B4-BE49-F238E27FC236}">
                  <a16:creationId xmlns:a16="http://schemas.microsoft.com/office/drawing/2014/main" id="{8DF47134-ABF2-506E-5DCF-C036E1EA5759}"/>
                </a:ext>
              </a:extLst>
            </p:cNvPr>
            <p:cNvGrpSpPr/>
            <p:nvPr/>
          </p:nvGrpSpPr>
          <p:grpSpPr>
            <a:xfrm>
              <a:off x="8667218" y="2080812"/>
              <a:ext cx="1039753" cy="1039933"/>
              <a:chOff x="8667218" y="2080812"/>
              <a:chExt cx="1039753" cy="1039933"/>
            </a:xfrm>
            <a:grpFill/>
          </p:grpSpPr>
          <p:sp>
            <p:nvSpPr>
              <p:cNvPr id="31" name="Freeform 1118">
                <a:extLst>
                  <a:ext uri="{FF2B5EF4-FFF2-40B4-BE49-F238E27FC236}">
                    <a16:creationId xmlns:a16="http://schemas.microsoft.com/office/drawing/2014/main" id="{5BF0536A-E83B-3449-234C-4CF27C7DCDDC}"/>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grpFill/>
              <a:ln w="27426" cap="flat">
                <a:noFill/>
                <a:prstDash val="solid"/>
                <a:miter/>
              </a:ln>
            </p:spPr>
            <p:txBody>
              <a:bodyPr rtlCol="0" anchor="ctr"/>
              <a:lstStyle/>
              <a:p>
                <a:endParaRPr lang="en-US"/>
              </a:p>
            </p:txBody>
          </p:sp>
          <p:sp>
            <p:nvSpPr>
              <p:cNvPr id="32" name="Freeform 1119">
                <a:extLst>
                  <a:ext uri="{FF2B5EF4-FFF2-40B4-BE49-F238E27FC236}">
                    <a16:creationId xmlns:a16="http://schemas.microsoft.com/office/drawing/2014/main" id="{AFECE4C9-38A4-AD17-EB20-C48C01979020}"/>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grpFill/>
              <a:ln w="27426" cap="flat">
                <a:noFill/>
                <a:prstDash val="solid"/>
                <a:miter/>
              </a:ln>
            </p:spPr>
            <p:txBody>
              <a:bodyPr rtlCol="0" anchor="ctr"/>
              <a:lstStyle/>
              <a:p>
                <a:endParaRPr lang="en-US"/>
              </a:p>
            </p:txBody>
          </p:sp>
          <p:sp>
            <p:nvSpPr>
              <p:cNvPr id="33" name="Freeform 1120">
                <a:extLst>
                  <a:ext uri="{FF2B5EF4-FFF2-40B4-BE49-F238E27FC236}">
                    <a16:creationId xmlns:a16="http://schemas.microsoft.com/office/drawing/2014/main" id="{5838DA5E-98AE-D674-A409-416D48EDB622}"/>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grpFill/>
              <a:ln w="27426" cap="flat">
                <a:noFill/>
                <a:prstDash val="solid"/>
                <a:miter/>
              </a:ln>
            </p:spPr>
            <p:txBody>
              <a:bodyPr rtlCol="0" anchor="ctr"/>
              <a:lstStyle/>
              <a:p>
                <a:endParaRPr lang="en-US"/>
              </a:p>
            </p:txBody>
          </p:sp>
          <p:sp>
            <p:nvSpPr>
              <p:cNvPr id="34" name="Freeform 1121">
                <a:extLst>
                  <a:ext uri="{FF2B5EF4-FFF2-40B4-BE49-F238E27FC236}">
                    <a16:creationId xmlns:a16="http://schemas.microsoft.com/office/drawing/2014/main" id="{58DFFAB7-5DE6-1341-35FA-794BB3256310}"/>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grpFill/>
              <a:ln w="27426" cap="flat">
                <a:noFill/>
                <a:prstDash val="solid"/>
                <a:miter/>
              </a:ln>
            </p:spPr>
            <p:txBody>
              <a:bodyPr rtlCol="0" anchor="ctr"/>
              <a:lstStyle/>
              <a:p>
                <a:endParaRPr lang="en-US"/>
              </a:p>
            </p:txBody>
          </p:sp>
          <p:sp>
            <p:nvSpPr>
              <p:cNvPr id="35" name="Freeform 1122">
                <a:extLst>
                  <a:ext uri="{FF2B5EF4-FFF2-40B4-BE49-F238E27FC236}">
                    <a16:creationId xmlns:a16="http://schemas.microsoft.com/office/drawing/2014/main" id="{F9B8F52D-DF58-A110-AFA6-3A1520F348FC}"/>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grpFill/>
              <a:ln w="27426" cap="flat">
                <a:noFill/>
                <a:prstDash val="solid"/>
                <a:miter/>
              </a:ln>
            </p:spPr>
            <p:txBody>
              <a:bodyPr rtlCol="0" anchor="ctr"/>
              <a:lstStyle/>
              <a:p>
                <a:endParaRPr lang="en-US"/>
              </a:p>
            </p:txBody>
          </p:sp>
          <p:sp>
            <p:nvSpPr>
              <p:cNvPr id="36" name="Freeform 1123">
                <a:extLst>
                  <a:ext uri="{FF2B5EF4-FFF2-40B4-BE49-F238E27FC236}">
                    <a16:creationId xmlns:a16="http://schemas.microsoft.com/office/drawing/2014/main" id="{3ED55050-D58A-3744-E826-737E23825F4F}"/>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grpFill/>
              <a:ln w="27426" cap="flat">
                <a:noFill/>
                <a:prstDash val="solid"/>
                <a:miter/>
              </a:ln>
            </p:spPr>
            <p:txBody>
              <a:bodyPr rtlCol="0" anchor="ctr"/>
              <a:lstStyle/>
              <a:p>
                <a:endParaRPr lang="en-US"/>
              </a:p>
            </p:txBody>
          </p:sp>
          <p:sp>
            <p:nvSpPr>
              <p:cNvPr id="37" name="Freeform 1124">
                <a:extLst>
                  <a:ext uri="{FF2B5EF4-FFF2-40B4-BE49-F238E27FC236}">
                    <a16:creationId xmlns:a16="http://schemas.microsoft.com/office/drawing/2014/main" id="{368B89DD-614B-0B1A-6E03-C3C783C42F43}"/>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grpFill/>
              <a:ln w="27426" cap="flat">
                <a:noFill/>
                <a:prstDash val="solid"/>
                <a:miter/>
              </a:ln>
            </p:spPr>
            <p:txBody>
              <a:bodyPr rtlCol="0" anchor="ctr"/>
              <a:lstStyle/>
              <a:p>
                <a:endParaRPr lang="en-US"/>
              </a:p>
            </p:txBody>
          </p:sp>
          <p:sp>
            <p:nvSpPr>
              <p:cNvPr id="38" name="Freeform 1125">
                <a:extLst>
                  <a:ext uri="{FF2B5EF4-FFF2-40B4-BE49-F238E27FC236}">
                    <a16:creationId xmlns:a16="http://schemas.microsoft.com/office/drawing/2014/main" id="{83240434-71B5-6FAB-CFB8-E6418DC90A99}"/>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grpFill/>
              <a:ln w="27426" cap="flat">
                <a:noFill/>
                <a:prstDash val="solid"/>
                <a:miter/>
              </a:ln>
            </p:spPr>
            <p:txBody>
              <a:bodyPr rtlCol="0" anchor="ctr"/>
              <a:lstStyle/>
              <a:p>
                <a:endParaRPr lang="en-US"/>
              </a:p>
            </p:txBody>
          </p:sp>
          <p:sp>
            <p:nvSpPr>
              <p:cNvPr id="39" name="Freeform 1126">
                <a:extLst>
                  <a:ext uri="{FF2B5EF4-FFF2-40B4-BE49-F238E27FC236}">
                    <a16:creationId xmlns:a16="http://schemas.microsoft.com/office/drawing/2014/main" id="{0EC7ADC6-69BE-CE86-A93E-D7192A17E71F}"/>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grpFill/>
              <a:ln w="27426" cap="flat">
                <a:noFill/>
                <a:prstDash val="solid"/>
                <a:miter/>
              </a:ln>
            </p:spPr>
            <p:txBody>
              <a:bodyPr rtlCol="0" anchor="ctr"/>
              <a:lstStyle/>
              <a:p>
                <a:endParaRPr lang="en-US"/>
              </a:p>
            </p:txBody>
          </p:sp>
        </p:grpSp>
      </p:grpSp>
      <p:grpSp>
        <p:nvGrpSpPr>
          <p:cNvPr id="40" name="Graphic 3">
            <a:extLst>
              <a:ext uri="{FF2B5EF4-FFF2-40B4-BE49-F238E27FC236}">
                <a16:creationId xmlns:a16="http://schemas.microsoft.com/office/drawing/2014/main" id="{8736775B-22D7-7155-60D7-43501C869887}"/>
              </a:ext>
            </a:extLst>
          </p:cNvPr>
          <p:cNvGrpSpPr/>
          <p:nvPr/>
        </p:nvGrpSpPr>
        <p:grpSpPr>
          <a:xfrm>
            <a:off x="7732202" y="2048699"/>
            <a:ext cx="1130525" cy="1140988"/>
            <a:chOff x="8625571" y="3737866"/>
            <a:chExt cx="1130525" cy="1140988"/>
          </a:xfrm>
          <a:solidFill>
            <a:schemeClr val="bg1"/>
          </a:solidFill>
        </p:grpSpPr>
        <p:grpSp>
          <p:nvGrpSpPr>
            <p:cNvPr id="41" name="Graphic 3">
              <a:extLst>
                <a:ext uri="{FF2B5EF4-FFF2-40B4-BE49-F238E27FC236}">
                  <a16:creationId xmlns:a16="http://schemas.microsoft.com/office/drawing/2014/main" id="{F2E04C2C-436D-3E3A-CEF6-C35058D47FBB}"/>
                </a:ext>
              </a:extLst>
            </p:cNvPr>
            <p:cNvGrpSpPr/>
            <p:nvPr/>
          </p:nvGrpSpPr>
          <p:grpSpPr>
            <a:xfrm>
              <a:off x="8625571" y="4105396"/>
              <a:ext cx="908360" cy="521124"/>
              <a:chOff x="8625571" y="4105396"/>
              <a:chExt cx="908360" cy="521124"/>
            </a:xfrm>
            <a:grpFill/>
          </p:grpSpPr>
          <p:sp>
            <p:nvSpPr>
              <p:cNvPr id="50" name="Freeform 926">
                <a:extLst>
                  <a:ext uri="{FF2B5EF4-FFF2-40B4-BE49-F238E27FC236}">
                    <a16:creationId xmlns:a16="http://schemas.microsoft.com/office/drawing/2014/main" id="{26491499-1180-422F-2743-68D14F36C8A0}"/>
                  </a:ext>
                </a:extLst>
              </p:cNvPr>
              <p:cNvSpPr/>
              <p:nvPr/>
            </p:nvSpPr>
            <p:spPr>
              <a:xfrm>
                <a:off x="8625571" y="4105396"/>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84BA41"/>
              </a:solidFill>
              <a:ln w="27426" cap="flat">
                <a:noFill/>
                <a:prstDash val="solid"/>
                <a:miter/>
              </a:ln>
            </p:spPr>
            <p:txBody>
              <a:bodyPr rtlCol="0" anchor="ctr"/>
              <a:lstStyle/>
              <a:p>
                <a:endParaRPr lang="en-US"/>
              </a:p>
            </p:txBody>
          </p:sp>
          <p:sp>
            <p:nvSpPr>
              <p:cNvPr id="51" name="Freeform 927">
                <a:extLst>
                  <a:ext uri="{FF2B5EF4-FFF2-40B4-BE49-F238E27FC236}">
                    <a16:creationId xmlns:a16="http://schemas.microsoft.com/office/drawing/2014/main" id="{C07C1B02-14F1-7C19-D316-8FA57213837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84BA41"/>
              </a:solidFill>
              <a:ln w="27426" cap="flat">
                <a:noFill/>
                <a:prstDash val="solid"/>
                <a:miter/>
              </a:ln>
            </p:spPr>
            <p:txBody>
              <a:bodyPr rtlCol="0" anchor="ctr"/>
              <a:lstStyle/>
              <a:p>
                <a:endParaRPr lang="en-US"/>
              </a:p>
            </p:txBody>
          </p:sp>
        </p:grpSp>
        <p:sp>
          <p:nvSpPr>
            <p:cNvPr id="42" name="Freeform 918">
              <a:extLst>
                <a:ext uri="{FF2B5EF4-FFF2-40B4-BE49-F238E27FC236}">
                  <a16:creationId xmlns:a16="http://schemas.microsoft.com/office/drawing/2014/main" id="{8A0789AD-66CA-94C8-8994-0D42732518D9}"/>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43" name="Freeform 919">
              <a:extLst>
                <a:ext uri="{FF2B5EF4-FFF2-40B4-BE49-F238E27FC236}">
                  <a16:creationId xmlns:a16="http://schemas.microsoft.com/office/drawing/2014/main" id="{F568F2BD-F234-314C-745D-9E288B0FDD7A}"/>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4" name="Freeform 920">
              <a:extLst>
                <a:ext uri="{FF2B5EF4-FFF2-40B4-BE49-F238E27FC236}">
                  <a16:creationId xmlns:a16="http://schemas.microsoft.com/office/drawing/2014/main" id="{8D0637B2-4376-A30D-7551-08FFE4919E3D}"/>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45" name="Freeform 921">
              <a:extLst>
                <a:ext uri="{FF2B5EF4-FFF2-40B4-BE49-F238E27FC236}">
                  <a16:creationId xmlns:a16="http://schemas.microsoft.com/office/drawing/2014/main" id="{CC654FC4-14C8-1ED4-F856-270BE515BE9B}"/>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6" name="Freeform 922">
              <a:extLst>
                <a:ext uri="{FF2B5EF4-FFF2-40B4-BE49-F238E27FC236}">
                  <a16:creationId xmlns:a16="http://schemas.microsoft.com/office/drawing/2014/main" id="{5869D085-F03B-D7EB-EFF2-930236A8273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7" name="Freeform 923">
              <a:extLst>
                <a:ext uri="{FF2B5EF4-FFF2-40B4-BE49-F238E27FC236}">
                  <a16:creationId xmlns:a16="http://schemas.microsoft.com/office/drawing/2014/main" id="{E28611F8-00BB-45E9-7098-EE2BD993A424}"/>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8" name="Freeform 924">
              <a:extLst>
                <a:ext uri="{FF2B5EF4-FFF2-40B4-BE49-F238E27FC236}">
                  <a16:creationId xmlns:a16="http://schemas.microsoft.com/office/drawing/2014/main" id="{CAE29A18-F1A1-14B4-E865-D83C3AEDF965}"/>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9" name="Freeform 925">
              <a:extLst>
                <a:ext uri="{FF2B5EF4-FFF2-40B4-BE49-F238E27FC236}">
                  <a16:creationId xmlns:a16="http://schemas.microsoft.com/office/drawing/2014/main" id="{82BB121F-C2F1-0755-121D-4305C953738D}"/>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grpSp>
        <p:nvGrpSpPr>
          <p:cNvPr id="52" name="Group 51">
            <a:extLst>
              <a:ext uri="{FF2B5EF4-FFF2-40B4-BE49-F238E27FC236}">
                <a16:creationId xmlns:a16="http://schemas.microsoft.com/office/drawing/2014/main" id="{2DB128FF-83C1-8285-A9A9-4CBE15478C5D}"/>
              </a:ext>
            </a:extLst>
          </p:cNvPr>
          <p:cNvGrpSpPr/>
          <p:nvPr/>
        </p:nvGrpSpPr>
        <p:grpSpPr>
          <a:xfrm>
            <a:off x="3492690" y="2065666"/>
            <a:ext cx="947670" cy="878506"/>
            <a:chOff x="5828070" y="2293165"/>
            <a:chExt cx="1185202" cy="1184653"/>
          </a:xfrm>
          <a:solidFill>
            <a:schemeClr val="bg1"/>
          </a:solidFill>
        </p:grpSpPr>
        <p:sp>
          <p:nvSpPr>
            <p:cNvPr id="53" name="Freeform 67">
              <a:extLst>
                <a:ext uri="{FF2B5EF4-FFF2-40B4-BE49-F238E27FC236}">
                  <a16:creationId xmlns:a16="http://schemas.microsoft.com/office/drawing/2014/main" id="{6A69FBCA-D9E1-ED8A-8510-3EACCF26C1AB}"/>
                </a:ext>
              </a:extLst>
            </p:cNvPr>
            <p:cNvSpPr/>
            <p:nvPr/>
          </p:nvSpPr>
          <p:spPr>
            <a:xfrm>
              <a:off x="5828070" y="2422663"/>
              <a:ext cx="1053970" cy="1055155"/>
            </a:xfrm>
            <a:custGeom>
              <a:avLst/>
              <a:gdLst>
                <a:gd name="connsiteX0" fmla="*/ 873468 w 1053970"/>
                <a:gd name="connsiteY0" fmla="*/ 1055156 h 1055155"/>
                <a:gd name="connsiteX1" fmla="*/ 180150 w 1053970"/>
                <a:gd name="connsiteY1" fmla="*/ 1055156 h 1055155"/>
                <a:gd name="connsiteX2" fmla="*/ 178739 w 1053970"/>
                <a:gd name="connsiteY2" fmla="*/ 1054685 h 1055155"/>
                <a:gd name="connsiteX3" fmla="*/ 176387 w 1053970"/>
                <a:gd name="connsiteY3" fmla="*/ 1053744 h 1055155"/>
                <a:gd name="connsiteX4" fmla="*/ 174035 w 1053970"/>
                <a:gd name="connsiteY4" fmla="*/ 1052804 h 1055155"/>
                <a:gd name="connsiteX5" fmla="*/ 6115 w 1053970"/>
                <a:gd name="connsiteY5" fmla="*/ 902722 h 1055155"/>
                <a:gd name="connsiteX6" fmla="*/ 1881 w 1053970"/>
                <a:gd name="connsiteY6" fmla="*/ 883903 h 1055155"/>
                <a:gd name="connsiteX7" fmla="*/ 0 w 1053970"/>
                <a:gd name="connsiteY7" fmla="*/ 875435 h 1055155"/>
                <a:gd name="connsiteX8" fmla="*/ 0 w 1053970"/>
                <a:gd name="connsiteY8" fmla="*/ 874494 h 1055155"/>
                <a:gd name="connsiteX9" fmla="*/ 0 w 1053970"/>
                <a:gd name="connsiteY9" fmla="*/ 181485 h 1055155"/>
                <a:gd name="connsiteX10" fmla="*/ 0 w 1053970"/>
                <a:gd name="connsiteY10" fmla="*/ 180544 h 1055155"/>
                <a:gd name="connsiteX11" fmla="*/ 1411 w 1053970"/>
                <a:gd name="connsiteY11" fmla="*/ 173017 h 1055155"/>
                <a:gd name="connsiteX12" fmla="*/ 5174 w 1053970"/>
                <a:gd name="connsiteY12" fmla="*/ 156080 h 1055155"/>
                <a:gd name="connsiteX13" fmla="*/ 200376 w 1053970"/>
                <a:gd name="connsiteY13" fmla="*/ 353 h 1055155"/>
                <a:gd name="connsiteX14" fmla="*/ 435088 w 1053970"/>
                <a:gd name="connsiteY14" fmla="*/ 353 h 1055155"/>
                <a:gd name="connsiteX15" fmla="*/ 460487 w 1053970"/>
                <a:gd name="connsiteY15" fmla="*/ 353 h 1055155"/>
                <a:gd name="connsiteX16" fmla="*/ 535746 w 1053970"/>
                <a:gd name="connsiteY16" fmla="*/ 73276 h 1055155"/>
                <a:gd name="connsiteX17" fmla="*/ 460487 w 1053970"/>
                <a:gd name="connsiteY17" fmla="*/ 147141 h 1055155"/>
                <a:gd name="connsiteX18" fmla="*/ 420036 w 1053970"/>
                <a:gd name="connsiteY18" fmla="*/ 147141 h 1055155"/>
                <a:gd name="connsiteX19" fmla="*/ 209313 w 1053970"/>
                <a:gd name="connsiteY19" fmla="*/ 146670 h 1055155"/>
                <a:gd name="connsiteX20" fmla="*/ 164157 w 1053970"/>
                <a:gd name="connsiteY20" fmla="*/ 163607 h 1055155"/>
                <a:gd name="connsiteX21" fmla="*/ 145813 w 1053970"/>
                <a:gd name="connsiteY21" fmla="*/ 209243 h 1055155"/>
                <a:gd name="connsiteX22" fmla="*/ 146284 w 1053970"/>
                <a:gd name="connsiteY22" fmla="*/ 672660 h 1055155"/>
                <a:gd name="connsiteX23" fmla="*/ 146284 w 1053970"/>
                <a:gd name="connsiteY23" fmla="*/ 845324 h 1055155"/>
                <a:gd name="connsiteX24" fmla="*/ 208372 w 1053970"/>
                <a:gd name="connsiteY24" fmla="*/ 907427 h 1055155"/>
                <a:gd name="connsiteX25" fmla="*/ 844305 w 1053970"/>
                <a:gd name="connsiteY25" fmla="*/ 907427 h 1055155"/>
                <a:gd name="connsiteX26" fmla="*/ 906864 w 1053970"/>
                <a:gd name="connsiteY26" fmla="*/ 845324 h 1055155"/>
                <a:gd name="connsiteX27" fmla="*/ 906864 w 1053970"/>
                <a:gd name="connsiteY27" fmla="*/ 749818 h 1055155"/>
                <a:gd name="connsiteX28" fmla="*/ 906864 w 1053970"/>
                <a:gd name="connsiteY28" fmla="*/ 594562 h 1055155"/>
                <a:gd name="connsiteX29" fmla="*/ 932264 w 1053970"/>
                <a:gd name="connsiteY29" fmla="*/ 535752 h 1055155"/>
                <a:gd name="connsiteX30" fmla="*/ 992000 w 1053970"/>
                <a:gd name="connsiteY30" fmla="*/ 519286 h 1055155"/>
                <a:gd name="connsiteX31" fmla="*/ 1053618 w 1053970"/>
                <a:gd name="connsiteY31" fmla="*/ 591268 h 1055155"/>
                <a:gd name="connsiteX32" fmla="*/ 1053618 w 1053970"/>
                <a:gd name="connsiteY32" fmla="*/ 798748 h 1055155"/>
                <a:gd name="connsiteX33" fmla="*/ 1053618 w 1053970"/>
                <a:gd name="connsiteY33" fmla="*/ 814273 h 1055155"/>
                <a:gd name="connsiteX34" fmla="*/ 1048444 w 1053970"/>
                <a:gd name="connsiteY34" fmla="*/ 892842 h 1055155"/>
                <a:gd name="connsiteX35" fmla="*/ 879112 w 1053970"/>
                <a:gd name="connsiteY35" fmla="*/ 1051392 h 1055155"/>
                <a:gd name="connsiteX36" fmla="*/ 876761 w 1053970"/>
                <a:gd name="connsiteY36" fmla="*/ 1052333 h 1055155"/>
                <a:gd name="connsiteX37" fmla="*/ 874409 w 1053970"/>
                <a:gd name="connsiteY37" fmla="*/ 1053274 h 1055155"/>
                <a:gd name="connsiteX38" fmla="*/ 873468 w 1053970"/>
                <a:gd name="connsiteY38" fmla="*/ 1055156 h 1055155"/>
                <a:gd name="connsiteX39" fmla="*/ 182972 w 1053970"/>
                <a:gd name="connsiteY39" fmla="*/ 1037748 h 1055155"/>
                <a:gd name="connsiteX40" fmla="*/ 870646 w 1053970"/>
                <a:gd name="connsiteY40" fmla="*/ 1037748 h 1055155"/>
                <a:gd name="connsiteX41" fmla="*/ 871116 w 1053970"/>
                <a:gd name="connsiteY41" fmla="*/ 1037748 h 1055155"/>
                <a:gd name="connsiteX42" fmla="*/ 877231 w 1053970"/>
                <a:gd name="connsiteY42" fmla="*/ 1035866 h 1055155"/>
                <a:gd name="connsiteX43" fmla="*/ 1031981 w 1053970"/>
                <a:gd name="connsiteY43" fmla="*/ 890960 h 1055155"/>
                <a:gd name="connsiteX44" fmla="*/ 1036685 w 1053970"/>
                <a:gd name="connsiteY44" fmla="*/ 815214 h 1055155"/>
                <a:gd name="connsiteX45" fmla="*/ 1036685 w 1053970"/>
                <a:gd name="connsiteY45" fmla="*/ 799218 h 1055155"/>
                <a:gd name="connsiteX46" fmla="*/ 1036685 w 1053970"/>
                <a:gd name="connsiteY46" fmla="*/ 591739 h 1055155"/>
                <a:gd name="connsiteX47" fmla="*/ 989648 w 1053970"/>
                <a:gd name="connsiteY47" fmla="*/ 536693 h 1055155"/>
                <a:gd name="connsiteX48" fmla="*/ 943552 w 1053970"/>
                <a:gd name="connsiteY48" fmla="*/ 549396 h 1055155"/>
                <a:gd name="connsiteX49" fmla="*/ 923797 w 1053970"/>
                <a:gd name="connsiteY49" fmla="*/ 595032 h 1055155"/>
                <a:gd name="connsiteX50" fmla="*/ 923797 w 1053970"/>
                <a:gd name="connsiteY50" fmla="*/ 750289 h 1055155"/>
                <a:gd name="connsiteX51" fmla="*/ 923797 w 1053970"/>
                <a:gd name="connsiteY51" fmla="*/ 845795 h 1055155"/>
                <a:gd name="connsiteX52" fmla="*/ 844305 w 1053970"/>
                <a:gd name="connsiteY52" fmla="*/ 924835 h 1055155"/>
                <a:gd name="connsiteX53" fmla="*/ 208372 w 1053970"/>
                <a:gd name="connsiteY53" fmla="*/ 924835 h 1055155"/>
                <a:gd name="connsiteX54" fmla="*/ 128880 w 1053970"/>
                <a:gd name="connsiteY54" fmla="*/ 845324 h 1055155"/>
                <a:gd name="connsiteX55" fmla="*/ 128880 w 1053970"/>
                <a:gd name="connsiteY55" fmla="*/ 672660 h 1055155"/>
                <a:gd name="connsiteX56" fmla="*/ 128410 w 1053970"/>
                <a:gd name="connsiteY56" fmla="*/ 209243 h 1055155"/>
                <a:gd name="connsiteX57" fmla="*/ 151928 w 1053970"/>
                <a:gd name="connsiteY57" fmla="*/ 151375 h 1055155"/>
                <a:gd name="connsiteX58" fmla="*/ 209313 w 1053970"/>
                <a:gd name="connsiteY58" fmla="*/ 129263 h 1055155"/>
                <a:gd name="connsiteX59" fmla="*/ 419566 w 1053970"/>
                <a:gd name="connsiteY59" fmla="*/ 129733 h 1055155"/>
                <a:gd name="connsiteX60" fmla="*/ 460017 w 1053970"/>
                <a:gd name="connsiteY60" fmla="*/ 129733 h 1055155"/>
                <a:gd name="connsiteX61" fmla="*/ 517872 w 1053970"/>
                <a:gd name="connsiteY61" fmla="*/ 73276 h 1055155"/>
                <a:gd name="connsiteX62" fmla="*/ 459547 w 1053970"/>
                <a:gd name="connsiteY62" fmla="*/ 17290 h 1055155"/>
                <a:gd name="connsiteX63" fmla="*/ 434147 w 1053970"/>
                <a:gd name="connsiteY63" fmla="*/ 17290 h 1055155"/>
                <a:gd name="connsiteX64" fmla="*/ 199905 w 1053970"/>
                <a:gd name="connsiteY64" fmla="*/ 17290 h 1055155"/>
                <a:gd name="connsiteX65" fmla="*/ 21637 w 1053970"/>
                <a:gd name="connsiteY65" fmla="*/ 159844 h 1055155"/>
                <a:gd name="connsiteX66" fmla="*/ 17874 w 1053970"/>
                <a:gd name="connsiteY66" fmla="*/ 176310 h 1055155"/>
                <a:gd name="connsiteX67" fmla="*/ 16463 w 1053970"/>
                <a:gd name="connsiteY67" fmla="*/ 183367 h 1055155"/>
                <a:gd name="connsiteX68" fmla="*/ 16463 w 1053970"/>
                <a:gd name="connsiteY68" fmla="*/ 872612 h 1055155"/>
                <a:gd name="connsiteX69" fmla="*/ 18344 w 1053970"/>
                <a:gd name="connsiteY69" fmla="*/ 880610 h 1055155"/>
                <a:gd name="connsiteX70" fmla="*/ 22578 w 1053970"/>
                <a:gd name="connsiteY70" fmla="*/ 898958 h 1055155"/>
                <a:gd name="connsiteX71" fmla="*/ 175917 w 1053970"/>
                <a:gd name="connsiteY71" fmla="*/ 1036337 h 1055155"/>
                <a:gd name="connsiteX72" fmla="*/ 182972 w 1053970"/>
                <a:gd name="connsiteY72" fmla="*/ 1037748 h 1055155"/>
                <a:gd name="connsiteX73" fmla="*/ 182972 w 1053970"/>
                <a:gd name="connsiteY73" fmla="*/ 1037748 h 105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53970" h="1055155">
                  <a:moveTo>
                    <a:pt x="873468" y="1055156"/>
                  </a:moveTo>
                  <a:lnTo>
                    <a:pt x="180150" y="1055156"/>
                  </a:lnTo>
                  <a:lnTo>
                    <a:pt x="178739" y="1054685"/>
                  </a:lnTo>
                  <a:cubicBezTo>
                    <a:pt x="177798" y="1054215"/>
                    <a:pt x="177328" y="1054215"/>
                    <a:pt x="176387" y="1053744"/>
                  </a:cubicBezTo>
                  <a:cubicBezTo>
                    <a:pt x="175446" y="1053274"/>
                    <a:pt x="174505" y="1052804"/>
                    <a:pt x="174035" y="1052804"/>
                  </a:cubicBezTo>
                  <a:cubicBezTo>
                    <a:pt x="92662" y="1041042"/>
                    <a:pt x="26811" y="982232"/>
                    <a:pt x="6115" y="902722"/>
                  </a:cubicBezTo>
                  <a:cubicBezTo>
                    <a:pt x="4233" y="896136"/>
                    <a:pt x="2822" y="890019"/>
                    <a:pt x="1881" y="883903"/>
                  </a:cubicBezTo>
                  <a:cubicBezTo>
                    <a:pt x="1411" y="881081"/>
                    <a:pt x="470" y="878258"/>
                    <a:pt x="0" y="875435"/>
                  </a:cubicBezTo>
                  <a:lnTo>
                    <a:pt x="0" y="874494"/>
                  </a:lnTo>
                  <a:lnTo>
                    <a:pt x="0" y="181485"/>
                  </a:lnTo>
                  <a:lnTo>
                    <a:pt x="0" y="180544"/>
                  </a:lnTo>
                  <a:cubicBezTo>
                    <a:pt x="470" y="178192"/>
                    <a:pt x="941" y="175369"/>
                    <a:pt x="1411" y="173017"/>
                  </a:cubicBezTo>
                  <a:cubicBezTo>
                    <a:pt x="2352" y="167371"/>
                    <a:pt x="3763" y="161726"/>
                    <a:pt x="5174" y="156080"/>
                  </a:cubicBezTo>
                  <a:cubicBezTo>
                    <a:pt x="26811" y="65278"/>
                    <a:pt x="107243" y="1294"/>
                    <a:pt x="200376" y="353"/>
                  </a:cubicBezTo>
                  <a:cubicBezTo>
                    <a:pt x="278456" y="-118"/>
                    <a:pt x="357948" y="-118"/>
                    <a:pt x="435088" y="353"/>
                  </a:cubicBezTo>
                  <a:lnTo>
                    <a:pt x="460487" y="353"/>
                  </a:lnTo>
                  <a:cubicBezTo>
                    <a:pt x="503291" y="353"/>
                    <a:pt x="535746" y="31875"/>
                    <a:pt x="535746" y="73276"/>
                  </a:cubicBezTo>
                  <a:cubicBezTo>
                    <a:pt x="535746" y="114208"/>
                    <a:pt x="502820" y="146670"/>
                    <a:pt x="460487" y="147141"/>
                  </a:cubicBezTo>
                  <a:cubicBezTo>
                    <a:pt x="446847" y="147141"/>
                    <a:pt x="433677" y="147141"/>
                    <a:pt x="420036" y="147141"/>
                  </a:cubicBezTo>
                  <a:cubicBezTo>
                    <a:pt x="350892" y="147611"/>
                    <a:pt x="279397" y="148082"/>
                    <a:pt x="209313" y="146670"/>
                  </a:cubicBezTo>
                  <a:cubicBezTo>
                    <a:pt x="191909" y="146200"/>
                    <a:pt x="175917" y="152316"/>
                    <a:pt x="164157" y="163607"/>
                  </a:cubicBezTo>
                  <a:cubicBezTo>
                    <a:pt x="152398" y="175369"/>
                    <a:pt x="145813" y="191365"/>
                    <a:pt x="145813" y="209243"/>
                  </a:cubicBezTo>
                  <a:cubicBezTo>
                    <a:pt x="146284" y="363559"/>
                    <a:pt x="146284" y="520697"/>
                    <a:pt x="146284" y="672660"/>
                  </a:cubicBezTo>
                  <a:cubicBezTo>
                    <a:pt x="146284" y="730058"/>
                    <a:pt x="146284" y="787927"/>
                    <a:pt x="146284" y="845324"/>
                  </a:cubicBezTo>
                  <a:cubicBezTo>
                    <a:pt x="146284" y="884844"/>
                    <a:pt x="168861" y="907427"/>
                    <a:pt x="208372" y="907427"/>
                  </a:cubicBezTo>
                  <a:cubicBezTo>
                    <a:pt x="420506" y="907427"/>
                    <a:pt x="632171" y="907427"/>
                    <a:pt x="844305" y="907427"/>
                  </a:cubicBezTo>
                  <a:cubicBezTo>
                    <a:pt x="884286" y="907427"/>
                    <a:pt x="906864" y="885315"/>
                    <a:pt x="906864" y="845324"/>
                  </a:cubicBezTo>
                  <a:cubicBezTo>
                    <a:pt x="906864" y="813332"/>
                    <a:pt x="906864" y="781340"/>
                    <a:pt x="906864" y="749818"/>
                  </a:cubicBezTo>
                  <a:cubicBezTo>
                    <a:pt x="906864" y="699007"/>
                    <a:pt x="906864" y="646314"/>
                    <a:pt x="906864" y="594562"/>
                  </a:cubicBezTo>
                  <a:cubicBezTo>
                    <a:pt x="906864" y="571038"/>
                    <a:pt x="915801" y="550337"/>
                    <a:pt x="932264" y="535752"/>
                  </a:cubicBezTo>
                  <a:cubicBezTo>
                    <a:pt x="948256" y="521638"/>
                    <a:pt x="969423" y="515993"/>
                    <a:pt x="992000" y="519286"/>
                  </a:cubicBezTo>
                  <a:cubicBezTo>
                    <a:pt x="1026807" y="524461"/>
                    <a:pt x="1053618" y="555512"/>
                    <a:pt x="1053618" y="591268"/>
                  </a:cubicBezTo>
                  <a:cubicBezTo>
                    <a:pt x="1054088" y="655253"/>
                    <a:pt x="1054088" y="728176"/>
                    <a:pt x="1053618" y="798748"/>
                  </a:cubicBezTo>
                  <a:cubicBezTo>
                    <a:pt x="1053618" y="803923"/>
                    <a:pt x="1053618" y="809098"/>
                    <a:pt x="1053618" y="814273"/>
                  </a:cubicBezTo>
                  <a:cubicBezTo>
                    <a:pt x="1053618" y="840149"/>
                    <a:pt x="1053618" y="866966"/>
                    <a:pt x="1048444" y="892842"/>
                  </a:cubicBezTo>
                  <a:cubicBezTo>
                    <a:pt x="1032922" y="975646"/>
                    <a:pt x="964719" y="1039160"/>
                    <a:pt x="879112" y="1051392"/>
                  </a:cubicBezTo>
                  <a:cubicBezTo>
                    <a:pt x="878642" y="1051392"/>
                    <a:pt x="877701" y="1051863"/>
                    <a:pt x="876761" y="1052333"/>
                  </a:cubicBezTo>
                  <a:cubicBezTo>
                    <a:pt x="875820" y="1052804"/>
                    <a:pt x="875350" y="1052804"/>
                    <a:pt x="874409" y="1053274"/>
                  </a:cubicBezTo>
                  <a:lnTo>
                    <a:pt x="873468" y="1055156"/>
                  </a:lnTo>
                  <a:close/>
                  <a:moveTo>
                    <a:pt x="182972" y="1037748"/>
                  </a:moveTo>
                  <a:lnTo>
                    <a:pt x="870646" y="1037748"/>
                  </a:lnTo>
                  <a:cubicBezTo>
                    <a:pt x="870646" y="1037748"/>
                    <a:pt x="871116" y="1037748"/>
                    <a:pt x="871116" y="1037748"/>
                  </a:cubicBezTo>
                  <a:cubicBezTo>
                    <a:pt x="872998" y="1037278"/>
                    <a:pt x="874879" y="1036337"/>
                    <a:pt x="877231" y="1035866"/>
                  </a:cubicBezTo>
                  <a:cubicBezTo>
                    <a:pt x="955782" y="1024575"/>
                    <a:pt x="1017870" y="966707"/>
                    <a:pt x="1031981" y="890960"/>
                  </a:cubicBezTo>
                  <a:cubicBezTo>
                    <a:pt x="1036685" y="866496"/>
                    <a:pt x="1036685" y="840620"/>
                    <a:pt x="1036685" y="815214"/>
                  </a:cubicBezTo>
                  <a:cubicBezTo>
                    <a:pt x="1036685" y="810039"/>
                    <a:pt x="1036685" y="804864"/>
                    <a:pt x="1036685" y="799218"/>
                  </a:cubicBezTo>
                  <a:cubicBezTo>
                    <a:pt x="1037155" y="728647"/>
                    <a:pt x="1037155" y="655723"/>
                    <a:pt x="1036685" y="591739"/>
                  </a:cubicBezTo>
                  <a:cubicBezTo>
                    <a:pt x="1036685" y="563981"/>
                    <a:pt x="1016459" y="540457"/>
                    <a:pt x="989648" y="536693"/>
                  </a:cubicBezTo>
                  <a:cubicBezTo>
                    <a:pt x="972245" y="534341"/>
                    <a:pt x="955782" y="538575"/>
                    <a:pt x="943552" y="549396"/>
                  </a:cubicBezTo>
                  <a:cubicBezTo>
                    <a:pt x="930853" y="560217"/>
                    <a:pt x="923797" y="576684"/>
                    <a:pt x="923797" y="595032"/>
                  </a:cubicBezTo>
                  <a:cubicBezTo>
                    <a:pt x="923797" y="646784"/>
                    <a:pt x="923797" y="699477"/>
                    <a:pt x="923797" y="750289"/>
                  </a:cubicBezTo>
                  <a:cubicBezTo>
                    <a:pt x="923797" y="782281"/>
                    <a:pt x="923797" y="814273"/>
                    <a:pt x="923797" y="845795"/>
                  </a:cubicBezTo>
                  <a:cubicBezTo>
                    <a:pt x="923797" y="895195"/>
                    <a:pt x="894164" y="924835"/>
                    <a:pt x="844305" y="924835"/>
                  </a:cubicBezTo>
                  <a:cubicBezTo>
                    <a:pt x="632171" y="924835"/>
                    <a:pt x="420506" y="924835"/>
                    <a:pt x="208372" y="924835"/>
                  </a:cubicBezTo>
                  <a:cubicBezTo>
                    <a:pt x="159454" y="924835"/>
                    <a:pt x="128880" y="894254"/>
                    <a:pt x="128880" y="845324"/>
                  </a:cubicBezTo>
                  <a:cubicBezTo>
                    <a:pt x="128880" y="787927"/>
                    <a:pt x="128880" y="730058"/>
                    <a:pt x="128880" y="672660"/>
                  </a:cubicBezTo>
                  <a:cubicBezTo>
                    <a:pt x="128880" y="520697"/>
                    <a:pt x="128880" y="363559"/>
                    <a:pt x="128410" y="209243"/>
                  </a:cubicBezTo>
                  <a:cubicBezTo>
                    <a:pt x="128410" y="186661"/>
                    <a:pt x="136406" y="165960"/>
                    <a:pt x="151928" y="151375"/>
                  </a:cubicBezTo>
                  <a:cubicBezTo>
                    <a:pt x="166980" y="136790"/>
                    <a:pt x="187205" y="128792"/>
                    <a:pt x="209313" y="129263"/>
                  </a:cubicBezTo>
                  <a:cubicBezTo>
                    <a:pt x="279397" y="130674"/>
                    <a:pt x="350422" y="130204"/>
                    <a:pt x="419566" y="129733"/>
                  </a:cubicBezTo>
                  <a:cubicBezTo>
                    <a:pt x="433206" y="129733"/>
                    <a:pt x="446376" y="129733"/>
                    <a:pt x="460017" y="129733"/>
                  </a:cubicBezTo>
                  <a:cubicBezTo>
                    <a:pt x="492943" y="129733"/>
                    <a:pt x="517872" y="105269"/>
                    <a:pt x="517872" y="73276"/>
                  </a:cubicBezTo>
                  <a:cubicBezTo>
                    <a:pt x="517872" y="41284"/>
                    <a:pt x="492943" y="17290"/>
                    <a:pt x="459547" y="17290"/>
                  </a:cubicBezTo>
                  <a:lnTo>
                    <a:pt x="434147" y="17290"/>
                  </a:lnTo>
                  <a:cubicBezTo>
                    <a:pt x="357478" y="17290"/>
                    <a:pt x="277986" y="16819"/>
                    <a:pt x="199905" y="17290"/>
                  </a:cubicBezTo>
                  <a:cubicBezTo>
                    <a:pt x="114769" y="17760"/>
                    <a:pt x="41392" y="76570"/>
                    <a:pt x="21637" y="159844"/>
                  </a:cubicBezTo>
                  <a:cubicBezTo>
                    <a:pt x="20226" y="165019"/>
                    <a:pt x="19285" y="170665"/>
                    <a:pt x="17874" y="176310"/>
                  </a:cubicBezTo>
                  <a:cubicBezTo>
                    <a:pt x="17404" y="178663"/>
                    <a:pt x="16933" y="181015"/>
                    <a:pt x="16463" y="183367"/>
                  </a:cubicBezTo>
                  <a:lnTo>
                    <a:pt x="16463" y="872612"/>
                  </a:lnTo>
                  <a:cubicBezTo>
                    <a:pt x="16933" y="875435"/>
                    <a:pt x="17404" y="877787"/>
                    <a:pt x="18344" y="880610"/>
                  </a:cubicBezTo>
                  <a:cubicBezTo>
                    <a:pt x="19755" y="886726"/>
                    <a:pt x="21166" y="892842"/>
                    <a:pt x="22578" y="898958"/>
                  </a:cubicBezTo>
                  <a:cubicBezTo>
                    <a:pt x="41392" y="971882"/>
                    <a:pt x="101599" y="1025516"/>
                    <a:pt x="175917" y="1036337"/>
                  </a:cubicBezTo>
                  <a:cubicBezTo>
                    <a:pt x="178739" y="1036337"/>
                    <a:pt x="181091" y="1037278"/>
                    <a:pt x="182972" y="1037748"/>
                  </a:cubicBezTo>
                  <a:cubicBezTo>
                    <a:pt x="182502" y="1037748"/>
                    <a:pt x="182972" y="1037748"/>
                    <a:pt x="182972" y="1037748"/>
                  </a:cubicBezTo>
                  <a:close/>
                </a:path>
              </a:pathLst>
            </a:custGeom>
            <a:grpFill/>
            <a:ln w="4695" cap="flat">
              <a:solidFill>
                <a:schemeClr val="bg1"/>
              </a:solidFill>
              <a:prstDash val="solid"/>
              <a:miter/>
            </a:ln>
          </p:spPr>
          <p:txBody>
            <a:bodyPr rtlCol="0" anchor="ctr"/>
            <a:lstStyle/>
            <a:p>
              <a:endParaRPr lang="en-US"/>
            </a:p>
          </p:txBody>
        </p:sp>
        <p:sp>
          <p:nvSpPr>
            <p:cNvPr id="54" name="Freeform 68">
              <a:extLst>
                <a:ext uri="{FF2B5EF4-FFF2-40B4-BE49-F238E27FC236}">
                  <a16:creationId xmlns:a16="http://schemas.microsoft.com/office/drawing/2014/main" id="{5F5C65AA-3BE5-3586-64E3-FBFF277E6131}"/>
                </a:ext>
              </a:extLst>
            </p:cNvPr>
            <p:cNvSpPr/>
            <p:nvPr/>
          </p:nvSpPr>
          <p:spPr>
            <a:xfrm>
              <a:off x="6214902" y="2326853"/>
              <a:ext cx="777967" cy="778155"/>
            </a:xfrm>
            <a:custGeom>
              <a:avLst/>
              <a:gdLst>
                <a:gd name="connsiteX0" fmla="*/ 552310 w 777967"/>
                <a:gd name="connsiteY0" fmla="*/ 129851 h 778154"/>
                <a:gd name="connsiteX1" fmla="*/ 540080 w 777967"/>
                <a:gd name="connsiteY1" fmla="*/ 129851 h 778154"/>
                <a:gd name="connsiteX2" fmla="*/ 324653 w 777967"/>
                <a:gd name="connsiteY2" fmla="*/ 129851 h 778154"/>
                <a:gd name="connsiteX3" fmla="*/ 262095 w 777967"/>
                <a:gd name="connsiteY3" fmla="*/ 43284 h 778154"/>
                <a:gd name="connsiteX4" fmla="*/ 325594 w 777967"/>
                <a:gd name="connsiteY4" fmla="*/ 0 h 778154"/>
                <a:gd name="connsiteX5" fmla="*/ 653909 w 777967"/>
                <a:gd name="connsiteY5" fmla="*/ 0 h 778154"/>
                <a:gd name="connsiteX6" fmla="*/ 712234 w 777967"/>
                <a:gd name="connsiteY6" fmla="*/ 0 h 778154"/>
                <a:gd name="connsiteX7" fmla="*/ 777615 w 777967"/>
                <a:gd name="connsiteY7" fmla="*/ 64925 h 778154"/>
                <a:gd name="connsiteX8" fmla="*/ 777615 w 777967"/>
                <a:gd name="connsiteY8" fmla="*/ 453537 h 778154"/>
                <a:gd name="connsiteX9" fmla="*/ 712704 w 777967"/>
                <a:gd name="connsiteY9" fmla="*/ 518933 h 778154"/>
                <a:gd name="connsiteX10" fmla="*/ 648264 w 777967"/>
                <a:gd name="connsiteY10" fmla="*/ 453067 h 778154"/>
                <a:gd name="connsiteX11" fmla="*/ 648264 w 777967"/>
                <a:gd name="connsiteY11" fmla="*/ 237589 h 778154"/>
                <a:gd name="connsiteX12" fmla="*/ 648264 w 777967"/>
                <a:gd name="connsiteY12" fmla="*/ 222064 h 778154"/>
                <a:gd name="connsiteX13" fmla="*/ 636505 w 777967"/>
                <a:gd name="connsiteY13" fmla="*/ 233355 h 778154"/>
                <a:gd name="connsiteX14" fmla="*/ 115341 w 777967"/>
                <a:gd name="connsiteY14" fmla="*/ 754641 h 778154"/>
                <a:gd name="connsiteX15" fmla="*/ 48549 w 777967"/>
                <a:gd name="connsiteY15" fmla="*/ 775812 h 778154"/>
                <a:gd name="connsiteX16" fmla="*/ 15623 w 777967"/>
                <a:gd name="connsiteY16" fmla="*/ 671367 h 778154"/>
                <a:gd name="connsiteX17" fmla="*/ 26442 w 777967"/>
                <a:gd name="connsiteY17" fmla="*/ 660075 h 778154"/>
                <a:gd name="connsiteX18" fmla="*/ 544784 w 777967"/>
                <a:gd name="connsiteY18" fmla="*/ 142083 h 778154"/>
                <a:gd name="connsiteX19" fmla="*/ 555602 w 777967"/>
                <a:gd name="connsiteY19" fmla="*/ 133615 h 778154"/>
                <a:gd name="connsiteX20" fmla="*/ 552310 w 777967"/>
                <a:gd name="connsiteY20" fmla="*/ 129851 h 77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77967" h="778154">
                  <a:moveTo>
                    <a:pt x="552310" y="129851"/>
                  </a:moveTo>
                  <a:cubicBezTo>
                    <a:pt x="548077" y="129851"/>
                    <a:pt x="544314" y="129851"/>
                    <a:pt x="540080" y="129851"/>
                  </a:cubicBezTo>
                  <a:cubicBezTo>
                    <a:pt x="468114" y="129851"/>
                    <a:pt x="396619" y="129851"/>
                    <a:pt x="324653" y="129851"/>
                  </a:cubicBezTo>
                  <a:cubicBezTo>
                    <a:pt x="278087" y="129851"/>
                    <a:pt x="247043" y="86097"/>
                    <a:pt x="262095" y="43284"/>
                  </a:cubicBezTo>
                  <a:cubicBezTo>
                    <a:pt x="271502" y="16937"/>
                    <a:pt x="295491" y="0"/>
                    <a:pt x="325594" y="0"/>
                  </a:cubicBezTo>
                  <a:cubicBezTo>
                    <a:pt x="435189" y="0"/>
                    <a:pt x="544314" y="0"/>
                    <a:pt x="653909" y="0"/>
                  </a:cubicBezTo>
                  <a:cubicBezTo>
                    <a:pt x="673194" y="0"/>
                    <a:pt x="692479" y="0"/>
                    <a:pt x="712234" y="0"/>
                  </a:cubicBezTo>
                  <a:cubicBezTo>
                    <a:pt x="749393" y="471"/>
                    <a:pt x="777615" y="27758"/>
                    <a:pt x="777615" y="64925"/>
                  </a:cubicBezTo>
                  <a:cubicBezTo>
                    <a:pt x="778085" y="194306"/>
                    <a:pt x="778085" y="324157"/>
                    <a:pt x="777615" y="453537"/>
                  </a:cubicBezTo>
                  <a:cubicBezTo>
                    <a:pt x="777615" y="490234"/>
                    <a:pt x="748452" y="518933"/>
                    <a:pt x="712704" y="518933"/>
                  </a:cubicBezTo>
                  <a:cubicBezTo>
                    <a:pt x="676957" y="518933"/>
                    <a:pt x="648264" y="490234"/>
                    <a:pt x="648264" y="453067"/>
                  </a:cubicBezTo>
                  <a:cubicBezTo>
                    <a:pt x="647794" y="381084"/>
                    <a:pt x="648264" y="309572"/>
                    <a:pt x="648264" y="237589"/>
                  </a:cubicBezTo>
                  <a:cubicBezTo>
                    <a:pt x="648264" y="233355"/>
                    <a:pt x="648264" y="229121"/>
                    <a:pt x="648264" y="222064"/>
                  </a:cubicBezTo>
                  <a:cubicBezTo>
                    <a:pt x="643090" y="226769"/>
                    <a:pt x="639798" y="230062"/>
                    <a:pt x="636505" y="233355"/>
                  </a:cubicBezTo>
                  <a:cubicBezTo>
                    <a:pt x="462941" y="406960"/>
                    <a:pt x="288905" y="581036"/>
                    <a:pt x="115341" y="754641"/>
                  </a:cubicBezTo>
                  <a:cubicBezTo>
                    <a:pt x="96526" y="773460"/>
                    <a:pt x="74889" y="782869"/>
                    <a:pt x="48549" y="775812"/>
                  </a:cubicBezTo>
                  <a:cubicBezTo>
                    <a:pt x="1983" y="763580"/>
                    <a:pt x="-15421" y="708064"/>
                    <a:pt x="15623" y="671367"/>
                  </a:cubicBezTo>
                  <a:cubicBezTo>
                    <a:pt x="18916" y="667132"/>
                    <a:pt x="22679" y="663839"/>
                    <a:pt x="26442" y="660075"/>
                  </a:cubicBezTo>
                  <a:cubicBezTo>
                    <a:pt x="199066" y="487411"/>
                    <a:pt x="371690" y="314747"/>
                    <a:pt x="544784" y="142083"/>
                  </a:cubicBezTo>
                  <a:cubicBezTo>
                    <a:pt x="548077" y="138790"/>
                    <a:pt x="551840" y="136438"/>
                    <a:pt x="555602" y="133615"/>
                  </a:cubicBezTo>
                  <a:cubicBezTo>
                    <a:pt x="553721" y="132203"/>
                    <a:pt x="552780" y="131262"/>
                    <a:pt x="552310" y="129851"/>
                  </a:cubicBezTo>
                  <a:close/>
                </a:path>
              </a:pathLst>
            </a:custGeom>
            <a:solidFill>
              <a:srgbClr val="0B582E"/>
            </a:solidFill>
            <a:ln w="4695" cap="flat">
              <a:solidFill>
                <a:schemeClr val="bg1"/>
              </a:solidFill>
              <a:prstDash val="solid"/>
              <a:miter/>
            </a:ln>
          </p:spPr>
          <p:txBody>
            <a:bodyPr rtlCol="0" anchor="ctr"/>
            <a:lstStyle/>
            <a:p>
              <a:endParaRPr lang="en-US"/>
            </a:p>
          </p:txBody>
        </p:sp>
        <p:sp>
          <p:nvSpPr>
            <p:cNvPr id="55" name="Freeform 94">
              <a:extLst>
                <a:ext uri="{FF2B5EF4-FFF2-40B4-BE49-F238E27FC236}">
                  <a16:creationId xmlns:a16="http://schemas.microsoft.com/office/drawing/2014/main" id="{D9195CF0-C753-BC78-48D0-7A8F0671EF18}"/>
                </a:ext>
              </a:extLst>
            </p:cNvPr>
            <p:cNvSpPr/>
            <p:nvPr/>
          </p:nvSpPr>
          <p:spPr>
            <a:xfrm>
              <a:off x="6216972" y="2293165"/>
              <a:ext cx="796300" cy="795571"/>
            </a:xfrm>
            <a:custGeom>
              <a:avLst/>
              <a:gdLst>
                <a:gd name="connsiteX0" fmla="*/ 73937 w 796300"/>
                <a:gd name="connsiteY0" fmla="*/ 795572 h 795571"/>
                <a:gd name="connsiteX1" fmla="*/ 55123 w 796300"/>
                <a:gd name="connsiteY1" fmla="*/ 793219 h 795571"/>
                <a:gd name="connsiteX2" fmla="*/ 3382 w 796300"/>
                <a:gd name="connsiteY2" fmla="*/ 744761 h 795571"/>
                <a:gd name="connsiteX3" fmla="*/ 17493 w 796300"/>
                <a:gd name="connsiteY3" fmla="*/ 674660 h 795571"/>
                <a:gd name="connsiteX4" fmla="*/ 27371 w 796300"/>
                <a:gd name="connsiteY4" fmla="*/ 664310 h 795571"/>
                <a:gd name="connsiteX5" fmla="*/ 29253 w 796300"/>
                <a:gd name="connsiteY5" fmla="*/ 662428 h 795571"/>
                <a:gd name="connsiteX6" fmla="*/ 544773 w 796300"/>
                <a:gd name="connsiteY6" fmla="*/ 146788 h 795571"/>
                <a:gd name="connsiteX7" fmla="*/ 485977 w 796300"/>
                <a:gd name="connsiteY7" fmla="*/ 146788 h 795571"/>
                <a:gd name="connsiteX8" fmla="*/ 334519 w 796300"/>
                <a:gd name="connsiteY8" fmla="*/ 146788 h 795571"/>
                <a:gd name="connsiteX9" fmla="*/ 272902 w 796300"/>
                <a:gd name="connsiteY9" fmla="*/ 115266 h 795571"/>
                <a:gd name="connsiteX10" fmla="*/ 263965 w 796300"/>
                <a:gd name="connsiteY10" fmla="*/ 48929 h 795571"/>
                <a:gd name="connsiteX11" fmla="*/ 335460 w 796300"/>
                <a:gd name="connsiteY11" fmla="*/ 0 h 795571"/>
                <a:gd name="connsiteX12" fmla="*/ 575346 w 796300"/>
                <a:gd name="connsiteY12" fmla="*/ 0 h 795571"/>
                <a:gd name="connsiteX13" fmla="*/ 663775 w 796300"/>
                <a:gd name="connsiteY13" fmla="*/ 0 h 795571"/>
                <a:gd name="connsiteX14" fmla="*/ 681649 w 796300"/>
                <a:gd name="connsiteY14" fmla="*/ 0 h 795571"/>
                <a:gd name="connsiteX15" fmla="*/ 722100 w 796300"/>
                <a:gd name="connsiteY15" fmla="*/ 0 h 795571"/>
                <a:gd name="connsiteX16" fmla="*/ 795948 w 796300"/>
                <a:gd name="connsiteY16" fmla="*/ 73394 h 795571"/>
                <a:gd name="connsiteX17" fmla="*/ 795948 w 796300"/>
                <a:gd name="connsiteY17" fmla="*/ 462006 h 795571"/>
                <a:gd name="connsiteX18" fmla="*/ 774311 w 796300"/>
                <a:gd name="connsiteY18" fmla="*/ 514699 h 795571"/>
                <a:gd name="connsiteX19" fmla="*/ 722571 w 796300"/>
                <a:gd name="connsiteY19" fmla="*/ 535870 h 795571"/>
                <a:gd name="connsiteX20" fmla="*/ 649194 w 796300"/>
                <a:gd name="connsiteY20" fmla="*/ 461535 h 795571"/>
                <a:gd name="connsiteX21" fmla="*/ 649194 w 796300"/>
                <a:gd name="connsiteY21" fmla="*/ 309572 h 795571"/>
                <a:gd name="connsiteX22" fmla="*/ 649194 w 796300"/>
                <a:gd name="connsiteY22" fmla="*/ 250763 h 795571"/>
                <a:gd name="connsiteX23" fmla="*/ 549476 w 796300"/>
                <a:gd name="connsiteY23" fmla="*/ 350503 h 795571"/>
                <a:gd name="connsiteX24" fmla="*/ 130851 w 796300"/>
                <a:gd name="connsiteY24" fmla="*/ 769225 h 795571"/>
                <a:gd name="connsiteX25" fmla="*/ 73937 w 796300"/>
                <a:gd name="connsiteY25" fmla="*/ 795572 h 795571"/>
                <a:gd name="connsiteX26" fmla="*/ 561706 w 796300"/>
                <a:gd name="connsiteY26" fmla="*/ 129851 h 795571"/>
                <a:gd name="connsiteX27" fmla="*/ 566410 w 796300"/>
                <a:gd name="connsiteY27" fmla="*/ 129851 h 795571"/>
                <a:gd name="connsiteX28" fmla="*/ 574876 w 796300"/>
                <a:gd name="connsiteY28" fmla="*/ 143965 h 795571"/>
                <a:gd name="connsiteX29" fmla="*/ 568761 w 796300"/>
                <a:gd name="connsiteY29" fmla="*/ 148670 h 795571"/>
                <a:gd name="connsiteX30" fmla="*/ 564998 w 796300"/>
                <a:gd name="connsiteY30" fmla="*/ 151493 h 795571"/>
                <a:gd name="connsiteX31" fmla="*/ 558884 w 796300"/>
                <a:gd name="connsiteY31" fmla="*/ 156668 h 795571"/>
                <a:gd name="connsiteX32" fmla="*/ 40541 w 796300"/>
                <a:gd name="connsiteY32" fmla="*/ 674660 h 795571"/>
                <a:gd name="connsiteX33" fmla="*/ 38660 w 796300"/>
                <a:gd name="connsiteY33" fmla="*/ 676542 h 795571"/>
                <a:gd name="connsiteX34" fmla="*/ 30193 w 796300"/>
                <a:gd name="connsiteY34" fmla="*/ 685481 h 795571"/>
                <a:gd name="connsiteX35" fmla="*/ 19375 w 796300"/>
                <a:gd name="connsiteY35" fmla="*/ 739115 h 795571"/>
                <a:gd name="connsiteX36" fmla="*/ 58886 w 796300"/>
                <a:gd name="connsiteY36" fmla="*/ 776282 h 795571"/>
                <a:gd name="connsiteX37" fmla="*/ 117681 w 796300"/>
                <a:gd name="connsiteY37" fmla="*/ 757463 h 795571"/>
                <a:gd name="connsiteX38" fmla="*/ 536306 w 796300"/>
                <a:gd name="connsiteY38" fmla="*/ 338741 h 795571"/>
                <a:gd name="connsiteX39" fmla="*/ 639316 w 796300"/>
                <a:gd name="connsiteY39" fmla="*/ 235708 h 795571"/>
                <a:gd name="connsiteX40" fmla="*/ 646372 w 796300"/>
                <a:gd name="connsiteY40" fmla="*/ 229121 h 795571"/>
                <a:gd name="connsiteX41" fmla="*/ 665656 w 796300"/>
                <a:gd name="connsiteY41" fmla="*/ 210772 h 795571"/>
                <a:gd name="connsiteX42" fmla="*/ 665656 w 796300"/>
                <a:gd name="connsiteY42" fmla="*/ 246528 h 795571"/>
                <a:gd name="connsiteX43" fmla="*/ 665656 w 796300"/>
                <a:gd name="connsiteY43" fmla="*/ 310043 h 795571"/>
                <a:gd name="connsiteX44" fmla="*/ 665656 w 796300"/>
                <a:gd name="connsiteY44" fmla="*/ 462006 h 795571"/>
                <a:gd name="connsiteX45" fmla="*/ 721630 w 796300"/>
                <a:gd name="connsiteY45" fmla="*/ 519403 h 795571"/>
                <a:gd name="connsiteX46" fmla="*/ 722100 w 796300"/>
                <a:gd name="connsiteY46" fmla="*/ 519403 h 795571"/>
                <a:gd name="connsiteX47" fmla="*/ 761611 w 796300"/>
                <a:gd name="connsiteY47" fmla="*/ 503407 h 795571"/>
                <a:gd name="connsiteX48" fmla="*/ 778074 w 796300"/>
                <a:gd name="connsiteY48" fmla="*/ 462947 h 795571"/>
                <a:gd name="connsiteX49" fmla="*/ 778074 w 796300"/>
                <a:gd name="connsiteY49" fmla="*/ 74335 h 795571"/>
                <a:gd name="connsiteX50" fmla="*/ 721160 w 796300"/>
                <a:gd name="connsiteY50" fmla="*/ 17878 h 795571"/>
                <a:gd name="connsiteX51" fmla="*/ 681179 w 796300"/>
                <a:gd name="connsiteY51" fmla="*/ 17878 h 795571"/>
                <a:gd name="connsiteX52" fmla="*/ 663305 w 796300"/>
                <a:gd name="connsiteY52" fmla="*/ 17878 h 795571"/>
                <a:gd name="connsiteX53" fmla="*/ 574876 w 796300"/>
                <a:gd name="connsiteY53" fmla="*/ 17878 h 795571"/>
                <a:gd name="connsiteX54" fmla="*/ 334990 w 796300"/>
                <a:gd name="connsiteY54" fmla="*/ 17878 h 795571"/>
                <a:gd name="connsiteX55" fmla="*/ 279957 w 796300"/>
                <a:gd name="connsiteY55" fmla="*/ 55516 h 795571"/>
                <a:gd name="connsiteX56" fmla="*/ 286542 w 796300"/>
                <a:gd name="connsiteY56" fmla="*/ 106327 h 795571"/>
                <a:gd name="connsiteX57" fmla="*/ 334519 w 796300"/>
                <a:gd name="connsiteY57" fmla="*/ 130321 h 795571"/>
                <a:gd name="connsiteX58" fmla="*/ 485977 w 796300"/>
                <a:gd name="connsiteY58" fmla="*/ 130321 h 795571"/>
                <a:gd name="connsiteX59" fmla="*/ 549947 w 796300"/>
                <a:gd name="connsiteY59" fmla="*/ 130321 h 795571"/>
                <a:gd name="connsiteX60" fmla="*/ 561706 w 796300"/>
                <a:gd name="connsiteY60" fmla="*/ 130321 h 79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96300" h="795571">
                  <a:moveTo>
                    <a:pt x="73937" y="795572"/>
                  </a:moveTo>
                  <a:cubicBezTo>
                    <a:pt x="67822" y="795572"/>
                    <a:pt x="61237" y="794631"/>
                    <a:pt x="55123" y="793219"/>
                  </a:cubicBezTo>
                  <a:cubicBezTo>
                    <a:pt x="30664" y="786633"/>
                    <a:pt x="11379" y="768755"/>
                    <a:pt x="3382" y="744761"/>
                  </a:cubicBezTo>
                  <a:cubicBezTo>
                    <a:pt x="-4143" y="720766"/>
                    <a:pt x="1031" y="694420"/>
                    <a:pt x="17493" y="674660"/>
                  </a:cubicBezTo>
                  <a:cubicBezTo>
                    <a:pt x="20786" y="670896"/>
                    <a:pt x="24079" y="667603"/>
                    <a:pt x="27371" y="664310"/>
                  </a:cubicBezTo>
                  <a:lnTo>
                    <a:pt x="29253" y="662428"/>
                  </a:lnTo>
                  <a:cubicBezTo>
                    <a:pt x="200936" y="490705"/>
                    <a:pt x="372619" y="318981"/>
                    <a:pt x="544773" y="146788"/>
                  </a:cubicBezTo>
                  <a:cubicBezTo>
                    <a:pt x="525017" y="146788"/>
                    <a:pt x="505732" y="146788"/>
                    <a:pt x="485977" y="146788"/>
                  </a:cubicBezTo>
                  <a:cubicBezTo>
                    <a:pt x="436118" y="146788"/>
                    <a:pt x="384849" y="146788"/>
                    <a:pt x="334519" y="146788"/>
                  </a:cubicBezTo>
                  <a:cubicBezTo>
                    <a:pt x="309120" y="146788"/>
                    <a:pt x="286542" y="135026"/>
                    <a:pt x="272902" y="115266"/>
                  </a:cubicBezTo>
                  <a:cubicBezTo>
                    <a:pt x="259261" y="95977"/>
                    <a:pt x="255969" y="71512"/>
                    <a:pt x="263965" y="48929"/>
                  </a:cubicBezTo>
                  <a:cubicBezTo>
                    <a:pt x="274783" y="18819"/>
                    <a:pt x="302064" y="0"/>
                    <a:pt x="335460" y="0"/>
                  </a:cubicBezTo>
                  <a:cubicBezTo>
                    <a:pt x="415422" y="0"/>
                    <a:pt x="495384" y="0"/>
                    <a:pt x="575346" y="0"/>
                  </a:cubicBezTo>
                  <a:lnTo>
                    <a:pt x="663775" y="0"/>
                  </a:lnTo>
                  <a:cubicBezTo>
                    <a:pt x="669890" y="0"/>
                    <a:pt x="675534" y="0"/>
                    <a:pt x="681649" y="0"/>
                  </a:cubicBezTo>
                  <a:cubicBezTo>
                    <a:pt x="694819" y="0"/>
                    <a:pt x="708460" y="0"/>
                    <a:pt x="722100" y="0"/>
                  </a:cubicBezTo>
                  <a:cubicBezTo>
                    <a:pt x="763963" y="471"/>
                    <a:pt x="795948" y="31992"/>
                    <a:pt x="795948" y="73394"/>
                  </a:cubicBezTo>
                  <a:cubicBezTo>
                    <a:pt x="796418" y="195717"/>
                    <a:pt x="796418" y="323216"/>
                    <a:pt x="795948" y="462006"/>
                  </a:cubicBezTo>
                  <a:cubicBezTo>
                    <a:pt x="795948" y="482236"/>
                    <a:pt x="787951" y="501055"/>
                    <a:pt x="774311" y="514699"/>
                  </a:cubicBezTo>
                  <a:cubicBezTo>
                    <a:pt x="760670" y="528343"/>
                    <a:pt x="741856" y="535870"/>
                    <a:pt x="722571" y="535870"/>
                  </a:cubicBezTo>
                  <a:cubicBezTo>
                    <a:pt x="681649" y="535400"/>
                    <a:pt x="649664" y="502937"/>
                    <a:pt x="649194" y="461535"/>
                  </a:cubicBezTo>
                  <a:cubicBezTo>
                    <a:pt x="649194" y="410724"/>
                    <a:pt x="649194" y="359442"/>
                    <a:pt x="649194" y="309572"/>
                  </a:cubicBezTo>
                  <a:cubicBezTo>
                    <a:pt x="649194" y="289812"/>
                    <a:pt x="649194" y="270523"/>
                    <a:pt x="649194" y="250763"/>
                  </a:cubicBezTo>
                  <a:lnTo>
                    <a:pt x="549476" y="350503"/>
                  </a:lnTo>
                  <a:cubicBezTo>
                    <a:pt x="412130" y="487882"/>
                    <a:pt x="270550" y="629494"/>
                    <a:pt x="130851" y="769225"/>
                  </a:cubicBezTo>
                  <a:cubicBezTo>
                    <a:pt x="112978" y="786633"/>
                    <a:pt x="93693" y="795572"/>
                    <a:pt x="73937" y="795572"/>
                  </a:cubicBezTo>
                  <a:close/>
                  <a:moveTo>
                    <a:pt x="561706" y="129851"/>
                  </a:moveTo>
                  <a:lnTo>
                    <a:pt x="566410" y="129851"/>
                  </a:lnTo>
                  <a:lnTo>
                    <a:pt x="574876" y="143965"/>
                  </a:lnTo>
                  <a:lnTo>
                    <a:pt x="568761" y="148670"/>
                  </a:lnTo>
                  <a:cubicBezTo>
                    <a:pt x="567350" y="149611"/>
                    <a:pt x="566410" y="150552"/>
                    <a:pt x="564998" y="151493"/>
                  </a:cubicBezTo>
                  <a:cubicBezTo>
                    <a:pt x="562647" y="153375"/>
                    <a:pt x="560295" y="154786"/>
                    <a:pt x="558884" y="156668"/>
                  </a:cubicBezTo>
                  <a:cubicBezTo>
                    <a:pt x="386260" y="329332"/>
                    <a:pt x="213636" y="501996"/>
                    <a:pt x="40541" y="674660"/>
                  </a:cubicBezTo>
                  <a:lnTo>
                    <a:pt x="38660" y="676542"/>
                  </a:lnTo>
                  <a:cubicBezTo>
                    <a:pt x="35367" y="679835"/>
                    <a:pt x="32545" y="682658"/>
                    <a:pt x="30193" y="685481"/>
                  </a:cubicBezTo>
                  <a:cubicBezTo>
                    <a:pt x="17493" y="700536"/>
                    <a:pt x="13260" y="720296"/>
                    <a:pt x="19375" y="739115"/>
                  </a:cubicBezTo>
                  <a:cubicBezTo>
                    <a:pt x="25019" y="757463"/>
                    <a:pt x="40071" y="771107"/>
                    <a:pt x="58886" y="776282"/>
                  </a:cubicBezTo>
                  <a:cubicBezTo>
                    <a:pt x="80522" y="781928"/>
                    <a:pt x="99337" y="775812"/>
                    <a:pt x="117681" y="757463"/>
                  </a:cubicBezTo>
                  <a:cubicBezTo>
                    <a:pt x="256909" y="617733"/>
                    <a:pt x="398960" y="476120"/>
                    <a:pt x="536306" y="338741"/>
                  </a:cubicBezTo>
                  <a:lnTo>
                    <a:pt x="639316" y="235708"/>
                  </a:lnTo>
                  <a:cubicBezTo>
                    <a:pt x="641668" y="233355"/>
                    <a:pt x="643549" y="231473"/>
                    <a:pt x="646372" y="229121"/>
                  </a:cubicBezTo>
                  <a:lnTo>
                    <a:pt x="665656" y="210772"/>
                  </a:lnTo>
                  <a:lnTo>
                    <a:pt x="665656" y="246528"/>
                  </a:lnTo>
                  <a:cubicBezTo>
                    <a:pt x="665656" y="267700"/>
                    <a:pt x="665656" y="288871"/>
                    <a:pt x="665656" y="310043"/>
                  </a:cubicBezTo>
                  <a:cubicBezTo>
                    <a:pt x="665656" y="359913"/>
                    <a:pt x="665656" y="411194"/>
                    <a:pt x="665656" y="462006"/>
                  </a:cubicBezTo>
                  <a:cubicBezTo>
                    <a:pt x="665656" y="493998"/>
                    <a:pt x="690586" y="518933"/>
                    <a:pt x="721630" y="519403"/>
                  </a:cubicBezTo>
                  <a:cubicBezTo>
                    <a:pt x="721630" y="519403"/>
                    <a:pt x="721630" y="519403"/>
                    <a:pt x="722100" y="519403"/>
                  </a:cubicBezTo>
                  <a:cubicBezTo>
                    <a:pt x="737152" y="519403"/>
                    <a:pt x="750793" y="513758"/>
                    <a:pt x="761611" y="503407"/>
                  </a:cubicBezTo>
                  <a:cubicBezTo>
                    <a:pt x="772429" y="492586"/>
                    <a:pt x="778074" y="478472"/>
                    <a:pt x="778074" y="462947"/>
                  </a:cubicBezTo>
                  <a:cubicBezTo>
                    <a:pt x="778544" y="323686"/>
                    <a:pt x="778074" y="196658"/>
                    <a:pt x="778074" y="74335"/>
                  </a:cubicBezTo>
                  <a:cubicBezTo>
                    <a:pt x="778074" y="42813"/>
                    <a:pt x="753615" y="18349"/>
                    <a:pt x="721160" y="17878"/>
                  </a:cubicBezTo>
                  <a:cubicBezTo>
                    <a:pt x="707989" y="17878"/>
                    <a:pt x="694349" y="17878"/>
                    <a:pt x="681179" y="17878"/>
                  </a:cubicBezTo>
                  <a:cubicBezTo>
                    <a:pt x="675064" y="17878"/>
                    <a:pt x="669419" y="17878"/>
                    <a:pt x="663305" y="17878"/>
                  </a:cubicBezTo>
                  <a:lnTo>
                    <a:pt x="574876" y="17878"/>
                  </a:lnTo>
                  <a:cubicBezTo>
                    <a:pt x="494914" y="17878"/>
                    <a:pt x="414952" y="17878"/>
                    <a:pt x="334990" y="17878"/>
                  </a:cubicBezTo>
                  <a:cubicBezTo>
                    <a:pt x="309120" y="17878"/>
                    <a:pt x="287953" y="32463"/>
                    <a:pt x="279957" y="55516"/>
                  </a:cubicBezTo>
                  <a:cubicBezTo>
                    <a:pt x="273842" y="72923"/>
                    <a:pt x="276194" y="91272"/>
                    <a:pt x="286542" y="106327"/>
                  </a:cubicBezTo>
                  <a:cubicBezTo>
                    <a:pt x="297361" y="121853"/>
                    <a:pt x="314764" y="130321"/>
                    <a:pt x="334519" y="130321"/>
                  </a:cubicBezTo>
                  <a:cubicBezTo>
                    <a:pt x="384849" y="130321"/>
                    <a:pt x="436118" y="130321"/>
                    <a:pt x="485977" y="130321"/>
                  </a:cubicBezTo>
                  <a:cubicBezTo>
                    <a:pt x="507144" y="130321"/>
                    <a:pt x="528780" y="130321"/>
                    <a:pt x="549947" y="130321"/>
                  </a:cubicBezTo>
                  <a:lnTo>
                    <a:pt x="561706" y="130321"/>
                  </a:lnTo>
                  <a:close/>
                </a:path>
              </a:pathLst>
            </a:custGeom>
            <a:grpFill/>
            <a:ln w="4695"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846933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260AE4-F304-7580-E4F7-FCF4B17BAA39}"/>
              </a:ext>
            </a:extLst>
          </p:cNvPr>
          <p:cNvSpPr>
            <a:spLocks noGrp="1"/>
          </p:cNvSpPr>
          <p:nvPr>
            <p:ph type="body" sz="quarter" idx="16"/>
          </p:nvPr>
        </p:nvSpPr>
        <p:spPr>
          <a:xfrm>
            <a:off x="774354" y="661585"/>
            <a:ext cx="3272713" cy="5502712"/>
          </a:xfrm>
        </p:spPr>
        <p:txBody>
          <a:bodyPr>
            <a:normAutofit lnSpcReduction="10000"/>
          </a:bodyPr>
          <a:lstStyle/>
          <a:p>
            <a:r>
              <a:rPr lang="en-US"/>
              <a:t>What Is the Flow of Manufacturing Costs?</a:t>
            </a:r>
          </a:p>
          <a:p>
            <a:r>
              <a:rPr lang="en-US" sz="2800" b="0">
                <a:solidFill>
                  <a:schemeClr val="bg1"/>
                </a:solidFill>
              </a:rPr>
              <a:t>Efficient supply chain systems get each piece of the product where it is needed when it is needed. </a:t>
            </a:r>
          </a:p>
          <a:p>
            <a:r>
              <a:rPr lang="en-US" sz="2800" b="0">
                <a:solidFill>
                  <a:schemeClr val="bg1"/>
                </a:solidFill>
              </a:rPr>
              <a:t>This means controlling the flow of manufacturing costs.</a:t>
            </a:r>
            <a:endParaRPr lang="en-IE" sz="2800" b="0">
              <a:solidFill>
                <a:schemeClr val="bg1"/>
              </a:solidFill>
            </a:endParaRPr>
          </a:p>
        </p:txBody>
      </p:sp>
      <p:sp>
        <p:nvSpPr>
          <p:cNvPr id="3" name="Text Placeholder 2">
            <a:extLst>
              <a:ext uri="{FF2B5EF4-FFF2-40B4-BE49-F238E27FC236}">
                <a16:creationId xmlns:a16="http://schemas.microsoft.com/office/drawing/2014/main" id="{6524966C-A58E-1937-0DA8-404B7E0DA93D}"/>
              </a:ext>
            </a:extLst>
          </p:cNvPr>
          <p:cNvSpPr>
            <a:spLocks noGrp="1"/>
          </p:cNvSpPr>
          <p:nvPr>
            <p:ph type="body" sz="quarter" idx="18"/>
          </p:nvPr>
        </p:nvSpPr>
        <p:spPr/>
        <p:txBody>
          <a:bodyPr/>
          <a:lstStyle/>
          <a:p>
            <a:r>
              <a:rPr lang="en-US">
                <a:solidFill>
                  <a:srgbClr val="0B582E"/>
                </a:solidFill>
              </a:rPr>
              <a:t>The flow of manufacturing costs is most relevant to businesses that produce products that require many different parts from many vendors. </a:t>
            </a:r>
          </a:p>
          <a:p>
            <a:r>
              <a:rPr lang="en-US">
                <a:solidFill>
                  <a:srgbClr val="0B582E"/>
                </a:solidFill>
              </a:rPr>
              <a:t>For example, a clothing manufacturer may need deliveries of fabric, zippers, trim, and thread to arrive all at the same time. If some supplies arrive too early, they must be stored at the business' expense. If some arrive late, the machines stand idle while they wait.</a:t>
            </a:r>
          </a:p>
          <a:p>
            <a:endParaRPr lang="en-US">
              <a:solidFill>
                <a:srgbClr val="0B582E"/>
              </a:solidFill>
            </a:endParaRPr>
          </a:p>
          <a:p>
            <a:pPr algn="ctr"/>
            <a:r>
              <a:rPr lang="en-US" b="1">
                <a:solidFill>
                  <a:srgbClr val="0B582E"/>
                </a:solidFill>
              </a:rPr>
              <a:t>For SMEs like you with limited resources efficient supply chain systems are essential…therefore reliable suppliers are KEY and building good relationships with them so that you can collaborate effectively is advantageous. </a:t>
            </a:r>
            <a:endParaRPr lang="en-IE" b="1">
              <a:solidFill>
                <a:srgbClr val="0B582E"/>
              </a:solidFill>
            </a:endParaRPr>
          </a:p>
        </p:txBody>
      </p:sp>
    </p:spTree>
    <p:extLst>
      <p:ext uri="{BB962C8B-B14F-4D97-AF65-F5344CB8AC3E}">
        <p14:creationId xmlns:p14="http://schemas.microsoft.com/office/powerpoint/2010/main" val="3782076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44F966-6458-BF29-30C1-5B3925FBFD8E}"/>
              </a:ext>
            </a:extLst>
          </p:cNvPr>
          <p:cNvSpPr>
            <a:spLocks noGrp="1"/>
          </p:cNvSpPr>
          <p:nvPr>
            <p:ph type="body" sz="quarter" idx="18"/>
          </p:nvPr>
        </p:nvSpPr>
        <p:spPr>
          <a:xfrm>
            <a:off x="4826000" y="661586"/>
            <a:ext cx="6654800" cy="4881940"/>
          </a:xfrm>
        </p:spPr>
        <p:txBody>
          <a:bodyPr/>
          <a:lstStyle/>
          <a:p>
            <a:pPr marL="0" indent="0"/>
            <a:r>
              <a:rPr lang="en-US" b="1"/>
              <a:t>Supplier collaboration </a:t>
            </a:r>
            <a:r>
              <a:rPr lang="en-US"/>
              <a:t>is a joint activity between the supplier and the customer to develop strategies aimed at improving the procurement of goods and services. </a:t>
            </a:r>
          </a:p>
          <a:p>
            <a:pPr marL="0" indent="0"/>
            <a:r>
              <a:rPr lang="en-US"/>
              <a:t>This collaboration offers several benefits to both parties, including </a:t>
            </a:r>
          </a:p>
          <a:p>
            <a:pPr marL="0" indent="0"/>
            <a:endParaRPr lang="en-US"/>
          </a:p>
          <a:p>
            <a:pPr marL="1714500" lvl="3" indent="-342900">
              <a:buFont typeface="Arial" panose="020B0604020202020204" pitchFamily="34" charset="0"/>
              <a:buChar char="•"/>
            </a:pPr>
            <a:r>
              <a:rPr lang="en-US" sz="2400" b="1" spc="0">
                <a:solidFill>
                  <a:srgbClr val="A2CC3A"/>
                </a:solidFill>
                <a:latin typeface="+mn-lt"/>
              </a:rPr>
              <a:t>reduced costs </a:t>
            </a:r>
          </a:p>
          <a:p>
            <a:pPr marL="1714500" lvl="3" indent="-342900">
              <a:buFont typeface="Arial" panose="020B0604020202020204" pitchFamily="34" charset="0"/>
              <a:buChar char="•"/>
            </a:pPr>
            <a:r>
              <a:rPr lang="en-US" sz="2400" b="1" spc="0">
                <a:solidFill>
                  <a:srgbClr val="A2CC3A"/>
                </a:solidFill>
                <a:latin typeface="+mn-lt"/>
              </a:rPr>
              <a:t>streamlined ordering processes </a:t>
            </a:r>
          </a:p>
          <a:p>
            <a:pPr marL="1714500" lvl="3" indent="-342900">
              <a:buFont typeface="Arial" panose="020B0604020202020204" pitchFamily="34" charset="0"/>
              <a:buChar char="•"/>
            </a:pPr>
            <a:r>
              <a:rPr lang="en-US" sz="2400" b="1" spc="0">
                <a:solidFill>
                  <a:srgbClr val="A2CC3A"/>
                </a:solidFill>
                <a:latin typeface="+mn-lt"/>
              </a:rPr>
              <a:t>reduced errors and inefficiencies </a:t>
            </a:r>
          </a:p>
          <a:p>
            <a:pPr marL="1714500" lvl="3" indent="-342900">
              <a:buFont typeface="Arial" panose="020B0604020202020204" pitchFamily="34" charset="0"/>
              <a:buChar char="•"/>
            </a:pPr>
            <a:r>
              <a:rPr lang="en-US" sz="2400" b="1" spc="0">
                <a:solidFill>
                  <a:srgbClr val="A2CC3A"/>
                </a:solidFill>
                <a:latin typeface="+mn-lt"/>
              </a:rPr>
              <a:t>innovation in products or services</a:t>
            </a:r>
            <a:endParaRPr lang="en-IE" sz="2400" b="1" spc="0">
              <a:solidFill>
                <a:srgbClr val="A2CC3A"/>
              </a:solidFill>
              <a:latin typeface="+mn-lt"/>
            </a:endParaRPr>
          </a:p>
        </p:txBody>
      </p:sp>
      <p:sp>
        <p:nvSpPr>
          <p:cNvPr id="3" name="Text Placeholder 2">
            <a:extLst>
              <a:ext uri="{FF2B5EF4-FFF2-40B4-BE49-F238E27FC236}">
                <a16:creationId xmlns:a16="http://schemas.microsoft.com/office/drawing/2014/main" id="{6875152D-C692-9A04-F259-48A278B82ACB}"/>
              </a:ext>
            </a:extLst>
          </p:cNvPr>
          <p:cNvSpPr>
            <a:spLocks noGrp="1"/>
          </p:cNvSpPr>
          <p:nvPr>
            <p:ph type="body" sz="quarter" idx="16"/>
          </p:nvPr>
        </p:nvSpPr>
        <p:spPr>
          <a:xfrm>
            <a:off x="257888" y="1355851"/>
            <a:ext cx="3089893" cy="4881923"/>
          </a:xfrm>
        </p:spPr>
        <p:txBody>
          <a:bodyPr/>
          <a:lstStyle/>
          <a:p>
            <a:r>
              <a:rPr lang="en-IE"/>
              <a:t>What is Supplier Collaboration?</a:t>
            </a:r>
          </a:p>
        </p:txBody>
      </p:sp>
      <p:pic>
        <p:nvPicPr>
          <p:cNvPr id="4" name="Picture 8" descr="Icon&#10;&#10;Description automatically generated">
            <a:extLst>
              <a:ext uri="{FF2B5EF4-FFF2-40B4-BE49-F238E27FC236}">
                <a16:creationId xmlns:a16="http://schemas.microsoft.com/office/drawing/2014/main" id="{60DAD265-0272-70E9-336E-2114F63BCFFD}"/>
              </a:ext>
            </a:extLst>
          </p:cNvPr>
          <p:cNvPicPr>
            <a:picLocks noChangeAspect="1"/>
          </p:cNvPicPr>
          <p:nvPr/>
        </p:nvPicPr>
        <p:blipFill>
          <a:blip r:embed="rId2"/>
          <a:stretch>
            <a:fillRect/>
          </a:stretch>
        </p:blipFill>
        <p:spPr>
          <a:xfrm>
            <a:off x="257888" y="3102556"/>
            <a:ext cx="2741632" cy="2096219"/>
          </a:xfrm>
          <a:prstGeom prst="rect">
            <a:avLst/>
          </a:prstGeom>
        </p:spPr>
      </p:pic>
    </p:spTree>
    <p:extLst>
      <p:ext uri="{BB962C8B-B14F-4D97-AF65-F5344CB8AC3E}">
        <p14:creationId xmlns:p14="http://schemas.microsoft.com/office/powerpoint/2010/main" val="2021076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44F966-6458-BF29-30C1-5B3925FBFD8E}"/>
              </a:ext>
            </a:extLst>
          </p:cNvPr>
          <p:cNvSpPr>
            <a:spLocks noGrp="1"/>
          </p:cNvSpPr>
          <p:nvPr>
            <p:ph type="body" sz="quarter" idx="18"/>
          </p:nvPr>
        </p:nvSpPr>
        <p:spPr>
          <a:xfrm>
            <a:off x="4826000" y="661585"/>
            <a:ext cx="6807200" cy="5298947"/>
          </a:xfrm>
        </p:spPr>
        <p:txBody>
          <a:bodyPr>
            <a:normAutofit lnSpcReduction="10000"/>
          </a:bodyPr>
          <a:lstStyle/>
          <a:p>
            <a:pPr marL="0" indent="0"/>
            <a:r>
              <a:rPr lang="en-US" sz="2400" b="1" spc="0">
                <a:solidFill>
                  <a:srgbClr val="A2CC3A"/>
                </a:solidFill>
                <a:latin typeface="+mn-lt"/>
              </a:rPr>
              <a:t>Quality data can drive smart decisions related to procurement and supplier collaboration.</a:t>
            </a:r>
          </a:p>
          <a:p>
            <a:pPr marL="0" indent="0"/>
            <a:r>
              <a:rPr lang="en-US" sz="2400" spc="0">
                <a:latin typeface="+mn-lt"/>
              </a:rPr>
              <a:t>Information on vendors and their products, and their historical performance can help you identify gaps, areas of strength and assess supply chain risk more effectively.</a:t>
            </a:r>
          </a:p>
          <a:p>
            <a:pPr marL="0" indent="0"/>
            <a:r>
              <a:rPr lang="en-US" sz="2400" spc="0">
                <a:latin typeface="+mn-lt"/>
              </a:rPr>
              <a:t>Once there is a database of connected and consistent information, </a:t>
            </a:r>
            <a:r>
              <a:rPr lang="en-US"/>
              <a:t>you </a:t>
            </a:r>
            <a:r>
              <a:rPr lang="en-US" sz="2400" spc="0">
                <a:latin typeface="+mn-lt"/>
              </a:rPr>
              <a:t>can automate collaboration and lifecycle management, enhancing supplier onboarding, communication and monitoring.</a:t>
            </a:r>
          </a:p>
          <a:p>
            <a:pPr marL="0" indent="0"/>
            <a:r>
              <a:rPr lang="en-US" sz="2400" spc="0">
                <a:latin typeface="+mn-lt"/>
              </a:rPr>
              <a:t>Efforts to improve supplier collaboration also increase transparency and trust. For instance, more often and clearer two-way feedback can help create consensus among stakeholders and tackle issues jointly, ultimately ensuring successful, long-standing partnerships.</a:t>
            </a:r>
            <a:endParaRPr lang="en-IE" sz="2400" spc="0">
              <a:latin typeface="+mn-lt"/>
            </a:endParaRPr>
          </a:p>
        </p:txBody>
      </p:sp>
      <p:sp>
        <p:nvSpPr>
          <p:cNvPr id="3" name="Text Placeholder 2">
            <a:extLst>
              <a:ext uri="{FF2B5EF4-FFF2-40B4-BE49-F238E27FC236}">
                <a16:creationId xmlns:a16="http://schemas.microsoft.com/office/drawing/2014/main" id="{6875152D-C692-9A04-F259-48A278B82ACB}"/>
              </a:ext>
            </a:extLst>
          </p:cNvPr>
          <p:cNvSpPr>
            <a:spLocks noGrp="1"/>
          </p:cNvSpPr>
          <p:nvPr>
            <p:ph type="body" sz="quarter" idx="16"/>
          </p:nvPr>
        </p:nvSpPr>
        <p:spPr>
          <a:xfrm>
            <a:off x="257888" y="1355851"/>
            <a:ext cx="3089893" cy="4881923"/>
          </a:xfrm>
        </p:spPr>
        <p:txBody>
          <a:bodyPr/>
          <a:lstStyle/>
          <a:p>
            <a:r>
              <a:rPr lang="en-IE"/>
              <a:t>How to Drive Supplier Collaboration?</a:t>
            </a:r>
          </a:p>
        </p:txBody>
      </p:sp>
      <p:pic>
        <p:nvPicPr>
          <p:cNvPr id="4" name="Picture 8" descr="Icon&#10;&#10;Description automatically generated">
            <a:extLst>
              <a:ext uri="{FF2B5EF4-FFF2-40B4-BE49-F238E27FC236}">
                <a16:creationId xmlns:a16="http://schemas.microsoft.com/office/drawing/2014/main" id="{60DAD265-0272-70E9-336E-2114F63BCFFD}"/>
              </a:ext>
            </a:extLst>
          </p:cNvPr>
          <p:cNvPicPr>
            <a:picLocks noChangeAspect="1"/>
          </p:cNvPicPr>
          <p:nvPr/>
        </p:nvPicPr>
        <p:blipFill>
          <a:blip r:embed="rId2"/>
          <a:stretch>
            <a:fillRect/>
          </a:stretch>
        </p:blipFill>
        <p:spPr>
          <a:xfrm>
            <a:off x="257888" y="3102556"/>
            <a:ext cx="2741632" cy="2096219"/>
          </a:xfrm>
          <a:prstGeom prst="rect">
            <a:avLst/>
          </a:prstGeom>
        </p:spPr>
      </p:pic>
    </p:spTree>
    <p:extLst>
      <p:ext uri="{BB962C8B-B14F-4D97-AF65-F5344CB8AC3E}">
        <p14:creationId xmlns:p14="http://schemas.microsoft.com/office/powerpoint/2010/main" val="781150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822F72-8684-A81C-8E24-1FD0F5F4FA67}"/>
              </a:ext>
            </a:extLst>
          </p:cNvPr>
          <p:cNvSpPr>
            <a:spLocks noGrp="1"/>
          </p:cNvSpPr>
          <p:nvPr>
            <p:ph type="body" sz="quarter" idx="18"/>
          </p:nvPr>
        </p:nvSpPr>
        <p:spPr>
          <a:xfrm>
            <a:off x="567560" y="2421467"/>
            <a:ext cx="11041782" cy="1007533"/>
          </a:xfrm>
        </p:spPr>
        <p:txBody>
          <a:bodyPr>
            <a:normAutofit/>
          </a:bodyPr>
          <a:lstStyle/>
          <a:p>
            <a:r>
              <a:rPr lang="en-US" b="1">
                <a:solidFill>
                  <a:srgbClr val="0B582E"/>
                </a:solidFill>
              </a:rPr>
              <a:t>Strong Collaborators will develop their written, verbal, and non-verbal communication skills. Good collaborators usually exhibit the following traits:</a:t>
            </a:r>
          </a:p>
          <a:p>
            <a:endParaRPr lang="en-IE" b="1">
              <a:solidFill>
                <a:srgbClr val="0B582E"/>
              </a:solidFill>
            </a:endParaRPr>
          </a:p>
        </p:txBody>
      </p:sp>
      <p:sp>
        <p:nvSpPr>
          <p:cNvPr id="3" name="Text Placeholder 2">
            <a:extLst>
              <a:ext uri="{FF2B5EF4-FFF2-40B4-BE49-F238E27FC236}">
                <a16:creationId xmlns:a16="http://schemas.microsoft.com/office/drawing/2014/main" id="{E26FDB3D-5E77-6D63-36AE-672BB2AF44C4}"/>
              </a:ext>
            </a:extLst>
          </p:cNvPr>
          <p:cNvSpPr>
            <a:spLocks noGrp="1"/>
          </p:cNvSpPr>
          <p:nvPr>
            <p:ph type="body" sz="quarter" idx="16"/>
          </p:nvPr>
        </p:nvSpPr>
        <p:spPr/>
        <p:txBody>
          <a:bodyPr>
            <a:normAutofit lnSpcReduction="10000"/>
          </a:bodyPr>
          <a:lstStyle/>
          <a:p>
            <a:r>
              <a:rPr lang="en-IE"/>
              <a:t>Collaboration Skills</a:t>
            </a:r>
          </a:p>
          <a:p>
            <a:r>
              <a:rPr lang="en-US" b="0" i="0" u="none" strike="noStrike">
                <a:effectLst/>
              </a:rPr>
              <a:t>What skills does a good collaborator need?</a:t>
            </a:r>
            <a:endParaRPr lang="en-US" b="0" i="0">
              <a:effectLst/>
            </a:endParaRPr>
          </a:p>
          <a:p>
            <a:endParaRPr lang="en-IE"/>
          </a:p>
        </p:txBody>
      </p:sp>
      <p:sp>
        <p:nvSpPr>
          <p:cNvPr id="4" name="Text Placeholder 1">
            <a:extLst>
              <a:ext uri="{FF2B5EF4-FFF2-40B4-BE49-F238E27FC236}">
                <a16:creationId xmlns:a16="http://schemas.microsoft.com/office/drawing/2014/main" id="{B3574CBA-2FF6-0363-014B-D5C64E2DB00F}"/>
              </a:ext>
            </a:extLst>
          </p:cNvPr>
          <p:cNvSpPr txBox="1">
            <a:spLocks/>
          </p:cNvSpPr>
          <p:nvPr/>
        </p:nvSpPr>
        <p:spPr>
          <a:xfrm>
            <a:off x="1891974" y="3286712"/>
            <a:ext cx="9542584" cy="3757555"/>
          </a:xfrm>
          <a:prstGeom prst="rect">
            <a:avLst/>
          </a:prstGeom>
        </p:spPr>
        <p:txBody>
          <a:bodyPr vert="horz" lIns="91440" tIns="45720" rIns="91440" bIns="45720" numCol="2" rtlCol="0">
            <a:noAutofit/>
          </a:bodyPr>
          <a:lstStyle>
            <a:lvl1pPr marL="0" indent="0" algn="ctr" defTabSz="914400" rtl="0" eaLnBrk="1" latinLnBrk="0" hangingPunct="1">
              <a:lnSpc>
                <a:spcPct val="90000"/>
              </a:lnSpc>
              <a:spcBef>
                <a:spcPts val="1000"/>
              </a:spcBef>
              <a:buFont typeface="Arial"/>
              <a:buNone/>
              <a:defRPr sz="24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Effective speaking​</a:t>
            </a:r>
            <a:endParaRPr kumimoji="0" lang="en-US"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Effective/active listening​</a:t>
            </a:r>
            <a:endParaRPr kumimoji="0" lang="en-US"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A sense of </a:t>
            </a:r>
            <a:r>
              <a:rPr kumimoji="0" lang="en-US" sz="2400" b="0" i="0" u="none" strike="noStrike" kern="1200" cap="none" spc="0" normalizeH="0" baseline="0" noProof="0" err="1">
                <a:ln>
                  <a:noFill/>
                </a:ln>
                <a:solidFill>
                  <a:srgbClr val="0B582E"/>
                </a:solidFill>
                <a:effectLst/>
                <a:uLnTx/>
                <a:uFillTx/>
                <a:latin typeface="Calibri" panose="020F0502020204030204" pitchFamily="34" charset="0"/>
                <a:ea typeface="+mn-ea"/>
                <a:cs typeface="+mn-cs"/>
              </a:rPr>
              <a:t>humour</a:t>
            </a:r>
            <a:r>
              <a:rPr kumimoji="0" lang="en-U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a:t>
            </a:r>
            <a:endParaRPr kumimoji="0" lang="en-US"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A positive attitude ​</a:t>
            </a:r>
            <a:endParaRPr kumimoji="0" lang="en-US"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Respect </a:t>
            </a:r>
          </a:p>
          <a:p>
            <a:pPr marL="342900" marR="0" lvl="0" indent="-3429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B582E"/>
                </a:solidFill>
                <a:effectLst/>
                <a:uLnTx/>
                <a:uFillTx/>
                <a:latin typeface="Calibri" panose="020F0502020204030204" pitchFamily="34" charset="0"/>
                <a:ea typeface="+mn-ea"/>
                <a:cs typeface="+mn-cs"/>
              </a:rPr>
              <a:t>Flexibility</a:t>
            </a:r>
            <a:endParaRPr kumimoji="0" lang="hr-BA" sz="2400" b="0" i="0" u="none" strike="noStrike" kern="1200" cap="none" spc="0" normalizeH="0" baseline="0" noProof="0">
              <a:ln>
                <a:noFill/>
              </a:ln>
              <a:solidFill>
                <a:srgbClr val="0B582E"/>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a:buNone/>
              <a:tabLst/>
              <a:defRPr/>
            </a:pPr>
            <a:endPar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a:buNone/>
              <a:tabLst/>
              <a:defRPr/>
            </a:pPr>
            <a:endPar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rPr>
              <a:t>Honesty</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rPr>
              <a:t>Self-confidence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rPr>
              <a:t>Emotional intelligence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E" sz="2400" b="0" i="0" u="none" strike="noStrike" kern="1200" cap="none" spc="0" normalizeH="0" baseline="0" noProof="0" err="1">
                <a:ln>
                  <a:noFill/>
                </a:ln>
                <a:solidFill>
                  <a:srgbClr val="0B582E"/>
                </a:solidFill>
                <a:effectLst/>
                <a:uLnTx/>
                <a:uFillTx/>
                <a:latin typeface="Calibri" panose="020F0502020204030204"/>
                <a:ea typeface="+mn-ea"/>
                <a:cs typeface="+mn-cs"/>
              </a:rPr>
              <a:t>Persistance</a:t>
            </a:r>
            <a:endPar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rPr>
              <a:t>Patience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0B582E"/>
                </a:solidFill>
                <a:effectLst/>
                <a:uLnTx/>
                <a:uFillTx/>
                <a:latin typeface="Calibri" panose="020F0502020204030204"/>
                <a:ea typeface="+mn-ea"/>
                <a:cs typeface="+mn-cs"/>
              </a:rPr>
              <a:t>An ability to influence</a:t>
            </a:r>
            <a:endParaRPr kumimoji="0" lang="en-RU" sz="2400" b="0" i="0" u="none" strike="noStrike" kern="1200" cap="none" spc="0" normalizeH="0" baseline="0" noProof="0">
              <a:ln>
                <a:noFill/>
              </a:ln>
              <a:solidFill>
                <a:srgbClr val="0B582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870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8C9E4A-2973-E9DA-2D07-1C31AA1D50D9}"/>
              </a:ext>
            </a:extLst>
          </p:cNvPr>
          <p:cNvSpPr>
            <a:spLocks noGrp="1"/>
          </p:cNvSpPr>
          <p:nvPr>
            <p:ph type="body" sz="quarter" idx="16"/>
          </p:nvPr>
        </p:nvSpPr>
        <p:spPr>
          <a:xfrm>
            <a:off x="0" y="973667"/>
            <a:ext cx="3636779" cy="3937001"/>
          </a:xfrm>
        </p:spPr>
        <p:txBody>
          <a:bodyPr>
            <a:normAutofit/>
          </a:bodyPr>
          <a:lstStyle/>
          <a:p>
            <a:r>
              <a:rPr lang="en-US">
                <a:solidFill>
                  <a:srgbClr val="0B582E"/>
                </a:solidFill>
              </a:rPr>
              <a:t>An important tip:</a:t>
            </a:r>
          </a:p>
          <a:p>
            <a:endParaRPr lang="en-US" sz="800">
              <a:solidFill>
                <a:srgbClr val="0B582E"/>
              </a:solidFill>
            </a:endParaRPr>
          </a:p>
          <a:p>
            <a:r>
              <a:rPr lang="en-US"/>
              <a:t>Have Self-awareness and Awareness of Others from the outset…</a:t>
            </a:r>
          </a:p>
          <a:p>
            <a:endParaRPr lang="en-IE"/>
          </a:p>
        </p:txBody>
      </p:sp>
      <p:sp>
        <p:nvSpPr>
          <p:cNvPr id="4" name="Text Placeholder 1">
            <a:extLst>
              <a:ext uri="{FF2B5EF4-FFF2-40B4-BE49-F238E27FC236}">
                <a16:creationId xmlns:a16="http://schemas.microsoft.com/office/drawing/2014/main" id="{B2306D15-4D38-8BC6-D382-C5AE9CD573C4}"/>
              </a:ext>
            </a:extLst>
          </p:cNvPr>
          <p:cNvSpPr>
            <a:spLocks noGrp="1"/>
          </p:cNvSpPr>
          <p:nvPr>
            <p:ph type="body" sz="quarter" idx="18"/>
          </p:nvPr>
        </p:nvSpPr>
        <p:spPr>
          <a:xfrm>
            <a:off x="4638675" y="661988"/>
            <a:ext cx="6970713" cy="5281612"/>
          </a:xfrm>
        </p:spPr>
        <p:txBody>
          <a:bodyPr anchor="ctr">
            <a:normAutofit lnSpcReduction="10000"/>
          </a:bodyPr>
          <a:lstStyle/>
          <a:p>
            <a:pPr marL="0" indent="0"/>
            <a:endParaRPr lang="en-US"/>
          </a:p>
          <a:p>
            <a:pPr marL="0" indent="0"/>
            <a:r>
              <a:rPr lang="en-US"/>
              <a:t>Before starting a collaboration with a supplier, it is important to assess not only what you are seeking out of the relationship, </a:t>
            </a:r>
            <a:r>
              <a:rPr lang="en-US" b="1"/>
              <a:t>but you must keep in mind what the other party is seeking as well. </a:t>
            </a:r>
            <a:r>
              <a:rPr lang="en-US"/>
              <a:t>Only by understanding each other’s desires can you hope to fulfill both parties’ needs in a win-win scenario.</a:t>
            </a:r>
          </a:p>
          <a:p>
            <a:pPr marL="0" indent="0"/>
            <a:endParaRPr lang="en-US"/>
          </a:p>
          <a:p>
            <a:pPr marL="0" indent="0"/>
            <a:endParaRPr lang="en-US"/>
          </a:p>
          <a:p>
            <a:pPr marL="0" indent="0"/>
            <a:endParaRPr lang="en-US"/>
          </a:p>
          <a:p>
            <a:pPr marL="0" indent="0"/>
            <a:r>
              <a:rPr lang="en-US"/>
              <a:t>If you only seek a scenario where only you get what you want, but the other party is disadvantaged, you will create hostility and are less likely to end up getting the outcome you desire. </a:t>
            </a:r>
            <a:endParaRPr lang="en-RU"/>
          </a:p>
        </p:txBody>
      </p:sp>
      <p:pic>
        <p:nvPicPr>
          <p:cNvPr id="6" name="Graphic 5" descr="Close with solid fill">
            <a:extLst>
              <a:ext uri="{FF2B5EF4-FFF2-40B4-BE49-F238E27FC236}">
                <a16:creationId xmlns:a16="http://schemas.microsoft.com/office/drawing/2014/main" id="{D13D8F39-B838-4EE7-D2DE-33CB411C64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78350" y="3590460"/>
            <a:ext cx="914400" cy="914400"/>
          </a:xfrm>
          <a:prstGeom prst="rect">
            <a:avLst/>
          </a:prstGeom>
        </p:spPr>
      </p:pic>
      <p:pic>
        <p:nvPicPr>
          <p:cNvPr id="8" name="Graphic 7" descr="Checkmark with solid fill">
            <a:extLst>
              <a:ext uri="{FF2B5EF4-FFF2-40B4-BE49-F238E27FC236}">
                <a16:creationId xmlns:a16="http://schemas.microsoft.com/office/drawing/2014/main" id="{C022CAC6-7667-B423-40A1-F768428314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38675" y="457200"/>
            <a:ext cx="914400" cy="914400"/>
          </a:xfrm>
          <a:prstGeom prst="rect">
            <a:avLst/>
          </a:prstGeom>
        </p:spPr>
      </p:pic>
    </p:spTree>
    <p:extLst>
      <p:ext uri="{BB962C8B-B14F-4D97-AF65-F5344CB8AC3E}">
        <p14:creationId xmlns:p14="http://schemas.microsoft.com/office/powerpoint/2010/main" val="3048695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C98862-2428-08F3-CE7C-8403BB5BF694}"/>
              </a:ext>
            </a:extLst>
          </p:cNvPr>
          <p:cNvSpPr>
            <a:spLocks noGrp="1"/>
          </p:cNvSpPr>
          <p:nvPr>
            <p:ph type="body" sz="quarter" idx="16"/>
          </p:nvPr>
        </p:nvSpPr>
        <p:spPr>
          <a:xfrm>
            <a:off x="410288" y="1718848"/>
            <a:ext cx="3089893" cy="2767415"/>
          </a:xfrm>
        </p:spPr>
        <p:txBody>
          <a:bodyPr/>
          <a:lstStyle/>
          <a:p>
            <a:r>
              <a:rPr lang="en-IE"/>
              <a:t>Common Collaboration Process Mistakes</a:t>
            </a:r>
          </a:p>
        </p:txBody>
      </p:sp>
      <p:sp>
        <p:nvSpPr>
          <p:cNvPr id="4" name="Text Placeholder 2">
            <a:extLst>
              <a:ext uri="{FF2B5EF4-FFF2-40B4-BE49-F238E27FC236}">
                <a16:creationId xmlns:a16="http://schemas.microsoft.com/office/drawing/2014/main" id="{DC5EDE99-D685-23C4-DF3B-E17296E9EFEF}"/>
              </a:ext>
            </a:extLst>
          </p:cNvPr>
          <p:cNvSpPr txBox="1">
            <a:spLocks noGrp="1"/>
          </p:cNvSpPr>
          <p:nvPr>
            <p:ph type="body" sz="quarter" idx="18"/>
          </p:nvPr>
        </p:nvSpPr>
        <p:spPr>
          <a:xfrm>
            <a:off x="4638675" y="592667"/>
            <a:ext cx="6970713" cy="5672665"/>
          </a:xfrm>
          <a:prstGeom prst="rect">
            <a:avLst/>
          </a:prstGeom>
        </p:spPr>
        <p:txBody>
          <a:bodyPr anchor="ctr">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buNone/>
            </a:pPr>
            <a:endParaRPr lang="en-US">
              <a:solidFill>
                <a:schemeClr val="bg1"/>
              </a:solidFill>
            </a:endParaRPr>
          </a:p>
          <a:p>
            <a:pPr>
              <a:lnSpc>
                <a:spcPct val="120000"/>
              </a:lnSpc>
            </a:pPr>
            <a:r>
              <a:rPr lang="en-US">
                <a:solidFill>
                  <a:schemeClr val="bg1"/>
                </a:solidFill>
              </a:rPr>
              <a:t>Being under-prepared</a:t>
            </a:r>
          </a:p>
          <a:p>
            <a:pPr>
              <a:lnSpc>
                <a:spcPct val="120000"/>
              </a:lnSpc>
            </a:pPr>
            <a:r>
              <a:rPr lang="en-US">
                <a:solidFill>
                  <a:schemeClr val="bg1"/>
                </a:solidFill>
              </a:rPr>
              <a:t>Assuming that everything is ok</a:t>
            </a:r>
          </a:p>
          <a:p>
            <a:pPr>
              <a:lnSpc>
                <a:spcPct val="120000"/>
              </a:lnSpc>
            </a:pPr>
            <a:r>
              <a:rPr lang="en-US">
                <a:solidFill>
                  <a:schemeClr val="bg1"/>
                </a:solidFill>
              </a:rPr>
              <a:t>Giving in too quickly</a:t>
            </a:r>
          </a:p>
          <a:p>
            <a:pPr>
              <a:lnSpc>
                <a:spcPct val="120000"/>
              </a:lnSpc>
            </a:pPr>
            <a:r>
              <a:rPr lang="en-US">
                <a:solidFill>
                  <a:schemeClr val="bg1"/>
                </a:solidFill>
              </a:rPr>
              <a:t>Allow emotions get the better of you</a:t>
            </a:r>
          </a:p>
          <a:p>
            <a:pPr>
              <a:lnSpc>
                <a:spcPct val="120000"/>
              </a:lnSpc>
            </a:pPr>
            <a:r>
              <a:rPr lang="en-US">
                <a:solidFill>
                  <a:schemeClr val="bg1"/>
                </a:solidFill>
              </a:rPr>
              <a:t>Overconfidence </a:t>
            </a:r>
          </a:p>
          <a:p>
            <a:pPr>
              <a:lnSpc>
                <a:spcPct val="120000"/>
              </a:lnSpc>
            </a:pPr>
            <a:r>
              <a:rPr lang="en-US">
                <a:solidFill>
                  <a:schemeClr val="bg1"/>
                </a:solidFill>
              </a:rPr>
              <a:t>Being too fixed in your approach</a:t>
            </a:r>
          </a:p>
          <a:p>
            <a:pPr>
              <a:lnSpc>
                <a:spcPct val="120000"/>
              </a:lnSpc>
            </a:pPr>
            <a:r>
              <a:rPr lang="en-US">
                <a:solidFill>
                  <a:schemeClr val="bg1"/>
                </a:solidFill>
              </a:rPr>
              <a:t>Not asking targeted questions (5Ws’: Who? What? Where? When? and Why?)</a:t>
            </a:r>
          </a:p>
          <a:p>
            <a:pPr>
              <a:lnSpc>
                <a:spcPct val="120000"/>
              </a:lnSpc>
            </a:pPr>
            <a:r>
              <a:rPr lang="en-GB">
                <a:solidFill>
                  <a:schemeClr val="bg1"/>
                </a:solidFill>
              </a:rPr>
              <a:t>Assuming that cross-cultural collaborations are like “local" collaborations</a:t>
            </a:r>
          </a:p>
          <a:p>
            <a:pPr>
              <a:lnSpc>
                <a:spcPct val="120000"/>
              </a:lnSpc>
            </a:pPr>
            <a:r>
              <a:rPr lang="en-GB">
                <a:solidFill>
                  <a:schemeClr val="bg1"/>
                </a:solidFill>
              </a:rPr>
              <a:t>Relying on past performance ‘</a:t>
            </a:r>
            <a:r>
              <a:rPr lang="en-GB" i="1">
                <a:solidFill>
                  <a:schemeClr val="bg1"/>
                </a:solidFill>
              </a:rPr>
              <a:t>it worked last time</a:t>
            </a:r>
            <a:r>
              <a:rPr lang="en-GB">
                <a:solidFill>
                  <a:schemeClr val="bg1"/>
                </a:solidFill>
              </a:rPr>
              <a:t>’</a:t>
            </a:r>
          </a:p>
          <a:p>
            <a:pPr>
              <a:lnSpc>
                <a:spcPct val="120000"/>
              </a:lnSpc>
            </a:pPr>
            <a:endParaRPr lang="en-GB">
              <a:solidFill>
                <a:schemeClr val="bg1"/>
              </a:solidFill>
            </a:endParaRPr>
          </a:p>
          <a:p>
            <a:pPr>
              <a:lnSpc>
                <a:spcPct val="120000"/>
              </a:lnSpc>
            </a:pPr>
            <a:endParaRPr lang="en-GB">
              <a:solidFill>
                <a:schemeClr val="bg1"/>
              </a:solidFill>
            </a:endParaRPr>
          </a:p>
        </p:txBody>
      </p:sp>
    </p:spTree>
    <p:extLst>
      <p:ext uri="{BB962C8B-B14F-4D97-AF65-F5344CB8AC3E}">
        <p14:creationId xmlns:p14="http://schemas.microsoft.com/office/powerpoint/2010/main" val="1279194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C0E249-12B9-66ED-7CD4-22F2804B6C67}"/>
              </a:ext>
            </a:extLst>
          </p:cNvPr>
          <p:cNvSpPr>
            <a:spLocks noGrp="1"/>
          </p:cNvSpPr>
          <p:nvPr>
            <p:ph type="body" sz="quarter" idx="25"/>
          </p:nvPr>
        </p:nvSpPr>
        <p:spPr>
          <a:xfrm>
            <a:off x="558800" y="4047067"/>
            <a:ext cx="2505027" cy="2364731"/>
          </a:xfrm>
        </p:spPr>
        <p:txBody>
          <a:bodyPr>
            <a:normAutofit fontScale="92500" lnSpcReduction="20000"/>
          </a:bodyPr>
          <a:lstStyle/>
          <a:p>
            <a:pPr marL="0" indent="0"/>
            <a:r>
              <a:rPr lang="en-US"/>
              <a:t>This is crucial to getting a better understanding of what the other party is looking for. You want to ensure that you are listening &amp; questioning so that each side knows what is being sought</a:t>
            </a:r>
          </a:p>
          <a:p>
            <a:pPr marL="0" indent="0"/>
            <a:endParaRPr lang="en-IE"/>
          </a:p>
        </p:txBody>
      </p:sp>
      <p:sp>
        <p:nvSpPr>
          <p:cNvPr id="3" name="Text Placeholder 2">
            <a:extLst>
              <a:ext uri="{FF2B5EF4-FFF2-40B4-BE49-F238E27FC236}">
                <a16:creationId xmlns:a16="http://schemas.microsoft.com/office/drawing/2014/main" id="{147A26A4-34F0-BC8E-C72A-CDEDDE4D1682}"/>
              </a:ext>
            </a:extLst>
          </p:cNvPr>
          <p:cNvSpPr>
            <a:spLocks noGrp="1"/>
          </p:cNvSpPr>
          <p:nvPr>
            <p:ph type="body" sz="quarter" idx="31"/>
          </p:nvPr>
        </p:nvSpPr>
        <p:spPr>
          <a:xfrm>
            <a:off x="3452905" y="4047067"/>
            <a:ext cx="2314856" cy="2364731"/>
          </a:xfrm>
        </p:spPr>
        <p:txBody>
          <a:bodyPr>
            <a:normAutofit fontScale="92500" lnSpcReduction="20000"/>
          </a:bodyPr>
          <a:lstStyle/>
          <a:p>
            <a:pPr marL="0" indent="0"/>
            <a:r>
              <a:rPr lang="en-US"/>
              <a:t>The clarification stage is simply to ensure that both parties have identified and established a common ground on which to start their collaboration &amp; to minimize misunderstandings</a:t>
            </a:r>
          </a:p>
          <a:p>
            <a:pPr marL="0" indent="0"/>
            <a:endParaRPr lang="en-IE"/>
          </a:p>
        </p:txBody>
      </p:sp>
      <p:sp>
        <p:nvSpPr>
          <p:cNvPr id="4" name="Text Placeholder 3">
            <a:extLst>
              <a:ext uri="{FF2B5EF4-FFF2-40B4-BE49-F238E27FC236}">
                <a16:creationId xmlns:a16="http://schemas.microsoft.com/office/drawing/2014/main" id="{19362562-624E-F5B4-7F0C-3FCB703A38E6}"/>
              </a:ext>
            </a:extLst>
          </p:cNvPr>
          <p:cNvSpPr>
            <a:spLocks noGrp="1"/>
          </p:cNvSpPr>
          <p:nvPr>
            <p:ph type="body" sz="quarter" idx="35"/>
          </p:nvPr>
        </p:nvSpPr>
        <p:spPr>
          <a:xfrm>
            <a:off x="6424240" y="4047067"/>
            <a:ext cx="2061046" cy="2364731"/>
          </a:xfrm>
        </p:spPr>
        <p:txBody>
          <a:bodyPr>
            <a:normAutofit fontScale="92500" lnSpcReduction="10000"/>
          </a:bodyPr>
          <a:lstStyle/>
          <a:p>
            <a:pPr marL="0" indent="0"/>
            <a:r>
              <a:rPr lang="en-US"/>
              <a:t>As mentioned, a win-win outcome is the best outcome. Sometimes, it may not be possible, but it should be what both parties are striving for.</a:t>
            </a:r>
          </a:p>
          <a:p>
            <a:pPr marL="0" indent="0"/>
            <a:endParaRPr lang="en-IE"/>
          </a:p>
        </p:txBody>
      </p:sp>
      <p:sp>
        <p:nvSpPr>
          <p:cNvPr id="5" name="Text Placeholder 4">
            <a:extLst>
              <a:ext uri="{FF2B5EF4-FFF2-40B4-BE49-F238E27FC236}">
                <a16:creationId xmlns:a16="http://schemas.microsoft.com/office/drawing/2014/main" id="{EA1C319B-97C0-A9CC-8361-474A337917D0}"/>
              </a:ext>
            </a:extLst>
          </p:cNvPr>
          <p:cNvSpPr>
            <a:spLocks noGrp="1"/>
          </p:cNvSpPr>
          <p:nvPr>
            <p:ph type="body" sz="quarter" idx="37"/>
          </p:nvPr>
        </p:nvSpPr>
        <p:spPr>
          <a:xfrm>
            <a:off x="9395575" y="4047067"/>
            <a:ext cx="2061046" cy="2364731"/>
          </a:xfrm>
        </p:spPr>
        <p:txBody>
          <a:bodyPr>
            <a:normAutofit fontScale="92500" lnSpcReduction="20000"/>
          </a:bodyPr>
          <a:lstStyle/>
          <a:p>
            <a:pPr marL="0" indent="0"/>
            <a:r>
              <a:rPr lang="en-US"/>
              <a:t>Each party should keep an open mind so that the best solution can be achieved for all parties. Agreements should be clear to all parties, without ambiguity.</a:t>
            </a:r>
          </a:p>
          <a:p>
            <a:pPr marL="0" indent="0"/>
            <a:endParaRPr lang="en-IE"/>
          </a:p>
        </p:txBody>
      </p:sp>
      <p:sp>
        <p:nvSpPr>
          <p:cNvPr id="6" name="Text Placeholder 5">
            <a:extLst>
              <a:ext uri="{FF2B5EF4-FFF2-40B4-BE49-F238E27FC236}">
                <a16:creationId xmlns:a16="http://schemas.microsoft.com/office/drawing/2014/main" id="{39C55D40-C95E-DBDE-D550-BA08105B2614}"/>
              </a:ext>
            </a:extLst>
          </p:cNvPr>
          <p:cNvSpPr>
            <a:spLocks noGrp="1"/>
          </p:cNvSpPr>
          <p:nvPr>
            <p:ph type="body" sz="quarter" idx="29"/>
          </p:nvPr>
        </p:nvSpPr>
        <p:spPr/>
        <p:txBody>
          <a:bodyPr>
            <a:normAutofit lnSpcReduction="10000"/>
          </a:bodyPr>
          <a:lstStyle/>
          <a:p>
            <a:r>
              <a:rPr lang="en-IE" b="1">
                <a:solidFill>
                  <a:srgbClr val="0B582E"/>
                </a:solidFill>
              </a:rPr>
              <a:t>The main four PHASES in the process…</a:t>
            </a:r>
          </a:p>
        </p:txBody>
      </p:sp>
      <p:sp>
        <p:nvSpPr>
          <p:cNvPr id="7" name="Text Placeholder 7">
            <a:extLst>
              <a:ext uri="{FF2B5EF4-FFF2-40B4-BE49-F238E27FC236}">
                <a16:creationId xmlns:a16="http://schemas.microsoft.com/office/drawing/2014/main" id="{156C6D1C-CE56-287E-530B-F2A6D0D0CB9E}"/>
              </a:ext>
            </a:extLst>
          </p:cNvPr>
          <p:cNvSpPr txBox="1">
            <a:spLocks/>
          </p:cNvSpPr>
          <p:nvPr/>
        </p:nvSpPr>
        <p:spPr>
          <a:xfrm>
            <a:off x="984216" y="2179621"/>
            <a:ext cx="1581184" cy="344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2400">
                <a:solidFill>
                  <a:schemeClr val="bg1"/>
                </a:solidFill>
              </a:rPr>
              <a:t>Discussion Phase</a:t>
            </a:r>
            <a:endParaRPr lang="en-RU" sz="2400">
              <a:solidFill>
                <a:schemeClr val="bg1"/>
              </a:solidFill>
            </a:endParaRPr>
          </a:p>
        </p:txBody>
      </p:sp>
      <p:sp>
        <p:nvSpPr>
          <p:cNvPr id="9" name="TextBox 8">
            <a:extLst>
              <a:ext uri="{FF2B5EF4-FFF2-40B4-BE49-F238E27FC236}">
                <a16:creationId xmlns:a16="http://schemas.microsoft.com/office/drawing/2014/main" id="{278129F0-C785-F4A2-941B-8939299C45E2}"/>
              </a:ext>
            </a:extLst>
          </p:cNvPr>
          <p:cNvSpPr txBox="1"/>
          <p:nvPr/>
        </p:nvSpPr>
        <p:spPr>
          <a:xfrm>
            <a:off x="3666067" y="2169900"/>
            <a:ext cx="1667933" cy="830997"/>
          </a:xfrm>
          <a:prstGeom prst="rect">
            <a:avLst/>
          </a:prstGeom>
          <a:noFill/>
        </p:spPr>
        <p:txBody>
          <a:bodyPr wrap="square">
            <a:spAutoFit/>
          </a:bodyPr>
          <a:lstStyle/>
          <a:p>
            <a:pPr algn="ctr"/>
            <a:r>
              <a:rPr lang="en-IE" sz="2400">
                <a:solidFill>
                  <a:schemeClr val="bg1"/>
                </a:solidFill>
              </a:rPr>
              <a:t>Clarification Phase</a:t>
            </a:r>
          </a:p>
        </p:txBody>
      </p:sp>
      <p:sp>
        <p:nvSpPr>
          <p:cNvPr id="10" name="TextBox 9">
            <a:extLst>
              <a:ext uri="{FF2B5EF4-FFF2-40B4-BE49-F238E27FC236}">
                <a16:creationId xmlns:a16="http://schemas.microsoft.com/office/drawing/2014/main" id="{ACB59D21-D238-F763-8170-B3E594B9E10B}"/>
              </a:ext>
            </a:extLst>
          </p:cNvPr>
          <p:cNvSpPr txBox="1"/>
          <p:nvPr/>
        </p:nvSpPr>
        <p:spPr>
          <a:xfrm>
            <a:off x="9592131" y="2108827"/>
            <a:ext cx="1667933" cy="830997"/>
          </a:xfrm>
          <a:prstGeom prst="rect">
            <a:avLst/>
          </a:prstGeom>
          <a:noFill/>
        </p:spPr>
        <p:txBody>
          <a:bodyPr wrap="square">
            <a:spAutoFit/>
          </a:bodyPr>
          <a:lstStyle/>
          <a:p>
            <a:pPr algn="ctr"/>
            <a:r>
              <a:rPr lang="en-IE" sz="2400">
                <a:solidFill>
                  <a:schemeClr val="bg1"/>
                </a:solidFill>
              </a:rPr>
              <a:t>Agreement Phase</a:t>
            </a:r>
          </a:p>
        </p:txBody>
      </p:sp>
      <p:sp>
        <p:nvSpPr>
          <p:cNvPr id="11" name="TextBox 10">
            <a:extLst>
              <a:ext uri="{FF2B5EF4-FFF2-40B4-BE49-F238E27FC236}">
                <a16:creationId xmlns:a16="http://schemas.microsoft.com/office/drawing/2014/main" id="{EE2A67AB-22C0-B32C-D1A9-FA22C98CAF1F}"/>
              </a:ext>
            </a:extLst>
          </p:cNvPr>
          <p:cNvSpPr txBox="1"/>
          <p:nvPr/>
        </p:nvSpPr>
        <p:spPr>
          <a:xfrm>
            <a:off x="6620796" y="2165299"/>
            <a:ext cx="1667933" cy="830997"/>
          </a:xfrm>
          <a:prstGeom prst="rect">
            <a:avLst/>
          </a:prstGeom>
          <a:noFill/>
        </p:spPr>
        <p:txBody>
          <a:bodyPr wrap="square">
            <a:spAutoFit/>
          </a:bodyPr>
          <a:lstStyle/>
          <a:p>
            <a:pPr algn="ctr"/>
            <a:r>
              <a:rPr lang="en-IE" sz="2400">
                <a:solidFill>
                  <a:schemeClr val="bg1"/>
                </a:solidFill>
              </a:rPr>
              <a:t>Negotiation Phase</a:t>
            </a:r>
          </a:p>
        </p:txBody>
      </p:sp>
    </p:spTree>
    <p:extLst>
      <p:ext uri="{BB962C8B-B14F-4D97-AF65-F5344CB8AC3E}">
        <p14:creationId xmlns:p14="http://schemas.microsoft.com/office/powerpoint/2010/main" val="3087553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7" y="2175836"/>
            <a:ext cx="3791493" cy="1881947"/>
          </a:xfrm>
        </p:spPr>
        <p:txBody>
          <a:bodyPr>
            <a:normAutofit/>
          </a:bodyPr>
          <a:lstStyle/>
          <a:p>
            <a:r>
              <a:rPr lang="en-US">
                <a:cs typeface="Calibri"/>
              </a:rPr>
              <a:t>Easy Wins / First Steps</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819365"/>
            <a:ext cx="3791493" cy="845970"/>
          </a:xfrm>
        </p:spPr>
        <p:txBody>
          <a:bodyPr/>
          <a:lstStyle/>
          <a:p>
            <a:r>
              <a:rPr lang="en-US"/>
              <a:t>Section 3</a:t>
            </a:r>
          </a:p>
        </p:txBody>
      </p:sp>
    </p:spTree>
    <p:extLst>
      <p:ext uri="{BB962C8B-B14F-4D97-AF65-F5344CB8AC3E}">
        <p14:creationId xmlns:p14="http://schemas.microsoft.com/office/powerpoint/2010/main" val="2280438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DF42C7-B6B0-0855-3807-D2239B9AF908}"/>
              </a:ext>
            </a:extLst>
          </p:cNvPr>
          <p:cNvSpPr>
            <a:spLocks noGrp="1"/>
          </p:cNvSpPr>
          <p:nvPr>
            <p:ph type="body" sz="quarter" idx="16"/>
          </p:nvPr>
        </p:nvSpPr>
        <p:spPr>
          <a:xfrm>
            <a:off x="411246" y="429619"/>
            <a:ext cx="4308887" cy="1720914"/>
          </a:xfrm>
        </p:spPr>
        <p:txBody>
          <a:bodyPr>
            <a:normAutofit/>
          </a:bodyPr>
          <a:lstStyle/>
          <a:p>
            <a:r>
              <a:rPr lang="en-US">
                <a:solidFill>
                  <a:srgbClr val="297239"/>
                </a:solidFill>
              </a:rPr>
              <a:t>Six Tips to Drive Sustainable Procurement</a:t>
            </a:r>
            <a:endParaRPr lang="en-IE">
              <a:solidFill>
                <a:srgbClr val="297239"/>
              </a:solidFill>
            </a:endParaRPr>
          </a:p>
        </p:txBody>
      </p:sp>
      <p:sp>
        <p:nvSpPr>
          <p:cNvPr id="4" name="Text Placeholder 3">
            <a:extLst>
              <a:ext uri="{FF2B5EF4-FFF2-40B4-BE49-F238E27FC236}">
                <a16:creationId xmlns:a16="http://schemas.microsoft.com/office/drawing/2014/main" id="{A5BD1A70-4DEF-F02A-1DCA-85E9C223C2FF}"/>
              </a:ext>
            </a:extLst>
          </p:cNvPr>
          <p:cNvSpPr>
            <a:spLocks noGrp="1"/>
          </p:cNvSpPr>
          <p:nvPr>
            <p:ph type="body" sz="quarter" idx="21"/>
          </p:nvPr>
        </p:nvSpPr>
        <p:spPr>
          <a:xfrm>
            <a:off x="610239" y="2875939"/>
            <a:ext cx="1740791" cy="1072896"/>
          </a:xfrm>
        </p:spPr>
        <p:txBody>
          <a:bodyPr>
            <a:normAutofit lnSpcReduction="10000"/>
          </a:bodyPr>
          <a:lstStyle/>
          <a:p>
            <a:pPr marL="0" indent="0"/>
            <a:r>
              <a:rPr lang="en-IE"/>
              <a:t>Make a business case</a:t>
            </a:r>
          </a:p>
        </p:txBody>
      </p:sp>
      <p:sp>
        <p:nvSpPr>
          <p:cNvPr id="5" name="Text Placeholder 4">
            <a:extLst>
              <a:ext uri="{FF2B5EF4-FFF2-40B4-BE49-F238E27FC236}">
                <a16:creationId xmlns:a16="http://schemas.microsoft.com/office/drawing/2014/main" id="{ABECD0C6-F309-4CC7-FDB9-60A1A354C6BA}"/>
              </a:ext>
            </a:extLst>
          </p:cNvPr>
          <p:cNvSpPr>
            <a:spLocks noGrp="1"/>
          </p:cNvSpPr>
          <p:nvPr>
            <p:ph type="body" sz="quarter" idx="26"/>
          </p:nvPr>
        </p:nvSpPr>
        <p:spPr>
          <a:xfrm>
            <a:off x="3546932" y="3889293"/>
            <a:ext cx="2362811" cy="1720913"/>
          </a:xfrm>
        </p:spPr>
        <p:txBody>
          <a:bodyPr>
            <a:normAutofit/>
          </a:bodyPr>
          <a:lstStyle/>
          <a:p>
            <a:pPr marL="0" indent="0"/>
            <a:r>
              <a:rPr lang="en-IE"/>
              <a:t>Find suppliers that align with your end-goal</a:t>
            </a:r>
          </a:p>
        </p:txBody>
      </p:sp>
      <p:sp>
        <p:nvSpPr>
          <p:cNvPr id="6" name="Text Placeholder 5">
            <a:extLst>
              <a:ext uri="{FF2B5EF4-FFF2-40B4-BE49-F238E27FC236}">
                <a16:creationId xmlns:a16="http://schemas.microsoft.com/office/drawing/2014/main" id="{B4FC3A6D-D647-0200-A5F0-C07056D62EC5}"/>
              </a:ext>
            </a:extLst>
          </p:cNvPr>
          <p:cNvSpPr>
            <a:spLocks noGrp="1"/>
          </p:cNvSpPr>
          <p:nvPr>
            <p:ph type="body" sz="quarter" idx="28"/>
          </p:nvPr>
        </p:nvSpPr>
        <p:spPr/>
        <p:txBody>
          <a:bodyPr/>
          <a:lstStyle/>
          <a:p>
            <a:r>
              <a:rPr lang="en-IE"/>
              <a:t>Do your Homework</a:t>
            </a:r>
          </a:p>
        </p:txBody>
      </p:sp>
      <p:sp>
        <p:nvSpPr>
          <p:cNvPr id="7" name="Text Placeholder 6">
            <a:extLst>
              <a:ext uri="{FF2B5EF4-FFF2-40B4-BE49-F238E27FC236}">
                <a16:creationId xmlns:a16="http://schemas.microsoft.com/office/drawing/2014/main" id="{D743846C-31B7-7511-5468-06EF9760575F}"/>
              </a:ext>
            </a:extLst>
          </p:cNvPr>
          <p:cNvSpPr>
            <a:spLocks noGrp="1"/>
          </p:cNvSpPr>
          <p:nvPr>
            <p:ph type="body" sz="quarter" idx="30"/>
          </p:nvPr>
        </p:nvSpPr>
        <p:spPr/>
        <p:txBody>
          <a:bodyPr/>
          <a:lstStyle/>
          <a:p>
            <a:pPr marL="0" indent="0"/>
            <a:r>
              <a:rPr lang="en-IE"/>
              <a:t>Take it one step at a time</a:t>
            </a:r>
          </a:p>
        </p:txBody>
      </p:sp>
      <p:sp>
        <p:nvSpPr>
          <p:cNvPr id="8" name="Text Placeholder 7">
            <a:extLst>
              <a:ext uri="{FF2B5EF4-FFF2-40B4-BE49-F238E27FC236}">
                <a16:creationId xmlns:a16="http://schemas.microsoft.com/office/drawing/2014/main" id="{54A6B4F0-AF1C-7A7C-4FA4-9F772BD3B7FB}"/>
              </a:ext>
            </a:extLst>
          </p:cNvPr>
          <p:cNvSpPr>
            <a:spLocks noGrp="1"/>
          </p:cNvSpPr>
          <p:nvPr>
            <p:ph type="body" sz="quarter" idx="32"/>
          </p:nvPr>
        </p:nvSpPr>
        <p:spPr>
          <a:xfrm>
            <a:off x="4929501" y="2551712"/>
            <a:ext cx="2236394" cy="1256183"/>
          </a:xfrm>
        </p:spPr>
        <p:txBody>
          <a:bodyPr>
            <a:normAutofit/>
          </a:bodyPr>
          <a:lstStyle/>
          <a:p>
            <a:r>
              <a:rPr lang="en-IE"/>
              <a:t>Work collaboratively </a:t>
            </a:r>
          </a:p>
        </p:txBody>
      </p:sp>
      <p:sp>
        <p:nvSpPr>
          <p:cNvPr id="9" name="Text Placeholder 8">
            <a:extLst>
              <a:ext uri="{FF2B5EF4-FFF2-40B4-BE49-F238E27FC236}">
                <a16:creationId xmlns:a16="http://schemas.microsoft.com/office/drawing/2014/main" id="{3C15E81D-24C2-65CE-5937-4D8C31392AC6}"/>
              </a:ext>
            </a:extLst>
          </p:cNvPr>
          <p:cNvSpPr>
            <a:spLocks noGrp="1"/>
          </p:cNvSpPr>
          <p:nvPr>
            <p:ph type="body" sz="quarter" idx="34"/>
          </p:nvPr>
        </p:nvSpPr>
        <p:spPr/>
        <p:txBody>
          <a:bodyPr/>
          <a:lstStyle/>
          <a:p>
            <a:r>
              <a:rPr lang="en-IE"/>
              <a:t>1</a:t>
            </a:r>
          </a:p>
        </p:txBody>
      </p:sp>
      <p:sp>
        <p:nvSpPr>
          <p:cNvPr id="10" name="Text Placeholder 9">
            <a:extLst>
              <a:ext uri="{FF2B5EF4-FFF2-40B4-BE49-F238E27FC236}">
                <a16:creationId xmlns:a16="http://schemas.microsoft.com/office/drawing/2014/main" id="{9C492B4B-77E1-6357-8BE6-55AE7A9A42F9}"/>
              </a:ext>
            </a:extLst>
          </p:cNvPr>
          <p:cNvSpPr>
            <a:spLocks noGrp="1"/>
          </p:cNvSpPr>
          <p:nvPr>
            <p:ph type="body" sz="quarter" idx="38"/>
          </p:nvPr>
        </p:nvSpPr>
        <p:spPr/>
        <p:txBody>
          <a:bodyPr/>
          <a:lstStyle/>
          <a:p>
            <a:r>
              <a:rPr lang="en-IE"/>
              <a:t>6</a:t>
            </a:r>
          </a:p>
        </p:txBody>
      </p:sp>
      <p:sp>
        <p:nvSpPr>
          <p:cNvPr id="11" name="Text Placeholder 10">
            <a:extLst>
              <a:ext uri="{FF2B5EF4-FFF2-40B4-BE49-F238E27FC236}">
                <a16:creationId xmlns:a16="http://schemas.microsoft.com/office/drawing/2014/main" id="{C713EC95-C6D3-E89F-842A-BABF0DFF9BC7}"/>
              </a:ext>
            </a:extLst>
          </p:cNvPr>
          <p:cNvSpPr>
            <a:spLocks noGrp="1"/>
          </p:cNvSpPr>
          <p:nvPr>
            <p:ph type="body" sz="quarter" idx="35"/>
          </p:nvPr>
        </p:nvSpPr>
        <p:spPr/>
        <p:txBody>
          <a:bodyPr/>
          <a:lstStyle/>
          <a:p>
            <a:r>
              <a:rPr lang="en-IE"/>
              <a:t>3</a:t>
            </a:r>
          </a:p>
        </p:txBody>
      </p:sp>
      <p:sp>
        <p:nvSpPr>
          <p:cNvPr id="12" name="Text Placeholder 11">
            <a:extLst>
              <a:ext uri="{FF2B5EF4-FFF2-40B4-BE49-F238E27FC236}">
                <a16:creationId xmlns:a16="http://schemas.microsoft.com/office/drawing/2014/main" id="{389D594E-55B9-386C-B8B1-910C6D7BB3DE}"/>
              </a:ext>
            </a:extLst>
          </p:cNvPr>
          <p:cNvSpPr>
            <a:spLocks noGrp="1"/>
          </p:cNvSpPr>
          <p:nvPr>
            <p:ph type="body" sz="quarter" idx="36"/>
          </p:nvPr>
        </p:nvSpPr>
        <p:spPr/>
        <p:txBody>
          <a:bodyPr/>
          <a:lstStyle/>
          <a:p>
            <a:r>
              <a:rPr lang="en-IE"/>
              <a:t>4</a:t>
            </a:r>
          </a:p>
        </p:txBody>
      </p:sp>
      <p:sp>
        <p:nvSpPr>
          <p:cNvPr id="13" name="Text Placeholder 12">
            <a:extLst>
              <a:ext uri="{FF2B5EF4-FFF2-40B4-BE49-F238E27FC236}">
                <a16:creationId xmlns:a16="http://schemas.microsoft.com/office/drawing/2014/main" id="{086C381B-28C2-3991-0AAC-F8CE68392313}"/>
              </a:ext>
            </a:extLst>
          </p:cNvPr>
          <p:cNvSpPr>
            <a:spLocks noGrp="1"/>
          </p:cNvSpPr>
          <p:nvPr>
            <p:ph type="body" sz="quarter" idx="39"/>
          </p:nvPr>
        </p:nvSpPr>
        <p:spPr/>
        <p:txBody>
          <a:bodyPr/>
          <a:lstStyle/>
          <a:p>
            <a:r>
              <a:rPr lang="en-IE"/>
              <a:t>5</a:t>
            </a:r>
          </a:p>
        </p:txBody>
      </p:sp>
      <p:sp>
        <p:nvSpPr>
          <p:cNvPr id="14" name="Text Placeholder 13">
            <a:extLst>
              <a:ext uri="{FF2B5EF4-FFF2-40B4-BE49-F238E27FC236}">
                <a16:creationId xmlns:a16="http://schemas.microsoft.com/office/drawing/2014/main" id="{AE76BA7B-3E6D-F368-0152-0EDC4B58F48D}"/>
              </a:ext>
            </a:extLst>
          </p:cNvPr>
          <p:cNvSpPr>
            <a:spLocks noGrp="1"/>
          </p:cNvSpPr>
          <p:nvPr>
            <p:ph type="body" sz="quarter" idx="40"/>
          </p:nvPr>
        </p:nvSpPr>
        <p:spPr>
          <a:xfrm>
            <a:off x="1480634" y="4471013"/>
            <a:ext cx="2130961" cy="1246874"/>
          </a:xfrm>
        </p:spPr>
        <p:txBody>
          <a:bodyPr>
            <a:normAutofit/>
          </a:bodyPr>
          <a:lstStyle/>
          <a:p>
            <a:pPr marL="0" indent="0"/>
            <a:r>
              <a:rPr lang="en-IE"/>
              <a:t>Create a strategy that works for you</a:t>
            </a:r>
          </a:p>
        </p:txBody>
      </p:sp>
      <p:sp>
        <p:nvSpPr>
          <p:cNvPr id="15" name="Text Placeholder 14">
            <a:extLst>
              <a:ext uri="{FF2B5EF4-FFF2-40B4-BE49-F238E27FC236}">
                <a16:creationId xmlns:a16="http://schemas.microsoft.com/office/drawing/2014/main" id="{5F47A2C4-A74D-5CA4-54B4-4AA75C8D654F}"/>
              </a:ext>
            </a:extLst>
          </p:cNvPr>
          <p:cNvSpPr>
            <a:spLocks noGrp="1"/>
          </p:cNvSpPr>
          <p:nvPr>
            <p:ph type="body" sz="quarter" idx="41"/>
          </p:nvPr>
        </p:nvSpPr>
        <p:spPr/>
        <p:txBody>
          <a:bodyPr/>
          <a:lstStyle/>
          <a:p>
            <a:r>
              <a:rPr lang="en-IE"/>
              <a:t>2</a:t>
            </a:r>
          </a:p>
        </p:txBody>
      </p:sp>
      <p:sp>
        <p:nvSpPr>
          <p:cNvPr id="2" name="TextBox 1">
            <a:extLst>
              <a:ext uri="{FF2B5EF4-FFF2-40B4-BE49-F238E27FC236}">
                <a16:creationId xmlns:a16="http://schemas.microsoft.com/office/drawing/2014/main" id="{ECC802E0-842B-4CEF-F2BE-98536A53E15B}"/>
              </a:ext>
            </a:extLst>
          </p:cNvPr>
          <p:cNvSpPr txBox="1"/>
          <p:nvPr/>
        </p:nvSpPr>
        <p:spPr>
          <a:xfrm>
            <a:off x="9872134" y="6189134"/>
            <a:ext cx="1971524" cy="369332"/>
          </a:xfrm>
          <a:prstGeom prst="rect">
            <a:avLst/>
          </a:prstGeom>
          <a:noFill/>
        </p:spPr>
        <p:txBody>
          <a:bodyPr wrap="square" rtlCol="0">
            <a:spAutoFit/>
          </a:bodyPr>
          <a:lstStyle/>
          <a:p>
            <a:r>
              <a:rPr lang="en-IE">
                <a:hlinkClick r:id="rId2"/>
              </a:rPr>
              <a:t>source</a:t>
            </a:r>
            <a:endParaRPr lang="en-IE"/>
          </a:p>
        </p:txBody>
      </p:sp>
    </p:spTree>
    <p:extLst>
      <p:ext uri="{BB962C8B-B14F-4D97-AF65-F5344CB8AC3E}">
        <p14:creationId xmlns:p14="http://schemas.microsoft.com/office/powerpoint/2010/main" val="3715590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8" y="2175836"/>
            <a:ext cx="4784329" cy="1881947"/>
          </a:xfrm>
        </p:spPr>
        <p:txBody>
          <a:bodyPr>
            <a:normAutofit lnSpcReduction="10000"/>
          </a:bodyPr>
          <a:lstStyle/>
          <a:p>
            <a:r>
              <a:rPr lang="en-US" dirty="0">
                <a:cs typeface="Calibri"/>
              </a:rPr>
              <a:t>What is Sustainable Procurement?</a:t>
            </a:r>
            <a:endParaRPr lang="en-US" dirty="0"/>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819365"/>
            <a:ext cx="3791493" cy="845970"/>
          </a:xfrm>
        </p:spPr>
        <p:txBody>
          <a:bodyPr/>
          <a:lstStyle/>
          <a:p>
            <a:r>
              <a:rPr lang="en-US"/>
              <a:t>Section 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11271E-E868-E213-9DA8-C3885988069B}"/>
              </a:ext>
            </a:extLst>
          </p:cNvPr>
          <p:cNvSpPr>
            <a:spLocks noGrp="1"/>
          </p:cNvSpPr>
          <p:nvPr>
            <p:ph type="body" sz="quarter" idx="20"/>
          </p:nvPr>
        </p:nvSpPr>
        <p:spPr>
          <a:xfrm>
            <a:off x="5623803" y="1560875"/>
            <a:ext cx="5532910" cy="4306547"/>
          </a:xfrm>
        </p:spPr>
        <p:txBody>
          <a:bodyPr/>
          <a:lstStyle/>
          <a:p>
            <a:r>
              <a:rPr lang="en-US"/>
              <a:t>So, you’ve decided it’s about time you shaped a comprehensive sustainability </a:t>
            </a:r>
            <a:r>
              <a:rPr lang="en-US" err="1"/>
              <a:t>programme</a:t>
            </a:r>
            <a:r>
              <a:rPr lang="en-US"/>
              <a:t>, but where to start? </a:t>
            </a:r>
          </a:p>
          <a:p>
            <a:r>
              <a:rPr lang="en-US"/>
              <a:t>The first step to making lasting change is identifying key stakeholders and decision-makers concerned with your company and communicating your business case to them. Put together a presentation that explains </a:t>
            </a:r>
            <a:r>
              <a:rPr lang="en-US" b="1"/>
              <a:t>why sustainable procurement is essential </a:t>
            </a:r>
            <a:r>
              <a:rPr lang="en-US"/>
              <a:t>and how it will contribute to the business’s bottom line. </a:t>
            </a:r>
          </a:p>
          <a:p>
            <a:r>
              <a:rPr lang="en-US"/>
              <a:t>Identify other cheerleaders inside or outside the company who will advocate for you and support your efforts.</a:t>
            </a:r>
          </a:p>
          <a:p>
            <a:endParaRPr lang="en-IE"/>
          </a:p>
        </p:txBody>
      </p:sp>
      <p:sp>
        <p:nvSpPr>
          <p:cNvPr id="3" name="Text Placeholder 2">
            <a:extLst>
              <a:ext uri="{FF2B5EF4-FFF2-40B4-BE49-F238E27FC236}">
                <a16:creationId xmlns:a16="http://schemas.microsoft.com/office/drawing/2014/main" id="{E5D2932B-C261-2A91-B6AA-CB0A24615570}"/>
              </a:ext>
            </a:extLst>
          </p:cNvPr>
          <p:cNvSpPr>
            <a:spLocks noGrp="1"/>
          </p:cNvSpPr>
          <p:nvPr>
            <p:ph type="body" sz="quarter" idx="22"/>
          </p:nvPr>
        </p:nvSpPr>
        <p:spPr/>
        <p:txBody>
          <a:bodyPr anchor="t"/>
          <a:lstStyle/>
          <a:p>
            <a:r>
              <a:rPr lang="en-IE"/>
              <a:t>Make a business case</a:t>
            </a:r>
          </a:p>
          <a:p>
            <a:endParaRPr lang="en-IE"/>
          </a:p>
        </p:txBody>
      </p:sp>
      <p:sp>
        <p:nvSpPr>
          <p:cNvPr id="5" name="Text Placeholder 4">
            <a:extLst>
              <a:ext uri="{FF2B5EF4-FFF2-40B4-BE49-F238E27FC236}">
                <a16:creationId xmlns:a16="http://schemas.microsoft.com/office/drawing/2014/main" id="{38653808-E3EE-4BAD-B8E5-663B8D5AAE24}"/>
              </a:ext>
            </a:extLst>
          </p:cNvPr>
          <p:cNvSpPr>
            <a:spLocks noGrp="1"/>
          </p:cNvSpPr>
          <p:nvPr>
            <p:ph type="body" sz="quarter" idx="24"/>
          </p:nvPr>
        </p:nvSpPr>
        <p:spPr/>
        <p:txBody>
          <a:bodyPr/>
          <a:lstStyle/>
          <a:p>
            <a:r>
              <a:rPr lang="en-IE"/>
              <a:t>1</a:t>
            </a:r>
          </a:p>
        </p:txBody>
      </p:sp>
      <p:pic>
        <p:nvPicPr>
          <p:cNvPr id="7" name="Picture 6" descr="People in a presentation">
            <a:extLst>
              <a:ext uri="{FF2B5EF4-FFF2-40B4-BE49-F238E27FC236}">
                <a16:creationId xmlns:a16="http://schemas.microsoft.com/office/drawing/2014/main" id="{AE867965-9F61-C1C3-B187-4D8058A571ED}"/>
              </a:ext>
            </a:extLst>
          </p:cNvPr>
          <p:cNvPicPr>
            <a:picLocks noChangeAspect="1"/>
          </p:cNvPicPr>
          <p:nvPr/>
        </p:nvPicPr>
        <p:blipFill rotWithShape="1">
          <a:blip r:embed="rId2"/>
          <a:srcRect l="12350" r="7240"/>
          <a:stretch/>
        </p:blipFill>
        <p:spPr>
          <a:xfrm>
            <a:off x="103536" y="1941875"/>
            <a:ext cx="4866397" cy="4038710"/>
          </a:xfrm>
          <a:prstGeom prst="rect">
            <a:avLst/>
          </a:prstGeom>
        </p:spPr>
      </p:pic>
    </p:spTree>
    <p:extLst>
      <p:ext uri="{BB962C8B-B14F-4D97-AF65-F5344CB8AC3E}">
        <p14:creationId xmlns:p14="http://schemas.microsoft.com/office/powerpoint/2010/main" val="2042729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91715C-5666-0505-644E-2A8FDD168722}"/>
              </a:ext>
            </a:extLst>
          </p:cNvPr>
          <p:cNvSpPr>
            <a:spLocks noGrp="1"/>
          </p:cNvSpPr>
          <p:nvPr>
            <p:ph type="body" sz="quarter" idx="20"/>
          </p:nvPr>
        </p:nvSpPr>
        <p:spPr>
          <a:xfrm>
            <a:off x="5626483" y="1560875"/>
            <a:ext cx="5630515" cy="4812216"/>
          </a:xfrm>
        </p:spPr>
        <p:txBody>
          <a:bodyPr/>
          <a:lstStyle/>
          <a:p>
            <a:pPr marL="342900" indent="-342900">
              <a:buClr>
                <a:srgbClr val="A2CC3A"/>
              </a:buClr>
              <a:buFont typeface="Arial" panose="020B0604020202020204" pitchFamily="34" charset="0"/>
              <a:buChar char="•"/>
            </a:pPr>
            <a:r>
              <a:rPr lang="en-US"/>
              <a:t>Identify your priorities: pain points, and high-risk areas. </a:t>
            </a:r>
          </a:p>
          <a:p>
            <a:pPr marL="342900" indent="-342900">
              <a:buClr>
                <a:srgbClr val="A2CC3A"/>
              </a:buClr>
              <a:buFont typeface="Arial" panose="020B0604020202020204" pitchFamily="34" charset="0"/>
              <a:buChar char="•"/>
            </a:pPr>
            <a:r>
              <a:rPr lang="en-US"/>
              <a:t>Which areas of your supply chain will most benefit from the change? </a:t>
            </a:r>
          </a:p>
          <a:p>
            <a:pPr marL="342900" indent="-342900">
              <a:buClr>
                <a:srgbClr val="A2CC3A"/>
              </a:buClr>
              <a:buFont typeface="Arial" panose="020B0604020202020204" pitchFamily="34" charset="0"/>
              <a:buChar char="•"/>
            </a:pPr>
            <a:r>
              <a:rPr lang="en-US"/>
              <a:t>Be realistic with your goals. Sustainability initiatives should never come at the expense of business success.</a:t>
            </a:r>
          </a:p>
          <a:p>
            <a:pPr marL="342900" indent="-342900">
              <a:buClr>
                <a:srgbClr val="A2CC3A"/>
              </a:buClr>
              <a:buFont typeface="Arial" panose="020B0604020202020204" pitchFamily="34" charset="0"/>
              <a:buChar char="•"/>
            </a:pPr>
            <a:r>
              <a:rPr lang="en-US"/>
              <a:t>Figuring out how to operate more efficiently is often a practical place to start. </a:t>
            </a:r>
          </a:p>
          <a:p>
            <a:pPr marL="342900" indent="-342900">
              <a:buClr>
                <a:srgbClr val="A2CC3A"/>
              </a:buClr>
              <a:buFont typeface="Arial" panose="020B0604020202020204" pitchFamily="34" charset="0"/>
              <a:buChar char="•"/>
            </a:pPr>
            <a:r>
              <a:rPr lang="en-US"/>
              <a:t>It’s also important to try and integrate sustainable practices into your existing procurement processes, rather than starting anew.</a:t>
            </a:r>
          </a:p>
          <a:p>
            <a:pPr marL="342900" indent="-342900">
              <a:buClr>
                <a:srgbClr val="A2CC3A"/>
              </a:buClr>
              <a:buFont typeface="Arial" panose="020B0604020202020204" pitchFamily="34" charset="0"/>
              <a:buChar char="•"/>
            </a:pPr>
            <a:endParaRPr lang="en-IE"/>
          </a:p>
        </p:txBody>
      </p:sp>
      <p:sp>
        <p:nvSpPr>
          <p:cNvPr id="3" name="Text Placeholder 2">
            <a:extLst>
              <a:ext uri="{FF2B5EF4-FFF2-40B4-BE49-F238E27FC236}">
                <a16:creationId xmlns:a16="http://schemas.microsoft.com/office/drawing/2014/main" id="{27F765AB-9C14-0471-8989-B5A3C4719EA9}"/>
              </a:ext>
            </a:extLst>
          </p:cNvPr>
          <p:cNvSpPr>
            <a:spLocks noGrp="1"/>
          </p:cNvSpPr>
          <p:nvPr>
            <p:ph type="body" sz="quarter" idx="22"/>
          </p:nvPr>
        </p:nvSpPr>
        <p:spPr>
          <a:xfrm>
            <a:off x="5980953" y="556073"/>
            <a:ext cx="4921574" cy="1146008"/>
          </a:xfrm>
        </p:spPr>
        <p:txBody>
          <a:bodyPr>
            <a:normAutofit/>
          </a:bodyPr>
          <a:lstStyle/>
          <a:p>
            <a:r>
              <a:rPr lang="en-US"/>
              <a:t>Create a strategy that works for you</a:t>
            </a:r>
          </a:p>
          <a:p>
            <a:endParaRPr lang="en-IE"/>
          </a:p>
        </p:txBody>
      </p:sp>
      <p:sp>
        <p:nvSpPr>
          <p:cNvPr id="4" name="Text Placeholder 3">
            <a:extLst>
              <a:ext uri="{FF2B5EF4-FFF2-40B4-BE49-F238E27FC236}">
                <a16:creationId xmlns:a16="http://schemas.microsoft.com/office/drawing/2014/main" id="{EB69AC88-DBB0-AE0B-39FC-96C01B53C0E0}"/>
              </a:ext>
            </a:extLst>
          </p:cNvPr>
          <p:cNvSpPr>
            <a:spLocks noGrp="1"/>
          </p:cNvSpPr>
          <p:nvPr>
            <p:ph type="body" sz="quarter" idx="23"/>
          </p:nvPr>
        </p:nvSpPr>
        <p:spPr>
          <a:xfrm>
            <a:off x="98668" y="257503"/>
            <a:ext cx="4662529" cy="1743148"/>
          </a:xfrm>
        </p:spPr>
        <p:txBody>
          <a:bodyPr>
            <a:normAutofit/>
          </a:bodyPr>
          <a:lstStyle/>
          <a:p>
            <a:pPr algn="ctr"/>
            <a:r>
              <a:rPr lang="en-US" sz="2400" b="1"/>
              <a:t>Procurement teams and companies come in all different shapes and sizes, which means there is no one-size-fits-all when implementing sustainability initiatives.</a:t>
            </a:r>
            <a:endParaRPr lang="en-IE" sz="2400" b="1"/>
          </a:p>
        </p:txBody>
      </p:sp>
      <p:sp>
        <p:nvSpPr>
          <p:cNvPr id="5" name="Text Placeholder 4">
            <a:extLst>
              <a:ext uri="{FF2B5EF4-FFF2-40B4-BE49-F238E27FC236}">
                <a16:creationId xmlns:a16="http://schemas.microsoft.com/office/drawing/2014/main" id="{B90E0BB2-2957-3A0C-5A00-B7C4A58D3539}"/>
              </a:ext>
            </a:extLst>
          </p:cNvPr>
          <p:cNvSpPr>
            <a:spLocks noGrp="1"/>
          </p:cNvSpPr>
          <p:nvPr>
            <p:ph type="body" sz="quarter" idx="24"/>
          </p:nvPr>
        </p:nvSpPr>
        <p:spPr/>
        <p:txBody>
          <a:bodyPr/>
          <a:lstStyle/>
          <a:p>
            <a:r>
              <a:rPr lang="en-IE"/>
              <a:t>2</a:t>
            </a:r>
          </a:p>
        </p:txBody>
      </p:sp>
      <p:pic>
        <p:nvPicPr>
          <p:cNvPr id="7" name="Picture 6" descr="Shelf filled with packed boxes and shopping bags">
            <a:extLst>
              <a:ext uri="{FF2B5EF4-FFF2-40B4-BE49-F238E27FC236}">
                <a16:creationId xmlns:a16="http://schemas.microsoft.com/office/drawing/2014/main" id="{731AC0CD-E984-7F3D-522B-050D1AEA1643}"/>
              </a:ext>
            </a:extLst>
          </p:cNvPr>
          <p:cNvPicPr>
            <a:picLocks noChangeAspect="1"/>
          </p:cNvPicPr>
          <p:nvPr/>
        </p:nvPicPr>
        <p:blipFill rotWithShape="1">
          <a:blip r:embed="rId2"/>
          <a:srcRect l="5863" r="5751"/>
          <a:stretch/>
        </p:blipFill>
        <p:spPr>
          <a:xfrm>
            <a:off x="0" y="2259766"/>
            <a:ext cx="5037667" cy="3988634"/>
          </a:xfrm>
          <a:prstGeom prst="rect">
            <a:avLst/>
          </a:prstGeom>
        </p:spPr>
      </p:pic>
    </p:spTree>
    <p:extLst>
      <p:ext uri="{BB962C8B-B14F-4D97-AF65-F5344CB8AC3E}">
        <p14:creationId xmlns:p14="http://schemas.microsoft.com/office/powerpoint/2010/main" val="129078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423044-FCA4-E7A2-C1EB-E27616C0D766}"/>
              </a:ext>
            </a:extLst>
          </p:cNvPr>
          <p:cNvSpPr>
            <a:spLocks noGrp="1"/>
          </p:cNvSpPr>
          <p:nvPr>
            <p:ph type="body" sz="quarter" idx="20"/>
          </p:nvPr>
        </p:nvSpPr>
        <p:spPr>
          <a:xfrm>
            <a:off x="5623802" y="1565252"/>
            <a:ext cx="5501397" cy="4807839"/>
          </a:xfrm>
        </p:spPr>
        <p:txBody>
          <a:bodyPr/>
          <a:lstStyle/>
          <a:p>
            <a:r>
              <a:rPr lang="en-US"/>
              <a:t>Once you’ve figured out your sustainability priorities and ultimate aims, it’s time to review and audit your suppliers. </a:t>
            </a:r>
          </a:p>
          <a:p>
            <a:r>
              <a:rPr lang="en-US" b="1"/>
              <a:t>Which of them accommodates, or can work to accommodate, your newly-established needs? </a:t>
            </a:r>
          </a:p>
          <a:p>
            <a:r>
              <a:rPr lang="en-US"/>
              <a:t>It’s worth developing a scoresheet to rate and compare suppliers. This process is also a fantastic opportunity to get to know your suppliers better.</a:t>
            </a:r>
          </a:p>
          <a:p>
            <a:endParaRPr lang="en-IE"/>
          </a:p>
        </p:txBody>
      </p:sp>
      <p:sp>
        <p:nvSpPr>
          <p:cNvPr id="3" name="Text Placeholder 2">
            <a:extLst>
              <a:ext uri="{FF2B5EF4-FFF2-40B4-BE49-F238E27FC236}">
                <a16:creationId xmlns:a16="http://schemas.microsoft.com/office/drawing/2014/main" id="{6D81E91D-FA32-8F0F-E2FA-9AD2B4C22BE3}"/>
              </a:ext>
            </a:extLst>
          </p:cNvPr>
          <p:cNvSpPr>
            <a:spLocks noGrp="1"/>
          </p:cNvSpPr>
          <p:nvPr>
            <p:ph type="body" sz="quarter" idx="22"/>
          </p:nvPr>
        </p:nvSpPr>
        <p:spPr>
          <a:xfrm>
            <a:off x="5945738" y="484909"/>
            <a:ext cx="4921574" cy="1058332"/>
          </a:xfrm>
        </p:spPr>
        <p:txBody>
          <a:bodyPr anchor="t">
            <a:normAutofit lnSpcReduction="10000"/>
          </a:bodyPr>
          <a:lstStyle/>
          <a:p>
            <a:r>
              <a:rPr lang="en-US"/>
              <a:t>Find suppliers that align with your end-goal</a:t>
            </a:r>
          </a:p>
          <a:p>
            <a:endParaRPr lang="en-IE"/>
          </a:p>
        </p:txBody>
      </p:sp>
      <p:sp>
        <p:nvSpPr>
          <p:cNvPr id="5" name="Text Placeholder 4">
            <a:extLst>
              <a:ext uri="{FF2B5EF4-FFF2-40B4-BE49-F238E27FC236}">
                <a16:creationId xmlns:a16="http://schemas.microsoft.com/office/drawing/2014/main" id="{8FFDB995-AA66-C59C-AC08-EF30E899D905}"/>
              </a:ext>
            </a:extLst>
          </p:cNvPr>
          <p:cNvSpPr>
            <a:spLocks noGrp="1"/>
          </p:cNvSpPr>
          <p:nvPr>
            <p:ph type="body" sz="quarter" idx="24"/>
          </p:nvPr>
        </p:nvSpPr>
        <p:spPr/>
        <p:txBody>
          <a:bodyPr/>
          <a:lstStyle/>
          <a:p>
            <a:r>
              <a:rPr lang="en-IE"/>
              <a:t>3</a:t>
            </a:r>
          </a:p>
        </p:txBody>
      </p:sp>
      <p:pic>
        <p:nvPicPr>
          <p:cNvPr id="7" name="Picture 6" descr="Person writing in planner">
            <a:extLst>
              <a:ext uri="{FF2B5EF4-FFF2-40B4-BE49-F238E27FC236}">
                <a16:creationId xmlns:a16="http://schemas.microsoft.com/office/drawing/2014/main" id="{B59E8ED6-6B06-7644-8C6E-E7FDB643AD80}"/>
              </a:ext>
            </a:extLst>
          </p:cNvPr>
          <p:cNvPicPr>
            <a:picLocks noChangeAspect="1"/>
          </p:cNvPicPr>
          <p:nvPr/>
        </p:nvPicPr>
        <p:blipFill>
          <a:blip r:embed="rId2"/>
          <a:stretch>
            <a:fillRect/>
          </a:stretch>
        </p:blipFill>
        <p:spPr>
          <a:xfrm>
            <a:off x="67733" y="2110737"/>
            <a:ext cx="5003800" cy="3716867"/>
          </a:xfrm>
          <a:prstGeom prst="rect">
            <a:avLst/>
          </a:prstGeom>
        </p:spPr>
      </p:pic>
    </p:spTree>
    <p:extLst>
      <p:ext uri="{BB962C8B-B14F-4D97-AF65-F5344CB8AC3E}">
        <p14:creationId xmlns:p14="http://schemas.microsoft.com/office/powerpoint/2010/main" val="2313802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391977-904F-EBD1-7A80-FDD84E0260E3}"/>
              </a:ext>
            </a:extLst>
          </p:cNvPr>
          <p:cNvSpPr>
            <a:spLocks noGrp="1"/>
          </p:cNvSpPr>
          <p:nvPr>
            <p:ph type="body" sz="quarter" idx="20"/>
          </p:nvPr>
        </p:nvSpPr>
        <p:spPr>
          <a:xfrm>
            <a:off x="5623803" y="1560876"/>
            <a:ext cx="5560664" cy="4812216"/>
          </a:xfrm>
        </p:spPr>
        <p:txBody>
          <a:bodyPr/>
          <a:lstStyle/>
          <a:p>
            <a:r>
              <a:rPr lang="en-US"/>
              <a:t>Change won’t happen without company-wide collaboration that ensures all areas of your </a:t>
            </a:r>
            <a:r>
              <a:rPr lang="en-US" err="1"/>
              <a:t>organisation</a:t>
            </a:r>
            <a:r>
              <a:rPr lang="en-US"/>
              <a:t> or company are aligned. </a:t>
            </a:r>
          </a:p>
          <a:p>
            <a:endParaRPr lang="en-US" sz="1800"/>
          </a:p>
          <a:p>
            <a:r>
              <a:rPr lang="en-US"/>
              <a:t>Indeed, 70% of companies claim that multi-stakeholder collaborations are key to more sustainable and ethical supply chains. </a:t>
            </a:r>
          </a:p>
          <a:p>
            <a:endParaRPr lang="en-US" sz="1800"/>
          </a:p>
          <a:p>
            <a:r>
              <a:rPr lang="en-US"/>
              <a:t>You might also choose to work alongside other businesses or NGOs to share best practices in achieving your common goals.</a:t>
            </a:r>
          </a:p>
          <a:p>
            <a:endParaRPr lang="en-IE"/>
          </a:p>
        </p:txBody>
      </p:sp>
      <p:sp>
        <p:nvSpPr>
          <p:cNvPr id="3" name="Text Placeholder 2">
            <a:extLst>
              <a:ext uri="{FF2B5EF4-FFF2-40B4-BE49-F238E27FC236}">
                <a16:creationId xmlns:a16="http://schemas.microsoft.com/office/drawing/2014/main" id="{6B941CC9-F1E5-E3F8-DE71-3DD1D4CC0429}"/>
              </a:ext>
            </a:extLst>
          </p:cNvPr>
          <p:cNvSpPr>
            <a:spLocks noGrp="1"/>
          </p:cNvSpPr>
          <p:nvPr>
            <p:ph type="body" sz="quarter" idx="22"/>
          </p:nvPr>
        </p:nvSpPr>
        <p:spPr/>
        <p:txBody>
          <a:bodyPr anchor="t"/>
          <a:lstStyle/>
          <a:p>
            <a:r>
              <a:rPr lang="en-IE"/>
              <a:t>Work collaboratively</a:t>
            </a:r>
          </a:p>
          <a:p>
            <a:endParaRPr lang="en-IE"/>
          </a:p>
        </p:txBody>
      </p:sp>
      <p:sp>
        <p:nvSpPr>
          <p:cNvPr id="5" name="Text Placeholder 4">
            <a:extLst>
              <a:ext uri="{FF2B5EF4-FFF2-40B4-BE49-F238E27FC236}">
                <a16:creationId xmlns:a16="http://schemas.microsoft.com/office/drawing/2014/main" id="{78B81036-F89F-F20E-CB91-2076BC213F02}"/>
              </a:ext>
            </a:extLst>
          </p:cNvPr>
          <p:cNvSpPr>
            <a:spLocks noGrp="1"/>
          </p:cNvSpPr>
          <p:nvPr>
            <p:ph type="body" sz="quarter" idx="24"/>
          </p:nvPr>
        </p:nvSpPr>
        <p:spPr/>
        <p:txBody>
          <a:bodyPr/>
          <a:lstStyle/>
          <a:p>
            <a:r>
              <a:rPr lang="en-IE"/>
              <a:t>4</a:t>
            </a:r>
          </a:p>
        </p:txBody>
      </p:sp>
      <p:pic>
        <p:nvPicPr>
          <p:cNvPr id="7" name="Picture 6" descr="Business team brainstorming">
            <a:extLst>
              <a:ext uri="{FF2B5EF4-FFF2-40B4-BE49-F238E27FC236}">
                <a16:creationId xmlns:a16="http://schemas.microsoft.com/office/drawing/2014/main" id="{1995A5EA-7F8D-BA49-6882-34E541DD6102}"/>
              </a:ext>
            </a:extLst>
          </p:cNvPr>
          <p:cNvPicPr>
            <a:picLocks noChangeAspect="1"/>
          </p:cNvPicPr>
          <p:nvPr/>
        </p:nvPicPr>
        <p:blipFill>
          <a:blip r:embed="rId2"/>
          <a:stretch>
            <a:fillRect/>
          </a:stretch>
        </p:blipFill>
        <p:spPr>
          <a:xfrm>
            <a:off x="118533" y="2140372"/>
            <a:ext cx="4910667" cy="3657600"/>
          </a:xfrm>
          <a:prstGeom prst="rect">
            <a:avLst/>
          </a:prstGeom>
        </p:spPr>
      </p:pic>
    </p:spTree>
    <p:extLst>
      <p:ext uri="{BB962C8B-B14F-4D97-AF65-F5344CB8AC3E}">
        <p14:creationId xmlns:p14="http://schemas.microsoft.com/office/powerpoint/2010/main" val="374698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34A600-5FEA-BBFF-98CA-A3570639812B}"/>
              </a:ext>
            </a:extLst>
          </p:cNvPr>
          <p:cNvSpPr>
            <a:spLocks noGrp="1"/>
          </p:cNvSpPr>
          <p:nvPr>
            <p:ph type="body" sz="quarter" idx="20"/>
          </p:nvPr>
        </p:nvSpPr>
        <p:spPr>
          <a:xfrm>
            <a:off x="5470909" y="1565252"/>
            <a:ext cx="5873930" cy="4812216"/>
          </a:xfrm>
        </p:spPr>
        <p:txBody>
          <a:bodyPr/>
          <a:lstStyle/>
          <a:p>
            <a:r>
              <a:rPr lang="en-US"/>
              <a:t>Sustainable procurement </a:t>
            </a:r>
            <a:r>
              <a:rPr lang="en-US" u="sng"/>
              <a:t>cannot</a:t>
            </a:r>
            <a:r>
              <a:rPr lang="en-US"/>
              <a:t> be achieved without </a:t>
            </a:r>
            <a:r>
              <a:rPr lang="en-US" b="1"/>
              <a:t>transparency</a:t>
            </a:r>
            <a:r>
              <a:rPr lang="en-US"/>
              <a:t> throughout the supply chain, which means doing your homework. </a:t>
            </a:r>
          </a:p>
          <a:p>
            <a:r>
              <a:rPr lang="en-US"/>
              <a:t>You’ll need complete visibility of all your tier 1 suppliers, require tier 1 suppliers to do the same for their suppliers, and so on.</a:t>
            </a:r>
          </a:p>
          <a:p>
            <a:r>
              <a:rPr lang="en-US">
                <a:hlinkClick r:id="rId2">
                  <a:extLst>
                    <a:ext uri="{A12FA001-AC4F-418D-AE19-62706E023703}">
                      <ahyp:hlinkClr xmlns:ahyp="http://schemas.microsoft.com/office/drawing/2018/hyperlinkcolor" val="tx"/>
                    </a:ext>
                  </a:extLst>
                </a:hlinkClick>
              </a:rPr>
              <a:t>EcoVadis’ biennial report </a:t>
            </a:r>
            <a:r>
              <a:rPr lang="en-US"/>
              <a:t>Sustainable Procurement Barometer found that 45% of </a:t>
            </a:r>
            <a:r>
              <a:rPr lang="en-US" err="1"/>
              <a:t>organisations</a:t>
            </a:r>
            <a:r>
              <a:rPr lang="en-US"/>
              <a:t> only have visibility with tier 1 suppliers and concerningly, 28% claim to have no visibility into their supply chains at all.</a:t>
            </a:r>
          </a:p>
          <a:p>
            <a:endParaRPr lang="en-IE"/>
          </a:p>
        </p:txBody>
      </p:sp>
      <p:sp>
        <p:nvSpPr>
          <p:cNvPr id="3" name="Text Placeholder 2">
            <a:extLst>
              <a:ext uri="{FF2B5EF4-FFF2-40B4-BE49-F238E27FC236}">
                <a16:creationId xmlns:a16="http://schemas.microsoft.com/office/drawing/2014/main" id="{20B1A9AF-3949-B26F-5495-B9E34BC5AACA}"/>
              </a:ext>
            </a:extLst>
          </p:cNvPr>
          <p:cNvSpPr>
            <a:spLocks noGrp="1"/>
          </p:cNvSpPr>
          <p:nvPr>
            <p:ph type="body" sz="quarter" idx="22"/>
          </p:nvPr>
        </p:nvSpPr>
        <p:spPr>
          <a:xfrm>
            <a:off x="5947087" y="585184"/>
            <a:ext cx="4921574" cy="857158"/>
          </a:xfrm>
        </p:spPr>
        <p:txBody>
          <a:bodyPr anchor="t"/>
          <a:lstStyle/>
          <a:p>
            <a:r>
              <a:rPr lang="en-IE"/>
              <a:t>Do your homework</a:t>
            </a:r>
          </a:p>
          <a:p>
            <a:endParaRPr lang="en-IE"/>
          </a:p>
        </p:txBody>
      </p:sp>
      <p:sp>
        <p:nvSpPr>
          <p:cNvPr id="5" name="Text Placeholder 4">
            <a:extLst>
              <a:ext uri="{FF2B5EF4-FFF2-40B4-BE49-F238E27FC236}">
                <a16:creationId xmlns:a16="http://schemas.microsoft.com/office/drawing/2014/main" id="{161F0540-8BAF-A6BC-18DD-693CB3D856C2}"/>
              </a:ext>
            </a:extLst>
          </p:cNvPr>
          <p:cNvSpPr>
            <a:spLocks noGrp="1"/>
          </p:cNvSpPr>
          <p:nvPr>
            <p:ph type="body" sz="quarter" idx="24"/>
          </p:nvPr>
        </p:nvSpPr>
        <p:spPr/>
        <p:txBody>
          <a:bodyPr/>
          <a:lstStyle/>
          <a:p>
            <a:r>
              <a:rPr lang="en-IE"/>
              <a:t>5</a:t>
            </a:r>
          </a:p>
        </p:txBody>
      </p:sp>
      <p:pic>
        <p:nvPicPr>
          <p:cNvPr id="7" name="Picture 6" descr="Antique wood desk with pencil and paper">
            <a:extLst>
              <a:ext uri="{FF2B5EF4-FFF2-40B4-BE49-F238E27FC236}">
                <a16:creationId xmlns:a16="http://schemas.microsoft.com/office/drawing/2014/main" id="{DC92D63D-1074-F4B4-A42F-05E176AD6687}"/>
              </a:ext>
            </a:extLst>
          </p:cNvPr>
          <p:cNvPicPr>
            <a:picLocks noChangeAspect="1"/>
          </p:cNvPicPr>
          <p:nvPr/>
        </p:nvPicPr>
        <p:blipFill rotWithShape="1">
          <a:blip r:embed="rId3"/>
          <a:srcRect l="3694" r="3260"/>
          <a:stretch/>
        </p:blipFill>
        <p:spPr>
          <a:xfrm>
            <a:off x="46106" y="2192865"/>
            <a:ext cx="4991562" cy="3674535"/>
          </a:xfrm>
          <a:prstGeom prst="rect">
            <a:avLst/>
          </a:prstGeom>
        </p:spPr>
      </p:pic>
      <p:pic>
        <p:nvPicPr>
          <p:cNvPr id="8" name="Picture 4" descr="A picture containing logo&#10;&#10;Description automatically generated">
            <a:extLst>
              <a:ext uri="{FF2B5EF4-FFF2-40B4-BE49-F238E27FC236}">
                <a16:creationId xmlns:a16="http://schemas.microsoft.com/office/drawing/2014/main" id="{726D6B52-0215-7D66-BE7F-87AEBF7732F2}"/>
              </a:ext>
            </a:extLst>
          </p:cNvPr>
          <p:cNvPicPr>
            <a:picLocks noChangeAspect="1"/>
          </p:cNvPicPr>
          <p:nvPr/>
        </p:nvPicPr>
        <p:blipFill>
          <a:blip r:embed="rId4"/>
          <a:stretch>
            <a:fillRect/>
          </a:stretch>
        </p:blipFill>
        <p:spPr>
          <a:xfrm rot="1103149">
            <a:off x="1762408" y="2930809"/>
            <a:ext cx="1558958" cy="1099323"/>
          </a:xfrm>
          <a:prstGeom prst="rect">
            <a:avLst/>
          </a:prstGeom>
        </p:spPr>
      </p:pic>
    </p:spTree>
    <p:extLst>
      <p:ext uri="{BB962C8B-B14F-4D97-AF65-F5344CB8AC3E}">
        <p14:creationId xmlns:p14="http://schemas.microsoft.com/office/powerpoint/2010/main" val="21352260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EA8EAA-FEB1-B573-8101-029D16584C49}"/>
              </a:ext>
            </a:extLst>
          </p:cNvPr>
          <p:cNvSpPr>
            <a:spLocks noGrp="1"/>
          </p:cNvSpPr>
          <p:nvPr>
            <p:ph type="body" sz="quarter" idx="20"/>
          </p:nvPr>
        </p:nvSpPr>
        <p:spPr>
          <a:xfrm>
            <a:off x="5623803" y="1560876"/>
            <a:ext cx="5281882" cy="4812216"/>
          </a:xfrm>
        </p:spPr>
        <p:txBody>
          <a:bodyPr/>
          <a:lstStyle/>
          <a:p>
            <a:r>
              <a:rPr lang="en-US"/>
              <a:t>One thing we can guarantee is that change won’t happen overnight.</a:t>
            </a:r>
          </a:p>
          <a:p>
            <a:r>
              <a:rPr lang="en-US"/>
              <a:t>Implementing sustainability measures takes time, commitment and patience.</a:t>
            </a:r>
          </a:p>
          <a:p>
            <a:r>
              <a:rPr lang="en-US"/>
              <a:t>Rather than biting off more than you can chew in a small space of time, start by focusing on the quick wins.</a:t>
            </a:r>
          </a:p>
          <a:p>
            <a:endParaRPr lang="en-IE"/>
          </a:p>
        </p:txBody>
      </p:sp>
      <p:sp>
        <p:nvSpPr>
          <p:cNvPr id="3" name="Text Placeholder 2">
            <a:extLst>
              <a:ext uri="{FF2B5EF4-FFF2-40B4-BE49-F238E27FC236}">
                <a16:creationId xmlns:a16="http://schemas.microsoft.com/office/drawing/2014/main" id="{55726329-1C8B-CA45-4DBE-629F83AF41BB}"/>
              </a:ext>
            </a:extLst>
          </p:cNvPr>
          <p:cNvSpPr>
            <a:spLocks noGrp="1"/>
          </p:cNvSpPr>
          <p:nvPr>
            <p:ph type="body" sz="quarter" idx="22"/>
          </p:nvPr>
        </p:nvSpPr>
        <p:spPr>
          <a:xfrm>
            <a:off x="5803957" y="537113"/>
            <a:ext cx="4921574" cy="857158"/>
          </a:xfrm>
        </p:spPr>
        <p:txBody>
          <a:bodyPr anchor="t"/>
          <a:lstStyle/>
          <a:p>
            <a:r>
              <a:rPr lang="en-US"/>
              <a:t>Take it one step at a time </a:t>
            </a:r>
          </a:p>
          <a:p>
            <a:endParaRPr lang="en-IE"/>
          </a:p>
        </p:txBody>
      </p:sp>
      <p:sp>
        <p:nvSpPr>
          <p:cNvPr id="4" name="Text Placeholder 3">
            <a:extLst>
              <a:ext uri="{FF2B5EF4-FFF2-40B4-BE49-F238E27FC236}">
                <a16:creationId xmlns:a16="http://schemas.microsoft.com/office/drawing/2014/main" id="{6050A549-A986-5714-886E-CDF7A7CA309F}"/>
              </a:ext>
            </a:extLst>
          </p:cNvPr>
          <p:cNvSpPr>
            <a:spLocks noGrp="1"/>
          </p:cNvSpPr>
          <p:nvPr>
            <p:ph type="body" sz="quarter" idx="23"/>
          </p:nvPr>
        </p:nvSpPr>
        <p:spPr>
          <a:xfrm>
            <a:off x="279401" y="441251"/>
            <a:ext cx="4393462" cy="1048882"/>
          </a:xfrm>
        </p:spPr>
        <p:txBody>
          <a:bodyPr>
            <a:normAutofit lnSpcReduction="10000"/>
          </a:bodyPr>
          <a:lstStyle/>
          <a:p>
            <a:pPr algn="ctr"/>
            <a:r>
              <a:rPr lang="en-US" sz="2400" b="1"/>
              <a:t>Those seemingly insignificant incremental changes can add up to make the greatest change.</a:t>
            </a:r>
          </a:p>
          <a:p>
            <a:pPr algn="ctr"/>
            <a:endParaRPr lang="en-IE" sz="2400" b="1"/>
          </a:p>
        </p:txBody>
      </p:sp>
      <p:sp>
        <p:nvSpPr>
          <p:cNvPr id="5" name="Text Placeholder 4">
            <a:extLst>
              <a:ext uri="{FF2B5EF4-FFF2-40B4-BE49-F238E27FC236}">
                <a16:creationId xmlns:a16="http://schemas.microsoft.com/office/drawing/2014/main" id="{021C3D92-2976-9D7D-A2D4-184F26AE32CC}"/>
              </a:ext>
            </a:extLst>
          </p:cNvPr>
          <p:cNvSpPr>
            <a:spLocks noGrp="1"/>
          </p:cNvSpPr>
          <p:nvPr>
            <p:ph type="body" sz="quarter" idx="24"/>
          </p:nvPr>
        </p:nvSpPr>
        <p:spPr/>
        <p:txBody>
          <a:bodyPr/>
          <a:lstStyle/>
          <a:p>
            <a:r>
              <a:rPr lang="en-IE"/>
              <a:t>6</a:t>
            </a:r>
          </a:p>
        </p:txBody>
      </p:sp>
      <p:pic>
        <p:nvPicPr>
          <p:cNvPr id="7" name="Picture 6" descr="Person stepping into the light">
            <a:extLst>
              <a:ext uri="{FF2B5EF4-FFF2-40B4-BE49-F238E27FC236}">
                <a16:creationId xmlns:a16="http://schemas.microsoft.com/office/drawing/2014/main" id="{3D1174B3-5D1A-491D-56A7-E164EF0DDA57}"/>
              </a:ext>
            </a:extLst>
          </p:cNvPr>
          <p:cNvPicPr>
            <a:picLocks noChangeAspect="1"/>
          </p:cNvPicPr>
          <p:nvPr/>
        </p:nvPicPr>
        <p:blipFill rotWithShape="1">
          <a:blip r:embed="rId2"/>
          <a:srcRect r="5204"/>
          <a:stretch/>
        </p:blipFill>
        <p:spPr>
          <a:xfrm>
            <a:off x="76200" y="1996438"/>
            <a:ext cx="4986867" cy="3945467"/>
          </a:xfrm>
          <a:prstGeom prst="rect">
            <a:avLst/>
          </a:prstGeom>
        </p:spPr>
      </p:pic>
    </p:spTree>
    <p:extLst>
      <p:ext uri="{BB962C8B-B14F-4D97-AF65-F5344CB8AC3E}">
        <p14:creationId xmlns:p14="http://schemas.microsoft.com/office/powerpoint/2010/main" val="624341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303A3D-287E-B57E-B5B9-AA02889B35A3}"/>
              </a:ext>
            </a:extLst>
          </p:cNvPr>
          <p:cNvSpPr>
            <a:spLocks noGrp="1"/>
          </p:cNvSpPr>
          <p:nvPr>
            <p:ph type="body" sz="quarter" idx="16"/>
          </p:nvPr>
        </p:nvSpPr>
        <p:spPr/>
        <p:txBody>
          <a:bodyPr>
            <a:normAutofit lnSpcReduction="10000"/>
          </a:bodyPr>
          <a:lstStyle/>
          <a:p>
            <a:r>
              <a:rPr lang="en-IE">
                <a:solidFill>
                  <a:srgbClr val="0B582E"/>
                </a:solidFill>
              </a:rPr>
              <a:t>RECAP:</a:t>
            </a:r>
          </a:p>
        </p:txBody>
      </p:sp>
      <p:sp>
        <p:nvSpPr>
          <p:cNvPr id="3" name="Text Placeholder 2">
            <a:extLst>
              <a:ext uri="{FF2B5EF4-FFF2-40B4-BE49-F238E27FC236}">
                <a16:creationId xmlns:a16="http://schemas.microsoft.com/office/drawing/2014/main" id="{79FB41AD-6C71-F79F-7F9A-D37CCC7A1F93}"/>
              </a:ext>
            </a:extLst>
          </p:cNvPr>
          <p:cNvSpPr>
            <a:spLocks noGrp="1"/>
          </p:cNvSpPr>
          <p:nvPr>
            <p:ph type="body" sz="quarter" idx="34"/>
          </p:nvPr>
        </p:nvSpPr>
        <p:spPr/>
        <p:txBody>
          <a:bodyPr>
            <a:normAutofit lnSpcReduction="10000"/>
          </a:bodyPr>
          <a:lstStyle/>
          <a:p>
            <a:r>
              <a:rPr lang="en-IE"/>
              <a:t>1</a:t>
            </a:r>
          </a:p>
        </p:txBody>
      </p:sp>
      <p:sp>
        <p:nvSpPr>
          <p:cNvPr id="4" name="Text Placeholder 3">
            <a:extLst>
              <a:ext uri="{FF2B5EF4-FFF2-40B4-BE49-F238E27FC236}">
                <a16:creationId xmlns:a16="http://schemas.microsoft.com/office/drawing/2014/main" id="{BA6A3EA0-3A86-D296-2CDB-73A70A89B255}"/>
              </a:ext>
            </a:extLst>
          </p:cNvPr>
          <p:cNvSpPr>
            <a:spLocks noGrp="1"/>
          </p:cNvSpPr>
          <p:nvPr>
            <p:ph type="body" sz="quarter" idx="35"/>
          </p:nvPr>
        </p:nvSpPr>
        <p:spPr/>
        <p:txBody>
          <a:bodyPr>
            <a:normAutofit lnSpcReduction="10000"/>
          </a:bodyPr>
          <a:lstStyle/>
          <a:p>
            <a:r>
              <a:rPr lang="en-IE"/>
              <a:t>2</a:t>
            </a:r>
          </a:p>
        </p:txBody>
      </p:sp>
      <p:sp>
        <p:nvSpPr>
          <p:cNvPr id="5" name="Text Placeholder 4">
            <a:extLst>
              <a:ext uri="{FF2B5EF4-FFF2-40B4-BE49-F238E27FC236}">
                <a16:creationId xmlns:a16="http://schemas.microsoft.com/office/drawing/2014/main" id="{8F8C0F3D-3FE7-4B52-3217-A26B0B3F0EEF}"/>
              </a:ext>
            </a:extLst>
          </p:cNvPr>
          <p:cNvSpPr>
            <a:spLocks noGrp="1"/>
          </p:cNvSpPr>
          <p:nvPr>
            <p:ph type="body" sz="quarter" idx="36"/>
          </p:nvPr>
        </p:nvSpPr>
        <p:spPr/>
        <p:txBody>
          <a:bodyPr>
            <a:normAutofit lnSpcReduction="10000"/>
          </a:bodyPr>
          <a:lstStyle/>
          <a:p>
            <a:r>
              <a:rPr lang="en-IE"/>
              <a:t>3</a:t>
            </a:r>
          </a:p>
        </p:txBody>
      </p:sp>
      <p:sp>
        <p:nvSpPr>
          <p:cNvPr id="6" name="Text Placeholder 5">
            <a:extLst>
              <a:ext uri="{FF2B5EF4-FFF2-40B4-BE49-F238E27FC236}">
                <a16:creationId xmlns:a16="http://schemas.microsoft.com/office/drawing/2014/main" id="{23415908-5EFD-C2E5-8F1D-25628B3FDDA6}"/>
              </a:ext>
            </a:extLst>
          </p:cNvPr>
          <p:cNvSpPr>
            <a:spLocks noGrp="1"/>
          </p:cNvSpPr>
          <p:nvPr>
            <p:ph type="body" sz="quarter" idx="21"/>
          </p:nvPr>
        </p:nvSpPr>
        <p:spPr/>
        <p:txBody>
          <a:bodyPr/>
          <a:lstStyle/>
          <a:p>
            <a:pPr marL="0" indent="0"/>
            <a:r>
              <a:rPr lang="en-US"/>
              <a:t>Planning ahead to manage demand</a:t>
            </a:r>
            <a:endParaRPr lang="en-IE"/>
          </a:p>
        </p:txBody>
      </p:sp>
      <p:sp>
        <p:nvSpPr>
          <p:cNvPr id="7" name="Text Placeholder 6">
            <a:extLst>
              <a:ext uri="{FF2B5EF4-FFF2-40B4-BE49-F238E27FC236}">
                <a16:creationId xmlns:a16="http://schemas.microsoft.com/office/drawing/2014/main" id="{A27A1C6B-5C19-EF7A-1BB6-C7F06B0E1144}"/>
              </a:ext>
            </a:extLst>
          </p:cNvPr>
          <p:cNvSpPr>
            <a:spLocks noGrp="1"/>
          </p:cNvSpPr>
          <p:nvPr>
            <p:ph type="body" sz="quarter" idx="39"/>
          </p:nvPr>
        </p:nvSpPr>
        <p:spPr>
          <a:xfrm>
            <a:off x="7497596" y="3594503"/>
            <a:ext cx="2408403" cy="1202080"/>
          </a:xfrm>
        </p:spPr>
        <p:txBody>
          <a:bodyPr>
            <a:normAutofit/>
          </a:bodyPr>
          <a:lstStyle/>
          <a:p>
            <a:pPr marL="0" indent="0"/>
            <a:r>
              <a:rPr lang="en-US"/>
              <a:t>Dealing with supply chain risks and impacts</a:t>
            </a:r>
            <a:endParaRPr lang="en-IE"/>
          </a:p>
        </p:txBody>
      </p:sp>
      <p:sp>
        <p:nvSpPr>
          <p:cNvPr id="8" name="Text Placeholder 7">
            <a:extLst>
              <a:ext uri="{FF2B5EF4-FFF2-40B4-BE49-F238E27FC236}">
                <a16:creationId xmlns:a16="http://schemas.microsoft.com/office/drawing/2014/main" id="{097E7CB8-BB9D-1CA5-90BF-03772F72F298}"/>
              </a:ext>
            </a:extLst>
          </p:cNvPr>
          <p:cNvSpPr>
            <a:spLocks noGrp="1"/>
          </p:cNvSpPr>
          <p:nvPr>
            <p:ph type="body" sz="quarter" idx="38"/>
          </p:nvPr>
        </p:nvSpPr>
        <p:spPr>
          <a:xfrm>
            <a:off x="4435825" y="3590035"/>
            <a:ext cx="2337507" cy="1202080"/>
          </a:xfrm>
        </p:spPr>
        <p:txBody>
          <a:bodyPr>
            <a:normAutofit/>
          </a:bodyPr>
          <a:lstStyle/>
          <a:p>
            <a:pPr marL="0" indent="0"/>
            <a:r>
              <a:rPr lang="en-IE"/>
              <a:t>Effective ongoing contract management</a:t>
            </a:r>
          </a:p>
        </p:txBody>
      </p:sp>
      <p:sp>
        <p:nvSpPr>
          <p:cNvPr id="9" name="TextBox 8">
            <a:extLst>
              <a:ext uri="{FF2B5EF4-FFF2-40B4-BE49-F238E27FC236}">
                <a16:creationId xmlns:a16="http://schemas.microsoft.com/office/drawing/2014/main" id="{289A060D-F8B1-114F-FF1D-5190C5DDE13C}"/>
              </a:ext>
            </a:extLst>
          </p:cNvPr>
          <p:cNvSpPr txBox="1"/>
          <p:nvPr/>
        </p:nvSpPr>
        <p:spPr>
          <a:xfrm>
            <a:off x="347133" y="1023358"/>
            <a:ext cx="10617200" cy="461665"/>
          </a:xfrm>
          <a:prstGeom prst="rect">
            <a:avLst/>
          </a:prstGeom>
          <a:noFill/>
        </p:spPr>
        <p:txBody>
          <a:bodyPr wrap="square" rtlCol="0">
            <a:spAutoFit/>
          </a:bodyPr>
          <a:lstStyle/>
          <a:p>
            <a:r>
              <a:rPr lang="en-US" sz="2400">
                <a:solidFill>
                  <a:srgbClr val="0B582E"/>
                </a:solidFill>
              </a:rPr>
              <a:t>Sustainable procurement isn’t just about buying ‘GREEN’ products. It also includes:</a:t>
            </a:r>
            <a:endParaRPr lang="en-IE" sz="2400">
              <a:solidFill>
                <a:srgbClr val="0B582E"/>
              </a:solidFill>
            </a:endParaRPr>
          </a:p>
        </p:txBody>
      </p:sp>
    </p:spTree>
    <p:extLst>
      <p:ext uri="{BB962C8B-B14F-4D97-AF65-F5344CB8AC3E}">
        <p14:creationId xmlns:p14="http://schemas.microsoft.com/office/powerpoint/2010/main" val="342129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8401B7-FB96-387D-FF91-F8802D6E540A}"/>
              </a:ext>
            </a:extLst>
          </p:cNvPr>
          <p:cNvSpPr>
            <a:spLocks noGrp="1"/>
          </p:cNvSpPr>
          <p:nvPr>
            <p:ph type="body" sz="quarter" idx="17"/>
          </p:nvPr>
        </p:nvSpPr>
        <p:spPr>
          <a:xfrm>
            <a:off x="5003138" y="2006502"/>
            <a:ext cx="4750462" cy="3107714"/>
          </a:xfrm>
        </p:spPr>
        <p:txBody>
          <a:bodyPr>
            <a:normAutofit/>
          </a:bodyPr>
          <a:lstStyle/>
          <a:p>
            <a:r>
              <a:rPr lang="en-IE"/>
              <a:t>Developing a Sustainable Procurement Strategy</a:t>
            </a:r>
          </a:p>
        </p:txBody>
      </p:sp>
      <p:sp>
        <p:nvSpPr>
          <p:cNvPr id="3" name="Text Placeholder 2">
            <a:extLst>
              <a:ext uri="{FF2B5EF4-FFF2-40B4-BE49-F238E27FC236}">
                <a16:creationId xmlns:a16="http://schemas.microsoft.com/office/drawing/2014/main" id="{0865AC6F-C78B-7B03-A8D3-5E3D224CEABE}"/>
              </a:ext>
            </a:extLst>
          </p:cNvPr>
          <p:cNvSpPr>
            <a:spLocks noGrp="1"/>
          </p:cNvSpPr>
          <p:nvPr>
            <p:ph type="body" sz="quarter" idx="18"/>
          </p:nvPr>
        </p:nvSpPr>
        <p:spPr>
          <a:xfrm>
            <a:off x="5003138" y="897815"/>
            <a:ext cx="3791493" cy="845970"/>
          </a:xfrm>
        </p:spPr>
        <p:txBody>
          <a:bodyPr/>
          <a:lstStyle/>
          <a:p>
            <a:r>
              <a:rPr lang="en-IE"/>
              <a:t>Section 4</a:t>
            </a:r>
          </a:p>
        </p:txBody>
      </p:sp>
    </p:spTree>
    <p:extLst>
      <p:ext uri="{BB962C8B-B14F-4D97-AF65-F5344CB8AC3E}">
        <p14:creationId xmlns:p14="http://schemas.microsoft.com/office/powerpoint/2010/main" val="16359850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39F594-4155-F0B4-489F-278148AA242D}"/>
              </a:ext>
            </a:extLst>
          </p:cNvPr>
          <p:cNvSpPr>
            <a:spLocks noGrp="1"/>
          </p:cNvSpPr>
          <p:nvPr>
            <p:ph type="body" sz="quarter" idx="18"/>
          </p:nvPr>
        </p:nvSpPr>
        <p:spPr>
          <a:xfrm>
            <a:off x="5291743" y="611725"/>
            <a:ext cx="6146723" cy="3071275"/>
          </a:xfrm>
        </p:spPr>
        <p:txBody>
          <a:bodyPr>
            <a:normAutofit/>
          </a:bodyPr>
          <a:lstStyle/>
          <a:p>
            <a:r>
              <a:rPr lang="en-IE"/>
              <a:t>We want to help you d</a:t>
            </a:r>
            <a:r>
              <a:rPr lang="en-US" err="1"/>
              <a:t>iscover</a:t>
            </a:r>
            <a:r>
              <a:rPr lang="en-US"/>
              <a:t> how sustainable purchasing and ethically sourced products in your supply chain can help your business on your </a:t>
            </a:r>
            <a:r>
              <a:rPr lang="en-US" b="1"/>
              <a:t>NET ZERO JOURNEY</a:t>
            </a:r>
            <a:r>
              <a:rPr lang="en-US"/>
              <a:t>.</a:t>
            </a:r>
          </a:p>
          <a:p>
            <a:r>
              <a:rPr lang="en-US"/>
              <a:t>Sustainable procurement allows you to unlock the financial, operational, and reputational benefits of developing and working with sustainable supply chains.</a:t>
            </a:r>
            <a:endParaRPr lang="en-IE"/>
          </a:p>
        </p:txBody>
      </p:sp>
      <p:sp>
        <p:nvSpPr>
          <p:cNvPr id="3" name="Text Placeholder 2">
            <a:extLst>
              <a:ext uri="{FF2B5EF4-FFF2-40B4-BE49-F238E27FC236}">
                <a16:creationId xmlns:a16="http://schemas.microsoft.com/office/drawing/2014/main" id="{45444493-D9C5-0874-8185-E434A123931A}"/>
              </a:ext>
            </a:extLst>
          </p:cNvPr>
          <p:cNvSpPr>
            <a:spLocks noGrp="1"/>
          </p:cNvSpPr>
          <p:nvPr>
            <p:ph type="body" sz="quarter" idx="16"/>
          </p:nvPr>
        </p:nvSpPr>
        <p:spPr>
          <a:xfrm>
            <a:off x="410288" y="1591734"/>
            <a:ext cx="4163428" cy="4194206"/>
          </a:xfrm>
        </p:spPr>
        <p:txBody>
          <a:bodyPr/>
          <a:lstStyle/>
          <a:p>
            <a:r>
              <a:rPr lang="en-IE"/>
              <a:t>Starting your journey to Sustainable Procurement</a:t>
            </a:r>
          </a:p>
        </p:txBody>
      </p:sp>
      <p:pic>
        <p:nvPicPr>
          <p:cNvPr id="1026" name="Picture 2">
            <a:extLst>
              <a:ext uri="{FF2B5EF4-FFF2-40B4-BE49-F238E27FC236}">
                <a16:creationId xmlns:a16="http://schemas.microsoft.com/office/drawing/2014/main" id="{5C9A8A5E-3351-6C43-DFDA-9D29C0598E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1111"/>
          <a:stretch/>
        </p:blipFill>
        <p:spPr bwMode="auto">
          <a:xfrm>
            <a:off x="5398461" y="3683000"/>
            <a:ext cx="6209339" cy="2563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356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9728F4-30B7-7A9E-C57A-D454820BAFE8}"/>
              </a:ext>
            </a:extLst>
          </p:cNvPr>
          <p:cNvSpPr>
            <a:spLocks noGrp="1"/>
          </p:cNvSpPr>
          <p:nvPr>
            <p:ph type="body" sz="quarter" idx="18"/>
          </p:nvPr>
        </p:nvSpPr>
        <p:spPr/>
        <p:txBody>
          <a:bodyPr/>
          <a:lstStyle/>
          <a:p>
            <a:r>
              <a:rPr lang="en-US"/>
              <a:t>A sustainable product avoids the depletion of natural resources to maintain an ecological balance. When purchasing for sustainability you must consider that all products, supplies, and contracts may pose sustainability issues. </a:t>
            </a:r>
          </a:p>
          <a:p>
            <a:r>
              <a:rPr lang="en-US"/>
              <a:t>The sustainability impacts of the following areas must be considered: </a:t>
            </a:r>
          </a:p>
          <a:p>
            <a:pPr marL="2628900" lvl="5" indent="-342900"/>
            <a:r>
              <a:rPr lang="en-US" sz="2400" b="1">
                <a:solidFill>
                  <a:srgbClr val="0B582E"/>
                </a:solidFill>
              </a:rPr>
              <a:t>buying products, </a:t>
            </a:r>
          </a:p>
          <a:p>
            <a:pPr marL="2628900" lvl="5" indent="-342900"/>
            <a:r>
              <a:rPr lang="en-US" sz="2400" b="1">
                <a:solidFill>
                  <a:srgbClr val="0B582E"/>
                </a:solidFill>
              </a:rPr>
              <a:t>purchasing decisions, </a:t>
            </a:r>
          </a:p>
          <a:p>
            <a:pPr marL="2628900" lvl="5" indent="-342900"/>
            <a:r>
              <a:rPr lang="en-US" sz="2400" b="1">
                <a:solidFill>
                  <a:srgbClr val="0B582E"/>
                </a:solidFill>
              </a:rPr>
              <a:t>your supply chain. </a:t>
            </a:r>
            <a:endParaRPr lang="en-IE" sz="2400" b="1">
              <a:solidFill>
                <a:srgbClr val="0B582E"/>
              </a:solidFill>
            </a:endParaRPr>
          </a:p>
        </p:txBody>
      </p:sp>
      <p:sp>
        <p:nvSpPr>
          <p:cNvPr id="3" name="Text Placeholder 2">
            <a:extLst>
              <a:ext uri="{FF2B5EF4-FFF2-40B4-BE49-F238E27FC236}">
                <a16:creationId xmlns:a16="http://schemas.microsoft.com/office/drawing/2014/main" id="{6A1375F9-5CAF-5743-6245-BB3B473DC3E8}"/>
              </a:ext>
            </a:extLst>
          </p:cNvPr>
          <p:cNvSpPr>
            <a:spLocks noGrp="1"/>
          </p:cNvSpPr>
          <p:nvPr>
            <p:ph type="body" sz="quarter" idx="16"/>
          </p:nvPr>
        </p:nvSpPr>
        <p:spPr/>
        <p:txBody>
          <a:bodyPr/>
          <a:lstStyle/>
          <a:p>
            <a:r>
              <a:rPr lang="en-IE"/>
              <a:t>What is A Sustainable Product?</a:t>
            </a:r>
          </a:p>
        </p:txBody>
      </p:sp>
      <p:pic>
        <p:nvPicPr>
          <p:cNvPr id="4" name="Picture 3">
            <a:extLst>
              <a:ext uri="{FF2B5EF4-FFF2-40B4-BE49-F238E27FC236}">
                <a16:creationId xmlns:a16="http://schemas.microsoft.com/office/drawing/2014/main" id="{49509A73-8607-F66A-F5A0-EB6BA1508365}"/>
              </a:ext>
            </a:extLst>
          </p:cNvPr>
          <p:cNvPicPr>
            <a:picLocks noChangeAspect="1"/>
          </p:cNvPicPr>
          <p:nvPr/>
        </p:nvPicPr>
        <p:blipFill>
          <a:blip r:embed="rId2"/>
          <a:stretch>
            <a:fillRect/>
          </a:stretch>
        </p:blipFill>
        <p:spPr>
          <a:xfrm>
            <a:off x="9313334" y="661585"/>
            <a:ext cx="1390943" cy="1381546"/>
          </a:xfrm>
          <a:prstGeom prst="rect">
            <a:avLst/>
          </a:prstGeom>
        </p:spPr>
      </p:pic>
    </p:spTree>
    <p:extLst>
      <p:ext uri="{BB962C8B-B14F-4D97-AF65-F5344CB8AC3E}">
        <p14:creationId xmlns:p14="http://schemas.microsoft.com/office/powerpoint/2010/main" val="3605055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627065" y="397440"/>
            <a:ext cx="5616667" cy="3818960"/>
          </a:xfrm>
        </p:spPr>
        <p:txBody>
          <a:bodyPr>
            <a:normAutofit lnSpcReduction="10000"/>
          </a:bodyPr>
          <a:lstStyle/>
          <a:p>
            <a:pPr marL="0" indent="0"/>
            <a:r>
              <a:rPr lang="en-US" b="1"/>
              <a:t>Procurement</a:t>
            </a:r>
            <a:r>
              <a:rPr lang="en-US"/>
              <a:t> is one of the most vital, transactional parts of conducting a business since the beginning of commerce. Though the days of scribes writing and checking the orders on papyrus scrolls, the basic activity involving the selection and purchase of goods and services needed for everyday functioning remains the same.</a:t>
            </a:r>
          </a:p>
          <a:p>
            <a:pPr marL="0" indent="0"/>
            <a:r>
              <a:rPr lang="en-US"/>
              <a:t>Considering the increasing environmental degradation and our endless needs, sustainable procurement has become the need of the hour. </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1027788" y="397440"/>
            <a:ext cx="4164986" cy="5025470"/>
          </a:xfrm>
        </p:spPr>
        <p:txBody>
          <a:bodyPr anchor="ctr"/>
          <a:lstStyle/>
          <a:p>
            <a:pPr algn="ctr"/>
            <a:r>
              <a:rPr lang="en-US"/>
              <a:t>Understanding the Procurement process and making this process more Sustainable!!!</a:t>
            </a:r>
          </a:p>
        </p:txBody>
      </p:sp>
      <p:sp>
        <p:nvSpPr>
          <p:cNvPr id="3" name="TextBox 2">
            <a:extLst>
              <a:ext uri="{FF2B5EF4-FFF2-40B4-BE49-F238E27FC236}">
                <a16:creationId xmlns:a16="http://schemas.microsoft.com/office/drawing/2014/main" id="{1780B1F4-B283-06F8-F6C3-8BEAB0E6BA6C}"/>
              </a:ext>
            </a:extLst>
          </p:cNvPr>
          <p:cNvSpPr txBox="1"/>
          <p:nvPr/>
        </p:nvSpPr>
        <p:spPr>
          <a:xfrm>
            <a:off x="5789564" y="4314735"/>
            <a:ext cx="5156200" cy="2308324"/>
          </a:xfrm>
          <a:prstGeom prst="rect">
            <a:avLst/>
          </a:prstGeom>
          <a:solidFill>
            <a:srgbClr val="A2CC3A"/>
          </a:solidFill>
        </p:spPr>
        <p:txBody>
          <a:bodyPr wrap="square">
            <a:spAutoFit/>
          </a:bodyPr>
          <a:lstStyle/>
          <a:p>
            <a:pPr marL="0" indent="0" algn="ctr"/>
            <a:r>
              <a:rPr lang="en-US" sz="2400" b="1">
                <a:solidFill>
                  <a:srgbClr val="0B582E"/>
                </a:solidFill>
                <a:highlight>
                  <a:srgbClr val="A2CC3A"/>
                </a:highlight>
              </a:rPr>
              <a:t>Sustainable procurement is a method by which we ensure that the goods and services purchased by us are as sustainable as possible, with the lowest environmental impact and highest positive social results.</a:t>
            </a:r>
          </a:p>
        </p:txBody>
      </p:sp>
      <p:pic>
        <p:nvPicPr>
          <p:cNvPr id="6" name="Picture 4" descr="Icon&#10;&#10;Description automatically generated">
            <a:extLst>
              <a:ext uri="{FF2B5EF4-FFF2-40B4-BE49-F238E27FC236}">
                <a16:creationId xmlns:a16="http://schemas.microsoft.com/office/drawing/2014/main" id="{E365ED1C-10A4-DE73-5DC1-E6F809E91149}"/>
              </a:ext>
            </a:extLst>
          </p:cNvPr>
          <p:cNvPicPr>
            <a:picLocks noChangeAspect="1"/>
          </p:cNvPicPr>
          <p:nvPr/>
        </p:nvPicPr>
        <p:blipFill>
          <a:blip r:embed="rId2"/>
          <a:stretch>
            <a:fillRect/>
          </a:stretch>
        </p:blipFill>
        <p:spPr>
          <a:xfrm>
            <a:off x="1466995" y="4569297"/>
            <a:ext cx="2152677" cy="1799199"/>
          </a:xfrm>
          <a:prstGeom prst="rect">
            <a:avLst/>
          </a:prstGeom>
        </p:spPr>
      </p:pic>
    </p:spTree>
    <p:extLst>
      <p:ext uri="{BB962C8B-B14F-4D97-AF65-F5344CB8AC3E}">
        <p14:creationId xmlns:p14="http://schemas.microsoft.com/office/powerpoint/2010/main" val="3761459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9728F4-30B7-7A9E-C57A-D454820BAFE8}"/>
              </a:ext>
            </a:extLst>
          </p:cNvPr>
          <p:cNvSpPr>
            <a:spLocks noGrp="1"/>
          </p:cNvSpPr>
          <p:nvPr>
            <p:ph type="body" sz="quarter" idx="18"/>
          </p:nvPr>
        </p:nvSpPr>
        <p:spPr>
          <a:xfrm>
            <a:off x="313559" y="2654738"/>
            <a:ext cx="11709107" cy="3720662"/>
          </a:xfrm>
        </p:spPr>
        <p:txBody>
          <a:bodyPr>
            <a:normAutofit/>
          </a:bodyPr>
          <a:lstStyle/>
          <a:p>
            <a:r>
              <a:rPr lang="en-US" sz="2400">
                <a:solidFill>
                  <a:srgbClr val="0B582E"/>
                </a:solidFill>
              </a:rPr>
              <a:t>Sustainable products should use fewer natural resources, contain fewer hazardous materials, have a longer lifespan, consume less energy or water in production or use, be able to be reused or recycled upon disposal and lastly, generate less waste upon the end of their lifespan.  </a:t>
            </a:r>
            <a:endParaRPr lang="en-US">
              <a:solidFill>
                <a:srgbClr val="0B582E"/>
              </a:solidFill>
            </a:endParaRPr>
          </a:p>
          <a:p>
            <a:r>
              <a:rPr lang="en-US" sz="2400">
                <a:solidFill>
                  <a:srgbClr val="0B582E"/>
                </a:solidFill>
              </a:rPr>
              <a:t>Sustainable purchasing is not just about the proxy of purchasing ‘green products’, it is about </a:t>
            </a:r>
            <a:r>
              <a:rPr lang="en-US" sz="2400" err="1">
                <a:solidFill>
                  <a:srgbClr val="0B582E"/>
                </a:solidFill>
              </a:rPr>
              <a:t>minimising</a:t>
            </a:r>
            <a:r>
              <a:rPr lang="en-US" sz="2400">
                <a:solidFill>
                  <a:srgbClr val="0B582E"/>
                </a:solidFill>
              </a:rPr>
              <a:t> the negative socio-economic effects of a business’s purchasing decision. </a:t>
            </a:r>
          </a:p>
          <a:p>
            <a:r>
              <a:rPr lang="en-US" sz="2400">
                <a:solidFill>
                  <a:srgbClr val="0B582E"/>
                </a:solidFill>
              </a:rPr>
              <a:t>As a business, making sustainable purchasing decisions gives you the ability to </a:t>
            </a:r>
            <a:r>
              <a:rPr lang="en-US" sz="2400" err="1">
                <a:solidFill>
                  <a:srgbClr val="0B582E"/>
                </a:solidFill>
              </a:rPr>
              <a:t>minimise</a:t>
            </a:r>
            <a:r>
              <a:rPr lang="en-US" sz="2400">
                <a:solidFill>
                  <a:srgbClr val="0B582E"/>
                </a:solidFill>
              </a:rPr>
              <a:t> the indirect, negative impacts of your </a:t>
            </a:r>
            <a:r>
              <a:rPr lang="en-US" sz="2400" err="1">
                <a:solidFill>
                  <a:srgbClr val="0B582E"/>
                </a:solidFill>
              </a:rPr>
              <a:t>organisation</a:t>
            </a:r>
            <a:r>
              <a:rPr lang="en-US" sz="2400">
                <a:solidFill>
                  <a:srgbClr val="0B582E"/>
                </a:solidFill>
              </a:rPr>
              <a:t>, its operations, and the services you deliver on the environment. </a:t>
            </a:r>
            <a:endParaRPr lang="en-IE" sz="2400">
              <a:solidFill>
                <a:srgbClr val="0B582E"/>
              </a:solidFill>
            </a:endParaRPr>
          </a:p>
        </p:txBody>
      </p:sp>
      <p:sp>
        <p:nvSpPr>
          <p:cNvPr id="3" name="Text Placeholder 2">
            <a:extLst>
              <a:ext uri="{FF2B5EF4-FFF2-40B4-BE49-F238E27FC236}">
                <a16:creationId xmlns:a16="http://schemas.microsoft.com/office/drawing/2014/main" id="{6A1375F9-5CAF-5743-6245-BB3B473DC3E8}"/>
              </a:ext>
            </a:extLst>
          </p:cNvPr>
          <p:cNvSpPr>
            <a:spLocks noGrp="1"/>
          </p:cNvSpPr>
          <p:nvPr>
            <p:ph type="body" sz="quarter" idx="16"/>
          </p:nvPr>
        </p:nvSpPr>
        <p:spPr>
          <a:xfrm>
            <a:off x="568718" y="661585"/>
            <a:ext cx="6873482" cy="1511344"/>
          </a:xfrm>
        </p:spPr>
        <p:txBody>
          <a:bodyPr/>
          <a:lstStyle/>
          <a:p>
            <a:pPr>
              <a:lnSpc>
                <a:spcPct val="100000"/>
              </a:lnSpc>
            </a:pPr>
            <a:r>
              <a:rPr lang="en-IE"/>
              <a:t>What is a Sustainable Product &amp; How will it help business?</a:t>
            </a:r>
          </a:p>
        </p:txBody>
      </p:sp>
      <p:pic>
        <p:nvPicPr>
          <p:cNvPr id="4" name="Picture 3">
            <a:extLst>
              <a:ext uri="{FF2B5EF4-FFF2-40B4-BE49-F238E27FC236}">
                <a16:creationId xmlns:a16="http://schemas.microsoft.com/office/drawing/2014/main" id="{C4FC4312-489E-9C9F-E188-E4F8EF81FE79}"/>
              </a:ext>
            </a:extLst>
          </p:cNvPr>
          <p:cNvPicPr>
            <a:picLocks noChangeAspect="1"/>
          </p:cNvPicPr>
          <p:nvPr/>
        </p:nvPicPr>
        <p:blipFill>
          <a:blip r:embed="rId2"/>
          <a:stretch>
            <a:fillRect/>
          </a:stretch>
        </p:blipFill>
        <p:spPr>
          <a:xfrm>
            <a:off x="9313334" y="661585"/>
            <a:ext cx="1390943" cy="1381546"/>
          </a:xfrm>
          <a:prstGeom prst="rect">
            <a:avLst/>
          </a:prstGeom>
        </p:spPr>
      </p:pic>
    </p:spTree>
    <p:extLst>
      <p:ext uri="{BB962C8B-B14F-4D97-AF65-F5344CB8AC3E}">
        <p14:creationId xmlns:p14="http://schemas.microsoft.com/office/powerpoint/2010/main" val="435170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BDBAA5-4A8C-793D-8D37-53E53DF10F3F}"/>
              </a:ext>
            </a:extLst>
          </p:cNvPr>
          <p:cNvSpPr>
            <a:spLocks noGrp="1"/>
          </p:cNvSpPr>
          <p:nvPr>
            <p:ph type="body" sz="quarter" idx="18"/>
          </p:nvPr>
        </p:nvSpPr>
        <p:spPr>
          <a:xfrm>
            <a:off x="4638601" y="661586"/>
            <a:ext cx="7053866" cy="4881940"/>
          </a:xfrm>
        </p:spPr>
        <p:txBody>
          <a:bodyPr>
            <a:normAutofit fontScale="92500"/>
          </a:bodyPr>
          <a:lstStyle/>
          <a:p>
            <a:pPr marL="0" indent="0"/>
            <a:r>
              <a:rPr lang="en-US"/>
              <a:t>All businesses, no matter how small or large, need to purchase goods no matter what and we need to use our influence in a positive manner.  </a:t>
            </a:r>
          </a:p>
          <a:p>
            <a:pPr marL="0" indent="0"/>
            <a:r>
              <a:rPr lang="en-US"/>
              <a:t>Here are a few aspects to think about when it comes to purchasing sustainably. </a:t>
            </a:r>
          </a:p>
          <a:p>
            <a:pPr marL="0" indent="0"/>
            <a:r>
              <a:rPr lang="en-US" b="1">
                <a:solidFill>
                  <a:srgbClr val="84BA41"/>
                </a:solidFill>
              </a:rPr>
              <a:t>Ethically sourced and traded products </a:t>
            </a:r>
            <a:r>
              <a:rPr lang="en-US"/>
              <a:t>are key in sustainable purchasing. Ethical sourcing ensures that minimum </a:t>
            </a:r>
            <a:r>
              <a:rPr lang="en-US" err="1"/>
              <a:t>labour</a:t>
            </a:r>
            <a:r>
              <a:rPr lang="en-US"/>
              <a:t> standards are met during the production of the product you are purchasing. However, Fair Trade simply refers to the ethical trading process. An example would be for a business that buys in paper to print on to consider buying in </a:t>
            </a:r>
            <a:r>
              <a:rPr lang="en-US" err="1"/>
              <a:t>evercopy</a:t>
            </a:r>
            <a:r>
              <a:rPr lang="en-US"/>
              <a:t> premium 100% recycled paper. This has the blue angel mark, EU Ecolabel, and forestry stewardship council to support reforestation. Similarly, A-rated equipment is better for energy usage and is more compliant with energy legislation. </a:t>
            </a:r>
            <a:endParaRPr lang="en-IE"/>
          </a:p>
        </p:txBody>
      </p:sp>
      <p:sp>
        <p:nvSpPr>
          <p:cNvPr id="3" name="Text Placeholder 2">
            <a:extLst>
              <a:ext uri="{FF2B5EF4-FFF2-40B4-BE49-F238E27FC236}">
                <a16:creationId xmlns:a16="http://schemas.microsoft.com/office/drawing/2014/main" id="{F3744177-A7BD-5B37-3F16-430B1BBACB0E}"/>
              </a:ext>
            </a:extLst>
          </p:cNvPr>
          <p:cNvSpPr>
            <a:spLocks noGrp="1"/>
          </p:cNvSpPr>
          <p:nvPr>
            <p:ph type="body" sz="quarter" idx="16"/>
          </p:nvPr>
        </p:nvSpPr>
        <p:spPr>
          <a:xfrm>
            <a:off x="0" y="1054397"/>
            <a:ext cx="3089893" cy="1638004"/>
          </a:xfrm>
        </p:spPr>
        <p:txBody>
          <a:bodyPr/>
          <a:lstStyle/>
          <a:p>
            <a:r>
              <a:rPr lang="en-IE"/>
              <a:t>What should your business consider?</a:t>
            </a:r>
          </a:p>
        </p:txBody>
      </p:sp>
      <p:pic>
        <p:nvPicPr>
          <p:cNvPr id="5" name="Picture 4">
            <a:extLst>
              <a:ext uri="{FF2B5EF4-FFF2-40B4-BE49-F238E27FC236}">
                <a16:creationId xmlns:a16="http://schemas.microsoft.com/office/drawing/2014/main" id="{F0337E08-4623-A9DB-0A98-F7ECF82BBB1D}"/>
              </a:ext>
            </a:extLst>
          </p:cNvPr>
          <p:cNvPicPr>
            <a:picLocks noChangeAspect="1"/>
          </p:cNvPicPr>
          <p:nvPr/>
        </p:nvPicPr>
        <p:blipFill>
          <a:blip r:embed="rId2"/>
          <a:stretch>
            <a:fillRect/>
          </a:stretch>
        </p:blipFill>
        <p:spPr>
          <a:xfrm>
            <a:off x="257887" y="4313054"/>
            <a:ext cx="1034700" cy="1014991"/>
          </a:xfrm>
          <a:prstGeom prst="rect">
            <a:avLst/>
          </a:prstGeom>
        </p:spPr>
      </p:pic>
      <p:pic>
        <p:nvPicPr>
          <p:cNvPr id="7" name="Picture 6">
            <a:extLst>
              <a:ext uri="{FF2B5EF4-FFF2-40B4-BE49-F238E27FC236}">
                <a16:creationId xmlns:a16="http://schemas.microsoft.com/office/drawing/2014/main" id="{02D8D314-ED48-DDE4-8B81-B59EE392021B}"/>
              </a:ext>
            </a:extLst>
          </p:cNvPr>
          <p:cNvPicPr>
            <a:picLocks noChangeAspect="1"/>
          </p:cNvPicPr>
          <p:nvPr/>
        </p:nvPicPr>
        <p:blipFill>
          <a:blip r:embed="rId3"/>
          <a:stretch>
            <a:fillRect/>
          </a:stretch>
        </p:blipFill>
        <p:spPr>
          <a:xfrm>
            <a:off x="1535675" y="3805558"/>
            <a:ext cx="1047733" cy="1014991"/>
          </a:xfrm>
          <a:prstGeom prst="rect">
            <a:avLst/>
          </a:prstGeom>
        </p:spPr>
      </p:pic>
      <p:pic>
        <p:nvPicPr>
          <p:cNvPr id="9" name="Picture 8">
            <a:extLst>
              <a:ext uri="{FF2B5EF4-FFF2-40B4-BE49-F238E27FC236}">
                <a16:creationId xmlns:a16="http://schemas.microsoft.com/office/drawing/2014/main" id="{18A24DCD-EA69-8B4F-0075-8ACF452F43F1}"/>
              </a:ext>
            </a:extLst>
          </p:cNvPr>
          <p:cNvPicPr>
            <a:picLocks noChangeAspect="1"/>
          </p:cNvPicPr>
          <p:nvPr/>
        </p:nvPicPr>
        <p:blipFill>
          <a:blip r:embed="rId4"/>
          <a:stretch>
            <a:fillRect/>
          </a:stretch>
        </p:blipFill>
        <p:spPr>
          <a:xfrm>
            <a:off x="499533" y="2801910"/>
            <a:ext cx="1102617" cy="1254179"/>
          </a:xfrm>
          <a:prstGeom prst="rect">
            <a:avLst/>
          </a:prstGeom>
        </p:spPr>
      </p:pic>
    </p:spTree>
    <p:extLst>
      <p:ext uri="{BB962C8B-B14F-4D97-AF65-F5344CB8AC3E}">
        <p14:creationId xmlns:p14="http://schemas.microsoft.com/office/powerpoint/2010/main" val="1204388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42E4A7-8A73-5815-28A4-80DC1EEC2FBB}"/>
              </a:ext>
            </a:extLst>
          </p:cNvPr>
          <p:cNvSpPr>
            <a:spLocks noGrp="1"/>
          </p:cNvSpPr>
          <p:nvPr>
            <p:ph type="body" sz="quarter" idx="18"/>
          </p:nvPr>
        </p:nvSpPr>
        <p:spPr/>
        <p:txBody>
          <a:bodyPr>
            <a:normAutofit fontScale="92500"/>
          </a:bodyPr>
          <a:lstStyle/>
          <a:p>
            <a:pPr marL="0" indent="0"/>
            <a:r>
              <a:rPr lang="en-US" b="1">
                <a:solidFill>
                  <a:srgbClr val="84BA41"/>
                </a:solidFill>
              </a:rPr>
              <a:t>Purchasing goods from local suppliers </a:t>
            </a:r>
            <a:r>
              <a:rPr lang="en-US"/>
              <a:t>is incredibly beneficial as local jobs and services are supported through sustainable purchasing, which is not only beneficial for your company but also beneficial for your local economy. </a:t>
            </a:r>
          </a:p>
          <a:p>
            <a:pPr marL="0" indent="0"/>
            <a:endParaRPr lang="en-US"/>
          </a:p>
          <a:p>
            <a:pPr marL="0" indent="0"/>
            <a:r>
              <a:rPr lang="en-US"/>
              <a:t>When consideration is given to </a:t>
            </a:r>
            <a:r>
              <a:rPr lang="en-US" err="1"/>
              <a:t>utilising</a:t>
            </a:r>
            <a:r>
              <a:rPr lang="en-US"/>
              <a:t> the community and voluntary sectors, goods are more deliverable and sustainable on social factors, such as skill development within the local community. </a:t>
            </a:r>
          </a:p>
          <a:p>
            <a:pPr marL="0" indent="0"/>
            <a:endParaRPr lang="en-US"/>
          </a:p>
          <a:p>
            <a:pPr marL="0" indent="0"/>
            <a:r>
              <a:rPr lang="en-US"/>
              <a:t>Local job creation and developing community skills as mentioned previously will further show social sustainability and improve your profile as a sustainable company. </a:t>
            </a:r>
            <a:endParaRPr lang="en-IE"/>
          </a:p>
        </p:txBody>
      </p:sp>
      <p:sp>
        <p:nvSpPr>
          <p:cNvPr id="3" name="Text Placeholder 2">
            <a:extLst>
              <a:ext uri="{FF2B5EF4-FFF2-40B4-BE49-F238E27FC236}">
                <a16:creationId xmlns:a16="http://schemas.microsoft.com/office/drawing/2014/main" id="{CF2C59D1-2EF8-8E78-2332-456CD6D81585}"/>
              </a:ext>
            </a:extLst>
          </p:cNvPr>
          <p:cNvSpPr>
            <a:spLocks noGrp="1"/>
          </p:cNvSpPr>
          <p:nvPr>
            <p:ph type="body" sz="quarter" idx="16"/>
          </p:nvPr>
        </p:nvSpPr>
        <p:spPr>
          <a:xfrm>
            <a:off x="0" y="1453705"/>
            <a:ext cx="3089893" cy="4881923"/>
          </a:xfrm>
        </p:spPr>
        <p:txBody>
          <a:bodyPr/>
          <a:lstStyle/>
          <a:p>
            <a:r>
              <a:rPr lang="en-IE"/>
              <a:t>Buying Local!</a:t>
            </a:r>
          </a:p>
        </p:txBody>
      </p:sp>
      <p:grpSp>
        <p:nvGrpSpPr>
          <p:cNvPr id="4" name="Graphic 3">
            <a:extLst>
              <a:ext uri="{FF2B5EF4-FFF2-40B4-BE49-F238E27FC236}">
                <a16:creationId xmlns:a16="http://schemas.microsoft.com/office/drawing/2014/main" id="{A31CECA3-B58B-DCF4-DA71-C14751A18770}"/>
              </a:ext>
            </a:extLst>
          </p:cNvPr>
          <p:cNvGrpSpPr/>
          <p:nvPr/>
        </p:nvGrpSpPr>
        <p:grpSpPr>
          <a:xfrm>
            <a:off x="503691" y="2785536"/>
            <a:ext cx="1662426" cy="1628680"/>
            <a:chOff x="978339" y="4767300"/>
            <a:chExt cx="715862" cy="735059"/>
          </a:xfrm>
          <a:solidFill>
            <a:srgbClr val="0B582E"/>
          </a:solidFill>
        </p:grpSpPr>
        <p:sp>
          <p:nvSpPr>
            <p:cNvPr id="5" name="Freeform 4">
              <a:extLst>
                <a:ext uri="{FF2B5EF4-FFF2-40B4-BE49-F238E27FC236}">
                  <a16:creationId xmlns:a16="http://schemas.microsoft.com/office/drawing/2014/main" id="{AD398FAC-63AF-1F0D-0ACA-9F61251C29B8}"/>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A2CC3A"/>
            </a:solid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C0D4A01-3C7B-F06F-7BB8-0F4994F847EE}"/>
                </a:ext>
              </a:extLst>
            </p:cNvPr>
            <p:cNvSpPr/>
            <p:nvPr/>
          </p:nvSpPr>
          <p:spPr>
            <a:xfrm>
              <a:off x="978339" y="4767300"/>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2254692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18032B-F0BE-F920-0998-34D6B28299C0}"/>
              </a:ext>
            </a:extLst>
          </p:cNvPr>
          <p:cNvSpPr>
            <a:spLocks noGrp="1"/>
          </p:cNvSpPr>
          <p:nvPr>
            <p:ph type="body" sz="quarter" idx="18"/>
          </p:nvPr>
        </p:nvSpPr>
        <p:spPr/>
        <p:txBody>
          <a:bodyPr>
            <a:normAutofit lnSpcReduction="10000"/>
          </a:bodyPr>
          <a:lstStyle/>
          <a:p>
            <a:pPr marL="0" indent="0"/>
            <a:r>
              <a:rPr lang="en-US" b="1">
                <a:solidFill>
                  <a:srgbClr val="84BA41"/>
                </a:solidFill>
              </a:rPr>
              <a:t>External Processes:</a:t>
            </a:r>
          </a:p>
          <a:p>
            <a:pPr marL="0" indent="0"/>
            <a:r>
              <a:rPr lang="en-US"/>
              <a:t>When it comes to improving sustainability and </a:t>
            </a:r>
            <a:r>
              <a:rPr lang="en-US" err="1"/>
              <a:t>optimising</a:t>
            </a:r>
            <a:r>
              <a:rPr lang="en-US"/>
              <a:t> operations, procurement channels are some of the first places to focus on. After all, the supply chain not only accounts for most costs and sources of inefficiency but produces more emissions than internal operations typically do.</a:t>
            </a:r>
          </a:p>
          <a:p>
            <a:pPr marL="0" indent="0"/>
            <a:r>
              <a:rPr lang="en-US" b="1">
                <a:solidFill>
                  <a:srgbClr val="84BA41"/>
                </a:solidFill>
              </a:rPr>
              <a:t>Internal Processes:</a:t>
            </a:r>
          </a:p>
          <a:p>
            <a:pPr marL="0" indent="0"/>
            <a:r>
              <a:rPr lang="en-US"/>
              <a:t>Inefficiencies can come from within, too. Achieving a transformational change, for the better, means maintaining proper operations across the board, from fostering supplier-buyer relationships to cultivating employee compliance.</a:t>
            </a:r>
            <a:endParaRPr lang="en-IE"/>
          </a:p>
        </p:txBody>
      </p:sp>
      <p:sp>
        <p:nvSpPr>
          <p:cNvPr id="3" name="Text Placeholder 2">
            <a:extLst>
              <a:ext uri="{FF2B5EF4-FFF2-40B4-BE49-F238E27FC236}">
                <a16:creationId xmlns:a16="http://schemas.microsoft.com/office/drawing/2014/main" id="{71533851-8978-FDF9-3E3D-04B75CCCC664}"/>
              </a:ext>
            </a:extLst>
          </p:cNvPr>
          <p:cNvSpPr>
            <a:spLocks noGrp="1"/>
          </p:cNvSpPr>
          <p:nvPr>
            <p:ph type="body" sz="quarter" idx="16"/>
          </p:nvPr>
        </p:nvSpPr>
        <p:spPr/>
        <p:txBody>
          <a:bodyPr/>
          <a:lstStyle/>
          <a:p>
            <a:r>
              <a:rPr lang="en-IE"/>
              <a:t>Where to start and why?</a:t>
            </a:r>
          </a:p>
        </p:txBody>
      </p:sp>
      <p:grpSp>
        <p:nvGrpSpPr>
          <p:cNvPr id="4" name="Graphic 3">
            <a:extLst>
              <a:ext uri="{FF2B5EF4-FFF2-40B4-BE49-F238E27FC236}">
                <a16:creationId xmlns:a16="http://schemas.microsoft.com/office/drawing/2014/main" id="{A40337F5-599A-1F04-182F-A6A70A5E09DB}"/>
              </a:ext>
            </a:extLst>
          </p:cNvPr>
          <p:cNvGrpSpPr/>
          <p:nvPr/>
        </p:nvGrpSpPr>
        <p:grpSpPr>
          <a:xfrm>
            <a:off x="8330978" y="711462"/>
            <a:ext cx="1166440" cy="1151736"/>
            <a:chOff x="2286778" y="4634843"/>
            <a:chExt cx="815973" cy="805687"/>
          </a:xfrm>
          <a:solidFill>
            <a:schemeClr val="bg1"/>
          </a:solidFill>
        </p:grpSpPr>
        <p:sp>
          <p:nvSpPr>
            <p:cNvPr id="5" name="Freeform 54">
              <a:extLst>
                <a:ext uri="{FF2B5EF4-FFF2-40B4-BE49-F238E27FC236}">
                  <a16:creationId xmlns:a16="http://schemas.microsoft.com/office/drawing/2014/main" id="{5D2A8882-5615-83D4-5058-EAE86853C5CC}"/>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A2CC3A"/>
            </a:solidFill>
            <a:ln w="27426" cap="flat">
              <a:noFill/>
              <a:prstDash val="solid"/>
              <a:miter/>
            </a:ln>
          </p:spPr>
          <p:txBody>
            <a:bodyPr rtlCol="0" anchor="ctr"/>
            <a:lstStyle/>
            <a:p>
              <a:endParaRPr lang="en-US"/>
            </a:p>
          </p:txBody>
        </p:sp>
        <p:sp>
          <p:nvSpPr>
            <p:cNvPr id="6" name="Freeform 55">
              <a:extLst>
                <a:ext uri="{FF2B5EF4-FFF2-40B4-BE49-F238E27FC236}">
                  <a16:creationId xmlns:a16="http://schemas.microsoft.com/office/drawing/2014/main" id="{12C8F6B7-9774-9A64-B73C-EFDD56970572}"/>
                </a:ext>
              </a:extLst>
            </p:cNvPr>
            <p:cNvSpPr/>
            <p:nvPr/>
          </p:nvSpPr>
          <p:spPr>
            <a:xfrm>
              <a:off x="2286778" y="4634843"/>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6606984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2F5296-F643-CD9B-6D2B-8C6156CCF22D}"/>
              </a:ext>
            </a:extLst>
          </p:cNvPr>
          <p:cNvSpPr>
            <a:spLocks noGrp="1"/>
          </p:cNvSpPr>
          <p:nvPr>
            <p:ph type="body" sz="quarter" idx="31"/>
          </p:nvPr>
        </p:nvSpPr>
        <p:spPr/>
        <p:txBody>
          <a:bodyPr/>
          <a:lstStyle/>
          <a:p>
            <a:pPr marL="0" indent="0"/>
            <a:r>
              <a:rPr lang="en-IE"/>
              <a:t>Evaluate Your Existing Setup</a:t>
            </a:r>
          </a:p>
        </p:txBody>
      </p:sp>
      <p:sp>
        <p:nvSpPr>
          <p:cNvPr id="3" name="Text Placeholder 2">
            <a:extLst>
              <a:ext uri="{FF2B5EF4-FFF2-40B4-BE49-F238E27FC236}">
                <a16:creationId xmlns:a16="http://schemas.microsoft.com/office/drawing/2014/main" id="{B7A63A03-969D-3BE6-4C48-F1A3E696FB6A}"/>
              </a:ext>
            </a:extLst>
          </p:cNvPr>
          <p:cNvSpPr>
            <a:spLocks noGrp="1"/>
          </p:cNvSpPr>
          <p:nvPr>
            <p:ph type="body" sz="quarter" idx="32"/>
          </p:nvPr>
        </p:nvSpPr>
        <p:spPr/>
        <p:txBody>
          <a:bodyPr/>
          <a:lstStyle/>
          <a:p>
            <a:pPr marL="0" indent="0"/>
            <a:r>
              <a:rPr lang="en-IE"/>
              <a:t>Educate and Build Awareness</a:t>
            </a:r>
          </a:p>
        </p:txBody>
      </p:sp>
      <p:sp>
        <p:nvSpPr>
          <p:cNvPr id="4" name="Text Placeholder 3">
            <a:extLst>
              <a:ext uri="{FF2B5EF4-FFF2-40B4-BE49-F238E27FC236}">
                <a16:creationId xmlns:a16="http://schemas.microsoft.com/office/drawing/2014/main" id="{ACAFAF87-F604-F4CB-5B00-3A9C65D94D54}"/>
              </a:ext>
            </a:extLst>
          </p:cNvPr>
          <p:cNvSpPr>
            <a:spLocks noGrp="1"/>
          </p:cNvSpPr>
          <p:nvPr>
            <p:ph type="body" sz="quarter" idx="33"/>
          </p:nvPr>
        </p:nvSpPr>
        <p:spPr/>
        <p:txBody>
          <a:bodyPr>
            <a:normAutofit fontScale="92500" lnSpcReduction="10000"/>
          </a:bodyPr>
          <a:lstStyle/>
          <a:p>
            <a:pPr marL="0" indent="0"/>
            <a:r>
              <a:rPr lang="en-US"/>
              <a:t>Define a Code of Conduct and Collaboration Requirements</a:t>
            </a:r>
            <a:endParaRPr lang="en-IE"/>
          </a:p>
        </p:txBody>
      </p:sp>
      <p:sp>
        <p:nvSpPr>
          <p:cNvPr id="5" name="Text Placeholder 4">
            <a:extLst>
              <a:ext uri="{FF2B5EF4-FFF2-40B4-BE49-F238E27FC236}">
                <a16:creationId xmlns:a16="http://schemas.microsoft.com/office/drawing/2014/main" id="{23193356-9784-14B3-9E35-01360578CAE7}"/>
              </a:ext>
            </a:extLst>
          </p:cNvPr>
          <p:cNvSpPr>
            <a:spLocks noGrp="1"/>
          </p:cNvSpPr>
          <p:nvPr>
            <p:ph type="body" sz="quarter" idx="34"/>
          </p:nvPr>
        </p:nvSpPr>
        <p:spPr/>
        <p:txBody>
          <a:bodyPr/>
          <a:lstStyle/>
          <a:p>
            <a:pPr marL="0" indent="0"/>
            <a:r>
              <a:rPr lang="en-IE"/>
              <a:t>Reward and Respond</a:t>
            </a:r>
          </a:p>
        </p:txBody>
      </p:sp>
      <p:sp>
        <p:nvSpPr>
          <p:cNvPr id="6" name="Text Placeholder 5">
            <a:extLst>
              <a:ext uri="{FF2B5EF4-FFF2-40B4-BE49-F238E27FC236}">
                <a16:creationId xmlns:a16="http://schemas.microsoft.com/office/drawing/2014/main" id="{4D95D492-0422-261C-753C-7960890A8E47}"/>
              </a:ext>
            </a:extLst>
          </p:cNvPr>
          <p:cNvSpPr>
            <a:spLocks noGrp="1"/>
          </p:cNvSpPr>
          <p:nvPr>
            <p:ph type="body" sz="quarter" idx="16"/>
          </p:nvPr>
        </p:nvSpPr>
        <p:spPr>
          <a:xfrm>
            <a:off x="411246" y="262467"/>
            <a:ext cx="11027221" cy="1744133"/>
          </a:xfrm>
        </p:spPr>
        <p:txBody>
          <a:bodyPr>
            <a:normAutofit/>
          </a:bodyPr>
          <a:lstStyle/>
          <a:p>
            <a:pPr algn="ctr"/>
            <a:r>
              <a:rPr lang="en-US" sz="2800">
                <a:solidFill>
                  <a:srgbClr val="0B582E"/>
                </a:solidFill>
              </a:rPr>
              <a:t>In practice, sustainability is not easy to do. After all, monitoring, communicating and collaborating with many suppliers at a time is no small feat. Luckily, there are some things that YOU can do to keep procurement operations on the right track. Here are 6 actionable steps…</a:t>
            </a:r>
            <a:endParaRPr lang="en-IE" sz="2800">
              <a:solidFill>
                <a:srgbClr val="0B582E"/>
              </a:solidFill>
            </a:endParaRPr>
          </a:p>
        </p:txBody>
      </p:sp>
      <p:pic>
        <p:nvPicPr>
          <p:cNvPr id="8" name="Graphic 7" descr="Badge 3 outline">
            <a:extLst>
              <a:ext uri="{FF2B5EF4-FFF2-40B4-BE49-F238E27FC236}">
                <a16:creationId xmlns:a16="http://schemas.microsoft.com/office/drawing/2014/main" id="{0693D5C3-ADB3-E4B4-07C7-EDCFF44A02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96184" y="2789191"/>
            <a:ext cx="914400" cy="914400"/>
          </a:xfrm>
          <a:prstGeom prst="rect">
            <a:avLst/>
          </a:prstGeom>
        </p:spPr>
      </p:pic>
      <p:pic>
        <p:nvPicPr>
          <p:cNvPr id="10" name="Graphic 9" descr="Badge 1 outline">
            <a:extLst>
              <a:ext uri="{FF2B5EF4-FFF2-40B4-BE49-F238E27FC236}">
                <a16:creationId xmlns:a16="http://schemas.microsoft.com/office/drawing/2014/main" id="{D55FFAFB-9FE0-889D-1C6D-0798E63A67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22890" y="2823088"/>
            <a:ext cx="914400" cy="914400"/>
          </a:xfrm>
          <a:prstGeom prst="rect">
            <a:avLst/>
          </a:prstGeom>
        </p:spPr>
      </p:pic>
      <p:pic>
        <p:nvPicPr>
          <p:cNvPr id="12" name="Graphic 11" descr="Badge outline">
            <a:extLst>
              <a:ext uri="{FF2B5EF4-FFF2-40B4-BE49-F238E27FC236}">
                <a16:creationId xmlns:a16="http://schemas.microsoft.com/office/drawing/2014/main" id="{6D54EA3E-6997-A509-7431-050BC2A397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11175" y="5102586"/>
            <a:ext cx="914400" cy="914400"/>
          </a:xfrm>
          <a:prstGeom prst="rect">
            <a:avLst/>
          </a:prstGeom>
        </p:spPr>
      </p:pic>
      <p:pic>
        <p:nvPicPr>
          <p:cNvPr id="14" name="Graphic 13" descr="Badge 4 outline">
            <a:extLst>
              <a:ext uri="{FF2B5EF4-FFF2-40B4-BE49-F238E27FC236}">
                <a16:creationId xmlns:a16="http://schemas.microsoft.com/office/drawing/2014/main" id="{FB105806-088B-427C-1E48-EDC68E0517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09800" y="5065244"/>
            <a:ext cx="914400" cy="914400"/>
          </a:xfrm>
          <a:prstGeom prst="rect">
            <a:avLst/>
          </a:prstGeom>
        </p:spPr>
      </p:pic>
      <p:sp>
        <p:nvSpPr>
          <p:cNvPr id="16" name="Freeform 59">
            <a:extLst>
              <a:ext uri="{FF2B5EF4-FFF2-40B4-BE49-F238E27FC236}">
                <a16:creationId xmlns:a16="http://schemas.microsoft.com/office/drawing/2014/main" id="{D984B821-9856-EFCC-6DE7-C2EF03BCFD78}"/>
              </a:ext>
            </a:extLst>
          </p:cNvPr>
          <p:cNvSpPr/>
          <p:nvPr/>
        </p:nvSpPr>
        <p:spPr>
          <a:xfrm>
            <a:off x="9776547" y="4269286"/>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0B582E"/>
          </a:solidFill>
          <a:ln cap="flat">
            <a:solidFill>
              <a:srgbClr val="0B582E"/>
            </a:solid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Tree>
    <p:extLst>
      <p:ext uri="{BB962C8B-B14F-4D97-AF65-F5344CB8AC3E}">
        <p14:creationId xmlns:p14="http://schemas.microsoft.com/office/powerpoint/2010/main" val="4267781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0AEBC6-409C-0CC0-20CC-620690AC84E3}"/>
              </a:ext>
            </a:extLst>
          </p:cNvPr>
          <p:cNvSpPr>
            <a:spLocks noGrp="1"/>
          </p:cNvSpPr>
          <p:nvPr>
            <p:ph type="body" sz="quarter" idx="31"/>
          </p:nvPr>
        </p:nvSpPr>
        <p:spPr/>
        <p:txBody>
          <a:bodyPr/>
          <a:lstStyle/>
          <a:p>
            <a:pPr marL="0" indent="0"/>
            <a:r>
              <a:rPr lang="en-IE"/>
              <a:t>Optimise Communication</a:t>
            </a:r>
          </a:p>
        </p:txBody>
      </p:sp>
      <p:sp>
        <p:nvSpPr>
          <p:cNvPr id="3" name="Text Placeholder 2">
            <a:extLst>
              <a:ext uri="{FF2B5EF4-FFF2-40B4-BE49-F238E27FC236}">
                <a16:creationId xmlns:a16="http://schemas.microsoft.com/office/drawing/2014/main" id="{C0FD4BE3-AFAB-5969-4643-FA7718E4C125}"/>
              </a:ext>
            </a:extLst>
          </p:cNvPr>
          <p:cNvSpPr>
            <a:spLocks noGrp="1"/>
          </p:cNvSpPr>
          <p:nvPr>
            <p:ph type="body" sz="quarter" idx="33"/>
          </p:nvPr>
        </p:nvSpPr>
        <p:spPr/>
        <p:txBody>
          <a:bodyPr/>
          <a:lstStyle/>
          <a:p>
            <a:pPr marL="0" indent="0"/>
            <a:r>
              <a:rPr lang="en-IE"/>
              <a:t>Align Core Business Strategies</a:t>
            </a:r>
          </a:p>
        </p:txBody>
      </p:sp>
      <p:sp>
        <p:nvSpPr>
          <p:cNvPr id="4" name="Text Placeholder 3">
            <a:extLst>
              <a:ext uri="{FF2B5EF4-FFF2-40B4-BE49-F238E27FC236}">
                <a16:creationId xmlns:a16="http://schemas.microsoft.com/office/drawing/2014/main" id="{B7FCEF70-6105-FE01-C28F-D5EFE98B4734}"/>
              </a:ext>
            </a:extLst>
          </p:cNvPr>
          <p:cNvSpPr>
            <a:spLocks noGrp="1"/>
          </p:cNvSpPr>
          <p:nvPr>
            <p:ph type="body" sz="quarter" idx="16"/>
          </p:nvPr>
        </p:nvSpPr>
        <p:spPr>
          <a:xfrm>
            <a:off x="411246" y="429619"/>
            <a:ext cx="9587887" cy="582221"/>
          </a:xfrm>
        </p:spPr>
        <p:txBody>
          <a:bodyPr>
            <a:noAutofit/>
          </a:bodyPr>
          <a:lstStyle/>
          <a:p>
            <a:r>
              <a:rPr lang="en-US" sz="2800">
                <a:solidFill>
                  <a:srgbClr val="0B582E"/>
                </a:solidFill>
              </a:rPr>
              <a:t>Keeping procurement operations on the right track…6 actionable steps – continued</a:t>
            </a:r>
            <a:endParaRPr lang="en-IE" sz="2800">
              <a:solidFill>
                <a:srgbClr val="0B582E"/>
              </a:solidFill>
            </a:endParaRPr>
          </a:p>
        </p:txBody>
      </p:sp>
      <p:pic>
        <p:nvPicPr>
          <p:cNvPr id="6" name="Graphic 5" descr="Badge 5 outline">
            <a:extLst>
              <a:ext uri="{FF2B5EF4-FFF2-40B4-BE49-F238E27FC236}">
                <a16:creationId xmlns:a16="http://schemas.microsoft.com/office/drawing/2014/main" id="{C25F3056-FFC0-BB90-7ACF-170361A895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9934" y="2823088"/>
            <a:ext cx="914400" cy="914400"/>
          </a:xfrm>
          <a:prstGeom prst="rect">
            <a:avLst/>
          </a:prstGeom>
        </p:spPr>
      </p:pic>
      <p:pic>
        <p:nvPicPr>
          <p:cNvPr id="8" name="Graphic 7" descr="Badge 6 outline">
            <a:extLst>
              <a:ext uri="{FF2B5EF4-FFF2-40B4-BE49-F238E27FC236}">
                <a16:creationId xmlns:a16="http://schemas.microsoft.com/office/drawing/2014/main" id="{1AA83638-F448-0285-458E-1E4DAB797E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45800" y="5102586"/>
            <a:ext cx="914400" cy="914400"/>
          </a:xfrm>
          <a:prstGeom prst="rect">
            <a:avLst/>
          </a:prstGeom>
        </p:spPr>
      </p:pic>
      <p:sp>
        <p:nvSpPr>
          <p:cNvPr id="9" name="Ribbon: Tilted Down 8">
            <a:extLst>
              <a:ext uri="{FF2B5EF4-FFF2-40B4-BE49-F238E27FC236}">
                <a16:creationId xmlns:a16="http://schemas.microsoft.com/office/drawing/2014/main" id="{7C131C72-E811-EF83-BB3E-381FCD34516D}"/>
              </a:ext>
            </a:extLst>
          </p:cNvPr>
          <p:cNvSpPr/>
          <p:nvPr/>
        </p:nvSpPr>
        <p:spPr>
          <a:xfrm>
            <a:off x="7399867" y="3649134"/>
            <a:ext cx="4301066" cy="1811866"/>
          </a:xfrm>
          <a:prstGeom prst="ribbon">
            <a:avLst/>
          </a:prstGeom>
          <a:solidFill>
            <a:srgbClr val="297239"/>
          </a:solidFill>
          <a:ln>
            <a:solidFill>
              <a:srgbClr val="0B58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a:solidFill>
                  <a:schemeClr val="bg1"/>
                </a:solidFill>
              </a:rPr>
              <a:t>A Great start to an effective </a:t>
            </a:r>
            <a:r>
              <a:rPr lang="en-IE" sz="2000" b="1">
                <a:solidFill>
                  <a:schemeClr val="bg1"/>
                </a:solidFill>
              </a:rPr>
              <a:t>Sustainable Procurement Strategy</a:t>
            </a:r>
          </a:p>
        </p:txBody>
      </p:sp>
    </p:spTree>
    <p:extLst>
      <p:ext uri="{BB962C8B-B14F-4D97-AF65-F5344CB8AC3E}">
        <p14:creationId xmlns:p14="http://schemas.microsoft.com/office/powerpoint/2010/main" val="1969942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E2C926-39A4-98AF-41ED-E5B87A5E9419}"/>
              </a:ext>
            </a:extLst>
          </p:cNvPr>
          <p:cNvSpPr>
            <a:spLocks noGrp="1"/>
          </p:cNvSpPr>
          <p:nvPr>
            <p:ph type="body" sz="quarter" idx="18"/>
          </p:nvPr>
        </p:nvSpPr>
        <p:spPr>
          <a:xfrm>
            <a:off x="381000" y="1631093"/>
            <a:ext cx="8153400" cy="4651174"/>
          </a:xfrm>
        </p:spPr>
        <p:txBody>
          <a:bodyPr>
            <a:normAutofit fontScale="92500"/>
          </a:bodyPr>
          <a:lstStyle/>
          <a:p>
            <a:pPr marL="0" indent="0"/>
            <a:r>
              <a:rPr lang="en-US" b="0" i="0">
                <a:solidFill>
                  <a:srgbClr val="222222"/>
                </a:solidFill>
                <a:effectLst/>
              </a:rPr>
              <a:t>More than likely, your business has been involved with its suppliers and partners for many years. Before jumping ship for more efficient and eco-friendly partners, evaluate your existing setup. It may be better to swap merely one or two suppliers at a time, starting small. Besides, the teams you already work with may have green initiatives in place or </a:t>
            </a:r>
            <a:r>
              <a:rPr lang="en-US" b="0" i="0" err="1">
                <a:solidFill>
                  <a:srgbClr val="222222"/>
                </a:solidFill>
                <a:effectLst/>
              </a:rPr>
              <a:t>programmes</a:t>
            </a:r>
            <a:r>
              <a:rPr lang="en-US" b="0" i="0">
                <a:solidFill>
                  <a:srgbClr val="222222"/>
                </a:solidFill>
                <a:effectLst/>
              </a:rPr>
              <a:t> that are actively developing. It’s always a good idea to communicate your plans for improved sustainability, even just to see if anyone else is on board.</a:t>
            </a:r>
            <a:br>
              <a:rPr lang="en-US"/>
            </a:br>
            <a:br>
              <a:rPr lang="en-US"/>
            </a:br>
            <a:r>
              <a:rPr lang="en-US" b="0" i="0">
                <a:solidFill>
                  <a:srgbClr val="222222"/>
                </a:solidFill>
                <a:effectLst/>
              </a:rPr>
              <a:t>Establish </a:t>
            </a:r>
            <a:r>
              <a:rPr lang="en-US" b="0" i="0" u="none" strike="noStrike">
                <a:solidFill>
                  <a:srgbClr val="008CFF"/>
                </a:solidFill>
                <a:effectLst/>
                <a:hlinkClick r:id="rId2"/>
              </a:rPr>
              <a:t>a decision framework for choosing new suppliers</a:t>
            </a:r>
            <a:r>
              <a:rPr lang="en-US" b="0" i="0">
                <a:solidFill>
                  <a:srgbClr val="222222"/>
                </a:solidFill>
                <a:effectLst/>
              </a:rPr>
              <a:t> to work with. When issuing Requests for Proposals (RFPs), be sure to negotiate environmentally sound and resource-efficient practices with potential suppliers. Also, it’s important to secure the most energy-efficient and green products available at the same or lower price than alternatives — something that should always be included in agreements.</a:t>
            </a:r>
            <a:endParaRPr lang="en-IE"/>
          </a:p>
        </p:txBody>
      </p:sp>
      <p:sp>
        <p:nvSpPr>
          <p:cNvPr id="3" name="Text Placeholder 2">
            <a:extLst>
              <a:ext uri="{FF2B5EF4-FFF2-40B4-BE49-F238E27FC236}">
                <a16:creationId xmlns:a16="http://schemas.microsoft.com/office/drawing/2014/main" id="{D1788C0B-8D0E-B58A-7BA0-AE28D32F6EEE}"/>
              </a:ext>
            </a:extLst>
          </p:cNvPr>
          <p:cNvSpPr>
            <a:spLocks noGrp="1"/>
          </p:cNvSpPr>
          <p:nvPr>
            <p:ph type="body" sz="quarter" idx="16"/>
          </p:nvPr>
        </p:nvSpPr>
        <p:spPr/>
        <p:txBody>
          <a:bodyPr>
            <a:normAutofit lnSpcReduction="10000"/>
          </a:bodyPr>
          <a:lstStyle/>
          <a:p>
            <a:pPr marL="742950" indent="-742950">
              <a:buFont typeface="+mj-lt"/>
              <a:buAutoNum type="arabicPeriod"/>
            </a:pPr>
            <a:r>
              <a:rPr lang="en-IE"/>
              <a:t>Evaluate Your Existing Setup</a:t>
            </a:r>
          </a:p>
          <a:p>
            <a:endParaRPr lang="en-IE"/>
          </a:p>
        </p:txBody>
      </p:sp>
      <p:pic>
        <p:nvPicPr>
          <p:cNvPr id="5" name="Picture 4" descr="Quizzical burrowing owl looking forward">
            <a:extLst>
              <a:ext uri="{FF2B5EF4-FFF2-40B4-BE49-F238E27FC236}">
                <a16:creationId xmlns:a16="http://schemas.microsoft.com/office/drawing/2014/main" id="{FDBD5824-24CA-A028-E849-C571C3100E15}"/>
              </a:ext>
            </a:extLst>
          </p:cNvPr>
          <p:cNvPicPr>
            <a:picLocks noChangeAspect="1"/>
          </p:cNvPicPr>
          <p:nvPr/>
        </p:nvPicPr>
        <p:blipFill rotWithShape="1">
          <a:blip r:embed="rId3"/>
          <a:srcRect l="6165" r="33187"/>
          <a:stretch/>
        </p:blipFill>
        <p:spPr>
          <a:xfrm>
            <a:off x="8683978" y="1810681"/>
            <a:ext cx="3127022" cy="3582585"/>
          </a:xfrm>
          <a:prstGeom prst="rect">
            <a:avLst/>
          </a:prstGeom>
        </p:spPr>
      </p:pic>
    </p:spTree>
    <p:extLst>
      <p:ext uri="{BB962C8B-B14F-4D97-AF65-F5344CB8AC3E}">
        <p14:creationId xmlns:p14="http://schemas.microsoft.com/office/powerpoint/2010/main" val="20882974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CE999F-CE55-0A9D-2D95-9663E04A84B8}"/>
              </a:ext>
            </a:extLst>
          </p:cNvPr>
          <p:cNvSpPr>
            <a:spLocks noGrp="1"/>
          </p:cNvSpPr>
          <p:nvPr>
            <p:ph type="body" sz="quarter" idx="18"/>
          </p:nvPr>
        </p:nvSpPr>
        <p:spPr>
          <a:xfrm>
            <a:off x="712706" y="3149601"/>
            <a:ext cx="5442561" cy="2690748"/>
          </a:xfrm>
        </p:spPr>
        <p:txBody>
          <a:bodyPr>
            <a:normAutofit/>
          </a:bodyPr>
          <a:lstStyle/>
          <a:p>
            <a:pPr marL="0" indent="0"/>
            <a:r>
              <a:rPr lang="en-US" b="1" i="0" dirty="0">
                <a:solidFill>
                  <a:srgbClr val="0B2471"/>
                </a:solidFill>
                <a:effectLst/>
              </a:rPr>
              <a:t> </a:t>
            </a:r>
            <a:r>
              <a:rPr lang="en-US" b="1" i="0" u="sng" dirty="0">
                <a:solidFill>
                  <a:srgbClr val="0B2471"/>
                </a:solidFill>
                <a:effectLst/>
                <a:hlinkClick r:id="rId2"/>
              </a:rPr>
              <a:t>Watershed Supply Chain</a:t>
            </a:r>
            <a:r>
              <a:rPr lang="en-US" b="1" i="0" dirty="0">
                <a:solidFill>
                  <a:srgbClr val="0B582E"/>
                </a:solidFill>
                <a:effectLst/>
              </a:rPr>
              <a:t>, is a solution dedicated to helping businesses reduce carbon emissions at scale across their supply chain. </a:t>
            </a:r>
            <a:r>
              <a:rPr lang="en-US" dirty="0">
                <a:solidFill>
                  <a:srgbClr val="0B582E"/>
                </a:solidFill>
              </a:rPr>
              <a:t>Thei</a:t>
            </a:r>
            <a:r>
              <a:rPr lang="en-US" b="0" i="0" dirty="0">
                <a:solidFill>
                  <a:srgbClr val="0B582E"/>
                </a:solidFill>
                <a:effectLst/>
              </a:rPr>
              <a:t>r goal is to make measuring, understanding, and reducing emissions across businesses’ supply chains fast, easy, and effective.</a:t>
            </a:r>
            <a:endParaRPr lang="en-IE" dirty="0">
              <a:solidFill>
                <a:srgbClr val="0B582E"/>
              </a:solidFill>
            </a:endParaRPr>
          </a:p>
        </p:txBody>
      </p:sp>
      <p:sp>
        <p:nvSpPr>
          <p:cNvPr id="3" name="Text Placeholder 2">
            <a:extLst>
              <a:ext uri="{FF2B5EF4-FFF2-40B4-BE49-F238E27FC236}">
                <a16:creationId xmlns:a16="http://schemas.microsoft.com/office/drawing/2014/main" id="{D72A068E-BCE2-0710-AE98-B9169959D154}"/>
              </a:ext>
            </a:extLst>
          </p:cNvPr>
          <p:cNvSpPr>
            <a:spLocks noGrp="1"/>
          </p:cNvSpPr>
          <p:nvPr>
            <p:ph type="body" sz="quarter" idx="16"/>
          </p:nvPr>
        </p:nvSpPr>
        <p:spPr>
          <a:xfrm>
            <a:off x="712184" y="907301"/>
            <a:ext cx="4384750" cy="1688415"/>
          </a:xfrm>
        </p:spPr>
        <p:txBody>
          <a:bodyPr/>
          <a:lstStyle/>
          <a:p>
            <a:r>
              <a:rPr lang="en-IE"/>
              <a:t>Tools that are out there to help…one example!</a:t>
            </a:r>
          </a:p>
        </p:txBody>
      </p:sp>
      <p:pic>
        <p:nvPicPr>
          <p:cNvPr id="6" name="Picture Placeholder 5">
            <a:extLst>
              <a:ext uri="{FF2B5EF4-FFF2-40B4-BE49-F238E27FC236}">
                <a16:creationId xmlns:a16="http://schemas.microsoft.com/office/drawing/2014/main" id="{267CF8E0-EA2D-9DF3-90DE-683CBB5E95AE}"/>
              </a:ext>
            </a:extLst>
          </p:cNvPr>
          <p:cNvPicPr>
            <a:picLocks noGrp="1" noChangeAspect="1"/>
          </p:cNvPicPr>
          <p:nvPr>
            <p:ph type="pic" sz="quarter" idx="10"/>
          </p:nvPr>
        </p:nvPicPr>
        <p:blipFill rotWithShape="1">
          <a:blip r:embed="rId3"/>
          <a:srcRect l="6004" r="477"/>
          <a:stretch/>
        </p:blipFill>
        <p:spPr>
          <a:xfrm>
            <a:off x="7035029" y="1481931"/>
            <a:ext cx="5130800" cy="3913188"/>
          </a:xfrm>
        </p:spPr>
      </p:pic>
    </p:spTree>
    <p:extLst>
      <p:ext uri="{BB962C8B-B14F-4D97-AF65-F5344CB8AC3E}">
        <p14:creationId xmlns:p14="http://schemas.microsoft.com/office/powerpoint/2010/main" val="30273575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6E451F-79CB-5D8B-3A0D-BFC6F8471D9D}"/>
              </a:ext>
            </a:extLst>
          </p:cNvPr>
          <p:cNvSpPr>
            <a:spLocks noGrp="1"/>
          </p:cNvSpPr>
          <p:nvPr>
            <p:ph type="body" sz="quarter" idx="18"/>
          </p:nvPr>
        </p:nvSpPr>
        <p:spPr>
          <a:xfrm>
            <a:off x="338669" y="1631093"/>
            <a:ext cx="7884932" cy="5023707"/>
          </a:xfrm>
        </p:spPr>
        <p:txBody>
          <a:bodyPr>
            <a:normAutofit lnSpcReduction="10000"/>
          </a:bodyPr>
          <a:lstStyle/>
          <a:p>
            <a:pPr marL="0" indent="0"/>
            <a:r>
              <a:rPr lang="en-US" b="0" i="0" dirty="0">
                <a:solidFill>
                  <a:srgbClr val="222222"/>
                </a:solidFill>
                <a:effectLst/>
              </a:rPr>
              <a:t>Collaborating with eco-friendly suppliers and partners is always a plus, but what does that mean? What does it look like for your business, products and practices?</a:t>
            </a:r>
            <a:br>
              <a:rPr lang="en-US" dirty="0"/>
            </a:br>
            <a:br>
              <a:rPr lang="en-US" dirty="0"/>
            </a:br>
            <a:r>
              <a:rPr lang="en-US" dirty="0">
                <a:solidFill>
                  <a:srgbClr val="222222"/>
                </a:solidFill>
              </a:rPr>
              <a:t>For clarity</a:t>
            </a:r>
            <a:r>
              <a:rPr lang="en-US" b="0" i="0" dirty="0">
                <a:solidFill>
                  <a:srgbClr val="222222"/>
                </a:solidFill>
                <a:effectLst/>
              </a:rPr>
              <a:t>, it’s important to establish a </a:t>
            </a:r>
            <a:r>
              <a:rPr lang="en-US" b="1" i="0" dirty="0">
                <a:solidFill>
                  <a:srgbClr val="222222"/>
                </a:solidFill>
                <a:effectLst/>
              </a:rPr>
              <a:t>code of conduct </a:t>
            </a:r>
            <a:r>
              <a:rPr lang="en-US" b="0" i="0" dirty="0">
                <a:solidFill>
                  <a:srgbClr val="222222"/>
                </a:solidFill>
                <a:effectLst/>
              </a:rPr>
              <a:t>and a </a:t>
            </a:r>
            <a:r>
              <a:rPr lang="en-US" b="1" i="0" dirty="0">
                <a:solidFill>
                  <a:srgbClr val="222222"/>
                </a:solidFill>
                <a:effectLst/>
              </a:rPr>
              <a:t>series of requirements </a:t>
            </a:r>
            <a:r>
              <a:rPr lang="en-US" b="0" i="0" dirty="0">
                <a:solidFill>
                  <a:srgbClr val="222222"/>
                </a:solidFill>
                <a:effectLst/>
              </a:rPr>
              <a:t>that can apply to all potential and existing suppliers. Make it clear about what you’re looking for and what their responsibilities will be. What behaviours do you expect to see, how do you want waste handled and your views on emissions? Are there limits or boundaries to said restrictions?</a:t>
            </a:r>
            <a:br>
              <a:rPr lang="en-US" dirty="0"/>
            </a:br>
            <a:br>
              <a:rPr lang="en-US" dirty="0"/>
            </a:br>
            <a:r>
              <a:rPr lang="en-US" b="0" i="0" dirty="0">
                <a:solidFill>
                  <a:srgbClr val="222222"/>
                </a:solidFill>
                <a:effectLst/>
              </a:rPr>
              <a:t>A good idea to </a:t>
            </a:r>
            <a:r>
              <a:rPr lang="en-US" b="0" i="0" dirty="0" err="1">
                <a:solidFill>
                  <a:srgbClr val="222222"/>
                </a:solidFill>
                <a:effectLst/>
              </a:rPr>
              <a:t>honour</a:t>
            </a:r>
            <a:r>
              <a:rPr lang="en-US" b="0" i="0" dirty="0">
                <a:solidFill>
                  <a:srgbClr val="222222"/>
                </a:solidFill>
                <a:effectLst/>
              </a:rPr>
              <a:t> this is by </a:t>
            </a:r>
            <a:r>
              <a:rPr lang="en-US" b="0" i="0" u="none" strike="noStrike" dirty="0">
                <a:solidFill>
                  <a:srgbClr val="008CFF"/>
                </a:solidFill>
                <a:effectLst/>
                <a:hlinkClick r:id="rId2"/>
              </a:rPr>
              <a:t>incorporating ISO standards and becoming certified</a:t>
            </a:r>
            <a:r>
              <a:rPr lang="en-US" b="0" i="0" dirty="0">
                <a:solidFill>
                  <a:srgbClr val="222222"/>
                </a:solidFill>
                <a:effectLst/>
              </a:rPr>
              <a:t>. The new ISO 20400 explicitly deals with sustainable procurement practices, making it an ideal match for most businesses.</a:t>
            </a:r>
            <a:endParaRPr lang="en-IE" dirty="0"/>
          </a:p>
        </p:txBody>
      </p:sp>
      <p:sp>
        <p:nvSpPr>
          <p:cNvPr id="3" name="Text Placeholder 2">
            <a:extLst>
              <a:ext uri="{FF2B5EF4-FFF2-40B4-BE49-F238E27FC236}">
                <a16:creationId xmlns:a16="http://schemas.microsoft.com/office/drawing/2014/main" id="{3BD01C55-9910-EBC0-ADF0-048CD286986E}"/>
              </a:ext>
            </a:extLst>
          </p:cNvPr>
          <p:cNvSpPr>
            <a:spLocks noGrp="1"/>
          </p:cNvSpPr>
          <p:nvPr>
            <p:ph type="body" sz="quarter" idx="16"/>
          </p:nvPr>
        </p:nvSpPr>
        <p:spPr>
          <a:xfrm>
            <a:off x="484051" y="441452"/>
            <a:ext cx="10979962" cy="989415"/>
          </a:xfrm>
        </p:spPr>
        <p:txBody>
          <a:bodyPr>
            <a:normAutofit lnSpcReduction="10000"/>
          </a:bodyPr>
          <a:lstStyle/>
          <a:p>
            <a:pPr marL="742950" marR="0" lvl="0" indent="-742950" algn="l" defTabSz="914400" rtl="0" eaLnBrk="1" fontAlgn="auto" latinLnBrk="0" hangingPunct="1">
              <a:lnSpc>
                <a:spcPct val="90000"/>
              </a:lnSpc>
              <a:spcBef>
                <a:spcPts val="1000"/>
              </a:spcBef>
              <a:spcAft>
                <a:spcPts val="0"/>
              </a:spcAft>
              <a:buClrTx/>
              <a:buSzTx/>
              <a:buFont typeface="+mj-lt"/>
              <a:buAutoNum type="arabicPeriod" startAt="2"/>
              <a:tabLst/>
              <a:defRPr/>
            </a:pPr>
            <a:r>
              <a:rPr kumimoji="0" lang="en-US" sz="3600" b="1" i="0" u="none" strike="noStrike" kern="1200" cap="none" spc="0" normalizeH="0" baseline="0" noProof="0">
                <a:ln>
                  <a:noFill/>
                </a:ln>
                <a:solidFill>
                  <a:srgbClr val="FFFFFF"/>
                </a:solidFill>
                <a:effectLst/>
                <a:uLnTx/>
                <a:uFillTx/>
                <a:latin typeface="Calibri" panose="020F0502020204030204"/>
                <a:ea typeface="+mn-ea"/>
                <a:cs typeface="+mn-cs"/>
              </a:rPr>
              <a:t>Define a Code of Conduct &amp; Collaboration Requirements</a:t>
            </a:r>
          </a:p>
          <a:p>
            <a:pPr marL="742950" indent="-742950">
              <a:buFont typeface="+mj-lt"/>
              <a:buAutoNum type="arabicPeriod" startAt="2"/>
            </a:pPr>
            <a:endParaRPr lang="en-IE"/>
          </a:p>
        </p:txBody>
      </p:sp>
      <p:pic>
        <p:nvPicPr>
          <p:cNvPr id="5" name="Picture 4" descr="Solar panels on sunny day">
            <a:extLst>
              <a:ext uri="{FF2B5EF4-FFF2-40B4-BE49-F238E27FC236}">
                <a16:creationId xmlns:a16="http://schemas.microsoft.com/office/drawing/2014/main" id="{51316551-C864-5259-19EB-DF4A3516133B}"/>
              </a:ext>
            </a:extLst>
          </p:cNvPr>
          <p:cNvPicPr>
            <a:picLocks noChangeAspect="1"/>
          </p:cNvPicPr>
          <p:nvPr/>
        </p:nvPicPr>
        <p:blipFill rotWithShape="1">
          <a:blip r:embed="rId3"/>
          <a:srcRect r="22456"/>
          <a:stretch/>
        </p:blipFill>
        <p:spPr>
          <a:xfrm>
            <a:off x="8392933" y="2012411"/>
            <a:ext cx="3392667" cy="3273446"/>
          </a:xfrm>
          <a:prstGeom prst="rect">
            <a:avLst/>
          </a:prstGeom>
        </p:spPr>
      </p:pic>
    </p:spTree>
    <p:extLst>
      <p:ext uri="{BB962C8B-B14F-4D97-AF65-F5344CB8AC3E}">
        <p14:creationId xmlns:p14="http://schemas.microsoft.com/office/powerpoint/2010/main" val="3550282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C81AB8-CEA5-8AA3-45EB-ED2DF0CAA72A}"/>
              </a:ext>
            </a:extLst>
          </p:cNvPr>
          <p:cNvSpPr>
            <a:spLocks noGrp="1"/>
          </p:cNvSpPr>
          <p:nvPr>
            <p:ph type="body" sz="quarter" idx="18"/>
          </p:nvPr>
        </p:nvSpPr>
        <p:spPr>
          <a:xfrm>
            <a:off x="355601" y="1631093"/>
            <a:ext cx="7467600" cy="4344035"/>
          </a:xfrm>
        </p:spPr>
        <p:txBody>
          <a:bodyPr>
            <a:normAutofit lnSpcReduction="10000"/>
          </a:bodyPr>
          <a:lstStyle/>
          <a:p>
            <a:pPr marL="0" indent="0"/>
            <a:r>
              <a:rPr lang="en-US"/>
              <a:t>Establish a team dedicated to corporate social responsibility and sustainability and use their help with </a:t>
            </a:r>
            <a:r>
              <a:rPr lang="en-US" err="1"/>
              <a:t>optimising</a:t>
            </a:r>
            <a:r>
              <a:rPr lang="en-US"/>
              <a:t> the business. More importantly, that team should also invest time </a:t>
            </a:r>
            <a:r>
              <a:rPr lang="en-US" b="1"/>
              <a:t>educating and spreading awareness </a:t>
            </a:r>
            <a:r>
              <a:rPr lang="en-US"/>
              <a:t>about eco-friendly initiatives with suppliers, for both existing and potential prospects.</a:t>
            </a:r>
          </a:p>
          <a:p>
            <a:pPr marL="0" indent="0"/>
            <a:endParaRPr lang="en-US" sz="900"/>
          </a:p>
          <a:p>
            <a:pPr marL="0" indent="0"/>
            <a:r>
              <a:rPr lang="en-US"/>
              <a:t>An alternative for small to medium-sized businesses that don’t have the manpower to create a dedicated team, would be to sponsor online training </a:t>
            </a:r>
            <a:r>
              <a:rPr lang="en-US" err="1"/>
              <a:t>programmes</a:t>
            </a:r>
            <a:r>
              <a:rPr lang="en-US"/>
              <a:t> and seminars. By sharing these </a:t>
            </a:r>
            <a:r>
              <a:rPr lang="en-US" err="1"/>
              <a:t>programmes</a:t>
            </a:r>
            <a:r>
              <a:rPr lang="en-US"/>
              <a:t> with suppliers, managers can better communicate what they are looking for and what that means for the relationship. Sharing is caring!!</a:t>
            </a:r>
            <a:endParaRPr lang="en-IE"/>
          </a:p>
        </p:txBody>
      </p:sp>
      <p:sp>
        <p:nvSpPr>
          <p:cNvPr id="3" name="Text Placeholder 2">
            <a:extLst>
              <a:ext uri="{FF2B5EF4-FFF2-40B4-BE49-F238E27FC236}">
                <a16:creationId xmlns:a16="http://schemas.microsoft.com/office/drawing/2014/main" id="{833523D2-FD0D-224E-89AC-D2E20C909C80}"/>
              </a:ext>
            </a:extLst>
          </p:cNvPr>
          <p:cNvSpPr>
            <a:spLocks noGrp="1"/>
          </p:cNvSpPr>
          <p:nvPr>
            <p:ph type="body" sz="quarter" idx="16"/>
          </p:nvPr>
        </p:nvSpPr>
        <p:spPr/>
        <p:txBody>
          <a:bodyPr>
            <a:normAutofit lnSpcReduction="10000"/>
          </a:bodyPr>
          <a:lstStyle/>
          <a:p>
            <a:pPr marL="742950" indent="-742950">
              <a:buFont typeface="+mj-lt"/>
              <a:buAutoNum type="arabicPeriod" startAt="3"/>
            </a:pPr>
            <a:r>
              <a:rPr lang="en-IE"/>
              <a:t>Educate and Build Awareness</a:t>
            </a:r>
          </a:p>
        </p:txBody>
      </p:sp>
      <p:pic>
        <p:nvPicPr>
          <p:cNvPr id="5" name="Picture 4" descr="Woman attending online class">
            <a:extLst>
              <a:ext uri="{FF2B5EF4-FFF2-40B4-BE49-F238E27FC236}">
                <a16:creationId xmlns:a16="http://schemas.microsoft.com/office/drawing/2014/main" id="{434C6A0F-5294-12C8-326F-60A03A3B5BAC}"/>
              </a:ext>
            </a:extLst>
          </p:cNvPr>
          <p:cNvPicPr>
            <a:picLocks noChangeAspect="1"/>
          </p:cNvPicPr>
          <p:nvPr/>
        </p:nvPicPr>
        <p:blipFill rotWithShape="1">
          <a:blip r:embed="rId2"/>
          <a:srcRect l="5946" r="6094"/>
          <a:stretch/>
        </p:blipFill>
        <p:spPr>
          <a:xfrm>
            <a:off x="7921926" y="2133600"/>
            <a:ext cx="3999140" cy="3031068"/>
          </a:xfrm>
          <a:prstGeom prst="rect">
            <a:avLst/>
          </a:prstGeom>
        </p:spPr>
      </p:pic>
    </p:spTree>
    <p:extLst>
      <p:ext uri="{BB962C8B-B14F-4D97-AF65-F5344CB8AC3E}">
        <p14:creationId xmlns:p14="http://schemas.microsoft.com/office/powerpoint/2010/main" val="4199958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125432-3B18-046A-9044-17C553CD93C1}"/>
              </a:ext>
            </a:extLst>
          </p:cNvPr>
          <p:cNvSpPr>
            <a:spLocks noGrp="1"/>
          </p:cNvSpPr>
          <p:nvPr>
            <p:ph type="body" sz="quarter" idx="18"/>
          </p:nvPr>
        </p:nvSpPr>
        <p:spPr>
          <a:xfrm>
            <a:off x="4638601" y="661586"/>
            <a:ext cx="7091283" cy="4881940"/>
          </a:xfrm>
        </p:spPr>
        <p:txBody>
          <a:bodyPr/>
          <a:lstStyle/>
          <a:p>
            <a:pPr marL="0" indent="0"/>
            <a:r>
              <a:rPr lang="en-US"/>
              <a:t>We are all aware of the significance of climate change, and </a:t>
            </a:r>
            <a:r>
              <a:rPr lang="en-US" err="1"/>
              <a:t>organisations</a:t>
            </a:r>
            <a:r>
              <a:rPr lang="en-US"/>
              <a:t> big or small are beginning to </a:t>
            </a:r>
            <a:r>
              <a:rPr lang="en-US" err="1"/>
              <a:t>recognise</a:t>
            </a:r>
            <a:r>
              <a:rPr lang="en-US"/>
              <a:t> the negative impact that our supply chains are having on this. </a:t>
            </a:r>
          </a:p>
          <a:p>
            <a:pPr marL="0" indent="0"/>
            <a:r>
              <a:rPr lang="en-US"/>
              <a:t>Consumers are also starting to demand that companies (even yours) make immediate change, and some are boycotting those companies who continue to provide minimal supply chain transparency and continue to operate without concern for their environmental impact.</a:t>
            </a:r>
          </a:p>
          <a:p>
            <a:pPr marL="0" indent="0"/>
            <a:endParaRPr lang="en-US" sz="1800"/>
          </a:p>
          <a:p>
            <a:pPr marL="0" indent="0" algn="ctr"/>
            <a:r>
              <a:rPr lang="en-US" b="1"/>
              <a:t>The case for change is clear, and support to make the required change needs to be driven by YOU!</a:t>
            </a:r>
            <a:endParaRPr lang="en-IE" b="1"/>
          </a:p>
        </p:txBody>
      </p:sp>
      <p:sp>
        <p:nvSpPr>
          <p:cNvPr id="3" name="Text Placeholder 2">
            <a:extLst>
              <a:ext uri="{FF2B5EF4-FFF2-40B4-BE49-F238E27FC236}">
                <a16:creationId xmlns:a16="http://schemas.microsoft.com/office/drawing/2014/main" id="{B8E63FD7-80F3-9703-3A7E-FC7CDA658CA2}"/>
              </a:ext>
            </a:extLst>
          </p:cNvPr>
          <p:cNvSpPr>
            <a:spLocks noGrp="1"/>
          </p:cNvSpPr>
          <p:nvPr>
            <p:ph type="body" sz="quarter" idx="16"/>
          </p:nvPr>
        </p:nvSpPr>
        <p:spPr>
          <a:xfrm>
            <a:off x="181688" y="1669119"/>
            <a:ext cx="3089893" cy="2445682"/>
          </a:xfrm>
        </p:spPr>
        <p:txBody>
          <a:bodyPr/>
          <a:lstStyle/>
          <a:p>
            <a:r>
              <a:rPr lang="en-IE"/>
              <a:t>The Driving force behind Sustainable procurement</a:t>
            </a:r>
          </a:p>
        </p:txBody>
      </p:sp>
      <p:pic>
        <p:nvPicPr>
          <p:cNvPr id="5" name="Picture 5">
            <a:extLst>
              <a:ext uri="{FF2B5EF4-FFF2-40B4-BE49-F238E27FC236}">
                <a16:creationId xmlns:a16="http://schemas.microsoft.com/office/drawing/2014/main" id="{C4841096-88F5-8915-5C34-E40F319BFC9C}"/>
              </a:ext>
            </a:extLst>
          </p:cNvPr>
          <p:cNvPicPr>
            <a:picLocks noChangeAspect="1"/>
          </p:cNvPicPr>
          <p:nvPr/>
        </p:nvPicPr>
        <p:blipFill>
          <a:blip r:embed="rId2"/>
          <a:stretch>
            <a:fillRect/>
          </a:stretch>
        </p:blipFill>
        <p:spPr>
          <a:xfrm>
            <a:off x="363788" y="4175007"/>
            <a:ext cx="1976289" cy="1607090"/>
          </a:xfrm>
          <a:prstGeom prst="rect">
            <a:avLst/>
          </a:prstGeom>
        </p:spPr>
      </p:pic>
    </p:spTree>
    <p:extLst>
      <p:ext uri="{BB962C8B-B14F-4D97-AF65-F5344CB8AC3E}">
        <p14:creationId xmlns:p14="http://schemas.microsoft.com/office/powerpoint/2010/main" val="26598540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B3B36A-8BBF-E84A-AB95-0FD576309410}"/>
              </a:ext>
            </a:extLst>
          </p:cNvPr>
          <p:cNvSpPr>
            <a:spLocks noGrp="1"/>
          </p:cNvSpPr>
          <p:nvPr>
            <p:ph type="body" sz="quarter" idx="14"/>
          </p:nvPr>
        </p:nvSpPr>
        <p:spPr>
          <a:xfrm>
            <a:off x="7015824" y="2765762"/>
            <a:ext cx="785328" cy="1056986"/>
          </a:xfrm>
        </p:spPr>
        <p:txBody>
          <a:bodyPr/>
          <a:lstStyle/>
          <a:p>
            <a:r>
              <a:rPr lang="en-US"/>
              <a:t>”</a:t>
            </a:r>
          </a:p>
        </p:txBody>
      </p:sp>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1692582" y="726979"/>
            <a:ext cx="7601856" cy="4029672"/>
          </a:xfrm>
        </p:spPr>
        <p:txBody>
          <a:bodyPr/>
          <a:lstStyle/>
          <a:p>
            <a:r>
              <a:rPr lang="en-IE" b="0"/>
              <a:t>No one will protect what they don’t care about, and no one will care about what they have never experienced</a:t>
            </a:r>
            <a:endParaRPr lang="en-US"/>
          </a:p>
        </p:txBody>
      </p:sp>
      <p:sp>
        <p:nvSpPr>
          <p:cNvPr id="6" name="Text Placeholder 5">
            <a:extLst>
              <a:ext uri="{FF2B5EF4-FFF2-40B4-BE49-F238E27FC236}">
                <a16:creationId xmlns:a16="http://schemas.microsoft.com/office/drawing/2014/main" id="{7B413F0C-3612-6343-98D0-7C5AA118D575}"/>
              </a:ext>
            </a:extLst>
          </p:cNvPr>
          <p:cNvSpPr>
            <a:spLocks noGrp="1"/>
          </p:cNvSpPr>
          <p:nvPr>
            <p:ph type="body" sz="quarter" idx="15"/>
          </p:nvPr>
        </p:nvSpPr>
        <p:spPr>
          <a:xfrm>
            <a:off x="856344" y="1520149"/>
            <a:ext cx="2613204" cy="1221666"/>
          </a:xfrm>
        </p:spPr>
        <p:txBody>
          <a:bodyPr/>
          <a:lstStyle/>
          <a:p>
            <a:r>
              <a:rPr lang="en-US"/>
              <a:t>“</a:t>
            </a:r>
          </a:p>
        </p:txBody>
      </p:sp>
      <p:sp>
        <p:nvSpPr>
          <p:cNvPr id="7" name="Text Placeholder 6">
            <a:extLst>
              <a:ext uri="{FF2B5EF4-FFF2-40B4-BE49-F238E27FC236}">
                <a16:creationId xmlns:a16="http://schemas.microsoft.com/office/drawing/2014/main" id="{93614E25-4C69-6049-85FD-AD1A0E84F837}"/>
              </a:ext>
            </a:extLst>
          </p:cNvPr>
          <p:cNvSpPr>
            <a:spLocks noGrp="1"/>
          </p:cNvSpPr>
          <p:nvPr>
            <p:ph type="body" sz="quarter" idx="16"/>
          </p:nvPr>
        </p:nvSpPr>
        <p:spPr>
          <a:xfrm>
            <a:off x="599169" y="4249447"/>
            <a:ext cx="9948036" cy="933903"/>
          </a:xfrm>
        </p:spPr>
        <p:txBody>
          <a:bodyPr/>
          <a:lstStyle/>
          <a:p>
            <a:r>
              <a:rPr lang="en-IE" b="1"/>
              <a:t>David Attenborough</a:t>
            </a:r>
            <a:endParaRPr lang="en-US" b="1"/>
          </a:p>
        </p:txBody>
      </p:sp>
    </p:spTree>
    <p:extLst>
      <p:ext uri="{BB962C8B-B14F-4D97-AF65-F5344CB8AC3E}">
        <p14:creationId xmlns:p14="http://schemas.microsoft.com/office/powerpoint/2010/main" val="3227263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1A0481-BA38-1A55-53D3-A4C2FBAF988C}"/>
              </a:ext>
            </a:extLst>
          </p:cNvPr>
          <p:cNvSpPr>
            <a:spLocks noGrp="1"/>
          </p:cNvSpPr>
          <p:nvPr>
            <p:ph type="body" sz="quarter" idx="18"/>
          </p:nvPr>
        </p:nvSpPr>
        <p:spPr>
          <a:xfrm>
            <a:off x="347134" y="1631093"/>
            <a:ext cx="7078134" cy="4344035"/>
          </a:xfrm>
        </p:spPr>
        <p:txBody>
          <a:bodyPr/>
          <a:lstStyle/>
          <a:p>
            <a:pPr marL="0" indent="0"/>
            <a:r>
              <a:rPr lang="en-US"/>
              <a:t>As you do with employees for conventional operations, it’s important to evaluate and respond accordingly to your supplier’s progress and achievements. </a:t>
            </a:r>
          </a:p>
          <a:p>
            <a:pPr marL="0" indent="0"/>
            <a:endParaRPr lang="en-US"/>
          </a:p>
          <a:p>
            <a:pPr marL="0" indent="0"/>
            <a:r>
              <a:rPr lang="en-US"/>
              <a:t>Establish a series of </a:t>
            </a:r>
            <a:r>
              <a:rPr lang="en-US" b="1"/>
              <a:t>audit mechanisms </a:t>
            </a:r>
            <a:r>
              <a:rPr lang="en-US"/>
              <a:t>to grade their commitment to sustainability and reward good </a:t>
            </a:r>
            <a:r>
              <a:rPr lang="en-US" err="1"/>
              <a:t>behaviour</a:t>
            </a:r>
            <a:r>
              <a:rPr lang="en-US"/>
              <a:t>/operations. Offer incentives to help encourage greater levels of commitment. Those incentives don’t necessarily have to be monetary, but they should show value for your partner’s time and commitment.</a:t>
            </a:r>
            <a:endParaRPr lang="en-IE"/>
          </a:p>
        </p:txBody>
      </p:sp>
      <p:sp>
        <p:nvSpPr>
          <p:cNvPr id="3" name="Text Placeholder 2">
            <a:extLst>
              <a:ext uri="{FF2B5EF4-FFF2-40B4-BE49-F238E27FC236}">
                <a16:creationId xmlns:a16="http://schemas.microsoft.com/office/drawing/2014/main" id="{922D89A9-A6BE-DD4C-36EA-7A0992386206}"/>
              </a:ext>
            </a:extLst>
          </p:cNvPr>
          <p:cNvSpPr>
            <a:spLocks noGrp="1"/>
          </p:cNvSpPr>
          <p:nvPr>
            <p:ph type="body" sz="quarter" idx="16"/>
          </p:nvPr>
        </p:nvSpPr>
        <p:spPr/>
        <p:txBody>
          <a:bodyPr>
            <a:normAutofit lnSpcReduction="10000"/>
          </a:bodyPr>
          <a:lstStyle/>
          <a:p>
            <a:pPr marL="742950" indent="-742950">
              <a:buFont typeface="+mj-lt"/>
              <a:buAutoNum type="arabicPeriod" startAt="4"/>
            </a:pPr>
            <a:r>
              <a:rPr lang="en-IE"/>
              <a:t>Reward and Respond</a:t>
            </a:r>
          </a:p>
        </p:txBody>
      </p:sp>
      <p:pic>
        <p:nvPicPr>
          <p:cNvPr id="5" name="Picture 4" descr="Gold medal with blue ribbon">
            <a:extLst>
              <a:ext uri="{FF2B5EF4-FFF2-40B4-BE49-F238E27FC236}">
                <a16:creationId xmlns:a16="http://schemas.microsoft.com/office/drawing/2014/main" id="{0F220619-E4F4-B6DD-FC8D-6030B55609A6}"/>
              </a:ext>
            </a:extLst>
          </p:cNvPr>
          <p:cNvPicPr>
            <a:picLocks noChangeAspect="1"/>
          </p:cNvPicPr>
          <p:nvPr/>
        </p:nvPicPr>
        <p:blipFill>
          <a:blip r:embed="rId2"/>
          <a:stretch>
            <a:fillRect/>
          </a:stretch>
        </p:blipFill>
        <p:spPr>
          <a:xfrm>
            <a:off x="7971229" y="1854198"/>
            <a:ext cx="3577451" cy="4478867"/>
          </a:xfrm>
          <a:prstGeom prst="rect">
            <a:avLst/>
          </a:prstGeom>
        </p:spPr>
      </p:pic>
      <p:pic>
        <p:nvPicPr>
          <p:cNvPr id="7" name="Graphic 6" descr="Checkmark with solid fill">
            <a:extLst>
              <a:ext uri="{FF2B5EF4-FFF2-40B4-BE49-F238E27FC236}">
                <a16:creationId xmlns:a16="http://schemas.microsoft.com/office/drawing/2014/main" id="{8361CEF3-3E39-67A7-AD6E-0A12910A9C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02754" y="2692400"/>
            <a:ext cx="914400" cy="914400"/>
          </a:xfrm>
          <a:prstGeom prst="rect">
            <a:avLst/>
          </a:prstGeom>
        </p:spPr>
      </p:pic>
    </p:spTree>
    <p:extLst>
      <p:ext uri="{BB962C8B-B14F-4D97-AF65-F5344CB8AC3E}">
        <p14:creationId xmlns:p14="http://schemas.microsoft.com/office/powerpoint/2010/main" val="40380274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3F20B-8EB7-4230-430A-9BED8ED38621}"/>
              </a:ext>
            </a:extLst>
          </p:cNvPr>
          <p:cNvSpPr>
            <a:spLocks noGrp="1"/>
          </p:cNvSpPr>
          <p:nvPr>
            <p:ph type="body" sz="quarter" idx="18"/>
          </p:nvPr>
        </p:nvSpPr>
        <p:spPr>
          <a:xfrm>
            <a:off x="355894" y="1664960"/>
            <a:ext cx="8059973" cy="4693507"/>
          </a:xfrm>
        </p:spPr>
        <p:txBody>
          <a:bodyPr>
            <a:normAutofit lnSpcReduction="10000"/>
          </a:bodyPr>
          <a:lstStyle/>
          <a:p>
            <a:pPr marL="0" indent="0"/>
            <a:r>
              <a:rPr lang="en-US"/>
              <a:t>We can’t reiterate this point enough…All this talk about evaluating suppliers and prospects isn’t going to do any good if there are no open channels of communication and collaboration. It’s important to implement a streamlined method of communication across all involved parties, not just internally.</a:t>
            </a:r>
          </a:p>
          <a:p>
            <a:pPr marL="0" indent="0"/>
            <a:r>
              <a:rPr lang="en-US"/>
              <a:t>Are there ways to highlight an active process and suggest improvements? What real-time and maintenance opportunities are available to your management team? If something goes wrong, how long until the appropriate contacts are notified?</a:t>
            </a:r>
          </a:p>
          <a:p>
            <a:pPr marL="0" indent="0"/>
            <a:r>
              <a:rPr lang="en-US"/>
              <a:t>Once that line of communication is open, it’s just as important to keep it consistent and effective. You and your team must be able to communicate with any partners — not just to evaluate but to help improve collaborative processes, too.</a:t>
            </a:r>
            <a:endParaRPr lang="en-IE"/>
          </a:p>
        </p:txBody>
      </p:sp>
      <p:sp>
        <p:nvSpPr>
          <p:cNvPr id="3" name="Text Placeholder 2">
            <a:extLst>
              <a:ext uri="{FF2B5EF4-FFF2-40B4-BE49-F238E27FC236}">
                <a16:creationId xmlns:a16="http://schemas.microsoft.com/office/drawing/2014/main" id="{AAA98990-ACB2-4E56-7BE2-9EA75635A539}"/>
              </a:ext>
            </a:extLst>
          </p:cNvPr>
          <p:cNvSpPr>
            <a:spLocks noGrp="1"/>
          </p:cNvSpPr>
          <p:nvPr>
            <p:ph type="body" sz="quarter" idx="16"/>
          </p:nvPr>
        </p:nvSpPr>
        <p:spPr/>
        <p:txBody>
          <a:bodyPr>
            <a:normAutofit lnSpcReduction="10000"/>
          </a:bodyPr>
          <a:lstStyle/>
          <a:p>
            <a:pPr marL="742950" indent="-742950">
              <a:buFont typeface="+mj-lt"/>
              <a:buAutoNum type="arabicPeriod" startAt="5"/>
            </a:pPr>
            <a:r>
              <a:rPr lang="en-IE"/>
              <a:t> Optimise Communication</a:t>
            </a:r>
          </a:p>
        </p:txBody>
      </p:sp>
      <p:pic>
        <p:nvPicPr>
          <p:cNvPr id="5" name="Picture 4" descr="Two phones with conversation bubbles">
            <a:extLst>
              <a:ext uri="{FF2B5EF4-FFF2-40B4-BE49-F238E27FC236}">
                <a16:creationId xmlns:a16="http://schemas.microsoft.com/office/drawing/2014/main" id="{4F256D11-0B53-CB29-2D44-1579C39BEFF0}"/>
              </a:ext>
            </a:extLst>
          </p:cNvPr>
          <p:cNvPicPr>
            <a:picLocks noChangeAspect="1"/>
          </p:cNvPicPr>
          <p:nvPr/>
        </p:nvPicPr>
        <p:blipFill rotWithShape="1">
          <a:blip r:embed="rId2"/>
          <a:srcRect l="14410" r="16387"/>
          <a:stretch/>
        </p:blipFill>
        <p:spPr>
          <a:xfrm>
            <a:off x="8322439" y="2030512"/>
            <a:ext cx="3513667" cy="3725333"/>
          </a:xfrm>
          <a:prstGeom prst="rect">
            <a:avLst/>
          </a:prstGeom>
        </p:spPr>
      </p:pic>
    </p:spTree>
    <p:extLst>
      <p:ext uri="{BB962C8B-B14F-4D97-AF65-F5344CB8AC3E}">
        <p14:creationId xmlns:p14="http://schemas.microsoft.com/office/powerpoint/2010/main" val="19555084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AE5667-A64B-9981-7F46-EE1842AD4A72}"/>
              </a:ext>
            </a:extLst>
          </p:cNvPr>
          <p:cNvSpPr>
            <a:spLocks noGrp="1"/>
          </p:cNvSpPr>
          <p:nvPr>
            <p:ph type="body" sz="quarter" idx="18"/>
          </p:nvPr>
        </p:nvSpPr>
        <p:spPr>
          <a:xfrm>
            <a:off x="372533" y="1631093"/>
            <a:ext cx="7552267" cy="4344035"/>
          </a:xfrm>
        </p:spPr>
        <p:txBody>
          <a:bodyPr/>
          <a:lstStyle/>
          <a:p>
            <a:pPr marL="0" indent="0"/>
            <a:r>
              <a:rPr lang="en-US"/>
              <a:t>The adage says to </a:t>
            </a:r>
            <a:r>
              <a:rPr lang="en-US" b="1"/>
              <a:t>practice what you preach</a:t>
            </a:r>
            <a:r>
              <a:rPr lang="en-US"/>
              <a:t>, and that’s true here. Ensure your employees and your operations adhere to sustainable and eco-friendly requirements. If it’s not a priority for your team, then any suppliers and partners you work with are going to follow that example.</a:t>
            </a:r>
          </a:p>
          <a:p>
            <a:pPr marL="0" indent="0"/>
            <a:r>
              <a:rPr lang="en-US"/>
              <a:t>That's why you want to lead by example. Send a strong message to your partners that sustainability is ingrained in your core business practices. It’s not just a movement or an afterthought. It’s a way of life. When they see just how serious you and your constituents are, they’ll make it a priority for doing business with you, as they should.</a:t>
            </a:r>
            <a:endParaRPr lang="en-IE"/>
          </a:p>
        </p:txBody>
      </p:sp>
      <p:sp>
        <p:nvSpPr>
          <p:cNvPr id="3" name="Text Placeholder 2">
            <a:extLst>
              <a:ext uri="{FF2B5EF4-FFF2-40B4-BE49-F238E27FC236}">
                <a16:creationId xmlns:a16="http://schemas.microsoft.com/office/drawing/2014/main" id="{5C498924-45EF-4C5D-374D-B8472C222154}"/>
              </a:ext>
            </a:extLst>
          </p:cNvPr>
          <p:cNvSpPr>
            <a:spLocks noGrp="1"/>
          </p:cNvSpPr>
          <p:nvPr>
            <p:ph type="body" sz="quarter" idx="16"/>
          </p:nvPr>
        </p:nvSpPr>
        <p:spPr/>
        <p:txBody>
          <a:bodyPr>
            <a:normAutofit lnSpcReduction="10000"/>
          </a:bodyPr>
          <a:lstStyle/>
          <a:p>
            <a:pPr marL="742950" indent="-742950">
              <a:buFont typeface="+mj-lt"/>
              <a:buAutoNum type="arabicPeriod" startAt="6"/>
            </a:pPr>
            <a:r>
              <a:rPr lang="en-IE"/>
              <a:t>Align Core Business Strategies</a:t>
            </a:r>
          </a:p>
        </p:txBody>
      </p:sp>
      <p:pic>
        <p:nvPicPr>
          <p:cNvPr id="5" name="Picture 4" descr="Mother rubber duck leading several rubber ducklings">
            <a:extLst>
              <a:ext uri="{FF2B5EF4-FFF2-40B4-BE49-F238E27FC236}">
                <a16:creationId xmlns:a16="http://schemas.microsoft.com/office/drawing/2014/main" id="{23109919-EEBE-E938-933F-302D43619B36}"/>
              </a:ext>
            </a:extLst>
          </p:cNvPr>
          <p:cNvPicPr>
            <a:picLocks noChangeAspect="1"/>
          </p:cNvPicPr>
          <p:nvPr/>
        </p:nvPicPr>
        <p:blipFill rotWithShape="1">
          <a:blip r:embed="rId2"/>
          <a:srcRect r="5935"/>
          <a:stretch/>
        </p:blipFill>
        <p:spPr>
          <a:xfrm>
            <a:off x="7924800" y="2053483"/>
            <a:ext cx="3894667" cy="3173424"/>
          </a:xfrm>
          <a:prstGeom prst="rect">
            <a:avLst/>
          </a:prstGeom>
        </p:spPr>
      </p:pic>
    </p:spTree>
    <p:extLst>
      <p:ext uri="{BB962C8B-B14F-4D97-AF65-F5344CB8AC3E}">
        <p14:creationId xmlns:p14="http://schemas.microsoft.com/office/powerpoint/2010/main" val="31690433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12E369-70AD-5682-585E-71F8289186A0}"/>
              </a:ext>
            </a:extLst>
          </p:cNvPr>
          <p:cNvSpPr>
            <a:spLocks noGrp="1"/>
          </p:cNvSpPr>
          <p:nvPr>
            <p:ph type="body" sz="quarter" idx="18"/>
          </p:nvPr>
        </p:nvSpPr>
        <p:spPr>
          <a:xfrm>
            <a:off x="5291744" y="611725"/>
            <a:ext cx="6189056" cy="5775219"/>
          </a:xfrm>
        </p:spPr>
        <p:txBody>
          <a:bodyPr>
            <a:normAutofit lnSpcReduction="10000"/>
          </a:bodyPr>
          <a:lstStyle/>
          <a:p>
            <a:pPr marL="0" indent="0"/>
            <a:r>
              <a:rPr lang="en-US">
                <a:solidFill>
                  <a:srgbClr val="0B582E"/>
                </a:solidFill>
              </a:rPr>
              <a:t>While it’s certainly true that suppliers can cause real problems when it comes to sustainability and corporate social responsibility, they are not the sole reason why things go wrong. Green initiatives and improved sustainability start from within, as part of a core business strategy.</a:t>
            </a:r>
          </a:p>
          <a:p>
            <a:pPr marL="0" indent="0"/>
            <a:r>
              <a:rPr lang="en-US">
                <a:solidFill>
                  <a:srgbClr val="0B582E"/>
                </a:solidFill>
              </a:rPr>
              <a:t>These best practices send a clear message that it’s important to establish relevant practices at a foundational level. The best place to start is by educating and training employees, managers and partners as to what they can do to contribute and maintain sustainability. Then it’s on to more actionable strategies, such as incorporating green initiatives internally, collaborating with eco-friendly suppliers and continuing to evaluate the total footprint of your business. </a:t>
            </a:r>
          </a:p>
          <a:p>
            <a:pPr marL="0" indent="0" algn="ctr"/>
            <a:r>
              <a:rPr lang="en-US" sz="2800" b="1">
                <a:solidFill>
                  <a:srgbClr val="0B582E"/>
                </a:solidFill>
              </a:rPr>
              <a:t>You can do this!!!</a:t>
            </a:r>
            <a:endParaRPr lang="en-IE" sz="2800" b="1">
              <a:solidFill>
                <a:srgbClr val="0B582E"/>
              </a:solidFill>
            </a:endParaRPr>
          </a:p>
        </p:txBody>
      </p:sp>
      <p:sp>
        <p:nvSpPr>
          <p:cNvPr id="3" name="Text Placeholder 2">
            <a:extLst>
              <a:ext uri="{FF2B5EF4-FFF2-40B4-BE49-F238E27FC236}">
                <a16:creationId xmlns:a16="http://schemas.microsoft.com/office/drawing/2014/main" id="{DDB8C9CD-8343-91E6-7F44-D29086D04FF3}"/>
              </a:ext>
            </a:extLst>
          </p:cNvPr>
          <p:cNvSpPr>
            <a:spLocks noGrp="1"/>
          </p:cNvSpPr>
          <p:nvPr>
            <p:ph type="body" sz="quarter" idx="16"/>
          </p:nvPr>
        </p:nvSpPr>
        <p:spPr>
          <a:xfrm>
            <a:off x="384888" y="1353358"/>
            <a:ext cx="4163428" cy="2524375"/>
          </a:xfrm>
        </p:spPr>
        <p:txBody>
          <a:bodyPr/>
          <a:lstStyle/>
          <a:p>
            <a:r>
              <a:rPr lang="en-IE">
                <a:solidFill>
                  <a:srgbClr val="0B582E"/>
                </a:solidFill>
              </a:rPr>
              <a:t>REMEMBER…</a:t>
            </a:r>
          </a:p>
          <a:p>
            <a:r>
              <a:rPr lang="en-IE"/>
              <a:t>Sustainable Procurement Starts from within!!!</a:t>
            </a:r>
          </a:p>
        </p:txBody>
      </p:sp>
    </p:spTree>
    <p:extLst>
      <p:ext uri="{BB962C8B-B14F-4D97-AF65-F5344CB8AC3E}">
        <p14:creationId xmlns:p14="http://schemas.microsoft.com/office/powerpoint/2010/main" val="40807971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8CF8AF-D3E1-F240-8EFB-EA834F8C10CF}"/>
              </a:ext>
            </a:extLst>
          </p:cNvPr>
          <p:cNvSpPr>
            <a:spLocks noGrp="1"/>
          </p:cNvSpPr>
          <p:nvPr>
            <p:ph type="body" sz="quarter" idx="17"/>
          </p:nvPr>
        </p:nvSpPr>
        <p:spPr>
          <a:xfrm>
            <a:off x="3220791" y="2121716"/>
            <a:ext cx="3791493" cy="2755084"/>
          </a:xfrm>
        </p:spPr>
        <p:txBody>
          <a:bodyPr>
            <a:normAutofit/>
          </a:bodyPr>
          <a:lstStyle/>
          <a:p>
            <a:r>
              <a:rPr lang="en-US"/>
              <a:t>How Do You as an SME Benefit</a:t>
            </a:r>
          </a:p>
        </p:txBody>
      </p:sp>
      <p:sp>
        <p:nvSpPr>
          <p:cNvPr id="5" name="Text Placeholder 4">
            <a:extLst>
              <a:ext uri="{FF2B5EF4-FFF2-40B4-BE49-F238E27FC236}">
                <a16:creationId xmlns:a16="http://schemas.microsoft.com/office/drawing/2014/main" id="{E540CCD1-3CA5-A94C-84B6-7549267A3333}"/>
              </a:ext>
            </a:extLst>
          </p:cNvPr>
          <p:cNvSpPr>
            <a:spLocks noGrp="1"/>
          </p:cNvSpPr>
          <p:nvPr>
            <p:ph type="body" sz="quarter" idx="18"/>
          </p:nvPr>
        </p:nvSpPr>
        <p:spPr>
          <a:xfrm>
            <a:off x="3220791" y="1046894"/>
            <a:ext cx="3791493" cy="845970"/>
          </a:xfrm>
        </p:spPr>
        <p:txBody>
          <a:bodyPr/>
          <a:lstStyle/>
          <a:p>
            <a:r>
              <a:rPr lang="en-US"/>
              <a:t>Section 5</a:t>
            </a:r>
          </a:p>
        </p:txBody>
      </p:sp>
    </p:spTree>
    <p:extLst>
      <p:ext uri="{BB962C8B-B14F-4D97-AF65-F5344CB8AC3E}">
        <p14:creationId xmlns:p14="http://schemas.microsoft.com/office/powerpoint/2010/main" val="9455183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p:txBody>
          <a:bodyPr>
            <a:normAutofit lnSpcReduction="10000"/>
          </a:bodyPr>
          <a:lstStyle/>
          <a:p>
            <a:pPr algn="l"/>
            <a:r>
              <a:rPr lang="en-US" b="0" i="0">
                <a:effectLst/>
              </a:rPr>
              <a:t>By committing to sustainable procurement and having the ability to meet the demands of emerging markets, even as you reduce the pressures of costs by the reduction in energy consumption and waste generation, you have these 2 main </a:t>
            </a:r>
            <a:r>
              <a:rPr lang="en-US" b="1" i="0">
                <a:effectLst/>
              </a:rPr>
              <a:t>benefits</a:t>
            </a:r>
            <a:r>
              <a:rPr lang="en-US" b="0" i="0">
                <a:effectLst/>
              </a:rPr>
              <a:t> to look forward to:</a:t>
            </a:r>
          </a:p>
          <a:p>
            <a:pPr algn="l">
              <a:buFont typeface="Arial" panose="020B0604020202020204" pitchFamily="34" charset="0"/>
              <a:buChar char="•"/>
            </a:pPr>
            <a:r>
              <a:rPr lang="en-US" b="0" i="0">
                <a:effectLst/>
              </a:rPr>
              <a:t>Your brand would be differentiated from your competitors as you procure sustainably to develop innovative products and services as demanded by your customers.</a:t>
            </a:r>
          </a:p>
          <a:p>
            <a:pPr algn="l">
              <a:buFont typeface="Arial" panose="020B0604020202020204" pitchFamily="34" charset="0"/>
              <a:buChar char="•"/>
            </a:pPr>
            <a:r>
              <a:rPr lang="en-US" b="0" i="0">
                <a:effectLst/>
              </a:rPr>
              <a:t>Your </a:t>
            </a:r>
            <a:r>
              <a:rPr lang="en-US" b="0" i="0" u="none" strike="noStrike">
                <a:effectLst/>
                <a:hlinkClick r:id="rId2">
                  <a:extLst>
                    <a:ext uri="{A12FA001-AC4F-418D-AE19-62706E023703}">
                      <ahyp:hlinkClr xmlns:ahyp="http://schemas.microsoft.com/office/drawing/2018/hyperlinkcolor" val="tx"/>
                    </a:ext>
                  </a:extLst>
                </a:hlinkClick>
              </a:rPr>
              <a:t>brand awareness</a:t>
            </a:r>
            <a:r>
              <a:rPr lang="en-US" b="0" i="0">
                <a:effectLst/>
              </a:rPr>
              <a:t> would increase, and your </a:t>
            </a:r>
            <a:r>
              <a:rPr lang="en-US" b="0" i="0" u="none" strike="noStrike">
                <a:effectLst/>
                <a:hlinkClick r:id="rId3">
                  <a:extLst>
                    <a:ext uri="{A12FA001-AC4F-418D-AE19-62706E023703}">
                      <ahyp:hlinkClr xmlns:ahyp="http://schemas.microsoft.com/office/drawing/2018/hyperlinkcolor" val="tx"/>
                    </a:ext>
                  </a:extLst>
                </a:hlinkClick>
              </a:rPr>
              <a:t>brand positioning statement</a:t>
            </a:r>
            <a:r>
              <a:rPr lang="en-US" b="0" i="0">
                <a:effectLst/>
              </a:rPr>
              <a:t> would be strengthened. However, this will require proper risk management and addressing weak areas to prevent scandals and bad publicity for your company.</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139354" y="1203451"/>
            <a:ext cx="3089893" cy="4881923"/>
          </a:xfrm>
        </p:spPr>
        <p:txBody>
          <a:bodyPr/>
          <a:lstStyle/>
          <a:p>
            <a:r>
              <a:rPr lang="en-US"/>
              <a:t>Ultimate benefits when you commit to sustainable procurement strategies</a:t>
            </a:r>
          </a:p>
        </p:txBody>
      </p:sp>
    </p:spTree>
    <p:extLst>
      <p:ext uri="{BB962C8B-B14F-4D97-AF65-F5344CB8AC3E}">
        <p14:creationId xmlns:p14="http://schemas.microsoft.com/office/powerpoint/2010/main" val="31578546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AE2817D-FB65-7DEB-1F12-48C2066E6A69}"/>
              </a:ext>
            </a:extLst>
          </p:cNvPr>
          <p:cNvPicPr>
            <a:picLocks noChangeAspect="1"/>
          </p:cNvPicPr>
          <p:nvPr/>
        </p:nvPicPr>
        <p:blipFill>
          <a:blip r:embed="rId2"/>
          <a:stretch>
            <a:fillRect/>
          </a:stretch>
        </p:blipFill>
        <p:spPr>
          <a:xfrm>
            <a:off x="4716328" y="939800"/>
            <a:ext cx="6819900" cy="4978400"/>
          </a:xfrm>
          <a:prstGeom prst="rect">
            <a:avLst/>
          </a:prstGeom>
        </p:spPr>
      </p:pic>
      <p:sp>
        <p:nvSpPr>
          <p:cNvPr id="2" name="Text Placeholder 1">
            <a:extLst>
              <a:ext uri="{FF2B5EF4-FFF2-40B4-BE49-F238E27FC236}">
                <a16:creationId xmlns:a16="http://schemas.microsoft.com/office/drawing/2014/main" id="{B6267CF4-21F8-DDA7-1EB5-70A896798E47}"/>
              </a:ext>
            </a:extLst>
          </p:cNvPr>
          <p:cNvSpPr>
            <a:spLocks noGrp="1"/>
          </p:cNvSpPr>
          <p:nvPr>
            <p:ph type="body" sz="quarter" idx="16"/>
          </p:nvPr>
        </p:nvSpPr>
        <p:spPr/>
        <p:txBody>
          <a:bodyPr anchor="ctr"/>
          <a:lstStyle/>
          <a:p>
            <a:pPr>
              <a:lnSpc>
                <a:spcPct val="100000"/>
              </a:lnSpc>
            </a:pPr>
            <a:r>
              <a:rPr lang="en-IE"/>
              <a:t>Drivers for Sustainable Procurement</a:t>
            </a:r>
          </a:p>
          <a:p>
            <a:pPr>
              <a:lnSpc>
                <a:spcPct val="100000"/>
              </a:lnSpc>
            </a:pPr>
            <a:endParaRPr lang="en-IE"/>
          </a:p>
        </p:txBody>
      </p:sp>
      <p:sp>
        <p:nvSpPr>
          <p:cNvPr id="6" name="Text Placeholder 2">
            <a:extLst>
              <a:ext uri="{FF2B5EF4-FFF2-40B4-BE49-F238E27FC236}">
                <a16:creationId xmlns:a16="http://schemas.microsoft.com/office/drawing/2014/main" id="{D417EC19-4A5A-8C79-76F7-2D75C6CE5A1A}"/>
              </a:ext>
            </a:extLst>
          </p:cNvPr>
          <p:cNvSpPr txBox="1">
            <a:spLocks/>
          </p:cNvSpPr>
          <p:nvPr/>
        </p:nvSpPr>
        <p:spPr>
          <a:xfrm>
            <a:off x="7501180" y="1592415"/>
            <a:ext cx="1658318" cy="169448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000">
                <a:solidFill>
                  <a:srgbClr val="0B582E"/>
                </a:solidFill>
              </a:rPr>
              <a:t>Drivers for Sustainable Procurement</a:t>
            </a:r>
          </a:p>
        </p:txBody>
      </p:sp>
      <p:sp>
        <p:nvSpPr>
          <p:cNvPr id="7" name="Text Placeholder 2">
            <a:extLst>
              <a:ext uri="{FF2B5EF4-FFF2-40B4-BE49-F238E27FC236}">
                <a16:creationId xmlns:a16="http://schemas.microsoft.com/office/drawing/2014/main" id="{F7A40504-3B0E-D0CC-9B1F-62C0D47EC60D}"/>
              </a:ext>
            </a:extLst>
          </p:cNvPr>
          <p:cNvSpPr txBox="1">
            <a:spLocks/>
          </p:cNvSpPr>
          <p:nvPr/>
        </p:nvSpPr>
        <p:spPr>
          <a:xfrm>
            <a:off x="5651250" y="3239837"/>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n-IE" sz="1400">
                <a:solidFill>
                  <a:schemeClr val="bg1"/>
                </a:solidFill>
              </a:rPr>
              <a:t>Cost </a:t>
            </a:r>
          </a:p>
          <a:p>
            <a:pPr algn="ctr">
              <a:lnSpc>
                <a:spcPts val="1100"/>
              </a:lnSpc>
              <a:spcBef>
                <a:spcPts val="0"/>
              </a:spcBef>
            </a:pPr>
            <a:r>
              <a:rPr lang="en-IE" sz="1400">
                <a:solidFill>
                  <a:schemeClr val="bg1"/>
                </a:solidFill>
              </a:rPr>
              <a:t>Reduction</a:t>
            </a:r>
          </a:p>
        </p:txBody>
      </p:sp>
      <p:sp>
        <p:nvSpPr>
          <p:cNvPr id="9" name="Text Placeholder 2">
            <a:extLst>
              <a:ext uri="{FF2B5EF4-FFF2-40B4-BE49-F238E27FC236}">
                <a16:creationId xmlns:a16="http://schemas.microsoft.com/office/drawing/2014/main" id="{3AE39EEF-95E9-857C-5B30-9C6521ACF455}"/>
              </a:ext>
            </a:extLst>
          </p:cNvPr>
          <p:cNvSpPr txBox="1">
            <a:spLocks/>
          </p:cNvSpPr>
          <p:nvPr/>
        </p:nvSpPr>
        <p:spPr>
          <a:xfrm>
            <a:off x="9864904" y="3239837"/>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n-IE" sz="1400">
                <a:solidFill>
                  <a:schemeClr val="bg1"/>
                </a:solidFill>
              </a:rPr>
              <a:t>Revenue Growth</a:t>
            </a:r>
          </a:p>
        </p:txBody>
      </p:sp>
      <p:sp>
        <p:nvSpPr>
          <p:cNvPr id="10" name="Text Placeholder 2">
            <a:extLst>
              <a:ext uri="{FF2B5EF4-FFF2-40B4-BE49-F238E27FC236}">
                <a16:creationId xmlns:a16="http://schemas.microsoft.com/office/drawing/2014/main" id="{2DD67B3A-5F97-44FC-7B64-11748056101A}"/>
              </a:ext>
            </a:extLst>
          </p:cNvPr>
          <p:cNvSpPr txBox="1">
            <a:spLocks/>
          </p:cNvSpPr>
          <p:nvPr/>
        </p:nvSpPr>
        <p:spPr>
          <a:xfrm>
            <a:off x="7702471" y="4821502"/>
            <a:ext cx="1173799" cy="67151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100"/>
              </a:lnSpc>
              <a:spcBef>
                <a:spcPts val="0"/>
              </a:spcBef>
            </a:pPr>
            <a:r>
              <a:rPr lang="en-IE" sz="1400">
                <a:solidFill>
                  <a:schemeClr val="bg1"/>
                </a:solidFill>
              </a:rPr>
              <a:t>Risk Reduction</a:t>
            </a:r>
          </a:p>
        </p:txBody>
      </p:sp>
    </p:spTree>
    <p:extLst>
      <p:ext uri="{BB962C8B-B14F-4D97-AF65-F5344CB8AC3E}">
        <p14:creationId xmlns:p14="http://schemas.microsoft.com/office/powerpoint/2010/main" val="7415201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BA1BFC-EA24-F661-3B61-3F37EEA71BD0}"/>
              </a:ext>
            </a:extLst>
          </p:cNvPr>
          <p:cNvSpPr>
            <a:spLocks noGrp="1"/>
          </p:cNvSpPr>
          <p:nvPr>
            <p:ph type="body" sz="quarter" idx="18"/>
          </p:nvPr>
        </p:nvSpPr>
        <p:spPr>
          <a:xfrm>
            <a:off x="5291743" y="611725"/>
            <a:ext cx="6312170" cy="5543541"/>
          </a:xfrm>
        </p:spPr>
        <p:txBody>
          <a:bodyPr/>
          <a:lstStyle/>
          <a:p>
            <a:pPr indent="0"/>
            <a:r>
              <a:rPr lang="en-US">
                <a:solidFill>
                  <a:srgbClr val="0B582E"/>
                </a:solidFill>
              </a:rPr>
              <a:t>Following sustainable procurement practices and decisions will lead to a reduction in the total cost of ownership. This is through reduced energy costs, reduced over-specification, reduced consumption and reduced social and environmental compliance costs.</a:t>
            </a:r>
          </a:p>
          <a:p>
            <a:pPr indent="0"/>
            <a:r>
              <a:rPr lang="en-US">
                <a:solidFill>
                  <a:srgbClr val="0B582E"/>
                </a:solidFill>
              </a:rPr>
              <a:t>For example…Avoiding energy costs. Sustainable procurement sources machines, systems, and equipment that consume the least energy and generate the least waste. Sustainable procurement seeks to reduce energy consumption and energy emissions, thus avoiding hefty costs associated with environmental degradation. </a:t>
            </a:r>
            <a:endParaRPr lang="en-IE">
              <a:solidFill>
                <a:srgbClr val="0B582E"/>
              </a:solidFill>
            </a:endParaRPr>
          </a:p>
        </p:txBody>
      </p:sp>
      <p:sp>
        <p:nvSpPr>
          <p:cNvPr id="3" name="Text Placeholder 2">
            <a:extLst>
              <a:ext uri="{FF2B5EF4-FFF2-40B4-BE49-F238E27FC236}">
                <a16:creationId xmlns:a16="http://schemas.microsoft.com/office/drawing/2014/main" id="{934361E7-5306-55F0-DA9C-CEE39BAD63C3}"/>
              </a:ext>
            </a:extLst>
          </p:cNvPr>
          <p:cNvSpPr>
            <a:spLocks noGrp="1"/>
          </p:cNvSpPr>
          <p:nvPr>
            <p:ph type="body" sz="quarter" idx="16"/>
          </p:nvPr>
        </p:nvSpPr>
        <p:spPr>
          <a:xfrm>
            <a:off x="588087" y="274895"/>
            <a:ext cx="4163428" cy="2531534"/>
          </a:xfrm>
        </p:spPr>
        <p:txBody>
          <a:bodyPr anchor="ctr"/>
          <a:lstStyle/>
          <a:p>
            <a:r>
              <a:rPr lang="en-IE"/>
              <a:t>Cost Reduction</a:t>
            </a:r>
          </a:p>
        </p:txBody>
      </p:sp>
      <p:grpSp>
        <p:nvGrpSpPr>
          <p:cNvPr id="4" name="Group 3">
            <a:extLst>
              <a:ext uri="{FF2B5EF4-FFF2-40B4-BE49-F238E27FC236}">
                <a16:creationId xmlns:a16="http://schemas.microsoft.com/office/drawing/2014/main" id="{650E83FD-6C86-E6D1-957B-407FA665B77F}"/>
              </a:ext>
            </a:extLst>
          </p:cNvPr>
          <p:cNvGrpSpPr/>
          <p:nvPr/>
        </p:nvGrpSpPr>
        <p:grpSpPr>
          <a:xfrm>
            <a:off x="1494919" y="3604939"/>
            <a:ext cx="1073645" cy="867598"/>
            <a:chOff x="2183461" y="3309567"/>
            <a:chExt cx="1315031" cy="1062659"/>
          </a:xfrm>
          <a:solidFill>
            <a:srgbClr val="000000"/>
          </a:solidFill>
        </p:grpSpPr>
        <p:sp>
          <p:nvSpPr>
            <p:cNvPr id="5" name="Freeform 189">
              <a:extLst>
                <a:ext uri="{FF2B5EF4-FFF2-40B4-BE49-F238E27FC236}">
                  <a16:creationId xmlns:a16="http://schemas.microsoft.com/office/drawing/2014/main" id="{89ABD7C8-30DF-65FD-281E-90CA4EE4A092}"/>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297239"/>
            </a:solidFill>
            <a:ln w="13404" cap="flat">
              <a:noFill/>
              <a:prstDash val="solid"/>
              <a:miter/>
            </a:ln>
          </p:spPr>
          <p:txBody>
            <a:bodyPr rtlCol="0" anchor="ctr"/>
            <a:lstStyle/>
            <a:p>
              <a:endParaRPr lang="en-US"/>
            </a:p>
          </p:txBody>
        </p:sp>
        <p:grpSp>
          <p:nvGrpSpPr>
            <p:cNvPr id="6" name="Graphic 8">
              <a:extLst>
                <a:ext uri="{FF2B5EF4-FFF2-40B4-BE49-F238E27FC236}">
                  <a16:creationId xmlns:a16="http://schemas.microsoft.com/office/drawing/2014/main" id="{EF4ADD52-E488-8647-003D-E44D2D0433DB}"/>
                </a:ext>
              </a:extLst>
            </p:cNvPr>
            <p:cNvGrpSpPr/>
            <p:nvPr/>
          </p:nvGrpSpPr>
          <p:grpSpPr>
            <a:xfrm>
              <a:off x="2183461" y="3309567"/>
              <a:ext cx="1315031" cy="1062659"/>
              <a:chOff x="6363120" y="2593423"/>
              <a:chExt cx="700697" cy="566224"/>
            </a:xfrm>
            <a:grpFill/>
          </p:grpSpPr>
          <p:grpSp>
            <p:nvGrpSpPr>
              <p:cNvPr id="7" name="Graphic 8">
                <a:extLst>
                  <a:ext uri="{FF2B5EF4-FFF2-40B4-BE49-F238E27FC236}">
                    <a16:creationId xmlns:a16="http://schemas.microsoft.com/office/drawing/2014/main" id="{9840F8F6-5733-17A2-FFD1-34C9DFDA5A57}"/>
                  </a:ext>
                </a:extLst>
              </p:cNvPr>
              <p:cNvGrpSpPr/>
              <p:nvPr/>
            </p:nvGrpSpPr>
            <p:grpSpPr>
              <a:xfrm>
                <a:off x="6520715" y="2593423"/>
                <a:ext cx="379810" cy="566224"/>
                <a:chOff x="6520715" y="2593423"/>
                <a:chExt cx="379810" cy="566224"/>
              </a:xfrm>
              <a:grpFill/>
            </p:grpSpPr>
            <p:sp>
              <p:nvSpPr>
                <p:cNvPr id="14" name="Freeform 198">
                  <a:extLst>
                    <a:ext uri="{FF2B5EF4-FFF2-40B4-BE49-F238E27FC236}">
                      <a16:creationId xmlns:a16="http://schemas.microsoft.com/office/drawing/2014/main" id="{68905696-074A-93D9-1FA0-BC5AFA438B75}"/>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15" name="Freeform 199">
                  <a:extLst>
                    <a:ext uri="{FF2B5EF4-FFF2-40B4-BE49-F238E27FC236}">
                      <a16:creationId xmlns:a16="http://schemas.microsoft.com/office/drawing/2014/main" id="{31D14E73-FEC9-4791-C463-A249CF1D741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8" name="Graphic 8">
                <a:extLst>
                  <a:ext uri="{FF2B5EF4-FFF2-40B4-BE49-F238E27FC236}">
                    <a16:creationId xmlns:a16="http://schemas.microsoft.com/office/drawing/2014/main" id="{EC027C75-36AE-9255-D5C9-900B98066D37}"/>
                  </a:ext>
                </a:extLst>
              </p:cNvPr>
              <p:cNvGrpSpPr/>
              <p:nvPr/>
            </p:nvGrpSpPr>
            <p:grpSpPr>
              <a:xfrm>
                <a:off x="6962626" y="2623492"/>
                <a:ext cx="101190" cy="345155"/>
                <a:chOff x="6962626" y="2623492"/>
                <a:chExt cx="101190" cy="345155"/>
              </a:xfrm>
              <a:grpFill/>
            </p:grpSpPr>
            <p:sp>
              <p:nvSpPr>
                <p:cNvPr id="12" name="Freeform 196">
                  <a:extLst>
                    <a:ext uri="{FF2B5EF4-FFF2-40B4-BE49-F238E27FC236}">
                      <a16:creationId xmlns:a16="http://schemas.microsoft.com/office/drawing/2014/main" id="{765FF839-6679-A58A-A25C-F3CB0B7C4124}"/>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13" name="Freeform 197">
                  <a:extLst>
                    <a:ext uri="{FF2B5EF4-FFF2-40B4-BE49-F238E27FC236}">
                      <a16:creationId xmlns:a16="http://schemas.microsoft.com/office/drawing/2014/main" id="{5774A650-38D0-EEE9-533C-03DB094FA149}"/>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9" name="Graphic 8">
                <a:extLst>
                  <a:ext uri="{FF2B5EF4-FFF2-40B4-BE49-F238E27FC236}">
                    <a16:creationId xmlns:a16="http://schemas.microsoft.com/office/drawing/2014/main" id="{DE1E7B8C-4BFB-25F8-5ACB-E980735E2C9C}"/>
                  </a:ext>
                </a:extLst>
              </p:cNvPr>
              <p:cNvGrpSpPr/>
              <p:nvPr/>
            </p:nvGrpSpPr>
            <p:grpSpPr>
              <a:xfrm>
                <a:off x="6363120" y="2623492"/>
                <a:ext cx="100904" cy="345155"/>
                <a:chOff x="6363120" y="2623492"/>
                <a:chExt cx="100904" cy="345155"/>
              </a:xfrm>
              <a:grpFill/>
            </p:grpSpPr>
            <p:sp>
              <p:nvSpPr>
                <p:cNvPr id="10" name="Freeform 194">
                  <a:extLst>
                    <a:ext uri="{FF2B5EF4-FFF2-40B4-BE49-F238E27FC236}">
                      <a16:creationId xmlns:a16="http://schemas.microsoft.com/office/drawing/2014/main" id="{D5C6B4A1-97DF-5ED2-A83E-2C54DCE0DD3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11" name="Freeform 195">
                  <a:extLst>
                    <a:ext uri="{FF2B5EF4-FFF2-40B4-BE49-F238E27FC236}">
                      <a16:creationId xmlns:a16="http://schemas.microsoft.com/office/drawing/2014/main" id="{25AF44CA-C3DB-FAD7-9DE7-8C22DFFAC717}"/>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pic>
        <p:nvPicPr>
          <p:cNvPr id="17" name="Graphic 16" descr="Euro with solid fill">
            <a:extLst>
              <a:ext uri="{FF2B5EF4-FFF2-40B4-BE49-F238E27FC236}">
                <a16:creationId xmlns:a16="http://schemas.microsoft.com/office/drawing/2014/main" id="{BD50B086-896B-D44D-FA8C-FAF8E502B2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61604" y="2571241"/>
            <a:ext cx="914400" cy="914400"/>
          </a:xfrm>
          <a:prstGeom prst="rect">
            <a:avLst/>
          </a:prstGeom>
        </p:spPr>
      </p:pic>
    </p:spTree>
    <p:extLst>
      <p:ext uri="{BB962C8B-B14F-4D97-AF65-F5344CB8AC3E}">
        <p14:creationId xmlns:p14="http://schemas.microsoft.com/office/powerpoint/2010/main" val="41999120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BA1BFC-EA24-F661-3B61-3F37EEA71BD0}"/>
              </a:ext>
            </a:extLst>
          </p:cNvPr>
          <p:cNvSpPr>
            <a:spLocks noGrp="1"/>
          </p:cNvSpPr>
          <p:nvPr>
            <p:ph type="body" sz="quarter" idx="18"/>
          </p:nvPr>
        </p:nvSpPr>
        <p:spPr>
          <a:xfrm>
            <a:off x="5291742" y="611725"/>
            <a:ext cx="6378653" cy="5899141"/>
          </a:xfrm>
        </p:spPr>
        <p:txBody>
          <a:bodyPr>
            <a:normAutofit/>
          </a:bodyPr>
          <a:lstStyle/>
          <a:p>
            <a:pPr indent="0"/>
            <a:r>
              <a:rPr lang="en-US">
                <a:solidFill>
                  <a:srgbClr val="0B582E"/>
                </a:solidFill>
              </a:rPr>
              <a:t>By following sustainable procurement practices and decisions, risks are reduced because you will no longer face the financial impact on your brand value due to bad supplier practices. You would also be saved from the economic costs of sustainable procurement disruptions like noncompliance with environmental regulations.</a:t>
            </a:r>
          </a:p>
          <a:p>
            <a:pPr indent="0"/>
            <a:r>
              <a:rPr lang="en-US">
                <a:solidFill>
                  <a:srgbClr val="0B582E"/>
                </a:solidFill>
              </a:rPr>
              <a:t>The process of evaluating supply chain sustainability will reveal those high-risk areas that have historically been neglected, whether it’s bad supplier practices (such as modern slavery) or environmental risks (including local pollution). Investing in sustainable practices means working alongside suppliers that are compliant (or working towards being compliant) when it comes to factors like environmental regulations.</a:t>
            </a:r>
            <a:endParaRPr lang="en-IE">
              <a:solidFill>
                <a:srgbClr val="0B582E"/>
              </a:solidFill>
            </a:endParaRPr>
          </a:p>
        </p:txBody>
      </p:sp>
      <p:sp>
        <p:nvSpPr>
          <p:cNvPr id="3" name="Text Placeholder 2">
            <a:extLst>
              <a:ext uri="{FF2B5EF4-FFF2-40B4-BE49-F238E27FC236}">
                <a16:creationId xmlns:a16="http://schemas.microsoft.com/office/drawing/2014/main" id="{934361E7-5306-55F0-DA9C-CEE39BAD63C3}"/>
              </a:ext>
            </a:extLst>
          </p:cNvPr>
          <p:cNvSpPr>
            <a:spLocks noGrp="1"/>
          </p:cNvSpPr>
          <p:nvPr>
            <p:ph type="body" sz="quarter" idx="16"/>
          </p:nvPr>
        </p:nvSpPr>
        <p:spPr>
          <a:xfrm>
            <a:off x="588087" y="274895"/>
            <a:ext cx="4163428" cy="2531534"/>
          </a:xfrm>
        </p:spPr>
        <p:txBody>
          <a:bodyPr anchor="ctr"/>
          <a:lstStyle/>
          <a:p>
            <a:pPr algn="l"/>
            <a:r>
              <a:rPr lang="en-IE" b="1" i="0">
                <a:effectLst/>
                <a:latin typeface="Inter"/>
              </a:rPr>
              <a:t>Risk Reduction</a:t>
            </a:r>
          </a:p>
        </p:txBody>
      </p:sp>
      <p:grpSp>
        <p:nvGrpSpPr>
          <p:cNvPr id="4" name="Group 3">
            <a:extLst>
              <a:ext uri="{FF2B5EF4-FFF2-40B4-BE49-F238E27FC236}">
                <a16:creationId xmlns:a16="http://schemas.microsoft.com/office/drawing/2014/main" id="{650E83FD-6C86-E6D1-957B-407FA665B77F}"/>
              </a:ext>
            </a:extLst>
          </p:cNvPr>
          <p:cNvGrpSpPr/>
          <p:nvPr/>
        </p:nvGrpSpPr>
        <p:grpSpPr>
          <a:xfrm>
            <a:off x="1494919" y="3604939"/>
            <a:ext cx="1073645" cy="867598"/>
            <a:chOff x="2183461" y="3309567"/>
            <a:chExt cx="1315031" cy="1062659"/>
          </a:xfrm>
          <a:solidFill>
            <a:srgbClr val="000000"/>
          </a:solidFill>
        </p:grpSpPr>
        <p:sp>
          <p:nvSpPr>
            <p:cNvPr id="5" name="Freeform 189">
              <a:extLst>
                <a:ext uri="{FF2B5EF4-FFF2-40B4-BE49-F238E27FC236}">
                  <a16:creationId xmlns:a16="http://schemas.microsoft.com/office/drawing/2014/main" id="{89ABD7C8-30DF-65FD-281E-90CA4EE4A092}"/>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297239"/>
            </a:solidFill>
            <a:ln w="13404" cap="flat">
              <a:noFill/>
              <a:prstDash val="solid"/>
              <a:miter/>
            </a:ln>
          </p:spPr>
          <p:txBody>
            <a:bodyPr rtlCol="0" anchor="ctr"/>
            <a:lstStyle/>
            <a:p>
              <a:endParaRPr lang="en-US"/>
            </a:p>
          </p:txBody>
        </p:sp>
        <p:grpSp>
          <p:nvGrpSpPr>
            <p:cNvPr id="6" name="Graphic 8">
              <a:extLst>
                <a:ext uri="{FF2B5EF4-FFF2-40B4-BE49-F238E27FC236}">
                  <a16:creationId xmlns:a16="http://schemas.microsoft.com/office/drawing/2014/main" id="{EF4ADD52-E488-8647-003D-E44D2D0433DB}"/>
                </a:ext>
              </a:extLst>
            </p:cNvPr>
            <p:cNvGrpSpPr/>
            <p:nvPr/>
          </p:nvGrpSpPr>
          <p:grpSpPr>
            <a:xfrm>
              <a:off x="2183461" y="3309567"/>
              <a:ext cx="1315031" cy="1062659"/>
              <a:chOff x="6363120" y="2593423"/>
              <a:chExt cx="700697" cy="566224"/>
            </a:xfrm>
            <a:grpFill/>
          </p:grpSpPr>
          <p:grpSp>
            <p:nvGrpSpPr>
              <p:cNvPr id="7" name="Graphic 8">
                <a:extLst>
                  <a:ext uri="{FF2B5EF4-FFF2-40B4-BE49-F238E27FC236}">
                    <a16:creationId xmlns:a16="http://schemas.microsoft.com/office/drawing/2014/main" id="{9840F8F6-5733-17A2-FFD1-34C9DFDA5A57}"/>
                  </a:ext>
                </a:extLst>
              </p:cNvPr>
              <p:cNvGrpSpPr/>
              <p:nvPr/>
            </p:nvGrpSpPr>
            <p:grpSpPr>
              <a:xfrm>
                <a:off x="6520715" y="2593423"/>
                <a:ext cx="379810" cy="566224"/>
                <a:chOff x="6520715" y="2593423"/>
                <a:chExt cx="379810" cy="566224"/>
              </a:xfrm>
              <a:grpFill/>
            </p:grpSpPr>
            <p:sp>
              <p:nvSpPr>
                <p:cNvPr id="14" name="Freeform 198">
                  <a:extLst>
                    <a:ext uri="{FF2B5EF4-FFF2-40B4-BE49-F238E27FC236}">
                      <a16:creationId xmlns:a16="http://schemas.microsoft.com/office/drawing/2014/main" id="{68905696-074A-93D9-1FA0-BC5AFA438B75}"/>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15" name="Freeform 199">
                  <a:extLst>
                    <a:ext uri="{FF2B5EF4-FFF2-40B4-BE49-F238E27FC236}">
                      <a16:creationId xmlns:a16="http://schemas.microsoft.com/office/drawing/2014/main" id="{31D14E73-FEC9-4791-C463-A249CF1D741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8" name="Graphic 8">
                <a:extLst>
                  <a:ext uri="{FF2B5EF4-FFF2-40B4-BE49-F238E27FC236}">
                    <a16:creationId xmlns:a16="http://schemas.microsoft.com/office/drawing/2014/main" id="{EC027C75-36AE-9255-D5C9-900B98066D37}"/>
                  </a:ext>
                </a:extLst>
              </p:cNvPr>
              <p:cNvGrpSpPr/>
              <p:nvPr/>
            </p:nvGrpSpPr>
            <p:grpSpPr>
              <a:xfrm>
                <a:off x="6962626" y="2623492"/>
                <a:ext cx="101190" cy="345155"/>
                <a:chOff x="6962626" y="2623492"/>
                <a:chExt cx="101190" cy="345155"/>
              </a:xfrm>
              <a:grpFill/>
            </p:grpSpPr>
            <p:sp>
              <p:nvSpPr>
                <p:cNvPr id="12" name="Freeform 196">
                  <a:extLst>
                    <a:ext uri="{FF2B5EF4-FFF2-40B4-BE49-F238E27FC236}">
                      <a16:creationId xmlns:a16="http://schemas.microsoft.com/office/drawing/2014/main" id="{765FF839-6679-A58A-A25C-F3CB0B7C4124}"/>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13" name="Freeform 197">
                  <a:extLst>
                    <a:ext uri="{FF2B5EF4-FFF2-40B4-BE49-F238E27FC236}">
                      <a16:creationId xmlns:a16="http://schemas.microsoft.com/office/drawing/2014/main" id="{5774A650-38D0-EEE9-533C-03DB094FA149}"/>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9" name="Graphic 8">
                <a:extLst>
                  <a:ext uri="{FF2B5EF4-FFF2-40B4-BE49-F238E27FC236}">
                    <a16:creationId xmlns:a16="http://schemas.microsoft.com/office/drawing/2014/main" id="{DE1E7B8C-4BFB-25F8-5ACB-E980735E2C9C}"/>
                  </a:ext>
                </a:extLst>
              </p:cNvPr>
              <p:cNvGrpSpPr/>
              <p:nvPr/>
            </p:nvGrpSpPr>
            <p:grpSpPr>
              <a:xfrm>
                <a:off x="6363120" y="2623492"/>
                <a:ext cx="100904" cy="345155"/>
                <a:chOff x="6363120" y="2623492"/>
                <a:chExt cx="100904" cy="345155"/>
              </a:xfrm>
              <a:grpFill/>
            </p:grpSpPr>
            <p:sp>
              <p:nvSpPr>
                <p:cNvPr id="10" name="Freeform 194">
                  <a:extLst>
                    <a:ext uri="{FF2B5EF4-FFF2-40B4-BE49-F238E27FC236}">
                      <a16:creationId xmlns:a16="http://schemas.microsoft.com/office/drawing/2014/main" id="{D5C6B4A1-97DF-5ED2-A83E-2C54DCE0DD3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11" name="Freeform 195">
                  <a:extLst>
                    <a:ext uri="{FF2B5EF4-FFF2-40B4-BE49-F238E27FC236}">
                      <a16:creationId xmlns:a16="http://schemas.microsoft.com/office/drawing/2014/main" id="{25AF44CA-C3DB-FAD7-9DE7-8C22DFFAC717}"/>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16" name="Group 15">
            <a:extLst>
              <a:ext uri="{FF2B5EF4-FFF2-40B4-BE49-F238E27FC236}">
                <a16:creationId xmlns:a16="http://schemas.microsoft.com/office/drawing/2014/main" id="{D61ADE19-FF8C-A1AB-8C08-943E52864C8B}"/>
              </a:ext>
            </a:extLst>
          </p:cNvPr>
          <p:cNvGrpSpPr/>
          <p:nvPr/>
        </p:nvGrpSpPr>
        <p:grpSpPr>
          <a:xfrm>
            <a:off x="1499743" y="2325583"/>
            <a:ext cx="1053970" cy="1073304"/>
            <a:chOff x="5834687" y="3140849"/>
            <a:chExt cx="1290933" cy="1314614"/>
          </a:xfrm>
          <a:solidFill>
            <a:srgbClr val="000000"/>
          </a:solidFill>
        </p:grpSpPr>
        <p:sp>
          <p:nvSpPr>
            <p:cNvPr id="18" name="Freeform 155">
              <a:extLst>
                <a:ext uri="{FF2B5EF4-FFF2-40B4-BE49-F238E27FC236}">
                  <a16:creationId xmlns:a16="http://schemas.microsoft.com/office/drawing/2014/main" id="{E690E89D-E909-B5F4-0072-C41EFBA728E6}"/>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chemeClr val="accent5">
                <a:lumMod val="75000"/>
              </a:schemeClr>
            </a:solidFill>
            <a:ln w="13404" cap="flat">
              <a:noFill/>
              <a:prstDash val="solid"/>
              <a:miter/>
            </a:ln>
          </p:spPr>
          <p:txBody>
            <a:bodyPr rtlCol="0" anchor="ctr"/>
            <a:lstStyle/>
            <a:p>
              <a:endParaRPr lang="en-US"/>
            </a:p>
          </p:txBody>
        </p:sp>
        <p:grpSp>
          <p:nvGrpSpPr>
            <p:cNvPr id="19" name="Graphic 8">
              <a:extLst>
                <a:ext uri="{FF2B5EF4-FFF2-40B4-BE49-F238E27FC236}">
                  <a16:creationId xmlns:a16="http://schemas.microsoft.com/office/drawing/2014/main" id="{0DC7B9EA-0A12-8850-6B41-44CFF1891139}"/>
                </a:ext>
              </a:extLst>
            </p:cNvPr>
            <p:cNvGrpSpPr/>
            <p:nvPr/>
          </p:nvGrpSpPr>
          <p:grpSpPr>
            <a:xfrm>
              <a:off x="5834687" y="3140849"/>
              <a:ext cx="1290933" cy="1314614"/>
              <a:chOff x="5197376" y="5607922"/>
              <a:chExt cx="687857" cy="700475"/>
            </a:xfrm>
            <a:grpFill/>
          </p:grpSpPr>
          <p:grpSp>
            <p:nvGrpSpPr>
              <p:cNvPr id="20" name="Graphic 8">
                <a:extLst>
                  <a:ext uri="{FF2B5EF4-FFF2-40B4-BE49-F238E27FC236}">
                    <a16:creationId xmlns:a16="http://schemas.microsoft.com/office/drawing/2014/main" id="{9626C6DB-9875-0002-30C1-7D9BCE315028}"/>
                  </a:ext>
                </a:extLst>
              </p:cNvPr>
              <p:cNvGrpSpPr/>
              <p:nvPr/>
            </p:nvGrpSpPr>
            <p:grpSpPr>
              <a:xfrm>
                <a:off x="5234593" y="5645191"/>
                <a:ext cx="612999" cy="540390"/>
                <a:chOff x="5234593" y="5645191"/>
                <a:chExt cx="612999" cy="540390"/>
              </a:xfrm>
              <a:grpFill/>
            </p:grpSpPr>
            <p:grpSp>
              <p:nvGrpSpPr>
                <p:cNvPr id="24" name="Graphic 8">
                  <a:extLst>
                    <a:ext uri="{FF2B5EF4-FFF2-40B4-BE49-F238E27FC236}">
                      <a16:creationId xmlns:a16="http://schemas.microsoft.com/office/drawing/2014/main" id="{B9C00204-22AD-02C8-7375-E181C6CE03AD}"/>
                    </a:ext>
                  </a:extLst>
                </p:cNvPr>
                <p:cNvGrpSpPr/>
                <p:nvPr/>
              </p:nvGrpSpPr>
              <p:grpSpPr>
                <a:xfrm>
                  <a:off x="5234593" y="5645191"/>
                  <a:ext cx="612999" cy="540390"/>
                  <a:chOff x="5234593" y="5645191"/>
                  <a:chExt cx="612999" cy="540390"/>
                </a:xfrm>
                <a:grpFill/>
              </p:grpSpPr>
              <p:sp>
                <p:nvSpPr>
                  <p:cNvPr id="28" name="Freeform 165">
                    <a:extLst>
                      <a:ext uri="{FF2B5EF4-FFF2-40B4-BE49-F238E27FC236}">
                        <a16:creationId xmlns:a16="http://schemas.microsoft.com/office/drawing/2014/main" id="{409ACE81-38B8-9260-1D58-AE624EE5F875}"/>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29" name="Freeform 166">
                    <a:extLst>
                      <a:ext uri="{FF2B5EF4-FFF2-40B4-BE49-F238E27FC236}">
                        <a16:creationId xmlns:a16="http://schemas.microsoft.com/office/drawing/2014/main" id="{41CC2D1A-2E77-2DB4-EB12-E42EB0FAB14D}"/>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30" name="Freeform 167">
                    <a:extLst>
                      <a:ext uri="{FF2B5EF4-FFF2-40B4-BE49-F238E27FC236}">
                        <a16:creationId xmlns:a16="http://schemas.microsoft.com/office/drawing/2014/main" id="{9EB7F121-F130-514D-D27E-1F009BA3CC93}"/>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25" name="Freeform 162">
                  <a:extLst>
                    <a:ext uri="{FF2B5EF4-FFF2-40B4-BE49-F238E27FC236}">
                      <a16:creationId xmlns:a16="http://schemas.microsoft.com/office/drawing/2014/main" id="{BAFB851C-AC3E-3161-9095-11B54FD6DC25}"/>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26" name="Freeform 163">
                  <a:extLst>
                    <a:ext uri="{FF2B5EF4-FFF2-40B4-BE49-F238E27FC236}">
                      <a16:creationId xmlns:a16="http://schemas.microsoft.com/office/drawing/2014/main" id="{C7977BB5-980A-47CC-0333-07321209803F}"/>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27" name="Freeform 164">
                  <a:extLst>
                    <a:ext uri="{FF2B5EF4-FFF2-40B4-BE49-F238E27FC236}">
                      <a16:creationId xmlns:a16="http://schemas.microsoft.com/office/drawing/2014/main" id="{E15A5389-4038-1BCB-FD2B-FF86EBA3E273}"/>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21" name="Freeform 158">
                <a:extLst>
                  <a:ext uri="{FF2B5EF4-FFF2-40B4-BE49-F238E27FC236}">
                    <a16:creationId xmlns:a16="http://schemas.microsoft.com/office/drawing/2014/main" id="{31745ADC-E913-1367-E480-8EB09D659D92}"/>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a:p>
            </p:txBody>
          </p:sp>
          <p:sp>
            <p:nvSpPr>
              <p:cNvPr id="22" name="Freeform 159">
                <a:extLst>
                  <a:ext uri="{FF2B5EF4-FFF2-40B4-BE49-F238E27FC236}">
                    <a16:creationId xmlns:a16="http://schemas.microsoft.com/office/drawing/2014/main" id="{323A2ED9-2ABD-00CE-468C-B95008A0C3D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23" name="Freeform 160">
                <a:extLst>
                  <a:ext uri="{FF2B5EF4-FFF2-40B4-BE49-F238E27FC236}">
                    <a16:creationId xmlns:a16="http://schemas.microsoft.com/office/drawing/2014/main" id="{118FB575-86BA-5AC2-A7DF-8A51C2788D8C}"/>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79077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6C0EB9-B13A-194C-94A3-C781FFF1C228}"/>
              </a:ext>
            </a:extLst>
          </p:cNvPr>
          <p:cNvSpPr>
            <a:spLocks noGrp="1"/>
          </p:cNvSpPr>
          <p:nvPr>
            <p:ph type="body" sz="quarter" idx="31"/>
          </p:nvPr>
        </p:nvSpPr>
        <p:spPr>
          <a:xfrm>
            <a:off x="1976390" y="4240204"/>
            <a:ext cx="2061046" cy="1626027"/>
          </a:xfrm>
        </p:spPr>
        <p:txBody>
          <a:bodyPr>
            <a:normAutofit/>
          </a:bodyPr>
          <a:lstStyle/>
          <a:p>
            <a:pPr marL="0" indent="0"/>
            <a:r>
              <a:rPr lang="en-US" b="1"/>
              <a:t>Gross Profits</a:t>
            </a:r>
          </a:p>
        </p:txBody>
      </p:sp>
      <p:sp>
        <p:nvSpPr>
          <p:cNvPr id="4" name="Text Placeholder 3">
            <a:extLst>
              <a:ext uri="{FF2B5EF4-FFF2-40B4-BE49-F238E27FC236}">
                <a16:creationId xmlns:a16="http://schemas.microsoft.com/office/drawing/2014/main" id="{84984A2F-91B0-4F4B-BEF4-C509E3077516}"/>
              </a:ext>
            </a:extLst>
          </p:cNvPr>
          <p:cNvSpPr>
            <a:spLocks noGrp="1"/>
          </p:cNvSpPr>
          <p:nvPr>
            <p:ph type="body" sz="quarter" idx="33"/>
          </p:nvPr>
        </p:nvSpPr>
        <p:spPr>
          <a:xfrm>
            <a:off x="5065477" y="4240204"/>
            <a:ext cx="2061046" cy="1626027"/>
          </a:xfrm>
        </p:spPr>
        <p:txBody>
          <a:bodyPr>
            <a:normAutofit/>
          </a:bodyPr>
          <a:lstStyle/>
          <a:p>
            <a:pPr marL="0" indent="0"/>
            <a:r>
              <a:rPr lang="en-US" b="1"/>
              <a:t>Increasing Sales</a:t>
            </a:r>
          </a:p>
        </p:txBody>
      </p:sp>
      <p:sp>
        <p:nvSpPr>
          <p:cNvPr id="5" name="Text Placeholder 4">
            <a:extLst>
              <a:ext uri="{FF2B5EF4-FFF2-40B4-BE49-F238E27FC236}">
                <a16:creationId xmlns:a16="http://schemas.microsoft.com/office/drawing/2014/main" id="{A28C897B-FFD5-5545-B518-952AEC4D08E1}"/>
              </a:ext>
            </a:extLst>
          </p:cNvPr>
          <p:cNvSpPr>
            <a:spLocks noGrp="1"/>
          </p:cNvSpPr>
          <p:nvPr>
            <p:ph type="body" sz="quarter" idx="35"/>
          </p:nvPr>
        </p:nvSpPr>
        <p:spPr>
          <a:xfrm>
            <a:off x="8298473" y="4240204"/>
            <a:ext cx="2578376" cy="1626027"/>
          </a:xfrm>
        </p:spPr>
        <p:txBody>
          <a:bodyPr>
            <a:normAutofit/>
          </a:bodyPr>
          <a:lstStyle/>
          <a:p>
            <a:pPr marL="0" indent="0"/>
            <a:r>
              <a:rPr lang="en-US" b="1"/>
              <a:t>Better customer experience </a:t>
            </a:r>
          </a:p>
        </p:txBody>
      </p:sp>
      <p:sp>
        <p:nvSpPr>
          <p:cNvPr id="2" name="Text Placeholder 1">
            <a:extLst>
              <a:ext uri="{FF2B5EF4-FFF2-40B4-BE49-F238E27FC236}">
                <a16:creationId xmlns:a16="http://schemas.microsoft.com/office/drawing/2014/main" id="{BAD36E59-B0E4-2A40-B9C1-DCE8665DAF32}"/>
              </a:ext>
            </a:extLst>
          </p:cNvPr>
          <p:cNvSpPr>
            <a:spLocks noGrp="1"/>
          </p:cNvSpPr>
          <p:nvPr>
            <p:ph type="body" sz="quarter" idx="29"/>
          </p:nvPr>
        </p:nvSpPr>
        <p:spPr>
          <a:xfrm>
            <a:off x="10764" y="279400"/>
            <a:ext cx="12181236" cy="1236133"/>
          </a:xfrm>
        </p:spPr>
        <p:txBody>
          <a:bodyPr>
            <a:normAutofit/>
          </a:bodyPr>
          <a:lstStyle/>
          <a:p>
            <a:r>
              <a:rPr lang="en-US" b="1" i="0">
                <a:solidFill>
                  <a:srgbClr val="0B582E"/>
                </a:solidFill>
                <a:effectLst/>
                <a:latin typeface="Inter"/>
              </a:rPr>
              <a:t>Sustainable procurement will improve the future of your business with ensured…</a:t>
            </a:r>
            <a:endParaRPr lang="en-US" b="1">
              <a:solidFill>
                <a:srgbClr val="0B582E"/>
              </a:solidFill>
            </a:endParaRPr>
          </a:p>
        </p:txBody>
      </p:sp>
      <p:pic>
        <p:nvPicPr>
          <p:cNvPr id="6" name="Picture 5" descr="Graphical user interface&#10;&#10;Description automatically generated">
            <a:extLst>
              <a:ext uri="{FF2B5EF4-FFF2-40B4-BE49-F238E27FC236}">
                <a16:creationId xmlns:a16="http://schemas.microsoft.com/office/drawing/2014/main" id="{2D6F07BA-D82E-4582-EC5B-16595697BEF5}"/>
              </a:ext>
            </a:extLst>
          </p:cNvPr>
          <p:cNvPicPr>
            <a:picLocks noChangeAspect="1"/>
          </p:cNvPicPr>
          <p:nvPr/>
        </p:nvPicPr>
        <p:blipFill>
          <a:blip r:embed="rId2"/>
          <a:stretch>
            <a:fillRect/>
          </a:stretch>
        </p:blipFill>
        <p:spPr>
          <a:xfrm>
            <a:off x="2417037" y="1994028"/>
            <a:ext cx="1179753" cy="930407"/>
          </a:xfrm>
          <a:prstGeom prst="rect">
            <a:avLst/>
          </a:prstGeom>
        </p:spPr>
      </p:pic>
      <p:pic>
        <p:nvPicPr>
          <p:cNvPr id="7" name="Picture 2" descr="Icon&#10;&#10;Description automatically generated">
            <a:extLst>
              <a:ext uri="{FF2B5EF4-FFF2-40B4-BE49-F238E27FC236}">
                <a16:creationId xmlns:a16="http://schemas.microsoft.com/office/drawing/2014/main" id="{D87D5264-ECD6-452C-0D81-531417272649}"/>
              </a:ext>
            </a:extLst>
          </p:cNvPr>
          <p:cNvPicPr>
            <a:picLocks noChangeAspect="1"/>
          </p:cNvPicPr>
          <p:nvPr/>
        </p:nvPicPr>
        <p:blipFill>
          <a:blip r:embed="rId3"/>
          <a:stretch>
            <a:fillRect/>
          </a:stretch>
        </p:blipFill>
        <p:spPr>
          <a:xfrm rot="20894351">
            <a:off x="5500600" y="2094990"/>
            <a:ext cx="1190801" cy="859343"/>
          </a:xfrm>
          <a:prstGeom prst="rect">
            <a:avLst/>
          </a:prstGeom>
        </p:spPr>
      </p:pic>
      <p:pic>
        <p:nvPicPr>
          <p:cNvPr id="8" name="Picture 8" descr="Icon&#10;&#10;Description automatically generated">
            <a:extLst>
              <a:ext uri="{FF2B5EF4-FFF2-40B4-BE49-F238E27FC236}">
                <a16:creationId xmlns:a16="http://schemas.microsoft.com/office/drawing/2014/main" id="{8E8BFA82-BF62-5050-625A-C5AB939644D8}"/>
              </a:ext>
            </a:extLst>
          </p:cNvPr>
          <p:cNvPicPr>
            <a:picLocks noChangeAspect="1"/>
          </p:cNvPicPr>
          <p:nvPr/>
        </p:nvPicPr>
        <p:blipFill>
          <a:blip r:embed="rId4"/>
          <a:stretch>
            <a:fillRect/>
          </a:stretch>
        </p:blipFill>
        <p:spPr>
          <a:xfrm>
            <a:off x="8942180" y="2219976"/>
            <a:ext cx="1134867" cy="704459"/>
          </a:xfrm>
          <a:prstGeom prst="rect">
            <a:avLst/>
          </a:prstGeom>
        </p:spPr>
      </p:pic>
      <p:sp>
        <p:nvSpPr>
          <p:cNvPr id="9" name="Arrow: Right 8">
            <a:extLst>
              <a:ext uri="{FF2B5EF4-FFF2-40B4-BE49-F238E27FC236}">
                <a16:creationId xmlns:a16="http://schemas.microsoft.com/office/drawing/2014/main" id="{6535972B-B514-39B7-1B80-4D36ADFD7564}"/>
              </a:ext>
            </a:extLst>
          </p:cNvPr>
          <p:cNvSpPr/>
          <p:nvPr/>
        </p:nvSpPr>
        <p:spPr>
          <a:xfrm>
            <a:off x="2142067" y="5442257"/>
            <a:ext cx="1193800" cy="599965"/>
          </a:xfrm>
          <a:prstGeom prst="rightArrow">
            <a:avLst/>
          </a:prstGeom>
          <a:solidFill>
            <a:srgbClr val="84BA41"/>
          </a:solidFill>
          <a:ln>
            <a:solidFill>
              <a:srgbClr val="84B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ibbon: Tilted Up 9">
            <a:extLst>
              <a:ext uri="{FF2B5EF4-FFF2-40B4-BE49-F238E27FC236}">
                <a16:creationId xmlns:a16="http://schemas.microsoft.com/office/drawing/2014/main" id="{7B314451-8F63-EFBF-4333-395B8328E226}"/>
              </a:ext>
            </a:extLst>
          </p:cNvPr>
          <p:cNvSpPr/>
          <p:nvPr/>
        </p:nvSpPr>
        <p:spPr>
          <a:xfrm>
            <a:off x="3928845" y="5231815"/>
            <a:ext cx="4597400" cy="855134"/>
          </a:xfrm>
          <a:prstGeom prst="ribbon2">
            <a:avLst/>
          </a:prstGeom>
          <a:solidFill>
            <a:srgbClr val="468940"/>
          </a:solidFill>
          <a:ln>
            <a:solidFill>
              <a:srgbClr val="84B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a:t>Brighter Future for all</a:t>
            </a:r>
          </a:p>
        </p:txBody>
      </p:sp>
    </p:spTree>
    <p:extLst>
      <p:ext uri="{BB962C8B-B14F-4D97-AF65-F5344CB8AC3E}">
        <p14:creationId xmlns:p14="http://schemas.microsoft.com/office/powerpoint/2010/main" val="2887466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BA1BFC-EA24-F661-3B61-3F37EEA71BD0}"/>
              </a:ext>
            </a:extLst>
          </p:cNvPr>
          <p:cNvSpPr>
            <a:spLocks noGrp="1"/>
          </p:cNvSpPr>
          <p:nvPr>
            <p:ph type="body" sz="quarter" idx="18"/>
          </p:nvPr>
        </p:nvSpPr>
        <p:spPr>
          <a:xfrm>
            <a:off x="5291743" y="611725"/>
            <a:ext cx="6312170" cy="5856807"/>
          </a:xfrm>
        </p:spPr>
        <p:txBody>
          <a:bodyPr>
            <a:normAutofit/>
          </a:bodyPr>
          <a:lstStyle/>
          <a:p>
            <a:pPr indent="0"/>
            <a:r>
              <a:rPr lang="en-US">
                <a:solidFill>
                  <a:srgbClr val="0B582E"/>
                </a:solidFill>
              </a:rPr>
              <a:t>By following sustainable procurement processes, you would be able to earn additional revenue through the innovation of Eco-friendly products and services and price premiums or income from recycling </a:t>
            </a:r>
            <a:r>
              <a:rPr lang="en-US" err="1">
                <a:solidFill>
                  <a:srgbClr val="0B582E"/>
                </a:solidFill>
              </a:rPr>
              <a:t>programmes</a:t>
            </a:r>
            <a:r>
              <a:rPr lang="en-US">
                <a:solidFill>
                  <a:srgbClr val="0B582E"/>
                </a:solidFill>
              </a:rPr>
              <a:t>. </a:t>
            </a:r>
          </a:p>
          <a:p>
            <a:pPr indent="0"/>
            <a:r>
              <a:rPr lang="en-US">
                <a:solidFill>
                  <a:srgbClr val="0B582E"/>
                </a:solidFill>
              </a:rPr>
              <a:t>As well as that well-marketed sustainability initiatives will give your brand reputation a massive boost. This can be correlated with staff retention and the attraction of top talent should also improve because employees increasingly want to work somewhere where they feel they are making a difference and doing good.</a:t>
            </a:r>
            <a:endParaRPr lang="en-IE">
              <a:solidFill>
                <a:srgbClr val="0B582E"/>
              </a:solidFill>
            </a:endParaRPr>
          </a:p>
        </p:txBody>
      </p:sp>
      <p:sp>
        <p:nvSpPr>
          <p:cNvPr id="3" name="Text Placeholder 2">
            <a:extLst>
              <a:ext uri="{FF2B5EF4-FFF2-40B4-BE49-F238E27FC236}">
                <a16:creationId xmlns:a16="http://schemas.microsoft.com/office/drawing/2014/main" id="{934361E7-5306-55F0-DA9C-CEE39BAD63C3}"/>
              </a:ext>
            </a:extLst>
          </p:cNvPr>
          <p:cNvSpPr>
            <a:spLocks noGrp="1"/>
          </p:cNvSpPr>
          <p:nvPr>
            <p:ph type="body" sz="quarter" idx="16"/>
          </p:nvPr>
        </p:nvSpPr>
        <p:spPr>
          <a:xfrm>
            <a:off x="588087" y="274895"/>
            <a:ext cx="4163428" cy="2531534"/>
          </a:xfrm>
        </p:spPr>
        <p:txBody>
          <a:bodyPr anchor="ctr"/>
          <a:lstStyle/>
          <a:p>
            <a:pPr algn="l"/>
            <a:r>
              <a:rPr lang="en-IE" b="1" i="0">
                <a:effectLst/>
                <a:latin typeface="Inter"/>
              </a:rPr>
              <a:t>Revenue Growth</a:t>
            </a:r>
          </a:p>
        </p:txBody>
      </p:sp>
      <p:grpSp>
        <p:nvGrpSpPr>
          <p:cNvPr id="17" name="Group 16">
            <a:extLst>
              <a:ext uri="{FF2B5EF4-FFF2-40B4-BE49-F238E27FC236}">
                <a16:creationId xmlns:a16="http://schemas.microsoft.com/office/drawing/2014/main" id="{13DFD957-1101-A767-D44D-ED2311F07F54}"/>
              </a:ext>
            </a:extLst>
          </p:cNvPr>
          <p:cNvGrpSpPr/>
          <p:nvPr/>
        </p:nvGrpSpPr>
        <p:grpSpPr>
          <a:xfrm>
            <a:off x="1420306" y="2616200"/>
            <a:ext cx="1094363" cy="1284555"/>
            <a:chOff x="4417506" y="446113"/>
            <a:chExt cx="1094363" cy="943510"/>
          </a:xfrm>
        </p:grpSpPr>
        <p:sp>
          <p:nvSpPr>
            <p:cNvPr id="31" name="Freeform 1341">
              <a:extLst>
                <a:ext uri="{FF2B5EF4-FFF2-40B4-BE49-F238E27FC236}">
                  <a16:creationId xmlns:a16="http://schemas.microsoft.com/office/drawing/2014/main" id="{4819F66D-4829-9654-5183-65DC20AF3E60}"/>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9268F7A1-4761-D603-9B05-712872D8F0F6}"/>
                </a:ext>
              </a:extLst>
            </p:cNvPr>
            <p:cNvGrpSpPr/>
            <p:nvPr/>
          </p:nvGrpSpPr>
          <p:grpSpPr>
            <a:xfrm>
              <a:off x="4417506" y="446113"/>
              <a:ext cx="1023051" cy="943510"/>
              <a:chOff x="4417506" y="446113"/>
              <a:chExt cx="1023051" cy="943510"/>
            </a:xfrm>
            <a:solidFill>
              <a:srgbClr val="000000"/>
            </a:solidFill>
          </p:grpSpPr>
          <p:sp>
            <p:nvSpPr>
              <p:cNvPr id="34" name="Freeform 1344">
                <a:extLst>
                  <a:ext uri="{FF2B5EF4-FFF2-40B4-BE49-F238E27FC236}">
                    <a16:creationId xmlns:a16="http://schemas.microsoft.com/office/drawing/2014/main" id="{D8AF3D17-58E4-48A8-0258-139E07749664}"/>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35" name="Freeform 1345">
                <a:extLst>
                  <a:ext uri="{FF2B5EF4-FFF2-40B4-BE49-F238E27FC236}">
                    <a16:creationId xmlns:a16="http://schemas.microsoft.com/office/drawing/2014/main" id="{D904753D-6611-1A53-E53B-EF6EAED51408}"/>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33" name="Freeform 1343">
              <a:extLst>
                <a:ext uri="{FF2B5EF4-FFF2-40B4-BE49-F238E27FC236}">
                  <a16:creationId xmlns:a16="http://schemas.microsoft.com/office/drawing/2014/main" id="{637282C2-6F22-5428-394B-D2084FF6001E}"/>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0B582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7519448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0DE59F-C1F2-6EC4-9F52-71B7D425FBB5}"/>
              </a:ext>
            </a:extLst>
          </p:cNvPr>
          <p:cNvSpPr>
            <a:spLocks noGrp="1"/>
          </p:cNvSpPr>
          <p:nvPr>
            <p:ph type="body" sz="quarter" idx="18"/>
          </p:nvPr>
        </p:nvSpPr>
        <p:spPr/>
        <p:txBody>
          <a:bodyPr/>
          <a:lstStyle/>
          <a:p>
            <a:r>
              <a:rPr lang="en-US"/>
              <a:t>As discussed in previous sections Sustainable procurement starts with a positive partnership with your suppliers. Building trust and monitoring performance and compliance effectively can lead to more profitable relationships with your suppliers and reduced costs for your business. </a:t>
            </a:r>
          </a:p>
          <a:p>
            <a:r>
              <a:rPr lang="en-US" b="1">
                <a:solidFill>
                  <a:srgbClr val="0B582E"/>
                </a:solidFill>
              </a:rPr>
              <a:t>Therefore, benefits can be split into two groups:</a:t>
            </a:r>
          </a:p>
          <a:p>
            <a:pPr marL="342900" indent="-342900">
              <a:buFont typeface="Arial" panose="020B0604020202020204" pitchFamily="34" charset="0"/>
              <a:buChar char="•"/>
            </a:pPr>
            <a:r>
              <a:rPr lang="en-US" b="1">
                <a:solidFill>
                  <a:srgbClr val="0B582E"/>
                </a:solidFill>
              </a:rPr>
              <a:t>benefits to your company and </a:t>
            </a:r>
          </a:p>
          <a:p>
            <a:pPr marL="342900" indent="-342900">
              <a:buFont typeface="Arial" panose="020B0604020202020204" pitchFamily="34" charset="0"/>
              <a:buChar char="•"/>
            </a:pPr>
            <a:r>
              <a:rPr lang="en-US" b="1">
                <a:solidFill>
                  <a:srgbClr val="0B582E"/>
                </a:solidFill>
              </a:rPr>
              <a:t>benefits to the wider community and environment.</a:t>
            </a:r>
            <a:endParaRPr lang="en-IE" b="1">
              <a:solidFill>
                <a:srgbClr val="0B582E"/>
              </a:solidFill>
            </a:endParaRPr>
          </a:p>
        </p:txBody>
      </p:sp>
      <p:sp>
        <p:nvSpPr>
          <p:cNvPr id="3" name="Text Placeholder 2">
            <a:extLst>
              <a:ext uri="{FF2B5EF4-FFF2-40B4-BE49-F238E27FC236}">
                <a16:creationId xmlns:a16="http://schemas.microsoft.com/office/drawing/2014/main" id="{6E3808D1-E4EB-87E8-1031-8FDFFB36AF1E}"/>
              </a:ext>
            </a:extLst>
          </p:cNvPr>
          <p:cNvSpPr>
            <a:spLocks noGrp="1"/>
          </p:cNvSpPr>
          <p:nvPr>
            <p:ph type="body" sz="quarter" idx="16"/>
          </p:nvPr>
        </p:nvSpPr>
        <p:spPr/>
        <p:txBody>
          <a:bodyPr/>
          <a:lstStyle/>
          <a:p>
            <a:r>
              <a:rPr lang="en-IE"/>
              <a:t>Summary: The benefits of Sustainable Procurement </a:t>
            </a:r>
          </a:p>
        </p:txBody>
      </p:sp>
    </p:spTree>
    <p:extLst>
      <p:ext uri="{BB962C8B-B14F-4D97-AF65-F5344CB8AC3E}">
        <p14:creationId xmlns:p14="http://schemas.microsoft.com/office/powerpoint/2010/main" val="34506229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2BE154-3E1B-805C-5E73-B8283734A3FF}"/>
              </a:ext>
            </a:extLst>
          </p:cNvPr>
          <p:cNvSpPr>
            <a:spLocks noGrp="1"/>
          </p:cNvSpPr>
          <p:nvPr>
            <p:ph type="body" sz="quarter" idx="18"/>
          </p:nvPr>
        </p:nvSpPr>
        <p:spPr>
          <a:xfrm>
            <a:off x="411246" y="1056518"/>
            <a:ext cx="10089397" cy="748242"/>
          </a:xfrm>
        </p:spPr>
        <p:txBody>
          <a:bodyPr>
            <a:normAutofit/>
          </a:bodyPr>
          <a:lstStyle/>
          <a:p>
            <a:r>
              <a:rPr lang="en-IE"/>
              <a:t>These are just 6 benefits but all with value-creating and business growth potential </a:t>
            </a:r>
          </a:p>
        </p:txBody>
      </p:sp>
      <p:sp>
        <p:nvSpPr>
          <p:cNvPr id="3" name="Text Placeholder 2">
            <a:extLst>
              <a:ext uri="{FF2B5EF4-FFF2-40B4-BE49-F238E27FC236}">
                <a16:creationId xmlns:a16="http://schemas.microsoft.com/office/drawing/2014/main" id="{61747526-63D7-43AC-91D8-1687CD8DF8BF}"/>
              </a:ext>
            </a:extLst>
          </p:cNvPr>
          <p:cNvSpPr>
            <a:spLocks noGrp="1"/>
          </p:cNvSpPr>
          <p:nvPr>
            <p:ph type="body" sz="quarter" idx="16"/>
          </p:nvPr>
        </p:nvSpPr>
        <p:spPr/>
        <p:txBody>
          <a:bodyPr>
            <a:normAutofit lnSpcReduction="10000"/>
          </a:bodyPr>
          <a:lstStyle/>
          <a:p>
            <a:r>
              <a:rPr lang="en-IE"/>
              <a:t>Business Benefits:</a:t>
            </a:r>
          </a:p>
        </p:txBody>
      </p:sp>
      <p:sp>
        <p:nvSpPr>
          <p:cNvPr id="4" name="Text Placeholder 3">
            <a:extLst>
              <a:ext uri="{FF2B5EF4-FFF2-40B4-BE49-F238E27FC236}">
                <a16:creationId xmlns:a16="http://schemas.microsoft.com/office/drawing/2014/main" id="{1BE94900-A9E6-19B0-CC6D-8FF549D4F666}"/>
              </a:ext>
            </a:extLst>
          </p:cNvPr>
          <p:cNvSpPr>
            <a:spLocks noGrp="1"/>
          </p:cNvSpPr>
          <p:nvPr>
            <p:ph type="body" sz="quarter" idx="21"/>
          </p:nvPr>
        </p:nvSpPr>
        <p:spPr/>
        <p:txBody>
          <a:bodyPr>
            <a:normAutofit fontScale="92500"/>
          </a:bodyPr>
          <a:lstStyle/>
          <a:p>
            <a:pPr marL="0" indent="0"/>
            <a:r>
              <a:rPr lang="en-IE"/>
              <a:t> Effective risk management</a:t>
            </a:r>
          </a:p>
        </p:txBody>
      </p:sp>
      <p:sp>
        <p:nvSpPr>
          <p:cNvPr id="5" name="Text Placeholder 4">
            <a:extLst>
              <a:ext uri="{FF2B5EF4-FFF2-40B4-BE49-F238E27FC236}">
                <a16:creationId xmlns:a16="http://schemas.microsoft.com/office/drawing/2014/main" id="{E6936B62-DD04-1AEE-1FC8-9AAFE392EC96}"/>
              </a:ext>
            </a:extLst>
          </p:cNvPr>
          <p:cNvSpPr>
            <a:spLocks noGrp="1"/>
          </p:cNvSpPr>
          <p:nvPr>
            <p:ph type="body" sz="quarter" idx="26"/>
          </p:nvPr>
        </p:nvSpPr>
        <p:spPr>
          <a:xfrm>
            <a:off x="3760907" y="3664583"/>
            <a:ext cx="1921964" cy="1711750"/>
          </a:xfrm>
        </p:spPr>
        <p:txBody>
          <a:bodyPr>
            <a:normAutofit fontScale="92500" lnSpcReduction="10000"/>
          </a:bodyPr>
          <a:lstStyle/>
          <a:p>
            <a:pPr marL="0" indent="0"/>
            <a:r>
              <a:rPr lang="en-US"/>
              <a:t>Reduced costs through recycling, using more efficient products and services</a:t>
            </a:r>
            <a:endParaRPr lang="en-IE"/>
          </a:p>
        </p:txBody>
      </p:sp>
      <p:sp>
        <p:nvSpPr>
          <p:cNvPr id="6" name="Text Placeholder 5">
            <a:extLst>
              <a:ext uri="{FF2B5EF4-FFF2-40B4-BE49-F238E27FC236}">
                <a16:creationId xmlns:a16="http://schemas.microsoft.com/office/drawing/2014/main" id="{4E90C3C3-3536-2624-A823-EEFB0354E088}"/>
              </a:ext>
            </a:extLst>
          </p:cNvPr>
          <p:cNvSpPr>
            <a:spLocks noGrp="1"/>
          </p:cNvSpPr>
          <p:nvPr>
            <p:ph type="body" sz="quarter" idx="28"/>
          </p:nvPr>
        </p:nvSpPr>
        <p:spPr>
          <a:xfrm>
            <a:off x="8680113" y="2825881"/>
            <a:ext cx="2333958" cy="1700301"/>
          </a:xfrm>
        </p:spPr>
        <p:txBody>
          <a:bodyPr>
            <a:normAutofit fontScale="92500" lnSpcReduction="20000"/>
          </a:bodyPr>
          <a:lstStyle/>
          <a:p>
            <a:pPr marL="0" indent="0"/>
            <a:r>
              <a:rPr lang="en-US"/>
              <a:t>Improve your chance of winning business with your enhanced sustainability standards</a:t>
            </a:r>
            <a:endParaRPr lang="en-IE"/>
          </a:p>
        </p:txBody>
      </p:sp>
      <p:sp>
        <p:nvSpPr>
          <p:cNvPr id="7" name="Text Placeholder 6">
            <a:extLst>
              <a:ext uri="{FF2B5EF4-FFF2-40B4-BE49-F238E27FC236}">
                <a16:creationId xmlns:a16="http://schemas.microsoft.com/office/drawing/2014/main" id="{5A15B7D2-59D8-09FA-1413-AA47CFD2D419}"/>
              </a:ext>
            </a:extLst>
          </p:cNvPr>
          <p:cNvSpPr>
            <a:spLocks noGrp="1"/>
          </p:cNvSpPr>
          <p:nvPr>
            <p:ph type="body" sz="quarter" idx="30"/>
          </p:nvPr>
        </p:nvSpPr>
        <p:spPr>
          <a:xfrm>
            <a:off x="5095921" y="2561498"/>
            <a:ext cx="2000157" cy="881232"/>
          </a:xfrm>
        </p:spPr>
        <p:txBody>
          <a:bodyPr>
            <a:normAutofit fontScale="92500" lnSpcReduction="20000"/>
          </a:bodyPr>
          <a:lstStyle/>
          <a:p>
            <a:pPr marL="0" indent="0"/>
            <a:r>
              <a:rPr lang="en-IE"/>
              <a:t>Attract like-minded investors</a:t>
            </a:r>
          </a:p>
        </p:txBody>
      </p:sp>
      <p:sp>
        <p:nvSpPr>
          <p:cNvPr id="8" name="Text Placeholder 7">
            <a:extLst>
              <a:ext uri="{FF2B5EF4-FFF2-40B4-BE49-F238E27FC236}">
                <a16:creationId xmlns:a16="http://schemas.microsoft.com/office/drawing/2014/main" id="{AE7BBEDB-D176-47BC-B567-D0A0C85E46AB}"/>
              </a:ext>
            </a:extLst>
          </p:cNvPr>
          <p:cNvSpPr>
            <a:spLocks noGrp="1"/>
          </p:cNvSpPr>
          <p:nvPr>
            <p:ph type="body" sz="quarter" idx="32"/>
          </p:nvPr>
        </p:nvSpPr>
        <p:spPr>
          <a:xfrm>
            <a:off x="6626887" y="3896864"/>
            <a:ext cx="1921964" cy="1438234"/>
          </a:xfrm>
        </p:spPr>
        <p:txBody>
          <a:bodyPr>
            <a:normAutofit fontScale="92500" lnSpcReduction="20000"/>
          </a:bodyPr>
          <a:lstStyle/>
          <a:p>
            <a:pPr marL="0" indent="0"/>
            <a:r>
              <a:rPr lang="en-US"/>
              <a:t>Qualify for </a:t>
            </a:r>
            <a:r>
              <a:rPr lang="en-US" err="1"/>
              <a:t>favourable</a:t>
            </a:r>
            <a:r>
              <a:rPr lang="en-US"/>
              <a:t> loans, business support or tax relief</a:t>
            </a:r>
            <a:endParaRPr lang="en-IE"/>
          </a:p>
        </p:txBody>
      </p:sp>
      <p:sp>
        <p:nvSpPr>
          <p:cNvPr id="9" name="Text Placeholder 8">
            <a:extLst>
              <a:ext uri="{FF2B5EF4-FFF2-40B4-BE49-F238E27FC236}">
                <a16:creationId xmlns:a16="http://schemas.microsoft.com/office/drawing/2014/main" id="{05960188-1115-2F35-7766-5094F4BA5CE6}"/>
              </a:ext>
            </a:extLst>
          </p:cNvPr>
          <p:cNvSpPr>
            <a:spLocks noGrp="1"/>
          </p:cNvSpPr>
          <p:nvPr>
            <p:ph type="body" sz="quarter" idx="34"/>
          </p:nvPr>
        </p:nvSpPr>
        <p:spPr/>
        <p:txBody>
          <a:bodyPr/>
          <a:lstStyle/>
          <a:p>
            <a:r>
              <a:rPr lang="en-IE"/>
              <a:t>1</a:t>
            </a:r>
          </a:p>
        </p:txBody>
      </p:sp>
      <p:sp>
        <p:nvSpPr>
          <p:cNvPr id="10" name="Text Placeholder 9">
            <a:extLst>
              <a:ext uri="{FF2B5EF4-FFF2-40B4-BE49-F238E27FC236}">
                <a16:creationId xmlns:a16="http://schemas.microsoft.com/office/drawing/2014/main" id="{6A92A71B-2E3A-9F21-2D9E-D7F72348A423}"/>
              </a:ext>
            </a:extLst>
          </p:cNvPr>
          <p:cNvSpPr>
            <a:spLocks noGrp="1"/>
          </p:cNvSpPr>
          <p:nvPr>
            <p:ph type="body" sz="quarter" idx="38"/>
          </p:nvPr>
        </p:nvSpPr>
        <p:spPr/>
        <p:txBody>
          <a:bodyPr/>
          <a:lstStyle/>
          <a:p>
            <a:pPr marL="0" indent="0"/>
            <a:r>
              <a:rPr lang="en-IE"/>
              <a:t>6</a:t>
            </a:r>
          </a:p>
        </p:txBody>
      </p:sp>
      <p:sp>
        <p:nvSpPr>
          <p:cNvPr id="11" name="Text Placeholder 10">
            <a:extLst>
              <a:ext uri="{FF2B5EF4-FFF2-40B4-BE49-F238E27FC236}">
                <a16:creationId xmlns:a16="http://schemas.microsoft.com/office/drawing/2014/main" id="{E5D61379-7BBF-6DD1-3449-42BF45504A41}"/>
              </a:ext>
            </a:extLst>
          </p:cNvPr>
          <p:cNvSpPr>
            <a:spLocks noGrp="1"/>
          </p:cNvSpPr>
          <p:nvPr>
            <p:ph type="body" sz="quarter" idx="35"/>
          </p:nvPr>
        </p:nvSpPr>
        <p:spPr/>
        <p:txBody>
          <a:bodyPr/>
          <a:lstStyle/>
          <a:p>
            <a:pPr marL="0" indent="0"/>
            <a:r>
              <a:rPr lang="en-IE"/>
              <a:t>3</a:t>
            </a:r>
          </a:p>
        </p:txBody>
      </p:sp>
      <p:sp>
        <p:nvSpPr>
          <p:cNvPr id="12" name="Text Placeholder 11">
            <a:extLst>
              <a:ext uri="{FF2B5EF4-FFF2-40B4-BE49-F238E27FC236}">
                <a16:creationId xmlns:a16="http://schemas.microsoft.com/office/drawing/2014/main" id="{AC6DE018-3FA6-86CB-0196-14A29E60869A}"/>
              </a:ext>
            </a:extLst>
          </p:cNvPr>
          <p:cNvSpPr>
            <a:spLocks noGrp="1"/>
          </p:cNvSpPr>
          <p:nvPr>
            <p:ph type="body" sz="quarter" idx="36"/>
          </p:nvPr>
        </p:nvSpPr>
        <p:spPr/>
        <p:txBody>
          <a:bodyPr/>
          <a:lstStyle/>
          <a:p>
            <a:r>
              <a:rPr lang="en-IE"/>
              <a:t>4</a:t>
            </a:r>
          </a:p>
        </p:txBody>
      </p:sp>
      <p:sp>
        <p:nvSpPr>
          <p:cNvPr id="13" name="Text Placeholder 12">
            <a:extLst>
              <a:ext uri="{FF2B5EF4-FFF2-40B4-BE49-F238E27FC236}">
                <a16:creationId xmlns:a16="http://schemas.microsoft.com/office/drawing/2014/main" id="{68B45C9B-6752-3D63-8AAE-4F7D55A2943F}"/>
              </a:ext>
            </a:extLst>
          </p:cNvPr>
          <p:cNvSpPr>
            <a:spLocks noGrp="1"/>
          </p:cNvSpPr>
          <p:nvPr>
            <p:ph type="body" sz="quarter" idx="39"/>
          </p:nvPr>
        </p:nvSpPr>
        <p:spPr/>
        <p:txBody>
          <a:bodyPr/>
          <a:lstStyle/>
          <a:p>
            <a:pPr marL="0" indent="0"/>
            <a:r>
              <a:rPr lang="en-IE"/>
              <a:t>5</a:t>
            </a:r>
          </a:p>
        </p:txBody>
      </p:sp>
      <p:sp>
        <p:nvSpPr>
          <p:cNvPr id="14" name="Text Placeholder 13">
            <a:extLst>
              <a:ext uri="{FF2B5EF4-FFF2-40B4-BE49-F238E27FC236}">
                <a16:creationId xmlns:a16="http://schemas.microsoft.com/office/drawing/2014/main" id="{9FF15392-E373-0F1D-5DEC-3FF69DFE5830}"/>
              </a:ext>
            </a:extLst>
          </p:cNvPr>
          <p:cNvSpPr>
            <a:spLocks noGrp="1"/>
          </p:cNvSpPr>
          <p:nvPr>
            <p:ph type="body" sz="quarter" idx="40"/>
          </p:nvPr>
        </p:nvSpPr>
        <p:spPr>
          <a:xfrm>
            <a:off x="1466681" y="4384921"/>
            <a:ext cx="2265396" cy="1567146"/>
          </a:xfrm>
        </p:spPr>
        <p:txBody>
          <a:bodyPr>
            <a:normAutofit fontScale="92500" lnSpcReduction="20000"/>
          </a:bodyPr>
          <a:lstStyle/>
          <a:p>
            <a:pPr marL="0" indent="0"/>
            <a:r>
              <a:rPr lang="en-US"/>
              <a:t> Improved reputation amongst customers and across your business sector</a:t>
            </a:r>
            <a:endParaRPr lang="en-IE"/>
          </a:p>
        </p:txBody>
      </p:sp>
      <p:sp>
        <p:nvSpPr>
          <p:cNvPr id="15" name="Text Placeholder 14">
            <a:extLst>
              <a:ext uri="{FF2B5EF4-FFF2-40B4-BE49-F238E27FC236}">
                <a16:creationId xmlns:a16="http://schemas.microsoft.com/office/drawing/2014/main" id="{C3CA5E9B-178E-DD16-FC3E-ADDFDCDA46C8}"/>
              </a:ext>
            </a:extLst>
          </p:cNvPr>
          <p:cNvSpPr>
            <a:spLocks noGrp="1"/>
          </p:cNvSpPr>
          <p:nvPr>
            <p:ph type="body" sz="quarter" idx="41"/>
          </p:nvPr>
        </p:nvSpPr>
        <p:spPr/>
        <p:txBody>
          <a:bodyPr/>
          <a:lstStyle/>
          <a:p>
            <a:pPr marL="0" indent="0"/>
            <a:r>
              <a:rPr lang="en-IE"/>
              <a:t>2</a:t>
            </a:r>
          </a:p>
        </p:txBody>
      </p:sp>
    </p:spTree>
    <p:extLst>
      <p:ext uri="{BB962C8B-B14F-4D97-AF65-F5344CB8AC3E}">
        <p14:creationId xmlns:p14="http://schemas.microsoft.com/office/powerpoint/2010/main" val="8205388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030214-97FC-9463-7E7E-352B5CB50FDC}"/>
              </a:ext>
            </a:extLst>
          </p:cNvPr>
          <p:cNvSpPr>
            <a:spLocks noGrp="1"/>
          </p:cNvSpPr>
          <p:nvPr>
            <p:ph type="body" sz="quarter" idx="25"/>
          </p:nvPr>
        </p:nvSpPr>
        <p:spPr>
          <a:xfrm>
            <a:off x="748973" y="4047067"/>
            <a:ext cx="2061046" cy="1912299"/>
          </a:xfrm>
        </p:spPr>
        <p:txBody>
          <a:bodyPr>
            <a:normAutofit/>
          </a:bodyPr>
          <a:lstStyle/>
          <a:p>
            <a:pPr marL="0" indent="0"/>
            <a:r>
              <a:rPr lang="en-IE" sz="1900"/>
              <a:t>Reduced waste through recycling</a:t>
            </a:r>
          </a:p>
        </p:txBody>
      </p:sp>
      <p:sp>
        <p:nvSpPr>
          <p:cNvPr id="3" name="Text Placeholder 2">
            <a:extLst>
              <a:ext uri="{FF2B5EF4-FFF2-40B4-BE49-F238E27FC236}">
                <a16:creationId xmlns:a16="http://schemas.microsoft.com/office/drawing/2014/main" id="{F7439AC4-83A9-BC59-7CB4-B78891C97E41}"/>
              </a:ext>
            </a:extLst>
          </p:cNvPr>
          <p:cNvSpPr>
            <a:spLocks noGrp="1"/>
          </p:cNvSpPr>
          <p:nvPr>
            <p:ph type="body" sz="quarter" idx="31"/>
          </p:nvPr>
        </p:nvSpPr>
        <p:spPr>
          <a:xfrm>
            <a:off x="3452905" y="4047067"/>
            <a:ext cx="2202828" cy="2364731"/>
          </a:xfrm>
        </p:spPr>
        <p:txBody>
          <a:bodyPr>
            <a:normAutofit fontScale="92500" lnSpcReduction="10000"/>
          </a:bodyPr>
          <a:lstStyle/>
          <a:p>
            <a:pPr marL="0" indent="0"/>
            <a:r>
              <a:rPr lang="en-US"/>
              <a:t> Improve working &amp; living conditions by sourcing fair trade products and by avoiding purchasing goods/services from companies that don’t adhere to sound practices</a:t>
            </a:r>
            <a:endParaRPr lang="en-IE"/>
          </a:p>
        </p:txBody>
      </p:sp>
      <p:sp>
        <p:nvSpPr>
          <p:cNvPr id="4" name="Text Placeholder 3">
            <a:extLst>
              <a:ext uri="{FF2B5EF4-FFF2-40B4-BE49-F238E27FC236}">
                <a16:creationId xmlns:a16="http://schemas.microsoft.com/office/drawing/2014/main" id="{1FA463F8-59B0-4CC6-164F-6AC84887D0BB}"/>
              </a:ext>
            </a:extLst>
          </p:cNvPr>
          <p:cNvSpPr>
            <a:spLocks noGrp="1"/>
          </p:cNvSpPr>
          <p:nvPr>
            <p:ph type="body" sz="quarter" idx="35"/>
          </p:nvPr>
        </p:nvSpPr>
        <p:spPr>
          <a:xfrm>
            <a:off x="6424240" y="4047067"/>
            <a:ext cx="2061046" cy="1912299"/>
          </a:xfrm>
        </p:spPr>
        <p:txBody>
          <a:bodyPr>
            <a:normAutofit/>
          </a:bodyPr>
          <a:lstStyle/>
          <a:p>
            <a:pPr marL="0" indent="0"/>
            <a:r>
              <a:rPr lang="en-US" sz="1900"/>
              <a:t>Reduced carbon emissions by using energy-efficient equipment and renewable energy</a:t>
            </a:r>
            <a:endParaRPr lang="en-IE" sz="1900"/>
          </a:p>
        </p:txBody>
      </p:sp>
      <p:sp>
        <p:nvSpPr>
          <p:cNvPr id="5" name="Text Placeholder 4">
            <a:extLst>
              <a:ext uri="{FF2B5EF4-FFF2-40B4-BE49-F238E27FC236}">
                <a16:creationId xmlns:a16="http://schemas.microsoft.com/office/drawing/2014/main" id="{8B345DE7-B550-701B-5629-085D2209E06E}"/>
              </a:ext>
            </a:extLst>
          </p:cNvPr>
          <p:cNvSpPr>
            <a:spLocks noGrp="1"/>
          </p:cNvSpPr>
          <p:nvPr>
            <p:ph type="body" sz="quarter" idx="37"/>
          </p:nvPr>
        </p:nvSpPr>
        <p:spPr>
          <a:xfrm>
            <a:off x="9395575" y="4047067"/>
            <a:ext cx="2061046" cy="1912299"/>
          </a:xfrm>
        </p:spPr>
        <p:txBody>
          <a:bodyPr>
            <a:normAutofit/>
          </a:bodyPr>
          <a:lstStyle/>
          <a:p>
            <a:pPr marL="0" indent="0"/>
            <a:r>
              <a:rPr lang="en-US" sz="1900"/>
              <a:t>Reduced use of natural resources by purchasing goods and services using recycled materials</a:t>
            </a:r>
            <a:endParaRPr lang="en-IE" sz="1900"/>
          </a:p>
        </p:txBody>
      </p:sp>
      <p:sp>
        <p:nvSpPr>
          <p:cNvPr id="6" name="Text Placeholder 5">
            <a:extLst>
              <a:ext uri="{FF2B5EF4-FFF2-40B4-BE49-F238E27FC236}">
                <a16:creationId xmlns:a16="http://schemas.microsoft.com/office/drawing/2014/main" id="{4BECD7EB-0C8B-E64F-2C35-6D367BA0804C}"/>
              </a:ext>
            </a:extLst>
          </p:cNvPr>
          <p:cNvSpPr>
            <a:spLocks noGrp="1"/>
          </p:cNvSpPr>
          <p:nvPr>
            <p:ph type="body" sz="quarter" idx="29"/>
          </p:nvPr>
        </p:nvSpPr>
        <p:spPr/>
        <p:txBody>
          <a:bodyPr>
            <a:normAutofit lnSpcReduction="10000"/>
          </a:bodyPr>
          <a:lstStyle/>
          <a:p>
            <a:r>
              <a:rPr lang="en-US"/>
              <a:t>Benefits for the wider community and environment</a:t>
            </a:r>
          </a:p>
          <a:p>
            <a:endParaRPr lang="en-IE"/>
          </a:p>
        </p:txBody>
      </p:sp>
      <p:grpSp>
        <p:nvGrpSpPr>
          <p:cNvPr id="7" name="Graphic 3">
            <a:extLst>
              <a:ext uri="{FF2B5EF4-FFF2-40B4-BE49-F238E27FC236}">
                <a16:creationId xmlns:a16="http://schemas.microsoft.com/office/drawing/2014/main" id="{0D9E3885-9B0B-C44F-DB67-155EAAF41FD9}"/>
              </a:ext>
            </a:extLst>
          </p:cNvPr>
          <p:cNvGrpSpPr/>
          <p:nvPr/>
        </p:nvGrpSpPr>
        <p:grpSpPr>
          <a:xfrm>
            <a:off x="9883030" y="2019164"/>
            <a:ext cx="1086136" cy="1037162"/>
            <a:chOff x="10407709" y="5371716"/>
            <a:chExt cx="1086136" cy="1037162"/>
          </a:xfrm>
          <a:solidFill>
            <a:schemeClr val="bg1"/>
          </a:solidFill>
        </p:grpSpPr>
        <p:sp>
          <p:nvSpPr>
            <p:cNvPr id="8" name="Freeform 1249">
              <a:extLst>
                <a:ext uri="{FF2B5EF4-FFF2-40B4-BE49-F238E27FC236}">
                  <a16:creationId xmlns:a16="http://schemas.microsoft.com/office/drawing/2014/main" id="{CC0498E4-A2C6-5BDC-AC0A-87D38F908A0D}"/>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4BA41"/>
            </a:solidFill>
            <a:ln w="27426" cap="flat">
              <a:noFill/>
              <a:prstDash val="solid"/>
              <a:miter/>
            </a:ln>
          </p:spPr>
          <p:txBody>
            <a:bodyPr rtlCol="0" anchor="ctr"/>
            <a:lstStyle/>
            <a:p>
              <a:endParaRPr lang="en-US"/>
            </a:p>
          </p:txBody>
        </p:sp>
        <p:sp>
          <p:nvSpPr>
            <p:cNvPr id="9" name="Freeform 1250">
              <a:extLst>
                <a:ext uri="{FF2B5EF4-FFF2-40B4-BE49-F238E27FC236}">
                  <a16:creationId xmlns:a16="http://schemas.microsoft.com/office/drawing/2014/main" id="{F9A76579-9A80-6149-E16B-3D2C821E6C9A}"/>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4BA41"/>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CD7C5309-747F-C8F0-08A9-E326C592BFAD}"/>
                </a:ext>
              </a:extLst>
            </p:cNvPr>
            <p:cNvGrpSpPr/>
            <p:nvPr/>
          </p:nvGrpSpPr>
          <p:grpSpPr>
            <a:xfrm>
              <a:off x="10407709" y="5371716"/>
              <a:ext cx="1086136" cy="1037162"/>
              <a:chOff x="10407709" y="5371716"/>
              <a:chExt cx="1086136" cy="1037162"/>
            </a:xfrm>
            <a:grpFill/>
          </p:grpSpPr>
          <p:grpSp>
            <p:nvGrpSpPr>
              <p:cNvPr id="11" name="Graphic 3">
                <a:extLst>
                  <a:ext uri="{FF2B5EF4-FFF2-40B4-BE49-F238E27FC236}">
                    <a16:creationId xmlns:a16="http://schemas.microsoft.com/office/drawing/2014/main" id="{DDC9C0E1-C95A-769F-0EE6-5AF17F82E508}"/>
                  </a:ext>
                </a:extLst>
              </p:cNvPr>
              <p:cNvGrpSpPr/>
              <p:nvPr/>
            </p:nvGrpSpPr>
            <p:grpSpPr>
              <a:xfrm>
                <a:off x="10407709" y="5371716"/>
                <a:ext cx="1086136" cy="1037162"/>
                <a:chOff x="10407709" y="5371716"/>
                <a:chExt cx="1086136" cy="1037162"/>
              </a:xfrm>
              <a:grpFill/>
            </p:grpSpPr>
            <p:sp>
              <p:nvSpPr>
                <p:cNvPr id="13" name="Freeform 1254">
                  <a:extLst>
                    <a:ext uri="{FF2B5EF4-FFF2-40B4-BE49-F238E27FC236}">
                      <a16:creationId xmlns:a16="http://schemas.microsoft.com/office/drawing/2014/main" id="{FBC416E3-F567-AABB-BCAC-03B7A2D0FC56}"/>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14" name="Freeform 1255">
                  <a:extLst>
                    <a:ext uri="{FF2B5EF4-FFF2-40B4-BE49-F238E27FC236}">
                      <a16:creationId xmlns:a16="http://schemas.microsoft.com/office/drawing/2014/main" id="{93419005-DAB5-4D60-CD6A-F952802C0452}"/>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15" name="Freeform 1256">
                  <a:extLst>
                    <a:ext uri="{FF2B5EF4-FFF2-40B4-BE49-F238E27FC236}">
                      <a16:creationId xmlns:a16="http://schemas.microsoft.com/office/drawing/2014/main" id="{E85815ED-8D03-286D-22BF-C3666E6CF635}"/>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12" name="Freeform 1253">
                <a:extLst>
                  <a:ext uri="{FF2B5EF4-FFF2-40B4-BE49-F238E27FC236}">
                    <a16:creationId xmlns:a16="http://schemas.microsoft.com/office/drawing/2014/main" id="{B1882CA8-7B8D-8CB4-C77E-5A9C3950B8E4}"/>
                  </a:ext>
                </a:extLst>
              </p:cNvPr>
              <p:cNvSpPr/>
              <p:nvPr/>
            </p:nvSpPr>
            <p:spPr>
              <a:xfrm>
                <a:off x="10745245" y="5482510"/>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16" name="Group 15">
            <a:extLst>
              <a:ext uri="{FF2B5EF4-FFF2-40B4-BE49-F238E27FC236}">
                <a16:creationId xmlns:a16="http://schemas.microsoft.com/office/drawing/2014/main" id="{587E830F-3573-E341-FBFC-875C8408F445}"/>
              </a:ext>
            </a:extLst>
          </p:cNvPr>
          <p:cNvGrpSpPr/>
          <p:nvPr/>
        </p:nvGrpSpPr>
        <p:grpSpPr>
          <a:xfrm>
            <a:off x="4123462" y="2032232"/>
            <a:ext cx="861714" cy="861565"/>
            <a:chOff x="3258209" y="1217582"/>
            <a:chExt cx="4712093" cy="4711281"/>
          </a:xfrm>
          <a:solidFill>
            <a:schemeClr val="bg1"/>
          </a:solidFill>
        </p:grpSpPr>
        <p:sp>
          <p:nvSpPr>
            <p:cNvPr id="17" name="Freeform 31">
              <a:extLst>
                <a:ext uri="{FF2B5EF4-FFF2-40B4-BE49-F238E27FC236}">
                  <a16:creationId xmlns:a16="http://schemas.microsoft.com/office/drawing/2014/main" id="{E07AFA30-3CE5-7926-6C38-E26A5E5783B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grpFill/>
            <a:ln w="9514" cap="flat">
              <a:noFill/>
              <a:prstDash val="solid"/>
              <a:miter/>
            </a:ln>
          </p:spPr>
          <p:txBody>
            <a:bodyPr rtlCol="0" anchor="ctr"/>
            <a:lstStyle/>
            <a:p>
              <a:endParaRPr lang="en-US"/>
            </a:p>
          </p:txBody>
        </p:sp>
        <p:sp>
          <p:nvSpPr>
            <p:cNvPr id="18" name="Freeform 32">
              <a:extLst>
                <a:ext uri="{FF2B5EF4-FFF2-40B4-BE49-F238E27FC236}">
                  <a16:creationId xmlns:a16="http://schemas.microsoft.com/office/drawing/2014/main" id="{37DC245C-78C0-A385-37C1-899904788FCC}"/>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grpFill/>
            <a:ln w="9514"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id="{7A9D8967-FFBA-01C3-A765-7DACB8B5BBDA}"/>
                </a:ext>
              </a:extLst>
            </p:cNvPr>
            <p:cNvGrpSpPr/>
            <p:nvPr/>
          </p:nvGrpSpPr>
          <p:grpSpPr>
            <a:xfrm>
              <a:off x="3258209" y="1217582"/>
              <a:ext cx="4712093" cy="4711281"/>
              <a:chOff x="3258209" y="1217582"/>
              <a:chExt cx="4712093" cy="4711281"/>
            </a:xfrm>
            <a:grpFill/>
          </p:grpSpPr>
          <p:sp>
            <p:nvSpPr>
              <p:cNvPr id="20" name="Freeform 16">
                <a:extLst>
                  <a:ext uri="{FF2B5EF4-FFF2-40B4-BE49-F238E27FC236}">
                    <a16:creationId xmlns:a16="http://schemas.microsoft.com/office/drawing/2014/main" id="{085CB02D-2FF9-221C-6430-56E09601AFA8}"/>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21" name="Freeform 17">
                <a:extLst>
                  <a:ext uri="{FF2B5EF4-FFF2-40B4-BE49-F238E27FC236}">
                    <a16:creationId xmlns:a16="http://schemas.microsoft.com/office/drawing/2014/main" id="{E7E073CF-DF44-F11D-9467-F5F25429F0D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63A043"/>
              </a:solidFill>
              <a:ln w="9514" cap="flat">
                <a:noFill/>
                <a:prstDash val="solid"/>
                <a:miter/>
              </a:ln>
            </p:spPr>
            <p:txBody>
              <a:bodyPr rtlCol="0" anchor="ctr"/>
              <a:lstStyle/>
              <a:p>
                <a:endParaRPr lang="en-US"/>
              </a:p>
            </p:txBody>
          </p:sp>
          <p:sp>
            <p:nvSpPr>
              <p:cNvPr id="22" name="Freeform 18">
                <a:extLst>
                  <a:ext uri="{FF2B5EF4-FFF2-40B4-BE49-F238E27FC236}">
                    <a16:creationId xmlns:a16="http://schemas.microsoft.com/office/drawing/2014/main" id="{02B96F37-43CD-EB74-3585-02A78C332B8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23" name="Freeform 19">
                <a:extLst>
                  <a:ext uri="{FF2B5EF4-FFF2-40B4-BE49-F238E27FC236}">
                    <a16:creationId xmlns:a16="http://schemas.microsoft.com/office/drawing/2014/main" id="{EBB67DBE-50D7-FC5C-0A81-5A9C07A7BFCD}"/>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B582E"/>
              </a:solidFill>
              <a:ln w="9514" cap="flat">
                <a:noFill/>
                <a:prstDash val="solid"/>
                <a:miter/>
              </a:ln>
            </p:spPr>
            <p:txBody>
              <a:bodyPr rtlCol="0" anchor="ctr"/>
              <a:lstStyle/>
              <a:p>
                <a:endParaRPr lang="en-US"/>
              </a:p>
            </p:txBody>
          </p:sp>
          <p:sp>
            <p:nvSpPr>
              <p:cNvPr id="24" name="Freeform 20">
                <a:extLst>
                  <a:ext uri="{FF2B5EF4-FFF2-40B4-BE49-F238E27FC236}">
                    <a16:creationId xmlns:a16="http://schemas.microsoft.com/office/drawing/2014/main" id="{DC02B2E1-D14D-5BC6-13FB-384335BFF56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B582E"/>
              </a:solidFill>
              <a:ln w="9514" cap="flat">
                <a:noFill/>
                <a:prstDash val="solid"/>
                <a:miter/>
              </a:ln>
            </p:spPr>
            <p:txBody>
              <a:bodyPr rtlCol="0" anchor="ctr"/>
              <a:lstStyle/>
              <a:p>
                <a:endParaRPr lang="en-US"/>
              </a:p>
            </p:txBody>
          </p:sp>
          <p:sp>
            <p:nvSpPr>
              <p:cNvPr id="25" name="Freeform 21">
                <a:extLst>
                  <a:ext uri="{FF2B5EF4-FFF2-40B4-BE49-F238E27FC236}">
                    <a16:creationId xmlns:a16="http://schemas.microsoft.com/office/drawing/2014/main" id="{8C3B971C-C8D0-353C-5CFA-FB0871E822F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6" name="Freeform 22">
                <a:extLst>
                  <a:ext uri="{FF2B5EF4-FFF2-40B4-BE49-F238E27FC236}">
                    <a16:creationId xmlns:a16="http://schemas.microsoft.com/office/drawing/2014/main" id="{3720139A-73E7-4625-9A9B-682589BEF7B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7" name="Freeform 23">
                <a:extLst>
                  <a:ext uri="{FF2B5EF4-FFF2-40B4-BE49-F238E27FC236}">
                    <a16:creationId xmlns:a16="http://schemas.microsoft.com/office/drawing/2014/main" id="{8549DF65-A822-5BA1-DA9F-65D2EADF37F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28" name="Freeform 24">
                <a:extLst>
                  <a:ext uri="{FF2B5EF4-FFF2-40B4-BE49-F238E27FC236}">
                    <a16:creationId xmlns:a16="http://schemas.microsoft.com/office/drawing/2014/main" id="{B08571DC-3161-1273-D28B-CF0DE2492125}"/>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9" name="Freeform 25">
                <a:extLst>
                  <a:ext uri="{FF2B5EF4-FFF2-40B4-BE49-F238E27FC236}">
                    <a16:creationId xmlns:a16="http://schemas.microsoft.com/office/drawing/2014/main" id="{46BF4084-526E-F394-146C-4C5B5529D5D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0" name="Freeform 26">
                <a:extLst>
                  <a:ext uri="{FF2B5EF4-FFF2-40B4-BE49-F238E27FC236}">
                    <a16:creationId xmlns:a16="http://schemas.microsoft.com/office/drawing/2014/main" id="{8D39A49E-5D46-AD96-4030-6DB95FC4A61D}"/>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1" name="Freeform 27">
                <a:extLst>
                  <a:ext uri="{FF2B5EF4-FFF2-40B4-BE49-F238E27FC236}">
                    <a16:creationId xmlns:a16="http://schemas.microsoft.com/office/drawing/2014/main" id="{2717110A-3344-36E6-C377-70F30435AD5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32" name="Freeform 28">
                <a:extLst>
                  <a:ext uri="{FF2B5EF4-FFF2-40B4-BE49-F238E27FC236}">
                    <a16:creationId xmlns:a16="http://schemas.microsoft.com/office/drawing/2014/main" id="{EEDF64CD-B305-9D03-1913-72076BC1ABB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33" name="Freeform 29">
                <a:extLst>
                  <a:ext uri="{FF2B5EF4-FFF2-40B4-BE49-F238E27FC236}">
                    <a16:creationId xmlns:a16="http://schemas.microsoft.com/office/drawing/2014/main" id="{B718271D-C134-6DEB-D27B-FB37DC51740D}"/>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34" name="Freeform 30">
                <a:extLst>
                  <a:ext uri="{FF2B5EF4-FFF2-40B4-BE49-F238E27FC236}">
                    <a16:creationId xmlns:a16="http://schemas.microsoft.com/office/drawing/2014/main" id="{B8379CF8-1DEA-099E-A17F-252311C38B7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pic>
        <p:nvPicPr>
          <p:cNvPr id="36" name="Graphic 35" descr="Recycle with solid fill">
            <a:extLst>
              <a:ext uri="{FF2B5EF4-FFF2-40B4-BE49-F238E27FC236}">
                <a16:creationId xmlns:a16="http://schemas.microsoft.com/office/drawing/2014/main" id="{2F725AD9-263A-7D19-3C32-74CB4CD8E2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22296" y="2035260"/>
            <a:ext cx="914400" cy="914400"/>
          </a:xfrm>
          <a:prstGeom prst="rect">
            <a:avLst/>
          </a:prstGeom>
        </p:spPr>
      </p:pic>
      <p:pic>
        <p:nvPicPr>
          <p:cNvPr id="38" name="Graphic 37" descr="Renewable Energy with solid fill">
            <a:extLst>
              <a:ext uri="{FF2B5EF4-FFF2-40B4-BE49-F238E27FC236}">
                <a16:creationId xmlns:a16="http://schemas.microsoft.com/office/drawing/2014/main" id="{8721F67A-CC40-98FB-D93C-8E9B94280C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4886" y="2015342"/>
            <a:ext cx="914400" cy="914400"/>
          </a:xfrm>
          <a:prstGeom prst="rect">
            <a:avLst/>
          </a:prstGeom>
        </p:spPr>
      </p:pic>
    </p:spTree>
    <p:extLst>
      <p:ext uri="{BB962C8B-B14F-4D97-AF65-F5344CB8AC3E}">
        <p14:creationId xmlns:p14="http://schemas.microsoft.com/office/powerpoint/2010/main" val="6972624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59E6DF-2681-EC1E-435D-E366D575CB61}"/>
              </a:ext>
            </a:extLst>
          </p:cNvPr>
          <p:cNvSpPr>
            <a:spLocks noGrp="1"/>
          </p:cNvSpPr>
          <p:nvPr>
            <p:ph type="body" sz="quarter" idx="17"/>
          </p:nvPr>
        </p:nvSpPr>
        <p:spPr>
          <a:xfrm>
            <a:off x="5003138" y="2175933"/>
            <a:ext cx="4005395" cy="2403740"/>
          </a:xfrm>
        </p:spPr>
        <p:txBody>
          <a:bodyPr>
            <a:normAutofit/>
          </a:bodyPr>
          <a:lstStyle/>
          <a:p>
            <a:r>
              <a:rPr lang="en-IE"/>
              <a:t>Understanding the Impact of Change</a:t>
            </a:r>
          </a:p>
        </p:txBody>
      </p:sp>
      <p:sp>
        <p:nvSpPr>
          <p:cNvPr id="3" name="Text Placeholder 2">
            <a:extLst>
              <a:ext uri="{FF2B5EF4-FFF2-40B4-BE49-F238E27FC236}">
                <a16:creationId xmlns:a16="http://schemas.microsoft.com/office/drawing/2014/main" id="{1907911B-2C3C-2B85-AA8D-CA54E297F3BB}"/>
              </a:ext>
            </a:extLst>
          </p:cNvPr>
          <p:cNvSpPr>
            <a:spLocks noGrp="1"/>
          </p:cNvSpPr>
          <p:nvPr>
            <p:ph type="body" sz="quarter" idx="18"/>
          </p:nvPr>
        </p:nvSpPr>
        <p:spPr>
          <a:xfrm>
            <a:off x="5003138" y="863949"/>
            <a:ext cx="3791493" cy="845970"/>
          </a:xfrm>
        </p:spPr>
        <p:txBody>
          <a:bodyPr/>
          <a:lstStyle/>
          <a:p>
            <a:r>
              <a:rPr lang="en-IE"/>
              <a:t>Section 6</a:t>
            </a:r>
          </a:p>
        </p:txBody>
      </p:sp>
    </p:spTree>
    <p:extLst>
      <p:ext uri="{BB962C8B-B14F-4D97-AF65-F5344CB8AC3E}">
        <p14:creationId xmlns:p14="http://schemas.microsoft.com/office/powerpoint/2010/main" val="19332991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9B54EF-7E0E-0A94-762D-F401326F469F}"/>
              </a:ext>
            </a:extLst>
          </p:cNvPr>
          <p:cNvSpPr>
            <a:spLocks noGrp="1"/>
          </p:cNvSpPr>
          <p:nvPr>
            <p:ph type="body" sz="quarter" idx="25"/>
          </p:nvPr>
        </p:nvSpPr>
        <p:spPr/>
        <p:txBody>
          <a:bodyPr>
            <a:normAutofit/>
          </a:bodyPr>
          <a:lstStyle/>
          <a:p>
            <a:pPr marL="0" indent="0"/>
            <a:r>
              <a:rPr lang="en-IE" sz="2400"/>
              <a:t>Sustainable consumption and production</a:t>
            </a:r>
          </a:p>
        </p:txBody>
      </p:sp>
      <p:sp>
        <p:nvSpPr>
          <p:cNvPr id="3" name="Text Placeholder 2">
            <a:extLst>
              <a:ext uri="{FF2B5EF4-FFF2-40B4-BE49-F238E27FC236}">
                <a16:creationId xmlns:a16="http://schemas.microsoft.com/office/drawing/2014/main" id="{5EF8216C-E831-0946-6354-27B15225C8B7}"/>
              </a:ext>
            </a:extLst>
          </p:cNvPr>
          <p:cNvSpPr>
            <a:spLocks noGrp="1"/>
          </p:cNvSpPr>
          <p:nvPr>
            <p:ph type="body" sz="quarter" idx="31"/>
          </p:nvPr>
        </p:nvSpPr>
        <p:spPr/>
        <p:txBody>
          <a:bodyPr>
            <a:normAutofit/>
          </a:bodyPr>
          <a:lstStyle/>
          <a:p>
            <a:pPr marL="0" indent="0"/>
            <a:r>
              <a:rPr lang="en-IE" sz="2400"/>
              <a:t>Climate change and energy </a:t>
            </a:r>
          </a:p>
        </p:txBody>
      </p:sp>
      <p:sp>
        <p:nvSpPr>
          <p:cNvPr id="4" name="Text Placeholder 3">
            <a:extLst>
              <a:ext uri="{FF2B5EF4-FFF2-40B4-BE49-F238E27FC236}">
                <a16:creationId xmlns:a16="http://schemas.microsoft.com/office/drawing/2014/main" id="{76EAC992-FA9C-2722-7C40-B911E582B450}"/>
              </a:ext>
            </a:extLst>
          </p:cNvPr>
          <p:cNvSpPr>
            <a:spLocks noGrp="1"/>
          </p:cNvSpPr>
          <p:nvPr>
            <p:ph type="body" sz="quarter" idx="35"/>
          </p:nvPr>
        </p:nvSpPr>
        <p:spPr/>
        <p:txBody>
          <a:bodyPr>
            <a:normAutofit/>
          </a:bodyPr>
          <a:lstStyle/>
          <a:p>
            <a:pPr marL="0" indent="0"/>
            <a:r>
              <a:rPr lang="en-IE" sz="2400"/>
              <a:t>Protecting natural resources</a:t>
            </a:r>
          </a:p>
        </p:txBody>
      </p:sp>
      <p:sp>
        <p:nvSpPr>
          <p:cNvPr id="5" name="Text Placeholder 4">
            <a:extLst>
              <a:ext uri="{FF2B5EF4-FFF2-40B4-BE49-F238E27FC236}">
                <a16:creationId xmlns:a16="http://schemas.microsoft.com/office/drawing/2014/main" id="{FD14CA93-D1FD-17F1-B801-292488F43FAD}"/>
              </a:ext>
            </a:extLst>
          </p:cNvPr>
          <p:cNvSpPr>
            <a:spLocks noGrp="1"/>
          </p:cNvSpPr>
          <p:nvPr>
            <p:ph type="body" sz="quarter" idx="37"/>
          </p:nvPr>
        </p:nvSpPr>
        <p:spPr/>
        <p:txBody>
          <a:bodyPr>
            <a:noAutofit/>
          </a:bodyPr>
          <a:lstStyle/>
          <a:p>
            <a:pPr marL="0" indent="0"/>
            <a:r>
              <a:rPr lang="en-US" sz="2400"/>
              <a:t>Creating sustainable communities and a fairer world</a:t>
            </a:r>
            <a:endParaRPr lang="en-IE" sz="2400"/>
          </a:p>
        </p:txBody>
      </p:sp>
      <p:sp>
        <p:nvSpPr>
          <p:cNvPr id="6" name="Text Placeholder 5">
            <a:extLst>
              <a:ext uri="{FF2B5EF4-FFF2-40B4-BE49-F238E27FC236}">
                <a16:creationId xmlns:a16="http://schemas.microsoft.com/office/drawing/2014/main" id="{F2AB7A1B-3A07-F847-56E1-5F25854D9957}"/>
              </a:ext>
            </a:extLst>
          </p:cNvPr>
          <p:cNvSpPr>
            <a:spLocks noGrp="1"/>
          </p:cNvSpPr>
          <p:nvPr>
            <p:ph type="body" sz="quarter" idx="29"/>
          </p:nvPr>
        </p:nvSpPr>
        <p:spPr/>
        <p:txBody>
          <a:bodyPr>
            <a:normAutofit lnSpcReduction="10000"/>
          </a:bodyPr>
          <a:lstStyle/>
          <a:p>
            <a:r>
              <a:rPr lang="en-IE"/>
              <a:t>Why Sustainable Procurement matters…</a:t>
            </a:r>
          </a:p>
        </p:txBody>
      </p:sp>
      <p:sp>
        <p:nvSpPr>
          <p:cNvPr id="8" name="TextBox 7">
            <a:extLst>
              <a:ext uri="{FF2B5EF4-FFF2-40B4-BE49-F238E27FC236}">
                <a16:creationId xmlns:a16="http://schemas.microsoft.com/office/drawing/2014/main" id="{CF13D242-90EE-DAC2-5013-1711794DF415}"/>
              </a:ext>
            </a:extLst>
          </p:cNvPr>
          <p:cNvSpPr txBox="1"/>
          <p:nvPr/>
        </p:nvSpPr>
        <p:spPr>
          <a:xfrm>
            <a:off x="3932767" y="1028423"/>
            <a:ext cx="4326466" cy="461665"/>
          </a:xfrm>
          <a:prstGeom prst="rect">
            <a:avLst/>
          </a:prstGeom>
          <a:noFill/>
        </p:spPr>
        <p:txBody>
          <a:bodyPr wrap="square">
            <a:spAutoFit/>
          </a:bodyPr>
          <a:lstStyle/>
          <a:p>
            <a:r>
              <a:rPr lang="en-US" sz="2400">
                <a:solidFill>
                  <a:srgbClr val="000000"/>
                </a:solidFill>
              </a:rPr>
              <a:t>Four key priority areas:</a:t>
            </a:r>
            <a:endParaRPr lang="en-IE" sz="2400">
              <a:solidFill>
                <a:srgbClr val="000000"/>
              </a:solidFill>
            </a:endParaRPr>
          </a:p>
        </p:txBody>
      </p:sp>
      <p:grpSp>
        <p:nvGrpSpPr>
          <p:cNvPr id="9" name="Graphic 3">
            <a:extLst>
              <a:ext uri="{FF2B5EF4-FFF2-40B4-BE49-F238E27FC236}">
                <a16:creationId xmlns:a16="http://schemas.microsoft.com/office/drawing/2014/main" id="{0AE31151-9AAE-68FB-6148-5B3BCEABB7F7}"/>
              </a:ext>
            </a:extLst>
          </p:cNvPr>
          <p:cNvGrpSpPr/>
          <p:nvPr/>
        </p:nvGrpSpPr>
        <p:grpSpPr>
          <a:xfrm>
            <a:off x="6911695" y="1974485"/>
            <a:ext cx="1086136" cy="1037162"/>
            <a:chOff x="10407709" y="5371716"/>
            <a:chExt cx="1086136" cy="1037162"/>
          </a:xfrm>
          <a:solidFill>
            <a:schemeClr val="bg1"/>
          </a:solidFill>
        </p:grpSpPr>
        <p:sp>
          <p:nvSpPr>
            <p:cNvPr id="10" name="Freeform 1249">
              <a:extLst>
                <a:ext uri="{FF2B5EF4-FFF2-40B4-BE49-F238E27FC236}">
                  <a16:creationId xmlns:a16="http://schemas.microsoft.com/office/drawing/2014/main" id="{00259B57-3994-4BAC-63F3-51312553EB92}"/>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A2CC3A"/>
            </a:solidFill>
            <a:ln w="27426" cap="flat">
              <a:noFill/>
              <a:prstDash val="solid"/>
              <a:miter/>
            </a:ln>
          </p:spPr>
          <p:txBody>
            <a:bodyPr rtlCol="0" anchor="ctr"/>
            <a:lstStyle/>
            <a:p>
              <a:endParaRPr lang="en-US"/>
            </a:p>
          </p:txBody>
        </p:sp>
        <p:sp>
          <p:nvSpPr>
            <p:cNvPr id="11" name="Freeform 1250">
              <a:extLst>
                <a:ext uri="{FF2B5EF4-FFF2-40B4-BE49-F238E27FC236}">
                  <a16:creationId xmlns:a16="http://schemas.microsoft.com/office/drawing/2014/main" id="{B4BCC642-4259-8136-B2BF-5847C2251CA2}"/>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A2CC3A"/>
            </a:solidFill>
            <a:ln w="27426"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id="{BF224EB1-D7A4-5998-890F-9FA39D270491}"/>
                </a:ext>
              </a:extLst>
            </p:cNvPr>
            <p:cNvGrpSpPr/>
            <p:nvPr/>
          </p:nvGrpSpPr>
          <p:grpSpPr>
            <a:xfrm>
              <a:off x="10407709" y="5371716"/>
              <a:ext cx="1086136" cy="1037162"/>
              <a:chOff x="10407709" y="5371716"/>
              <a:chExt cx="1086136" cy="1037162"/>
            </a:xfrm>
            <a:grpFill/>
          </p:grpSpPr>
          <p:grpSp>
            <p:nvGrpSpPr>
              <p:cNvPr id="13" name="Graphic 3">
                <a:extLst>
                  <a:ext uri="{FF2B5EF4-FFF2-40B4-BE49-F238E27FC236}">
                    <a16:creationId xmlns:a16="http://schemas.microsoft.com/office/drawing/2014/main" id="{35DBDD36-290E-6D0E-F358-2D8E37405A02}"/>
                  </a:ext>
                </a:extLst>
              </p:cNvPr>
              <p:cNvGrpSpPr/>
              <p:nvPr/>
            </p:nvGrpSpPr>
            <p:grpSpPr>
              <a:xfrm>
                <a:off x="10407709" y="5371716"/>
                <a:ext cx="1086136" cy="1037162"/>
                <a:chOff x="10407709" y="5371716"/>
                <a:chExt cx="1086136" cy="1037162"/>
              </a:xfrm>
              <a:grpFill/>
            </p:grpSpPr>
            <p:sp>
              <p:nvSpPr>
                <p:cNvPr id="15" name="Freeform 1254">
                  <a:extLst>
                    <a:ext uri="{FF2B5EF4-FFF2-40B4-BE49-F238E27FC236}">
                      <a16:creationId xmlns:a16="http://schemas.microsoft.com/office/drawing/2014/main" id="{D0F886D0-AB8D-B47C-271C-9E7A0BE4984F}"/>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16" name="Freeform 1255">
                  <a:extLst>
                    <a:ext uri="{FF2B5EF4-FFF2-40B4-BE49-F238E27FC236}">
                      <a16:creationId xmlns:a16="http://schemas.microsoft.com/office/drawing/2014/main" id="{BF7EEDAD-8D16-6839-A75C-0A5F5AA73CB0}"/>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17" name="Freeform 1256">
                  <a:extLst>
                    <a:ext uri="{FF2B5EF4-FFF2-40B4-BE49-F238E27FC236}">
                      <a16:creationId xmlns:a16="http://schemas.microsoft.com/office/drawing/2014/main" id="{6E59ABAC-CBD7-ECA4-D52B-13151B9F621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14" name="Freeform 1253">
                <a:extLst>
                  <a:ext uri="{FF2B5EF4-FFF2-40B4-BE49-F238E27FC236}">
                    <a16:creationId xmlns:a16="http://schemas.microsoft.com/office/drawing/2014/main" id="{50489559-75C7-9928-F87E-D4399D75315A}"/>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18" name="Group 17">
            <a:extLst>
              <a:ext uri="{FF2B5EF4-FFF2-40B4-BE49-F238E27FC236}">
                <a16:creationId xmlns:a16="http://schemas.microsoft.com/office/drawing/2014/main" id="{1B59C380-6317-38AB-E18F-B3DC2D2D1DFD}"/>
              </a:ext>
            </a:extLst>
          </p:cNvPr>
          <p:cNvGrpSpPr/>
          <p:nvPr/>
        </p:nvGrpSpPr>
        <p:grpSpPr>
          <a:xfrm>
            <a:off x="9878855" y="1945823"/>
            <a:ext cx="1094485" cy="1094485"/>
            <a:chOff x="3907180" y="2351193"/>
            <a:chExt cx="889771" cy="889771"/>
          </a:xfrm>
          <a:solidFill>
            <a:schemeClr val="bg1"/>
          </a:solidFill>
        </p:grpSpPr>
        <p:sp>
          <p:nvSpPr>
            <p:cNvPr id="19" name="Freeform 322">
              <a:extLst>
                <a:ext uri="{FF2B5EF4-FFF2-40B4-BE49-F238E27FC236}">
                  <a16:creationId xmlns:a16="http://schemas.microsoft.com/office/drawing/2014/main" id="{8231B0B9-68EB-3916-C872-B3F01B1C1E7B}"/>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4BA41"/>
            </a:solidFill>
            <a:ln w="9028" cap="flat">
              <a:noFill/>
              <a:prstDash val="solid"/>
              <a:miter/>
            </a:ln>
          </p:spPr>
          <p:txBody>
            <a:bodyPr rtlCol="0" anchor="ctr"/>
            <a:lstStyle/>
            <a:p>
              <a:endParaRPr lang="en-US"/>
            </a:p>
          </p:txBody>
        </p:sp>
        <p:grpSp>
          <p:nvGrpSpPr>
            <p:cNvPr id="20" name="Graphic 2">
              <a:extLst>
                <a:ext uri="{FF2B5EF4-FFF2-40B4-BE49-F238E27FC236}">
                  <a16:creationId xmlns:a16="http://schemas.microsoft.com/office/drawing/2014/main" id="{31575E9E-77D8-DDFB-51A2-15D133BAF0D1}"/>
                </a:ext>
              </a:extLst>
            </p:cNvPr>
            <p:cNvGrpSpPr/>
            <p:nvPr/>
          </p:nvGrpSpPr>
          <p:grpSpPr>
            <a:xfrm>
              <a:off x="3907180" y="2351193"/>
              <a:ext cx="889771" cy="889771"/>
              <a:chOff x="3907180" y="2351193"/>
              <a:chExt cx="889771" cy="889771"/>
            </a:xfrm>
            <a:grpFill/>
          </p:grpSpPr>
          <p:grpSp>
            <p:nvGrpSpPr>
              <p:cNvPr id="21" name="Graphic 2">
                <a:extLst>
                  <a:ext uri="{FF2B5EF4-FFF2-40B4-BE49-F238E27FC236}">
                    <a16:creationId xmlns:a16="http://schemas.microsoft.com/office/drawing/2014/main" id="{E0438094-350F-228B-7B5C-06C9D16464B2}"/>
                  </a:ext>
                </a:extLst>
              </p:cNvPr>
              <p:cNvGrpSpPr/>
              <p:nvPr/>
            </p:nvGrpSpPr>
            <p:grpSpPr>
              <a:xfrm>
                <a:off x="3907180" y="2351193"/>
                <a:ext cx="889771" cy="889771"/>
                <a:chOff x="3907180" y="2351193"/>
                <a:chExt cx="889771" cy="889771"/>
              </a:xfrm>
              <a:grpFill/>
            </p:grpSpPr>
            <p:sp>
              <p:nvSpPr>
                <p:cNvPr id="23" name="Freeform 326">
                  <a:extLst>
                    <a:ext uri="{FF2B5EF4-FFF2-40B4-BE49-F238E27FC236}">
                      <a16:creationId xmlns:a16="http://schemas.microsoft.com/office/drawing/2014/main" id="{22B75912-BDB5-3C52-F19B-4FB7A7128839}"/>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p>
              </p:txBody>
            </p:sp>
            <p:sp>
              <p:nvSpPr>
                <p:cNvPr id="24" name="Freeform 327">
                  <a:extLst>
                    <a:ext uri="{FF2B5EF4-FFF2-40B4-BE49-F238E27FC236}">
                      <a16:creationId xmlns:a16="http://schemas.microsoft.com/office/drawing/2014/main" id="{78E8AC4C-C0C3-8CCB-87B3-B6DC5EA3153F}"/>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p>
              </p:txBody>
            </p:sp>
            <p:sp>
              <p:nvSpPr>
                <p:cNvPr id="25" name="Freeform 328">
                  <a:extLst>
                    <a:ext uri="{FF2B5EF4-FFF2-40B4-BE49-F238E27FC236}">
                      <a16:creationId xmlns:a16="http://schemas.microsoft.com/office/drawing/2014/main" id="{576A757B-D9ED-484D-754A-F871F23E4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chemeClr val="bg1"/>
                </a:solidFill>
                <a:ln w="9028" cap="flat">
                  <a:noFill/>
                  <a:prstDash val="solid"/>
                  <a:miter/>
                </a:ln>
              </p:spPr>
              <p:txBody>
                <a:bodyPr rtlCol="0" anchor="ctr"/>
                <a:lstStyle/>
                <a:p>
                  <a:endParaRPr lang="en-US"/>
                </a:p>
              </p:txBody>
            </p:sp>
            <p:sp>
              <p:nvSpPr>
                <p:cNvPr id="26" name="Freeform 329">
                  <a:extLst>
                    <a:ext uri="{FF2B5EF4-FFF2-40B4-BE49-F238E27FC236}">
                      <a16:creationId xmlns:a16="http://schemas.microsoft.com/office/drawing/2014/main" id="{191B89AB-830F-0D6E-151A-E8D5147C6C44}"/>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p>
              </p:txBody>
            </p:sp>
            <p:sp>
              <p:nvSpPr>
                <p:cNvPr id="27" name="Freeform 330">
                  <a:extLst>
                    <a:ext uri="{FF2B5EF4-FFF2-40B4-BE49-F238E27FC236}">
                      <a16:creationId xmlns:a16="http://schemas.microsoft.com/office/drawing/2014/main" id="{F155381C-5795-215D-436B-975D08456513}"/>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p>
              </p:txBody>
            </p:sp>
            <p:sp>
              <p:nvSpPr>
                <p:cNvPr id="28" name="Freeform 331">
                  <a:extLst>
                    <a:ext uri="{FF2B5EF4-FFF2-40B4-BE49-F238E27FC236}">
                      <a16:creationId xmlns:a16="http://schemas.microsoft.com/office/drawing/2014/main" id="{5B90A073-CE23-1BD8-043A-B2190EF35613}"/>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p>
              </p:txBody>
            </p:sp>
            <p:sp>
              <p:nvSpPr>
                <p:cNvPr id="29" name="Freeform 332">
                  <a:extLst>
                    <a:ext uri="{FF2B5EF4-FFF2-40B4-BE49-F238E27FC236}">
                      <a16:creationId xmlns:a16="http://schemas.microsoft.com/office/drawing/2014/main" id="{E53867B9-D20A-12DC-DACF-394710703BD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30" name="Freeform 333">
                  <a:extLst>
                    <a:ext uri="{FF2B5EF4-FFF2-40B4-BE49-F238E27FC236}">
                      <a16:creationId xmlns:a16="http://schemas.microsoft.com/office/drawing/2014/main" id="{28EB519C-7A8A-E951-3BD1-A70D951EE670}"/>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31" name="Freeform 334">
                  <a:extLst>
                    <a:ext uri="{FF2B5EF4-FFF2-40B4-BE49-F238E27FC236}">
                      <a16:creationId xmlns:a16="http://schemas.microsoft.com/office/drawing/2014/main" id="{22D6D6A5-C06D-2EF2-F711-8155528E240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p>
              </p:txBody>
            </p:sp>
          </p:grpSp>
          <p:sp>
            <p:nvSpPr>
              <p:cNvPr id="22" name="Freeform 325">
                <a:extLst>
                  <a:ext uri="{FF2B5EF4-FFF2-40B4-BE49-F238E27FC236}">
                    <a16:creationId xmlns:a16="http://schemas.microsoft.com/office/drawing/2014/main" id="{6404673E-1037-359C-F432-C90480B508AB}"/>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p>
            </p:txBody>
          </p:sp>
        </p:grpSp>
      </p:grpSp>
      <p:grpSp>
        <p:nvGrpSpPr>
          <p:cNvPr id="32" name="Group 31">
            <a:extLst>
              <a:ext uri="{FF2B5EF4-FFF2-40B4-BE49-F238E27FC236}">
                <a16:creationId xmlns:a16="http://schemas.microsoft.com/office/drawing/2014/main" id="{6CBBC48C-5B5D-FDC5-1C46-1D1E082FEE3A}"/>
              </a:ext>
            </a:extLst>
          </p:cNvPr>
          <p:cNvGrpSpPr/>
          <p:nvPr/>
        </p:nvGrpSpPr>
        <p:grpSpPr>
          <a:xfrm>
            <a:off x="1409707" y="2053584"/>
            <a:ext cx="901130" cy="901727"/>
            <a:chOff x="5614841" y="786428"/>
            <a:chExt cx="901130" cy="901727"/>
          </a:xfrm>
          <a:solidFill>
            <a:schemeClr val="bg1"/>
          </a:solidFill>
        </p:grpSpPr>
        <p:grpSp>
          <p:nvGrpSpPr>
            <p:cNvPr id="33" name="Graphic 2">
              <a:extLst>
                <a:ext uri="{FF2B5EF4-FFF2-40B4-BE49-F238E27FC236}">
                  <a16:creationId xmlns:a16="http://schemas.microsoft.com/office/drawing/2014/main" id="{88039707-3C62-0866-303C-8E4F647E6F00}"/>
                </a:ext>
              </a:extLst>
            </p:cNvPr>
            <p:cNvGrpSpPr/>
            <p:nvPr/>
          </p:nvGrpSpPr>
          <p:grpSpPr>
            <a:xfrm>
              <a:off x="5715019" y="1058540"/>
              <a:ext cx="543506" cy="445337"/>
              <a:chOff x="5715019" y="1058540"/>
              <a:chExt cx="543506" cy="445337"/>
            </a:xfrm>
            <a:grpFill/>
          </p:grpSpPr>
          <p:sp>
            <p:nvSpPr>
              <p:cNvPr id="35" name="Freeform 210">
                <a:extLst>
                  <a:ext uri="{FF2B5EF4-FFF2-40B4-BE49-F238E27FC236}">
                    <a16:creationId xmlns:a16="http://schemas.microsoft.com/office/drawing/2014/main" id="{B7859953-8935-BCFA-A9FE-C0206F73AFC4}"/>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0B582E"/>
              </a:solidFill>
              <a:ln w="9028" cap="flat">
                <a:noFill/>
                <a:prstDash val="solid"/>
                <a:miter/>
              </a:ln>
            </p:spPr>
            <p:txBody>
              <a:bodyPr rtlCol="0" anchor="ctr"/>
              <a:lstStyle/>
              <a:p>
                <a:endParaRPr lang="en-US"/>
              </a:p>
            </p:txBody>
          </p:sp>
          <p:sp>
            <p:nvSpPr>
              <p:cNvPr id="36" name="Freeform 211">
                <a:extLst>
                  <a:ext uri="{FF2B5EF4-FFF2-40B4-BE49-F238E27FC236}">
                    <a16:creationId xmlns:a16="http://schemas.microsoft.com/office/drawing/2014/main" id="{5E3CA5E8-2C6E-BB47-4ED6-E578F2A29F9A}"/>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0B582E"/>
              </a:solidFill>
              <a:ln w="9028" cap="flat">
                <a:noFill/>
                <a:prstDash val="solid"/>
                <a:miter/>
              </a:ln>
            </p:spPr>
            <p:txBody>
              <a:bodyPr rtlCol="0" anchor="ctr"/>
              <a:lstStyle/>
              <a:p>
                <a:endParaRPr lang="en-US"/>
              </a:p>
            </p:txBody>
          </p:sp>
        </p:grpSp>
        <p:sp>
          <p:nvSpPr>
            <p:cNvPr id="34" name="Freeform 209">
              <a:extLst>
                <a:ext uri="{FF2B5EF4-FFF2-40B4-BE49-F238E27FC236}">
                  <a16:creationId xmlns:a16="http://schemas.microsoft.com/office/drawing/2014/main" id="{BEFF512F-6C3D-0D03-69F5-49B5AF8227F5}"/>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grpSp>
        <p:nvGrpSpPr>
          <p:cNvPr id="37" name="Graphic 3">
            <a:extLst>
              <a:ext uri="{FF2B5EF4-FFF2-40B4-BE49-F238E27FC236}">
                <a16:creationId xmlns:a16="http://schemas.microsoft.com/office/drawing/2014/main" id="{7BB7A72C-28FC-F602-7C39-778E085EB95B}"/>
              </a:ext>
            </a:extLst>
          </p:cNvPr>
          <p:cNvGrpSpPr/>
          <p:nvPr/>
        </p:nvGrpSpPr>
        <p:grpSpPr>
          <a:xfrm>
            <a:off x="3952541" y="1944661"/>
            <a:ext cx="1097106" cy="1094362"/>
            <a:chOff x="6480067" y="1995774"/>
            <a:chExt cx="1097106" cy="1094362"/>
          </a:xfrm>
          <a:solidFill>
            <a:schemeClr val="bg1"/>
          </a:solidFill>
        </p:grpSpPr>
        <p:sp>
          <p:nvSpPr>
            <p:cNvPr id="38" name="Freeform 1382">
              <a:extLst>
                <a:ext uri="{FF2B5EF4-FFF2-40B4-BE49-F238E27FC236}">
                  <a16:creationId xmlns:a16="http://schemas.microsoft.com/office/drawing/2014/main" id="{48697A77-F77F-04C8-B2DE-5D10462E68E7}"/>
                </a:ext>
              </a:extLst>
            </p:cNvPr>
            <p:cNvSpPr/>
            <p:nvPr/>
          </p:nvSpPr>
          <p:spPr>
            <a:xfrm>
              <a:off x="6485552" y="3054480"/>
              <a:ext cx="1088878" cy="35655"/>
            </a:xfrm>
            <a:custGeom>
              <a:avLst/>
              <a:gdLst>
                <a:gd name="connsiteX0" fmla="*/ 0 w 1088878"/>
                <a:gd name="connsiteY0" fmla="*/ 0 h 35655"/>
                <a:gd name="connsiteX1" fmla="*/ 1088879 w 1088878"/>
                <a:gd name="connsiteY1" fmla="*/ 0 h 35655"/>
                <a:gd name="connsiteX2" fmla="*/ 1088879 w 1088878"/>
                <a:gd name="connsiteY2" fmla="*/ 35656 h 35655"/>
                <a:gd name="connsiteX3" fmla="*/ 0 w 1088878"/>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088878" h="35655">
                  <a:moveTo>
                    <a:pt x="0" y="0"/>
                  </a:moveTo>
                  <a:lnTo>
                    <a:pt x="1088879" y="0"/>
                  </a:lnTo>
                  <a:lnTo>
                    <a:pt x="1088879" y="35656"/>
                  </a:lnTo>
                  <a:lnTo>
                    <a:pt x="0" y="35656"/>
                  </a:lnTo>
                  <a:close/>
                </a:path>
              </a:pathLst>
            </a:custGeom>
            <a:grpFill/>
            <a:ln w="27426" cap="flat">
              <a:noFill/>
              <a:prstDash val="solid"/>
              <a:miter/>
            </a:ln>
          </p:spPr>
          <p:txBody>
            <a:bodyPr rtlCol="0" anchor="ctr"/>
            <a:lstStyle/>
            <a:p>
              <a:endParaRPr lang="en-US"/>
            </a:p>
          </p:txBody>
        </p:sp>
        <p:grpSp>
          <p:nvGrpSpPr>
            <p:cNvPr id="39" name="Graphic 3">
              <a:extLst>
                <a:ext uri="{FF2B5EF4-FFF2-40B4-BE49-F238E27FC236}">
                  <a16:creationId xmlns:a16="http://schemas.microsoft.com/office/drawing/2014/main" id="{DDA25743-3D01-599B-3E32-326C9D3F5E52}"/>
                </a:ext>
              </a:extLst>
            </p:cNvPr>
            <p:cNvGrpSpPr/>
            <p:nvPr/>
          </p:nvGrpSpPr>
          <p:grpSpPr>
            <a:xfrm>
              <a:off x="6480067" y="1995774"/>
              <a:ext cx="1097106" cy="943510"/>
              <a:chOff x="6480067" y="1995774"/>
              <a:chExt cx="1097106" cy="943510"/>
            </a:xfrm>
            <a:grpFill/>
          </p:grpSpPr>
          <p:sp>
            <p:nvSpPr>
              <p:cNvPr id="65" name="Freeform 1409">
                <a:extLst>
                  <a:ext uri="{FF2B5EF4-FFF2-40B4-BE49-F238E27FC236}">
                    <a16:creationId xmlns:a16="http://schemas.microsoft.com/office/drawing/2014/main" id="{EBC3F714-C715-7BC8-BD09-4808479207B2}"/>
                  </a:ext>
                </a:extLst>
              </p:cNvPr>
              <p:cNvSpPr/>
              <p:nvPr/>
            </p:nvSpPr>
            <p:spPr>
              <a:xfrm>
                <a:off x="6872282" y="1995774"/>
                <a:ext cx="603408" cy="307189"/>
              </a:xfrm>
              <a:custGeom>
                <a:avLst/>
                <a:gdLst>
                  <a:gd name="connsiteX0" fmla="*/ 38399 w 603408"/>
                  <a:gd name="connsiteY0" fmla="*/ 126167 h 307189"/>
                  <a:gd name="connsiteX1" fmla="*/ 156338 w 603408"/>
                  <a:gd name="connsiteY1" fmla="*/ 109710 h 307189"/>
                  <a:gd name="connsiteX2" fmla="*/ 444329 w 603408"/>
                  <a:gd name="connsiteY2" fmla="*/ 216678 h 307189"/>
                  <a:gd name="connsiteX3" fmla="*/ 403187 w 603408"/>
                  <a:gd name="connsiteY3" fmla="*/ 257819 h 307189"/>
                  <a:gd name="connsiteX4" fmla="*/ 603409 w 603408"/>
                  <a:gd name="connsiteY4" fmla="*/ 307189 h 307189"/>
                  <a:gd name="connsiteX5" fmla="*/ 554039 w 603408"/>
                  <a:gd name="connsiteY5" fmla="*/ 106968 h 307189"/>
                  <a:gd name="connsiteX6" fmla="*/ 521126 w 603408"/>
                  <a:gd name="connsiteY6" fmla="*/ 139881 h 307189"/>
                  <a:gd name="connsiteX7" fmla="*/ 159080 w 603408"/>
                  <a:gd name="connsiteY7" fmla="*/ 0 h 307189"/>
                  <a:gd name="connsiteX8" fmla="*/ 13714 w 603408"/>
                  <a:gd name="connsiteY8" fmla="*/ 19199 h 307189"/>
                  <a:gd name="connsiteX9" fmla="*/ 0 w 603408"/>
                  <a:gd name="connsiteY9" fmla="*/ 21942 h 307189"/>
                  <a:gd name="connsiteX10" fmla="*/ 0 w 603408"/>
                  <a:gd name="connsiteY10" fmla="*/ 123424 h 307189"/>
                  <a:gd name="connsiteX11" fmla="*/ 35656 w 603408"/>
                  <a:gd name="connsiteY11" fmla="*/ 120681 h 307189"/>
                  <a:gd name="connsiteX12" fmla="*/ 38399 w 603408"/>
                  <a:gd name="connsiteY12" fmla="*/ 126167 h 307189"/>
                  <a:gd name="connsiteX13" fmla="*/ 32914 w 603408"/>
                  <a:gd name="connsiteY13" fmla="*/ 54855 h 307189"/>
                  <a:gd name="connsiteX14" fmla="*/ 156338 w 603408"/>
                  <a:gd name="connsiteY14" fmla="*/ 41141 h 307189"/>
                  <a:gd name="connsiteX15" fmla="*/ 507412 w 603408"/>
                  <a:gd name="connsiteY15" fmla="*/ 181022 h 307189"/>
                  <a:gd name="connsiteX16" fmla="*/ 521126 w 603408"/>
                  <a:gd name="connsiteY16" fmla="*/ 191993 h 307189"/>
                  <a:gd name="connsiteX17" fmla="*/ 534840 w 603408"/>
                  <a:gd name="connsiteY17" fmla="*/ 178280 h 307189"/>
                  <a:gd name="connsiteX18" fmla="*/ 554039 w 603408"/>
                  <a:gd name="connsiteY18" fmla="*/ 260562 h 307189"/>
                  <a:gd name="connsiteX19" fmla="*/ 471756 w 603408"/>
                  <a:gd name="connsiteY19" fmla="*/ 241363 h 307189"/>
                  <a:gd name="connsiteX20" fmla="*/ 496441 w 603408"/>
                  <a:gd name="connsiteY20" fmla="*/ 216678 h 307189"/>
                  <a:gd name="connsiteX21" fmla="*/ 482727 w 603408"/>
                  <a:gd name="connsiteY21" fmla="*/ 202964 h 307189"/>
                  <a:gd name="connsiteX22" fmla="*/ 156338 w 603408"/>
                  <a:gd name="connsiteY22" fmla="*/ 74054 h 307189"/>
                  <a:gd name="connsiteX23" fmla="*/ 32914 w 603408"/>
                  <a:gd name="connsiteY23" fmla="*/ 90511 h 307189"/>
                  <a:gd name="connsiteX24" fmla="*/ 32914 w 603408"/>
                  <a:gd name="connsiteY24" fmla="*/ 54855 h 30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3408" h="307189">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297239"/>
              </a:solidFill>
              <a:ln w="27426" cap="flat">
                <a:noFill/>
                <a:prstDash val="solid"/>
                <a:miter/>
              </a:ln>
            </p:spPr>
            <p:txBody>
              <a:bodyPr rtlCol="0" anchor="ctr"/>
              <a:lstStyle/>
              <a:p>
                <a:endParaRPr lang="en-US"/>
              </a:p>
            </p:txBody>
          </p:sp>
          <p:sp>
            <p:nvSpPr>
              <p:cNvPr id="66" name="Freeform 1410">
                <a:extLst>
                  <a:ext uri="{FF2B5EF4-FFF2-40B4-BE49-F238E27FC236}">
                    <a16:creationId xmlns:a16="http://schemas.microsoft.com/office/drawing/2014/main" id="{3F6FFDB5-61A0-C900-60AC-C1AE1CDCB4F4}"/>
                  </a:ext>
                </a:extLst>
              </p:cNvPr>
              <p:cNvSpPr/>
              <p:nvPr/>
            </p:nvSpPr>
            <p:spPr>
              <a:xfrm>
                <a:off x="6480067" y="2099999"/>
                <a:ext cx="307189" cy="603407"/>
              </a:xfrm>
              <a:custGeom>
                <a:avLst/>
                <a:gdLst>
                  <a:gd name="connsiteX0" fmla="*/ 24685 w 307189"/>
                  <a:gd name="connsiteY0" fmla="*/ 589694 h 603407"/>
                  <a:gd name="connsiteX1" fmla="*/ 27428 w 307189"/>
                  <a:gd name="connsiteY1" fmla="*/ 603408 h 603407"/>
                  <a:gd name="connsiteX2" fmla="*/ 128910 w 307189"/>
                  <a:gd name="connsiteY2" fmla="*/ 603408 h 603407"/>
                  <a:gd name="connsiteX3" fmla="*/ 126167 w 307189"/>
                  <a:gd name="connsiteY3" fmla="*/ 567752 h 603407"/>
                  <a:gd name="connsiteX4" fmla="*/ 126167 w 307189"/>
                  <a:gd name="connsiteY4" fmla="*/ 565009 h 603407"/>
                  <a:gd name="connsiteX5" fmla="*/ 109711 w 307189"/>
                  <a:gd name="connsiteY5" fmla="*/ 447070 h 603407"/>
                  <a:gd name="connsiteX6" fmla="*/ 216678 w 307189"/>
                  <a:gd name="connsiteY6" fmla="*/ 159080 h 603407"/>
                  <a:gd name="connsiteX7" fmla="*/ 257820 w 307189"/>
                  <a:gd name="connsiteY7" fmla="*/ 200221 h 603407"/>
                  <a:gd name="connsiteX8" fmla="*/ 307189 w 307189"/>
                  <a:gd name="connsiteY8" fmla="*/ 0 h 603407"/>
                  <a:gd name="connsiteX9" fmla="*/ 106968 w 307189"/>
                  <a:gd name="connsiteY9" fmla="*/ 49369 h 603407"/>
                  <a:gd name="connsiteX10" fmla="*/ 139880 w 307189"/>
                  <a:gd name="connsiteY10" fmla="*/ 82283 h 603407"/>
                  <a:gd name="connsiteX11" fmla="*/ 0 w 307189"/>
                  <a:gd name="connsiteY11" fmla="*/ 444327 h 603407"/>
                  <a:gd name="connsiteX12" fmla="*/ 24685 w 307189"/>
                  <a:gd name="connsiteY12" fmla="*/ 589694 h 603407"/>
                  <a:gd name="connsiteX13" fmla="*/ 24685 w 307189"/>
                  <a:gd name="connsiteY13" fmla="*/ 589694 h 603407"/>
                  <a:gd name="connsiteX14" fmla="*/ 181022 w 307189"/>
                  <a:gd name="connsiteY14" fmla="*/ 93254 h 603407"/>
                  <a:gd name="connsiteX15" fmla="*/ 191994 w 307189"/>
                  <a:gd name="connsiteY15" fmla="*/ 79540 h 603407"/>
                  <a:gd name="connsiteX16" fmla="*/ 178280 w 307189"/>
                  <a:gd name="connsiteY16" fmla="*/ 65826 h 603407"/>
                  <a:gd name="connsiteX17" fmla="*/ 260563 w 307189"/>
                  <a:gd name="connsiteY17" fmla="*/ 46627 h 603407"/>
                  <a:gd name="connsiteX18" fmla="*/ 241363 w 307189"/>
                  <a:gd name="connsiteY18" fmla="*/ 128910 h 603407"/>
                  <a:gd name="connsiteX19" fmla="*/ 216678 w 307189"/>
                  <a:gd name="connsiteY19" fmla="*/ 104225 h 603407"/>
                  <a:gd name="connsiteX20" fmla="*/ 202965 w 307189"/>
                  <a:gd name="connsiteY20" fmla="*/ 117938 h 603407"/>
                  <a:gd name="connsiteX21" fmla="*/ 74054 w 307189"/>
                  <a:gd name="connsiteY21" fmla="*/ 444327 h 603407"/>
                  <a:gd name="connsiteX22" fmla="*/ 90511 w 307189"/>
                  <a:gd name="connsiteY22" fmla="*/ 567752 h 603407"/>
                  <a:gd name="connsiteX23" fmla="*/ 54855 w 307189"/>
                  <a:gd name="connsiteY23" fmla="*/ 567752 h 603407"/>
                  <a:gd name="connsiteX24" fmla="*/ 41142 w 307189"/>
                  <a:gd name="connsiteY24" fmla="*/ 444327 h 603407"/>
                  <a:gd name="connsiteX25" fmla="*/ 181022 w 307189"/>
                  <a:gd name="connsiteY25" fmla="*/ 93254 h 603407"/>
                  <a:gd name="connsiteX26" fmla="*/ 181022 w 307189"/>
                  <a:gd name="connsiteY26" fmla="*/ 93254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7189" h="603407">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297239"/>
              </a:solidFill>
              <a:ln w="27426" cap="flat">
                <a:noFill/>
                <a:prstDash val="solid"/>
                <a:miter/>
              </a:ln>
            </p:spPr>
            <p:txBody>
              <a:bodyPr rtlCol="0" anchor="ctr"/>
              <a:lstStyle/>
              <a:p>
                <a:endParaRPr lang="en-US"/>
              </a:p>
            </p:txBody>
          </p:sp>
          <p:sp>
            <p:nvSpPr>
              <p:cNvPr id="67" name="Freeform 1411">
                <a:extLst>
                  <a:ext uri="{FF2B5EF4-FFF2-40B4-BE49-F238E27FC236}">
                    <a16:creationId xmlns:a16="http://schemas.microsoft.com/office/drawing/2014/main" id="{EC42062E-BCA7-3469-2054-4A05179747CC}"/>
                  </a:ext>
                </a:extLst>
              </p:cNvPr>
              <p:cNvSpPr/>
              <p:nvPr/>
            </p:nvSpPr>
            <p:spPr>
              <a:xfrm>
                <a:off x="7269984" y="2335876"/>
                <a:ext cx="307190" cy="603407"/>
              </a:xfrm>
              <a:custGeom>
                <a:avLst/>
                <a:gdLst>
                  <a:gd name="connsiteX0" fmla="*/ 181023 w 307190"/>
                  <a:gd name="connsiteY0" fmla="*/ 35656 h 603407"/>
                  <a:gd name="connsiteX1" fmla="*/ 181023 w 307190"/>
                  <a:gd name="connsiteY1" fmla="*/ 38399 h 603407"/>
                  <a:gd name="connsiteX2" fmla="*/ 197480 w 307190"/>
                  <a:gd name="connsiteY2" fmla="*/ 156337 h 603407"/>
                  <a:gd name="connsiteX3" fmla="*/ 90511 w 307190"/>
                  <a:gd name="connsiteY3" fmla="*/ 444327 h 603407"/>
                  <a:gd name="connsiteX4" fmla="*/ 49369 w 307190"/>
                  <a:gd name="connsiteY4" fmla="*/ 403186 h 603407"/>
                  <a:gd name="connsiteX5" fmla="*/ 0 w 307190"/>
                  <a:gd name="connsiteY5" fmla="*/ 603408 h 603407"/>
                  <a:gd name="connsiteX6" fmla="*/ 200222 w 307190"/>
                  <a:gd name="connsiteY6" fmla="*/ 554038 h 603407"/>
                  <a:gd name="connsiteX7" fmla="*/ 167309 w 307190"/>
                  <a:gd name="connsiteY7" fmla="*/ 521125 h 603407"/>
                  <a:gd name="connsiteX8" fmla="*/ 307190 w 307190"/>
                  <a:gd name="connsiteY8" fmla="*/ 159080 h 603407"/>
                  <a:gd name="connsiteX9" fmla="*/ 287991 w 307190"/>
                  <a:gd name="connsiteY9" fmla="*/ 13714 h 603407"/>
                  <a:gd name="connsiteX10" fmla="*/ 285248 w 307190"/>
                  <a:gd name="connsiteY10" fmla="*/ 0 h 603407"/>
                  <a:gd name="connsiteX11" fmla="*/ 178280 w 307190"/>
                  <a:gd name="connsiteY11" fmla="*/ 0 h 603407"/>
                  <a:gd name="connsiteX12" fmla="*/ 181023 w 307190"/>
                  <a:gd name="connsiteY12" fmla="*/ 35656 h 603407"/>
                  <a:gd name="connsiteX13" fmla="*/ 252335 w 307190"/>
                  <a:gd name="connsiteY13" fmla="*/ 32913 h 603407"/>
                  <a:gd name="connsiteX14" fmla="*/ 266049 w 307190"/>
                  <a:gd name="connsiteY14" fmla="*/ 156337 h 603407"/>
                  <a:gd name="connsiteX15" fmla="*/ 126167 w 307190"/>
                  <a:gd name="connsiteY15" fmla="*/ 507411 h 603407"/>
                  <a:gd name="connsiteX16" fmla="*/ 115197 w 307190"/>
                  <a:gd name="connsiteY16" fmla="*/ 521125 h 603407"/>
                  <a:gd name="connsiteX17" fmla="*/ 128910 w 307190"/>
                  <a:gd name="connsiteY17" fmla="*/ 534839 h 603407"/>
                  <a:gd name="connsiteX18" fmla="*/ 46627 w 307190"/>
                  <a:gd name="connsiteY18" fmla="*/ 554038 h 603407"/>
                  <a:gd name="connsiteX19" fmla="*/ 65826 w 307190"/>
                  <a:gd name="connsiteY19" fmla="*/ 471755 h 603407"/>
                  <a:gd name="connsiteX20" fmla="*/ 90511 w 307190"/>
                  <a:gd name="connsiteY20" fmla="*/ 496440 h 603407"/>
                  <a:gd name="connsiteX21" fmla="*/ 104225 w 307190"/>
                  <a:gd name="connsiteY21" fmla="*/ 482726 h 603407"/>
                  <a:gd name="connsiteX22" fmla="*/ 233135 w 307190"/>
                  <a:gd name="connsiteY22" fmla="*/ 156337 h 603407"/>
                  <a:gd name="connsiteX23" fmla="*/ 216678 w 307190"/>
                  <a:gd name="connsiteY23" fmla="*/ 32913 h 603407"/>
                  <a:gd name="connsiteX24" fmla="*/ 252335 w 307190"/>
                  <a:gd name="connsiteY24" fmla="*/ 32913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7190" h="603407">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297239"/>
              </a:solidFill>
              <a:ln w="27426" cap="flat">
                <a:noFill/>
                <a:prstDash val="solid"/>
                <a:miter/>
              </a:ln>
            </p:spPr>
            <p:txBody>
              <a:bodyPr rtlCol="0" anchor="ctr"/>
              <a:lstStyle/>
              <a:p>
                <a:endParaRPr lang="en-US"/>
              </a:p>
            </p:txBody>
          </p:sp>
        </p:grpSp>
        <p:sp>
          <p:nvSpPr>
            <p:cNvPr id="40" name="Freeform 1384">
              <a:extLst>
                <a:ext uri="{FF2B5EF4-FFF2-40B4-BE49-F238E27FC236}">
                  <a16:creationId xmlns:a16="http://schemas.microsoft.com/office/drawing/2014/main" id="{AC8F02B9-B4B0-3807-7A21-90E98BD4A449}"/>
                </a:ext>
              </a:extLst>
            </p:cNvPr>
            <p:cNvSpPr/>
            <p:nvPr/>
          </p:nvSpPr>
          <p:spPr>
            <a:xfrm>
              <a:off x="6853083"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41" name="Freeform 1385">
              <a:extLst>
                <a:ext uri="{FF2B5EF4-FFF2-40B4-BE49-F238E27FC236}">
                  <a16:creationId xmlns:a16="http://schemas.microsoft.com/office/drawing/2014/main" id="{AD763A0F-4EDB-6E16-0FD1-EB3CFA935461}"/>
                </a:ext>
              </a:extLst>
            </p:cNvPr>
            <p:cNvSpPr/>
            <p:nvPr/>
          </p:nvSpPr>
          <p:spPr>
            <a:xfrm>
              <a:off x="6713202" y="266775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2" name="Freeform 1386">
              <a:extLst>
                <a:ext uri="{FF2B5EF4-FFF2-40B4-BE49-F238E27FC236}">
                  <a16:creationId xmlns:a16="http://schemas.microsoft.com/office/drawing/2014/main" id="{D78DE42C-4D87-2BEA-8B8D-7E9B2996756F}"/>
                </a:ext>
              </a:extLst>
            </p:cNvPr>
            <p:cNvSpPr/>
            <p:nvPr/>
          </p:nvSpPr>
          <p:spPr>
            <a:xfrm>
              <a:off x="6784514"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43" name="Freeform 1387">
              <a:extLst>
                <a:ext uri="{FF2B5EF4-FFF2-40B4-BE49-F238E27FC236}">
                  <a16:creationId xmlns:a16="http://schemas.microsoft.com/office/drawing/2014/main" id="{347850FE-EFD1-3C42-1CFA-C03C6EB6F1B0}"/>
                </a:ext>
              </a:extLst>
            </p:cNvPr>
            <p:cNvSpPr/>
            <p:nvPr/>
          </p:nvSpPr>
          <p:spPr>
            <a:xfrm>
              <a:off x="6784514"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44" name="Freeform 1388">
              <a:extLst>
                <a:ext uri="{FF2B5EF4-FFF2-40B4-BE49-F238E27FC236}">
                  <a16:creationId xmlns:a16="http://schemas.microsoft.com/office/drawing/2014/main" id="{375D07D4-1D08-799B-674F-BC025A69C439}"/>
                </a:ext>
              </a:extLst>
            </p:cNvPr>
            <p:cNvSpPr/>
            <p:nvPr/>
          </p:nvSpPr>
          <p:spPr>
            <a:xfrm>
              <a:off x="6713202" y="273906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5" name="Freeform 1389">
              <a:extLst>
                <a:ext uri="{FF2B5EF4-FFF2-40B4-BE49-F238E27FC236}">
                  <a16:creationId xmlns:a16="http://schemas.microsoft.com/office/drawing/2014/main" id="{A2BFC618-2871-398B-6AD3-38E3523FACB2}"/>
                </a:ext>
              </a:extLst>
            </p:cNvPr>
            <p:cNvSpPr/>
            <p:nvPr/>
          </p:nvSpPr>
          <p:spPr>
            <a:xfrm>
              <a:off x="6853083"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46" name="Freeform 1390">
              <a:extLst>
                <a:ext uri="{FF2B5EF4-FFF2-40B4-BE49-F238E27FC236}">
                  <a16:creationId xmlns:a16="http://schemas.microsoft.com/office/drawing/2014/main" id="{F060B89B-8AA6-F65E-95AA-EB4C11247CEE}"/>
                </a:ext>
              </a:extLst>
            </p:cNvPr>
            <p:cNvSpPr/>
            <p:nvPr/>
          </p:nvSpPr>
          <p:spPr>
            <a:xfrm>
              <a:off x="6784514"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47" name="Freeform 1391">
              <a:extLst>
                <a:ext uri="{FF2B5EF4-FFF2-40B4-BE49-F238E27FC236}">
                  <a16:creationId xmlns:a16="http://schemas.microsoft.com/office/drawing/2014/main" id="{7A778854-7360-6572-F63C-B56E55C842BF}"/>
                </a:ext>
              </a:extLst>
            </p:cNvPr>
            <p:cNvSpPr/>
            <p:nvPr/>
          </p:nvSpPr>
          <p:spPr>
            <a:xfrm>
              <a:off x="6853083"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48" name="Freeform 1392">
              <a:extLst>
                <a:ext uri="{FF2B5EF4-FFF2-40B4-BE49-F238E27FC236}">
                  <a16:creationId xmlns:a16="http://schemas.microsoft.com/office/drawing/2014/main" id="{4FB3C5D7-C343-776D-8882-92F635F2CB53}"/>
                </a:ext>
              </a:extLst>
            </p:cNvPr>
            <p:cNvSpPr/>
            <p:nvPr/>
          </p:nvSpPr>
          <p:spPr>
            <a:xfrm>
              <a:off x="6713202" y="280763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9" name="Freeform 1393">
              <a:extLst>
                <a:ext uri="{FF2B5EF4-FFF2-40B4-BE49-F238E27FC236}">
                  <a16:creationId xmlns:a16="http://schemas.microsoft.com/office/drawing/2014/main" id="{9FC1EDAB-F6E2-FE45-7092-677BD265EB97}"/>
                </a:ext>
              </a:extLst>
            </p:cNvPr>
            <p:cNvSpPr/>
            <p:nvPr/>
          </p:nvSpPr>
          <p:spPr>
            <a:xfrm>
              <a:off x="6713202" y="2878943"/>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0" name="Freeform 1394">
              <a:extLst>
                <a:ext uri="{FF2B5EF4-FFF2-40B4-BE49-F238E27FC236}">
                  <a16:creationId xmlns:a16="http://schemas.microsoft.com/office/drawing/2014/main" id="{A0AA8BAF-CC1D-3B7C-5AD4-8036F7B0CE70}"/>
                </a:ext>
              </a:extLst>
            </p:cNvPr>
            <p:cNvSpPr/>
            <p:nvPr/>
          </p:nvSpPr>
          <p:spPr>
            <a:xfrm>
              <a:off x="6853083"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51" name="Freeform 1395">
              <a:extLst>
                <a:ext uri="{FF2B5EF4-FFF2-40B4-BE49-F238E27FC236}">
                  <a16:creationId xmlns:a16="http://schemas.microsoft.com/office/drawing/2014/main" id="{C920CBDD-6CCA-3673-30F6-387C3B257A12}"/>
                </a:ext>
              </a:extLst>
            </p:cNvPr>
            <p:cNvSpPr/>
            <p:nvPr/>
          </p:nvSpPr>
          <p:spPr>
            <a:xfrm>
              <a:off x="6784514"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52" name="Freeform 1396">
              <a:extLst>
                <a:ext uri="{FF2B5EF4-FFF2-40B4-BE49-F238E27FC236}">
                  <a16:creationId xmlns:a16="http://schemas.microsoft.com/office/drawing/2014/main" id="{691132C5-B6EC-44A9-E1BB-101BB8666CFC}"/>
                </a:ext>
              </a:extLst>
            </p:cNvPr>
            <p:cNvSpPr/>
            <p:nvPr/>
          </p:nvSpPr>
          <p:spPr>
            <a:xfrm>
              <a:off x="6748858"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3" name="Freeform 1397">
              <a:extLst>
                <a:ext uri="{FF2B5EF4-FFF2-40B4-BE49-F238E27FC236}">
                  <a16:creationId xmlns:a16="http://schemas.microsoft.com/office/drawing/2014/main" id="{8CE0F825-CF59-6326-46D2-A46CE48D8EF0}"/>
                </a:ext>
              </a:extLst>
            </p:cNvPr>
            <p:cNvSpPr/>
            <p:nvPr/>
          </p:nvSpPr>
          <p:spPr>
            <a:xfrm>
              <a:off x="6888739"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4" name="Freeform 1398">
              <a:extLst>
                <a:ext uri="{FF2B5EF4-FFF2-40B4-BE49-F238E27FC236}">
                  <a16:creationId xmlns:a16="http://schemas.microsoft.com/office/drawing/2014/main" id="{E5267388-A535-6412-D88C-AA3D356059B7}"/>
                </a:ext>
              </a:extLst>
            </p:cNvPr>
            <p:cNvSpPr/>
            <p:nvPr/>
          </p:nvSpPr>
          <p:spPr>
            <a:xfrm>
              <a:off x="6817427"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5" name="Freeform 1399">
              <a:extLst>
                <a:ext uri="{FF2B5EF4-FFF2-40B4-BE49-F238E27FC236}">
                  <a16:creationId xmlns:a16="http://schemas.microsoft.com/office/drawing/2014/main" id="{808764A1-A222-026E-7FBA-9ACE70121873}"/>
                </a:ext>
              </a:extLst>
            </p:cNvPr>
            <p:cNvSpPr/>
            <p:nvPr/>
          </p:nvSpPr>
          <p:spPr>
            <a:xfrm>
              <a:off x="6960051"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6" name="Freeform 1400">
              <a:extLst>
                <a:ext uri="{FF2B5EF4-FFF2-40B4-BE49-F238E27FC236}">
                  <a16:creationId xmlns:a16="http://schemas.microsoft.com/office/drawing/2014/main" id="{F6501597-5425-254B-C522-8714D2D35C36}"/>
                </a:ext>
              </a:extLst>
            </p:cNvPr>
            <p:cNvSpPr/>
            <p:nvPr/>
          </p:nvSpPr>
          <p:spPr>
            <a:xfrm>
              <a:off x="6888739"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7" name="Freeform 1401">
              <a:extLst>
                <a:ext uri="{FF2B5EF4-FFF2-40B4-BE49-F238E27FC236}">
                  <a16:creationId xmlns:a16="http://schemas.microsoft.com/office/drawing/2014/main" id="{51E4451E-33C2-7C5D-BD8B-435627A82920}"/>
                </a:ext>
              </a:extLst>
            </p:cNvPr>
            <p:cNvSpPr/>
            <p:nvPr/>
          </p:nvSpPr>
          <p:spPr>
            <a:xfrm>
              <a:off x="6960051"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8" name="Freeform 1402">
              <a:extLst>
                <a:ext uri="{FF2B5EF4-FFF2-40B4-BE49-F238E27FC236}">
                  <a16:creationId xmlns:a16="http://schemas.microsoft.com/office/drawing/2014/main" id="{36754DC1-1DBF-370A-4850-4727017A5704}"/>
                </a:ext>
              </a:extLst>
            </p:cNvPr>
            <p:cNvSpPr/>
            <p:nvPr/>
          </p:nvSpPr>
          <p:spPr>
            <a:xfrm>
              <a:off x="6817427"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9" name="Freeform 1403">
              <a:extLst>
                <a:ext uri="{FF2B5EF4-FFF2-40B4-BE49-F238E27FC236}">
                  <a16:creationId xmlns:a16="http://schemas.microsoft.com/office/drawing/2014/main" id="{8E89D85B-E57B-C6C5-4DA3-EF9CBF871031}"/>
                </a:ext>
              </a:extLst>
            </p:cNvPr>
            <p:cNvSpPr/>
            <p:nvPr/>
          </p:nvSpPr>
          <p:spPr>
            <a:xfrm>
              <a:off x="6748858"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60" name="Freeform 1404">
              <a:extLst>
                <a:ext uri="{FF2B5EF4-FFF2-40B4-BE49-F238E27FC236}">
                  <a16:creationId xmlns:a16="http://schemas.microsoft.com/office/drawing/2014/main" id="{01EE8B1C-E4BD-EA2B-14DB-08F2D439FF9B}"/>
                </a:ext>
              </a:extLst>
            </p:cNvPr>
            <p:cNvSpPr/>
            <p:nvPr/>
          </p:nvSpPr>
          <p:spPr>
            <a:xfrm>
              <a:off x="6748858"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61" name="Freeform 1405">
              <a:extLst>
                <a:ext uri="{FF2B5EF4-FFF2-40B4-BE49-F238E27FC236}">
                  <a16:creationId xmlns:a16="http://schemas.microsoft.com/office/drawing/2014/main" id="{ADDB84EF-FC56-2700-4CE0-DD535AB9AE28}"/>
                </a:ext>
              </a:extLst>
            </p:cNvPr>
            <p:cNvSpPr/>
            <p:nvPr/>
          </p:nvSpPr>
          <p:spPr>
            <a:xfrm>
              <a:off x="6888739"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62" name="Freeform 1406">
              <a:extLst>
                <a:ext uri="{FF2B5EF4-FFF2-40B4-BE49-F238E27FC236}">
                  <a16:creationId xmlns:a16="http://schemas.microsoft.com/office/drawing/2014/main" id="{6B47FCDA-7C65-818A-CD55-EABBA08BF66D}"/>
                </a:ext>
              </a:extLst>
            </p:cNvPr>
            <p:cNvSpPr/>
            <p:nvPr/>
          </p:nvSpPr>
          <p:spPr>
            <a:xfrm>
              <a:off x="6817427"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63" name="Freeform 1407">
              <a:extLst>
                <a:ext uri="{FF2B5EF4-FFF2-40B4-BE49-F238E27FC236}">
                  <a16:creationId xmlns:a16="http://schemas.microsoft.com/office/drawing/2014/main" id="{587DC5BB-2D1F-0287-4CD3-210D8F239E6C}"/>
                </a:ext>
              </a:extLst>
            </p:cNvPr>
            <p:cNvSpPr/>
            <p:nvPr/>
          </p:nvSpPr>
          <p:spPr>
            <a:xfrm>
              <a:off x="6960051"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64" name="Freeform 1408">
              <a:extLst>
                <a:ext uri="{FF2B5EF4-FFF2-40B4-BE49-F238E27FC236}">
                  <a16:creationId xmlns:a16="http://schemas.microsoft.com/office/drawing/2014/main" id="{464463DF-49AF-82EB-F821-14A23085500E}"/>
                </a:ext>
              </a:extLst>
            </p:cNvPr>
            <p:cNvSpPr/>
            <p:nvPr/>
          </p:nvSpPr>
          <p:spPr>
            <a:xfrm>
              <a:off x="6482809" y="2316677"/>
              <a:ext cx="1088878" cy="666491"/>
            </a:xfrm>
            <a:custGeom>
              <a:avLst/>
              <a:gdLst>
                <a:gd name="connsiteX0" fmla="*/ 757004 w 1088878"/>
                <a:gd name="connsiteY0" fmla="*/ 422385 h 666491"/>
                <a:gd name="connsiteX1" fmla="*/ 809116 w 1088878"/>
                <a:gd name="connsiteY1" fmla="*/ 422385 h 666491"/>
                <a:gd name="connsiteX2" fmla="*/ 932541 w 1088878"/>
                <a:gd name="connsiteY2" fmla="*/ 298961 h 666491"/>
                <a:gd name="connsiteX3" fmla="*/ 932541 w 1088878"/>
                <a:gd name="connsiteY3" fmla="*/ 282505 h 666491"/>
                <a:gd name="connsiteX4" fmla="*/ 844773 w 1088878"/>
                <a:gd name="connsiteY4" fmla="*/ 282505 h 666491"/>
                <a:gd name="connsiteX5" fmla="*/ 757004 w 1088878"/>
                <a:gd name="connsiteY5" fmla="*/ 320903 h 666491"/>
                <a:gd name="connsiteX6" fmla="*/ 757004 w 1088878"/>
                <a:gd name="connsiteY6" fmla="*/ 246849 h 666491"/>
                <a:gd name="connsiteX7" fmla="*/ 809116 w 1088878"/>
                <a:gd name="connsiteY7" fmla="*/ 246849 h 666491"/>
                <a:gd name="connsiteX8" fmla="*/ 932541 w 1088878"/>
                <a:gd name="connsiteY8" fmla="*/ 123424 h 666491"/>
                <a:gd name="connsiteX9" fmla="*/ 932541 w 1088878"/>
                <a:gd name="connsiteY9" fmla="*/ 106968 h 666491"/>
                <a:gd name="connsiteX10" fmla="*/ 844773 w 1088878"/>
                <a:gd name="connsiteY10" fmla="*/ 106968 h 666491"/>
                <a:gd name="connsiteX11" fmla="*/ 757004 w 1088878"/>
                <a:gd name="connsiteY11" fmla="*/ 145366 h 666491"/>
                <a:gd name="connsiteX12" fmla="*/ 636322 w 1088878"/>
                <a:gd name="connsiteY12" fmla="*/ 38399 h 666491"/>
                <a:gd name="connsiteX13" fmla="*/ 581467 w 1088878"/>
                <a:gd name="connsiteY13" fmla="*/ 38399 h 666491"/>
                <a:gd name="connsiteX14" fmla="*/ 581467 w 1088878"/>
                <a:gd name="connsiteY14" fmla="*/ 0 h 666491"/>
                <a:gd name="connsiteX15" fmla="*/ 194737 w 1088878"/>
                <a:gd name="connsiteY15" fmla="*/ 0 h 666491"/>
                <a:gd name="connsiteX16" fmla="*/ 194737 w 1088878"/>
                <a:gd name="connsiteY16" fmla="*/ 279762 h 666491"/>
                <a:gd name="connsiteX17" fmla="*/ 159081 w 1088878"/>
                <a:gd name="connsiteY17" fmla="*/ 279762 h 666491"/>
                <a:gd name="connsiteX18" fmla="*/ 159081 w 1088878"/>
                <a:gd name="connsiteY18" fmla="*/ 630835 h 666491"/>
                <a:gd name="connsiteX19" fmla="*/ 0 w 1088878"/>
                <a:gd name="connsiteY19" fmla="*/ 630835 h 666491"/>
                <a:gd name="connsiteX20" fmla="*/ 0 w 1088878"/>
                <a:gd name="connsiteY20" fmla="*/ 666491 h 666491"/>
                <a:gd name="connsiteX21" fmla="*/ 1088879 w 1088878"/>
                <a:gd name="connsiteY21" fmla="*/ 666491 h 666491"/>
                <a:gd name="connsiteX22" fmla="*/ 1088879 w 1088878"/>
                <a:gd name="connsiteY22" fmla="*/ 630835 h 666491"/>
                <a:gd name="connsiteX23" fmla="*/ 754261 w 1088878"/>
                <a:gd name="connsiteY23" fmla="*/ 630835 h 666491"/>
                <a:gd name="connsiteX24" fmla="*/ 754261 w 1088878"/>
                <a:gd name="connsiteY24" fmla="*/ 422385 h 666491"/>
                <a:gd name="connsiteX25" fmla="*/ 844773 w 1088878"/>
                <a:gd name="connsiteY25" fmla="*/ 315418 h 666491"/>
                <a:gd name="connsiteX26" fmla="*/ 896885 w 1088878"/>
                <a:gd name="connsiteY26" fmla="*/ 315418 h 666491"/>
                <a:gd name="connsiteX27" fmla="*/ 811859 w 1088878"/>
                <a:gd name="connsiteY27" fmla="*/ 386730 h 666491"/>
                <a:gd name="connsiteX28" fmla="*/ 759747 w 1088878"/>
                <a:gd name="connsiteY28" fmla="*/ 386730 h 666491"/>
                <a:gd name="connsiteX29" fmla="*/ 844773 w 1088878"/>
                <a:gd name="connsiteY29" fmla="*/ 315418 h 666491"/>
                <a:gd name="connsiteX30" fmla="*/ 844773 w 1088878"/>
                <a:gd name="connsiteY30" fmla="*/ 315418 h 666491"/>
                <a:gd name="connsiteX31" fmla="*/ 844773 w 1088878"/>
                <a:gd name="connsiteY31" fmla="*/ 139881 h 666491"/>
                <a:gd name="connsiteX32" fmla="*/ 896885 w 1088878"/>
                <a:gd name="connsiteY32" fmla="*/ 139881 h 666491"/>
                <a:gd name="connsiteX33" fmla="*/ 811859 w 1088878"/>
                <a:gd name="connsiteY33" fmla="*/ 211193 h 666491"/>
                <a:gd name="connsiteX34" fmla="*/ 759747 w 1088878"/>
                <a:gd name="connsiteY34" fmla="*/ 211193 h 666491"/>
                <a:gd name="connsiteX35" fmla="*/ 844773 w 1088878"/>
                <a:gd name="connsiteY35" fmla="*/ 139881 h 666491"/>
                <a:gd name="connsiteX36" fmla="*/ 844773 w 1088878"/>
                <a:gd name="connsiteY36" fmla="*/ 139881 h 666491"/>
                <a:gd name="connsiteX37" fmla="*/ 721348 w 1088878"/>
                <a:gd name="connsiteY37" fmla="*/ 630835 h 666491"/>
                <a:gd name="connsiteX38" fmla="*/ 581467 w 1088878"/>
                <a:gd name="connsiteY38" fmla="*/ 630835 h 666491"/>
                <a:gd name="connsiteX39" fmla="*/ 581467 w 1088878"/>
                <a:gd name="connsiteY39" fmla="*/ 312675 h 666491"/>
                <a:gd name="connsiteX40" fmla="*/ 669236 w 1088878"/>
                <a:gd name="connsiteY40" fmla="*/ 351074 h 666491"/>
                <a:gd name="connsiteX41" fmla="*/ 721348 w 1088878"/>
                <a:gd name="connsiteY41" fmla="*/ 351074 h 666491"/>
                <a:gd name="connsiteX42" fmla="*/ 721348 w 1088878"/>
                <a:gd name="connsiteY42" fmla="*/ 630835 h 666491"/>
                <a:gd name="connsiteX43" fmla="*/ 584210 w 1088878"/>
                <a:gd name="connsiteY43" fmla="*/ 246849 h 666491"/>
                <a:gd name="connsiteX44" fmla="*/ 636322 w 1088878"/>
                <a:gd name="connsiteY44" fmla="*/ 246849 h 666491"/>
                <a:gd name="connsiteX45" fmla="*/ 721348 w 1088878"/>
                <a:gd name="connsiteY45" fmla="*/ 318161 h 666491"/>
                <a:gd name="connsiteX46" fmla="*/ 669236 w 1088878"/>
                <a:gd name="connsiteY46" fmla="*/ 318161 h 666491"/>
                <a:gd name="connsiteX47" fmla="*/ 584210 w 1088878"/>
                <a:gd name="connsiteY47" fmla="*/ 246849 h 666491"/>
                <a:gd name="connsiteX48" fmla="*/ 584210 w 1088878"/>
                <a:gd name="connsiteY48" fmla="*/ 246849 h 666491"/>
                <a:gd name="connsiteX49" fmla="*/ 633579 w 1088878"/>
                <a:gd name="connsiteY49" fmla="*/ 71312 h 666491"/>
                <a:gd name="connsiteX50" fmla="*/ 718605 w 1088878"/>
                <a:gd name="connsiteY50" fmla="*/ 142624 h 666491"/>
                <a:gd name="connsiteX51" fmla="*/ 666493 w 1088878"/>
                <a:gd name="connsiteY51" fmla="*/ 142624 h 666491"/>
                <a:gd name="connsiteX52" fmla="*/ 581467 w 1088878"/>
                <a:gd name="connsiteY52" fmla="*/ 71312 h 666491"/>
                <a:gd name="connsiteX53" fmla="*/ 633579 w 1088878"/>
                <a:gd name="connsiteY53" fmla="*/ 71312 h 666491"/>
                <a:gd name="connsiteX54" fmla="*/ 669236 w 1088878"/>
                <a:gd name="connsiteY54" fmla="*/ 175537 h 666491"/>
                <a:gd name="connsiteX55" fmla="*/ 721348 w 1088878"/>
                <a:gd name="connsiteY55" fmla="*/ 175537 h 666491"/>
                <a:gd name="connsiteX56" fmla="*/ 721348 w 1088878"/>
                <a:gd name="connsiteY56" fmla="*/ 246849 h 666491"/>
                <a:gd name="connsiteX57" fmla="*/ 633579 w 1088878"/>
                <a:gd name="connsiteY57" fmla="*/ 208450 h 666491"/>
                <a:gd name="connsiteX58" fmla="*/ 581467 w 1088878"/>
                <a:gd name="connsiteY58" fmla="*/ 208450 h 666491"/>
                <a:gd name="connsiteX59" fmla="*/ 581467 w 1088878"/>
                <a:gd name="connsiteY59" fmla="*/ 137138 h 666491"/>
                <a:gd name="connsiteX60" fmla="*/ 669236 w 1088878"/>
                <a:gd name="connsiteY60" fmla="*/ 175537 h 666491"/>
                <a:gd name="connsiteX61" fmla="*/ 669236 w 1088878"/>
                <a:gd name="connsiteY61" fmla="*/ 175537 h 666491"/>
                <a:gd name="connsiteX62" fmla="*/ 230393 w 1088878"/>
                <a:gd name="connsiteY62" fmla="*/ 35656 h 666491"/>
                <a:gd name="connsiteX63" fmla="*/ 545811 w 1088878"/>
                <a:gd name="connsiteY63" fmla="*/ 35656 h 666491"/>
                <a:gd name="connsiteX64" fmla="*/ 545811 w 1088878"/>
                <a:gd name="connsiteY64" fmla="*/ 630835 h 666491"/>
                <a:gd name="connsiteX65" fmla="*/ 474499 w 1088878"/>
                <a:gd name="connsiteY65" fmla="*/ 630835 h 666491"/>
                <a:gd name="connsiteX66" fmla="*/ 474499 w 1088878"/>
                <a:gd name="connsiteY66" fmla="*/ 279762 h 666491"/>
                <a:gd name="connsiteX67" fmla="*/ 227650 w 1088878"/>
                <a:gd name="connsiteY67" fmla="*/ 279762 h 666491"/>
                <a:gd name="connsiteX68" fmla="*/ 227650 w 1088878"/>
                <a:gd name="connsiteY68" fmla="*/ 35656 h 666491"/>
                <a:gd name="connsiteX69" fmla="*/ 194737 w 1088878"/>
                <a:gd name="connsiteY69" fmla="*/ 315418 h 666491"/>
                <a:gd name="connsiteX70" fmla="*/ 441586 w 1088878"/>
                <a:gd name="connsiteY70" fmla="*/ 315418 h 666491"/>
                <a:gd name="connsiteX71" fmla="*/ 441586 w 1088878"/>
                <a:gd name="connsiteY71" fmla="*/ 630835 h 666491"/>
                <a:gd name="connsiteX72" fmla="*/ 194737 w 1088878"/>
                <a:gd name="connsiteY72" fmla="*/ 630835 h 666491"/>
                <a:gd name="connsiteX73" fmla="*/ 194737 w 1088878"/>
                <a:gd name="connsiteY73" fmla="*/ 315418 h 66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88878" h="666491">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8381053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9D623A-BBC1-36DF-7D8C-2F3776E4AEAA}"/>
              </a:ext>
            </a:extLst>
          </p:cNvPr>
          <p:cNvSpPr>
            <a:spLocks noGrp="1"/>
          </p:cNvSpPr>
          <p:nvPr>
            <p:ph type="body" sz="quarter" idx="18"/>
          </p:nvPr>
        </p:nvSpPr>
        <p:spPr>
          <a:xfrm>
            <a:off x="567560" y="2680137"/>
            <a:ext cx="11041782" cy="3661395"/>
          </a:xfrm>
        </p:spPr>
        <p:txBody>
          <a:bodyPr>
            <a:normAutofit/>
          </a:bodyPr>
          <a:lstStyle/>
          <a:p>
            <a:pPr marL="0" indent="0"/>
            <a:r>
              <a:rPr lang="en-US"/>
              <a:t>Sustainable procurement can have a wider range of benefits than is immediately apparent. Recycled materials and products have long been </a:t>
            </a:r>
            <a:r>
              <a:rPr lang="en-US" err="1"/>
              <a:t>recognised</a:t>
            </a:r>
            <a:r>
              <a:rPr lang="en-US"/>
              <a:t> as making an important contribution to sustainability by reducing landfill (and therefore methane emissions) and conserving non-renewable resources, but a report by the Waste and Resources Action </a:t>
            </a:r>
            <a:r>
              <a:rPr lang="en-US" err="1"/>
              <a:t>Programme</a:t>
            </a:r>
            <a:r>
              <a:rPr lang="en-US"/>
              <a:t> (</a:t>
            </a:r>
            <a:r>
              <a:rPr lang="en-US">
                <a:hlinkClick r:id="rId2"/>
              </a:rPr>
              <a:t>WRAP</a:t>
            </a:r>
            <a:r>
              <a:rPr lang="en-US"/>
              <a:t>) shows that over their full life cycle they also have an important part to play in reducing carbon dioxide emissions. Currently, recycling levels in the UK already reduce CO</a:t>
            </a:r>
            <a:r>
              <a:rPr lang="en-US" baseline="-25000"/>
              <a:t>2</a:t>
            </a:r>
            <a:r>
              <a:rPr lang="en-US"/>
              <a:t> emissions by 10-15m </a:t>
            </a:r>
            <a:r>
              <a:rPr lang="en-US" err="1"/>
              <a:t>tonnes</a:t>
            </a:r>
            <a:r>
              <a:rPr lang="en-US"/>
              <a:t> compared to incinerating or landfilling those materials – equivalent to taking 3.5m cars off the road. (</a:t>
            </a:r>
            <a:r>
              <a:rPr lang="en-US">
                <a:hlinkClick r:id="rId3"/>
              </a:rPr>
              <a:t>Source</a:t>
            </a:r>
            <a:r>
              <a:rPr lang="en-US"/>
              <a:t>)</a:t>
            </a:r>
            <a:endParaRPr lang="en-IE"/>
          </a:p>
        </p:txBody>
      </p:sp>
      <p:sp>
        <p:nvSpPr>
          <p:cNvPr id="3" name="Text Placeholder 2">
            <a:extLst>
              <a:ext uri="{FF2B5EF4-FFF2-40B4-BE49-F238E27FC236}">
                <a16:creationId xmlns:a16="http://schemas.microsoft.com/office/drawing/2014/main" id="{430EE5D6-C917-CAB5-E429-051933F37C22}"/>
              </a:ext>
            </a:extLst>
          </p:cNvPr>
          <p:cNvSpPr>
            <a:spLocks noGrp="1"/>
          </p:cNvSpPr>
          <p:nvPr>
            <p:ph type="body" sz="quarter" idx="16"/>
          </p:nvPr>
        </p:nvSpPr>
        <p:spPr>
          <a:xfrm>
            <a:off x="568718" y="661585"/>
            <a:ext cx="10979962" cy="1649815"/>
          </a:xfrm>
        </p:spPr>
        <p:txBody>
          <a:bodyPr>
            <a:normAutofit lnSpcReduction="10000"/>
          </a:bodyPr>
          <a:lstStyle/>
          <a:p>
            <a:r>
              <a:rPr lang="en-IE"/>
              <a:t>The example of waste is probably the most obvious…</a:t>
            </a:r>
          </a:p>
          <a:p>
            <a:r>
              <a:rPr lang="en-US" sz="2400"/>
              <a:t>Options for action include: avoiding the purchase, using less, shifting from purchasing a ‘product’ to purchasing a service, through re-use and recycling to the consideration of end-of-life management.</a:t>
            </a:r>
            <a:endParaRPr lang="en-IE" sz="2400"/>
          </a:p>
        </p:txBody>
      </p:sp>
    </p:spTree>
    <p:extLst>
      <p:ext uri="{BB962C8B-B14F-4D97-AF65-F5344CB8AC3E}">
        <p14:creationId xmlns:p14="http://schemas.microsoft.com/office/powerpoint/2010/main" val="36980788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BDB6BF-7D06-1E65-D8D6-92F65E2D34E2}"/>
              </a:ext>
            </a:extLst>
          </p:cNvPr>
          <p:cNvPicPr>
            <a:picLocks noChangeAspect="1"/>
          </p:cNvPicPr>
          <p:nvPr/>
        </p:nvPicPr>
        <p:blipFill>
          <a:blip r:embed="rId2"/>
          <a:stretch>
            <a:fillRect/>
          </a:stretch>
        </p:blipFill>
        <p:spPr>
          <a:xfrm>
            <a:off x="3155950" y="1262527"/>
            <a:ext cx="5880100" cy="4978400"/>
          </a:xfrm>
          <a:prstGeom prst="rect">
            <a:avLst/>
          </a:prstGeom>
        </p:spPr>
      </p:pic>
      <p:sp>
        <p:nvSpPr>
          <p:cNvPr id="4" name="Text Placeholder 5">
            <a:extLst>
              <a:ext uri="{FF2B5EF4-FFF2-40B4-BE49-F238E27FC236}">
                <a16:creationId xmlns:a16="http://schemas.microsoft.com/office/drawing/2014/main" id="{4BECD7EB-0C8B-E64F-2C35-6D367BA0804C}"/>
              </a:ext>
            </a:extLst>
          </p:cNvPr>
          <p:cNvSpPr>
            <a:spLocks noGrp="1"/>
          </p:cNvSpPr>
          <p:nvPr/>
        </p:nvSpPr>
        <p:spPr>
          <a:xfrm>
            <a:off x="5382" y="581215"/>
            <a:ext cx="12181236" cy="402421"/>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B582E"/>
                </a:solidFill>
              </a:rPr>
              <a:t>Waste Hierarchy = Procurement Hierarchy</a:t>
            </a:r>
          </a:p>
          <a:p>
            <a:endParaRPr lang="en-IE" dirty="0"/>
          </a:p>
        </p:txBody>
      </p:sp>
      <p:sp>
        <p:nvSpPr>
          <p:cNvPr id="5" name="Text Placeholder 2">
            <a:extLst>
              <a:ext uri="{FF2B5EF4-FFF2-40B4-BE49-F238E27FC236}">
                <a16:creationId xmlns:a16="http://schemas.microsoft.com/office/drawing/2014/main" id="{00452806-CFBB-82C1-1D9A-E1183202CBE4}"/>
              </a:ext>
            </a:extLst>
          </p:cNvPr>
          <p:cNvSpPr txBox="1">
            <a:spLocks/>
          </p:cNvSpPr>
          <p:nvPr/>
        </p:nvSpPr>
        <p:spPr>
          <a:xfrm>
            <a:off x="2589933" y="4805082"/>
            <a:ext cx="1533832" cy="102346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a:solidFill>
                  <a:srgbClr val="0B582E"/>
                </a:solidFill>
              </a:rPr>
              <a:t>Procurement Hierarchy</a:t>
            </a:r>
          </a:p>
        </p:txBody>
      </p:sp>
      <p:sp>
        <p:nvSpPr>
          <p:cNvPr id="6" name="Text Placeholder 2">
            <a:extLst>
              <a:ext uri="{FF2B5EF4-FFF2-40B4-BE49-F238E27FC236}">
                <a16:creationId xmlns:a16="http://schemas.microsoft.com/office/drawing/2014/main" id="{AA5C4BE5-A969-E0CD-FF60-C0972E6E2656}"/>
              </a:ext>
            </a:extLst>
          </p:cNvPr>
          <p:cNvSpPr txBox="1">
            <a:spLocks/>
          </p:cNvSpPr>
          <p:nvPr/>
        </p:nvSpPr>
        <p:spPr>
          <a:xfrm>
            <a:off x="8399062" y="2366682"/>
            <a:ext cx="1533832" cy="102346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a:solidFill>
                  <a:srgbClr val="0B582E"/>
                </a:solidFill>
              </a:rPr>
              <a:t>Waste Hierarchy</a:t>
            </a:r>
          </a:p>
        </p:txBody>
      </p:sp>
      <p:sp>
        <p:nvSpPr>
          <p:cNvPr id="8" name="Text Placeholder 2">
            <a:extLst>
              <a:ext uri="{FF2B5EF4-FFF2-40B4-BE49-F238E27FC236}">
                <a16:creationId xmlns:a16="http://schemas.microsoft.com/office/drawing/2014/main" id="{321BEBF0-ED86-1431-4725-E9943767EAE9}"/>
              </a:ext>
            </a:extLst>
          </p:cNvPr>
          <p:cNvSpPr txBox="1">
            <a:spLocks/>
          </p:cNvSpPr>
          <p:nvPr/>
        </p:nvSpPr>
        <p:spPr>
          <a:xfrm>
            <a:off x="7592238" y="3669041"/>
            <a:ext cx="1139386" cy="37651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400">
                <a:solidFill>
                  <a:srgbClr val="0B582E"/>
                </a:solidFill>
              </a:rPr>
              <a:t>Disposal</a:t>
            </a:r>
          </a:p>
        </p:txBody>
      </p:sp>
      <p:sp>
        <p:nvSpPr>
          <p:cNvPr id="9" name="Text Placeholder 2">
            <a:extLst>
              <a:ext uri="{FF2B5EF4-FFF2-40B4-BE49-F238E27FC236}">
                <a16:creationId xmlns:a16="http://schemas.microsoft.com/office/drawing/2014/main" id="{9A7D070F-B8FC-2EBA-E317-286172B18814}"/>
              </a:ext>
            </a:extLst>
          </p:cNvPr>
          <p:cNvSpPr txBox="1">
            <a:spLocks/>
          </p:cNvSpPr>
          <p:nvPr/>
        </p:nvSpPr>
        <p:spPr>
          <a:xfrm>
            <a:off x="3947654" y="5846479"/>
            <a:ext cx="1139386" cy="37651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400">
                <a:solidFill>
                  <a:srgbClr val="0B582E"/>
                </a:solidFill>
              </a:rPr>
              <a:t>End of Life</a:t>
            </a:r>
          </a:p>
        </p:txBody>
      </p:sp>
      <p:sp>
        <p:nvSpPr>
          <p:cNvPr id="10" name="Text Placeholder 2">
            <a:extLst>
              <a:ext uri="{FF2B5EF4-FFF2-40B4-BE49-F238E27FC236}">
                <a16:creationId xmlns:a16="http://schemas.microsoft.com/office/drawing/2014/main" id="{214257B8-151E-96A2-DF55-A1B77CEF389E}"/>
              </a:ext>
            </a:extLst>
          </p:cNvPr>
          <p:cNvSpPr txBox="1">
            <a:spLocks/>
          </p:cNvSpPr>
          <p:nvPr/>
        </p:nvSpPr>
        <p:spPr>
          <a:xfrm>
            <a:off x="3432618" y="6340524"/>
            <a:ext cx="3308844" cy="448235"/>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a:solidFill>
                  <a:srgbClr val="0B582E"/>
                </a:solidFill>
              </a:rPr>
              <a:t>Negotiate end-of-life management options with suppliers/contractors</a:t>
            </a:r>
          </a:p>
        </p:txBody>
      </p:sp>
      <p:sp>
        <p:nvSpPr>
          <p:cNvPr id="11" name="Text Placeholder 2">
            <a:extLst>
              <a:ext uri="{FF2B5EF4-FFF2-40B4-BE49-F238E27FC236}">
                <a16:creationId xmlns:a16="http://schemas.microsoft.com/office/drawing/2014/main" id="{94C39974-BACF-22F0-50AC-CF168162A316}"/>
              </a:ext>
            </a:extLst>
          </p:cNvPr>
          <p:cNvSpPr txBox="1">
            <a:spLocks/>
          </p:cNvSpPr>
          <p:nvPr/>
        </p:nvSpPr>
        <p:spPr>
          <a:xfrm>
            <a:off x="4604994" y="5244258"/>
            <a:ext cx="1018095" cy="376518"/>
          </a:xfrm>
          <a:prstGeom prst="rect">
            <a:avLst/>
          </a:prstGeom>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a:solidFill>
                  <a:schemeClr val="bg1"/>
                </a:solidFill>
              </a:rPr>
              <a:t>Energy Recovery</a:t>
            </a:r>
          </a:p>
        </p:txBody>
      </p:sp>
      <p:sp>
        <p:nvSpPr>
          <p:cNvPr id="12" name="Text Placeholder 2">
            <a:extLst>
              <a:ext uri="{FF2B5EF4-FFF2-40B4-BE49-F238E27FC236}">
                <a16:creationId xmlns:a16="http://schemas.microsoft.com/office/drawing/2014/main" id="{0E3A09F3-6269-7EA8-6557-962B27211901}"/>
              </a:ext>
            </a:extLst>
          </p:cNvPr>
          <p:cNvSpPr txBox="1">
            <a:spLocks/>
          </p:cNvSpPr>
          <p:nvPr/>
        </p:nvSpPr>
        <p:spPr>
          <a:xfrm>
            <a:off x="4347125" y="4622088"/>
            <a:ext cx="1533832" cy="475438"/>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4800">
                <a:solidFill>
                  <a:schemeClr val="bg1"/>
                </a:solidFill>
              </a:rPr>
              <a:t>Recycling</a:t>
            </a:r>
          </a:p>
          <a:p>
            <a:pPr algn="ctr">
              <a:lnSpc>
                <a:spcPts val="1000"/>
              </a:lnSpc>
              <a:spcBef>
                <a:spcPts val="0"/>
              </a:spcBef>
            </a:pPr>
            <a:r>
              <a:rPr lang="en-IE" sz="4800" b="0">
                <a:solidFill>
                  <a:schemeClr val="bg1"/>
                </a:solidFill>
              </a:rPr>
              <a:t>Negotiate options with contractors</a:t>
            </a:r>
          </a:p>
          <a:p>
            <a:pPr algn="ctr"/>
            <a:endParaRPr lang="en-IE" sz="1400" b="0">
              <a:solidFill>
                <a:schemeClr val="bg1"/>
              </a:solidFill>
            </a:endParaRPr>
          </a:p>
        </p:txBody>
      </p:sp>
      <p:sp>
        <p:nvSpPr>
          <p:cNvPr id="13" name="Text Placeholder 2">
            <a:extLst>
              <a:ext uri="{FF2B5EF4-FFF2-40B4-BE49-F238E27FC236}">
                <a16:creationId xmlns:a16="http://schemas.microsoft.com/office/drawing/2014/main" id="{53B757FE-EC59-7CED-9F70-39FACE6EB4C3}"/>
              </a:ext>
            </a:extLst>
          </p:cNvPr>
          <p:cNvSpPr txBox="1">
            <a:spLocks/>
          </p:cNvSpPr>
          <p:nvPr/>
        </p:nvSpPr>
        <p:spPr>
          <a:xfrm>
            <a:off x="3874416" y="4047054"/>
            <a:ext cx="2479250" cy="4754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200">
                <a:solidFill>
                  <a:schemeClr val="bg1"/>
                </a:solidFill>
              </a:rPr>
              <a:t>Re-Use</a:t>
            </a:r>
          </a:p>
          <a:p>
            <a:pPr algn="ctr">
              <a:lnSpc>
                <a:spcPts val="1000"/>
              </a:lnSpc>
              <a:spcBef>
                <a:spcPts val="0"/>
              </a:spcBef>
            </a:pPr>
            <a:r>
              <a:rPr lang="en-IE" sz="1200" b="0">
                <a:solidFill>
                  <a:schemeClr val="bg1"/>
                </a:solidFill>
              </a:rPr>
              <a:t>By customer or </a:t>
            </a:r>
          </a:p>
          <a:p>
            <a:pPr algn="ctr">
              <a:lnSpc>
                <a:spcPts val="1000"/>
              </a:lnSpc>
              <a:spcBef>
                <a:spcPts val="0"/>
              </a:spcBef>
            </a:pPr>
            <a:r>
              <a:rPr lang="en-IE" sz="1200" b="0">
                <a:solidFill>
                  <a:schemeClr val="bg1"/>
                </a:solidFill>
              </a:rPr>
              <a:t>supplier/contractor</a:t>
            </a:r>
          </a:p>
          <a:p>
            <a:pPr algn="ctr"/>
            <a:endParaRPr lang="en-IE" sz="1200" b="0">
              <a:solidFill>
                <a:schemeClr val="bg1"/>
              </a:solidFill>
            </a:endParaRPr>
          </a:p>
        </p:txBody>
      </p:sp>
      <p:sp>
        <p:nvSpPr>
          <p:cNvPr id="14" name="Text Placeholder 2">
            <a:extLst>
              <a:ext uri="{FF2B5EF4-FFF2-40B4-BE49-F238E27FC236}">
                <a16:creationId xmlns:a16="http://schemas.microsoft.com/office/drawing/2014/main" id="{736D5C4B-817A-A2B5-5E9E-75E9245449DE}"/>
              </a:ext>
            </a:extLst>
          </p:cNvPr>
          <p:cNvSpPr txBox="1">
            <a:spLocks/>
          </p:cNvSpPr>
          <p:nvPr/>
        </p:nvSpPr>
        <p:spPr>
          <a:xfrm>
            <a:off x="3855563" y="3528581"/>
            <a:ext cx="2479250" cy="4754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200">
                <a:solidFill>
                  <a:schemeClr val="bg1"/>
                </a:solidFill>
              </a:rPr>
              <a:t>Reduce</a:t>
            </a:r>
          </a:p>
          <a:p>
            <a:pPr algn="ctr">
              <a:lnSpc>
                <a:spcPts val="1000"/>
              </a:lnSpc>
              <a:spcBef>
                <a:spcPts val="0"/>
              </a:spcBef>
            </a:pPr>
            <a:r>
              <a:rPr lang="en-IE" sz="1200" b="0">
                <a:solidFill>
                  <a:schemeClr val="bg1"/>
                </a:solidFill>
              </a:rPr>
              <a:t>Use less</a:t>
            </a:r>
          </a:p>
          <a:p>
            <a:pPr algn="ctr"/>
            <a:endParaRPr lang="en-IE" sz="1200" b="0">
              <a:solidFill>
                <a:schemeClr val="bg1"/>
              </a:solidFill>
            </a:endParaRPr>
          </a:p>
        </p:txBody>
      </p:sp>
      <p:sp>
        <p:nvSpPr>
          <p:cNvPr id="15" name="Text Placeholder 2">
            <a:extLst>
              <a:ext uri="{FF2B5EF4-FFF2-40B4-BE49-F238E27FC236}">
                <a16:creationId xmlns:a16="http://schemas.microsoft.com/office/drawing/2014/main" id="{C84CF7F1-C8E4-D12B-D44A-0D612970F4CD}"/>
              </a:ext>
            </a:extLst>
          </p:cNvPr>
          <p:cNvSpPr txBox="1">
            <a:spLocks/>
          </p:cNvSpPr>
          <p:nvPr/>
        </p:nvSpPr>
        <p:spPr>
          <a:xfrm>
            <a:off x="3432618" y="2906411"/>
            <a:ext cx="3308843" cy="4754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200" dirty="0">
                <a:solidFill>
                  <a:schemeClr val="bg1"/>
                </a:solidFill>
              </a:rPr>
              <a:t>Rethink Need</a:t>
            </a:r>
          </a:p>
          <a:p>
            <a:pPr algn="ctr">
              <a:lnSpc>
                <a:spcPts val="1000"/>
              </a:lnSpc>
              <a:spcBef>
                <a:spcPts val="0"/>
              </a:spcBef>
            </a:pPr>
            <a:r>
              <a:rPr lang="en-IE" sz="1200" b="0" dirty="0">
                <a:solidFill>
                  <a:schemeClr val="bg1"/>
                </a:solidFill>
              </a:rPr>
              <a:t>Eliminate waste at source (no purchase/purchase service instead of product</a:t>
            </a:r>
          </a:p>
          <a:p>
            <a:pPr algn="ctr"/>
            <a:endParaRPr lang="en-IE" sz="1200" b="0" dirty="0">
              <a:solidFill>
                <a:schemeClr val="bg1"/>
              </a:solidFill>
            </a:endParaRPr>
          </a:p>
        </p:txBody>
      </p:sp>
      <p:sp>
        <p:nvSpPr>
          <p:cNvPr id="16" name="Text Placeholder 2">
            <a:extLst>
              <a:ext uri="{FF2B5EF4-FFF2-40B4-BE49-F238E27FC236}">
                <a16:creationId xmlns:a16="http://schemas.microsoft.com/office/drawing/2014/main" id="{41263327-5AE3-20E9-FFCE-639CEB95B88A}"/>
              </a:ext>
            </a:extLst>
          </p:cNvPr>
          <p:cNvSpPr txBox="1">
            <a:spLocks/>
          </p:cNvSpPr>
          <p:nvPr/>
        </p:nvSpPr>
        <p:spPr>
          <a:xfrm>
            <a:off x="6909847" y="3085520"/>
            <a:ext cx="1018095" cy="376518"/>
          </a:xfrm>
          <a:prstGeom prst="rect">
            <a:avLst/>
          </a:prstGeom>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a:solidFill>
                  <a:schemeClr val="bg1"/>
                </a:solidFill>
              </a:rPr>
              <a:t>Energy Recovery</a:t>
            </a:r>
          </a:p>
        </p:txBody>
      </p:sp>
      <p:sp>
        <p:nvSpPr>
          <p:cNvPr id="17" name="Text Placeholder 2">
            <a:extLst>
              <a:ext uri="{FF2B5EF4-FFF2-40B4-BE49-F238E27FC236}">
                <a16:creationId xmlns:a16="http://schemas.microsoft.com/office/drawing/2014/main" id="{FB50D4AB-92A4-DBE5-A2A0-6E4E2AEB878D}"/>
              </a:ext>
            </a:extLst>
          </p:cNvPr>
          <p:cNvSpPr txBox="1">
            <a:spLocks/>
          </p:cNvSpPr>
          <p:nvPr/>
        </p:nvSpPr>
        <p:spPr>
          <a:xfrm>
            <a:off x="6651978" y="2571695"/>
            <a:ext cx="1533832" cy="3765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200">
                <a:solidFill>
                  <a:schemeClr val="bg1"/>
                </a:solidFill>
              </a:rPr>
              <a:t>Recycling/Compost</a:t>
            </a:r>
            <a:endParaRPr lang="en-IE" sz="1200" b="0">
              <a:solidFill>
                <a:schemeClr val="bg1"/>
              </a:solidFill>
            </a:endParaRPr>
          </a:p>
        </p:txBody>
      </p:sp>
      <p:sp>
        <p:nvSpPr>
          <p:cNvPr id="18" name="Text Placeholder 2">
            <a:extLst>
              <a:ext uri="{FF2B5EF4-FFF2-40B4-BE49-F238E27FC236}">
                <a16:creationId xmlns:a16="http://schemas.microsoft.com/office/drawing/2014/main" id="{35DBB1AA-9355-4922-DB3F-A5A6FA472021}"/>
              </a:ext>
            </a:extLst>
          </p:cNvPr>
          <p:cNvSpPr txBox="1">
            <a:spLocks/>
          </p:cNvSpPr>
          <p:nvPr/>
        </p:nvSpPr>
        <p:spPr>
          <a:xfrm>
            <a:off x="6651978" y="1996660"/>
            <a:ext cx="1533832" cy="3765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600" dirty="0">
                <a:solidFill>
                  <a:schemeClr val="bg1"/>
                </a:solidFill>
              </a:rPr>
              <a:t>Re-Use</a:t>
            </a:r>
            <a:endParaRPr lang="en-IE" sz="1600" b="0" dirty="0">
              <a:solidFill>
                <a:schemeClr val="bg1"/>
              </a:solidFill>
            </a:endParaRPr>
          </a:p>
        </p:txBody>
      </p:sp>
      <p:sp>
        <p:nvSpPr>
          <p:cNvPr id="19" name="Text Placeholder 2">
            <a:extLst>
              <a:ext uri="{FF2B5EF4-FFF2-40B4-BE49-F238E27FC236}">
                <a16:creationId xmlns:a16="http://schemas.microsoft.com/office/drawing/2014/main" id="{D5301BBF-DA2F-822B-263D-40D166143BFE}"/>
              </a:ext>
            </a:extLst>
          </p:cNvPr>
          <p:cNvSpPr txBox="1">
            <a:spLocks/>
          </p:cNvSpPr>
          <p:nvPr/>
        </p:nvSpPr>
        <p:spPr>
          <a:xfrm>
            <a:off x="6651978" y="1431052"/>
            <a:ext cx="1533832" cy="3765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600" dirty="0">
                <a:solidFill>
                  <a:schemeClr val="bg1"/>
                </a:solidFill>
              </a:rPr>
              <a:t>Waste Prevention</a:t>
            </a:r>
            <a:endParaRPr lang="en-IE" sz="1600" b="0" dirty="0">
              <a:solidFill>
                <a:schemeClr val="bg1"/>
              </a:solidFill>
            </a:endParaRPr>
          </a:p>
        </p:txBody>
      </p:sp>
    </p:spTree>
    <p:extLst>
      <p:ext uri="{BB962C8B-B14F-4D97-AF65-F5344CB8AC3E}">
        <p14:creationId xmlns:p14="http://schemas.microsoft.com/office/powerpoint/2010/main" val="16152202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a:xfrm>
            <a:off x="197428" y="3428246"/>
            <a:ext cx="5106532" cy="2421734"/>
          </a:xfrm>
        </p:spPr>
        <p:txBody>
          <a:bodyPr vert="horz" lIns="91440" tIns="45720" rIns="91440" bIns="45720" rtlCol="0" anchor="b">
            <a:noAutofit/>
          </a:bodyPr>
          <a:lstStyle/>
          <a:p>
            <a:pPr algn="ctr"/>
            <a:r>
              <a:rPr lang="en-IE" sz="4000" i="1" dirty="0">
                <a:ea typeface="+mn-lt"/>
                <a:cs typeface="+mn-lt"/>
              </a:rPr>
              <a:t>"W</a:t>
            </a:r>
            <a:r>
              <a:rPr lang="en-IE" sz="4400" i="1" dirty="0">
                <a:ea typeface="+mn-lt"/>
                <a:cs typeface="+mn-lt"/>
              </a:rPr>
              <a:t>e cannot solve our problems with the same thinking we used when we created them".</a:t>
            </a:r>
            <a:endParaRPr lang="en-US" sz="4400" i="1" dirty="0">
              <a:ea typeface="+mn-lt"/>
              <a:cs typeface="+mn-lt"/>
            </a:endParaRPr>
          </a:p>
          <a:p>
            <a:pPr algn="ctr"/>
            <a:r>
              <a:rPr lang="en-IE" sz="4400" b="1" dirty="0">
                <a:ea typeface="+mn-lt"/>
                <a:cs typeface="+mn-lt"/>
              </a:rPr>
              <a:t>Albert Einstein</a:t>
            </a:r>
            <a:endParaRPr lang="en-IE" sz="4400" dirty="0">
              <a:ea typeface="+mn-lt"/>
              <a:cs typeface="+mn-lt"/>
            </a:endParaRPr>
          </a:p>
          <a:p>
            <a:pPr algn="ctr"/>
            <a:endParaRPr lang="en-IE" sz="4400" i="1" dirty="0">
              <a:cs typeface="Calibri"/>
            </a:endParaRPr>
          </a:p>
          <a:p>
            <a:endParaRPr lang="en-US" sz="2400" dirty="0">
              <a:cs typeface="Calibri"/>
            </a:endParaRPr>
          </a:p>
        </p:txBody>
      </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p:txBody>
          <a:bodyPr anchor="ctr">
            <a:normAutofit/>
          </a:bodyPr>
          <a:lstStyle/>
          <a:p>
            <a:pPr indent="0"/>
            <a:r>
              <a:rPr lang="en-US">
                <a:solidFill>
                  <a:srgbClr val="0B582E"/>
                </a:solidFill>
              </a:rPr>
              <a:t>Procurement is a term used to refer to the process or the act of sourcing or obtaining services or goods for your or any business. </a:t>
            </a:r>
          </a:p>
          <a:p>
            <a:pPr indent="0"/>
            <a:r>
              <a:rPr lang="en-US">
                <a:solidFill>
                  <a:srgbClr val="0B582E"/>
                </a:solidFill>
              </a:rPr>
              <a:t>Procurement is usually associated with businesses as companies need to acquire goods and solicit services, often on a large scale from a third-party vendor or supplier. </a:t>
            </a:r>
          </a:p>
          <a:p>
            <a:pPr indent="0"/>
            <a:r>
              <a:rPr lang="en-US">
                <a:solidFill>
                  <a:srgbClr val="0B582E"/>
                </a:solidFill>
              </a:rPr>
              <a:t>These services and goods are usually vital for your business’s operations.</a:t>
            </a:r>
          </a:p>
          <a:p>
            <a:pPr indent="0"/>
            <a:endParaRPr lang="en-US">
              <a:solidFill>
                <a:srgbClr val="0B582E"/>
              </a:solidFill>
            </a:endParaRP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359488" y="2109492"/>
            <a:ext cx="4163428" cy="1499908"/>
          </a:xfrm>
        </p:spPr>
        <p:txBody>
          <a:bodyPr/>
          <a:lstStyle/>
          <a:p>
            <a:r>
              <a:rPr lang="en-US"/>
              <a:t>What is Procurement?</a:t>
            </a:r>
          </a:p>
        </p:txBody>
      </p:sp>
      <p:pic>
        <p:nvPicPr>
          <p:cNvPr id="2" name="Picture 4" descr="A picture containing logo&#10;&#10;Description automatically generated">
            <a:extLst>
              <a:ext uri="{FF2B5EF4-FFF2-40B4-BE49-F238E27FC236}">
                <a16:creationId xmlns:a16="http://schemas.microsoft.com/office/drawing/2014/main" id="{F07F83B7-B462-F218-9E63-73C9D04CB979}"/>
              </a:ext>
            </a:extLst>
          </p:cNvPr>
          <p:cNvPicPr>
            <a:picLocks noChangeAspect="1"/>
          </p:cNvPicPr>
          <p:nvPr/>
        </p:nvPicPr>
        <p:blipFill>
          <a:blip r:embed="rId2"/>
          <a:stretch>
            <a:fillRect/>
          </a:stretch>
        </p:blipFill>
        <p:spPr>
          <a:xfrm>
            <a:off x="471948" y="3609400"/>
            <a:ext cx="2741632" cy="1933303"/>
          </a:xfrm>
          <a:prstGeom prst="rect">
            <a:avLst/>
          </a:prstGeom>
        </p:spPr>
      </p:pic>
    </p:spTree>
    <p:extLst>
      <p:ext uri="{BB962C8B-B14F-4D97-AF65-F5344CB8AC3E}">
        <p14:creationId xmlns:p14="http://schemas.microsoft.com/office/powerpoint/2010/main" val="1134157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291743" y="611725"/>
            <a:ext cx="6417657" cy="5775219"/>
          </a:xfrm>
        </p:spPr>
        <p:txBody>
          <a:bodyPr anchor="ctr">
            <a:normAutofit/>
          </a:bodyPr>
          <a:lstStyle/>
          <a:p>
            <a:pPr indent="0"/>
            <a:r>
              <a:rPr lang="en-US">
                <a:solidFill>
                  <a:srgbClr val="0B582E"/>
                </a:solidFill>
              </a:rPr>
              <a:t>When managed efficiently and carried out effectively, procurement will help in ensuring higher business profits. It is therefore important to continuously </a:t>
            </a:r>
            <a:r>
              <a:rPr lang="en-US" b="1">
                <a:solidFill>
                  <a:srgbClr val="0B582E"/>
                </a:solidFill>
              </a:rPr>
              <a:t>monitor and assess </a:t>
            </a:r>
            <a:r>
              <a:rPr lang="en-US">
                <a:solidFill>
                  <a:srgbClr val="0B582E"/>
                </a:solidFill>
              </a:rPr>
              <a:t>your procurement process, rectify any mistakes found and strengthen any weak points.</a:t>
            </a:r>
          </a:p>
          <a:p>
            <a:pPr indent="0"/>
            <a:r>
              <a:rPr lang="en-US" b="1">
                <a:solidFill>
                  <a:srgbClr val="468940"/>
                </a:solidFill>
              </a:rPr>
              <a:t>The whole process of procurement involves:</a:t>
            </a:r>
          </a:p>
          <a:p>
            <a:pPr marL="571500" indent="-342900">
              <a:buFont typeface="Arial" panose="020B0604020202020204" pitchFamily="34" charset="0"/>
              <a:buChar char="•"/>
            </a:pPr>
            <a:r>
              <a:rPr lang="en-US" b="1">
                <a:solidFill>
                  <a:srgbClr val="468940"/>
                </a:solidFill>
              </a:rPr>
              <a:t>sourcing the goods and services</a:t>
            </a:r>
          </a:p>
          <a:p>
            <a:pPr marL="571500" indent="-342900">
              <a:buFont typeface="Arial" panose="020B0604020202020204" pitchFamily="34" charset="0"/>
              <a:buChar char="•"/>
            </a:pPr>
            <a:r>
              <a:rPr lang="en-US" b="1">
                <a:solidFill>
                  <a:srgbClr val="468940"/>
                </a:solidFill>
              </a:rPr>
              <a:t>deciding the terms,</a:t>
            </a:r>
          </a:p>
          <a:p>
            <a:pPr marL="571500" indent="-342900">
              <a:buFont typeface="Arial" panose="020B0604020202020204" pitchFamily="34" charset="0"/>
              <a:buChar char="•"/>
            </a:pPr>
            <a:r>
              <a:rPr lang="en-US" b="1">
                <a:solidFill>
                  <a:srgbClr val="468940"/>
                </a:solidFill>
              </a:rPr>
              <a:t>making the purchase </a:t>
            </a:r>
          </a:p>
          <a:p>
            <a:pPr marL="571500" indent="-342900">
              <a:buFont typeface="Arial" panose="020B0604020202020204" pitchFamily="34" charset="0"/>
              <a:buChar char="•"/>
            </a:pPr>
            <a:r>
              <a:rPr lang="en-US" b="1">
                <a:solidFill>
                  <a:srgbClr val="468940"/>
                </a:solidFill>
              </a:rPr>
              <a:t>tracking when the supplies will be delivered </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351021" y="2101026"/>
            <a:ext cx="4163428" cy="1499908"/>
          </a:xfrm>
        </p:spPr>
        <p:txBody>
          <a:bodyPr/>
          <a:lstStyle/>
          <a:p>
            <a:r>
              <a:rPr lang="en-US"/>
              <a:t>What is Procurement?</a:t>
            </a:r>
          </a:p>
        </p:txBody>
      </p:sp>
      <p:pic>
        <p:nvPicPr>
          <p:cNvPr id="3" name="Picture 4" descr="A picture containing logo&#10;&#10;Description automatically generated">
            <a:extLst>
              <a:ext uri="{FF2B5EF4-FFF2-40B4-BE49-F238E27FC236}">
                <a16:creationId xmlns:a16="http://schemas.microsoft.com/office/drawing/2014/main" id="{ED9A6FCC-2D0B-FF2F-FFFA-DB67772598FA}"/>
              </a:ext>
            </a:extLst>
          </p:cNvPr>
          <p:cNvPicPr>
            <a:picLocks noChangeAspect="1"/>
          </p:cNvPicPr>
          <p:nvPr/>
        </p:nvPicPr>
        <p:blipFill>
          <a:blip r:embed="rId2"/>
          <a:stretch>
            <a:fillRect/>
          </a:stretch>
        </p:blipFill>
        <p:spPr>
          <a:xfrm>
            <a:off x="471948" y="3609400"/>
            <a:ext cx="2741632" cy="1933303"/>
          </a:xfrm>
          <a:prstGeom prst="rect">
            <a:avLst/>
          </a:prstGeom>
        </p:spPr>
      </p:pic>
    </p:spTree>
    <p:extLst>
      <p:ext uri="{BB962C8B-B14F-4D97-AF65-F5344CB8AC3E}">
        <p14:creationId xmlns:p14="http://schemas.microsoft.com/office/powerpoint/2010/main" val="2600075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2076643" y="1156855"/>
            <a:ext cx="9827490" cy="3540688"/>
          </a:xfrm>
        </p:spPr>
        <p:txBody>
          <a:bodyPr/>
          <a:lstStyle/>
          <a:p>
            <a:pPr algn="ctr"/>
            <a:r>
              <a:rPr lang="en-US">
                <a:solidFill>
                  <a:srgbClr val="468940"/>
                </a:solidFill>
              </a:rPr>
              <a:t>Sustainable procurement </a:t>
            </a:r>
            <a:r>
              <a:rPr lang="en-US"/>
              <a:t>is the act of adopting social, local economic, and environmental factors alongside the usual price and quality considerations by you as a business owner while handling the procurement process and procedures for your business.</a:t>
            </a:r>
          </a:p>
        </p:txBody>
      </p:sp>
    </p:spTree>
    <p:extLst>
      <p:ext uri="{BB962C8B-B14F-4D97-AF65-F5344CB8AC3E}">
        <p14:creationId xmlns:p14="http://schemas.microsoft.com/office/powerpoint/2010/main" val="350881020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6591BA-5FC4-4C40-85AA-22FB191D0D46}">
  <ds:schemaRefs>
    <ds:schemaRef ds:uri="2c2824df-2b65-4772-b72d-ba4319b2c0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4B26399-2906-4BE7-9D23-3544C17932FD}">
  <ds:schemaRefs>
    <ds:schemaRef ds:uri="http://schemas.microsoft.com/sharepoint/v3/contenttype/forms"/>
  </ds:schemaRefs>
</ds:datastoreItem>
</file>

<file path=customXml/itemProps3.xml><?xml version="1.0" encoding="utf-8"?>
<ds:datastoreItem xmlns:ds="http://schemas.openxmlformats.org/officeDocument/2006/customXml" ds:itemID="{21526B4B-6DEC-47F1-80D8-48EC892A209B}">
  <ds:schemaRefs>
    <ds:schemaRef ds:uri="2c2824df-2b65-4772-b72d-ba4319b2c0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78</TotalTime>
  <Words>5175</Words>
  <Application>Microsoft Office PowerPoint</Application>
  <PresentationFormat>Widescreen</PresentationFormat>
  <Paragraphs>400</Paragraphs>
  <Slides>68</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68</vt:i4>
      </vt:variant>
    </vt:vector>
  </HeadingPairs>
  <TitlesOfParts>
    <vt:vector size="79" baseType="lpstr">
      <vt:lpstr>Arial</vt:lpstr>
      <vt:lpstr>Calibri</vt:lpstr>
      <vt:lpstr>Calibri Light</vt:lpstr>
      <vt:lpstr>Inter</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87</cp:revision>
  <dcterms:created xsi:type="dcterms:W3CDTF">2020-10-14T13:32:04Z</dcterms:created>
  <dcterms:modified xsi:type="dcterms:W3CDTF">2022-11-11T21:32:42Z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