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sldIdLst>
    <p:sldId id="4286" r:id="rId5"/>
    <p:sldId id="4270" r:id="rId6"/>
    <p:sldId id="4273" r:id="rId7"/>
    <p:sldId id="4309" r:id="rId8"/>
    <p:sldId id="4343" r:id="rId9"/>
    <p:sldId id="258" r:id="rId10"/>
    <p:sldId id="4308" r:id="rId11"/>
    <p:sldId id="4313" r:id="rId12"/>
    <p:sldId id="4307" r:id="rId13"/>
    <p:sldId id="4314" r:id="rId14"/>
    <p:sldId id="4315" r:id="rId15"/>
    <p:sldId id="4318" r:id="rId16"/>
    <p:sldId id="4317" r:id="rId17"/>
    <p:sldId id="4327" r:id="rId18"/>
    <p:sldId id="4328" r:id="rId19"/>
    <p:sldId id="4329" r:id="rId20"/>
    <p:sldId id="4330" r:id="rId21"/>
    <p:sldId id="4331" r:id="rId22"/>
    <p:sldId id="4332" r:id="rId23"/>
    <p:sldId id="4333" r:id="rId24"/>
    <p:sldId id="4334" r:id="rId25"/>
    <p:sldId id="4335" r:id="rId26"/>
    <p:sldId id="4344" r:id="rId27"/>
    <p:sldId id="4345" r:id="rId28"/>
    <p:sldId id="4346" r:id="rId29"/>
    <p:sldId id="4347" r:id="rId30"/>
    <p:sldId id="4348" r:id="rId31"/>
    <p:sldId id="4323" r:id="rId32"/>
    <p:sldId id="4326" r:id="rId33"/>
    <p:sldId id="4337" r:id="rId34"/>
    <p:sldId id="4338" r:id="rId35"/>
    <p:sldId id="4339" r:id="rId36"/>
    <p:sldId id="4340" r:id="rId37"/>
    <p:sldId id="4341" r:id="rId38"/>
    <p:sldId id="4342" r:id="rId39"/>
    <p:sldId id="4349" r:id="rId40"/>
    <p:sldId id="4350" r:id="rId41"/>
    <p:sldId id="4358" r:id="rId42"/>
    <p:sldId id="4359" r:id="rId43"/>
    <p:sldId id="4360" r:id="rId44"/>
    <p:sldId id="4361" r:id="rId45"/>
    <p:sldId id="4362" r:id="rId46"/>
    <p:sldId id="4364" r:id="rId47"/>
    <p:sldId id="4363" r:id="rId48"/>
    <p:sldId id="4365" r:id="rId49"/>
    <p:sldId id="4366" r:id="rId50"/>
    <p:sldId id="4374" r:id="rId51"/>
    <p:sldId id="4368" r:id="rId52"/>
    <p:sldId id="4369" r:id="rId53"/>
    <p:sldId id="4312" r:id="rId54"/>
    <p:sldId id="4370" r:id="rId55"/>
    <p:sldId id="4371" r:id="rId56"/>
    <p:sldId id="4372" r:id="rId57"/>
    <p:sldId id="4373" r:id="rId58"/>
    <p:sldId id="4293" r:id="rId59"/>
    <p:sldId id="4292" r:id="rId60"/>
    <p:sldId id="4319" r:id="rId61"/>
    <p:sldId id="4320" r:id="rId62"/>
    <p:sldId id="4321" r:id="rId63"/>
    <p:sldId id="4322" r:id="rId64"/>
    <p:sldId id="4355" r:id="rId65"/>
    <p:sldId id="4356" r:id="rId66"/>
    <p:sldId id="4357" r:id="rId67"/>
    <p:sldId id="4351" r:id="rId68"/>
    <p:sldId id="4352" r:id="rId69"/>
    <p:sldId id="4353" r:id="rId70"/>
    <p:sldId id="4354" r:id="rId71"/>
    <p:sldId id="4263"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82E"/>
    <a:srgbClr val="A2CC3A"/>
    <a:srgbClr val="297239"/>
    <a:srgbClr val="84BA41"/>
    <a:srgbClr val="63A043"/>
    <a:srgbClr val="000000"/>
    <a:srgbClr val="468940"/>
    <a:srgbClr val="F5802A"/>
    <a:srgbClr val="EE5128"/>
    <a:srgbClr val="E61F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28"/>
  </p:normalViewPr>
  <p:slideViewPr>
    <p:cSldViewPr snapToGrid="0">
      <p:cViewPr varScale="1">
        <p:scale>
          <a:sx n="56" d="100"/>
          <a:sy n="56" d="100"/>
        </p:scale>
        <p:origin x="164" y="44"/>
      </p:cViewPr>
      <p:guideLst>
        <p:guide orient="horz" pos="50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70" y="528535"/>
            <a:ext cx="6419236" cy="1863523"/>
          </a:xfrm>
          <a:prstGeom prst="rect">
            <a:avLst/>
          </a:prstGeom>
        </p:spPr>
        <p:txBody>
          <a:bodyPr wrap="square">
            <a:spAutoFit/>
          </a:bodyPr>
          <a:lstStyle/>
          <a:p>
            <a:pPr marL="0" marR="0" lvl="0" indent="0" algn="l" defTabSz="914400" rtl="0" eaLnBrk="1" fontAlgn="base" latinLnBrk="0" hangingPunct="1">
              <a:lnSpc>
                <a:spcPts val="4580"/>
              </a:lnSpc>
              <a:spcBef>
                <a:spcPts val="0"/>
              </a:spcBef>
              <a:spcAft>
                <a:spcPts val="0"/>
              </a:spcAft>
              <a:buClrTx/>
              <a:buSzTx/>
              <a:buFontTx/>
              <a:buNone/>
              <a:tabLst/>
              <a:defRPr/>
            </a:pPr>
            <a:r>
              <a:rPr lang="en-IE" sz="4400" b="1" i="0" u="none" strike="noStrike" kern="1200" baseline="0">
                <a:solidFill>
                  <a:schemeClr val="bg1"/>
                </a:solidFill>
                <a:effectLst/>
                <a:latin typeface="+mn-lt"/>
                <a:ea typeface="+mn-ea"/>
                <a:cs typeface="+mn-cs"/>
                <a:sym typeface="Quattrocento Sans"/>
              </a:rPr>
              <a:t>SUSTAINABLE FUTURES FOR ENTERPRISE CENTRES</a:t>
            </a:r>
          </a:p>
          <a:p>
            <a:pPr marL="0" marR="0" lvl="0" indent="0" algn="l" defTabSz="914400" rtl="0" eaLnBrk="1" fontAlgn="base" latinLnBrk="0" hangingPunct="1">
              <a:lnSpc>
                <a:spcPts val="4580"/>
              </a:lnSpc>
              <a:spcBef>
                <a:spcPts val="0"/>
              </a:spcBef>
              <a:spcAft>
                <a:spcPts val="0"/>
              </a:spcAft>
              <a:buClrTx/>
              <a:buSzTx/>
              <a:buFontTx/>
              <a:buNone/>
              <a:tabLst/>
              <a:defRPr/>
            </a:pPr>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7" y="2883582"/>
            <a:ext cx="6247594" cy="249299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SUSTAINABLE FUTURES FOR ENTERPRISE CENTRES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1CFB6FB-91A0-064F-9454-EDC30779F3AD}"/>
              </a:ext>
            </a:extLst>
          </p:cNvPr>
          <p:cNvSpPr>
            <a:spLocks/>
          </p:cNvSpPr>
          <p:nvPr userDrawn="1"/>
        </p:nvSpPr>
        <p:spPr>
          <a:xfrm>
            <a:off x="420393" y="329380"/>
            <a:ext cx="3722174" cy="61029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74354" y="661585"/>
            <a:ext cx="3089893" cy="5502712"/>
          </a:xfrm>
        </p:spPr>
        <p:txBody>
          <a:bodyPr>
            <a:normAutofit/>
          </a:bodyPr>
          <a:lstStyle>
            <a:lvl1pPr marL="0" indent="0" algn="l">
              <a:buNone/>
              <a:defRPr sz="3600" b="1" i="0">
                <a:solidFill>
                  <a:srgbClr val="A2CC3A"/>
                </a:solidFill>
                <a:latin typeface="+mn-lt"/>
              </a:defRPr>
            </a:lvl1pPr>
          </a:lstStyle>
          <a:p>
            <a:pPr lvl="0"/>
            <a:r>
              <a:rPr lang="en-US"/>
              <a:t>Heading</a:t>
            </a:r>
          </a:p>
        </p:txBody>
      </p:sp>
      <p:sp>
        <p:nvSpPr>
          <p:cNvPr id="28" name="Text Box 5">
            <a:extLst>
              <a:ext uri="{FF2B5EF4-FFF2-40B4-BE49-F238E27FC236}">
                <a16:creationId xmlns:a16="http://schemas.microsoft.com/office/drawing/2014/main" id="{296BB96E-518D-2043-9A86-E7B040D760BC}"/>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sp>
        <p:nvSpPr>
          <p:cNvPr id="29" name="Freeform 28">
            <a:extLst>
              <a:ext uri="{FF2B5EF4-FFF2-40B4-BE49-F238E27FC236}">
                <a16:creationId xmlns:a16="http://schemas.microsoft.com/office/drawing/2014/main" id="{365A9D36-9920-3748-B466-5224E9C6C770}"/>
              </a:ext>
            </a:extLst>
          </p:cNvPr>
          <p:cNvSpPr/>
          <p:nvPr userDrawn="1"/>
        </p:nvSpPr>
        <p:spPr>
          <a:xfrm>
            <a:off x="7260419" y="62454"/>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4B98F1B9-EACF-6640-9BF7-40C2CBF6B986}"/>
              </a:ext>
            </a:extLst>
          </p:cNvPr>
          <p:cNvSpPr txBox="1"/>
          <p:nvPr userDrawn="1"/>
        </p:nvSpPr>
        <p:spPr>
          <a:xfrm>
            <a:off x="459631" y="64588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1" name="Text Placeholder 17">
            <a:extLst>
              <a:ext uri="{FF2B5EF4-FFF2-40B4-BE49-F238E27FC236}">
                <a16:creationId xmlns:a16="http://schemas.microsoft.com/office/drawing/2014/main" id="{44465B25-AB0F-044E-AE82-1E7506D6021E}"/>
              </a:ext>
            </a:extLst>
          </p:cNvPr>
          <p:cNvSpPr>
            <a:spLocks noGrp="1"/>
          </p:cNvSpPr>
          <p:nvPr>
            <p:ph type="body" sz="quarter" idx="18" hasCustomPrompt="1"/>
          </p:nvPr>
        </p:nvSpPr>
        <p:spPr>
          <a:xfrm>
            <a:off x="4496527" y="661585"/>
            <a:ext cx="7112813" cy="5502731"/>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404008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9CF2BA25-1A3A-284B-91FD-CA04E45F188F}"/>
              </a:ext>
            </a:extLst>
          </p:cNvPr>
          <p:cNvSpPr/>
          <p:nvPr userDrawn="1"/>
        </p:nvSpPr>
        <p:spPr>
          <a:xfrm flipH="1">
            <a:off x="29482" y="5365"/>
            <a:ext cx="3864247" cy="6220885"/>
          </a:xfrm>
          <a:custGeom>
            <a:avLst/>
            <a:gdLst>
              <a:gd name="connsiteX0" fmla="*/ 3446638 w 3864247"/>
              <a:gd name="connsiteY0" fmla="*/ 0 h 6220885"/>
              <a:gd name="connsiteX1" fmla="*/ 1642543 w 3864247"/>
              <a:gd name="connsiteY1" fmla="*/ 0 h 6220885"/>
              <a:gd name="connsiteX2" fmla="*/ 1528054 w 3864247"/>
              <a:gd name="connsiteY2" fmla="*/ 71581 h 6220885"/>
              <a:gd name="connsiteX3" fmla="*/ 690756 w 3864247"/>
              <a:gd name="connsiteY3" fmla="*/ 844478 h 6220885"/>
              <a:gd name="connsiteX4" fmla="*/ 404387 w 3864247"/>
              <a:gd name="connsiteY4" fmla="*/ 1282290 h 6220885"/>
              <a:gd name="connsiteX5" fmla="*/ 349083 w 3864247"/>
              <a:gd name="connsiteY5" fmla="*/ 1387777 h 6220885"/>
              <a:gd name="connsiteX6" fmla="*/ 348808 w 3864247"/>
              <a:gd name="connsiteY6" fmla="*/ 1388333 h 6220885"/>
              <a:gd name="connsiteX7" fmla="*/ 340608 w 3864247"/>
              <a:gd name="connsiteY7" fmla="*/ 1404041 h 6220885"/>
              <a:gd name="connsiteX8" fmla="*/ 325188 w 3864247"/>
              <a:gd name="connsiteY8" fmla="*/ 1437121 h 6220885"/>
              <a:gd name="connsiteX9" fmla="*/ 295865 w 3864247"/>
              <a:gd name="connsiteY9" fmla="*/ 1499939 h 6220885"/>
              <a:gd name="connsiteX10" fmla="*/ 241815 w 3864247"/>
              <a:gd name="connsiteY10" fmla="*/ 1625447 h 6220885"/>
              <a:gd name="connsiteX11" fmla="*/ 208888 w 3864247"/>
              <a:gd name="connsiteY11" fmla="*/ 1707026 h 6220885"/>
              <a:gd name="connsiteX12" fmla="*/ 102176 w 3864247"/>
              <a:gd name="connsiteY12" fmla="*/ 2049491 h 6220885"/>
              <a:gd name="connsiteX13" fmla="*/ 100787 w 3864247"/>
              <a:gd name="connsiteY13" fmla="*/ 2054912 h 6220885"/>
              <a:gd name="connsiteX14" fmla="*/ 91339 w 3864247"/>
              <a:gd name="connsiteY14" fmla="*/ 2093273 h 6220885"/>
              <a:gd name="connsiteX15" fmla="*/ 88139 w 3864247"/>
              <a:gd name="connsiteY15" fmla="*/ 2106894 h 6220885"/>
              <a:gd name="connsiteX16" fmla="*/ 80778 w 3864247"/>
              <a:gd name="connsiteY16" fmla="*/ 2139000 h 6220885"/>
              <a:gd name="connsiteX17" fmla="*/ 77443 w 3864247"/>
              <a:gd name="connsiteY17" fmla="*/ 2154010 h 6220885"/>
              <a:gd name="connsiteX18" fmla="*/ 69800 w 3864247"/>
              <a:gd name="connsiteY18" fmla="*/ 2189452 h 6220885"/>
              <a:gd name="connsiteX19" fmla="*/ 67719 w 3864247"/>
              <a:gd name="connsiteY19" fmla="*/ 2199316 h 6220885"/>
              <a:gd name="connsiteX20" fmla="*/ 47012 w 3864247"/>
              <a:gd name="connsiteY20" fmla="*/ 2308841 h 6220885"/>
              <a:gd name="connsiteX21" fmla="*/ 38813 w 3864247"/>
              <a:gd name="connsiteY21" fmla="*/ 2354569 h 6220885"/>
              <a:gd name="connsiteX22" fmla="*/ 35343 w 3864247"/>
              <a:gd name="connsiteY22" fmla="*/ 2380837 h 6220885"/>
              <a:gd name="connsiteX23" fmla="*/ 35202 w 3864247"/>
              <a:gd name="connsiteY23" fmla="*/ 2382086 h 6220885"/>
              <a:gd name="connsiteX24" fmla="*/ 19501 w 3864247"/>
              <a:gd name="connsiteY24" fmla="*/ 2503837 h 6220885"/>
              <a:gd name="connsiteX25" fmla="*/ 16998 w 3864247"/>
              <a:gd name="connsiteY25" fmla="*/ 2523711 h 6220885"/>
              <a:gd name="connsiteX26" fmla="*/ 16307 w 3864247"/>
              <a:gd name="connsiteY26" fmla="*/ 2533441 h 6220885"/>
              <a:gd name="connsiteX27" fmla="*/ 12831 w 3864247"/>
              <a:gd name="connsiteY27" fmla="*/ 2576109 h 6220885"/>
              <a:gd name="connsiteX28" fmla="*/ 10744 w 3864247"/>
              <a:gd name="connsiteY28" fmla="*/ 2602237 h 6220885"/>
              <a:gd name="connsiteX29" fmla="*/ 1994 w 3864247"/>
              <a:gd name="connsiteY29" fmla="*/ 2763743 h 6220885"/>
              <a:gd name="connsiteX30" fmla="*/ 27144 w 3864247"/>
              <a:gd name="connsiteY30" fmla="*/ 3281880 h 6220885"/>
              <a:gd name="connsiteX31" fmla="*/ 360201 w 3864247"/>
              <a:gd name="connsiteY31" fmla="*/ 4358607 h 6220885"/>
              <a:gd name="connsiteX32" fmla="*/ 1039791 w 3864247"/>
              <a:gd name="connsiteY32" fmla="*/ 5266607 h 6220885"/>
              <a:gd name="connsiteX33" fmla="*/ 1448573 w 3864247"/>
              <a:gd name="connsiteY33" fmla="*/ 5599202 h 6220885"/>
              <a:gd name="connsiteX34" fmla="*/ 1654219 w 3864247"/>
              <a:gd name="connsiteY34" fmla="*/ 5732346 h 6220885"/>
              <a:gd name="connsiteX35" fmla="*/ 1755925 w 3864247"/>
              <a:gd name="connsiteY35" fmla="*/ 5789749 h 6220885"/>
              <a:gd name="connsiteX36" fmla="*/ 1805667 w 3864247"/>
              <a:gd name="connsiteY36" fmla="*/ 5817272 h 6220885"/>
              <a:gd name="connsiteX37" fmla="*/ 1855550 w 3864247"/>
              <a:gd name="connsiteY37" fmla="*/ 5842287 h 6220885"/>
              <a:gd name="connsiteX38" fmla="*/ 2382021 w 3864247"/>
              <a:gd name="connsiteY38" fmla="*/ 6057580 h 6220885"/>
              <a:gd name="connsiteX39" fmla="*/ 2475950 w 3864247"/>
              <a:gd name="connsiteY39" fmla="*/ 6085654 h 6220885"/>
              <a:gd name="connsiteX40" fmla="*/ 2519720 w 3864247"/>
              <a:gd name="connsiteY40" fmla="*/ 6097745 h 6220885"/>
              <a:gd name="connsiteX41" fmla="*/ 2568770 w 3864247"/>
              <a:gd name="connsiteY41" fmla="*/ 6111226 h 6220885"/>
              <a:gd name="connsiteX42" fmla="*/ 2570435 w 3864247"/>
              <a:gd name="connsiteY42" fmla="*/ 6111642 h 6220885"/>
              <a:gd name="connsiteX43" fmla="*/ 2570576 w 3864247"/>
              <a:gd name="connsiteY43" fmla="*/ 6111642 h 6220885"/>
              <a:gd name="connsiteX44" fmla="*/ 2578635 w 3864247"/>
              <a:gd name="connsiteY44" fmla="*/ 6113869 h 6220885"/>
              <a:gd name="connsiteX45" fmla="*/ 2610729 w 3864247"/>
              <a:gd name="connsiteY45" fmla="*/ 6121371 h 6220885"/>
              <a:gd name="connsiteX46" fmla="*/ 2709798 w 3864247"/>
              <a:gd name="connsiteY46" fmla="*/ 6143608 h 6220885"/>
              <a:gd name="connsiteX47" fmla="*/ 2714106 w 3864247"/>
              <a:gd name="connsiteY47" fmla="*/ 6144581 h 6220885"/>
              <a:gd name="connsiteX48" fmla="*/ 2765654 w 3864247"/>
              <a:gd name="connsiteY48" fmla="*/ 6155424 h 6220885"/>
              <a:gd name="connsiteX49" fmla="*/ 2783442 w 3864247"/>
              <a:gd name="connsiteY49" fmla="*/ 6158483 h 6220885"/>
              <a:gd name="connsiteX50" fmla="*/ 2786079 w 3864247"/>
              <a:gd name="connsiteY50" fmla="*/ 6158759 h 6220885"/>
              <a:gd name="connsiteX51" fmla="*/ 3275731 w 3864247"/>
              <a:gd name="connsiteY51" fmla="*/ 6216718 h 6220885"/>
              <a:gd name="connsiteX52" fmla="*/ 3388696 w 3864247"/>
              <a:gd name="connsiteY52" fmla="*/ 6219637 h 6220885"/>
              <a:gd name="connsiteX53" fmla="*/ 3446914 w 3864247"/>
              <a:gd name="connsiteY53" fmla="*/ 6220885 h 6220885"/>
              <a:gd name="connsiteX54" fmla="*/ 3506104 w 3864247"/>
              <a:gd name="connsiteY54" fmla="*/ 6219496 h 6220885"/>
              <a:gd name="connsiteX55" fmla="*/ 3627544 w 3864247"/>
              <a:gd name="connsiteY55" fmla="*/ 6216161 h 6220885"/>
              <a:gd name="connsiteX56" fmla="*/ 3752460 w 3864247"/>
              <a:gd name="connsiteY56" fmla="*/ 6206989 h 6220885"/>
              <a:gd name="connsiteX57" fmla="*/ 3864247 w 3864247"/>
              <a:gd name="connsiteY57" fmla="*/ 6193204 h 6220885"/>
              <a:gd name="connsiteX58" fmla="*/ 3864247 w 3864247"/>
              <a:gd name="connsiteY58" fmla="*/ 5689443 h 6220885"/>
              <a:gd name="connsiteX59" fmla="*/ 3707441 w 3864247"/>
              <a:gd name="connsiteY59" fmla="*/ 5708721 h 6220885"/>
              <a:gd name="connsiteX60" fmla="*/ 3601005 w 3864247"/>
              <a:gd name="connsiteY60" fmla="*/ 5716645 h 6220885"/>
              <a:gd name="connsiteX61" fmla="*/ 3497488 w 3864247"/>
              <a:gd name="connsiteY61" fmla="*/ 5719423 h 6220885"/>
              <a:gd name="connsiteX62" fmla="*/ 3446914 w 3864247"/>
              <a:gd name="connsiteY62" fmla="*/ 5720677 h 6220885"/>
              <a:gd name="connsiteX63" fmla="*/ 3397312 w 3864247"/>
              <a:gd name="connsiteY63" fmla="*/ 5719423 h 6220885"/>
              <a:gd name="connsiteX64" fmla="*/ 3300881 w 3864247"/>
              <a:gd name="connsiteY64" fmla="*/ 5717061 h 6220885"/>
              <a:gd name="connsiteX65" fmla="*/ 2818871 w 3864247"/>
              <a:gd name="connsiteY65" fmla="*/ 5654659 h 6220885"/>
              <a:gd name="connsiteX66" fmla="*/ 2752314 w 3864247"/>
              <a:gd name="connsiteY66" fmla="*/ 5639649 h 6220885"/>
              <a:gd name="connsiteX67" fmla="*/ 2733559 w 3864247"/>
              <a:gd name="connsiteY67" fmla="*/ 5635476 h 6220885"/>
              <a:gd name="connsiteX68" fmla="*/ 2700766 w 3864247"/>
              <a:gd name="connsiteY68" fmla="*/ 5627557 h 6220885"/>
              <a:gd name="connsiteX69" fmla="*/ 2697988 w 3864247"/>
              <a:gd name="connsiteY69" fmla="*/ 5626719 h 6220885"/>
              <a:gd name="connsiteX70" fmla="*/ 2620177 w 3864247"/>
              <a:gd name="connsiteY70" fmla="*/ 5605180 h 6220885"/>
              <a:gd name="connsiteX71" fmla="*/ 2540005 w 3864247"/>
              <a:gd name="connsiteY71" fmla="*/ 5581273 h 6220885"/>
              <a:gd name="connsiteX72" fmla="*/ 2537086 w 3864247"/>
              <a:gd name="connsiteY72" fmla="*/ 5580300 h 6220885"/>
              <a:gd name="connsiteX73" fmla="*/ 2479982 w 3864247"/>
              <a:gd name="connsiteY73" fmla="*/ 5561398 h 6220885"/>
              <a:gd name="connsiteX74" fmla="*/ 2477755 w 3864247"/>
              <a:gd name="connsiteY74" fmla="*/ 5560841 h 6220885"/>
              <a:gd name="connsiteX75" fmla="*/ 2092874 w 3864247"/>
              <a:gd name="connsiteY75" fmla="*/ 5398368 h 6220885"/>
              <a:gd name="connsiteX76" fmla="*/ 2050352 w 3864247"/>
              <a:gd name="connsiteY76" fmla="*/ 5377239 h 6220885"/>
              <a:gd name="connsiteX77" fmla="*/ 2008112 w 3864247"/>
              <a:gd name="connsiteY77" fmla="*/ 5353748 h 6220885"/>
              <a:gd name="connsiteX78" fmla="*/ 1921410 w 3864247"/>
              <a:gd name="connsiteY78" fmla="*/ 5304967 h 6220885"/>
              <a:gd name="connsiteX79" fmla="*/ 1746477 w 3864247"/>
              <a:gd name="connsiteY79" fmla="*/ 5191557 h 6220885"/>
              <a:gd name="connsiteX80" fmla="*/ 1398415 w 3864247"/>
              <a:gd name="connsiteY80" fmla="*/ 4908300 h 6220885"/>
              <a:gd name="connsiteX81" fmla="*/ 819839 w 3864247"/>
              <a:gd name="connsiteY81" fmla="*/ 4135396 h 6220885"/>
              <a:gd name="connsiteX82" fmla="*/ 536805 w 3864247"/>
              <a:gd name="connsiteY82" fmla="*/ 3220035 h 6220885"/>
              <a:gd name="connsiteX83" fmla="*/ 515407 w 3864247"/>
              <a:gd name="connsiteY83" fmla="*/ 2778337 h 6220885"/>
              <a:gd name="connsiteX84" fmla="*/ 519849 w 3864247"/>
              <a:gd name="connsiteY84" fmla="*/ 2678266 h 6220885"/>
              <a:gd name="connsiteX85" fmla="*/ 519990 w 3864247"/>
              <a:gd name="connsiteY85" fmla="*/ 2677153 h 6220885"/>
              <a:gd name="connsiteX86" fmla="*/ 522768 w 3864247"/>
              <a:gd name="connsiteY86" fmla="*/ 2640738 h 6220885"/>
              <a:gd name="connsiteX87" fmla="*/ 527351 w 3864247"/>
              <a:gd name="connsiteY87" fmla="*/ 2582087 h 6220885"/>
              <a:gd name="connsiteX88" fmla="*/ 530411 w 3864247"/>
              <a:gd name="connsiteY88" fmla="*/ 2554153 h 6220885"/>
              <a:gd name="connsiteX89" fmla="*/ 540416 w 3864247"/>
              <a:gd name="connsiteY89" fmla="*/ 2477011 h 6220885"/>
              <a:gd name="connsiteX90" fmla="*/ 542918 w 3864247"/>
              <a:gd name="connsiteY90" fmla="*/ 2457277 h 6220885"/>
              <a:gd name="connsiteX91" fmla="*/ 543475 w 3864247"/>
              <a:gd name="connsiteY91" fmla="*/ 2453385 h 6220885"/>
              <a:gd name="connsiteX92" fmla="*/ 554031 w 3864247"/>
              <a:gd name="connsiteY92" fmla="*/ 2388756 h 6220885"/>
              <a:gd name="connsiteX93" fmla="*/ 554863 w 3864247"/>
              <a:gd name="connsiteY93" fmla="*/ 2384313 h 6220885"/>
              <a:gd name="connsiteX94" fmla="*/ 571121 w 3864247"/>
              <a:gd name="connsiteY94" fmla="*/ 2298971 h 6220885"/>
              <a:gd name="connsiteX95" fmla="*/ 573624 w 3864247"/>
              <a:gd name="connsiteY95" fmla="*/ 2287296 h 6220885"/>
              <a:gd name="connsiteX96" fmla="*/ 579321 w 3864247"/>
              <a:gd name="connsiteY96" fmla="*/ 2260892 h 6220885"/>
              <a:gd name="connsiteX97" fmla="*/ 582797 w 3864247"/>
              <a:gd name="connsiteY97" fmla="*/ 2245044 h 6220885"/>
              <a:gd name="connsiteX98" fmla="*/ 588212 w 3864247"/>
              <a:gd name="connsiteY98" fmla="*/ 2221693 h 6220885"/>
              <a:gd name="connsiteX99" fmla="*/ 591828 w 3864247"/>
              <a:gd name="connsiteY99" fmla="*/ 2206548 h 6220885"/>
              <a:gd name="connsiteX100" fmla="*/ 598633 w 3864247"/>
              <a:gd name="connsiteY100" fmla="*/ 2178750 h 6220885"/>
              <a:gd name="connsiteX101" fmla="*/ 600995 w 3864247"/>
              <a:gd name="connsiteY101" fmla="*/ 2169436 h 6220885"/>
              <a:gd name="connsiteX102" fmla="*/ 717711 w 3864247"/>
              <a:gd name="connsiteY102" fmla="*/ 1814189 h 6220885"/>
              <a:gd name="connsiteX103" fmla="*/ 719933 w 3864247"/>
              <a:gd name="connsiteY103" fmla="*/ 1808492 h 6220885"/>
              <a:gd name="connsiteX104" fmla="*/ 765092 w 3864247"/>
              <a:gd name="connsiteY104" fmla="*/ 1703556 h 6220885"/>
              <a:gd name="connsiteX105" fmla="*/ 784544 w 3864247"/>
              <a:gd name="connsiteY105" fmla="*/ 1661580 h 6220885"/>
              <a:gd name="connsiteX106" fmla="*/ 790241 w 3864247"/>
              <a:gd name="connsiteY106" fmla="*/ 1649213 h 6220885"/>
              <a:gd name="connsiteX107" fmla="*/ 857356 w 3864247"/>
              <a:gd name="connsiteY107" fmla="*/ 1518284 h 6220885"/>
              <a:gd name="connsiteX108" fmla="*/ 1101068 w 3864247"/>
              <a:gd name="connsiteY108" fmla="*/ 1145664 h 6220885"/>
              <a:gd name="connsiteX109" fmla="*/ 1814007 w 3864247"/>
              <a:gd name="connsiteY109" fmla="*/ 487425 h 6220885"/>
              <a:gd name="connsiteX110" fmla="*/ 2708825 w 3864247"/>
              <a:gd name="connsiteY110" fmla="*/ 95482 h 6220885"/>
              <a:gd name="connsiteX111" fmla="*/ 3155123 w 3864247"/>
              <a:gd name="connsiteY111" fmla="*/ 18761 h 6220885"/>
              <a:gd name="connsiteX112" fmla="*/ 3365071 w 3864247"/>
              <a:gd name="connsiteY112" fmla="*/ 6811 h 6220885"/>
              <a:gd name="connsiteX113" fmla="*/ 3446638 w 3864247"/>
              <a:gd name="connsiteY113"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864247"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lnTo>
                  <a:pt x="3864247" y="6193204"/>
                </a:lnTo>
                <a:lnTo>
                  <a:pt x="3864247" y="5689443"/>
                </a:lnTo>
                <a:lnTo>
                  <a:pt x="3707441" y="5708721"/>
                </a:ln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12" name="Rectangle 11">
            <a:extLst>
              <a:ext uri="{FF2B5EF4-FFF2-40B4-BE49-F238E27FC236}">
                <a16:creationId xmlns:a16="http://schemas.microsoft.com/office/drawing/2014/main" id="{3E5CEDCC-AFA1-AF45-BC21-69B3770153D0}"/>
              </a:ext>
            </a:extLst>
          </p:cNvPr>
          <p:cNvSpPr>
            <a:spLocks/>
          </p:cNvSpPr>
          <p:nvPr userDrawn="1"/>
        </p:nvSpPr>
        <p:spPr>
          <a:xfrm>
            <a:off x="4376832" y="329381"/>
            <a:ext cx="7430774" cy="5867033"/>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Rectangle 15">
            <a:extLst>
              <a:ext uri="{FF2B5EF4-FFF2-40B4-BE49-F238E27FC236}">
                <a16:creationId xmlns:a16="http://schemas.microsoft.com/office/drawing/2014/main" id="{1ABD8106-1644-394D-B33A-B41C8019AC08}"/>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17">
            <a:extLst>
              <a:ext uri="{FF2B5EF4-FFF2-40B4-BE49-F238E27FC236}">
                <a16:creationId xmlns:a16="http://schemas.microsoft.com/office/drawing/2014/main" id="{62EA474B-3DF2-3D46-85D9-8F1BCAF40D37}"/>
              </a:ext>
            </a:extLst>
          </p:cNvPr>
          <p:cNvSpPr>
            <a:spLocks noGrp="1"/>
          </p:cNvSpPr>
          <p:nvPr>
            <p:ph type="body" sz="quarter" idx="18" hasCustomPrompt="1"/>
          </p:nvPr>
        </p:nvSpPr>
        <p:spPr>
          <a:xfrm>
            <a:off x="4638601" y="661586"/>
            <a:ext cx="6970740" cy="4881940"/>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Text Placeholder 23">
            <a:extLst>
              <a:ext uri="{FF2B5EF4-FFF2-40B4-BE49-F238E27FC236}">
                <a16:creationId xmlns:a16="http://schemas.microsoft.com/office/drawing/2014/main" id="{0A2F4398-6BE7-DA41-AFD5-79A83EDE24A4}"/>
              </a:ext>
            </a:extLst>
          </p:cNvPr>
          <p:cNvSpPr>
            <a:spLocks noGrp="1"/>
          </p:cNvSpPr>
          <p:nvPr>
            <p:ph type="body" sz="quarter" idx="16" hasCustomPrompt="1"/>
          </p:nvPr>
        </p:nvSpPr>
        <p:spPr>
          <a:xfrm>
            <a:off x="774354" y="661585"/>
            <a:ext cx="3089893" cy="4881923"/>
          </a:xfrm>
        </p:spPr>
        <p:txBody>
          <a:bodyPr>
            <a:normAutofit/>
          </a:bodyPr>
          <a:lstStyle>
            <a:lvl1pPr marL="0" indent="0" algn="l">
              <a:buNone/>
              <a:defRPr sz="3600" b="1" i="0">
                <a:solidFill>
                  <a:srgbClr val="84BA41"/>
                </a:solidFill>
                <a:latin typeface="+mn-lt"/>
              </a:defRPr>
            </a:lvl1pPr>
          </a:lstStyle>
          <a:p>
            <a:pPr lvl="0"/>
            <a:r>
              <a:rPr lang="en-US"/>
              <a:t>Heading</a:t>
            </a:r>
          </a:p>
        </p:txBody>
      </p:sp>
      <p:sp>
        <p:nvSpPr>
          <p:cNvPr id="29" name="Text Box 5">
            <a:extLst>
              <a:ext uri="{FF2B5EF4-FFF2-40B4-BE49-F238E27FC236}">
                <a16:creationId xmlns:a16="http://schemas.microsoft.com/office/drawing/2014/main" id="{7D894155-AA3E-4542-8DEF-0862EBB8AA74}"/>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3720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8298BA13-3A99-C647-98BC-68C0EF05E8B2}"/>
              </a:ext>
            </a:extLst>
          </p:cNvPr>
          <p:cNvSpPr/>
          <p:nvPr userDrawn="1"/>
        </p:nvSpPr>
        <p:spPr>
          <a:xfrm flipH="1">
            <a:off x="1" y="0"/>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84BA41"/>
          </a:solidFill>
          <a:ln w="2370" cap="flat">
            <a:solidFill>
              <a:srgbClr val="84BA41"/>
            </a:solid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3E73CA81-9E8C-3D41-A539-D354B8A0B8A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17">
            <a:extLst>
              <a:ext uri="{FF2B5EF4-FFF2-40B4-BE49-F238E27FC236}">
                <a16:creationId xmlns:a16="http://schemas.microsoft.com/office/drawing/2014/main" id="{F6E40649-9607-8F48-8B1F-73B62000B89A}"/>
              </a:ext>
            </a:extLst>
          </p:cNvPr>
          <p:cNvSpPr>
            <a:spLocks noGrp="1"/>
          </p:cNvSpPr>
          <p:nvPr>
            <p:ph type="body" sz="quarter" idx="18" hasCustomPrompt="1"/>
          </p:nvPr>
        </p:nvSpPr>
        <p:spPr>
          <a:xfrm>
            <a:off x="5291744" y="611725"/>
            <a:ext cx="5597930" cy="5775219"/>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Text Placeholder 23">
            <a:extLst>
              <a:ext uri="{FF2B5EF4-FFF2-40B4-BE49-F238E27FC236}">
                <a16:creationId xmlns:a16="http://schemas.microsoft.com/office/drawing/2014/main" id="{3B02B759-DDAA-E343-86AF-536FCE0D18B0}"/>
              </a:ext>
            </a:extLst>
          </p:cNvPr>
          <p:cNvSpPr>
            <a:spLocks noGrp="1"/>
          </p:cNvSpPr>
          <p:nvPr>
            <p:ph type="body" sz="quarter" idx="16" hasCustomPrompt="1"/>
          </p:nvPr>
        </p:nvSpPr>
        <p:spPr>
          <a:xfrm>
            <a:off x="774354" y="608292"/>
            <a:ext cx="4163428" cy="5778781"/>
          </a:xfrm>
        </p:spPr>
        <p:txBody>
          <a:bodyPr>
            <a:normAutofit/>
          </a:bodyPr>
          <a:lstStyle>
            <a:lvl1pPr marL="0" indent="0" algn="l">
              <a:buNone/>
              <a:defRPr sz="3600" b="1" i="0">
                <a:solidFill>
                  <a:srgbClr val="84BA41"/>
                </a:solidFill>
                <a:latin typeface="+mn-lt"/>
              </a:defRPr>
            </a:lvl1pPr>
          </a:lstStyle>
          <a:p>
            <a:pPr lvl="0"/>
            <a:r>
              <a:rPr lang="en-US"/>
              <a:t>Heading</a:t>
            </a:r>
          </a:p>
        </p:txBody>
      </p:sp>
      <p:grpSp>
        <p:nvGrpSpPr>
          <p:cNvPr id="26" name="Group 25">
            <a:extLst>
              <a:ext uri="{FF2B5EF4-FFF2-40B4-BE49-F238E27FC236}">
                <a16:creationId xmlns:a16="http://schemas.microsoft.com/office/drawing/2014/main" id="{ACE97815-52E1-7440-84FA-810C453C4DCB}"/>
              </a:ext>
            </a:extLst>
          </p:cNvPr>
          <p:cNvGrpSpPr/>
          <p:nvPr userDrawn="1"/>
        </p:nvGrpSpPr>
        <p:grpSpPr>
          <a:xfrm>
            <a:off x="11713600" y="2218041"/>
            <a:ext cx="474200" cy="4867482"/>
            <a:chOff x="1009808" y="-71087"/>
            <a:chExt cx="474200" cy="4867482"/>
          </a:xfrm>
        </p:grpSpPr>
        <p:sp>
          <p:nvSpPr>
            <p:cNvPr id="27" name="Graphic 4">
              <a:extLst>
                <a:ext uri="{FF2B5EF4-FFF2-40B4-BE49-F238E27FC236}">
                  <a16:creationId xmlns:a16="http://schemas.microsoft.com/office/drawing/2014/main" id="{60D6F5C6-7481-2341-96D6-969B4FE0B77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8" name="Text Box 5">
              <a:extLst>
                <a:ext uri="{FF2B5EF4-FFF2-40B4-BE49-F238E27FC236}">
                  <a16:creationId xmlns:a16="http://schemas.microsoft.com/office/drawing/2014/main" id="{4AE3FFDF-1554-0546-8133-FF8CA980CDD2}"/>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39649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693B33-402D-2141-B743-DF6974306307}"/>
              </a:ext>
            </a:extLst>
          </p:cNvPr>
          <p:cNvSpPr>
            <a:spLocks/>
          </p:cNvSpPr>
          <p:nvPr userDrawn="1"/>
        </p:nvSpPr>
        <p:spPr>
          <a:xfrm>
            <a:off x="353961" y="329381"/>
            <a:ext cx="11453646" cy="20722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25321615-55EE-7F47-A3E6-B3AC0DE2F661}"/>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5" name="Text Placeholder 17">
            <a:extLst>
              <a:ext uri="{FF2B5EF4-FFF2-40B4-BE49-F238E27FC236}">
                <a16:creationId xmlns:a16="http://schemas.microsoft.com/office/drawing/2014/main" id="{86D2150B-80CB-5441-868B-D502A91F6CCA}"/>
              </a:ext>
            </a:extLst>
          </p:cNvPr>
          <p:cNvSpPr>
            <a:spLocks noGrp="1"/>
          </p:cNvSpPr>
          <p:nvPr>
            <p:ph type="body" sz="quarter" idx="18" hasCustomPrompt="1"/>
          </p:nvPr>
        </p:nvSpPr>
        <p:spPr>
          <a:xfrm>
            <a:off x="567560" y="2680138"/>
            <a:ext cx="11041782" cy="3294990"/>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316D977-9858-BE4E-96EF-05B8D6436BA4}"/>
              </a:ext>
            </a:extLst>
          </p:cNvPr>
          <p:cNvSpPr>
            <a:spLocks noGrp="1"/>
          </p:cNvSpPr>
          <p:nvPr>
            <p:ph type="body" sz="quarter" idx="16" hasCustomPrompt="1"/>
          </p:nvPr>
        </p:nvSpPr>
        <p:spPr>
          <a:xfrm>
            <a:off x="568718" y="661585"/>
            <a:ext cx="10979962" cy="1182981"/>
          </a:xfrm>
        </p:spPr>
        <p:txBody>
          <a:bodyPr>
            <a:normAutofit/>
          </a:bodyPr>
          <a:lstStyle>
            <a:lvl1pPr marL="0" indent="0" algn="l">
              <a:buNone/>
              <a:defRPr sz="3600" b="1" i="0">
                <a:solidFill>
                  <a:schemeClr val="bg1"/>
                </a:solidFill>
                <a:latin typeface="+mn-lt"/>
              </a:defRPr>
            </a:lvl1pPr>
          </a:lstStyle>
          <a:p>
            <a:pPr lvl="0"/>
            <a:r>
              <a:rPr lang="en-US"/>
              <a:t>Heading</a:t>
            </a:r>
          </a:p>
        </p:txBody>
      </p:sp>
      <p:sp>
        <p:nvSpPr>
          <p:cNvPr id="20" name="Text Box 5">
            <a:extLst>
              <a:ext uri="{FF2B5EF4-FFF2-40B4-BE49-F238E27FC236}">
                <a16:creationId xmlns:a16="http://schemas.microsoft.com/office/drawing/2014/main" id="{5DE207C9-2483-6644-B181-6C79E5AE0BD7}"/>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02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693B33-402D-2141-B743-DF6974306307}"/>
              </a:ext>
            </a:extLst>
          </p:cNvPr>
          <p:cNvSpPr>
            <a:spLocks/>
          </p:cNvSpPr>
          <p:nvPr userDrawn="1"/>
        </p:nvSpPr>
        <p:spPr>
          <a:xfrm>
            <a:off x="353961" y="329382"/>
            <a:ext cx="11453646" cy="1182982"/>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25321615-55EE-7F47-A3E6-B3AC0DE2F661}"/>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5" name="Text Placeholder 17">
            <a:extLst>
              <a:ext uri="{FF2B5EF4-FFF2-40B4-BE49-F238E27FC236}">
                <a16:creationId xmlns:a16="http://schemas.microsoft.com/office/drawing/2014/main" id="{86D2150B-80CB-5441-868B-D502A91F6CCA}"/>
              </a:ext>
            </a:extLst>
          </p:cNvPr>
          <p:cNvSpPr>
            <a:spLocks noGrp="1"/>
          </p:cNvSpPr>
          <p:nvPr>
            <p:ph type="body" sz="quarter" idx="18" hasCustomPrompt="1"/>
          </p:nvPr>
        </p:nvSpPr>
        <p:spPr>
          <a:xfrm>
            <a:off x="567560" y="1631093"/>
            <a:ext cx="11041782" cy="4344035"/>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316D977-9858-BE4E-96EF-05B8D6436BA4}"/>
              </a:ext>
            </a:extLst>
          </p:cNvPr>
          <p:cNvSpPr>
            <a:spLocks noGrp="1"/>
          </p:cNvSpPr>
          <p:nvPr>
            <p:ph type="body" sz="quarter" idx="16" hasCustomPrompt="1"/>
          </p:nvPr>
        </p:nvSpPr>
        <p:spPr>
          <a:xfrm>
            <a:off x="568718" y="661585"/>
            <a:ext cx="10979962" cy="549377"/>
          </a:xfrm>
        </p:spPr>
        <p:txBody>
          <a:bodyPr>
            <a:normAutofit/>
          </a:bodyPr>
          <a:lstStyle>
            <a:lvl1pPr marL="0" indent="0" algn="l">
              <a:buNone/>
              <a:defRPr sz="3600" b="1" i="0">
                <a:solidFill>
                  <a:schemeClr val="bg1"/>
                </a:solidFill>
                <a:latin typeface="+mn-lt"/>
              </a:defRPr>
            </a:lvl1pPr>
          </a:lstStyle>
          <a:p>
            <a:pPr lvl="0"/>
            <a:r>
              <a:rPr lang="en-US"/>
              <a:t>Heading</a:t>
            </a:r>
          </a:p>
        </p:txBody>
      </p:sp>
      <p:sp>
        <p:nvSpPr>
          <p:cNvPr id="20" name="Text Box 5">
            <a:extLst>
              <a:ext uri="{FF2B5EF4-FFF2-40B4-BE49-F238E27FC236}">
                <a16:creationId xmlns:a16="http://schemas.microsoft.com/office/drawing/2014/main" id="{5DE207C9-2483-6644-B181-6C79E5AE0BD7}"/>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250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quote slide">
    <p:spTree>
      <p:nvGrpSpPr>
        <p:cNvPr id="1" name=""/>
        <p:cNvGrpSpPr/>
        <p:nvPr/>
      </p:nvGrpSpPr>
      <p:grpSpPr>
        <a:xfrm>
          <a:off x="0" y="0"/>
          <a:ext cx="0" cy="0"/>
          <a:chOff x="0" y="0"/>
          <a:chExt cx="0" cy="0"/>
        </a:xfrm>
      </p:grpSpPr>
      <p:sp>
        <p:nvSpPr>
          <p:cNvPr id="15" name="Graphic 4">
            <a:extLst>
              <a:ext uri="{FF2B5EF4-FFF2-40B4-BE49-F238E27FC236}">
                <a16:creationId xmlns:a16="http://schemas.microsoft.com/office/drawing/2014/main" id="{8A9F53ED-30E8-5740-B6D2-5F5096591C92}"/>
              </a:ext>
            </a:extLst>
          </p:cNvPr>
          <p:cNvSpPr/>
          <p:nvPr userDrawn="1"/>
        </p:nvSpPr>
        <p:spPr>
          <a:xfrm flipH="1">
            <a:off x="0"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2161309" y="775855"/>
            <a:ext cx="9646298" cy="3540688"/>
          </a:xfrm>
        </p:spPr>
        <p:txBody>
          <a:bodyPr anchor="ctr">
            <a:normAutofit/>
          </a:bodyPr>
          <a:lstStyle>
            <a:lvl1pPr marL="12700" indent="-12700">
              <a:buNone/>
              <a:tabLst/>
              <a:defRPr sz="36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text here…</a:t>
            </a:r>
            <a:endParaRPr lang="en-US"/>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0" name="Rectangle 9">
            <a:extLst>
              <a:ext uri="{FF2B5EF4-FFF2-40B4-BE49-F238E27FC236}">
                <a16:creationId xmlns:a16="http://schemas.microsoft.com/office/drawing/2014/main" id="{48E36943-5030-0147-B12D-0979C6729396}"/>
              </a:ext>
            </a:extLst>
          </p:cNvPr>
          <p:cNvSpPr/>
          <p:nvPr userDrawn="1"/>
        </p:nvSpPr>
        <p:spPr>
          <a:xfrm>
            <a:off x="-1" y="0"/>
            <a:ext cx="1355393" cy="685799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3F1E486B-C209-7B46-AE9F-FF5D471B57E7}"/>
              </a:ext>
            </a:extLst>
          </p:cNvPr>
          <p:cNvGrpSpPr/>
          <p:nvPr userDrawn="1"/>
        </p:nvGrpSpPr>
        <p:grpSpPr>
          <a:xfrm>
            <a:off x="1118293" y="0"/>
            <a:ext cx="474200" cy="4867482"/>
            <a:chOff x="1009808" y="-71087"/>
            <a:chExt cx="474200" cy="4867482"/>
          </a:xfrm>
        </p:grpSpPr>
        <p:sp>
          <p:nvSpPr>
            <p:cNvPr id="12" name="Graphic 4">
              <a:extLst>
                <a:ext uri="{FF2B5EF4-FFF2-40B4-BE49-F238E27FC236}">
                  <a16:creationId xmlns:a16="http://schemas.microsoft.com/office/drawing/2014/main" id="{A5BFAD9C-D161-D046-A7AE-1025251FD766}"/>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Box 5">
              <a:extLst>
                <a:ext uri="{FF2B5EF4-FFF2-40B4-BE49-F238E27FC236}">
                  <a16:creationId xmlns:a16="http://schemas.microsoft.com/office/drawing/2014/main" id="{6151A5DA-353C-1741-8F09-88AC919A6C5B}"/>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0748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256BE81-5250-E543-8A71-D732E60FD44A}"/>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26729" y="1308991"/>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35029" y="1481931"/>
            <a:ext cx="5130800" cy="391318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9" name="Text Box 5">
            <a:extLst>
              <a:ext uri="{FF2B5EF4-FFF2-40B4-BE49-F238E27FC236}">
                <a16:creationId xmlns:a16="http://schemas.microsoft.com/office/drawing/2014/main" id="{3D743185-87F3-8D4F-9A8A-683018D936D8}"/>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98B3AA-F197-3540-8E83-6550CC21E490}"/>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938" y="348108"/>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29079" y="1276454"/>
            <a:ext cx="2266512" cy="397829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a:t>Phone Preview</a:t>
            </a:r>
          </a:p>
        </p:txBody>
      </p:sp>
      <p:sp>
        <p:nvSpPr>
          <p:cNvPr id="20" name="Text Box 5">
            <a:extLst>
              <a:ext uri="{FF2B5EF4-FFF2-40B4-BE49-F238E27FC236}">
                <a16:creationId xmlns:a16="http://schemas.microsoft.com/office/drawing/2014/main" id="{58950C1E-80BE-9F44-A610-D16612E6E443}"/>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  Point Slide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9CE78E-879F-E141-8DDB-5C4694D3F5F6}"/>
              </a:ext>
            </a:extLst>
          </p:cNvPr>
          <p:cNvSpPr>
            <a:spLocks/>
          </p:cNvSpPr>
          <p:nvPr userDrawn="1"/>
        </p:nvSpPr>
        <p:spPr>
          <a:xfrm flipH="1">
            <a:off x="5099761" y="0"/>
            <a:ext cx="6429235"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Graphic 4">
            <a:extLst>
              <a:ext uri="{FF2B5EF4-FFF2-40B4-BE49-F238E27FC236}">
                <a16:creationId xmlns:a16="http://schemas.microsoft.com/office/drawing/2014/main" id="{6E746D53-FE31-1E4C-89A4-409070EF164F}"/>
              </a:ext>
            </a:extLst>
          </p:cNvPr>
          <p:cNvSpPr/>
          <p:nvPr userDrawn="1"/>
        </p:nvSpPr>
        <p:spPr>
          <a:xfrm>
            <a:off x="4719639" y="703717"/>
            <a:ext cx="904163" cy="85715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009259" y="2066544"/>
            <a:ext cx="4896426" cy="4306547"/>
          </a:xfrm>
        </p:spPr>
        <p:txBody>
          <a:bodyPr>
            <a:noAutofit/>
          </a:bodyPr>
          <a:lstStyle>
            <a:lvl1pPr marL="0" indent="0" algn="l">
              <a:buClr>
                <a:srgbClr val="EA1D76"/>
              </a:buClr>
              <a:buFont typeface="Arial" charset="0"/>
              <a:buNone/>
              <a:defRPr sz="240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5980954" y="703717"/>
            <a:ext cx="4921574" cy="857158"/>
          </a:xfrm>
          <a:noFill/>
        </p:spPr>
        <p:txBody>
          <a:bodyPr anchor="ctr">
            <a:normAutofit/>
          </a:bodyPr>
          <a:lstStyle>
            <a:lvl1pPr marL="0" indent="0" algn="l">
              <a:buNone/>
              <a:defRPr sz="3600" i="0">
                <a:solidFill>
                  <a:schemeClr val="bg1"/>
                </a:solidFill>
                <a:latin typeface="+mn-lt"/>
              </a:defRPr>
            </a:lvl1pPr>
          </a:lstStyle>
          <a:p>
            <a:pPr lvl="0"/>
            <a:r>
              <a:rPr lang="en-US"/>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663004" y="703718"/>
            <a:ext cx="3975991" cy="5669374"/>
          </a:xfrm>
          <a:noFill/>
        </p:spPr>
        <p:txBody>
          <a:bodyPr anchor="t">
            <a:normAutofit/>
          </a:bodyPr>
          <a:lstStyle>
            <a:lvl1pPr marL="0" indent="0" algn="l">
              <a:buNone/>
              <a:defRPr sz="3600" i="0">
                <a:solidFill>
                  <a:srgbClr val="0B582E"/>
                </a:solidFill>
                <a:latin typeface="+mn-lt"/>
              </a:defRPr>
            </a:lvl1pPr>
          </a:lstStyle>
          <a:p>
            <a:pPr lvl="0"/>
            <a:r>
              <a:rPr lang="en-US"/>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63877" y="708094"/>
            <a:ext cx="859926" cy="857158"/>
          </a:xfrm>
          <a:noFill/>
        </p:spPr>
        <p:txBody>
          <a:bodyPr anchor="ctr">
            <a:normAutofit/>
          </a:bodyPr>
          <a:lstStyle>
            <a:lvl1pPr marL="0" indent="0" algn="ctr">
              <a:buNone/>
              <a:defRPr sz="4800" b="0" i="0">
                <a:solidFill>
                  <a:schemeClr val="bg1"/>
                </a:solidFill>
                <a:latin typeface="+mn-lt"/>
              </a:defRPr>
            </a:lvl1pPr>
          </a:lstStyle>
          <a:p>
            <a:pPr lvl="0"/>
            <a:r>
              <a:rPr lang="en-US"/>
              <a:t>01</a:t>
            </a:r>
          </a:p>
        </p:txBody>
      </p:sp>
      <p:grpSp>
        <p:nvGrpSpPr>
          <p:cNvPr id="21" name="Group 20">
            <a:extLst>
              <a:ext uri="{FF2B5EF4-FFF2-40B4-BE49-F238E27FC236}">
                <a16:creationId xmlns:a16="http://schemas.microsoft.com/office/drawing/2014/main" id="{8442BBBB-AD96-404B-8B93-553D05305212}"/>
              </a:ext>
            </a:extLst>
          </p:cNvPr>
          <p:cNvGrpSpPr/>
          <p:nvPr userDrawn="1"/>
        </p:nvGrpSpPr>
        <p:grpSpPr>
          <a:xfrm>
            <a:off x="11366451" y="2507673"/>
            <a:ext cx="474200" cy="3865418"/>
            <a:chOff x="1009808" y="380038"/>
            <a:chExt cx="474200" cy="3865418"/>
          </a:xfrm>
        </p:grpSpPr>
        <p:sp>
          <p:nvSpPr>
            <p:cNvPr id="22" name="Graphic 4">
              <a:extLst>
                <a:ext uri="{FF2B5EF4-FFF2-40B4-BE49-F238E27FC236}">
                  <a16:creationId xmlns:a16="http://schemas.microsoft.com/office/drawing/2014/main" id="{FE8C1BEA-CCCE-8341-8FE3-8E09C434F3F8}"/>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116570B1-D7B5-EC4A-8957-8BBE9FA5F60C}"/>
                </a:ext>
              </a:extLst>
            </p:cNvPr>
            <p:cNvSpPr txBox="1"/>
            <p:nvPr userDrawn="1"/>
          </p:nvSpPr>
          <p:spPr>
            <a:xfrm rot="16200000">
              <a:off x="-540329" y="2110848"/>
              <a:ext cx="3574474"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47335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START</a:t>
            </a:r>
            <a:endParaRPr lang="en-US"/>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2016</a:t>
            </a:r>
            <a:endParaRPr lang="en-US"/>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2017</a:t>
            </a:r>
            <a:endParaRPr lang="en-US"/>
          </a:p>
        </p:txBody>
      </p:sp>
      <p:sp>
        <p:nvSpPr>
          <p:cNvPr id="16" name="Text Box 5">
            <a:extLst>
              <a:ext uri="{FF2B5EF4-FFF2-40B4-BE49-F238E27FC236}">
                <a16:creationId xmlns:a16="http://schemas.microsoft.com/office/drawing/2014/main" id="{4F629182-DD26-2841-BFC9-F943A4628F22}"/>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l">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710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420646" y="508046"/>
            <a:ext cx="4558911"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SUSTAINABLE FUTURES FOR ENTERPRISE CENTRES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20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r>
              <a:rPr lang="en" sz="240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8" name="Straight Connector 7"/>
          <p:cNvCxnSpPr/>
          <p:nvPr userDrawn="1"/>
        </p:nvCxnSpPr>
        <p:spPr>
          <a:xfrm flipH="1">
            <a:off x="2" y="5540408"/>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2972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2018</a:t>
            </a:r>
            <a:endParaRPr lang="en-US"/>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2019</a:t>
            </a:r>
            <a:endParaRPr lang="en-US"/>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2020</a:t>
            </a:r>
            <a:endParaRPr lang="en-US"/>
          </a:p>
        </p:txBody>
      </p:sp>
      <p:sp>
        <p:nvSpPr>
          <p:cNvPr id="14" name="Text Box 5">
            <a:extLst>
              <a:ext uri="{FF2B5EF4-FFF2-40B4-BE49-F238E27FC236}">
                <a16:creationId xmlns:a16="http://schemas.microsoft.com/office/drawing/2014/main" id="{28FFE124-56EA-F545-828D-C131A361D6EF}"/>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ct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1567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END</a:t>
            </a:r>
            <a:endParaRPr lang="en-US"/>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2021</a:t>
            </a:r>
            <a:endParaRPr lang="en-US"/>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2022</a:t>
            </a:r>
            <a:endParaRPr lang="en-US"/>
          </a:p>
        </p:txBody>
      </p:sp>
      <p:sp>
        <p:nvSpPr>
          <p:cNvPr id="13" name="Text Box 5">
            <a:extLst>
              <a:ext uri="{FF2B5EF4-FFF2-40B4-BE49-F238E27FC236}">
                <a16:creationId xmlns:a16="http://schemas.microsoft.com/office/drawing/2014/main" id="{EC934E4F-F833-5E4C-96BD-D901B2F4C889}"/>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3433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8"/>
            <a:ext cx="5137516"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8"/>
            <a:ext cx="5364829"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9" name="Text Box 5">
            <a:extLst>
              <a:ext uri="{FF2B5EF4-FFF2-40B4-BE49-F238E27FC236}">
                <a16:creationId xmlns:a16="http://schemas.microsoft.com/office/drawing/2014/main" id="{31DFF6F0-6E2D-E541-820A-2A1DEA1D6EE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72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908372"/>
            <a:ext cx="12165015" cy="4019461"/>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97026"/>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February</a:t>
            </a:r>
            <a:endParaRPr lang="en-US"/>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65673"/>
            <a:ext cx="3049353" cy="582221"/>
          </a:xfrm>
        </p:spPr>
        <p:txBody>
          <a:bodyPr>
            <a:noAutofit/>
          </a:bodyPr>
          <a:lstStyle>
            <a:lvl1pPr marL="0" indent="0" algn="ctr">
              <a:buNone/>
              <a:defRPr sz="4400" b="1" i="0">
                <a:solidFill>
                  <a:schemeClr val="bg1"/>
                </a:solidFill>
                <a:latin typeface="+mn-lt"/>
              </a:defRPr>
            </a:lvl1pPr>
          </a:lstStyle>
          <a:p>
            <a:pPr lvl="0"/>
            <a:r>
              <a:rPr lang="en-US"/>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727302"/>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3000122"/>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January</a:t>
            </a:r>
            <a:endParaRPr lang="en-US"/>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68769"/>
            <a:ext cx="3049353" cy="582221"/>
          </a:xfrm>
        </p:spPr>
        <p:txBody>
          <a:bodyPr>
            <a:normAutofit/>
          </a:bodyPr>
          <a:lstStyle>
            <a:lvl1pPr marL="0" indent="0" algn="ctr">
              <a:buNone/>
              <a:defRPr sz="4400" b="1" i="0">
                <a:solidFill>
                  <a:schemeClr val="bg1"/>
                </a:solidFill>
                <a:latin typeface="+mn-lt"/>
              </a:defRPr>
            </a:lvl1pPr>
          </a:lstStyle>
          <a:p>
            <a:pPr lvl="0"/>
            <a:r>
              <a:rPr lang="en-US"/>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730398"/>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83711"/>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April</a:t>
            </a:r>
            <a:endParaRPr lang="en-US"/>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52358"/>
            <a:ext cx="3049353" cy="582221"/>
          </a:xfrm>
        </p:spPr>
        <p:txBody>
          <a:bodyPr>
            <a:noAutofit/>
          </a:bodyPr>
          <a:lstStyle>
            <a:lvl1pPr marL="0" indent="0" algn="ctr">
              <a:buNone/>
              <a:defRPr sz="4400" b="1" i="0">
                <a:solidFill>
                  <a:schemeClr val="bg1"/>
                </a:solidFill>
                <a:latin typeface="+mn-lt"/>
              </a:defRPr>
            </a:lvl1pPr>
          </a:lstStyle>
          <a:p>
            <a:pPr lvl="0"/>
            <a:r>
              <a:rPr lang="en-US"/>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713987"/>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86807"/>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March</a:t>
            </a:r>
            <a:endParaRPr lang="en-US"/>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55454"/>
            <a:ext cx="3049353" cy="582221"/>
          </a:xfrm>
        </p:spPr>
        <p:txBody>
          <a:bodyPr>
            <a:normAutofit/>
          </a:bodyPr>
          <a:lstStyle>
            <a:lvl1pPr marL="0" indent="0" algn="ctr">
              <a:buNone/>
              <a:defRPr sz="4400" b="1" i="0">
                <a:solidFill>
                  <a:schemeClr val="bg1"/>
                </a:solidFill>
                <a:latin typeface="+mn-lt"/>
              </a:defRPr>
            </a:lvl1pPr>
          </a:lstStyle>
          <a:p>
            <a:pPr lvl="0"/>
            <a:r>
              <a:rPr lang="en-US"/>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717083"/>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1849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1" name="Text Box 5">
            <a:extLst>
              <a:ext uri="{FF2B5EF4-FFF2-40B4-BE49-F238E27FC236}">
                <a16:creationId xmlns:a16="http://schemas.microsoft.com/office/drawing/2014/main" id="{AB78E801-7E8F-B24F-A3BA-F5B97FEF63E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4065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8"/>
            <a:ext cx="2061046" cy="1626027"/>
          </a:xfrm>
        </p:spPr>
        <p:txBody>
          <a:bodyPr/>
          <a:lstStyle>
            <a:lvl1pPr algn="ctr">
              <a:buNone/>
              <a:defRPr sz="2000" b="0" i="0" spc="0">
                <a:solidFill>
                  <a:srgbClr val="84BA4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8"/>
            <a:ext cx="2061046" cy="1626027"/>
          </a:xfrm>
        </p:spPr>
        <p:txBody>
          <a:bodyPr/>
          <a:lstStyle>
            <a:lvl1pPr algn="ctr">
              <a:buNone/>
              <a:defRPr sz="2000" b="0" i="0" spc="0">
                <a:solidFill>
                  <a:srgbClr val="63A04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8"/>
            <a:ext cx="2061046" cy="1626027"/>
          </a:xfrm>
        </p:spPr>
        <p:txBody>
          <a:bodyPr/>
          <a:lstStyle>
            <a:lvl1pPr algn="ctr">
              <a:buNone/>
              <a:defRPr sz="2000" b="0" i="0" spc="0">
                <a:solidFill>
                  <a:srgbClr val="46894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5" name="Text Box 5">
            <a:extLst>
              <a:ext uri="{FF2B5EF4-FFF2-40B4-BE49-F238E27FC236}">
                <a16:creationId xmlns:a16="http://schemas.microsoft.com/office/drawing/2014/main" id="{3C70FF59-F4A4-D244-BC68-C058B0F980A2}"/>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54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4"/>
            <a:ext cx="2061046" cy="1594432"/>
          </a:xfrm>
        </p:spPr>
        <p:txBody>
          <a:bodyPr/>
          <a:lstStyle>
            <a:lvl1pPr algn="ctr">
              <a:buNone/>
              <a:defRPr sz="20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64934"/>
            <a:ext cx="2061046" cy="1594432"/>
          </a:xfrm>
        </p:spPr>
        <p:txBody>
          <a:bodyPr/>
          <a:lstStyle>
            <a:lvl1pPr algn="ctr">
              <a:buNone/>
              <a:defRPr sz="20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64934"/>
            <a:ext cx="2061046" cy="1594432"/>
          </a:xfrm>
        </p:spPr>
        <p:txBody>
          <a:bodyPr/>
          <a:lstStyle>
            <a:lvl1pPr algn="ctr">
              <a:buNone/>
              <a:defRPr sz="20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4"/>
            <a:ext cx="2061046" cy="1594432"/>
          </a:xfrm>
        </p:spPr>
        <p:txBody>
          <a:bodyPr/>
          <a:lstStyle>
            <a:lvl1pPr algn="ctr">
              <a:buNone/>
              <a:defRPr sz="2000" b="1"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59"/>
            <a:ext cx="2061046" cy="1594432"/>
          </a:xfrm>
        </p:spPr>
        <p:txBody>
          <a:bodyPr/>
          <a:lstStyle>
            <a:lvl1pPr algn="ctr">
              <a:buNone/>
              <a:defRPr sz="2000" b="1" i="0" spc="0">
                <a:solidFill>
                  <a:srgbClr val="0B582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9" name="Text Box 5">
            <a:extLst>
              <a:ext uri="{FF2B5EF4-FFF2-40B4-BE49-F238E27FC236}">
                <a16:creationId xmlns:a16="http://schemas.microsoft.com/office/drawing/2014/main" id="{B72C2AFA-B28B-5F43-B4EF-4C5EE039506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680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722008"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765107"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1610" y="1785344"/>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6690541"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6737659"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4"/>
            <a:ext cx="2061046" cy="1594432"/>
          </a:xfrm>
        </p:spPr>
        <p:txBody>
          <a:bodyPr/>
          <a:lstStyle>
            <a:lvl1pPr algn="ctr">
              <a:buNone/>
              <a:defRPr sz="20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452905" y="4364934"/>
            <a:ext cx="2061046" cy="1594432"/>
          </a:xfrm>
        </p:spPr>
        <p:txBody>
          <a:bodyPr/>
          <a:lstStyle>
            <a:lvl1pPr algn="ctr">
              <a:buNone/>
              <a:defRPr sz="20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6424240" y="4364934"/>
            <a:ext cx="2061046" cy="1594432"/>
          </a:xfrm>
        </p:spPr>
        <p:txBody>
          <a:bodyPr/>
          <a:lstStyle>
            <a:lvl1pPr algn="ctr">
              <a:buNone/>
              <a:defRPr sz="2000" b="1"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5575" y="4364934"/>
            <a:ext cx="2061046" cy="1594432"/>
          </a:xfrm>
        </p:spPr>
        <p:txBody>
          <a:bodyPr/>
          <a:lstStyle>
            <a:lvl1pPr algn="ctr">
              <a:buNone/>
              <a:defRPr sz="2000" b="1" i="0" spc="0">
                <a:solidFill>
                  <a:srgbClr val="0B582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0837" y="182677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9" name="Text Box 5">
            <a:extLst>
              <a:ext uri="{FF2B5EF4-FFF2-40B4-BE49-F238E27FC236}">
                <a16:creationId xmlns:a16="http://schemas.microsoft.com/office/drawing/2014/main" id="{B72C2AFA-B28B-5F43-B4EF-4C5EE039506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0422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4BA41"/>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63A043"/>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68940"/>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297239"/>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0B582E"/>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14" name="Text Box 5">
            <a:extLst>
              <a:ext uri="{FF2B5EF4-FFF2-40B4-BE49-F238E27FC236}">
                <a16:creationId xmlns:a16="http://schemas.microsoft.com/office/drawing/2014/main" id="{342A636E-D8BC-7B44-95E6-341285E767FD}"/>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059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4BA41"/>
            </a:solidFill>
            <a:ln>
              <a:solidFill>
                <a:srgbClr val="84BA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63A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297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689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0B58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5" name="Text Box 5">
            <a:extLst>
              <a:ext uri="{FF2B5EF4-FFF2-40B4-BE49-F238E27FC236}">
                <a16:creationId xmlns:a16="http://schemas.microsoft.com/office/drawing/2014/main" id="{16D04D6E-DCA2-F341-9C76-EF49831863C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62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4BA4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15%</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63A04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6894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297239"/>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32347"/>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9" name="Text Box 5">
            <a:extLst>
              <a:ext uri="{FF2B5EF4-FFF2-40B4-BE49-F238E27FC236}">
                <a16:creationId xmlns:a16="http://schemas.microsoft.com/office/drawing/2014/main" id="{3112E743-1629-E649-B24B-A04CC6402643}"/>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3704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81862727-E465-504F-AD26-A379A6E5F056}"/>
              </a:ext>
            </a:extLst>
          </p:cNvPr>
          <p:cNvSpPr/>
          <p:nvPr userDrawn="1"/>
        </p:nvSpPr>
        <p:spPr>
          <a:xfrm>
            <a:off x="4611801" y="0"/>
            <a:ext cx="7580206" cy="6322104"/>
          </a:xfrm>
          <a:custGeom>
            <a:avLst/>
            <a:gdLst>
              <a:gd name="connsiteX0" fmla="*/ 7579656 w 7580206"/>
              <a:gd name="connsiteY0" fmla="*/ 4244510 h 6322104"/>
              <a:gd name="connsiteX1" fmla="*/ 7580206 w 7580206"/>
              <a:gd name="connsiteY1" fmla="*/ 4244510 h 6322104"/>
              <a:gd name="connsiteX2" fmla="*/ 7579656 w 7580206"/>
              <a:gd name="connsiteY2" fmla="*/ 4245129 h 6322104"/>
              <a:gd name="connsiteX3" fmla="*/ 428443 w 7580206"/>
              <a:gd name="connsiteY3" fmla="*/ 0 h 6322104"/>
              <a:gd name="connsiteX4" fmla="*/ 1196333 w 7580206"/>
              <a:gd name="connsiteY4" fmla="*/ 0 h 6322104"/>
              <a:gd name="connsiteX5" fmla="*/ 1133830 w 7580206"/>
              <a:gd name="connsiteY5" fmla="*/ 103838 h 6322104"/>
              <a:gd name="connsiteX6" fmla="*/ 1045095 w 7580206"/>
              <a:gd name="connsiteY6" fmla="*/ 276953 h 6322104"/>
              <a:gd name="connsiteX7" fmla="*/ 1037562 w 7580206"/>
              <a:gd name="connsiteY7" fmla="*/ 293313 h 6322104"/>
              <a:gd name="connsiteX8" fmla="*/ 1011841 w 7580206"/>
              <a:gd name="connsiteY8" fmla="*/ 348809 h 6322104"/>
              <a:gd name="connsiteX9" fmla="*/ 952128 w 7580206"/>
              <a:gd name="connsiteY9" fmla="*/ 487562 h 6322104"/>
              <a:gd name="connsiteX10" fmla="*/ 949191 w 7580206"/>
              <a:gd name="connsiteY10" fmla="*/ 495095 h 6322104"/>
              <a:gd name="connsiteX11" fmla="*/ 794861 w 7580206"/>
              <a:gd name="connsiteY11" fmla="*/ 964827 h 6322104"/>
              <a:gd name="connsiteX12" fmla="*/ 791738 w 7580206"/>
              <a:gd name="connsiteY12" fmla="*/ 977141 h 6322104"/>
              <a:gd name="connsiteX13" fmla="*/ 782733 w 7580206"/>
              <a:gd name="connsiteY13" fmla="*/ 1013898 h 6322104"/>
              <a:gd name="connsiteX14" fmla="*/ 777959 w 7580206"/>
              <a:gd name="connsiteY14" fmla="*/ 1033932 h 6322104"/>
              <a:gd name="connsiteX15" fmla="*/ 770790 w 7580206"/>
              <a:gd name="connsiteY15" fmla="*/ 1064807 h 6322104"/>
              <a:gd name="connsiteX16" fmla="*/ 766202 w 7580206"/>
              <a:gd name="connsiteY16" fmla="*/ 1085755 h 6322104"/>
              <a:gd name="connsiteX17" fmla="*/ 758670 w 7580206"/>
              <a:gd name="connsiteY17" fmla="*/ 1120675 h 6322104"/>
              <a:gd name="connsiteX18" fmla="*/ 755360 w 7580206"/>
              <a:gd name="connsiteY18" fmla="*/ 1136113 h 6322104"/>
              <a:gd name="connsiteX19" fmla="*/ 733862 w 7580206"/>
              <a:gd name="connsiteY19" fmla="*/ 1248950 h 6322104"/>
              <a:gd name="connsiteX20" fmla="*/ 732762 w 7580206"/>
              <a:gd name="connsiteY20" fmla="*/ 1254833 h 6322104"/>
              <a:gd name="connsiteX21" fmla="*/ 718797 w 7580206"/>
              <a:gd name="connsiteY21" fmla="*/ 1340290 h 6322104"/>
              <a:gd name="connsiteX22" fmla="*/ 718061 w 7580206"/>
              <a:gd name="connsiteY22" fmla="*/ 1345436 h 6322104"/>
              <a:gd name="connsiteX23" fmla="*/ 714759 w 7580206"/>
              <a:gd name="connsiteY23" fmla="*/ 1371529 h 6322104"/>
              <a:gd name="connsiteX24" fmla="*/ 701530 w 7580206"/>
              <a:gd name="connsiteY24" fmla="*/ 1473525 h 6322104"/>
              <a:gd name="connsiteX25" fmla="*/ 697485 w 7580206"/>
              <a:gd name="connsiteY25" fmla="*/ 1510468 h 6322104"/>
              <a:gd name="connsiteX26" fmla="*/ 691424 w 7580206"/>
              <a:gd name="connsiteY26" fmla="*/ 1588020 h 6322104"/>
              <a:gd name="connsiteX27" fmla="*/ 687751 w 7580206"/>
              <a:gd name="connsiteY27" fmla="*/ 1636170 h 6322104"/>
              <a:gd name="connsiteX28" fmla="*/ 687565 w 7580206"/>
              <a:gd name="connsiteY28" fmla="*/ 1637635 h 6322104"/>
              <a:gd name="connsiteX29" fmla="*/ 681683 w 7580206"/>
              <a:gd name="connsiteY29" fmla="*/ 1769955 h 6322104"/>
              <a:gd name="connsiteX30" fmla="*/ 709977 w 7580206"/>
              <a:gd name="connsiteY30" fmla="*/ 2353997 h 6322104"/>
              <a:gd name="connsiteX31" fmla="*/ 1084232 w 7580206"/>
              <a:gd name="connsiteY31" fmla="*/ 3564355 h 6322104"/>
              <a:gd name="connsiteX32" fmla="*/ 1849263 w 7580206"/>
              <a:gd name="connsiteY32" fmla="*/ 4586339 h 6322104"/>
              <a:gd name="connsiteX33" fmla="*/ 2309493 w 7580206"/>
              <a:gd name="connsiteY33" fmla="*/ 4960872 h 6322104"/>
              <a:gd name="connsiteX34" fmla="*/ 2540802 w 7580206"/>
              <a:gd name="connsiteY34" fmla="*/ 5110839 h 6322104"/>
              <a:gd name="connsiteX35" fmla="*/ 2655445 w 7580206"/>
              <a:gd name="connsiteY35" fmla="*/ 5175341 h 6322104"/>
              <a:gd name="connsiteX36" fmla="*/ 2711298 w 7580206"/>
              <a:gd name="connsiteY36" fmla="*/ 5206402 h 6322104"/>
              <a:gd name="connsiteX37" fmla="*/ 2767515 w 7580206"/>
              <a:gd name="connsiteY37" fmla="*/ 5234332 h 6322104"/>
              <a:gd name="connsiteX38" fmla="*/ 3276438 w 7580206"/>
              <a:gd name="connsiteY38" fmla="*/ 5449165 h 6322104"/>
              <a:gd name="connsiteX39" fmla="*/ 3279375 w 7580206"/>
              <a:gd name="connsiteY39" fmla="*/ 5449901 h 6322104"/>
              <a:gd name="connsiteX40" fmla="*/ 3354889 w 7580206"/>
              <a:gd name="connsiteY40" fmla="*/ 5474894 h 6322104"/>
              <a:gd name="connsiteX41" fmla="*/ 3358749 w 7580206"/>
              <a:gd name="connsiteY41" fmla="*/ 5476181 h 6322104"/>
              <a:gd name="connsiteX42" fmla="*/ 3464758 w 7580206"/>
              <a:gd name="connsiteY42" fmla="*/ 5507792 h 6322104"/>
              <a:gd name="connsiteX43" fmla="*/ 3567645 w 7580206"/>
              <a:gd name="connsiteY43" fmla="*/ 5536281 h 6322104"/>
              <a:gd name="connsiteX44" fmla="*/ 3571318 w 7580206"/>
              <a:gd name="connsiteY44" fmla="*/ 5537381 h 6322104"/>
              <a:gd name="connsiteX45" fmla="*/ 3614679 w 7580206"/>
              <a:gd name="connsiteY45" fmla="*/ 5547859 h 6322104"/>
              <a:gd name="connsiteX46" fmla="*/ 3639478 w 7580206"/>
              <a:gd name="connsiteY46" fmla="*/ 5553369 h 6322104"/>
              <a:gd name="connsiteX47" fmla="*/ 3727485 w 7580206"/>
              <a:gd name="connsiteY47" fmla="*/ 5573216 h 6322104"/>
              <a:gd name="connsiteX48" fmla="*/ 4364830 w 7580206"/>
              <a:gd name="connsiteY48" fmla="*/ 5655729 h 6322104"/>
              <a:gd name="connsiteX49" fmla="*/ 4492330 w 7580206"/>
              <a:gd name="connsiteY49" fmla="*/ 5658859 h 6322104"/>
              <a:gd name="connsiteX50" fmla="*/ 4557924 w 7580206"/>
              <a:gd name="connsiteY50" fmla="*/ 5660510 h 6322104"/>
              <a:gd name="connsiteX51" fmla="*/ 4624798 w 7580206"/>
              <a:gd name="connsiteY51" fmla="*/ 5658859 h 6322104"/>
              <a:gd name="connsiteX52" fmla="*/ 4761674 w 7580206"/>
              <a:gd name="connsiteY52" fmla="*/ 5655186 h 6322104"/>
              <a:gd name="connsiteX53" fmla="*/ 4902404 w 7580206"/>
              <a:gd name="connsiteY53" fmla="*/ 5644708 h 6322104"/>
              <a:gd name="connsiteX54" fmla="*/ 5493451 w 7580206"/>
              <a:gd name="connsiteY54" fmla="*/ 5548587 h 6322104"/>
              <a:gd name="connsiteX55" fmla="*/ 6681234 w 7580206"/>
              <a:gd name="connsiteY55" fmla="*/ 5041184 h 6322104"/>
              <a:gd name="connsiteX56" fmla="*/ 7385381 w 7580206"/>
              <a:gd name="connsiteY56" fmla="*/ 4463734 h 6322104"/>
              <a:gd name="connsiteX57" fmla="*/ 7579656 w 7580206"/>
              <a:gd name="connsiteY57" fmla="*/ 4245129 h 6322104"/>
              <a:gd name="connsiteX58" fmla="*/ 7579656 w 7580206"/>
              <a:gd name="connsiteY58" fmla="*/ 5200520 h 6322104"/>
              <a:gd name="connsiteX59" fmla="*/ 7053644 w 7580206"/>
              <a:gd name="connsiteY59" fmla="*/ 5593986 h 6322104"/>
              <a:gd name="connsiteX60" fmla="*/ 5656414 w 7580206"/>
              <a:gd name="connsiteY60" fmla="*/ 6190706 h 6322104"/>
              <a:gd name="connsiteX61" fmla="*/ 4961752 w 7580206"/>
              <a:gd name="connsiteY61" fmla="*/ 6303729 h 6322104"/>
              <a:gd name="connsiteX62" fmla="*/ 4796580 w 7580206"/>
              <a:gd name="connsiteY62" fmla="*/ 6315858 h 6322104"/>
              <a:gd name="connsiteX63" fmla="*/ 4636004 w 7580206"/>
              <a:gd name="connsiteY63" fmla="*/ 6320268 h 6322104"/>
              <a:gd name="connsiteX64" fmla="*/ 4557738 w 7580206"/>
              <a:gd name="connsiteY64" fmla="*/ 6322104 h 6322104"/>
              <a:gd name="connsiteX65" fmla="*/ 4480760 w 7580206"/>
              <a:gd name="connsiteY65" fmla="*/ 6320454 h 6322104"/>
              <a:gd name="connsiteX66" fmla="*/ 4331390 w 7580206"/>
              <a:gd name="connsiteY66" fmla="*/ 6316594 h 6322104"/>
              <a:gd name="connsiteX67" fmla="*/ 3683939 w 7580206"/>
              <a:gd name="connsiteY67" fmla="*/ 6239956 h 6322104"/>
              <a:gd name="connsiteX68" fmla="*/ 3680451 w 7580206"/>
              <a:gd name="connsiteY68" fmla="*/ 6239592 h 6322104"/>
              <a:gd name="connsiteX69" fmla="*/ 3656931 w 7580206"/>
              <a:gd name="connsiteY69" fmla="*/ 6235547 h 6322104"/>
              <a:gd name="connsiteX70" fmla="*/ 3588771 w 7580206"/>
              <a:gd name="connsiteY70" fmla="*/ 6221217 h 6322104"/>
              <a:gd name="connsiteX71" fmla="*/ 3583075 w 7580206"/>
              <a:gd name="connsiteY71" fmla="*/ 6219931 h 6322104"/>
              <a:gd name="connsiteX72" fmla="*/ 3452080 w 7580206"/>
              <a:gd name="connsiteY72" fmla="*/ 6190528 h 6322104"/>
              <a:gd name="connsiteX73" fmla="*/ 3409642 w 7580206"/>
              <a:gd name="connsiteY73" fmla="*/ 6180600 h 6322104"/>
              <a:gd name="connsiteX74" fmla="*/ 3398986 w 7580206"/>
              <a:gd name="connsiteY74" fmla="*/ 6177655 h 6322104"/>
              <a:gd name="connsiteX75" fmla="*/ 3398800 w 7580206"/>
              <a:gd name="connsiteY75" fmla="*/ 6177655 h 6322104"/>
              <a:gd name="connsiteX76" fmla="*/ 3396591 w 7580206"/>
              <a:gd name="connsiteY76" fmla="*/ 6177105 h 6322104"/>
              <a:gd name="connsiteX77" fmla="*/ 3331741 w 7580206"/>
              <a:gd name="connsiteY77" fmla="*/ 6159281 h 6322104"/>
              <a:gd name="connsiteX78" fmla="*/ 3273865 w 7580206"/>
              <a:gd name="connsiteY78" fmla="*/ 6143293 h 6322104"/>
              <a:gd name="connsiteX79" fmla="*/ 3149666 w 7580206"/>
              <a:gd name="connsiteY79" fmla="*/ 6106171 h 6322104"/>
              <a:gd name="connsiteX80" fmla="*/ 2453531 w 7580206"/>
              <a:gd name="connsiteY80" fmla="*/ 5821497 h 6322104"/>
              <a:gd name="connsiteX81" fmla="*/ 2387573 w 7580206"/>
              <a:gd name="connsiteY81" fmla="*/ 5788421 h 6322104"/>
              <a:gd name="connsiteX82" fmla="*/ 2321800 w 7580206"/>
              <a:gd name="connsiteY82" fmla="*/ 5752028 h 6322104"/>
              <a:gd name="connsiteX83" fmla="*/ 2187317 w 7580206"/>
              <a:gd name="connsiteY83" fmla="*/ 5676134 h 6322104"/>
              <a:gd name="connsiteX84" fmla="*/ 1915400 w 7580206"/>
              <a:gd name="connsiteY84" fmla="*/ 5500073 h 6322104"/>
              <a:gd name="connsiteX85" fmla="*/ 1374881 w 7580206"/>
              <a:gd name="connsiteY85" fmla="*/ 5060295 h 6322104"/>
              <a:gd name="connsiteX86" fmla="*/ 476282 w 7580206"/>
              <a:gd name="connsiteY86" fmla="*/ 3859685 h 6322104"/>
              <a:gd name="connsiteX87" fmla="*/ 35891 w 7580206"/>
              <a:gd name="connsiteY87" fmla="*/ 2435967 h 6322104"/>
              <a:gd name="connsiteX88" fmla="*/ 2636 w 7580206"/>
              <a:gd name="connsiteY88" fmla="*/ 1750844 h 6322104"/>
              <a:gd name="connsiteX89" fmla="*/ 14214 w 7580206"/>
              <a:gd name="connsiteY89" fmla="*/ 1537298 h 6322104"/>
              <a:gd name="connsiteX90" fmla="*/ 16966 w 7580206"/>
              <a:gd name="connsiteY90" fmla="*/ 1502741 h 6322104"/>
              <a:gd name="connsiteX91" fmla="*/ 21561 w 7580206"/>
              <a:gd name="connsiteY91" fmla="*/ 1446323 h 6322104"/>
              <a:gd name="connsiteX92" fmla="*/ 22483 w 7580206"/>
              <a:gd name="connsiteY92" fmla="*/ 1433458 h 6322104"/>
              <a:gd name="connsiteX93" fmla="*/ 25785 w 7580206"/>
              <a:gd name="connsiteY93" fmla="*/ 1407178 h 6322104"/>
              <a:gd name="connsiteX94" fmla="*/ 46547 w 7580206"/>
              <a:gd name="connsiteY94" fmla="*/ 1246191 h 6322104"/>
              <a:gd name="connsiteX95" fmla="*/ 46733 w 7580206"/>
              <a:gd name="connsiteY95" fmla="*/ 1244541 h 6322104"/>
              <a:gd name="connsiteX96" fmla="*/ 51328 w 7580206"/>
              <a:gd name="connsiteY96" fmla="*/ 1209806 h 6322104"/>
              <a:gd name="connsiteX97" fmla="*/ 62163 w 7580206"/>
              <a:gd name="connsiteY97" fmla="*/ 1149342 h 6322104"/>
              <a:gd name="connsiteX98" fmla="*/ 89543 w 7580206"/>
              <a:gd name="connsiteY98" fmla="*/ 1004529 h 6322104"/>
              <a:gd name="connsiteX99" fmla="*/ 92294 w 7580206"/>
              <a:gd name="connsiteY99" fmla="*/ 991478 h 6322104"/>
              <a:gd name="connsiteX100" fmla="*/ 102400 w 7580206"/>
              <a:gd name="connsiteY100" fmla="*/ 944615 h 6322104"/>
              <a:gd name="connsiteX101" fmla="*/ 106809 w 7580206"/>
              <a:gd name="connsiteY101" fmla="*/ 924768 h 6322104"/>
              <a:gd name="connsiteX102" fmla="*/ 116551 w 7580206"/>
              <a:gd name="connsiteY102" fmla="*/ 882314 h 6322104"/>
              <a:gd name="connsiteX103" fmla="*/ 120774 w 7580206"/>
              <a:gd name="connsiteY103" fmla="*/ 864304 h 6322104"/>
              <a:gd name="connsiteX104" fmla="*/ 133267 w 7580206"/>
              <a:gd name="connsiteY104" fmla="*/ 813581 h 6322104"/>
              <a:gd name="connsiteX105" fmla="*/ 135104 w 7580206"/>
              <a:gd name="connsiteY105" fmla="*/ 806413 h 6322104"/>
              <a:gd name="connsiteX106" fmla="*/ 276205 w 7580206"/>
              <a:gd name="connsiteY106" fmla="*/ 353591 h 6322104"/>
              <a:gd name="connsiteX107" fmla="*/ 319751 w 7580206"/>
              <a:gd name="connsiteY107" fmla="*/ 245713 h 6322104"/>
              <a:gd name="connsiteX108" fmla="*/ 391220 w 7580206"/>
              <a:gd name="connsiteY108" fmla="*/ 79759 h 632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7580206" h="6322104">
                <a:moveTo>
                  <a:pt x="7579656" y="4244510"/>
                </a:moveTo>
                <a:lnTo>
                  <a:pt x="7580206" y="4244510"/>
                </a:lnTo>
                <a:lnTo>
                  <a:pt x="7579656" y="4245129"/>
                </a:lnTo>
                <a:close/>
                <a:moveTo>
                  <a:pt x="428443" y="0"/>
                </a:moveTo>
                <a:lnTo>
                  <a:pt x="1196333" y="0"/>
                </a:lnTo>
                <a:lnTo>
                  <a:pt x="1133830" y="103838"/>
                </a:lnTo>
                <a:cubicBezTo>
                  <a:pt x="1101684" y="161907"/>
                  <a:pt x="1072467" y="219620"/>
                  <a:pt x="1045095" y="276953"/>
                </a:cubicBezTo>
                <a:cubicBezTo>
                  <a:pt x="1042708" y="282099"/>
                  <a:pt x="1040313" y="287617"/>
                  <a:pt x="1037562" y="293313"/>
                </a:cubicBezTo>
                <a:cubicBezTo>
                  <a:pt x="1030394" y="309301"/>
                  <a:pt x="1021574" y="327861"/>
                  <a:pt x="1011841" y="348809"/>
                </a:cubicBezTo>
                <a:cubicBezTo>
                  <a:pt x="990715" y="395672"/>
                  <a:pt x="971053" y="441985"/>
                  <a:pt x="952128" y="487562"/>
                </a:cubicBezTo>
                <a:cubicBezTo>
                  <a:pt x="951214" y="490135"/>
                  <a:pt x="950106" y="492522"/>
                  <a:pt x="949191" y="495095"/>
                </a:cubicBezTo>
                <a:cubicBezTo>
                  <a:pt x="900135" y="615287"/>
                  <a:pt x="843546" y="774073"/>
                  <a:pt x="794861" y="964827"/>
                </a:cubicBezTo>
                <a:cubicBezTo>
                  <a:pt x="793761" y="969058"/>
                  <a:pt x="792839" y="973103"/>
                  <a:pt x="791738" y="977141"/>
                </a:cubicBezTo>
                <a:cubicBezTo>
                  <a:pt x="788801" y="989277"/>
                  <a:pt x="785678" y="1001584"/>
                  <a:pt x="782733" y="1013898"/>
                </a:cubicBezTo>
                <a:cubicBezTo>
                  <a:pt x="781082" y="1020695"/>
                  <a:pt x="779431" y="1027313"/>
                  <a:pt x="777959" y="1033932"/>
                </a:cubicBezTo>
                <a:cubicBezTo>
                  <a:pt x="775572" y="1044038"/>
                  <a:pt x="773177" y="1054329"/>
                  <a:pt x="770790" y="1064807"/>
                </a:cubicBezTo>
                <a:cubicBezTo>
                  <a:pt x="769326" y="1071976"/>
                  <a:pt x="767667" y="1078772"/>
                  <a:pt x="766202" y="1085755"/>
                </a:cubicBezTo>
                <a:cubicBezTo>
                  <a:pt x="763629" y="1097333"/>
                  <a:pt x="761057" y="1108911"/>
                  <a:pt x="758670" y="1120675"/>
                </a:cubicBezTo>
                <a:cubicBezTo>
                  <a:pt x="757561" y="1125821"/>
                  <a:pt x="756461" y="1130967"/>
                  <a:pt x="755360" y="1136113"/>
                </a:cubicBezTo>
                <a:cubicBezTo>
                  <a:pt x="747828" y="1172863"/>
                  <a:pt x="740481" y="1210356"/>
                  <a:pt x="733862" y="1248950"/>
                </a:cubicBezTo>
                <a:cubicBezTo>
                  <a:pt x="733498" y="1250787"/>
                  <a:pt x="733126" y="1252810"/>
                  <a:pt x="732762" y="1254833"/>
                </a:cubicBezTo>
                <a:cubicBezTo>
                  <a:pt x="727430" y="1284786"/>
                  <a:pt x="722842" y="1313460"/>
                  <a:pt x="718797" y="1340290"/>
                </a:cubicBezTo>
                <a:cubicBezTo>
                  <a:pt x="718433" y="1341940"/>
                  <a:pt x="718247" y="1343591"/>
                  <a:pt x="718061" y="1345436"/>
                </a:cubicBezTo>
                <a:cubicBezTo>
                  <a:pt x="716960" y="1354069"/>
                  <a:pt x="715860" y="1362710"/>
                  <a:pt x="714759" y="1371529"/>
                </a:cubicBezTo>
                <a:cubicBezTo>
                  <a:pt x="710349" y="1404977"/>
                  <a:pt x="705940" y="1439162"/>
                  <a:pt x="701530" y="1473525"/>
                </a:cubicBezTo>
                <a:cubicBezTo>
                  <a:pt x="700058" y="1486575"/>
                  <a:pt x="698585" y="1498890"/>
                  <a:pt x="697485" y="1510468"/>
                </a:cubicBezTo>
                <a:cubicBezTo>
                  <a:pt x="695648" y="1536190"/>
                  <a:pt x="693625" y="1561919"/>
                  <a:pt x="691424" y="1588020"/>
                </a:cubicBezTo>
                <a:cubicBezTo>
                  <a:pt x="689037" y="1619446"/>
                  <a:pt x="687751" y="1636170"/>
                  <a:pt x="687751" y="1636170"/>
                </a:cubicBezTo>
                <a:cubicBezTo>
                  <a:pt x="687751" y="1636720"/>
                  <a:pt x="687565" y="1637084"/>
                  <a:pt x="687565" y="1637635"/>
                </a:cubicBezTo>
                <a:cubicBezTo>
                  <a:pt x="684256" y="1681010"/>
                  <a:pt x="681683" y="1725115"/>
                  <a:pt x="681683" y="1769955"/>
                </a:cubicBezTo>
                <a:cubicBezTo>
                  <a:pt x="674336" y="1956121"/>
                  <a:pt x="684256" y="2152943"/>
                  <a:pt x="709977" y="2353997"/>
                </a:cubicBezTo>
                <a:cubicBezTo>
                  <a:pt x="758112" y="2757018"/>
                  <a:pt x="886906" y="3177136"/>
                  <a:pt x="1084232" y="3564355"/>
                </a:cubicBezTo>
                <a:cubicBezTo>
                  <a:pt x="1279713" y="3953040"/>
                  <a:pt x="1551995" y="4302766"/>
                  <a:pt x="1849263" y="4586339"/>
                </a:cubicBezTo>
                <a:cubicBezTo>
                  <a:pt x="1997346" y="4729316"/>
                  <a:pt x="2154241" y="4853181"/>
                  <a:pt x="2309493" y="4960872"/>
                </a:cubicBezTo>
                <a:cubicBezTo>
                  <a:pt x="2386108" y="5016376"/>
                  <a:pt x="2465660" y="5063054"/>
                  <a:pt x="2540802" y="5110839"/>
                </a:cubicBezTo>
                <a:cubicBezTo>
                  <a:pt x="2579753" y="5132701"/>
                  <a:pt x="2617967" y="5154207"/>
                  <a:pt x="2655445" y="5175341"/>
                </a:cubicBezTo>
                <a:cubicBezTo>
                  <a:pt x="2674370" y="5185818"/>
                  <a:pt x="2692923" y="5196102"/>
                  <a:pt x="2711298" y="5206402"/>
                </a:cubicBezTo>
                <a:cubicBezTo>
                  <a:pt x="2730223" y="5215771"/>
                  <a:pt x="2748962" y="5225141"/>
                  <a:pt x="2767515" y="5234332"/>
                </a:cubicBezTo>
                <a:cubicBezTo>
                  <a:pt x="2953449" y="5328609"/>
                  <a:pt x="3126882" y="5398078"/>
                  <a:pt x="3276438" y="5449165"/>
                </a:cubicBezTo>
                <a:cubicBezTo>
                  <a:pt x="3277360" y="5449351"/>
                  <a:pt x="3278461" y="5449537"/>
                  <a:pt x="3279375" y="5449901"/>
                </a:cubicBezTo>
                <a:cubicBezTo>
                  <a:pt x="3279375" y="5449901"/>
                  <a:pt x="3305655" y="5458720"/>
                  <a:pt x="3354889" y="5474894"/>
                </a:cubicBezTo>
                <a:cubicBezTo>
                  <a:pt x="3356176" y="5475266"/>
                  <a:pt x="3357462" y="5475817"/>
                  <a:pt x="3358749" y="5476181"/>
                </a:cubicBezTo>
                <a:cubicBezTo>
                  <a:pt x="3396041" y="5487945"/>
                  <a:pt x="3431318" y="5498423"/>
                  <a:pt x="3464758" y="5507792"/>
                </a:cubicBezTo>
                <a:cubicBezTo>
                  <a:pt x="3495626" y="5516247"/>
                  <a:pt x="3529981" y="5525617"/>
                  <a:pt x="3567645" y="5536281"/>
                </a:cubicBezTo>
                <a:cubicBezTo>
                  <a:pt x="3568931" y="5536645"/>
                  <a:pt x="3570032" y="5537009"/>
                  <a:pt x="3571318" y="5537381"/>
                </a:cubicBezTo>
                <a:cubicBezTo>
                  <a:pt x="3585284" y="5540869"/>
                  <a:pt x="3599799" y="5544364"/>
                  <a:pt x="3614679" y="5547859"/>
                </a:cubicBezTo>
                <a:cubicBezTo>
                  <a:pt x="3623126" y="5549696"/>
                  <a:pt x="3631581" y="5551532"/>
                  <a:pt x="3639478" y="5553369"/>
                </a:cubicBezTo>
                <a:cubicBezTo>
                  <a:pt x="3673655" y="5561088"/>
                  <a:pt x="3703050" y="5567706"/>
                  <a:pt x="3727485" y="5573216"/>
                </a:cubicBezTo>
                <a:cubicBezTo>
                  <a:pt x="3899081" y="5609237"/>
                  <a:pt x="4114960" y="5643422"/>
                  <a:pt x="4364830" y="5655729"/>
                </a:cubicBezTo>
                <a:cubicBezTo>
                  <a:pt x="4406532" y="5656837"/>
                  <a:pt x="4448970" y="5657751"/>
                  <a:pt x="4492330" y="5658859"/>
                </a:cubicBezTo>
                <a:cubicBezTo>
                  <a:pt x="4514014" y="5659410"/>
                  <a:pt x="4535876" y="5659960"/>
                  <a:pt x="4557924" y="5660510"/>
                </a:cubicBezTo>
                <a:cubicBezTo>
                  <a:pt x="4580150" y="5659960"/>
                  <a:pt x="4602385" y="5659410"/>
                  <a:pt x="4624798" y="5658859"/>
                </a:cubicBezTo>
                <a:cubicBezTo>
                  <a:pt x="4669630" y="5657573"/>
                  <a:pt x="4715378" y="5656465"/>
                  <a:pt x="4761674" y="5655186"/>
                </a:cubicBezTo>
                <a:cubicBezTo>
                  <a:pt x="4807972" y="5651691"/>
                  <a:pt x="4854820" y="5648196"/>
                  <a:pt x="4902404" y="5644708"/>
                </a:cubicBezTo>
                <a:cubicBezTo>
                  <a:pt x="5092196" y="5626698"/>
                  <a:pt x="5291902" y="5599310"/>
                  <a:pt x="5493451" y="5548587"/>
                </a:cubicBezTo>
                <a:cubicBezTo>
                  <a:pt x="5896178" y="5449901"/>
                  <a:pt x="6311584" y="5281746"/>
                  <a:pt x="6681234" y="5041184"/>
                </a:cubicBezTo>
                <a:cubicBezTo>
                  <a:pt x="6940285" y="4874543"/>
                  <a:pt x="7179188" y="4677719"/>
                  <a:pt x="7385381" y="4463734"/>
                </a:cubicBezTo>
                <a:lnTo>
                  <a:pt x="7579656" y="4245129"/>
                </a:lnTo>
                <a:lnTo>
                  <a:pt x="7579656" y="5200520"/>
                </a:lnTo>
                <a:cubicBezTo>
                  <a:pt x="7415406" y="5342396"/>
                  <a:pt x="7239028" y="5474894"/>
                  <a:pt x="7053644" y="5593986"/>
                </a:cubicBezTo>
                <a:cubicBezTo>
                  <a:pt x="6619136" y="5876265"/>
                  <a:pt x="6130610" y="6074746"/>
                  <a:pt x="5656414" y="6190706"/>
                </a:cubicBezTo>
                <a:cubicBezTo>
                  <a:pt x="5419410" y="6249884"/>
                  <a:pt x="5184606" y="6282782"/>
                  <a:pt x="4961752" y="6303729"/>
                </a:cubicBezTo>
                <a:cubicBezTo>
                  <a:pt x="4905899" y="6307775"/>
                  <a:pt x="4850782" y="6311812"/>
                  <a:pt x="4796580" y="6315858"/>
                </a:cubicBezTo>
                <a:cubicBezTo>
                  <a:pt x="4742200" y="6317330"/>
                  <a:pt x="4688734" y="6318803"/>
                  <a:pt x="4636004" y="6320268"/>
                </a:cubicBezTo>
                <a:cubicBezTo>
                  <a:pt x="4609732" y="6320818"/>
                  <a:pt x="4583646" y="6321554"/>
                  <a:pt x="4557738" y="6322104"/>
                </a:cubicBezTo>
                <a:cubicBezTo>
                  <a:pt x="4531830" y="6321554"/>
                  <a:pt x="4506109" y="6321004"/>
                  <a:pt x="4480760" y="6320454"/>
                </a:cubicBezTo>
                <a:cubicBezTo>
                  <a:pt x="4430052" y="6318981"/>
                  <a:pt x="4380260" y="6317881"/>
                  <a:pt x="4331390" y="6316594"/>
                </a:cubicBezTo>
                <a:cubicBezTo>
                  <a:pt x="4085379" y="6304652"/>
                  <a:pt x="3867113" y="6274513"/>
                  <a:pt x="3683939" y="6239956"/>
                </a:cubicBezTo>
                <a:cubicBezTo>
                  <a:pt x="3682838" y="6239778"/>
                  <a:pt x="3681552" y="6239778"/>
                  <a:pt x="3680451" y="6239592"/>
                </a:cubicBezTo>
                <a:cubicBezTo>
                  <a:pt x="3680451" y="6239592"/>
                  <a:pt x="3672547" y="6238305"/>
                  <a:pt x="3656931" y="6235547"/>
                </a:cubicBezTo>
                <a:cubicBezTo>
                  <a:pt x="3641315" y="6233160"/>
                  <a:pt x="3618538" y="6227828"/>
                  <a:pt x="3588771" y="6221217"/>
                </a:cubicBezTo>
                <a:cubicBezTo>
                  <a:pt x="3586934" y="6220845"/>
                  <a:pt x="3584912" y="6220295"/>
                  <a:pt x="3583075" y="6219931"/>
                </a:cubicBezTo>
                <a:cubicBezTo>
                  <a:pt x="3536591" y="6210189"/>
                  <a:pt x="3492867" y="6200262"/>
                  <a:pt x="3452080" y="6190528"/>
                </a:cubicBezTo>
                <a:cubicBezTo>
                  <a:pt x="3438487" y="6187583"/>
                  <a:pt x="3424335" y="6184274"/>
                  <a:pt x="3409642" y="6180600"/>
                </a:cubicBezTo>
                <a:cubicBezTo>
                  <a:pt x="3406333" y="6179678"/>
                  <a:pt x="3402473" y="6178578"/>
                  <a:pt x="3398986" y="6177655"/>
                </a:cubicBezTo>
                <a:cubicBezTo>
                  <a:pt x="3398986" y="6177655"/>
                  <a:pt x="3398800" y="6177655"/>
                  <a:pt x="3398800" y="6177655"/>
                </a:cubicBezTo>
                <a:cubicBezTo>
                  <a:pt x="3398063" y="6177477"/>
                  <a:pt x="3397327" y="6177291"/>
                  <a:pt x="3396591" y="6177105"/>
                </a:cubicBezTo>
                <a:cubicBezTo>
                  <a:pt x="3375837" y="6171409"/>
                  <a:pt x="3354525" y="6165527"/>
                  <a:pt x="3331741" y="6159281"/>
                </a:cubicBezTo>
                <a:cubicBezTo>
                  <a:pt x="3313180" y="6154321"/>
                  <a:pt x="3293712" y="6148989"/>
                  <a:pt x="3273865" y="6143293"/>
                </a:cubicBezTo>
                <a:cubicBezTo>
                  <a:pt x="3224258" y="6129692"/>
                  <a:pt x="3182371" y="6117749"/>
                  <a:pt x="3149666" y="6106171"/>
                </a:cubicBezTo>
                <a:cubicBezTo>
                  <a:pt x="2953263" y="6044235"/>
                  <a:pt x="2713685" y="5953453"/>
                  <a:pt x="2453531" y="5821497"/>
                </a:cubicBezTo>
                <a:cubicBezTo>
                  <a:pt x="2431669" y="5810469"/>
                  <a:pt x="2409807" y="5799449"/>
                  <a:pt x="2387573" y="5788421"/>
                </a:cubicBezTo>
                <a:cubicBezTo>
                  <a:pt x="2365710" y="5776471"/>
                  <a:pt x="2343848" y="5764342"/>
                  <a:pt x="2321800" y="5752028"/>
                </a:cubicBezTo>
                <a:cubicBezTo>
                  <a:pt x="2277889" y="5727221"/>
                  <a:pt x="2233064" y="5701863"/>
                  <a:pt x="2187317" y="5676134"/>
                </a:cubicBezTo>
                <a:cubicBezTo>
                  <a:pt x="2098574" y="5620451"/>
                  <a:pt x="2005429" y="5565133"/>
                  <a:pt x="1915400" y="5500073"/>
                </a:cubicBezTo>
                <a:cubicBezTo>
                  <a:pt x="1732775" y="5373449"/>
                  <a:pt x="1548872" y="5227714"/>
                  <a:pt x="1374881" y="5060295"/>
                </a:cubicBezTo>
                <a:cubicBezTo>
                  <a:pt x="1025806" y="4727657"/>
                  <a:pt x="706490" y="4316739"/>
                  <a:pt x="476282" y="3859685"/>
                </a:cubicBezTo>
                <a:cubicBezTo>
                  <a:pt x="243865" y="3404283"/>
                  <a:pt x="92844" y="2909558"/>
                  <a:pt x="35891" y="2435967"/>
                </a:cubicBezTo>
                <a:cubicBezTo>
                  <a:pt x="5573" y="2199442"/>
                  <a:pt x="-5633" y="1968800"/>
                  <a:pt x="2636" y="1750844"/>
                </a:cubicBezTo>
                <a:cubicBezTo>
                  <a:pt x="3008" y="1678065"/>
                  <a:pt x="8518" y="1606946"/>
                  <a:pt x="14214" y="1537298"/>
                </a:cubicBezTo>
                <a:cubicBezTo>
                  <a:pt x="15129" y="1527006"/>
                  <a:pt x="16051" y="1515614"/>
                  <a:pt x="16966" y="1502741"/>
                </a:cubicBezTo>
                <a:cubicBezTo>
                  <a:pt x="17888" y="1486203"/>
                  <a:pt x="19539" y="1467092"/>
                  <a:pt x="21561" y="1446323"/>
                </a:cubicBezTo>
                <a:cubicBezTo>
                  <a:pt x="21747" y="1442099"/>
                  <a:pt x="22111" y="1437689"/>
                  <a:pt x="22483" y="1433458"/>
                </a:cubicBezTo>
                <a:cubicBezTo>
                  <a:pt x="23584" y="1424639"/>
                  <a:pt x="24684" y="1416005"/>
                  <a:pt x="25785" y="1407178"/>
                </a:cubicBezTo>
                <a:cubicBezTo>
                  <a:pt x="31295" y="1361051"/>
                  <a:pt x="38464" y="1307392"/>
                  <a:pt x="46547" y="1246191"/>
                </a:cubicBezTo>
                <a:cubicBezTo>
                  <a:pt x="46547" y="1245641"/>
                  <a:pt x="46733" y="1245091"/>
                  <a:pt x="46733" y="1244541"/>
                </a:cubicBezTo>
                <a:cubicBezTo>
                  <a:pt x="48383" y="1232963"/>
                  <a:pt x="49856" y="1221198"/>
                  <a:pt x="51328" y="1209806"/>
                </a:cubicBezTo>
                <a:cubicBezTo>
                  <a:pt x="55002" y="1189409"/>
                  <a:pt x="58489" y="1169375"/>
                  <a:pt x="62163" y="1149342"/>
                </a:cubicBezTo>
                <a:cubicBezTo>
                  <a:pt x="69881" y="1103951"/>
                  <a:pt x="79065" y="1055616"/>
                  <a:pt x="89543" y="1004529"/>
                </a:cubicBezTo>
                <a:cubicBezTo>
                  <a:pt x="90457" y="1000119"/>
                  <a:pt x="91379" y="995888"/>
                  <a:pt x="92294" y="991478"/>
                </a:cubicBezTo>
                <a:cubicBezTo>
                  <a:pt x="95603" y="976227"/>
                  <a:pt x="98912" y="960417"/>
                  <a:pt x="102400" y="944615"/>
                </a:cubicBezTo>
                <a:cubicBezTo>
                  <a:pt x="103872" y="937997"/>
                  <a:pt x="105337" y="931386"/>
                  <a:pt x="106809" y="924768"/>
                </a:cubicBezTo>
                <a:cubicBezTo>
                  <a:pt x="109932" y="910803"/>
                  <a:pt x="113242" y="896651"/>
                  <a:pt x="116551" y="882314"/>
                </a:cubicBezTo>
                <a:cubicBezTo>
                  <a:pt x="117829" y="876254"/>
                  <a:pt x="119302" y="870372"/>
                  <a:pt x="120774" y="864304"/>
                </a:cubicBezTo>
                <a:cubicBezTo>
                  <a:pt x="124812" y="847580"/>
                  <a:pt x="128857" y="830677"/>
                  <a:pt x="133267" y="813581"/>
                </a:cubicBezTo>
                <a:cubicBezTo>
                  <a:pt x="133817" y="811194"/>
                  <a:pt x="134554" y="808807"/>
                  <a:pt x="135104" y="806413"/>
                </a:cubicBezTo>
                <a:cubicBezTo>
                  <a:pt x="170381" y="667668"/>
                  <a:pt x="216128" y="515314"/>
                  <a:pt x="276205" y="353591"/>
                </a:cubicBezTo>
                <a:cubicBezTo>
                  <a:pt x="290170" y="318120"/>
                  <a:pt x="304685" y="282099"/>
                  <a:pt x="319751" y="245713"/>
                </a:cubicBezTo>
                <a:cubicBezTo>
                  <a:pt x="345287" y="180289"/>
                  <a:pt x="370086" y="124971"/>
                  <a:pt x="391220" y="79759"/>
                </a:cubicBezTo>
                <a:close/>
              </a:path>
            </a:pathLst>
          </a:custGeom>
          <a:solidFill>
            <a:srgbClr val="F1F2F2"/>
          </a:solidFill>
          <a:ln w="237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F9937D74-76F2-6540-999E-6E3E74DF3CAA}"/>
              </a:ext>
            </a:extLst>
          </p:cNvPr>
          <p:cNvSpPr/>
          <p:nvPr/>
        </p:nvSpPr>
        <p:spPr>
          <a:xfrm rot="10800000">
            <a:off x="0" y="1994564"/>
            <a:ext cx="6550436" cy="2693322"/>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297239"/>
          </a:solidFill>
          <a:ln w="2370"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0F923373-10C2-7448-9A99-9AD00DAB9853}"/>
              </a:ext>
            </a:extLst>
          </p:cNvPr>
          <p:cNvSpPr/>
          <p:nvPr/>
        </p:nvSpPr>
        <p:spPr>
          <a:xfrm rot="10800000">
            <a:off x="6450993" y="252355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C7DDA0B-9300-C84E-805B-91DFA73C67D2}"/>
              </a:ext>
            </a:extLst>
          </p:cNvPr>
          <p:cNvGrpSpPr/>
          <p:nvPr userDrawn="1"/>
        </p:nvGrpSpPr>
        <p:grpSpPr>
          <a:xfrm>
            <a:off x="213315" y="5642759"/>
            <a:ext cx="2735993" cy="679345"/>
            <a:chOff x="0" y="0"/>
            <a:chExt cx="2301694" cy="571500"/>
          </a:xfrm>
        </p:grpSpPr>
        <p:sp>
          <p:nvSpPr>
            <p:cNvPr id="20" name="Rectangle 19">
              <a:extLst>
                <a:ext uri="{FF2B5EF4-FFF2-40B4-BE49-F238E27FC236}">
                  <a16:creationId xmlns:a16="http://schemas.microsoft.com/office/drawing/2014/main" id="{B71A814C-FB12-F749-A560-BD9642ABF26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1" name="Picture 20">
              <a:extLst>
                <a:ext uri="{FF2B5EF4-FFF2-40B4-BE49-F238E27FC236}">
                  <a16:creationId xmlns:a16="http://schemas.microsoft.com/office/drawing/2014/main" id="{5B69F029-B917-2E46-8724-CE05AF7DF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4" name="Text Placeholder 23">
            <a:extLst>
              <a:ext uri="{FF2B5EF4-FFF2-40B4-BE49-F238E27FC236}">
                <a16:creationId xmlns:a16="http://schemas.microsoft.com/office/drawing/2014/main" id="{2546403F-7C8D-8348-8F7B-5E9C8AAE4AC3}"/>
              </a:ext>
            </a:extLst>
          </p:cNvPr>
          <p:cNvSpPr>
            <a:spLocks noGrp="1"/>
          </p:cNvSpPr>
          <p:nvPr>
            <p:ph type="body" sz="quarter" idx="15" hasCustomPrompt="1"/>
          </p:nvPr>
        </p:nvSpPr>
        <p:spPr>
          <a:xfrm>
            <a:off x="585332" y="3366372"/>
            <a:ext cx="5278651" cy="697353"/>
          </a:xfrm>
        </p:spPr>
        <p:txBody>
          <a:bodyPr>
            <a:noAutofit/>
          </a:bodyPr>
          <a:lstStyle>
            <a:lvl1pPr marL="0" indent="0" algn="l">
              <a:buNone/>
              <a:defRPr sz="5400" b="1" baseline="0">
                <a:solidFill>
                  <a:schemeClr val="bg1"/>
                </a:solidFill>
                <a:latin typeface="+mn-lt"/>
              </a:defRPr>
            </a:lvl1pPr>
          </a:lstStyle>
          <a:p>
            <a:pPr lvl="0"/>
            <a:r>
              <a:rPr lang="en-US"/>
              <a:t>POWERPIONT</a:t>
            </a:r>
          </a:p>
        </p:txBody>
      </p:sp>
      <p:sp>
        <p:nvSpPr>
          <p:cNvPr id="25" name="Text Placeholder 23">
            <a:extLst>
              <a:ext uri="{FF2B5EF4-FFF2-40B4-BE49-F238E27FC236}">
                <a16:creationId xmlns:a16="http://schemas.microsoft.com/office/drawing/2014/main" id="{60557D00-020D-BD43-AB3C-5A3B7B04DB1F}"/>
              </a:ext>
            </a:extLst>
          </p:cNvPr>
          <p:cNvSpPr>
            <a:spLocks noGrp="1"/>
          </p:cNvSpPr>
          <p:nvPr>
            <p:ph type="body" sz="quarter" idx="16" hasCustomPrompt="1"/>
          </p:nvPr>
        </p:nvSpPr>
        <p:spPr>
          <a:xfrm>
            <a:off x="585332" y="2747849"/>
            <a:ext cx="5278651" cy="697353"/>
          </a:xfrm>
        </p:spPr>
        <p:txBody>
          <a:bodyPr>
            <a:normAutofit/>
          </a:bodyPr>
          <a:lstStyle>
            <a:lvl1pPr marL="0" indent="0" algn="l">
              <a:buNone/>
              <a:defRPr sz="3600" b="0" i="0">
                <a:solidFill>
                  <a:schemeClr val="bg1"/>
                </a:solidFill>
                <a:latin typeface="+mn-lt"/>
              </a:defRPr>
            </a:lvl1pPr>
          </a:lstStyle>
          <a:p>
            <a:pPr lvl="0"/>
            <a:r>
              <a:rPr lang="en-US"/>
              <a:t>Cover Design 1</a:t>
            </a:r>
          </a:p>
        </p:txBody>
      </p:sp>
      <p:pic>
        <p:nvPicPr>
          <p:cNvPr id="26" name="Picture 25" descr="Logo&#10;&#10;Description automatically generated">
            <a:extLst>
              <a:ext uri="{FF2B5EF4-FFF2-40B4-BE49-F238E27FC236}">
                <a16:creationId xmlns:a16="http://schemas.microsoft.com/office/drawing/2014/main" id="{1C6E8B7D-F338-1148-9FC3-1E54738D0EB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49996" y="1700219"/>
            <a:ext cx="5223504" cy="3340878"/>
          </a:xfrm>
          <a:prstGeom prst="rect">
            <a:avLst/>
          </a:prstGeom>
        </p:spPr>
      </p:pic>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a:solidFill>
            <a:schemeClr val="bg1"/>
          </a:solidFill>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rgbClr val="84BA41"/>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rgbClr val="468940"/>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rgbClr val="0B582E"/>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4" name="Text Box 5">
            <a:extLst>
              <a:ext uri="{FF2B5EF4-FFF2-40B4-BE49-F238E27FC236}">
                <a16:creationId xmlns:a16="http://schemas.microsoft.com/office/drawing/2014/main" id="{2E42481F-96E6-F342-BB9E-86DE90893F9B}"/>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2107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36538" y="1382152"/>
            <a:ext cx="7491958" cy="1805615"/>
            <a:chOff x="7490990" y="4949396"/>
            <a:chExt cx="14519185" cy="3790686"/>
          </a:xfrm>
          <a:solidFill>
            <a:schemeClr val="bg1"/>
          </a:solidFill>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rgbClr val="84BA41"/>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rgbClr val="468940"/>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rgbClr val="0B582E"/>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22510" y="3497962"/>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9827" y="3497962"/>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56257" y="3497962"/>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22510" y="1957367"/>
            <a:ext cx="2106525" cy="1237497"/>
          </a:xfrm>
        </p:spPr>
        <p:txBody>
          <a:bodyPr/>
          <a:lstStyle>
            <a:lvl1pPr algn="ctr">
              <a:buNone/>
              <a:defRPr sz="36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02548" y="1957367"/>
            <a:ext cx="2106525" cy="1237497"/>
          </a:xfrm>
        </p:spPr>
        <p:txBody>
          <a:bodyPr/>
          <a:lstStyle>
            <a:lvl1pPr algn="ctr">
              <a:buNone/>
              <a:defRPr sz="36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795443" y="1957367"/>
            <a:ext cx="2106525" cy="1237497"/>
          </a:xfrm>
        </p:spPr>
        <p:txBody>
          <a:bodyPr/>
          <a:lstStyle>
            <a:lvl1pPr algn="ctr">
              <a:buNone/>
              <a:defRPr sz="36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4" name="Text Box 5">
            <a:extLst>
              <a:ext uri="{FF2B5EF4-FFF2-40B4-BE49-F238E27FC236}">
                <a16:creationId xmlns:a16="http://schemas.microsoft.com/office/drawing/2014/main" id="{2E42481F-96E6-F342-BB9E-86DE90893F9B}"/>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3825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68940"/>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4BA41"/>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63A043"/>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0B582E"/>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297239"/>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7520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29117"/>
            <a:ext cx="4539968"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68940"/>
                </a:solidFill>
                <a:latin typeface="+mn-lt"/>
              </a:defRPr>
            </a:lvl1pPr>
          </a:lstStyle>
          <a:p>
            <a:pPr lvl="0"/>
            <a:r>
              <a:rPr lang="en-US"/>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4BA41"/>
                </a:solidFill>
                <a:latin typeface="+mn-lt"/>
              </a:defRPr>
            </a:lvl1pPr>
          </a:lstStyle>
          <a:p>
            <a:pPr lvl="0"/>
            <a:r>
              <a:rPr lang="en-US"/>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0B582E"/>
                </a:solidFill>
                <a:latin typeface="+mn-lt"/>
              </a:defRPr>
            </a:lvl1pPr>
          </a:lstStyle>
          <a:p>
            <a:pPr lvl="0"/>
            <a:r>
              <a:rPr lang="en-US"/>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297239"/>
                </a:solidFill>
                <a:latin typeface="+mn-lt"/>
              </a:defRPr>
            </a:lvl1pPr>
          </a:lstStyle>
          <a:p>
            <a:pPr lvl="0"/>
            <a:r>
              <a:rPr lang="en-US"/>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63A043"/>
                </a:solidFill>
                <a:latin typeface="+mn-lt"/>
              </a:defRPr>
            </a:lvl1pPr>
          </a:lstStyle>
          <a:p>
            <a:pPr lvl="0"/>
            <a:r>
              <a:rPr lang="en-US"/>
              <a:t>Title</a:t>
            </a:r>
          </a:p>
        </p:txBody>
      </p:sp>
      <p:sp>
        <p:nvSpPr>
          <p:cNvPr id="68" name="Text Box 5">
            <a:extLst>
              <a:ext uri="{FF2B5EF4-FFF2-40B4-BE49-F238E27FC236}">
                <a16:creationId xmlns:a16="http://schemas.microsoft.com/office/drawing/2014/main" id="{939BE804-14E9-8644-BC46-A448B45AC6B2}"/>
              </a:ext>
            </a:extLst>
          </p:cNvPr>
          <p:cNvSpPr txBox="1"/>
          <p:nvPr userDrawn="1"/>
        </p:nvSpPr>
        <p:spPr>
          <a:xfrm rot="5400000">
            <a:off x="9213167" y="3940260"/>
            <a:ext cx="5357518" cy="22234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2531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1942868" y="2765670"/>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4BA41"/>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433889" y="3354733"/>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97239"/>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3783103" y="3635128"/>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63A043"/>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469692" y="2157756"/>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0B582E"/>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133236" y="2120056"/>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68940"/>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1667187" y="3894316"/>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4BA41"/>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481962" y="5117212"/>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63A043"/>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086111" y="1964543"/>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68940"/>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7616729" y="3022502"/>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97239"/>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411245" y="2230800"/>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0B582E"/>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063680" y="3424909"/>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010479" y="4410622"/>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509130" y="4122543"/>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8625833" y="3068072"/>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203677" y="2835852"/>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1696604" y="4043223"/>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500643" y="2329432"/>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5</a:t>
            </a:r>
            <a:endParaRPr lang="en-US"/>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5561920" y="5263460"/>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24" name="Text Placeholder 17">
            <a:extLst>
              <a:ext uri="{FF2B5EF4-FFF2-40B4-BE49-F238E27FC236}">
                <a16:creationId xmlns:a16="http://schemas.microsoft.com/office/drawing/2014/main" id="{1504325D-5B53-A741-9F4A-1EA65D04662E}"/>
              </a:ext>
            </a:extLst>
          </p:cNvPr>
          <p:cNvSpPr>
            <a:spLocks noGrp="1"/>
          </p:cNvSpPr>
          <p:nvPr>
            <p:ph type="body" sz="quarter" idx="36" hasCustomPrompt="1"/>
          </p:nvPr>
        </p:nvSpPr>
        <p:spPr>
          <a:xfrm>
            <a:off x="5134337" y="2011710"/>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25" name="Text Placeholder 17">
            <a:extLst>
              <a:ext uri="{FF2B5EF4-FFF2-40B4-BE49-F238E27FC236}">
                <a16:creationId xmlns:a16="http://schemas.microsoft.com/office/drawing/2014/main" id="{C69A8499-F2CE-F349-A11C-AD4AD2B1C10A}"/>
              </a:ext>
            </a:extLst>
          </p:cNvPr>
          <p:cNvSpPr>
            <a:spLocks noGrp="1"/>
          </p:cNvSpPr>
          <p:nvPr>
            <p:ph type="body" sz="quarter" idx="39" hasCustomPrompt="1"/>
          </p:nvPr>
        </p:nvSpPr>
        <p:spPr>
          <a:xfrm>
            <a:off x="7652164" y="313502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29" name="Text Box 5">
            <a:extLst>
              <a:ext uri="{FF2B5EF4-FFF2-40B4-BE49-F238E27FC236}">
                <a16:creationId xmlns:a16="http://schemas.microsoft.com/office/drawing/2014/main" id="{252DF130-B7EB-BA4C-95D4-11B532998667}"/>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7714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500910" y="2319159"/>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4BA41"/>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433889" y="3354733"/>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97239"/>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3533531" y="3275800"/>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63A043"/>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469692" y="2157756"/>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0B582E"/>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167312" y="1978679"/>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68940"/>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25229" y="3447805"/>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4BA41"/>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232390" y="4757884"/>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63A043"/>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120187" y="1823166"/>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68940"/>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7616729" y="3022502"/>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97239"/>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411245" y="2230800"/>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0B582E"/>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621722" y="2978398"/>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3760907" y="4051294"/>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509130" y="4122543"/>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8625833" y="3068072"/>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237753" y="2694475"/>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54646" y="3596712"/>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500643" y="2329432"/>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5</a:t>
            </a:r>
            <a:endParaRPr lang="en-US"/>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5312348" y="4904132"/>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24" name="Text Placeholder 17">
            <a:extLst>
              <a:ext uri="{FF2B5EF4-FFF2-40B4-BE49-F238E27FC236}">
                <a16:creationId xmlns:a16="http://schemas.microsoft.com/office/drawing/2014/main" id="{1504325D-5B53-A741-9F4A-1EA65D04662E}"/>
              </a:ext>
            </a:extLst>
          </p:cNvPr>
          <p:cNvSpPr>
            <a:spLocks noGrp="1"/>
          </p:cNvSpPr>
          <p:nvPr>
            <p:ph type="body" sz="quarter" idx="36" hasCustomPrompt="1"/>
          </p:nvPr>
        </p:nvSpPr>
        <p:spPr>
          <a:xfrm>
            <a:off x="5168413" y="1870333"/>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25" name="Text Placeholder 17">
            <a:extLst>
              <a:ext uri="{FF2B5EF4-FFF2-40B4-BE49-F238E27FC236}">
                <a16:creationId xmlns:a16="http://schemas.microsoft.com/office/drawing/2014/main" id="{C69A8499-F2CE-F349-A11C-AD4AD2B1C10A}"/>
              </a:ext>
            </a:extLst>
          </p:cNvPr>
          <p:cNvSpPr>
            <a:spLocks noGrp="1"/>
          </p:cNvSpPr>
          <p:nvPr>
            <p:ph type="body" sz="quarter" idx="39" hasCustomPrompt="1"/>
          </p:nvPr>
        </p:nvSpPr>
        <p:spPr>
          <a:xfrm>
            <a:off x="7652164" y="313502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29" name="Text Box 5">
            <a:extLst>
              <a:ext uri="{FF2B5EF4-FFF2-40B4-BE49-F238E27FC236}">
                <a16:creationId xmlns:a16="http://schemas.microsoft.com/office/drawing/2014/main" id="{252DF130-B7EB-BA4C-95D4-11B532998667}"/>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 name="Freeform 170">
            <a:extLst>
              <a:ext uri="{FF2B5EF4-FFF2-40B4-BE49-F238E27FC236}">
                <a16:creationId xmlns:a16="http://schemas.microsoft.com/office/drawing/2014/main" id="{F91C81A4-2FCB-F132-B980-39C2297A069A}"/>
              </a:ext>
            </a:extLst>
          </p:cNvPr>
          <p:cNvSpPr>
            <a:spLocks noChangeArrowheads="1"/>
          </p:cNvSpPr>
          <p:nvPr userDrawn="1"/>
        </p:nvSpPr>
        <p:spPr bwMode="auto">
          <a:xfrm>
            <a:off x="1405394" y="3869827"/>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97239"/>
          </a:solidFill>
          <a:ln w="9525" cap="flat">
            <a:noFill/>
            <a:bevel/>
            <a:headEnd/>
            <a:tailEnd/>
          </a:ln>
          <a:effectLst/>
        </p:spPr>
        <p:txBody>
          <a:bodyPr wrap="none" anchor="ctr"/>
          <a:lstStyle/>
          <a:p>
            <a:endParaRPr lang="en-US"/>
          </a:p>
        </p:txBody>
      </p:sp>
      <p:sp>
        <p:nvSpPr>
          <p:cNvPr id="4" name="Freeform 177">
            <a:extLst>
              <a:ext uri="{FF2B5EF4-FFF2-40B4-BE49-F238E27FC236}">
                <a16:creationId xmlns:a16="http://schemas.microsoft.com/office/drawing/2014/main" id="{28CF0564-F3CF-F5DD-43BB-FE9EA63377C5}"/>
              </a:ext>
            </a:extLst>
          </p:cNvPr>
          <p:cNvSpPr>
            <a:spLocks noChangeArrowheads="1"/>
          </p:cNvSpPr>
          <p:nvPr userDrawn="1"/>
        </p:nvSpPr>
        <p:spPr bwMode="auto">
          <a:xfrm>
            <a:off x="2588234" y="3537596"/>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97239"/>
          </a:solidFill>
          <a:ln w="9525" cap="flat">
            <a:noFill/>
            <a:bevel/>
            <a:headEnd/>
            <a:tailEnd/>
          </a:ln>
          <a:effectLst/>
        </p:spPr>
        <p:txBody>
          <a:bodyPr wrap="none" anchor="ctr"/>
          <a:lstStyle/>
          <a:p>
            <a:endParaRPr lang="en-US"/>
          </a:p>
        </p:txBody>
      </p:sp>
      <p:sp>
        <p:nvSpPr>
          <p:cNvPr id="5" name="Text Placeholder 17">
            <a:extLst>
              <a:ext uri="{FF2B5EF4-FFF2-40B4-BE49-F238E27FC236}">
                <a16:creationId xmlns:a16="http://schemas.microsoft.com/office/drawing/2014/main" id="{F63E0703-9E01-BB77-D29F-CF7E287B9988}"/>
              </a:ext>
            </a:extLst>
          </p:cNvPr>
          <p:cNvSpPr>
            <a:spLocks noGrp="1"/>
          </p:cNvSpPr>
          <p:nvPr>
            <p:ph type="body" sz="quarter" idx="40" hasCustomPrompt="1"/>
          </p:nvPr>
        </p:nvSpPr>
        <p:spPr>
          <a:xfrm>
            <a:off x="1480635" y="4637637"/>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 name="Text Placeholder 17">
            <a:extLst>
              <a:ext uri="{FF2B5EF4-FFF2-40B4-BE49-F238E27FC236}">
                <a16:creationId xmlns:a16="http://schemas.microsoft.com/office/drawing/2014/main" id="{BE88C832-7814-3850-A9A7-DAF4215453BB}"/>
              </a:ext>
            </a:extLst>
          </p:cNvPr>
          <p:cNvSpPr>
            <a:spLocks noGrp="1"/>
          </p:cNvSpPr>
          <p:nvPr>
            <p:ph type="body" sz="quarter" idx="41" hasCustomPrompt="1"/>
          </p:nvPr>
        </p:nvSpPr>
        <p:spPr>
          <a:xfrm>
            <a:off x="2623669" y="3650123"/>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Tree>
    <p:extLst>
      <p:ext uri="{BB962C8B-B14F-4D97-AF65-F5344CB8AC3E}">
        <p14:creationId xmlns:p14="http://schemas.microsoft.com/office/powerpoint/2010/main" val="2760786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092856" y="2614060"/>
            <a:ext cx="2664102" cy="2664102"/>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3388082" y="2614060"/>
            <a:ext cx="2664102" cy="266410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5683308" y="2614060"/>
            <a:ext cx="2664102" cy="266410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7978534" y="2614060"/>
            <a:ext cx="2664102" cy="266410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1461732" y="2171652"/>
            <a:ext cx="1268168" cy="1268168"/>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3756958" y="2171652"/>
            <a:ext cx="1268168" cy="1268168"/>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052184" y="2171652"/>
            <a:ext cx="1268168" cy="1268168"/>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8347410" y="2171652"/>
            <a:ext cx="1268168" cy="1268168"/>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1564981" y="2259942"/>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3863712" y="227840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158938" y="227840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8454164" y="2278405"/>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2438346" y="4752544"/>
            <a:ext cx="879736" cy="87973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4801840" y="4752544"/>
            <a:ext cx="879736" cy="879735"/>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098798" y="4752544"/>
            <a:ext cx="879736" cy="879735"/>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9529207" y="4752544"/>
            <a:ext cx="879736" cy="879735"/>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750908" y="2419873"/>
            <a:ext cx="695250" cy="734798"/>
          </a:xfrm>
        </p:spPr>
        <p:txBody>
          <a:bodyPr/>
          <a:lstStyle>
            <a:lvl1pPr algn="ctr">
              <a:buNone/>
              <a:defRPr sz="4800" b="0"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4067515" y="2422469"/>
            <a:ext cx="695250" cy="734798"/>
          </a:xfrm>
        </p:spPr>
        <p:txBody>
          <a:bodyPr/>
          <a:lstStyle>
            <a:lvl1pPr algn="ctr">
              <a:buNone/>
              <a:defRPr sz="4800" b="0"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341360" y="2435827"/>
            <a:ext cx="695250" cy="734798"/>
          </a:xfrm>
        </p:spPr>
        <p:txBody>
          <a:bodyPr/>
          <a:lstStyle>
            <a:lvl1pPr algn="ctr">
              <a:buNone/>
              <a:defRPr sz="4800" b="0"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8657967" y="2438423"/>
            <a:ext cx="695250" cy="734798"/>
          </a:xfrm>
        </p:spPr>
        <p:txBody>
          <a:bodyPr/>
          <a:lstStyle>
            <a:lvl1pPr algn="ctr">
              <a:buNone/>
              <a:defRPr sz="4800" b="0"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1294852" y="360883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881337" y="359450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12564" y="357570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3626079" y="359003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Box 5">
            <a:extLst>
              <a:ext uri="{FF2B5EF4-FFF2-40B4-BE49-F238E27FC236}">
                <a16:creationId xmlns:a16="http://schemas.microsoft.com/office/drawing/2014/main" id="{FB042637-18C0-1640-9D42-D613390279B5}"/>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9996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092856" y="2614060"/>
            <a:ext cx="2664102" cy="2664102"/>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197829" y="2614060"/>
            <a:ext cx="2664102" cy="266410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7299568" y="2614060"/>
            <a:ext cx="2664102" cy="266410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1461732" y="2171652"/>
            <a:ext cx="1268168" cy="1268168"/>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566705" y="2171652"/>
            <a:ext cx="1268168" cy="1268168"/>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668444" y="2171652"/>
            <a:ext cx="1268168" cy="1268168"/>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1564981" y="2259942"/>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673459" y="227840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775198" y="227840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2438346" y="4752544"/>
            <a:ext cx="879736" cy="87973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611587" y="4752544"/>
            <a:ext cx="879736" cy="879735"/>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715058" y="4752544"/>
            <a:ext cx="879736" cy="879735"/>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750908" y="2419873"/>
            <a:ext cx="695250" cy="734798"/>
          </a:xfrm>
        </p:spPr>
        <p:txBody>
          <a:bodyPr/>
          <a:lstStyle>
            <a:lvl1pPr algn="ctr">
              <a:buNone/>
              <a:defRPr sz="4800" b="0"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4877262" y="2422469"/>
            <a:ext cx="695250" cy="734798"/>
          </a:xfrm>
        </p:spPr>
        <p:txBody>
          <a:bodyPr/>
          <a:lstStyle>
            <a:lvl1pPr algn="ctr">
              <a:buNone/>
              <a:defRPr sz="4800" b="0"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957620" y="2435827"/>
            <a:ext cx="695250" cy="734798"/>
          </a:xfrm>
        </p:spPr>
        <p:txBody>
          <a:bodyPr/>
          <a:lstStyle>
            <a:lvl1pPr algn="ctr">
              <a:buNone/>
              <a:defRPr sz="4800" b="0"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1294852" y="360883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7497597" y="359450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4435826" y="359003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Box 5">
            <a:extLst>
              <a:ext uri="{FF2B5EF4-FFF2-40B4-BE49-F238E27FC236}">
                <a16:creationId xmlns:a16="http://schemas.microsoft.com/office/drawing/2014/main" id="{FB042637-18C0-1640-9D42-D613390279B5}"/>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9128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3157719"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711689" y="4223142"/>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777371"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2189284" y="2594824"/>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4920453"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4984608" y="4288825"/>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4396521" y="4716525"/>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5354263"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7113943" y="4223142"/>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7181153"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6593066" y="2594824"/>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7549281" y="4270495"/>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9310488"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9377698" y="4288825"/>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8789610" y="4716525"/>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4556691" y="3117216"/>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8957418" y="3117216"/>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6760032" y="4807913"/>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98838" y="4779489"/>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6126530" y="4745592"/>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3916281" y="2823088"/>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8242372" y="2789191"/>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5" name="Freeform 34">
            <a:extLst>
              <a:ext uri="{FF2B5EF4-FFF2-40B4-BE49-F238E27FC236}">
                <a16:creationId xmlns:a16="http://schemas.microsoft.com/office/drawing/2014/main" id="{CE42815F-D3BC-ED41-BFE5-988CDFA369C9}"/>
              </a:ext>
            </a:extLst>
          </p:cNvPr>
          <p:cNvSpPr/>
          <p:nvPr userDrawn="1"/>
        </p:nvSpPr>
        <p:spPr>
          <a:xfrm>
            <a:off x="1" y="4284355"/>
            <a:ext cx="2598525" cy="233707"/>
          </a:xfrm>
          <a:custGeom>
            <a:avLst/>
            <a:gdLst>
              <a:gd name="connsiteX0" fmla="*/ 0 w 2598525"/>
              <a:gd name="connsiteY0" fmla="*/ 0 h 233707"/>
              <a:gd name="connsiteX1" fmla="*/ 939659 w 2598525"/>
              <a:gd name="connsiteY1" fmla="*/ 0 h 233707"/>
              <a:gd name="connsiteX2" fmla="*/ 1357163 w 2598525"/>
              <a:gd name="connsiteY2" fmla="*/ 0 h 233707"/>
              <a:gd name="connsiteX3" fmla="*/ 2596999 w 2598525"/>
              <a:gd name="connsiteY3" fmla="*/ 0 h 233707"/>
              <a:gd name="connsiteX4" fmla="*/ 2564951 w 2598525"/>
              <a:gd name="connsiteY4" fmla="*/ 115336 h 233707"/>
              <a:gd name="connsiteX5" fmla="*/ 2598525 w 2598525"/>
              <a:gd name="connsiteY5" fmla="*/ 233707 h 233707"/>
              <a:gd name="connsiteX6" fmla="*/ 1359557 w 2598525"/>
              <a:gd name="connsiteY6" fmla="*/ 233707 h 233707"/>
              <a:gd name="connsiteX7" fmla="*/ 938133 w 2598525"/>
              <a:gd name="connsiteY7" fmla="*/ 233707 h 233707"/>
              <a:gd name="connsiteX8" fmla="*/ 0 w 2598525"/>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525" h="233707">
                <a:moveTo>
                  <a:pt x="0" y="0"/>
                </a:moveTo>
                <a:lnTo>
                  <a:pt x="939659" y="0"/>
                </a:lnTo>
                <a:lnTo>
                  <a:pt x="1357163" y="0"/>
                </a:lnTo>
                <a:lnTo>
                  <a:pt x="2596999" y="0"/>
                </a:lnTo>
                <a:cubicBezTo>
                  <a:pt x="2575634" y="34904"/>
                  <a:pt x="2564951" y="74361"/>
                  <a:pt x="2564951" y="115336"/>
                </a:cubicBezTo>
                <a:cubicBezTo>
                  <a:pt x="2564951" y="160863"/>
                  <a:pt x="2578686" y="198803"/>
                  <a:pt x="2598525" y="233707"/>
                </a:cubicBezTo>
                <a:lnTo>
                  <a:pt x="1359557" y="233707"/>
                </a:lnTo>
                <a:lnTo>
                  <a:pt x="938133" y="233707"/>
                </a:lnTo>
                <a:lnTo>
                  <a:pt x="0" y="233707"/>
                </a:lnTo>
                <a:close/>
              </a:path>
            </a:pathLst>
          </a:custGeom>
          <a:solidFill>
            <a:srgbClr val="84BA4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Text Box 5">
            <a:extLst>
              <a:ext uri="{FF2B5EF4-FFF2-40B4-BE49-F238E27FC236}">
                <a16:creationId xmlns:a16="http://schemas.microsoft.com/office/drawing/2014/main" id="{454F376A-9EA5-784D-A2D9-064CBC5701D6}"/>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3" name="Text Placeholder 23">
            <a:extLst>
              <a:ext uri="{FF2B5EF4-FFF2-40B4-BE49-F238E27FC236}">
                <a16:creationId xmlns:a16="http://schemas.microsoft.com/office/drawing/2014/main" id="{ACC630CD-41A9-B345-9727-D1AC3080B4EA}"/>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Tree>
    <p:extLst>
      <p:ext uri="{BB962C8B-B14F-4D97-AF65-F5344CB8AC3E}">
        <p14:creationId xmlns:p14="http://schemas.microsoft.com/office/powerpoint/2010/main" val="2202688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3157719"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711689" y="4223142"/>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777371"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2189284" y="2594824"/>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4920453"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4984608" y="4288825"/>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4396521" y="4716525"/>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4556691" y="3117216"/>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98838" y="4779489"/>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3916281" y="2823088"/>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5" name="Freeform 34">
            <a:extLst>
              <a:ext uri="{FF2B5EF4-FFF2-40B4-BE49-F238E27FC236}">
                <a16:creationId xmlns:a16="http://schemas.microsoft.com/office/drawing/2014/main" id="{CE42815F-D3BC-ED41-BFE5-988CDFA369C9}"/>
              </a:ext>
            </a:extLst>
          </p:cNvPr>
          <p:cNvSpPr/>
          <p:nvPr userDrawn="1"/>
        </p:nvSpPr>
        <p:spPr>
          <a:xfrm>
            <a:off x="1" y="4284355"/>
            <a:ext cx="2598525" cy="233707"/>
          </a:xfrm>
          <a:custGeom>
            <a:avLst/>
            <a:gdLst>
              <a:gd name="connsiteX0" fmla="*/ 0 w 2598525"/>
              <a:gd name="connsiteY0" fmla="*/ 0 h 233707"/>
              <a:gd name="connsiteX1" fmla="*/ 939659 w 2598525"/>
              <a:gd name="connsiteY1" fmla="*/ 0 h 233707"/>
              <a:gd name="connsiteX2" fmla="*/ 1357163 w 2598525"/>
              <a:gd name="connsiteY2" fmla="*/ 0 h 233707"/>
              <a:gd name="connsiteX3" fmla="*/ 2596999 w 2598525"/>
              <a:gd name="connsiteY3" fmla="*/ 0 h 233707"/>
              <a:gd name="connsiteX4" fmla="*/ 2564951 w 2598525"/>
              <a:gd name="connsiteY4" fmla="*/ 115336 h 233707"/>
              <a:gd name="connsiteX5" fmla="*/ 2598525 w 2598525"/>
              <a:gd name="connsiteY5" fmla="*/ 233707 h 233707"/>
              <a:gd name="connsiteX6" fmla="*/ 1359557 w 2598525"/>
              <a:gd name="connsiteY6" fmla="*/ 233707 h 233707"/>
              <a:gd name="connsiteX7" fmla="*/ 938133 w 2598525"/>
              <a:gd name="connsiteY7" fmla="*/ 233707 h 233707"/>
              <a:gd name="connsiteX8" fmla="*/ 0 w 2598525"/>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525" h="233707">
                <a:moveTo>
                  <a:pt x="0" y="0"/>
                </a:moveTo>
                <a:lnTo>
                  <a:pt x="939659" y="0"/>
                </a:lnTo>
                <a:lnTo>
                  <a:pt x="1357163" y="0"/>
                </a:lnTo>
                <a:lnTo>
                  <a:pt x="2596999" y="0"/>
                </a:lnTo>
                <a:cubicBezTo>
                  <a:pt x="2575634" y="34904"/>
                  <a:pt x="2564951" y="74361"/>
                  <a:pt x="2564951" y="115336"/>
                </a:cubicBezTo>
                <a:cubicBezTo>
                  <a:pt x="2564951" y="160863"/>
                  <a:pt x="2578686" y="198803"/>
                  <a:pt x="2598525" y="233707"/>
                </a:cubicBezTo>
                <a:lnTo>
                  <a:pt x="1359557" y="233707"/>
                </a:lnTo>
                <a:lnTo>
                  <a:pt x="938133" y="233707"/>
                </a:lnTo>
                <a:lnTo>
                  <a:pt x="0" y="233707"/>
                </a:lnTo>
                <a:close/>
              </a:path>
            </a:pathLst>
          </a:custGeom>
          <a:solidFill>
            <a:srgbClr val="84BA4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Text Box 5">
            <a:extLst>
              <a:ext uri="{FF2B5EF4-FFF2-40B4-BE49-F238E27FC236}">
                <a16:creationId xmlns:a16="http://schemas.microsoft.com/office/drawing/2014/main" id="{454F376A-9EA5-784D-A2D9-064CBC5701D6}"/>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3" name="Text Placeholder 23">
            <a:extLst>
              <a:ext uri="{FF2B5EF4-FFF2-40B4-BE49-F238E27FC236}">
                <a16:creationId xmlns:a16="http://schemas.microsoft.com/office/drawing/2014/main" id="{ACC630CD-41A9-B345-9727-D1AC3080B4EA}"/>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
        <p:nvSpPr>
          <p:cNvPr id="2" name="Arrow: Pentagon 1">
            <a:extLst>
              <a:ext uri="{FF2B5EF4-FFF2-40B4-BE49-F238E27FC236}">
                <a16:creationId xmlns:a16="http://schemas.microsoft.com/office/drawing/2014/main" id="{FD3DA658-2593-2586-71C7-E4F1FADF077B}"/>
              </a:ext>
            </a:extLst>
          </p:cNvPr>
          <p:cNvSpPr/>
          <p:nvPr userDrawn="1"/>
        </p:nvSpPr>
        <p:spPr>
          <a:xfrm>
            <a:off x="5371070" y="4284355"/>
            <a:ext cx="2141838" cy="198462"/>
          </a:xfrm>
          <a:prstGeom prst="homePlate">
            <a:avLst/>
          </a:prstGeom>
          <a:solidFill>
            <a:srgbClr val="2972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896913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651016CF-0AC4-C241-8F29-9548D3279A49}"/>
              </a:ext>
            </a:extLst>
          </p:cNvPr>
          <p:cNvSpPr/>
          <p:nvPr userDrawn="1"/>
        </p:nvSpPr>
        <p:spPr>
          <a:xfrm>
            <a:off x="7317419" y="-1"/>
            <a:ext cx="4915108" cy="5108268"/>
          </a:xfrm>
          <a:custGeom>
            <a:avLst/>
            <a:gdLst>
              <a:gd name="connsiteX0" fmla="*/ 175160 w 4915108"/>
              <a:gd name="connsiteY0" fmla="*/ 0 h 5108268"/>
              <a:gd name="connsiteX1" fmla="*/ 813231 w 4915108"/>
              <a:gd name="connsiteY1" fmla="*/ 0 h 5108268"/>
              <a:gd name="connsiteX2" fmla="*/ 811581 w 4915108"/>
              <a:gd name="connsiteY2" fmla="*/ 4227 h 5108268"/>
              <a:gd name="connsiteX3" fmla="*/ 707919 w 4915108"/>
              <a:gd name="connsiteY3" fmla="*/ 336024 h 5108268"/>
              <a:gd name="connsiteX4" fmla="*/ 705136 w 4915108"/>
              <a:gd name="connsiteY4" fmla="*/ 346994 h 5108268"/>
              <a:gd name="connsiteX5" fmla="*/ 697122 w 4915108"/>
              <a:gd name="connsiteY5" fmla="*/ 379739 h 5108268"/>
              <a:gd name="connsiteX6" fmla="*/ 692861 w 4915108"/>
              <a:gd name="connsiteY6" fmla="*/ 397578 h 5108268"/>
              <a:gd name="connsiteX7" fmla="*/ 686483 w 4915108"/>
              <a:gd name="connsiteY7" fmla="*/ 425082 h 5108268"/>
              <a:gd name="connsiteX8" fmla="*/ 682388 w 4915108"/>
              <a:gd name="connsiteY8" fmla="*/ 443750 h 5108268"/>
              <a:gd name="connsiteX9" fmla="*/ 675678 w 4915108"/>
              <a:gd name="connsiteY9" fmla="*/ 474852 h 5108268"/>
              <a:gd name="connsiteX10" fmla="*/ 672731 w 4915108"/>
              <a:gd name="connsiteY10" fmla="*/ 488604 h 5108268"/>
              <a:gd name="connsiteX11" fmla="*/ 653579 w 4915108"/>
              <a:gd name="connsiteY11" fmla="*/ 589129 h 5108268"/>
              <a:gd name="connsiteX12" fmla="*/ 652599 w 4915108"/>
              <a:gd name="connsiteY12" fmla="*/ 594362 h 5108268"/>
              <a:gd name="connsiteX13" fmla="*/ 640166 w 4915108"/>
              <a:gd name="connsiteY13" fmla="*/ 670490 h 5108268"/>
              <a:gd name="connsiteX14" fmla="*/ 639509 w 4915108"/>
              <a:gd name="connsiteY14" fmla="*/ 675074 h 5108268"/>
              <a:gd name="connsiteX15" fmla="*/ 636562 w 4915108"/>
              <a:gd name="connsiteY15" fmla="*/ 698319 h 5108268"/>
              <a:gd name="connsiteX16" fmla="*/ 624777 w 4915108"/>
              <a:gd name="connsiteY16" fmla="*/ 789186 h 5108268"/>
              <a:gd name="connsiteX17" fmla="*/ 621173 w 4915108"/>
              <a:gd name="connsiteY17" fmla="*/ 822089 h 5108268"/>
              <a:gd name="connsiteX18" fmla="*/ 615774 w 4915108"/>
              <a:gd name="connsiteY18" fmla="*/ 891175 h 5108268"/>
              <a:gd name="connsiteX19" fmla="*/ 612502 w 4915108"/>
              <a:gd name="connsiteY19" fmla="*/ 934068 h 5108268"/>
              <a:gd name="connsiteX20" fmla="*/ 612336 w 4915108"/>
              <a:gd name="connsiteY20" fmla="*/ 935380 h 5108268"/>
              <a:gd name="connsiteX21" fmla="*/ 607104 w 4915108"/>
              <a:gd name="connsiteY21" fmla="*/ 1053255 h 5108268"/>
              <a:gd name="connsiteX22" fmla="*/ 632309 w 4915108"/>
              <a:gd name="connsiteY22" fmla="*/ 1573535 h 5108268"/>
              <a:gd name="connsiteX23" fmla="*/ 965698 w 4915108"/>
              <a:gd name="connsiteY23" fmla="*/ 2651749 h 5108268"/>
              <a:gd name="connsiteX24" fmla="*/ 1647208 w 4915108"/>
              <a:gd name="connsiteY24" fmla="*/ 3562160 h 5108268"/>
              <a:gd name="connsiteX25" fmla="*/ 2057194 w 4915108"/>
              <a:gd name="connsiteY25" fmla="*/ 3895811 h 5108268"/>
              <a:gd name="connsiteX26" fmla="*/ 2263250 w 4915108"/>
              <a:gd name="connsiteY26" fmla="*/ 4029399 h 5108268"/>
              <a:gd name="connsiteX27" fmla="*/ 2365377 w 4915108"/>
              <a:gd name="connsiteY27" fmla="*/ 4086859 h 5108268"/>
              <a:gd name="connsiteX28" fmla="*/ 2415133 w 4915108"/>
              <a:gd name="connsiteY28" fmla="*/ 4114529 h 5108268"/>
              <a:gd name="connsiteX29" fmla="*/ 2465219 w 4915108"/>
              <a:gd name="connsiteY29" fmla="*/ 4139417 h 5108268"/>
              <a:gd name="connsiteX30" fmla="*/ 2918575 w 4915108"/>
              <a:gd name="connsiteY30" fmla="*/ 4330796 h 5108268"/>
              <a:gd name="connsiteX31" fmla="*/ 2921198 w 4915108"/>
              <a:gd name="connsiteY31" fmla="*/ 4331452 h 5108268"/>
              <a:gd name="connsiteX32" fmla="*/ 2988461 w 4915108"/>
              <a:gd name="connsiteY32" fmla="*/ 4353716 h 5108268"/>
              <a:gd name="connsiteX33" fmla="*/ 2991899 w 4915108"/>
              <a:gd name="connsiteY33" fmla="*/ 4354862 h 5108268"/>
              <a:gd name="connsiteX34" fmla="*/ 3086335 w 4915108"/>
              <a:gd name="connsiteY34" fmla="*/ 4383023 h 5108268"/>
              <a:gd name="connsiteX35" fmla="*/ 3177990 w 4915108"/>
              <a:gd name="connsiteY35" fmla="*/ 4408394 h 5108268"/>
              <a:gd name="connsiteX36" fmla="*/ 3181262 w 4915108"/>
              <a:gd name="connsiteY36" fmla="*/ 4409381 h 5108268"/>
              <a:gd name="connsiteX37" fmla="*/ 3219889 w 4915108"/>
              <a:gd name="connsiteY37" fmla="*/ 4418708 h 5108268"/>
              <a:gd name="connsiteX38" fmla="*/ 3241981 w 4915108"/>
              <a:gd name="connsiteY38" fmla="*/ 4423623 h 5108268"/>
              <a:gd name="connsiteX39" fmla="*/ 3320379 w 4915108"/>
              <a:gd name="connsiteY39" fmla="*/ 4441304 h 5108268"/>
              <a:gd name="connsiteX40" fmla="*/ 3888144 w 4915108"/>
              <a:gd name="connsiteY40" fmla="*/ 4514808 h 5108268"/>
              <a:gd name="connsiteX41" fmla="*/ 4001731 w 4915108"/>
              <a:gd name="connsiteY41" fmla="*/ 4517590 h 5108268"/>
              <a:gd name="connsiteX42" fmla="*/ 4060158 w 4915108"/>
              <a:gd name="connsiteY42" fmla="*/ 4519068 h 5108268"/>
              <a:gd name="connsiteX43" fmla="*/ 4119730 w 4915108"/>
              <a:gd name="connsiteY43" fmla="*/ 4517590 h 5108268"/>
              <a:gd name="connsiteX44" fmla="*/ 4241664 w 4915108"/>
              <a:gd name="connsiteY44" fmla="*/ 4514318 h 5108268"/>
              <a:gd name="connsiteX45" fmla="*/ 4367036 w 4915108"/>
              <a:gd name="connsiteY45" fmla="*/ 4504984 h 5108268"/>
              <a:gd name="connsiteX46" fmla="*/ 4893551 w 4915108"/>
              <a:gd name="connsiteY46" fmla="*/ 4419364 h 5108268"/>
              <a:gd name="connsiteX47" fmla="*/ 4915108 w 4915108"/>
              <a:gd name="connsiteY47" fmla="*/ 4413178 h 5108268"/>
              <a:gd name="connsiteX48" fmla="*/ 4915108 w 4915108"/>
              <a:gd name="connsiteY48" fmla="*/ 5018934 h 5108268"/>
              <a:gd name="connsiteX49" fmla="*/ 4881045 w 4915108"/>
              <a:gd name="connsiteY49" fmla="*/ 5026562 h 5108268"/>
              <a:gd name="connsiteX50" fmla="*/ 4420064 w 4915108"/>
              <a:gd name="connsiteY50" fmla="*/ 5091899 h 5108268"/>
              <a:gd name="connsiteX51" fmla="*/ 4272925 w 4915108"/>
              <a:gd name="connsiteY51" fmla="*/ 5102704 h 5108268"/>
              <a:gd name="connsiteX52" fmla="*/ 4129879 w 4915108"/>
              <a:gd name="connsiteY52" fmla="*/ 5106632 h 5108268"/>
              <a:gd name="connsiteX53" fmla="*/ 4060158 w 4915108"/>
              <a:gd name="connsiteY53" fmla="*/ 5108268 h 5108268"/>
              <a:gd name="connsiteX54" fmla="*/ 3991583 w 4915108"/>
              <a:gd name="connsiteY54" fmla="*/ 5106798 h 5108268"/>
              <a:gd name="connsiteX55" fmla="*/ 3858520 w 4915108"/>
              <a:gd name="connsiteY55" fmla="*/ 5103360 h 5108268"/>
              <a:gd name="connsiteX56" fmla="*/ 3281753 w 4915108"/>
              <a:gd name="connsiteY56" fmla="*/ 5035089 h 5108268"/>
              <a:gd name="connsiteX57" fmla="*/ 3278647 w 4915108"/>
              <a:gd name="connsiteY57" fmla="*/ 5034764 h 5108268"/>
              <a:gd name="connsiteX58" fmla="*/ 3257693 w 4915108"/>
              <a:gd name="connsiteY58" fmla="*/ 5031160 h 5108268"/>
              <a:gd name="connsiteX59" fmla="*/ 3196975 w 4915108"/>
              <a:gd name="connsiteY59" fmla="*/ 5018388 h 5108268"/>
              <a:gd name="connsiteX60" fmla="*/ 3191901 w 4915108"/>
              <a:gd name="connsiteY60" fmla="*/ 5017242 h 5108268"/>
              <a:gd name="connsiteX61" fmla="*/ 3075207 w 4915108"/>
              <a:gd name="connsiteY61" fmla="*/ 4991049 h 5108268"/>
              <a:gd name="connsiteX62" fmla="*/ 3037402 w 4915108"/>
              <a:gd name="connsiteY62" fmla="*/ 4982213 h 5108268"/>
              <a:gd name="connsiteX63" fmla="*/ 3027909 w 4915108"/>
              <a:gd name="connsiteY63" fmla="*/ 4979589 h 5108268"/>
              <a:gd name="connsiteX64" fmla="*/ 3027743 w 4915108"/>
              <a:gd name="connsiteY64" fmla="*/ 4979589 h 5108268"/>
              <a:gd name="connsiteX65" fmla="*/ 3025783 w 4915108"/>
              <a:gd name="connsiteY65" fmla="*/ 4979099 h 5108268"/>
              <a:gd name="connsiteX66" fmla="*/ 2968005 w 4915108"/>
              <a:gd name="connsiteY66" fmla="*/ 4963220 h 5108268"/>
              <a:gd name="connsiteX67" fmla="*/ 2916448 w 4915108"/>
              <a:gd name="connsiteY67" fmla="*/ 4948978 h 5108268"/>
              <a:gd name="connsiteX68" fmla="*/ 2805809 w 4915108"/>
              <a:gd name="connsiteY68" fmla="*/ 4915909 h 5108268"/>
              <a:gd name="connsiteX69" fmla="*/ 2185673 w 4915108"/>
              <a:gd name="connsiteY69" fmla="*/ 4662314 h 5108268"/>
              <a:gd name="connsiteX70" fmla="*/ 2126915 w 4915108"/>
              <a:gd name="connsiteY70" fmla="*/ 4632848 h 5108268"/>
              <a:gd name="connsiteX71" fmla="*/ 2068323 w 4915108"/>
              <a:gd name="connsiteY71" fmla="*/ 4600428 h 5108268"/>
              <a:gd name="connsiteX72" fmla="*/ 1948522 w 4915108"/>
              <a:gd name="connsiteY72" fmla="*/ 4532813 h 5108268"/>
              <a:gd name="connsiteX73" fmla="*/ 1706290 w 4915108"/>
              <a:gd name="connsiteY73" fmla="*/ 4375981 h 5108268"/>
              <a:gd name="connsiteX74" fmla="*/ 1224781 w 4915108"/>
              <a:gd name="connsiteY74" fmla="*/ 3984214 h 5108268"/>
              <a:gd name="connsiteX75" fmla="*/ 424285 w 4915108"/>
              <a:gd name="connsiteY75" fmla="*/ 2914671 h 5108268"/>
              <a:gd name="connsiteX76" fmla="*/ 31973 w 4915108"/>
              <a:gd name="connsiteY76" fmla="*/ 1646383 h 5108268"/>
              <a:gd name="connsiteX77" fmla="*/ 2349 w 4915108"/>
              <a:gd name="connsiteY77" fmla="*/ 1036064 h 5108268"/>
              <a:gd name="connsiteX78" fmla="*/ 12656 w 4915108"/>
              <a:gd name="connsiteY78" fmla="*/ 845825 h 5108268"/>
              <a:gd name="connsiteX79" fmla="*/ 15114 w 4915108"/>
              <a:gd name="connsiteY79" fmla="*/ 815048 h 5108268"/>
              <a:gd name="connsiteX80" fmla="*/ 19207 w 4915108"/>
              <a:gd name="connsiteY80" fmla="*/ 764788 h 5108268"/>
              <a:gd name="connsiteX81" fmla="*/ 20022 w 4915108"/>
              <a:gd name="connsiteY81" fmla="*/ 753328 h 5108268"/>
              <a:gd name="connsiteX82" fmla="*/ 22971 w 4915108"/>
              <a:gd name="connsiteY82" fmla="*/ 729917 h 5108268"/>
              <a:gd name="connsiteX83" fmla="*/ 41465 w 4915108"/>
              <a:gd name="connsiteY83" fmla="*/ 586506 h 5108268"/>
              <a:gd name="connsiteX84" fmla="*/ 41631 w 4915108"/>
              <a:gd name="connsiteY84" fmla="*/ 585035 h 5108268"/>
              <a:gd name="connsiteX85" fmla="*/ 45718 w 4915108"/>
              <a:gd name="connsiteY85" fmla="*/ 554093 h 5108268"/>
              <a:gd name="connsiteX86" fmla="*/ 55376 w 4915108"/>
              <a:gd name="connsiteY86" fmla="*/ 500230 h 5108268"/>
              <a:gd name="connsiteX87" fmla="*/ 79767 w 4915108"/>
              <a:gd name="connsiteY87" fmla="*/ 371219 h 5108268"/>
              <a:gd name="connsiteX88" fmla="*/ 82218 w 4915108"/>
              <a:gd name="connsiteY88" fmla="*/ 359600 h 5108268"/>
              <a:gd name="connsiteX89" fmla="*/ 91221 w 4915108"/>
              <a:gd name="connsiteY89" fmla="*/ 317853 h 5108268"/>
              <a:gd name="connsiteX90" fmla="*/ 95149 w 4915108"/>
              <a:gd name="connsiteY90" fmla="*/ 300173 h 5108268"/>
              <a:gd name="connsiteX91" fmla="*/ 103820 w 4915108"/>
              <a:gd name="connsiteY91" fmla="*/ 262354 h 5108268"/>
              <a:gd name="connsiteX92" fmla="*/ 107590 w 4915108"/>
              <a:gd name="connsiteY92" fmla="*/ 246310 h 5108268"/>
              <a:gd name="connsiteX93" fmla="*/ 118719 w 4915108"/>
              <a:gd name="connsiteY93" fmla="*/ 201125 h 5108268"/>
              <a:gd name="connsiteX94" fmla="*/ 120354 w 4915108"/>
              <a:gd name="connsiteY94" fmla="*/ 194739 h 5108268"/>
              <a:gd name="connsiteX95" fmla="*/ 174916 w 4915108"/>
              <a:gd name="connsiteY95" fmla="*/ 718 h 510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15108" h="5108268">
                <a:moveTo>
                  <a:pt x="175160" y="0"/>
                </a:moveTo>
                <a:lnTo>
                  <a:pt x="813231" y="0"/>
                </a:lnTo>
                <a:lnTo>
                  <a:pt x="811581" y="4227"/>
                </a:lnTo>
                <a:cubicBezTo>
                  <a:pt x="776934" y="97143"/>
                  <a:pt x="740446" y="208572"/>
                  <a:pt x="707919" y="336024"/>
                </a:cubicBezTo>
                <a:cubicBezTo>
                  <a:pt x="706939" y="339787"/>
                  <a:pt x="706124" y="343390"/>
                  <a:pt x="705136" y="346994"/>
                </a:cubicBezTo>
                <a:cubicBezTo>
                  <a:pt x="702520" y="357798"/>
                  <a:pt x="699738" y="368769"/>
                  <a:pt x="697122" y="379739"/>
                </a:cubicBezTo>
                <a:cubicBezTo>
                  <a:pt x="695644" y="385793"/>
                  <a:pt x="694173" y="391689"/>
                  <a:pt x="692861" y="397578"/>
                </a:cubicBezTo>
                <a:cubicBezTo>
                  <a:pt x="690735" y="406587"/>
                  <a:pt x="688609" y="415755"/>
                  <a:pt x="686483" y="425082"/>
                </a:cubicBezTo>
                <a:cubicBezTo>
                  <a:pt x="685171" y="431468"/>
                  <a:pt x="683693" y="437530"/>
                  <a:pt x="682388" y="443750"/>
                </a:cubicBezTo>
                <a:cubicBezTo>
                  <a:pt x="680096" y="454064"/>
                  <a:pt x="677804" y="464379"/>
                  <a:pt x="675678" y="474852"/>
                </a:cubicBezTo>
                <a:cubicBezTo>
                  <a:pt x="674698" y="479436"/>
                  <a:pt x="673710" y="484020"/>
                  <a:pt x="672731" y="488604"/>
                </a:cubicBezTo>
                <a:cubicBezTo>
                  <a:pt x="666020" y="521348"/>
                  <a:pt x="659475" y="554742"/>
                  <a:pt x="653579" y="589129"/>
                </a:cubicBezTo>
                <a:cubicBezTo>
                  <a:pt x="653255" y="590766"/>
                  <a:pt x="652930" y="592560"/>
                  <a:pt x="652599" y="594362"/>
                </a:cubicBezTo>
                <a:cubicBezTo>
                  <a:pt x="647856" y="621052"/>
                  <a:pt x="643762" y="646589"/>
                  <a:pt x="640166" y="670490"/>
                </a:cubicBezTo>
                <a:cubicBezTo>
                  <a:pt x="639834" y="671967"/>
                  <a:pt x="639669" y="673438"/>
                  <a:pt x="639509" y="675074"/>
                </a:cubicBezTo>
                <a:cubicBezTo>
                  <a:pt x="638529" y="682772"/>
                  <a:pt x="637542" y="690463"/>
                  <a:pt x="636562" y="698319"/>
                </a:cubicBezTo>
                <a:cubicBezTo>
                  <a:pt x="632633" y="728116"/>
                  <a:pt x="628705" y="758568"/>
                  <a:pt x="624777" y="789186"/>
                </a:cubicBezTo>
                <a:cubicBezTo>
                  <a:pt x="623465" y="800805"/>
                  <a:pt x="622160" y="811775"/>
                  <a:pt x="621173" y="822089"/>
                </a:cubicBezTo>
                <a:cubicBezTo>
                  <a:pt x="619537" y="845010"/>
                  <a:pt x="617742" y="867930"/>
                  <a:pt x="615774" y="891175"/>
                </a:cubicBezTo>
                <a:cubicBezTo>
                  <a:pt x="613648" y="919170"/>
                  <a:pt x="612502" y="934068"/>
                  <a:pt x="612502" y="934068"/>
                </a:cubicBezTo>
                <a:cubicBezTo>
                  <a:pt x="612502" y="934558"/>
                  <a:pt x="612336" y="934890"/>
                  <a:pt x="612336" y="935380"/>
                </a:cubicBezTo>
                <a:cubicBezTo>
                  <a:pt x="609396" y="974013"/>
                  <a:pt x="607104" y="1013309"/>
                  <a:pt x="607104" y="1053255"/>
                </a:cubicBezTo>
                <a:cubicBezTo>
                  <a:pt x="600552" y="1219096"/>
                  <a:pt x="609396" y="1394431"/>
                  <a:pt x="632309" y="1573535"/>
                </a:cubicBezTo>
                <a:cubicBezTo>
                  <a:pt x="675188" y="1932558"/>
                  <a:pt x="789922" y="2306803"/>
                  <a:pt x="965698" y="2651749"/>
                </a:cubicBezTo>
                <a:cubicBezTo>
                  <a:pt x="1139837" y="2998006"/>
                  <a:pt x="1382394" y="3309552"/>
                  <a:pt x="1647208" y="3562160"/>
                </a:cubicBezTo>
                <a:cubicBezTo>
                  <a:pt x="1779125" y="3689527"/>
                  <a:pt x="1918898" y="3799870"/>
                  <a:pt x="2057194" y="3895811"/>
                </a:cubicBezTo>
                <a:cubicBezTo>
                  <a:pt x="2125444" y="3945249"/>
                  <a:pt x="2196311" y="3986830"/>
                  <a:pt x="2263250" y="4029399"/>
                </a:cubicBezTo>
                <a:cubicBezTo>
                  <a:pt x="2297948" y="4048881"/>
                  <a:pt x="2331991" y="4068039"/>
                  <a:pt x="2365377" y="4086859"/>
                </a:cubicBezTo>
                <a:cubicBezTo>
                  <a:pt x="2382236" y="4096192"/>
                  <a:pt x="2398771" y="4105361"/>
                  <a:pt x="2415133" y="4114529"/>
                </a:cubicBezTo>
                <a:cubicBezTo>
                  <a:pt x="2431991" y="4122882"/>
                  <a:pt x="2448685" y="4131229"/>
                  <a:pt x="2465219" y="4139417"/>
                </a:cubicBezTo>
                <a:cubicBezTo>
                  <a:pt x="2630847" y="4223401"/>
                  <a:pt x="2785353" y="4285279"/>
                  <a:pt x="2918575" y="4330796"/>
                </a:cubicBezTo>
                <a:cubicBezTo>
                  <a:pt x="2919396" y="4330961"/>
                  <a:pt x="2920377" y="4331120"/>
                  <a:pt x="2921198" y="4331452"/>
                </a:cubicBezTo>
                <a:cubicBezTo>
                  <a:pt x="2921198" y="4331452"/>
                  <a:pt x="2944602" y="4339308"/>
                  <a:pt x="2988461" y="4353716"/>
                </a:cubicBezTo>
                <a:cubicBezTo>
                  <a:pt x="2989607" y="4354041"/>
                  <a:pt x="2990753" y="4354531"/>
                  <a:pt x="2991899" y="4354862"/>
                </a:cubicBezTo>
                <a:cubicBezTo>
                  <a:pt x="3025127" y="4365335"/>
                  <a:pt x="3056546" y="4374669"/>
                  <a:pt x="3086335" y="4383023"/>
                </a:cubicBezTo>
                <a:cubicBezTo>
                  <a:pt x="3113833" y="4390548"/>
                  <a:pt x="3144437" y="4398901"/>
                  <a:pt x="3177990" y="4408394"/>
                </a:cubicBezTo>
                <a:cubicBezTo>
                  <a:pt x="3179136" y="4408725"/>
                  <a:pt x="3180116" y="4409050"/>
                  <a:pt x="3181262" y="4409381"/>
                </a:cubicBezTo>
                <a:cubicBezTo>
                  <a:pt x="3193703" y="4412488"/>
                  <a:pt x="3206633" y="4415601"/>
                  <a:pt x="3219889" y="4418708"/>
                </a:cubicBezTo>
                <a:cubicBezTo>
                  <a:pt x="3227414" y="4420344"/>
                  <a:pt x="3234946" y="4421987"/>
                  <a:pt x="3241981" y="4423623"/>
                </a:cubicBezTo>
                <a:cubicBezTo>
                  <a:pt x="3272426" y="4430493"/>
                  <a:pt x="3298612" y="4436389"/>
                  <a:pt x="3320379" y="4441304"/>
                </a:cubicBezTo>
                <a:cubicBezTo>
                  <a:pt x="3473249" y="4473393"/>
                  <a:pt x="3665553" y="4503838"/>
                  <a:pt x="3888144" y="4514808"/>
                </a:cubicBezTo>
                <a:cubicBezTo>
                  <a:pt x="3925293" y="4515789"/>
                  <a:pt x="3963105" y="4516610"/>
                  <a:pt x="4001731" y="4517590"/>
                </a:cubicBezTo>
                <a:cubicBezTo>
                  <a:pt x="4021041" y="4518081"/>
                  <a:pt x="4040517" y="4518571"/>
                  <a:pt x="4060158" y="4519068"/>
                </a:cubicBezTo>
                <a:cubicBezTo>
                  <a:pt x="4079957" y="4518571"/>
                  <a:pt x="4099765" y="4518081"/>
                  <a:pt x="4119730" y="4517590"/>
                </a:cubicBezTo>
                <a:cubicBezTo>
                  <a:pt x="4159668" y="4516444"/>
                  <a:pt x="4200421" y="4515464"/>
                  <a:pt x="4241664" y="4514318"/>
                </a:cubicBezTo>
                <a:cubicBezTo>
                  <a:pt x="4282914" y="4511204"/>
                  <a:pt x="4324641" y="4508098"/>
                  <a:pt x="4367036" y="4504984"/>
                </a:cubicBezTo>
                <a:cubicBezTo>
                  <a:pt x="4536102" y="4488940"/>
                  <a:pt x="4714011" y="4464549"/>
                  <a:pt x="4893551" y="4419364"/>
                </a:cubicBezTo>
                <a:lnTo>
                  <a:pt x="4915108" y="4413178"/>
                </a:lnTo>
                <a:lnTo>
                  <a:pt x="4915108" y="5018934"/>
                </a:lnTo>
                <a:lnTo>
                  <a:pt x="4881045" y="5026562"/>
                </a:lnTo>
                <a:cubicBezTo>
                  <a:pt x="4723841" y="5057918"/>
                  <a:pt x="4568962" y="5077899"/>
                  <a:pt x="4420064" y="5091899"/>
                </a:cubicBezTo>
                <a:cubicBezTo>
                  <a:pt x="4370309" y="5095503"/>
                  <a:pt x="4321209" y="5099100"/>
                  <a:pt x="4272925" y="5102704"/>
                </a:cubicBezTo>
                <a:cubicBezTo>
                  <a:pt x="4224481" y="5104016"/>
                  <a:pt x="4176852" y="5105320"/>
                  <a:pt x="4129879" y="5106632"/>
                </a:cubicBezTo>
                <a:cubicBezTo>
                  <a:pt x="4106475" y="5107122"/>
                  <a:pt x="4083237" y="5107778"/>
                  <a:pt x="4060158" y="5108268"/>
                </a:cubicBezTo>
                <a:cubicBezTo>
                  <a:pt x="4037079" y="5107778"/>
                  <a:pt x="4014165" y="5107288"/>
                  <a:pt x="3991583" y="5106798"/>
                </a:cubicBezTo>
                <a:cubicBezTo>
                  <a:pt x="3946411" y="5105486"/>
                  <a:pt x="3902055" y="5104506"/>
                  <a:pt x="3858520" y="5103360"/>
                </a:cubicBezTo>
                <a:cubicBezTo>
                  <a:pt x="3639367" y="5092714"/>
                  <a:pt x="3444930" y="5065865"/>
                  <a:pt x="3281753" y="5035089"/>
                </a:cubicBezTo>
                <a:cubicBezTo>
                  <a:pt x="3280773" y="5034923"/>
                  <a:pt x="3279627" y="5034923"/>
                  <a:pt x="3278647" y="5034764"/>
                </a:cubicBezTo>
                <a:cubicBezTo>
                  <a:pt x="3278647" y="5034764"/>
                  <a:pt x="3271611" y="5033618"/>
                  <a:pt x="3257693" y="5031160"/>
                </a:cubicBezTo>
                <a:cubicBezTo>
                  <a:pt x="3243783" y="5029034"/>
                  <a:pt x="3223493" y="5024284"/>
                  <a:pt x="3196975" y="5018388"/>
                </a:cubicBezTo>
                <a:cubicBezTo>
                  <a:pt x="3195339" y="5018064"/>
                  <a:pt x="3193537" y="5017574"/>
                  <a:pt x="3191901" y="5017242"/>
                </a:cubicBezTo>
                <a:cubicBezTo>
                  <a:pt x="3150492" y="5008571"/>
                  <a:pt x="3111541" y="4999728"/>
                  <a:pt x="3075207" y="4991049"/>
                </a:cubicBezTo>
                <a:cubicBezTo>
                  <a:pt x="3063097" y="4988433"/>
                  <a:pt x="3050491" y="4985485"/>
                  <a:pt x="3037402" y="4982213"/>
                </a:cubicBezTo>
                <a:cubicBezTo>
                  <a:pt x="3034454" y="4981391"/>
                  <a:pt x="3031016" y="4980411"/>
                  <a:pt x="3027909" y="4979589"/>
                </a:cubicBezTo>
                <a:cubicBezTo>
                  <a:pt x="3027909" y="4979589"/>
                  <a:pt x="3027743" y="4979589"/>
                  <a:pt x="3027743" y="4979589"/>
                </a:cubicBezTo>
                <a:cubicBezTo>
                  <a:pt x="3027088" y="4979424"/>
                  <a:pt x="3026432" y="4979265"/>
                  <a:pt x="3025783" y="4979099"/>
                </a:cubicBezTo>
                <a:cubicBezTo>
                  <a:pt x="3007288" y="4974025"/>
                  <a:pt x="2988303" y="4968785"/>
                  <a:pt x="2968005" y="4963220"/>
                </a:cubicBezTo>
                <a:cubicBezTo>
                  <a:pt x="2951471" y="4958802"/>
                  <a:pt x="2934122" y="4954052"/>
                  <a:pt x="2916448" y="4948978"/>
                </a:cubicBezTo>
                <a:cubicBezTo>
                  <a:pt x="2872257" y="4936862"/>
                  <a:pt x="2834943" y="4926223"/>
                  <a:pt x="2805809" y="4915909"/>
                </a:cubicBezTo>
                <a:cubicBezTo>
                  <a:pt x="2630847" y="4860734"/>
                  <a:pt x="2417425" y="4779864"/>
                  <a:pt x="2185673" y="4662314"/>
                </a:cubicBezTo>
                <a:cubicBezTo>
                  <a:pt x="2166197" y="4652490"/>
                  <a:pt x="2146721" y="4642673"/>
                  <a:pt x="2126915" y="4632848"/>
                </a:cubicBezTo>
                <a:cubicBezTo>
                  <a:pt x="2107439" y="4622203"/>
                  <a:pt x="2087964" y="4611399"/>
                  <a:pt x="2068323" y="4600428"/>
                </a:cubicBezTo>
                <a:cubicBezTo>
                  <a:pt x="2029206" y="4578330"/>
                  <a:pt x="1989275" y="4555734"/>
                  <a:pt x="1948522" y="4532813"/>
                </a:cubicBezTo>
                <a:cubicBezTo>
                  <a:pt x="1869467" y="4483210"/>
                  <a:pt x="1786491" y="4433938"/>
                  <a:pt x="1706290" y="4375981"/>
                </a:cubicBezTo>
                <a:cubicBezTo>
                  <a:pt x="1543603" y="4263180"/>
                  <a:pt x="1379777" y="4133355"/>
                  <a:pt x="1224781" y="3984214"/>
                </a:cubicBezTo>
                <a:cubicBezTo>
                  <a:pt x="913816" y="3687891"/>
                  <a:pt x="629361" y="3321827"/>
                  <a:pt x="424285" y="2914671"/>
                </a:cubicBezTo>
                <a:cubicBezTo>
                  <a:pt x="217242" y="2508993"/>
                  <a:pt x="82709" y="2068278"/>
                  <a:pt x="31973" y="1646383"/>
                </a:cubicBezTo>
                <a:cubicBezTo>
                  <a:pt x="4965" y="1435688"/>
                  <a:pt x="-5018" y="1230225"/>
                  <a:pt x="2349" y="1036064"/>
                </a:cubicBezTo>
                <a:cubicBezTo>
                  <a:pt x="2673" y="971231"/>
                  <a:pt x="7588" y="907875"/>
                  <a:pt x="12656" y="845825"/>
                </a:cubicBezTo>
                <a:cubicBezTo>
                  <a:pt x="13477" y="836663"/>
                  <a:pt x="14299" y="826508"/>
                  <a:pt x="15114" y="815048"/>
                </a:cubicBezTo>
                <a:cubicBezTo>
                  <a:pt x="15935" y="800315"/>
                  <a:pt x="17406" y="783290"/>
                  <a:pt x="19207" y="764788"/>
                </a:cubicBezTo>
                <a:cubicBezTo>
                  <a:pt x="19374" y="761026"/>
                  <a:pt x="19698" y="757098"/>
                  <a:pt x="20022" y="753328"/>
                </a:cubicBezTo>
                <a:cubicBezTo>
                  <a:pt x="21009" y="745472"/>
                  <a:pt x="21990" y="737774"/>
                  <a:pt x="22971" y="729917"/>
                </a:cubicBezTo>
                <a:cubicBezTo>
                  <a:pt x="27879" y="688826"/>
                  <a:pt x="34265" y="641025"/>
                  <a:pt x="41465" y="586506"/>
                </a:cubicBezTo>
                <a:cubicBezTo>
                  <a:pt x="41465" y="586016"/>
                  <a:pt x="41631" y="585526"/>
                  <a:pt x="41631" y="585035"/>
                </a:cubicBezTo>
                <a:cubicBezTo>
                  <a:pt x="43102" y="574721"/>
                  <a:pt x="44413" y="564241"/>
                  <a:pt x="45718" y="554093"/>
                </a:cubicBezTo>
                <a:cubicBezTo>
                  <a:pt x="48997" y="535922"/>
                  <a:pt x="52104" y="518076"/>
                  <a:pt x="55376" y="500230"/>
                </a:cubicBezTo>
                <a:cubicBezTo>
                  <a:pt x="62253" y="459794"/>
                  <a:pt x="70433" y="416736"/>
                  <a:pt x="79767" y="371219"/>
                </a:cubicBezTo>
                <a:cubicBezTo>
                  <a:pt x="80582" y="367291"/>
                  <a:pt x="81404" y="363529"/>
                  <a:pt x="82218" y="359600"/>
                </a:cubicBezTo>
                <a:cubicBezTo>
                  <a:pt x="85166" y="346007"/>
                  <a:pt x="88114" y="331930"/>
                  <a:pt x="91221" y="317853"/>
                </a:cubicBezTo>
                <a:cubicBezTo>
                  <a:pt x="92533" y="311958"/>
                  <a:pt x="93838" y="306062"/>
                  <a:pt x="95149" y="300173"/>
                </a:cubicBezTo>
                <a:cubicBezTo>
                  <a:pt x="97931" y="287732"/>
                  <a:pt x="100879" y="275126"/>
                  <a:pt x="103820" y="262354"/>
                </a:cubicBezTo>
                <a:cubicBezTo>
                  <a:pt x="104966" y="256949"/>
                  <a:pt x="106278" y="251709"/>
                  <a:pt x="107590" y="246310"/>
                </a:cubicBezTo>
                <a:cubicBezTo>
                  <a:pt x="111187" y="231412"/>
                  <a:pt x="114790" y="216348"/>
                  <a:pt x="118719" y="201125"/>
                </a:cubicBezTo>
                <a:cubicBezTo>
                  <a:pt x="119209" y="198998"/>
                  <a:pt x="119864" y="196865"/>
                  <a:pt x="120354" y="194739"/>
                </a:cubicBezTo>
                <a:cubicBezTo>
                  <a:pt x="136064" y="132936"/>
                  <a:pt x="154109" y="68107"/>
                  <a:pt x="174916" y="718"/>
                </a:cubicBezTo>
                <a:close/>
              </a:path>
            </a:pathLst>
          </a:custGeom>
          <a:solidFill>
            <a:srgbClr val="F1F2F2"/>
          </a:solidFill>
          <a:ln w="2370" cap="flat">
            <a:noFill/>
            <a:prstDash val="solid"/>
            <a:miter/>
          </a:ln>
        </p:spPr>
        <p:txBody>
          <a:bodyPr rtlCol="0" anchor="ctr"/>
          <a:lstStyle/>
          <a:p>
            <a:endParaRPr lang="en-US"/>
          </a:p>
        </p:txBody>
      </p:sp>
      <p:sp>
        <p:nvSpPr>
          <p:cNvPr id="38" name="Rectangle 37">
            <a:extLst>
              <a:ext uri="{FF2B5EF4-FFF2-40B4-BE49-F238E27FC236}">
                <a16:creationId xmlns:a16="http://schemas.microsoft.com/office/drawing/2014/main" id="{3EDB9E4C-0327-3F45-BFEA-E05F3783E3E1}"/>
              </a:ext>
            </a:extLst>
          </p:cNvPr>
          <p:cNvSpPr/>
          <p:nvPr userDrawn="1"/>
        </p:nvSpPr>
        <p:spPr>
          <a:xfrm>
            <a:off x="-51190" y="0"/>
            <a:ext cx="5789381"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55BDAFCC-9B0E-9045-BF1B-7D98BAFB9DC1}"/>
              </a:ext>
            </a:extLst>
          </p:cNvPr>
          <p:cNvGrpSpPr/>
          <p:nvPr userDrawn="1"/>
        </p:nvGrpSpPr>
        <p:grpSpPr>
          <a:xfrm>
            <a:off x="-51190" y="5606897"/>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572380" y="2060679"/>
            <a:ext cx="3195486" cy="731140"/>
          </a:xfrm>
        </p:spPr>
        <p:txBody>
          <a:bodyPr anchor="t">
            <a:normAutofit/>
          </a:bodyPr>
          <a:lstStyle>
            <a:lvl1pPr marL="0" indent="0" algn="l">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72380" y="1251103"/>
            <a:ext cx="3195485" cy="837258"/>
          </a:xfrm>
        </p:spPr>
        <p:txBody>
          <a:bodyPr anchor="b">
            <a:normAutofit/>
          </a:bodyPr>
          <a:lstStyle>
            <a:lvl1pPr marL="0" indent="0" algn="l">
              <a:buNone/>
              <a:defRPr sz="5000" baseline="0">
                <a:solidFill>
                  <a:schemeClr val="bg1"/>
                </a:solidFill>
                <a:latin typeface="+mn-lt"/>
              </a:defRPr>
            </a:lvl1pPr>
          </a:lstStyle>
          <a:p>
            <a:pPr lvl="0"/>
            <a:r>
              <a:rPr lang="en-US"/>
              <a:t>Thank You</a:t>
            </a:r>
          </a:p>
        </p:txBody>
      </p:sp>
      <p:pic>
        <p:nvPicPr>
          <p:cNvPr id="26" name="Picture 25" descr="Logo&#10;&#10;Description automatically generated">
            <a:extLst>
              <a:ext uri="{FF2B5EF4-FFF2-40B4-BE49-F238E27FC236}">
                <a16:creationId xmlns:a16="http://schemas.microsoft.com/office/drawing/2014/main" id="{DA298D7D-E7E5-5F4B-B7DE-BBFA6F7AD17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15733" y="377669"/>
            <a:ext cx="5349375" cy="3421383"/>
          </a:xfrm>
          <a:prstGeom prst="rect">
            <a:avLst/>
          </a:prstGeom>
        </p:spPr>
      </p:pic>
      <p:sp>
        <p:nvSpPr>
          <p:cNvPr id="28" name="Graphic 4">
            <a:extLst>
              <a:ext uri="{FF2B5EF4-FFF2-40B4-BE49-F238E27FC236}">
                <a16:creationId xmlns:a16="http://schemas.microsoft.com/office/drawing/2014/main" id="{976D0CA1-7F04-A341-AE03-226791F3CB5D}"/>
              </a:ext>
            </a:extLst>
          </p:cNvPr>
          <p:cNvSpPr/>
          <p:nvPr userDrawn="1"/>
        </p:nvSpPr>
        <p:spPr>
          <a:xfrm rot="10800000">
            <a:off x="5620273" y="721856"/>
            <a:ext cx="223936" cy="270714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696CBF63-4139-6D40-BA8F-228660C8CF21}"/>
              </a:ext>
            </a:extLst>
          </p:cNvPr>
          <p:cNvGrpSpPr/>
          <p:nvPr userDrawn="1"/>
        </p:nvGrpSpPr>
        <p:grpSpPr>
          <a:xfrm>
            <a:off x="10388241" y="5904234"/>
            <a:ext cx="1170294" cy="274486"/>
            <a:chOff x="3244859" y="9797084"/>
            <a:chExt cx="1936438" cy="454180"/>
          </a:xfrm>
          <a:noFill/>
        </p:grpSpPr>
        <p:sp>
          <p:nvSpPr>
            <p:cNvPr id="36" name="Freeform 5">
              <a:extLst>
                <a:ext uri="{FF2B5EF4-FFF2-40B4-BE49-F238E27FC236}">
                  <a16:creationId xmlns:a16="http://schemas.microsoft.com/office/drawing/2014/main" id="{2D814EA2-2B57-A54D-83B7-1DBA034A4700}"/>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sp>
          <p:nvSpPr>
            <p:cNvPr id="37" name="Freeform 9">
              <a:extLst>
                <a:ext uri="{FF2B5EF4-FFF2-40B4-BE49-F238E27FC236}">
                  <a16:creationId xmlns:a16="http://schemas.microsoft.com/office/drawing/2014/main" id="{A23663E0-8917-BA4E-A74C-4398E4C58AC4}"/>
                </a:ext>
              </a:extLst>
            </p:cNvPr>
            <p:cNvSpPr>
              <a:spLocks noEditPoints="1"/>
            </p:cNvSpPr>
            <p:nvPr/>
          </p:nvSpPr>
          <p:spPr bwMode="auto">
            <a:xfrm>
              <a:off x="4763213" y="9806306"/>
              <a:ext cx="418084"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sp>
          <p:nvSpPr>
            <p:cNvPr id="41" name="Freeform 13">
              <a:extLst>
                <a:ext uri="{FF2B5EF4-FFF2-40B4-BE49-F238E27FC236}">
                  <a16:creationId xmlns:a16="http://schemas.microsoft.com/office/drawing/2014/main" id="{0B0BE270-C316-9341-9048-975CBAB88661}"/>
                </a:ext>
              </a:extLst>
            </p:cNvPr>
            <p:cNvSpPr>
              <a:spLocks/>
            </p:cNvSpPr>
            <p:nvPr/>
          </p:nvSpPr>
          <p:spPr bwMode="auto">
            <a:xfrm>
              <a:off x="3844999" y="9812041"/>
              <a:ext cx="521431" cy="439223"/>
            </a:xfrm>
            <a:custGeom>
              <a:avLst/>
              <a:gdLst>
                <a:gd name="T0" fmla="*/ 57 w 64"/>
                <a:gd name="T1" fmla="*/ 20 h 53"/>
                <a:gd name="T2" fmla="*/ 64 w 64"/>
                <a:gd name="T3" fmla="*/ 16 h 53"/>
                <a:gd name="T4" fmla="*/ 56 w 64"/>
                <a:gd name="T5" fmla="*/ 16 h 53"/>
                <a:gd name="T6" fmla="*/ 56 w 64"/>
                <a:gd name="T7" fmla="*/ 15 h 53"/>
                <a:gd name="T8" fmla="*/ 42 w 64"/>
                <a:gd name="T9" fmla="*/ 4 h 53"/>
                <a:gd name="T10" fmla="*/ 44 w 64"/>
                <a:gd name="T11" fmla="*/ 4 h 53"/>
                <a:gd name="T12" fmla="*/ 48 w 64"/>
                <a:gd name="T13" fmla="*/ 1 h 53"/>
                <a:gd name="T14" fmla="*/ 42 w 64"/>
                <a:gd name="T15" fmla="*/ 3 h 53"/>
                <a:gd name="T16" fmla="*/ 45 w 64"/>
                <a:gd name="T17" fmla="*/ 0 h 53"/>
                <a:gd name="T18" fmla="*/ 40 w 64"/>
                <a:gd name="T19" fmla="*/ 2 h 53"/>
                <a:gd name="T20" fmla="*/ 41 w 64"/>
                <a:gd name="T21" fmla="*/ 1 h 53"/>
                <a:gd name="T22" fmla="*/ 31 w 64"/>
                <a:gd name="T23" fmla="*/ 16 h 53"/>
                <a:gd name="T24" fmla="*/ 26 w 64"/>
                <a:gd name="T25" fmla="*/ 12 h 53"/>
                <a:gd name="T26" fmla="*/ 10 w 64"/>
                <a:gd name="T27" fmla="*/ 5 h 53"/>
                <a:gd name="T28" fmla="*/ 15 w 64"/>
                <a:gd name="T29" fmla="*/ 13 h 53"/>
                <a:gd name="T30" fmla="*/ 11 w 64"/>
                <a:gd name="T31" fmla="*/ 13 h 53"/>
                <a:gd name="T32" fmla="*/ 18 w 64"/>
                <a:gd name="T33" fmla="*/ 20 h 53"/>
                <a:gd name="T34" fmla="*/ 14 w 64"/>
                <a:gd name="T35" fmla="*/ 21 h 53"/>
                <a:gd name="T36" fmla="*/ 22 w 64"/>
                <a:gd name="T37" fmla="*/ 25 h 53"/>
                <a:gd name="T38" fmla="*/ 24 w 64"/>
                <a:gd name="T39" fmla="*/ 31 h 53"/>
                <a:gd name="T40" fmla="*/ 0 w 64"/>
                <a:gd name="T41" fmla="*/ 31 h 53"/>
                <a:gd name="T42" fmla="*/ 56 w 64"/>
                <a:gd name="T43" fmla="*/ 23 h 53"/>
                <a:gd name="T44" fmla="*/ 64 w 64"/>
                <a:gd name="T45" fmla="*/ 20 h 53"/>
                <a:gd name="T46" fmla="*/ 57 w 64"/>
                <a:gd name="T47"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53">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grpSp>
    </p:spTree>
    <p:extLst>
      <p:ext uri="{BB962C8B-B14F-4D97-AF65-F5344CB8AC3E}">
        <p14:creationId xmlns:p14="http://schemas.microsoft.com/office/powerpoint/2010/main" val="3097068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sp>
        <p:nvSpPr>
          <p:cNvPr id="23" name="Graphic 4">
            <a:extLst>
              <a:ext uri="{FF2B5EF4-FFF2-40B4-BE49-F238E27FC236}">
                <a16:creationId xmlns:a16="http://schemas.microsoft.com/office/drawing/2014/main" id="{EAE96F69-2668-9045-92FA-83378C034FBC}"/>
              </a:ext>
            </a:extLst>
          </p:cNvPr>
          <p:cNvSpPr/>
          <p:nvPr userDrawn="1"/>
        </p:nvSpPr>
        <p:spPr>
          <a:xfrm>
            <a:off x="2264686" y="9747"/>
            <a:ext cx="6257398"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1973"/>
            </a:srgbClr>
          </a:solidFill>
          <a:ln w="2370" cap="flat">
            <a:noFill/>
            <a:prstDash val="solid"/>
            <a:miter/>
          </a:ln>
        </p:spPr>
        <p:txBody>
          <a:bodyPr rtlCol="0" anchor="ctr"/>
          <a:lstStyle/>
          <a:p>
            <a:endParaRPr lang="en-US"/>
          </a:p>
        </p:txBody>
      </p:sp>
      <p:sp>
        <p:nvSpPr>
          <p:cNvPr id="27" name="Rectangle 26">
            <a:extLst>
              <a:ext uri="{FF2B5EF4-FFF2-40B4-BE49-F238E27FC236}">
                <a16:creationId xmlns:a16="http://schemas.microsoft.com/office/drawing/2014/main" id="{98B6ABC4-7E79-A146-B578-9E18B730D5DE}"/>
              </a:ext>
            </a:extLst>
          </p:cNvPr>
          <p:cNvSpPr/>
          <p:nvPr userDrawn="1"/>
        </p:nvSpPr>
        <p:spPr>
          <a:xfrm>
            <a:off x="6480317" y="9747"/>
            <a:ext cx="5268342"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457196" y="524362"/>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884514" y="2667458"/>
            <a:ext cx="4306395" cy="365553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884515" y="679651"/>
            <a:ext cx="4342424" cy="1473164"/>
          </a:xfrm>
        </p:spPr>
        <p:txBody>
          <a:bodyPr anchor="ctr">
            <a:normAutofit/>
          </a:bodyPr>
          <a:lstStyle>
            <a:lvl1pPr marL="0" indent="0" algn="l">
              <a:buNone/>
              <a:defRPr sz="3600" b="0" i="0">
                <a:solidFill>
                  <a:schemeClr val="bg1"/>
                </a:solidFill>
                <a:latin typeface="+mn-lt"/>
              </a:defRPr>
            </a:lvl1pPr>
          </a:lstStyle>
          <a:p>
            <a:pPr lvl="0"/>
            <a:r>
              <a:rPr lang="en-US"/>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1127755" y="524362"/>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2" name="Text Box 5">
            <a:extLst>
              <a:ext uri="{FF2B5EF4-FFF2-40B4-BE49-F238E27FC236}">
                <a16:creationId xmlns:a16="http://schemas.microsoft.com/office/drawing/2014/main" id="{D1CC14A8-E9C9-6443-A076-940746EFD053}"/>
              </a:ext>
            </a:extLst>
          </p:cNvPr>
          <p:cNvSpPr txBox="1"/>
          <p:nvPr userDrawn="1"/>
        </p:nvSpPr>
        <p:spPr>
          <a:xfrm>
            <a:off x="443341" y="5977719"/>
            <a:ext cx="5669452" cy="87053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750">
                <a:solidFill>
                  <a:srgbClr val="000000"/>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750">
              <a:solidFill>
                <a:srgbClr val="000000"/>
              </a:solidFill>
              <a:effectLst/>
              <a:ea typeface="Calibri" panose="020F0502020204030204" pitchFamily="34" charset="0"/>
              <a:cs typeface="Times New Roman" panose="02020603050405020304" pitchFamily="18" charset="0"/>
            </a:endParaRPr>
          </a:p>
          <a:p>
            <a:pPr algn="ctr"/>
            <a:r>
              <a:rPr lang="en-US" sz="750">
                <a:solidFill>
                  <a:srgbClr val="000000"/>
                </a:solidFill>
                <a:effectLst/>
                <a:ea typeface="Calibri" panose="020F0502020204030204" pitchFamily="34" charset="0"/>
                <a:cs typeface="Times New Roman" panose="02020603050405020304" pitchFamily="18" charset="0"/>
              </a:rPr>
              <a:t> </a:t>
            </a:r>
            <a:endParaRPr lang="en-IE" sz="750">
              <a:solidFill>
                <a:srgbClr val="000000"/>
              </a:solidFill>
              <a:effectLst/>
              <a:ea typeface="Calibri" panose="020F0502020204030204" pitchFamily="34" charset="0"/>
              <a:cs typeface="Times New Roman" panose="02020603050405020304" pitchFamily="18" charset="0"/>
            </a:endParaRPr>
          </a:p>
        </p:txBody>
      </p:sp>
      <p:sp>
        <p:nvSpPr>
          <p:cNvPr id="19" name="Graphic 4">
            <a:extLst>
              <a:ext uri="{FF2B5EF4-FFF2-40B4-BE49-F238E27FC236}">
                <a16:creationId xmlns:a16="http://schemas.microsoft.com/office/drawing/2014/main" id="{3E329726-C047-3E45-8895-04B1C7877BFB}"/>
              </a:ext>
            </a:extLst>
          </p:cNvPr>
          <p:cNvSpPr/>
          <p:nvPr userDrawn="1"/>
        </p:nvSpPr>
        <p:spPr>
          <a:xfrm rot="10800000">
            <a:off x="6380815" y="467167"/>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26" name="Group 25">
            <a:extLst>
              <a:ext uri="{FF2B5EF4-FFF2-40B4-BE49-F238E27FC236}">
                <a16:creationId xmlns:a16="http://schemas.microsoft.com/office/drawing/2014/main" id="{336FAA6F-110F-A640-A550-3DB5E33324F5}"/>
              </a:ext>
            </a:extLst>
          </p:cNvPr>
          <p:cNvGrpSpPr/>
          <p:nvPr userDrawn="1"/>
        </p:nvGrpSpPr>
        <p:grpSpPr>
          <a:xfrm>
            <a:off x="11497703" y="2205372"/>
            <a:ext cx="474200" cy="4867482"/>
            <a:chOff x="1009808" y="-71087"/>
            <a:chExt cx="474200" cy="4867482"/>
          </a:xfrm>
        </p:grpSpPr>
        <p:sp>
          <p:nvSpPr>
            <p:cNvPr id="28" name="Graphic 4">
              <a:extLst>
                <a:ext uri="{FF2B5EF4-FFF2-40B4-BE49-F238E27FC236}">
                  <a16:creationId xmlns:a16="http://schemas.microsoft.com/office/drawing/2014/main" id="{30628745-E271-FE49-BD92-0F1AA0240D7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9" name="Text Box 5">
              <a:extLst>
                <a:ext uri="{FF2B5EF4-FFF2-40B4-BE49-F238E27FC236}">
                  <a16:creationId xmlns:a16="http://schemas.microsoft.com/office/drawing/2014/main" id="{178A7836-CF10-6A42-919C-E18D64E8A7F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
        <p:nvSpPr>
          <p:cNvPr id="31" name="Text Placeholder 25">
            <a:extLst>
              <a:ext uri="{FF2B5EF4-FFF2-40B4-BE49-F238E27FC236}">
                <a16:creationId xmlns:a16="http://schemas.microsoft.com/office/drawing/2014/main" id="{5C7B8C62-EB5D-0E47-969A-FCCCC2C7A38C}"/>
              </a:ext>
            </a:extLst>
          </p:cNvPr>
          <p:cNvSpPr>
            <a:spLocks noGrp="1"/>
          </p:cNvSpPr>
          <p:nvPr>
            <p:ph type="body" sz="quarter" idx="19" hasCustomPrompt="1"/>
          </p:nvPr>
        </p:nvSpPr>
        <p:spPr>
          <a:xfrm>
            <a:off x="459910" y="138421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33" name="Text Placeholder 25">
            <a:extLst>
              <a:ext uri="{FF2B5EF4-FFF2-40B4-BE49-F238E27FC236}">
                <a16:creationId xmlns:a16="http://schemas.microsoft.com/office/drawing/2014/main" id="{01909B38-68BE-7A41-869E-33772DE441F8}"/>
              </a:ext>
            </a:extLst>
          </p:cNvPr>
          <p:cNvSpPr>
            <a:spLocks noGrp="1"/>
          </p:cNvSpPr>
          <p:nvPr>
            <p:ph type="body" sz="quarter" idx="20" hasCustomPrompt="1"/>
          </p:nvPr>
        </p:nvSpPr>
        <p:spPr>
          <a:xfrm>
            <a:off x="1130469" y="138421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5" name="Text Placeholder 25">
            <a:extLst>
              <a:ext uri="{FF2B5EF4-FFF2-40B4-BE49-F238E27FC236}">
                <a16:creationId xmlns:a16="http://schemas.microsoft.com/office/drawing/2014/main" id="{DA051600-7C58-814E-AC7C-548F611E2A15}"/>
              </a:ext>
            </a:extLst>
          </p:cNvPr>
          <p:cNvSpPr>
            <a:spLocks noGrp="1"/>
          </p:cNvSpPr>
          <p:nvPr>
            <p:ph type="body" sz="quarter" idx="21" hasCustomPrompt="1"/>
          </p:nvPr>
        </p:nvSpPr>
        <p:spPr>
          <a:xfrm>
            <a:off x="459910" y="2258825"/>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37" name="Text Placeholder 25">
            <a:extLst>
              <a:ext uri="{FF2B5EF4-FFF2-40B4-BE49-F238E27FC236}">
                <a16:creationId xmlns:a16="http://schemas.microsoft.com/office/drawing/2014/main" id="{208936E4-59E6-154C-81E6-B12901450E9D}"/>
              </a:ext>
            </a:extLst>
          </p:cNvPr>
          <p:cNvSpPr>
            <a:spLocks noGrp="1"/>
          </p:cNvSpPr>
          <p:nvPr>
            <p:ph type="body" sz="quarter" idx="22" hasCustomPrompt="1"/>
          </p:nvPr>
        </p:nvSpPr>
        <p:spPr>
          <a:xfrm>
            <a:off x="1130469" y="2258825"/>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9" name="Text Placeholder 25">
            <a:extLst>
              <a:ext uri="{FF2B5EF4-FFF2-40B4-BE49-F238E27FC236}">
                <a16:creationId xmlns:a16="http://schemas.microsoft.com/office/drawing/2014/main" id="{553D87A1-E0AE-554A-98C0-80400732F4FC}"/>
              </a:ext>
            </a:extLst>
          </p:cNvPr>
          <p:cNvSpPr>
            <a:spLocks noGrp="1"/>
          </p:cNvSpPr>
          <p:nvPr>
            <p:ph type="body" sz="quarter" idx="23" hasCustomPrompt="1"/>
          </p:nvPr>
        </p:nvSpPr>
        <p:spPr>
          <a:xfrm>
            <a:off x="458553" y="313344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41" name="Text Placeholder 25">
            <a:extLst>
              <a:ext uri="{FF2B5EF4-FFF2-40B4-BE49-F238E27FC236}">
                <a16:creationId xmlns:a16="http://schemas.microsoft.com/office/drawing/2014/main" id="{A07A835E-8262-3941-8032-A9BD50744996}"/>
              </a:ext>
            </a:extLst>
          </p:cNvPr>
          <p:cNvSpPr>
            <a:spLocks noGrp="1"/>
          </p:cNvSpPr>
          <p:nvPr>
            <p:ph type="body" sz="quarter" idx="24" hasCustomPrompt="1"/>
          </p:nvPr>
        </p:nvSpPr>
        <p:spPr>
          <a:xfrm>
            <a:off x="1129112" y="313344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3" name="Text Placeholder 25">
            <a:extLst>
              <a:ext uri="{FF2B5EF4-FFF2-40B4-BE49-F238E27FC236}">
                <a16:creationId xmlns:a16="http://schemas.microsoft.com/office/drawing/2014/main" id="{FE885E34-D40E-0B44-BF1A-F4A7D744237A}"/>
              </a:ext>
            </a:extLst>
          </p:cNvPr>
          <p:cNvSpPr>
            <a:spLocks noGrp="1"/>
          </p:cNvSpPr>
          <p:nvPr>
            <p:ph type="body" sz="quarter" idx="25" hasCustomPrompt="1"/>
          </p:nvPr>
        </p:nvSpPr>
        <p:spPr>
          <a:xfrm>
            <a:off x="461267" y="3993288"/>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45" name="Text Placeholder 25">
            <a:extLst>
              <a:ext uri="{FF2B5EF4-FFF2-40B4-BE49-F238E27FC236}">
                <a16:creationId xmlns:a16="http://schemas.microsoft.com/office/drawing/2014/main" id="{5A599B30-5235-974F-BB9A-E9602A0A30C0}"/>
              </a:ext>
            </a:extLst>
          </p:cNvPr>
          <p:cNvSpPr>
            <a:spLocks noGrp="1"/>
          </p:cNvSpPr>
          <p:nvPr>
            <p:ph type="body" sz="quarter" idx="26" hasCustomPrompt="1"/>
          </p:nvPr>
        </p:nvSpPr>
        <p:spPr>
          <a:xfrm>
            <a:off x="1131826" y="3993288"/>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7" name="Text Placeholder 25">
            <a:extLst>
              <a:ext uri="{FF2B5EF4-FFF2-40B4-BE49-F238E27FC236}">
                <a16:creationId xmlns:a16="http://schemas.microsoft.com/office/drawing/2014/main" id="{97F702A5-A5C8-BC48-A250-CFE9B42618D6}"/>
              </a:ext>
            </a:extLst>
          </p:cNvPr>
          <p:cNvSpPr>
            <a:spLocks noGrp="1"/>
          </p:cNvSpPr>
          <p:nvPr>
            <p:ph type="body" sz="quarter" idx="27" hasCustomPrompt="1"/>
          </p:nvPr>
        </p:nvSpPr>
        <p:spPr>
          <a:xfrm>
            <a:off x="461267" y="4867903"/>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06</a:t>
            </a:r>
          </a:p>
        </p:txBody>
      </p:sp>
      <p:sp>
        <p:nvSpPr>
          <p:cNvPr id="51" name="Text Placeholder 25">
            <a:extLst>
              <a:ext uri="{FF2B5EF4-FFF2-40B4-BE49-F238E27FC236}">
                <a16:creationId xmlns:a16="http://schemas.microsoft.com/office/drawing/2014/main" id="{4FECF1A6-C3A4-F54C-83AE-A12E578AA53A}"/>
              </a:ext>
            </a:extLst>
          </p:cNvPr>
          <p:cNvSpPr>
            <a:spLocks noGrp="1"/>
          </p:cNvSpPr>
          <p:nvPr>
            <p:ph type="body" sz="quarter" idx="28" hasCustomPrompt="1"/>
          </p:nvPr>
        </p:nvSpPr>
        <p:spPr>
          <a:xfrm>
            <a:off x="1131826" y="4867903"/>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9633290" y="3778249"/>
            <a:ext cx="785328" cy="1056986"/>
          </a:xfrm>
        </p:spPr>
        <p:txBody>
          <a:bodyPr anchor="t">
            <a:noAutofit/>
          </a:bodyPr>
          <a:lstStyle>
            <a:lvl1pPr marL="0" indent="0" algn="r">
              <a:buNone/>
              <a:defRPr sz="12000" b="1" i="0" baseline="0">
                <a:solidFill>
                  <a:srgbClr val="84BA41"/>
                </a:solidFill>
                <a:latin typeface="Times New Roman" charset="0"/>
                <a:ea typeface="Times New Roman" charset="0"/>
                <a:cs typeface="Times New Roman" charset="0"/>
              </a:defRPr>
            </a:lvl1pPr>
          </a:lstStyle>
          <a:p>
            <a:pPr lvl="0"/>
            <a:r>
              <a:rPr lang="en-US"/>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470582" y="598304"/>
            <a:ext cx="9948036" cy="4029672"/>
          </a:xfrm>
        </p:spPr>
        <p:txBody>
          <a:bodyPr anchor="ctr">
            <a:normAutofit/>
          </a:bodyPr>
          <a:lstStyle>
            <a:lvl1pPr marL="0" indent="0" algn="ctr">
              <a:buNone/>
              <a:defRPr sz="3000" b="1" i="0" baseline="0">
                <a:solidFill>
                  <a:srgbClr val="297239"/>
                </a:solidFill>
                <a:latin typeface="+mn-lt"/>
              </a:defRPr>
            </a:lvl1pPr>
          </a:lstStyle>
          <a:p>
            <a:pPr lvl="0"/>
            <a:r>
              <a:rPr lang="en-US"/>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470582" y="598304"/>
            <a:ext cx="2613204" cy="1221666"/>
          </a:xfrm>
        </p:spPr>
        <p:txBody>
          <a:bodyPr anchor="t">
            <a:noAutofit/>
          </a:bodyPr>
          <a:lstStyle>
            <a:lvl1pPr marL="0" indent="0" algn="l">
              <a:buNone/>
              <a:defRPr sz="12000" b="1" i="0" baseline="0">
                <a:solidFill>
                  <a:srgbClr val="84BA41"/>
                </a:solidFill>
                <a:latin typeface="Times New Roman" charset="0"/>
                <a:ea typeface="Times New Roman" charset="0"/>
                <a:cs typeface="Times New Roman" charset="0"/>
              </a:defRPr>
            </a:lvl1pPr>
          </a:lstStyle>
          <a:p>
            <a:pPr lvl="0"/>
            <a:r>
              <a:rPr lang="en-US"/>
              <a:t>“</a:t>
            </a:r>
          </a:p>
        </p:txBody>
      </p:sp>
      <p:grpSp>
        <p:nvGrpSpPr>
          <p:cNvPr id="13" name="Group 12">
            <a:extLst>
              <a:ext uri="{FF2B5EF4-FFF2-40B4-BE49-F238E27FC236}">
                <a16:creationId xmlns:a16="http://schemas.microsoft.com/office/drawing/2014/main" id="{2EE6A7E4-04F9-894B-9C6B-420A463236EE}"/>
              </a:ext>
            </a:extLst>
          </p:cNvPr>
          <p:cNvGrpSpPr/>
          <p:nvPr userDrawn="1"/>
        </p:nvGrpSpPr>
        <p:grpSpPr>
          <a:xfrm>
            <a:off x="11733478" y="2218041"/>
            <a:ext cx="474200" cy="4867482"/>
            <a:chOff x="1009808" y="-71087"/>
            <a:chExt cx="474200" cy="4867482"/>
          </a:xfrm>
        </p:grpSpPr>
        <p:sp>
          <p:nvSpPr>
            <p:cNvPr id="15" name="Graphic 4">
              <a:extLst>
                <a:ext uri="{FF2B5EF4-FFF2-40B4-BE49-F238E27FC236}">
                  <a16:creationId xmlns:a16="http://schemas.microsoft.com/office/drawing/2014/main" id="{EDAEA704-5F67-F746-85EC-536CFC33C48C}"/>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70306B09-13F4-E340-B48C-9AB5607F9DE6}"/>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
        <p:nvSpPr>
          <p:cNvPr id="17" name="Text Placeholder 23">
            <a:extLst>
              <a:ext uri="{FF2B5EF4-FFF2-40B4-BE49-F238E27FC236}">
                <a16:creationId xmlns:a16="http://schemas.microsoft.com/office/drawing/2014/main" id="{6686A140-C728-F641-B1A2-80F947949C36}"/>
              </a:ext>
            </a:extLst>
          </p:cNvPr>
          <p:cNvSpPr>
            <a:spLocks noGrp="1"/>
          </p:cNvSpPr>
          <p:nvPr>
            <p:ph type="body" sz="quarter" idx="16" hasCustomPrompt="1"/>
          </p:nvPr>
        </p:nvSpPr>
        <p:spPr>
          <a:xfrm>
            <a:off x="470582" y="4835235"/>
            <a:ext cx="9948036" cy="933903"/>
          </a:xfrm>
        </p:spPr>
        <p:txBody>
          <a:bodyPr anchor="t">
            <a:normAutofit/>
          </a:bodyPr>
          <a:lstStyle>
            <a:lvl1pPr marL="0" indent="0" algn="ctr">
              <a:buNone/>
              <a:defRPr sz="2400" b="0" i="0" baseline="0">
                <a:solidFill>
                  <a:srgbClr val="297239"/>
                </a:solidFill>
                <a:latin typeface="+mn-lt"/>
              </a:defRPr>
            </a:lvl1pPr>
          </a:lstStyle>
          <a:p>
            <a:pPr lvl="0"/>
            <a:r>
              <a:rPr lang="en-US"/>
              <a:t>Joe </a:t>
            </a:r>
            <a:r>
              <a:rPr lang="en-US" err="1"/>
              <a:t>Blogg</a:t>
            </a: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933171D-0DFC-D94B-ACD9-AC6E2A0F4602}"/>
              </a:ext>
            </a:extLst>
          </p:cNvPr>
          <p:cNvGrpSpPr/>
          <p:nvPr userDrawn="1"/>
        </p:nvGrpSpPr>
        <p:grpSpPr>
          <a:xfrm>
            <a:off x="2608421" y="0"/>
            <a:ext cx="8807728" cy="6858000"/>
            <a:chOff x="6112382" y="2679054"/>
            <a:chExt cx="1502762" cy="1170105"/>
          </a:xfrm>
        </p:grpSpPr>
        <p:sp>
          <p:nvSpPr>
            <p:cNvPr id="10" name="Graphic 4">
              <a:extLst>
                <a:ext uri="{FF2B5EF4-FFF2-40B4-BE49-F238E27FC236}">
                  <a16:creationId xmlns:a16="http://schemas.microsoft.com/office/drawing/2014/main" id="{286BBDAD-F210-914D-BC39-CB0AF446059B}"/>
                </a:ext>
              </a:extLst>
            </p:cNvPr>
            <p:cNvSpPr/>
            <p:nvPr/>
          </p:nvSpPr>
          <p:spPr>
            <a:xfrm>
              <a:off x="6112382" y="2679054"/>
              <a:ext cx="1067628" cy="1061401"/>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54C45C6A-4FB5-9044-84EC-AC920D75607A}"/>
                </a:ext>
              </a:extLst>
            </p:cNvPr>
            <p:cNvSpPr/>
            <p:nvPr/>
          </p:nvSpPr>
          <p:spPr>
            <a:xfrm>
              <a:off x="6926771" y="2679054"/>
              <a:ext cx="688373" cy="1170105"/>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a:p>
          </p:txBody>
        </p:sp>
        <p:sp>
          <p:nvSpPr>
            <p:cNvPr id="13" name="Graphic 4">
              <a:extLst>
                <a:ext uri="{FF2B5EF4-FFF2-40B4-BE49-F238E27FC236}">
                  <a16:creationId xmlns:a16="http://schemas.microsoft.com/office/drawing/2014/main" id="{4A80FCAF-340B-F943-8341-FF765DE416DA}"/>
                </a:ext>
              </a:extLst>
            </p:cNvPr>
            <p:cNvSpPr/>
            <p:nvPr/>
          </p:nvSpPr>
          <p:spPr>
            <a:xfrm rot="10800000">
              <a:off x="6911593" y="3171869"/>
              <a:ext cx="30416" cy="325541"/>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grpSp>
      <p:sp>
        <p:nvSpPr>
          <p:cNvPr id="14" name="Text Placeholder 23">
            <a:extLst>
              <a:ext uri="{FF2B5EF4-FFF2-40B4-BE49-F238E27FC236}">
                <a16:creationId xmlns:a16="http://schemas.microsoft.com/office/drawing/2014/main" id="{9138C3C2-3010-024C-9287-528893F1CF82}"/>
              </a:ext>
            </a:extLst>
          </p:cNvPr>
          <p:cNvSpPr>
            <a:spLocks noGrp="1"/>
          </p:cNvSpPr>
          <p:nvPr>
            <p:ph type="body" sz="quarter" idx="17" hasCustomPrompt="1"/>
          </p:nvPr>
        </p:nvSpPr>
        <p:spPr>
          <a:xfrm>
            <a:off x="3220792" y="3764249"/>
            <a:ext cx="3791493" cy="845970"/>
          </a:xfrm>
        </p:spPr>
        <p:txBody>
          <a:bodyPr anchor="t">
            <a:normAutofit/>
          </a:bodyPr>
          <a:lstStyle>
            <a:lvl1pPr marL="0" indent="0" algn="r">
              <a:buNone/>
              <a:defRPr sz="4800" b="0" i="0">
                <a:solidFill>
                  <a:srgbClr val="297239"/>
                </a:solidFill>
                <a:latin typeface="+mn-lt"/>
              </a:defRPr>
            </a:lvl1pPr>
          </a:lstStyle>
          <a:p>
            <a:pPr lvl="0"/>
            <a:r>
              <a:rPr lang="en-US"/>
              <a:t>DIVIDER</a:t>
            </a:r>
          </a:p>
        </p:txBody>
      </p:sp>
      <p:sp>
        <p:nvSpPr>
          <p:cNvPr id="15" name="Text Placeholder 23">
            <a:extLst>
              <a:ext uri="{FF2B5EF4-FFF2-40B4-BE49-F238E27FC236}">
                <a16:creationId xmlns:a16="http://schemas.microsoft.com/office/drawing/2014/main" id="{E543AB94-B1F3-C544-B7BF-FB922AA08A8A}"/>
              </a:ext>
            </a:extLst>
          </p:cNvPr>
          <p:cNvSpPr>
            <a:spLocks noGrp="1"/>
          </p:cNvSpPr>
          <p:nvPr>
            <p:ph type="body" sz="quarter" idx="18" hasCustomPrompt="1"/>
          </p:nvPr>
        </p:nvSpPr>
        <p:spPr>
          <a:xfrm>
            <a:off x="3220792" y="3036561"/>
            <a:ext cx="3791493" cy="845970"/>
          </a:xfrm>
        </p:spPr>
        <p:txBody>
          <a:bodyPr anchor="b">
            <a:normAutofit/>
          </a:bodyPr>
          <a:lstStyle>
            <a:lvl1pPr marL="0" indent="0" algn="r">
              <a:buNone/>
              <a:defRPr sz="3000" b="0" i="0">
                <a:solidFill>
                  <a:srgbClr val="84BA41"/>
                </a:solidFill>
                <a:latin typeface="+mn-lt"/>
              </a:defRPr>
            </a:lvl1pPr>
          </a:lstStyle>
          <a:p>
            <a:pPr lvl="0"/>
            <a:r>
              <a:rPr lang="en-US"/>
              <a:t>SECTION 01</a:t>
            </a:r>
          </a:p>
        </p:txBody>
      </p:sp>
      <p:grpSp>
        <p:nvGrpSpPr>
          <p:cNvPr id="28" name="Group 27">
            <a:extLst>
              <a:ext uri="{FF2B5EF4-FFF2-40B4-BE49-F238E27FC236}">
                <a16:creationId xmlns:a16="http://schemas.microsoft.com/office/drawing/2014/main" id="{DFF040CD-452D-844B-8465-531C4CB83BBF}"/>
              </a:ext>
            </a:extLst>
          </p:cNvPr>
          <p:cNvGrpSpPr/>
          <p:nvPr userDrawn="1"/>
        </p:nvGrpSpPr>
        <p:grpSpPr>
          <a:xfrm>
            <a:off x="11224942" y="2176478"/>
            <a:ext cx="474200" cy="4867482"/>
            <a:chOff x="1009808" y="-71087"/>
            <a:chExt cx="474200" cy="4867482"/>
          </a:xfrm>
        </p:grpSpPr>
        <p:sp>
          <p:nvSpPr>
            <p:cNvPr id="29" name="Graphic 4">
              <a:extLst>
                <a:ext uri="{FF2B5EF4-FFF2-40B4-BE49-F238E27FC236}">
                  <a16:creationId xmlns:a16="http://schemas.microsoft.com/office/drawing/2014/main" id="{8505E68B-5614-2C47-98DB-5363EC8624E3}"/>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15682FCA-A8EE-F045-93E6-A9674360F61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0412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27" name="Graphic 4">
            <a:extLst>
              <a:ext uri="{FF2B5EF4-FFF2-40B4-BE49-F238E27FC236}">
                <a16:creationId xmlns:a16="http://schemas.microsoft.com/office/drawing/2014/main" id="{CFD89A7B-E616-3249-A885-D8A38572843C}"/>
              </a:ext>
            </a:extLst>
          </p:cNvPr>
          <p:cNvSpPr/>
          <p:nvPr userDrawn="1"/>
        </p:nvSpPr>
        <p:spPr>
          <a:xfrm flipH="1">
            <a:off x="3670246"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CC3DDCEC-7E9E-9348-B7BE-5AC1D3405287}"/>
              </a:ext>
            </a:extLst>
          </p:cNvPr>
          <p:cNvSpPr/>
          <p:nvPr/>
        </p:nvSpPr>
        <p:spPr>
          <a:xfrm flipH="1">
            <a:off x="683371" y="0"/>
            <a:ext cx="4057887" cy="6858000"/>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a:p>
        </p:txBody>
      </p:sp>
      <p:sp>
        <p:nvSpPr>
          <p:cNvPr id="17" name="Graphic 4">
            <a:extLst>
              <a:ext uri="{FF2B5EF4-FFF2-40B4-BE49-F238E27FC236}">
                <a16:creationId xmlns:a16="http://schemas.microsoft.com/office/drawing/2014/main" id="{159E594D-BDF3-B949-89B3-4BBC10915225}"/>
              </a:ext>
            </a:extLst>
          </p:cNvPr>
          <p:cNvSpPr/>
          <p:nvPr/>
        </p:nvSpPr>
        <p:spPr>
          <a:xfrm rot="10800000">
            <a:off x="4652197" y="2888395"/>
            <a:ext cx="178269" cy="1908000"/>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22" name="Text Placeholder 23">
            <a:extLst>
              <a:ext uri="{FF2B5EF4-FFF2-40B4-BE49-F238E27FC236}">
                <a16:creationId xmlns:a16="http://schemas.microsoft.com/office/drawing/2014/main" id="{374B3542-BCA7-A243-846E-D8BE17CA3E81}"/>
              </a:ext>
            </a:extLst>
          </p:cNvPr>
          <p:cNvSpPr>
            <a:spLocks noGrp="1"/>
          </p:cNvSpPr>
          <p:nvPr>
            <p:ph type="body" sz="quarter" idx="17" hasCustomPrompt="1"/>
          </p:nvPr>
        </p:nvSpPr>
        <p:spPr>
          <a:xfrm>
            <a:off x="5003138" y="3733703"/>
            <a:ext cx="3791493" cy="845970"/>
          </a:xfrm>
        </p:spPr>
        <p:txBody>
          <a:bodyPr anchor="t">
            <a:normAutofit/>
          </a:bodyPr>
          <a:lstStyle>
            <a:lvl1pPr marL="0" indent="0" algn="l">
              <a:buNone/>
              <a:defRPr sz="4800" b="0" i="0">
                <a:solidFill>
                  <a:srgbClr val="297239"/>
                </a:solidFill>
                <a:latin typeface="+mn-lt"/>
              </a:defRPr>
            </a:lvl1pPr>
          </a:lstStyle>
          <a:p>
            <a:pPr lvl="0"/>
            <a:r>
              <a:rPr lang="en-US"/>
              <a:t>DIVIDER</a:t>
            </a:r>
          </a:p>
        </p:txBody>
      </p:sp>
      <p:sp>
        <p:nvSpPr>
          <p:cNvPr id="23" name="Text Placeholder 23">
            <a:extLst>
              <a:ext uri="{FF2B5EF4-FFF2-40B4-BE49-F238E27FC236}">
                <a16:creationId xmlns:a16="http://schemas.microsoft.com/office/drawing/2014/main" id="{F4383371-740B-864A-B124-14A3610CC80C}"/>
              </a:ext>
            </a:extLst>
          </p:cNvPr>
          <p:cNvSpPr>
            <a:spLocks noGrp="1"/>
          </p:cNvSpPr>
          <p:nvPr>
            <p:ph type="body" sz="quarter" idx="18" hasCustomPrompt="1"/>
          </p:nvPr>
        </p:nvSpPr>
        <p:spPr>
          <a:xfrm>
            <a:off x="5003138" y="3006015"/>
            <a:ext cx="3791493" cy="845970"/>
          </a:xfrm>
        </p:spPr>
        <p:txBody>
          <a:bodyPr anchor="b">
            <a:normAutofit/>
          </a:bodyPr>
          <a:lstStyle>
            <a:lvl1pPr marL="0" indent="0" algn="l">
              <a:buNone/>
              <a:defRPr sz="3000" b="0" i="0">
                <a:solidFill>
                  <a:srgbClr val="84BA41"/>
                </a:solidFill>
                <a:latin typeface="+mn-lt"/>
              </a:defRPr>
            </a:lvl1pPr>
          </a:lstStyle>
          <a:p>
            <a:pPr lvl="0"/>
            <a:r>
              <a:rPr lang="en-US"/>
              <a:t>SECTION 01</a:t>
            </a:r>
          </a:p>
        </p:txBody>
      </p:sp>
      <p:grpSp>
        <p:nvGrpSpPr>
          <p:cNvPr id="2" name="Group 1">
            <a:extLst>
              <a:ext uri="{FF2B5EF4-FFF2-40B4-BE49-F238E27FC236}">
                <a16:creationId xmlns:a16="http://schemas.microsoft.com/office/drawing/2014/main" id="{4D35CA37-0475-7C4C-9888-342259141BCF}"/>
              </a:ext>
            </a:extLst>
          </p:cNvPr>
          <p:cNvGrpSpPr/>
          <p:nvPr userDrawn="1"/>
        </p:nvGrpSpPr>
        <p:grpSpPr>
          <a:xfrm>
            <a:off x="478915" y="2145932"/>
            <a:ext cx="474200" cy="4867482"/>
            <a:chOff x="1009808" y="-71087"/>
            <a:chExt cx="474200" cy="4867482"/>
          </a:xfrm>
        </p:grpSpPr>
        <p:sp>
          <p:nvSpPr>
            <p:cNvPr id="24" name="Graphic 4">
              <a:extLst>
                <a:ext uri="{FF2B5EF4-FFF2-40B4-BE49-F238E27FC236}">
                  <a16:creationId xmlns:a16="http://schemas.microsoft.com/office/drawing/2014/main" id="{266F3990-09DA-C84B-A681-E5945D55889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60CF8C1D-8D1A-6341-9219-998593017F81}"/>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34422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370353F7-9193-D742-88F3-B7307DE651FA}"/>
              </a:ext>
            </a:extLst>
          </p:cNvPr>
          <p:cNvSpPr/>
          <p:nvPr userDrawn="1"/>
        </p:nvSpPr>
        <p:spPr>
          <a:xfrm>
            <a:off x="0" y="0"/>
            <a:ext cx="6568428" cy="6556604"/>
          </a:xfrm>
          <a:custGeom>
            <a:avLst/>
            <a:gdLst>
              <a:gd name="connsiteX0" fmla="*/ 5038319 w 6568428"/>
              <a:gd name="connsiteY0" fmla="*/ 0 h 6556604"/>
              <a:gd name="connsiteX1" fmla="*/ 5845546 w 6568428"/>
              <a:gd name="connsiteY1" fmla="*/ 0 h 6556604"/>
              <a:gd name="connsiteX2" fmla="*/ 5894544 w 6568428"/>
              <a:gd name="connsiteY2" fmla="*/ 69311 h 6556604"/>
              <a:gd name="connsiteX3" fmla="*/ 6060394 w 6568428"/>
              <a:gd name="connsiteY3" fmla="*/ 345062 h 6556604"/>
              <a:gd name="connsiteX4" fmla="*/ 6129938 w 6568428"/>
              <a:gd name="connsiteY4" fmla="*/ 477731 h 6556604"/>
              <a:gd name="connsiteX5" fmla="*/ 6130292 w 6568428"/>
              <a:gd name="connsiteY5" fmla="*/ 478431 h 6556604"/>
              <a:gd name="connsiteX6" fmla="*/ 6140604 w 6568428"/>
              <a:gd name="connsiteY6" fmla="*/ 498185 h 6556604"/>
              <a:gd name="connsiteX7" fmla="*/ 6159997 w 6568428"/>
              <a:gd name="connsiteY7" fmla="*/ 539779 h 6556604"/>
              <a:gd name="connsiteX8" fmla="*/ 6196866 w 6568428"/>
              <a:gd name="connsiteY8" fmla="*/ 618787 h 6556604"/>
              <a:gd name="connsiteX9" fmla="*/ 6264840 w 6568428"/>
              <a:gd name="connsiteY9" fmla="*/ 776627 h 6556604"/>
              <a:gd name="connsiteX10" fmla="*/ 6306257 w 6568428"/>
              <a:gd name="connsiteY10" fmla="*/ 879230 h 6556604"/>
              <a:gd name="connsiteX11" fmla="*/ 6440458 w 6568428"/>
              <a:gd name="connsiteY11" fmla="*/ 1309910 h 6556604"/>
              <a:gd name="connsiteX12" fmla="*/ 6442205 w 6568428"/>
              <a:gd name="connsiteY12" fmla="*/ 1316728 h 6556604"/>
              <a:gd name="connsiteX13" fmla="*/ 6454087 w 6568428"/>
              <a:gd name="connsiteY13" fmla="*/ 1364970 h 6556604"/>
              <a:gd name="connsiteX14" fmla="*/ 6458104 w 6568428"/>
              <a:gd name="connsiteY14" fmla="*/ 1382100 h 6556604"/>
              <a:gd name="connsiteX15" fmla="*/ 6467370 w 6568428"/>
              <a:gd name="connsiteY15" fmla="*/ 1422478 h 6556604"/>
              <a:gd name="connsiteX16" fmla="*/ 6471564 w 6568428"/>
              <a:gd name="connsiteY16" fmla="*/ 1441355 h 6556604"/>
              <a:gd name="connsiteX17" fmla="*/ 6481175 w 6568428"/>
              <a:gd name="connsiteY17" fmla="*/ 1485927 h 6556604"/>
              <a:gd name="connsiteX18" fmla="*/ 6483792 w 6568428"/>
              <a:gd name="connsiteY18" fmla="*/ 1498332 h 6556604"/>
              <a:gd name="connsiteX19" fmla="*/ 6509833 w 6568428"/>
              <a:gd name="connsiteY19" fmla="*/ 1636071 h 6556604"/>
              <a:gd name="connsiteX20" fmla="*/ 6520138 w 6568428"/>
              <a:gd name="connsiteY20" fmla="*/ 1693579 h 6556604"/>
              <a:gd name="connsiteX21" fmla="*/ 6524509 w 6568428"/>
              <a:gd name="connsiteY21" fmla="*/ 1726615 h 6556604"/>
              <a:gd name="connsiteX22" fmla="*/ 6524685 w 6568428"/>
              <a:gd name="connsiteY22" fmla="*/ 1728185 h 6556604"/>
              <a:gd name="connsiteX23" fmla="*/ 6544425 w 6568428"/>
              <a:gd name="connsiteY23" fmla="*/ 1881300 h 6556604"/>
              <a:gd name="connsiteX24" fmla="*/ 6547579 w 6568428"/>
              <a:gd name="connsiteY24" fmla="*/ 1906295 h 6556604"/>
              <a:gd name="connsiteX25" fmla="*/ 6548449 w 6568428"/>
              <a:gd name="connsiteY25" fmla="*/ 1918531 h 6556604"/>
              <a:gd name="connsiteX26" fmla="*/ 6552813 w 6568428"/>
              <a:gd name="connsiteY26" fmla="*/ 1972191 h 6556604"/>
              <a:gd name="connsiteX27" fmla="*/ 6555437 w 6568428"/>
              <a:gd name="connsiteY27" fmla="*/ 2005050 h 6556604"/>
              <a:gd name="connsiteX28" fmla="*/ 6565918 w 6568428"/>
              <a:gd name="connsiteY28" fmla="*/ 2208862 h 6556604"/>
              <a:gd name="connsiteX29" fmla="*/ 6534297 w 6568428"/>
              <a:gd name="connsiteY29" fmla="*/ 2860477 h 6556604"/>
              <a:gd name="connsiteX30" fmla="*/ 6115440 w 6568428"/>
              <a:gd name="connsiteY30" fmla="*/ 4214581 h 6556604"/>
              <a:gd name="connsiteX31" fmla="*/ 5260779 w 6568428"/>
              <a:gd name="connsiteY31" fmla="*/ 5356492 h 6556604"/>
              <a:gd name="connsiteX32" fmla="*/ 4746690 w 6568428"/>
              <a:gd name="connsiteY32" fmla="*/ 5774767 h 6556604"/>
              <a:gd name="connsiteX33" fmla="*/ 4488068 w 6568428"/>
              <a:gd name="connsiteY33" fmla="*/ 5942212 h 6556604"/>
              <a:gd name="connsiteX34" fmla="*/ 4360154 w 6568428"/>
              <a:gd name="connsiteY34" fmla="*/ 6014402 h 6556604"/>
              <a:gd name="connsiteX35" fmla="*/ 4297605 w 6568428"/>
              <a:gd name="connsiteY35" fmla="*/ 6049016 h 6556604"/>
              <a:gd name="connsiteX36" fmla="*/ 4234871 w 6568428"/>
              <a:gd name="connsiteY36" fmla="*/ 6080474 h 6556604"/>
              <a:gd name="connsiteX37" fmla="*/ 3572767 w 6568428"/>
              <a:gd name="connsiteY37" fmla="*/ 6351222 h 6556604"/>
              <a:gd name="connsiteX38" fmla="*/ 3454649 w 6568428"/>
              <a:gd name="connsiteY38" fmla="*/ 6386535 h 6556604"/>
              <a:gd name="connsiteX39" fmla="*/ 3399603 w 6568428"/>
              <a:gd name="connsiteY39" fmla="*/ 6401741 h 6556604"/>
              <a:gd name="connsiteX40" fmla="*/ 3337917 w 6568428"/>
              <a:gd name="connsiteY40" fmla="*/ 6418695 h 6556604"/>
              <a:gd name="connsiteX41" fmla="*/ 3335823 w 6568428"/>
              <a:gd name="connsiteY41" fmla="*/ 6419218 h 6556604"/>
              <a:gd name="connsiteX42" fmla="*/ 3335646 w 6568428"/>
              <a:gd name="connsiteY42" fmla="*/ 6419218 h 6556604"/>
              <a:gd name="connsiteX43" fmla="*/ 3325511 w 6568428"/>
              <a:gd name="connsiteY43" fmla="*/ 6422019 h 6556604"/>
              <a:gd name="connsiteX44" fmla="*/ 3285148 w 6568428"/>
              <a:gd name="connsiteY44" fmla="*/ 6431453 h 6556604"/>
              <a:gd name="connsiteX45" fmla="*/ 3160558 w 6568428"/>
              <a:gd name="connsiteY45" fmla="*/ 6459419 h 6556604"/>
              <a:gd name="connsiteX46" fmla="*/ 3155141 w 6568428"/>
              <a:gd name="connsiteY46" fmla="*/ 6460642 h 6556604"/>
              <a:gd name="connsiteX47" fmla="*/ 3090306 w 6568428"/>
              <a:gd name="connsiteY47" fmla="*/ 6474278 h 6556604"/>
              <a:gd name="connsiteX48" fmla="*/ 3067943 w 6568428"/>
              <a:gd name="connsiteY48" fmla="*/ 6478126 h 6556604"/>
              <a:gd name="connsiteX49" fmla="*/ 3064626 w 6568428"/>
              <a:gd name="connsiteY49" fmla="*/ 6478472 h 6556604"/>
              <a:gd name="connsiteX50" fmla="*/ 2448834 w 6568428"/>
              <a:gd name="connsiteY50" fmla="*/ 6551363 h 6556604"/>
              <a:gd name="connsiteX51" fmla="*/ 2306768 w 6568428"/>
              <a:gd name="connsiteY51" fmla="*/ 6555034 h 6556604"/>
              <a:gd name="connsiteX52" fmla="*/ 2233553 w 6568428"/>
              <a:gd name="connsiteY52" fmla="*/ 6556604 h 6556604"/>
              <a:gd name="connsiteX53" fmla="*/ 2159107 w 6568428"/>
              <a:gd name="connsiteY53" fmla="*/ 6554857 h 6556604"/>
              <a:gd name="connsiteX54" fmla="*/ 2006390 w 6568428"/>
              <a:gd name="connsiteY54" fmla="*/ 6550663 h 6556604"/>
              <a:gd name="connsiteX55" fmla="*/ 1849294 w 6568428"/>
              <a:gd name="connsiteY55" fmla="*/ 6539127 h 6556604"/>
              <a:gd name="connsiteX56" fmla="*/ 1188591 w 6568428"/>
              <a:gd name="connsiteY56" fmla="*/ 6431630 h 6556604"/>
              <a:gd name="connsiteX57" fmla="*/ 0 w 6568428"/>
              <a:gd name="connsiteY57" fmla="*/ 5950776 h 6556604"/>
              <a:gd name="connsiteX58" fmla="*/ 0 w 6568428"/>
              <a:gd name="connsiteY58" fmla="*/ 5188864 h 6556604"/>
              <a:gd name="connsiteX59" fmla="*/ 214581 w 6568428"/>
              <a:gd name="connsiteY59" fmla="*/ 5337785 h 6556604"/>
              <a:gd name="connsiteX60" fmla="*/ 1344293 w 6568428"/>
              <a:gd name="connsiteY60" fmla="*/ 5820386 h 6556604"/>
              <a:gd name="connsiteX61" fmla="*/ 1906433 w 6568428"/>
              <a:gd name="connsiteY61" fmla="*/ 5911799 h 6556604"/>
              <a:gd name="connsiteX62" fmla="*/ 2040288 w 6568428"/>
              <a:gd name="connsiteY62" fmla="*/ 5921765 h 6556604"/>
              <a:gd name="connsiteX63" fmla="*/ 2170465 w 6568428"/>
              <a:gd name="connsiteY63" fmla="*/ 5925259 h 6556604"/>
              <a:gd name="connsiteX64" fmla="*/ 2234076 w 6568428"/>
              <a:gd name="connsiteY64" fmla="*/ 5926836 h 6556604"/>
              <a:gd name="connsiteX65" fmla="*/ 2296456 w 6568428"/>
              <a:gd name="connsiteY65" fmla="*/ 5925259 h 6556604"/>
              <a:gd name="connsiteX66" fmla="*/ 2417729 w 6568428"/>
              <a:gd name="connsiteY66" fmla="*/ 5922288 h 6556604"/>
              <a:gd name="connsiteX67" fmla="*/ 3023910 w 6568428"/>
              <a:gd name="connsiteY67" fmla="*/ 5843810 h 6556604"/>
              <a:gd name="connsiteX68" fmla="*/ 3107606 w 6568428"/>
              <a:gd name="connsiteY68" fmla="*/ 5824926 h 6556604"/>
              <a:gd name="connsiteX69" fmla="*/ 3131200 w 6568428"/>
              <a:gd name="connsiteY69" fmla="*/ 5819685 h 6556604"/>
              <a:gd name="connsiteX70" fmla="*/ 3172440 w 6568428"/>
              <a:gd name="connsiteY70" fmla="*/ 5809720 h 6556604"/>
              <a:gd name="connsiteX71" fmla="*/ 3175934 w 6568428"/>
              <a:gd name="connsiteY71" fmla="*/ 5808673 h 6556604"/>
              <a:gd name="connsiteX72" fmla="*/ 3273790 w 6568428"/>
              <a:gd name="connsiteY72" fmla="*/ 5781578 h 6556604"/>
              <a:gd name="connsiteX73" fmla="*/ 3374616 w 6568428"/>
              <a:gd name="connsiteY73" fmla="*/ 5751520 h 6556604"/>
              <a:gd name="connsiteX74" fmla="*/ 3378287 w 6568428"/>
              <a:gd name="connsiteY74" fmla="*/ 5750296 h 6556604"/>
              <a:gd name="connsiteX75" fmla="*/ 3450101 w 6568428"/>
              <a:gd name="connsiteY75" fmla="*/ 5726525 h 6556604"/>
              <a:gd name="connsiteX76" fmla="*/ 3452902 w 6568428"/>
              <a:gd name="connsiteY76" fmla="*/ 5725825 h 6556604"/>
              <a:gd name="connsiteX77" fmla="*/ 3936933 w 6568428"/>
              <a:gd name="connsiteY77" fmla="*/ 5521489 h 6556604"/>
              <a:gd name="connsiteX78" fmla="*/ 3990401 w 6568428"/>
              <a:gd name="connsiteY78" fmla="*/ 5494925 h 6556604"/>
              <a:gd name="connsiteX79" fmla="*/ 4043530 w 6568428"/>
              <a:gd name="connsiteY79" fmla="*/ 5465382 h 6556604"/>
              <a:gd name="connsiteX80" fmla="*/ 4152568 w 6568428"/>
              <a:gd name="connsiteY80" fmla="*/ 5404034 h 6556604"/>
              <a:gd name="connsiteX81" fmla="*/ 4372559 w 6568428"/>
              <a:gd name="connsiteY81" fmla="*/ 5261400 h 6556604"/>
              <a:gd name="connsiteX82" fmla="*/ 4810293 w 6568428"/>
              <a:gd name="connsiteY82" fmla="*/ 4905181 h 6556604"/>
              <a:gd name="connsiteX83" fmla="*/ 5537917 w 6568428"/>
              <a:gd name="connsiteY83" fmla="*/ 3933168 h 6556604"/>
              <a:gd name="connsiteX84" fmla="*/ 5893864 w 6568428"/>
              <a:gd name="connsiteY84" fmla="*/ 2782000 h 6556604"/>
              <a:gd name="connsiteX85" fmla="*/ 5920775 w 6568428"/>
              <a:gd name="connsiteY85" fmla="*/ 2226515 h 6556604"/>
              <a:gd name="connsiteX86" fmla="*/ 5915180 w 6568428"/>
              <a:gd name="connsiteY86" fmla="*/ 2100665 h 6556604"/>
              <a:gd name="connsiteX87" fmla="*/ 5915011 w 6568428"/>
              <a:gd name="connsiteY87" fmla="*/ 2099265 h 6556604"/>
              <a:gd name="connsiteX88" fmla="*/ 5911517 w 6568428"/>
              <a:gd name="connsiteY88" fmla="*/ 2053469 h 6556604"/>
              <a:gd name="connsiteX89" fmla="*/ 5905746 w 6568428"/>
              <a:gd name="connsiteY89" fmla="*/ 1979709 h 6556604"/>
              <a:gd name="connsiteX90" fmla="*/ 5901905 w 6568428"/>
              <a:gd name="connsiteY90" fmla="*/ 1944572 h 6556604"/>
              <a:gd name="connsiteX91" fmla="*/ 5889323 w 6568428"/>
              <a:gd name="connsiteY91" fmla="*/ 1847564 h 6556604"/>
              <a:gd name="connsiteX92" fmla="*/ 5886176 w 6568428"/>
              <a:gd name="connsiteY92" fmla="*/ 1822746 h 6556604"/>
              <a:gd name="connsiteX93" fmla="*/ 5885476 w 6568428"/>
              <a:gd name="connsiteY93" fmla="*/ 1817852 h 6556604"/>
              <a:gd name="connsiteX94" fmla="*/ 5872201 w 6568428"/>
              <a:gd name="connsiteY94" fmla="*/ 1736573 h 6556604"/>
              <a:gd name="connsiteX95" fmla="*/ 5871147 w 6568428"/>
              <a:gd name="connsiteY95" fmla="*/ 1730979 h 6556604"/>
              <a:gd name="connsiteX96" fmla="*/ 5850707 w 6568428"/>
              <a:gd name="connsiteY96" fmla="*/ 1623659 h 6556604"/>
              <a:gd name="connsiteX97" fmla="*/ 5847560 w 6568428"/>
              <a:gd name="connsiteY97" fmla="*/ 1608976 h 6556604"/>
              <a:gd name="connsiteX98" fmla="*/ 5840395 w 6568428"/>
              <a:gd name="connsiteY98" fmla="*/ 1575770 h 6556604"/>
              <a:gd name="connsiteX99" fmla="*/ 5836024 w 6568428"/>
              <a:gd name="connsiteY99" fmla="*/ 1555839 h 6556604"/>
              <a:gd name="connsiteX100" fmla="*/ 5829214 w 6568428"/>
              <a:gd name="connsiteY100" fmla="*/ 1526474 h 6556604"/>
              <a:gd name="connsiteX101" fmla="*/ 5824666 w 6568428"/>
              <a:gd name="connsiteY101" fmla="*/ 1507420 h 6556604"/>
              <a:gd name="connsiteX102" fmla="*/ 5816108 w 6568428"/>
              <a:gd name="connsiteY102" fmla="*/ 1472467 h 6556604"/>
              <a:gd name="connsiteX103" fmla="*/ 5813138 w 6568428"/>
              <a:gd name="connsiteY103" fmla="*/ 1460755 h 6556604"/>
              <a:gd name="connsiteX104" fmla="*/ 5666354 w 6568428"/>
              <a:gd name="connsiteY104" fmla="*/ 1013991 h 6556604"/>
              <a:gd name="connsiteX105" fmla="*/ 5663553 w 6568428"/>
              <a:gd name="connsiteY105" fmla="*/ 1006820 h 6556604"/>
              <a:gd name="connsiteX106" fmla="*/ 5606768 w 6568428"/>
              <a:gd name="connsiteY106" fmla="*/ 874859 h 6556604"/>
              <a:gd name="connsiteX107" fmla="*/ 5582297 w 6568428"/>
              <a:gd name="connsiteY107" fmla="*/ 822068 h 6556604"/>
              <a:gd name="connsiteX108" fmla="*/ 5575140 w 6568428"/>
              <a:gd name="connsiteY108" fmla="*/ 806516 h 6556604"/>
              <a:gd name="connsiteX109" fmla="*/ 5490736 w 6568428"/>
              <a:gd name="connsiteY109" fmla="*/ 641858 h 6556604"/>
              <a:gd name="connsiteX110" fmla="*/ 5184240 w 6568428"/>
              <a:gd name="connsiteY110" fmla="*/ 173247 h 6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568428" h="6556604">
                <a:moveTo>
                  <a:pt x="5038319" y="0"/>
                </a:moveTo>
                <a:lnTo>
                  <a:pt x="5845546" y="0"/>
                </a:lnTo>
                <a:lnTo>
                  <a:pt x="5894544" y="69311"/>
                </a:lnTo>
                <a:cubicBezTo>
                  <a:pt x="5954502" y="161404"/>
                  <a:pt x="6009719" y="253648"/>
                  <a:pt x="6060394" y="345062"/>
                </a:cubicBezTo>
                <a:cubicBezTo>
                  <a:pt x="6084858" y="389464"/>
                  <a:pt x="6107921" y="433682"/>
                  <a:pt x="6129938" y="477731"/>
                </a:cubicBezTo>
                <a:cubicBezTo>
                  <a:pt x="6129938" y="478077"/>
                  <a:pt x="6130115" y="478254"/>
                  <a:pt x="6130292" y="478431"/>
                </a:cubicBezTo>
                <a:cubicBezTo>
                  <a:pt x="6130292" y="478431"/>
                  <a:pt x="6133786" y="485072"/>
                  <a:pt x="6140604" y="498185"/>
                </a:cubicBezTo>
                <a:cubicBezTo>
                  <a:pt x="6145321" y="508320"/>
                  <a:pt x="6151785" y="522302"/>
                  <a:pt x="6159997" y="539779"/>
                </a:cubicBezTo>
                <a:cubicBezTo>
                  <a:pt x="6172756" y="566174"/>
                  <a:pt x="6184991" y="592569"/>
                  <a:pt x="6196866" y="618787"/>
                </a:cubicBezTo>
                <a:cubicBezTo>
                  <a:pt x="6216966" y="661789"/>
                  <a:pt x="6240553" y="714395"/>
                  <a:pt x="6264840" y="776627"/>
                </a:cubicBezTo>
                <a:cubicBezTo>
                  <a:pt x="6279169" y="811233"/>
                  <a:pt x="6292975" y="845493"/>
                  <a:pt x="6306257" y="879230"/>
                </a:cubicBezTo>
                <a:cubicBezTo>
                  <a:pt x="6363396" y="1033038"/>
                  <a:pt x="6406906" y="1177942"/>
                  <a:pt x="6440458" y="1309910"/>
                </a:cubicBezTo>
                <a:cubicBezTo>
                  <a:pt x="6440982" y="1312180"/>
                  <a:pt x="6441682" y="1314458"/>
                  <a:pt x="6442205" y="1316728"/>
                </a:cubicBezTo>
                <a:cubicBezTo>
                  <a:pt x="6446222" y="1332981"/>
                  <a:pt x="6450247" y="1349064"/>
                  <a:pt x="6454087" y="1364970"/>
                </a:cubicBezTo>
                <a:cubicBezTo>
                  <a:pt x="6455488" y="1370565"/>
                  <a:pt x="6456711" y="1376329"/>
                  <a:pt x="6458104" y="1382100"/>
                </a:cubicBezTo>
                <a:cubicBezTo>
                  <a:pt x="6461252" y="1395729"/>
                  <a:pt x="6464399" y="1409188"/>
                  <a:pt x="6467370" y="1422478"/>
                </a:cubicBezTo>
                <a:cubicBezTo>
                  <a:pt x="6468770" y="1428765"/>
                  <a:pt x="6470163" y="1435060"/>
                  <a:pt x="6471564" y="1441355"/>
                </a:cubicBezTo>
                <a:cubicBezTo>
                  <a:pt x="6474880" y="1456384"/>
                  <a:pt x="6478028" y="1471244"/>
                  <a:pt x="6481175" y="1485927"/>
                </a:cubicBezTo>
                <a:cubicBezTo>
                  <a:pt x="6482045" y="1489944"/>
                  <a:pt x="6482922" y="1494138"/>
                  <a:pt x="6483792" y="1498332"/>
                </a:cubicBezTo>
                <a:cubicBezTo>
                  <a:pt x="6493757" y="1546928"/>
                  <a:pt x="6502315" y="1592893"/>
                  <a:pt x="6509833" y="1636071"/>
                </a:cubicBezTo>
                <a:cubicBezTo>
                  <a:pt x="6513327" y="1655125"/>
                  <a:pt x="6516644" y="1674171"/>
                  <a:pt x="6520138" y="1693579"/>
                </a:cubicBezTo>
                <a:cubicBezTo>
                  <a:pt x="6521538" y="1704591"/>
                  <a:pt x="6523108" y="1715603"/>
                  <a:pt x="6524509" y="1726615"/>
                </a:cubicBezTo>
                <a:cubicBezTo>
                  <a:pt x="6524509" y="1727138"/>
                  <a:pt x="6524685" y="1727662"/>
                  <a:pt x="6524685" y="1728185"/>
                </a:cubicBezTo>
                <a:cubicBezTo>
                  <a:pt x="6532373" y="1786562"/>
                  <a:pt x="6539361" y="1837429"/>
                  <a:pt x="6544425" y="1881300"/>
                </a:cubicBezTo>
                <a:cubicBezTo>
                  <a:pt x="6545479" y="1889688"/>
                  <a:pt x="6546525" y="1897907"/>
                  <a:pt x="6547579" y="1906295"/>
                </a:cubicBezTo>
                <a:cubicBezTo>
                  <a:pt x="6547749" y="1910320"/>
                  <a:pt x="6548095" y="1914514"/>
                  <a:pt x="6548449" y="1918531"/>
                </a:cubicBezTo>
                <a:cubicBezTo>
                  <a:pt x="6550543" y="1938285"/>
                  <a:pt x="6551943" y="1956284"/>
                  <a:pt x="6552813" y="1972191"/>
                </a:cubicBezTo>
                <a:cubicBezTo>
                  <a:pt x="6553867" y="1984426"/>
                  <a:pt x="6554737" y="1995262"/>
                  <a:pt x="6555437" y="2005050"/>
                </a:cubicBezTo>
                <a:cubicBezTo>
                  <a:pt x="6561031" y="2071299"/>
                  <a:pt x="6566272" y="2138942"/>
                  <a:pt x="6565918" y="2208862"/>
                </a:cubicBezTo>
                <a:cubicBezTo>
                  <a:pt x="6573790" y="2416161"/>
                  <a:pt x="6563125" y="2635695"/>
                  <a:pt x="6534297" y="2860477"/>
                </a:cubicBezTo>
                <a:cubicBezTo>
                  <a:pt x="6479952" y="3310912"/>
                  <a:pt x="6336485" y="3781454"/>
                  <a:pt x="6115440" y="4214581"/>
                </a:cubicBezTo>
                <a:cubicBezTo>
                  <a:pt x="5896488" y="4649286"/>
                  <a:pt x="5592962" y="5040119"/>
                  <a:pt x="5260779" y="5356492"/>
                </a:cubicBezTo>
                <a:cubicBezTo>
                  <a:pt x="5095296" y="5515725"/>
                  <a:pt x="4920208" y="5654335"/>
                  <a:pt x="4746690" y="5774767"/>
                </a:cubicBezTo>
                <a:cubicBezTo>
                  <a:pt x="4660886" y="5836638"/>
                  <a:pt x="4572295" y="5889252"/>
                  <a:pt x="4488068" y="5942212"/>
                </a:cubicBezTo>
                <a:cubicBezTo>
                  <a:pt x="4444735" y="5966683"/>
                  <a:pt x="4402094" y="5990808"/>
                  <a:pt x="4360154" y="6014402"/>
                </a:cubicBezTo>
                <a:cubicBezTo>
                  <a:pt x="4339014" y="6025937"/>
                  <a:pt x="4318221" y="6037650"/>
                  <a:pt x="4297605" y="6049016"/>
                </a:cubicBezTo>
                <a:cubicBezTo>
                  <a:pt x="4276458" y="6059674"/>
                  <a:pt x="4255664" y="6070163"/>
                  <a:pt x="4234871" y="6080474"/>
                </a:cubicBezTo>
                <a:cubicBezTo>
                  <a:pt x="3987438" y="6205971"/>
                  <a:pt x="3759398" y="6292321"/>
                  <a:pt x="3572767" y="6351222"/>
                </a:cubicBezTo>
                <a:cubicBezTo>
                  <a:pt x="3541670" y="6362234"/>
                  <a:pt x="3501830" y="6373599"/>
                  <a:pt x="3454649" y="6386535"/>
                </a:cubicBezTo>
                <a:cubicBezTo>
                  <a:pt x="3435772" y="6391953"/>
                  <a:pt x="3417249" y="6397017"/>
                  <a:pt x="3399603" y="6401741"/>
                </a:cubicBezTo>
                <a:cubicBezTo>
                  <a:pt x="3377933" y="6407682"/>
                  <a:pt x="3357494" y="6413277"/>
                  <a:pt x="3337917" y="6418695"/>
                </a:cubicBezTo>
                <a:cubicBezTo>
                  <a:pt x="3337216" y="6418871"/>
                  <a:pt x="3336523" y="6419041"/>
                  <a:pt x="3335823" y="6419218"/>
                </a:cubicBezTo>
                <a:cubicBezTo>
                  <a:pt x="3335823" y="6419218"/>
                  <a:pt x="3335646" y="6419218"/>
                  <a:pt x="3335646" y="6419218"/>
                </a:cubicBezTo>
                <a:cubicBezTo>
                  <a:pt x="3332329" y="6420095"/>
                  <a:pt x="3328828" y="6421142"/>
                  <a:pt x="3325511" y="6422019"/>
                </a:cubicBezTo>
                <a:cubicBezTo>
                  <a:pt x="3311529" y="6425513"/>
                  <a:pt x="3298254" y="6428483"/>
                  <a:pt x="3285148" y="6431453"/>
                </a:cubicBezTo>
                <a:cubicBezTo>
                  <a:pt x="3246356" y="6440719"/>
                  <a:pt x="3204769" y="6450153"/>
                  <a:pt x="3160558" y="6459419"/>
                </a:cubicBezTo>
                <a:cubicBezTo>
                  <a:pt x="3158804" y="6459772"/>
                  <a:pt x="3156888" y="6460296"/>
                  <a:pt x="3155141" y="6460642"/>
                </a:cubicBezTo>
                <a:cubicBezTo>
                  <a:pt x="3126829" y="6467114"/>
                  <a:pt x="3105166" y="6472008"/>
                  <a:pt x="3090306" y="6474278"/>
                </a:cubicBezTo>
                <a:cubicBezTo>
                  <a:pt x="3075631" y="6476725"/>
                  <a:pt x="3067943" y="6478126"/>
                  <a:pt x="3067943" y="6478126"/>
                </a:cubicBezTo>
                <a:cubicBezTo>
                  <a:pt x="3066889" y="6478295"/>
                  <a:pt x="3065673" y="6478295"/>
                  <a:pt x="3064626" y="6478472"/>
                </a:cubicBezTo>
                <a:cubicBezTo>
                  <a:pt x="2890408" y="6511332"/>
                  <a:pt x="2682808" y="6539997"/>
                  <a:pt x="2448834" y="6551363"/>
                </a:cubicBezTo>
                <a:cubicBezTo>
                  <a:pt x="2402523" y="6552586"/>
                  <a:pt x="2354995" y="6553810"/>
                  <a:pt x="2306768" y="6555034"/>
                </a:cubicBezTo>
                <a:cubicBezTo>
                  <a:pt x="2282481" y="6555557"/>
                  <a:pt x="2258186" y="6556080"/>
                  <a:pt x="2233553" y="6556604"/>
                </a:cubicBezTo>
                <a:cubicBezTo>
                  <a:pt x="2208912" y="6556080"/>
                  <a:pt x="2184094" y="6555380"/>
                  <a:pt x="2159107" y="6554857"/>
                </a:cubicBezTo>
                <a:cubicBezTo>
                  <a:pt x="2108963" y="6553456"/>
                  <a:pt x="2058111" y="6552056"/>
                  <a:pt x="2006390" y="6550663"/>
                </a:cubicBezTo>
                <a:cubicBezTo>
                  <a:pt x="1954838" y="6546992"/>
                  <a:pt x="1902416" y="6542967"/>
                  <a:pt x="1849294" y="6539127"/>
                </a:cubicBezTo>
                <a:cubicBezTo>
                  <a:pt x="1637507" y="6519373"/>
                  <a:pt x="1414191" y="6488084"/>
                  <a:pt x="1188591" y="6431630"/>
                </a:cubicBezTo>
                <a:cubicBezTo>
                  <a:pt x="787910" y="6333568"/>
                  <a:pt x="376571" y="6173465"/>
                  <a:pt x="0" y="5950776"/>
                </a:cubicBezTo>
                <a:lnTo>
                  <a:pt x="0" y="5188864"/>
                </a:lnTo>
                <a:cubicBezTo>
                  <a:pt x="69721" y="5240777"/>
                  <a:pt x="141189" y="5290597"/>
                  <a:pt x="214581" y="5337785"/>
                </a:cubicBezTo>
                <a:cubicBezTo>
                  <a:pt x="566165" y="5566592"/>
                  <a:pt x="961081" y="5726525"/>
                  <a:pt x="1344293" y="5820386"/>
                </a:cubicBezTo>
                <a:cubicBezTo>
                  <a:pt x="1535980" y="5868628"/>
                  <a:pt x="1725928" y="5894669"/>
                  <a:pt x="1906433" y="5911799"/>
                </a:cubicBezTo>
                <a:cubicBezTo>
                  <a:pt x="1951690" y="5915124"/>
                  <a:pt x="1996247" y="5918440"/>
                  <a:pt x="2040288" y="5921765"/>
                </a:cubicBezTo>
                <a:cubicBezTo>
                  <a:pt x="2084322" y="5922988"/>
                  <a:pt x="2127832" y="5924212"/>
                  <a:pt x="2170465" y="5925259"/>
                </a:cubicBezTo>
                <a:cubicBezTo>
                  <a:pt x="2191966" y="5925782"/>
                  <a:pt x="2213106" y="5926305"/>
                  <a:pt x="2234076" y="5926836"/>
                </a:cubicBezTo>
                <a:cubicBezTo>
                  <a:pt x="2255046" y="5926305"/>
                  <a:pt x="2275840" y="5925782"/>
                  <a:pt x="2296456" y="5925259"/>
                </a:cubicBezTo>
                <a:cubicBezTo>
                  <a:pt x="2337696" y="5924212"/>
                  <a:pt x="2378059" y="5923165"/>
                  <a:pt x="2417729" y="5922288"/>
                </a:cubicBezTo>
                <a:cubicBezTo>
                  <a:pt x="2655373" y="5910753"/>
                  <a:pt x="2860696" y="5878063"/>
                  <a:pt x="3023910" y="5843810"/>
                </a:cubicBezTo>
                <a:cubicBezTo>
                  <a:pt x="3047150" y="5838562"/>
                  <a:pt x="3074931" y="5832275"/>
                  <a:pt x="3107606" y="5824926"/>
                </a:cubicBezTo>
                <a:cubicBezTo>
                  <a:pt x="3115294" y="5823179"/>
                  <a:pt x="3123158" y="5821432"/>
                  <a:pt x="3131200" y="5819685"/>
                </a:cubicBezTo>
                <a:cubicBezTo>
                  <a:pt x="3145352" y="5816361"/>
                  <a:pt x="3159158" y="5813044"/>
                  <a:pt x="3172440" y="5809720"/>
                </a:cubicBezTo>
                <a:cubicBezTo>
                  <a:pt x="3173664" y="5809374"/>
                  <a:pt x="3174711" y="5809020"/>
                  <a:pt x="3175934" y="5808673"/>
                </a:cubicBezTo>
                <a:cubicBezTo>
                  <a:pt x="3211757" y="5798361"/>
                  <a:pt x="3244432" y="5789620"/>
                  <a:pt x="3273790" y="5781578"/>
                </a:cubicBezTo>
                <a:cubicBezTo>
                  <a:pt x="3305595" y="5772667"/>
                  <a:pt x="3339140" y="5762701"/>
                  <a:pt x="3374616" y="5751520"/>
                </a:cubicBezTo>
                <a:cubicBezTo>
                  <a:pt x="3375840" y="5751166"/>
                  <a:pt x="3377056" y="5750642"/>
                  <a:pt x="3378287" y="5750296"/>
                </a:cubicBezTo>
                <a:cubicBezTo>
                  <a:pt x="3425114" y="5734736"/>
                  <a:pt x="3450101" y="5726525"/>
                  <a:pt x="3450101" y="5726525"/>
                </a:cubicBezTo>
                <a:cubicBezTo>
                  <a:pt x="3450978" y="5726348"/>
                  <a:pt x="3452025" y="5726171"/>
                  <a:pt x="3452902" y="5725825"/>
                </a:cubicBezTo>
                <a:cubicBezTo>
                  <a:pt x="3595138" y="5677228"/>
                  <a:pt x="3760098" y="5611163"/>
                  <a:pt x="3936933" y="5521489"/>
                </a:cubicBezTo>
                <a:cubicBezTo>
                  <a:pt x="3954579" y="5512755"/>
                  <a:pt x="3972409" y="5503836"/>
                  <a:pt x="3990401" y="5494925"/>
                </a:cubicBezTo>
                <a:cubicBezTo>
                  <a:pt x="4008055" y="5485313"/>
                  <a:pt x="4025700" y="5475348"/>
                  <a:pt x="4043530" y="5465382"/>
                </a:cubicBezTo>
                <a:cubicBezTo>
                  <a:pt x="4079176" y="5445282"/>
                  <a:pt x="4115522" y="5424835"/>
                  <a:pt x="4152568" y="5404034"/>
                </a:cubicBezTo>
                <a:cubicBezTo>
                  <a:pt x="4224028" y="5358585"/>
                  <a:pt x="4299698" y="5314368"/>
                  <a:pt x="4372559" y="5261400"/>
                </a:cubicBezTo>
                <a:cubicBezTo>
                  <a:pt x="4520220" y="5158805"/>
                  <a:pt x="4669451" y="5040997"/>
                  <a:pt x="4810293" y="4905181"/>
                </a:cubicBezTo>
                <a:cubicBezTo>
                  <a:pt x="5093025" y="4635480"/>
                  <a:pt x="5351994" y="4302855"/>
                  <a:pt x="5537917" y="3933168"/>
                </a:cubicBezTo>
                <a:cubicBezTo>
                  <a:pt x="5725594" y="3564713"/>
                  <a:pt x="5848083" y="3165315"/>
                  <a:pt x="5893864" y="2782000"/>
                </a:cubicBezTo>
                <a:cubicBezTo>
                  <a:pt x="5918335" y="2590600"/>
                  <a:pt x="5927762" y="2403579"/>
                  <a:pt x="5920775" y="2226515"/>
                </a:cubicBezTo>
                <a:cubicBezTo>
                  <a:pt x="5920775" y="2183868"/>
                  <a:pt x="5918335" y="2141912"/>
                  <a:pt x="5915180" y="2100665"/>
                </a:cubicBezTo>
                <a:cubicBezTo>
                  <a:pt x="5915180" y="2100142"/>
                  <a:pt x="5915011" y="2099788"/>
                  <a:pt x="5915011" y="2099265"/>
                </a:cubicBezTo>
                <a:cubicBezTo>
                  <a:pt x="5915011" y="2099265"/>
                  <a:pt x="5913787" y="2083358"/>
                  <a:pt x="5911517" y="2053469"/>
                </a:cubicBezTo>
                <a:cubicBezTo>
                  <a:pt x="5909416" y="2028652"/>
                  <a:pt x="5907492" y="2004003"/>
                  <a:pt x="5905746" y="1979709"/>
                </a:cubicBezTo>
                <a:cubicBezTo>
                  <a:pt x="5904699" y="1968697"/>
                  <a:pt x="5903298" y="1956985"/>
                  <a:pt x="5901905" y="1944572"/>
                </a:cubicBezTo>
                <a:cubicBezTo>
                  <a:pt x="5897534" y="1911890"/>
                  <a:pt x="5893340" y="1879377"/>
                  <a:pt x="5889323" y="1847564"/>
                </a:cubicBezTo>
                <a:cubicBezTo>
                  <a:pt x="5888269" y="1839176"/>
                  <a:pt x="5887230" y="1831134"/>
                  <a:pt x="5886176" y="1822746"/>
                </a:cubicBezTo>
                <a:cubicBezTo>
                  <a:pt x="5885829" y="1821176"/>
                  <a:pt x="5885653" y="1819599"/>
                  <a:pt x="5885476" y="1817852"/>
                </a:cubicBezTo>
                <a:cubicBezTo>
                  <a:pt x="5881635" y="1792334"/>
                  <a:pt x="5877088" y="1765062"/>
                  <a:pt x="5872201" y="1736573"/>
                </a:cubicBezTo>
                <a:cubicBezTo>
                  <a:pt x="5871847" y="1734826"/>
                  <a:pt x="5871500" y="1732903"/>
                  <a:pt x="5871147" y="1730979"/>
                </a:cubicBezTo>
                <a:cubicBezTo>
                  <a:pt x="5864682" y="1694279"/>
                  <a:pt x="5857864" y="1658619"/>
                  <a:pt x="5850707" y="1623659"/>
                </a:cubicBezTo>
                <a:cubicBezTo>
                  <a:pt x="5849653" y="1618764"/>
                  <a:pt x="5848607" y="1613870"/>
                  <a:pt x="5847560" y="1608976"/>
                </a:cubicBezTo>
                <a:cubicBezTo>
                  <a:pt x="5845113" y="1597794"/>
                  <a:pt x="5842843" y="1586782"/>
                  <a:pt x="5840395" y="1575770"/>
                </a:cubicBezTo>
                <a:cubicBezTo>
                  <a:pt x="5838995" y="1569122"/>
                  <a:pt x="5837602" y="1562480"/>
                  <a:pt x="5836024" y="1555839"/>
                </a:cubicBezTo>
                <a:cubicBezTo>
                  <a:pt x="5833754" y="1546051"/>
                  <a:pt x="5831484" y="1536262"/>
                  <a:pt x="5829214" y="1526474"/>
                </a:cubicBezTo>
                <a:cubicBezTo>
                  <a:pt x="5827636" y="1520186"/>
                  <a:pt x="5826243" y="1513892"/>
                  <a:pt x="5824666" y="1507420"/>
                </a:cubicBezTo>
                <a:cubicBezTo>
                  <a:pt x="5821872" y="1495715"/>
                  <a:pt x="5819079" y="1484003"/>
                  <a:pt x="5816108" y="1472467"/>
                </a:cubicBezTo>
                <a:cubicBezTo>
                  <a:pt x="5815054" y="1468443"/>
                  <a:pt x="5814185" y="1464603"/>
                  <a:pt x="5813138" y="1460755"/>
                </a:cubicBezTo>
                <a:cubicBezTo>
                  <a:pt x="5766827" y="1279151"/>
                  <a:pt x="5713012" y="1128306"/>
                  <a:pt x="5666354" y="1013991"/>
                </a:cubicBezTo>
                <a:cubicBezTo>
                  <a:pt x="5665477" y="1011544"/>
                  <a:pt x="5664430" y="1009267"/>
                  <a:pt x="5663553" y="1006820"/>
                </a:cubicBezTo>
                <a:cubicBezTo>
                  <a:pt x="5645731" y="963471"/>
                  <a:pt x="5626861" y="919430"/>
                  <a:pt x="5606768" y="874859"/>
                </a:cubicBezTo>
                <a:cubicBezTo>
                  <a:pt x="5597503" y="854928"/>
                  <a:pt x="5589115" y="837275"/>
                  <a:pt x="5582297" y="822068"/>
                </a:cubicBezTo>
                <a:cubicBezTo>
                  <a:pt x="5579857" y="816474"/>
                  <a:pt x="5577410" y="811410"/>
                  <a:pt x="5575140" y="806516"/>
                </a:cubicBezTo>
                <a:cubicBezTo>
                  <a:pt x="5549275" y="752156"/>
                  <a:pt x="5521318" y="697095"/>
                  <a:pt x="5490736" y="641858"/>
                </a:cubicBezTo>
                <a:cubicBezTo>
                  <a:pt x="5404415" y="486295"/>
                  <a:pt x="5302712" y="327932"/>
                  <a:pt x="5184240" y="173247"/>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3867BEE7-AE57-9340-8D0C-12AFC528FE99}"/>
              </a:ext>
            </a:extLst>
          </p:cNvPr>
          <p:cNvSpPr/>
          <p:nvPr/>
        </p:nvSpPr>
        <p:spPr>
          <a:xfrm rot="10800000">
            <a:off x="-2" y="511043"/>
            <a:ext cx="12209547" cy="2329992"/>
          </a:xfrm>
          <a:custGeom>
            <a:avLst/>
            <a:gdLst>
              <a:gd name="connsiteX0" fmla="*/ 0 w 1656458"/>
              <a:gd name="connsiteY0" fmla="*/ 0 h 500098"/>
              <a:gd name="connsiteX1" fmla="*/ 1656459 w 1656458"/>
              <a:gd name="connsiteY1" fmla="*/ 0 h 500098"/>
              <a:gd name="connsiteX2" fmla="*/ 1656459 w 1656458"/>
              <a:gd name="connsiteY2" fmla="*/ 500098 h 500098"/>
              <a:gd name="connsiteX3" fmla="*/ 0 w 1656458"/>
              <a:gd name="connsiteY3" fmla="*/ 500098 h 500098"/>
            </a:gdLst>
            <a:ahLst/>
            <a:cxnLst>
              <a:cxn ang="0">
                <a:pos x="connsiteX0" y="connsiteY0"/>
              </a:cxn>
              <a:cxn ang="0">
                <a:pos x="connsiteX1" y="connsiteY1"/>
              </a:cxn>
              <a:cxn ang="0">
                <a:pos x="connsiteX2" y="connsiteY2"/>
              </a:cxn>
              <a:cxn ang="0">
                <a:pos x="connsiteX3" y="connsiteY3"/>
              </a:cxn>
            </a:cxnLst>
            <a:rect l="l" t="t" r="r" b="b"/>
            <a:pathLst>
              <a:path w="1656458" h="500098">
                <a:moveTo>
                  <a:pt x="0" y="0"/>
                </a:moveTo>
                <a:lnTo>
                  <a:pt x="1656459" y="0"/>
                </a:lnTo>
                <a:lnTo>
                  <a:pt x="1656459" y="500098"/>
                </a:lnTo>
                <a:lnTo>
                  <a:pt x="0" y="500098"/>
                </a:lnTo>
                <a:close/>
              </a:path>
            </a:pathLst>
          </a:custGeom>
          <a:solidFill>
            <a:srgbClr val="297239"/>
          </a:solidFill>
          <a:ln w="2370" cap="flat">
            <a:noFill/>
            <a:prstDash val="solid"/>
            <a:miter/>
          </a:ln>
        </p:spPr>
        <p:txBody>
          <a:bodyPr rtlCol="0" anchor="ctr"/>
          <a:lstStyle/>
          <a:p>
            <a:endParaRPr lang="en-US"/>
          </a:p>
        </p:txBody>
      </p:sp>
      <p:sp>
        <p:nvSpPr>
          <p:cNvPr id="12" name="Graphic 4">
            <a:extLst>
              <a:ext uri="{FF2B5EF4-FFF2-40B4-BE49-F238E27FC236}">
                <a16:creationId xmlns:a16="http://schemas.microsoft.com/office/drawing/2014/main" id="{7CB919E6-C84B-E149-95C9-2E35C2E69F01}"/>
              </a:ext>
            </a:extLst>
          </p:cNvPr>
          <p:cNvSpPr/>
          <p:nvPr/>
        </p:nvSpPr>
        <p:spPr>
          <a:xfrm rot="5400000">
            <a:off x="1966019" y="1909402"/>
            <a:ext cx="224193" cy="1899445"/>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13" name="Text Placeholder 23">
            <a:extLst>
              <a:ext uri="{FF2B5EF4-FFF2-40B4-BE49-F238E27FC236}">
                <a16:creationId xmlns:a16="http://schemas.microsoft.com/office/drawing/2014/main" id="{A1B07BED-54F2-2746-8EA5-C57D9A85E8DC}"/>
              </a:ext>
            </a:extLst>
          </p:cNvPr>
          <p:cNvSpPr>
            <a:spLocks noGrp="1"/>
          </p:cNvSpPr>
          <p:nvPr>
            <p:ph type="body" sz="quarter" idx="17" hasCustomPrompt="1"/>
          </p:nvPr>
        </p:nvSpPr>
        <p:spPr>
          <a:xfrm>
            <a:off x="1132091" y="3898682"/>
            <a:ext cx="3791493" cy="845970"/>
          </a:xfrm>
        </p:spPr>
        <p:txBody>
          <a:bodyPr anchor="t">
            <a:normAutofit/>
          </a:bodyPr>
          <a:lstStyle>
            <a:lvl1pPr marL="0" indent="0" algn="l">
              <a:buNone/>
              <a:defRPr sz="4800" b="0" i="0">
                <a:solidFill>
                  <a:srgbClr val="297239"/>
                </a:solidFill>
                <a:latin typeface="+mn-lt"/>
              </a:defRPr>
            </a:lvl1pPr>
          </a:lstStyle>
          <a:p>
            <a:pPr lvl="0"/>
            <a:r>
              <a:rPr lang="en-US"/>
              <a:t>DIVIDER</a:t>
            </a:r>
          </a:p>
        </p:txBody>
      </p:sp>
      <p:sp>
        <p:nvSpPr>
          <p:cNvPr id="14" name="Text Placeholder 23">
            <a:extLst>
              <a:ext uri="{FF2B5EF4-FFF2-40B4-BE49-F238E27FC236}">
                <a16:creationId xmlns:a16="http://schemas.microsoft.com/office/drawing/2014/main" id="{871AD87B-FFE1-D542-82D4-44A308DC5838}"/>
              </a:ext>
            </a:extLst>
          </p:cNvPr>
          <p:cNvSpPr>
            <a:spLocks noGrp="1"/>
          </p:cNvSpPr>
          <p:nvPr>
            <p:ph type="body" sz="quarter" idx="18" hasCustomPrompt="1"/>
          </p:nvPr>
        </p:nvSpPr>
        <p:spPr>
          <a:xfrm>
            <a:off x="1132091" y="3170994"/>
            <a:ext cx="3791493" cy="845970"/>
          </a:xfrm>
        </p:spPr>
        <p:txBody>
          <a:bodyPr anchor="b">
            <a:normAutofit/>
          </a:bodyPr>
          <a:lstStyle>
            <a:lvl1pPr marL="0" indent="0" algn="l">
              <a:buNone/>
              <a:defRPr sz="3000" b="0" i="0">
                <a:solidFill>
                  <a:srgbClr val="84BA41"/>
                </a:solidFill>
                <a:latin typeface="+mn-lt"/>
              </a:defRPr>
            </a:lvl1pPr>
          </a:lstStyle>
          <a:p>
            <a:pPr lvl="0"/>
            <a:r>
              <a:rPr lang="en-US"/>
              <a:t>SECTION 01</a:t>
            </a:r>
          </a:p>
        </p:txBody>
      </p:sp>
      <p:sp>
        <p:nvSpPr>
          <p:cNvPr id="18" name="Graphic 4">
            <a:extLst>
              <a:ext uri="{FF2B5EF4-FFF2-40B4-BE49-F238E27FC236}">
                <a16:creationId xmlns:a16="http://schemas.microsoft.com/office/drawing/2014/main" id="{4C9F947C-8B19-DD4D-A440-5B030610E529}"/>
              </a:ext>
            </a:extLst>
          </p:cNvPr>
          <p:cNvSpPr/>
          <p:nvPr userDrawn="1"/>
        </p:nvSpPr>
        <p:spPr>
          <a:xfrm rot="5400000">
            <a:off x="9531450" y="-1421667"/>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9" name="Text Box 5">
            <a:extLst>
              <a:ext uri="{FF2B5EF4-FFF2-40B4-BE49-F238E27FC236}">
                <a16:creationId xmlns:a16="http://schemas.microsoft.com/office/drawing/2014/main" id="{FBADAE5D-E472-F948-A68C-D1D1B510957B}"/>
              </a:ext>
            </a:extLst>
          </p:cNvPr>
          <p:cNvSpPr txBox="1"/>
          <p:nvPr userDrawn="1"/>
        </p:nvSpPr>
        <p:spPr>
          <a:xfrm>
            <a:off x="7318046" y="373758"/>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394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8" name="Graphic 4">
            <a:extLst>
              <a:ext uri="{FF2B5EF4-FFF2-40B4-BE49-F238E27FC236}">
                <a16:creationId xmlns:a16="http://schemas.microsoft.com/office/drawing/2014/main" id="{93920189-3576-0A48-9E58-16F35A7144C5}"/>
              </a:ext>
            </a:extLst>
          </p:cNvPr>
          <p:cNvSpPr/>
          <p:nvPr userDrawn="1"/>
        </p:nvSpPr>
        <p:spPr>
          <a:xfrm>
            <a:off x="752042" y="-5857"/>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6934"/>
            </a:srgbClr>
          </a:solidFill>
          <a:ln w="2370" cap="flat">
            <a:noFill/>
            <a:prstDash val="solid"/>
            <a:miter/>
          </a:ln>
        </p:spPr>
        <p:txBody>
          <a:bodyPr rtlCol="0" anchor="ctr"/>
          <a:lstStyle/>
          <a:p>
            <a:endParaRPr lang="en-US"/>
          </a:p>
        </p:txBody>
      </p:sp>
      <p:sp>
        <p:nvSpPr>
          <p:cNvPr id="3" name="Rectangle 2">
            <a:extLst>
              <a:ext uri="{FF2B5EF4-FFF2-40B4-BE49-F238E27FC236}">
                <a16:creationId xmlns:a16="http://schemas.microsoft.com/office/drawing/2014/main" id="{CB740006-F160-C44D-89FA-19A0B2F5D62F}"/>
              </a:ext>
            </a:extLst>
          </p:cNvPr>
          <p:cNvSpPr/>
          <p:nvPr userDrawn="1"/>
        </p:nvSpPr>
        <p:spPr>
          <a:xfrm>
            <a:off x="5297295" y="0"/>
            <a:ext cx="6257396"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5635533" y="642972"/>
            <a:ext cx="5343821" cy="4865435"/>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614833" y="599475"/>
            <a:ext cx="4164986" cy="5025470"/>
          </a:xfrm>
        </p:spPr>
        <p:txBody>
          <a:bodyPr>
            <a:normAutofit/>
          </a:bodyPr>
          <a:lstStyle>
            <a:lvl1pPr marL="0" indent="0" algn="l">
              <a:buNone/>
              <a:defRPr sz="3600" b="1" i="0">
                <a:solidFill>
                  <a:srgbClr val="A2CC3A"/>
                </a:solidFill>
                <a:latin typeface="+mn-lt"/>
              </a:defRPr>
            </a:lvl1pPr>
          </a:lstStyle>
          <a:p>
            <a:pPr lvl="0"/>
            <a:r>
              <a:rPr lang="en-US"/>
              <a:t>Heading</a:t>
            </a:r>
          </a:p>
        </p:txBody>
      </p:sp>
      <p:grpSp>
        <p:nvGrpSpPr>
          <p:cNvPr id="14" name="Group 13">
            <a:extLst>
              <a:ext uri="{FF2B5EF4-FFF2-40B4-BE49-F238E27FC236}">
                <a16:creationId xmlns:a16="http://schemas.microsoft.com/office/drawing/2014/main" id="{981D5C40-2A01-C842-A222-582847617EE6}"/>
              </a:ext>
            </a:extLst>
          </p:cNvPr>
          <p:cNvGrpSpPr/>
          <p:nvPr userDrawn="1"/>
        </p:nvGrpSpPr>
        <p:grpSpPr>
          <a:xfrm>
            <a:off x="11317591" y="2229060"/>
            <a:ext cx="474200" cy="4867482"/>
            <a:chOff x="1009808" y="-71087"/>
            <a:chExt cx="474200" cy="4867482"/>
          </a:xfrm>
        </p:grpSpPr>
        <p:sp>
          <p:nvSpPr>
            <p:cNvPr id="15" name="Graphic 4">
              <a:extLst>
                <a:ext uri="{FF2B5EF4-FFF2-40B4-BE49-F238E27FC236}">
                  <a16:creationId xmlns:a16="http://schemas.microsoft.com/office/drawing/2014/main" id="{5FEB6C01-B86F-164A-88C2-939A6E5A380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B7652548-8EDF-8E42-A4F6-0B27CA4ED7E3}"/>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004665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11/11/2022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61" r:id="rId6"/>
    <p:sldLayoutId id="2147483879" r:id="rId7"/>
    <p:sldLayoutId id="2147483862" r:id="rId8"/>
    <p:sldLayoutId id="2147483846" r:id="rId9"/>
    <p:sldLayoutId id="2147483882" r:id="rId10"/>
    <p:sldLayoutId id="2147483866" r:id="rId11"/>
    <p:sldLayoutId id="2147483883" r:id="rId12"/>
    <p:sldLayoutId id="2147483885" r:id="rId13"/>
    <p:sldLayoutId id="2147483928" r:id="rId14"/>
    <p:sldLayoutId id="2147483875" r:id="rId15"/>
    <p:sldLayoutId id="2147483833" r:id="rId16"/>
    <p:sldLayoutId id="2147483847" r:id="rId17"/>
    <p:sldLayoutId id="2147483871" r:id="rId18"/>
    <p:sldLayoutId id="2147483837" r:id="rId19"/>
    <p:sldLayoutId id="2147483838" r:id="rId20"/>
    <p:sldLayoutId id="2147483844" r:id="rId21"/>
    <p:sldLayoutId id="2147483848" r:id="rId22"/>
    <p:sldLayoutId id="2147483849" r:id="rId23"/>
    <p:sldLayoutId id="2147483851" r:id="rId24"/>
    <p:sldLayoutId id="2147483854" r:id="rId25"/>
    <p:sldLayoutId id="2147483926" r:id="rId26"/>
    <p:sldLayoutId id="2147483855" r:id="rId27"/>
    <p:sldLayoutId id="2147483856" r:id="rId28"/>
    <p:sldLayoutId id="2147483857" r:id="rId29"/>
    <p:sldLayoutId id="2147483864" r:id="rId30"/>
    <p:sldLayoutId id="2147483887" r:id="rId31"/>
    <p:sldLayoutId id="2147483852" r:id="rId32"/>
    <p:sldLayoutId id="2147483858" r:id="rId33"/>
    <p:sldLayoutId id="2147483888" r:id="rId34"/>
    <p:sldLayoutId id="2147483859" r:id="rId35"/>
    <p:sldLayoutId id="2147483886" r:id="rId36"/>
    <p:sldLayoutId id="2147483860" r:id="rId37"/>
    <p:sldLayoutId id="2147483927" r:id="rId38"/>
    <p:sldLayoutId id="2147483853"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hyperlink" Target="https://www.investopedia.com/terms/f/fast-fashion.asp"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8.sv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futureofsourcing.com/6-tips-to-drive-sustainable-procurement" TargetMode="Externa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spendmatters.com/uk/sustainable-procurement-how-it-is-evolving-as-a-procurement-priority/" TargetMode="Externa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3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4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8.xml"/><Relationship Id="rId5" Type="http://schemas.openxmlformats.org/officeDocument/2006/relationships/image" Target="../media/image41.sv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sciencedirect.com/science/article/pii/S0959652618305419"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atershed.com/en-GB/supplychain" TargetMode="Externa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keramida.com/blog/new-iso-standard-for-sustainable-procurement-early-2017" TargetMode="Externa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4.xml"/><Relationship Id="rId4" Type="http://schemas.openxmlformats.org/officeDocument/2006/relationships/image" Target="../media/image48.svg"/></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s://www.deskera.com/blog/brand-positioning-statement/" TargetMode="External"/><Relationship Id="rId2" Type="http://schemas.openxmlformats.org/officeDocument/2006/relationships/hyperlink" Target="https://www.deskera.com/blog/brand-awareness/" TargetMode="Externa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6.xml"/><Relationship Id="rId5" Type="http://schemas.openxmlformats.org/officeDocument/2006/relationships/image" Target="../media/image57.svg"/><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hyperlink" Target="Waste%20&amp;%20Resources%20Action%20Plan.%20May%202006.%20Increasing%20resource%20efficiency,%20reducing" TargetMode="External"/><Relationship Id="rId2" Type="http://schemas.openxmlformats.org/officeDocument/2006/relationships/hyperlink" Target="https://wrap.org.uk/" TargetMode="Externa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99714" y="2338956"/>
            <a:ext cx="5278651" cy="697353"/>
          </a:xfrm>
        </p:spPr>
        <p:txBody>
          <a:bodyPr vert="horz" lIns="91440" tIns="45720" rIns="91440" bIns="45720" rtlCol="0" anchor="t">
            <a:noAutofit/>
          </a:bodyPr>
          <a:lstStyle/>
          <a:p>
            <a:r>
              <a:rPr lang="en-IE">
                <a:cs typeface="Calibri"/>
              </a:rPr>
              <a:t>Module 4</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611017" y="3175939"/>
            <a:ext cx="5278651" cy="1262431"/>
          </a:xfrm>
        </p:spPr>
        <p:txBody>
          <a:bodyPr vert="horz" lIns="91440" tIns="45720" rIns="91440" bIns="45720" rtlCol="0" anchor="t">
            <a:normAutofit/>
          </a:bodyPr>
          <a:lstStyle/>
          <a:p>
            <a:r>
              <a:rPr lang="en-US"/>
              <a:t>Sustainable Procurement &amp; Supply Chains</a:t>
            </a:r>
          </a:p>
        </p:txBody>
      </p:sp>
      <p:pic>
        <p:nvPicPr>
          <p:cNvPr id="4" name="Picture 4" descr="Graphical user interface, text&#10;&#10;Description automatically generated">
            <a:extLst>
              <a:ext uri="{FF2B5EF4-FFF2-40B4-BE49-F238E27FC236}">
                <a16:creationId xmlns:a16="http://schemas.microsoft.com/office/drawing/2014/main" id="{7E575E16-5550-5791-81C6-7469F2648675}"/>
              </a:ext>
            </a:extLst>
          </p:cNvPr>
          <p:cNvPicPr>
            <a:picLocks noChangeAspect="1"/>
          </p:cNvPicPr>
          <p:nvPr/>
        </p:nvPicPr>
        <p:blipFill>
          <a:blip r:embed="rId2"/>
          <a:stretch>
            <a:fillRect/>
          </a:stretch>
        </p:blipFill>
        <p:spPr>
          <a:xfrm>
            <a:off x="2728685" y="5766110"/>
            <a:ext cx="9468153" cy="466253"/>
          </a:xfrm>
          <a:prstGeom prst="rect">
            <a:avLst/>
          </a:prstGeom>
        </p:spPr>
      </p:pic>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AC7010-9AD4-E7D7-A778-FCC95B7F6E6C}"/>
              </a:ext>
            </a:extLst>
          </p:cNvPr>
          <p:cNvSpPr>
            <a:spLocks noGrp="1"/>
          </p:cNvSpPr>
          <p:nvPr>
            <p:ph type="body" sz="quarter" idx="18"/>
          </p:nvPr>
        </p:nvSpPr>
        <p:spPr/>
        <p:txBody>
          <a:bodyPr/>
          <a:lstStyle/>
          <a:p>
            <a:r>
              <a:rPr lang="en-US"/>
              <a:t>Effective sustainable procurement supports </a:t>
            </a:r>
            <a:r>
              <a:rPr lang="en-US" b="1"/>
              <a:t>sustainable development</a:t>
            </a:r>
            <a:r>
              <a:rPr lang="en-US"/>
              <a:t>. Sustainable procurement is therefore smart procurement as it takes a 3-dimensional life cycle approach against the former one-dimensional, economics-focused approach.</a:t>
            </a:r>
          </a:p>
          <a:p>
            <a:endParaRPr lang="en-US"/>
          </a:p>
          <a:p>
            <a:r>
              <a:rPr lang="en-US" b="1"/>
              <a:t>The three-dimensional approach </a:t>
            </a:r>
            <a:r>
              <a:rPr lang="en-US"/>
              <a:t>does not mean that the sustainable procurement process will take 3 times longer, nor does it necessarily mean that it will be more expensive. It means that it undertakes the 3 pillars of sustainable development for achieving sustainable procurement. </a:t>
            </a:r>
            <a:endParaRPr lang="en-IE"/>
          </a:p>
        </p:txBody>
      </p:sp>
      <p:sp>
        <p:nvSpPr>
          <p:cNvPr id="3" name="Text Placeholder 2">
            <a:extLst>
              <a:ext uri="{FF2B5EF4-FFF2-40B4-BE49-F238E27FC236}">
                <a16:creationId xmlns:a16="http://schemas.microsoft.com/office/drawing/2014/main" id="{C2D43C47-B1D3-C681-55D5-389C742AAD7A}"/>
              </a:ext>
            </a:extLst>
          </p:cNvPr>
          <p:cNvSpPr>
            <a:spLocks noGrp="1"/>
          </p:cNvSpPr>
          <p:nvPr>
            <p:ph type="body" sz="quarter" idx="16"/>
          </p:nvPr>
        </p:nvSpPr>
        <p:spPr>
          <a:xfrm>
            <a:off x="291754" y="517651"/>
            <a:ext cx="3089893" cy="4881923"/>
          </a:xfrm>
        </p:spPr>
        <p:txBody>
          <a:bodyPr anchor="ctr"/>
          <a:lstStyle/>
          <a:p>
            <a:r>
              <a:rPr lang="en-IE"/>
              <a:t>The 3 Pillars of Sustainable Procurement</a:t>
            </a:r>
          </a:p>
        </p:txBody>
      </p:sp>
    </p:spTree>
    <p:extLst>
      <p:ext uri="{BB962C8B-B14F-4D97-AF65-F5344CB8AC3E}">
        <p14:creationId xmlns:p14="http://schemas.microsoft.com/office/powerpoint/2010/main" val="2778727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D43C47-B1D3-C681-55D5-389C742AAD7A}"/>
              </a:ext>
            </a:extLst>
          </p:cNvPr>
          <p:cNvSpPr>
            <a:spLocks noGrp="1"/>
          </p:cNvSpPr>
          <p:nvPr>
            <p:ph type="body" sz="quarter" idx="16"/>
          </p:nvPr>
        </p:nvSpPr>
        <p:spPr>
          <a:xfrm>
            <a:off x="291754" y="517651"/>
            <a:ext cx="3089893" cy="4881923"/>
          </a:xfrm>
        </p:spPr>
        <p:txBody>
          <a:bodyPr anchor="ctr"/>
          <a:lstStyle/>
          <a:p>
            <a:r>
              <a:rPr lang="en-IE" dirty="0"/>
              <a:t>The 3 Pillars of Sustainable Procurement</a:t>
            </a:r>
          </a:p>
        </p:txBody>
      </p:sp>
      <p:pic>
        <p:nvPicPr>
          <p:cNvPr id="4" name="Picture 3">
            <a:extLst>
              <a:ext uri="{FF2B5EF4-FFF2-40B4-BE49-F238E27FC236}">
                <a16:creationId xmlns:a16="http://schemas.microsoft.com/office/drawing/2014/main" id="{4AF4CE3C-C594-0AA8-08C3-92C81E6C7C9F}"/>
              </a:ext>
            </a:extLst>
          </p:cNvPr>
          <p:cNvPicPr>
            <a:picLocks noChangeAspect="1"/>
          </p:cNvPicPr>
          <p:nvPr/>
        </p:nvPicPr>
        <p:blipFill>
          <a:blip r:embed="rId2"/>
          <a:stretch>
            <a:fillRect/>
          </a:stretch>
        </p:blipFill>
        <p:spPr>
          <a:xfrm>
            <a:off x="5652320" y="1592416"/>
            <a:ext cx="5105400" cy="3378200"/>
          </a:xfrm>
          <a:prstGeom prst="rect">
            <a:avLst/>
          </a:prstGeom>
        </p:spPr>
      </p:pic>
      <p:sp>
        <p:nvSpPr>
          <p:cNvPr id="5" name="Text Placeholder 2">
            <a:extLst>
              <a:ext uri="{FF2B5EF4-FFF2-40B4-BE49-F238E27FC236}">
                <a16:creationId xmlns:a16="http://schemas.microsoft.com/office/drawing/2014/main" id="{496C6D88-8D6E-138C-5A78-68495ACFE333}"/>
              </a:ext>
            </a:extLst>
          </p:cNvPr>
          <p:cNvSpPr txBox="1">
            <a:spLocks/>
          </p:cNvSpPr>
          <p:nvPr/>
        </p:nvSpPr>
        <p:spPr>
          <a:xfrm>
            <a:off x="5652320" y="1592416"/>
            <a:ext cx="5105400" cy="106695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400" dirty="0">
                <a:solidFill>
                  <a:srgbClr val="297239"/>
                </a:solidFill>
              </a:rPr>
              <a:t>The 3 Pillars of Sustainable Procurement</a:t>
            </a:r>
          </a:p>
        </p:txBody>
      </p:sp>
      <p:sp>
        <p:nvSpPr>
          <p:cNvPr id="7" name="Text Placeholder 2">
            <a:extLst>
              <a:ext uri="{FF2B5EF4-FFF2-40B4-BE49-F238E27FC236}">
                <a16:creationId xmlns:a16="http://schemas.microsoft.com/office/drawing/2014/main" id="{5D468E8A-F4A0-8F15-C01B-AB260E46E7F3}"/>
              </a:ext>
            </a:extLst>
          </p:cNvPr>
          <p:cNvSpPr txBox="1">
            <a:spLocks/>
          </p:cNvSpPr>
          <p:nvPr/>
        </p:nvSpPr>
        <p:spPr>
          <a:xfrm>
            <a:off x="5944963" y="4014788"/>
            <a:ext cx="1173799" cy="6715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100"/>
              </a:lnSpc>
              <a:spcBef>
                <a:spcPts val="0"/>
              </a:spcBef>
            </a:pPr>
            <a:r>
              <a:rPr lang="en-IE" sz="1400" dirty="0">
                <a:solidFill>
                  <a:srgbClr val="297239"/>
                </a:solidFill>
              </a:rPr>
              <a:t>Economics </a:t>
            </a:r>
          </a:p>
          <a:p>
            <a:pPr algn="ctr">
              <a:lnSpc>
                <a:spcPts val="1100"/>
              </a:lnSpc>
              <a:spcBef>
                <a:spcPts val="0"/>
              </a:spcBef>
            </a:pPr>
            <a:r>
              <a:rPr lang="en-IE" sz="1400" dirty="0">
                <a:solidFill>
                  <a:srgbClr val="297239"/>
                </a:solidFill>
              </a:rPr>
              <a:t>(i.e. profit)</a:t>
            </a:r>
            <a:endParaRPr lang="en-IE" sz="1100" dirty="0">
              <a:solidFill>
                <a:srgbClr val="297239"/>
              </a:solidFill>
            </a:endParaRPr>
          </a:p>
        </p:txBody>
      </p:sp>
      <p:sp>
        <p:nvSpPr>
          <p:cNvPr id="8" name="Text Placeholder 2">
            <a:extLst>
              <a:ext uri="{FF2B5EF4-FFF2-40B4-BE49-F238E27FC236}">
                <a16:creationId xmlns:a16="http://schemas.microsoft.com/office/drawing/2014/main" id="{A13AD51A-F271-C89B-5BEF-3A1F298FD05D}"/>
              </a:ext>
            </a:extLst>
          </p:cNvPr>
          <p:cNvSpPr txBox="1">
            <a:spLocks/>
          </p:cNvSpPr>
          <p:nvPr/>
        </p:nvSpPr>
        <p:spPr>
          <a:xfrm>
            <a:off x="7616601" y="4029076"/>
            <a:ext cx="1173799" cy="6715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100"/>
              </a:lnSpc>
              <a:spcBef>
                <a:spcPts val="0"/>
              </a:spcBef>
            </a:pPr>
            <a:r>
              <a:rPr lang="en-IE" sz="1400" dirty="0">
                <a:solidFill>
                  <a:srgbClr val="297239"/>
                </a:solidFill>
              </a:rPr>
              <a:t>Social </a:t>
            </a:r>
          </a:p>
          <a:p>
            <a:pPr algn="ctr">
              <a:lnSpc>
                <a:spcPts val="1100"/>
              </a:lnSpc>
              <a:spcBef>
                <a:spcPts val="0"/>
              </a:spcBef>
            </a:pPr>
            <a:r>
              <a:rPr lang="en-IE" sz="1400" dirty="0">
                <a:solidFill>
                  <a:srgbClr val="297239"/>
                </a:solidFill>
              </a:rPr>
              <a:t>(i.e. people)</a:t>
            </a:r>
          </a:p>
        </p:txBody>
      </p:sp>
      <p:sp>
        <p:nvSpPr>
          <p:cNvPr id="9" name="Text Placeholder 2">
            <a:extLst>
              <a:ext uri="{FF2B5EF4-FFF2-40B4-BE49-F238E27FC236}">
                <a16:creationId xmlns:a16="http://schemas.microsoft.com/office/drawing/2014/main" id="{C7559432-9213-825C-C928-B1C28EA89759}"/>
              </a:ext>
            </a:extLst>
          </p:cNvPr>
          <p:cNvSpPr txBox="1">
            <a:spLocks/>
          </p:cNvSpPr>
          <p:nvPr/>
        </p:nvSpPr>
        <p:spPr>
          <a:xfrm>
            <a:off x="9288239" y="4014789"/>
            <a:ext cx="1173799" cy="6715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100"/>
              </a:lnSpc>
              <a:spcBef>
                <a:spcPts val="0"/>
              </a:spcBef>
            </a:pPr>
            <a:r>
              <a:rPr lang="en-IE" sz="1400" dirty="0">
                <a:solidFill>
                  <a:srgbClr val="297239"/>
                </a:solidFill>
              </a:rPr>
              <a:t>Environmental</a:t>
            </a:r>
          </a:p>
          <a:p>
            <a:pPr algn="ctr">
              <a:lnSpc>
                <a:spcPts val="1100"/>
              </a:lnSpc>
              <a:spcBef>
                <a:spcPts val="0"/>
              </a:spcBef>
            </a:pPr>
            <a:r>
              <a:rPr lang="en-IE" sz="1400" dirty="0">
                <a:solidFill>
                  <a:srgbClr val="297239"/>
                </a:solidFill>
              </a:rPr>
              <a:t>(i.e. planet)</a:t>
            </a:r>
            <a:endParaRPr lang="en-IE" sz="1100" dirty="0">
              <a:solidFill>
                <a:srgbClr val="297239"/>
              </a:solidFill>
            </a:endParaRPr>
          </a:p>
        </p:txBody>
      </p:sp>
    </p:spTree>
    <p:extLst>
      <p:ext uri="{BB962C8B-B14F-4D97-AF65-F5344CB8AC3E}">
        <p14:creationId xmlns:p14="http://schemas.microsoft.com/office/powerpoint/2010/main" val="2645582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79D0215-7FC2-B002-47D1-32DA062DCDE6}"/>
              </a:ext>
            </a:extLst>
          </p:cNvPr>
          <p:cNvSpPr>
            <a:spLocks noGrp="1"/>
          </p:cNvSpPr>
          <p:nvPr>
            <p:ph type="body" sz="quarter" idx="29"/>
          </p:nvPr>
        </p:nvSpPr>
        <p:spPr>
          <a:xfrm>
            <a:off x="1340031" y="127000"/>
            <a:ext cx="8845369" cy="1237497"/>
          </a:xfrm>
        </p:spPr>
        <p:txBody>
          <a:bodyPr>
            <a:normAutofit/>
          </a:bodyPr>
          <a:lstStyle/>
          <a:p>
            <a:r>
              <a:rPr lang="en-IE" b="1">
                <a:solidFill>
                  <a:srgbClr val="468940"/>
                </a:solidFill>
              </a:rPr>
              <a:t>Examples of the benefits of each Pillar of Sustainable Procurement</a:t>
            </a:r>
          </a:p>
          <a:p>
            <a:endParaRPr lang="en-IE"/>
          </a:p>
        </p:txBody>
      </p:sp>
      <p:sp>
        <p:nvSpPr>
          <p:cNvPr id="9" name="Text Placeholder 4">
            <a:extLst>
              <a:ext uri="{FF2B5EF4-FFF2-40B4-BE49-F238E27FC236}">
                <a16:creationId xmlns:a16="http://schemas.microsoft.com/office/drawing/2014/main" id="{97E256A5-E425-2AD9-3056-FA5CEDF681BC}"/>
              </a:ext>
            </a:extLst>
          </p:cNvPr>
          <p:cNvSpPr txBox="1">
            <a:spLocks/>
          </p:cNvSpPr>
          <p:nvPr/>
        </p:nvSpPr>
        <p:spPr>
          <a:xfrm>
            <a:off x="2222510" y="2017420"/>
            <a:ext cx="2106525" cy="123749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3600" b="1" i="0" kern="1200" spc="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a:solidFill>
                  <a:schemeClr val="bg1"/>
                </a:solidFill>
              </a:rPr>
              <a:t>Economic</a:t>
            </a:r>
          </a:p>
        </p:txBody>
      </p:sp>
      <p:sp>
        <p:nvSpPr>
          <p:cNvPr id="10" name="Text Placeholder 5">
            <a:extLst>
              <a:ext uri="{FF2B5EF4-FFF2-40B4-BE49-F238E27FC236}">
                <a16:creationId xmlns:a16="http://schemas.microsoft.com/office/drawing/2014/main" id="{E67764C8-05AE-5076-3E27-09370722E210}"/>
              </a:ext>
            </a:extLst>
          </p:cNvPr>
          <p:cNvSpPr txBox="1">
            <a:spLocks/>
          </p:cNvSpPr>
          <p:nvPr/>
        </p:nvSpPr>
        <p:spPr>
          <a:xfrm>
            <a:off x="5019482" y="2017420"/>
            <a:ext cx="2106525" cy="123749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3600" b="1" i="0" kern="1200" spc="0">
                <a:solidFill>
                  <a:srgbClr val="63A04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a:solidFill>
                  <a:schemeClr val="bg1"/>
                </a:solidFill>
              </a:rPr>
              <a:t>Social</a:t>
            </a:r>
          </a:p>
        </p:txBody>
      </p:sp>
      <p:sp>
        <p:nvSpPr>
          <p:cNvPr id="11" name="Text Placeholder 6">
            <a:extLst>
              <a:ext uri="{FF2B5EF4-FFF2-40B4-BE49-F238E27FC236}">
                <a16:creationId xmlns:a16="http://schemas.microsoft.com/office/drawing/2014/main" id="{33B4EC9D-E830-FA76-D116-D848ABEC411E}"/>
              </a:ext>
            </a:extLst>
          </p:cNvPr>
          <p:cNvSpPr txBox="1">
            <a:spLocks/>
          </p:cNvSpPr>
          <p:nvPr/>
        </p:nvSpPr>
        <p:spPr>
          <a:xfrm>
            <a:off x="7735798" y="2017420"/>
            <a:ext cx="2106525" cy="123749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3600" b="1" i="0" kern="1200" spc="0">
                <a:solidFill>
                  <a:srgbClr val="4689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a:solidFill>
                  <a:schemeClr val="bg1"/>
                </a:solidFill>
              </a:rPr>
              <a:t>Environmental</a:t>
            </a:r>
          </a:p>
        </p:txBody>
      </p:sp>
      <p:sp>
        <p:nvSpPr>
          <p:cNvPr id="12" name="Text Placeholder 1">
            <a:extLst>
              <a:ext uri="{FF2B5EF4-FFF2-40B4-BE49-F238E27FC236}">
                <a16:creationId xmlns:a16="http://schemas.microsoft.com/office/drawing/2014/main" id="{07730347-A996-1B1A-F822-E95771E64CC1}"/>
              </a:ext>
            </a:extLst>
          </p:cNvPr>
          <p:cNvSpPr>
            <a:spLocks noGrp="1"/>
          </p:cNvSpPr>
          <p:nvPr>
            <p:ph type="body" sz="quarter" idx="35"/>
          </p:nvPr>
        </p:nvSpPr>
        <p:spPr>
          <a:xfrm>
            <a:off x="1721342" y="3327868"/>
            <a:ext cx="2838589" cy="3053790"/>
          </a:xfrm>
        </p:spPr>
        <p:txBody>
          <a:bodyPr>
            <a:normAutofit/>
          </a:bodyPr>
          <a:lstStyle/>
          <a:p>
            <a:pPr marL="285750" indent="-285750" algn="l">
              <a:spcBef>
                <a:spcPts val="0"/>
              </a:spcBef>
              <a:buFont typeface="Arial" panose="020B0604020202020204" pitchFamily="34" charset="0"/>
              <a:buChar char="•"/>
            </a:pPr>
            <a:r>
              <a:rPr lang="en-US" sz="1800">
                <a:solidFill>
                  <a:srgbClr val="63A043"/>
                </a:solidFill>
              </a:rPr>
              <a:t>Economic Regeneration</a:t>
            </a:r>
          </a:p>
          <a:p>
            <a:pPr marL="285750" indent="-285750" algn="l">
              <a:spcBef>
                <a:spcPts val="0"/>
              </a:spcBef>
              <a:buFont typeface="Arial" panose="020B0604020202020204" pitchFamily="34" charset="0"/>
              <a:buChar char="•"/>
            </a:pPr>
            <a:r>
              <a:rPr lang="en-US" sz="1800">
                <a:solidFill>
                  <a:srgbClr val="63A043"/>
                </a:solidFill>
              </a:rPr>
              <a:t>Sustainable Economic Development</a:t>
            </a:r>
          </a:p>
          <a:p>
            <a:pPr marL="285750" indent="-285750" algn="l">
              <a:spcBef>
                <a:spcPts val="0"/>
              </a:spcBef>
              <a:buFont typeface="Arial" panose="020B0604020202020204" pitchFamily="34" charset="0"/>
              <a:buChar char="•"/>
            </a:pPr>
            <a:r>
              <a:rPr lang="en-US" sz="1800">
                <a:solidFill>
                  <a:srgbClr val="63A043"/>
                </a:solidFill>
              </a:rPr>
              <a:t>Emerging Markets</a:t>
            </a:r>
          </a:p>
          <a:p>
            <a:pPr marL="285750" indent="-285750" algn="l">
              <a:spcBef>
                <a:spcPts val="0"/>
              </a:spcBef>
              <a:buFont typeface="Arial" panose="020B0604020202020204" pitchFamily="34" charset="0"/>
              <a:buChar char="•"/>
            </a:pPr>
            <a:r>
              <a:rPr lang="en-US" sz="1800">
                <a:solidFill>
                  <a:srgbClr val="63A043"/>
                </a:solidFill>
              </a:rPr>
              <a:t>Development of SMEs</a:t>
            </a:r>
          </a:p>
          <a:p>
            <a:pPr marL="285750" indent="-285750" algn="l">
              <a:spcBef>
                <a:spcPts val="0"/>
              </a:spcBef>
              <a:buFont typeface="Arial" panose="020B0604020202020204" pitchFamily="34" charset="0"/>
              <a:buChar char="•"/>
            </a:pPr>
            <a:r>
              <a:rPr lang="en-US" sz="1800">
                <a:solidFill>
                  <a:srgbClr val="63A043"/>
                </a:solidFill>
              </a:rPr>
              <a:t>Total Cost of Ownership and Life Cycle Costing</a:t>
            </a:r>
          </a:p>
          <a:p>
            <a:pPr marL="285750" indent="-285750" algn="l">
              <a:spcBef>
                <a:spcPts val="0"/>
              </a:spcBef>
              <a:buFont typeface="Arial" panose="020B0604020202020204" pitchFamily="34" charset="0"/>
              <a:buChar char="•"/>
            </a:pPr>
            <a:r>
              <a:rPr lang="en-US" sz="1800">
                <a:solidFill>
                  <a:srgbClr val="63A043"/>
                </a:solidFill>
              </a:rPr>
              <a:t>Value for Money</a:t>
            </a:r>
          </a:p>
          <a:p>
            <a:pPr marL="285750" indent="-285750" algn="l">
              <a:spcBef>
                <a:spcPts val="0"/>
              </a:spcBef>
              <a:buFont typeface="Arial" panose="020B0604020202020204" pitchFamily="34" charset="0"/>
              <a:buChar char="•"/>
            </a:pPr>
            <a:r>
              <a:rPr lang="en-US" sz="1800">
                <a:solidFill>
                  <a:srgbClr val="63A043"/>
                </a:solidFill>
              </a:rPr>
              <a:t>Poverty Reduction.</a:t>
            </a:r>
            <a:endParaRPr lang="en-IE" sz="1800">
              <a:solidFill>
                <a:srgbClr val="63A043"/>
              </a:solidFill>
            </a:endParaRPr>
          </a:p>
        </p:txBody>
      </p:sp>
      <p:sp>
        <p:nvSpPr>
          <p:cNvPr id="13" name="Text Placeholder 2">
            <a:extLst>
              <a:ext uri="{FF2B5EF4-FFF2-40B4-BE49-F238E27FC236}">
                <a16:creationId xmlns:a16="http://schemas.microsoft.com/office/drawing/2014/main" id="{EABF7C3B-6BA6-31F3-A5A3-94967D88AC09}"/>
              </a:ext>
            </a:extLst>
          </p:cNvPr>
          <p:cNvSpPr>
            <a:spLocks noGrp="1"/>
          </p:cNvSpPr>
          <p:nvPr>
            <p:ph type="body" sz="quarter" idx="36"/>
          </p:nvPr>
        </p:nvSpPr>
        <p:spPr>
          <a:xfrm>
            <a:off x="4805464" y="3327868"/>
            <a:ext cx="3175867" cy="3311412"/>
          </a:xfrm>
        </p:spPr>
        <p:txBody>
          <a:bodyPr vert="horz" lIns="91440" tIns="45720" rIns="91440" bIns="45720" rtlCol="0" anchor="t">
            <a:noAutofit/>
          </a:bodyPr>
          <a:lstStyle/>
          <a:p>
            <a:pPr marL="285750" indent="-285750" algn="l">
              <a:spcBef>
                <a:spcPts val="0"/>
              </a:spcBef>
              <a:buFont typeface="Arial" panose="020B0604020202020204" pitchFamily="34" charset="0"/>
              <a:buChar char="•"/>
            </a:pPr>
            <a:r>
              <a:rPr lang="en-US" sz="1800">
                <a:solidFill>
                  <a:srgbClr val="297239"/>
                </a:solidFill>
              </a:rPr>
              <a:t>Human Rights</a:t>
            </a:r>
          </a:p>
          <a:p>
            <a:pPr marL="285750" indent="-285750" algn="l">
              <a:spcBef>
                <a:spcPts val="0"/>
              </a:spcBef>
              <a:buFont typeface="Arial" panose="020B0604020202020204" pitchFamily="34" charset="0"/>
              <a:buChar char="•"/>
            </a:pPr>
            <a:r>
              <a:rPr lang="en-US" sz="1800">
                <a:solidFill>
                  <a:srgbClr val="297239"/>
                </a:solidFill>
              </a:rPr>
              <a:t>Clean Drinking Water</a:t>
            </a:r>
          </a:p>
          <a:p>
            <a:pPr marL="285750" indent="-285750" algn="l">
              <a:spcBef>
                <a:spcPts val="0"/>
              </a:spcBef>
              <a:buFont typeface="Arial" panose="020B0604020202020204" pitchFamily="34" charset="0"/>
              <a:buChar char="•"/>
            </a:pPr>
            <a:r>
              <a:rPr lang="en-US" sz="1800">
                <a:solidFill>
                  <a:srgbClr val="297239"/>
                </a:solidFill>
              </a:rPr>
              <a:t>Food Security</a:t>
            </a:r>
          </a:p>
          <a:p>
            <a:pPr marL="285750" indent="-285750" algn="l">
              <a:spcBef>
                <a:spcPts val="0"/>
              </a:spcBef>
              <a:buFont typeface="Arial" panose="020B0604020202020204" pitchFamily="34" charset="0"/>
              <a:buChar char="•"/>
            </a:pPr>
            <a:r>
              <a:rPr lang="en-US" sz="1800">
                <a:solidFill>
                  <a:srgbClr val="297239"/>
                </a:solidFill>
              </a:rPr>
              <a:t>Fair Pay &amp; </a:t>
            </a:r>
            <a:r>
              <a:rPr lang="en-US" sz="1800" err="1">
                <a:solidFill>
                  <a:srgbClr val="297239"/>
                </a:solidFill>
              </a:rPr>
              <a:t>Labour</a:t>
            </a:r>
            <a:r>
              <a:rPr lang="en-US" sz="1800">
                <a:solidFill>
                  <a:srgbClr val="297239"/>
                </a:solidFill>
              </a:rPr>
              <a:t> Law Protection</a:t>
            </a:r>
            <a:endParaRPr lang="en-US" sz="1800">
              <a:solidFill>
                <a:srgbClr val="297239"/>
              </a:solidFill>
              <a:cs typeface="Calibri"/>
            </a:endParaRPr>
          </a:p>
          <a:p>
            <a:pPr marL="285750" indent="-285750" algn="l">
              <a:spcBef>
                <a:spcPts val="0"/>
              </a:spcBef>
              <a:buFont typeface="Arial" panose="020B0604020202020204" pitchFamily="34" charset="0"/>
              <a:buChar char="•"/>
            </a:pPr>
            <a:r>
              <a:rPr lang="en-US" sz="1800">
                <a:solidFill>
                  <a:srgbClr val="297239"/>
                </a:solidFill>
              </a:rPr>
              <a:t>Anti-Child </a:t>
            </a:r>
            <a:r>
              <a:rPr lang="en-US" sz="1800" err="1">
                <a:solidFill>
                  <a:srgbClr val="297239"/>
                </a:solidFill>
              </a:rPr>
              <a:t>Labour</a:t>
            </a:r>
            <a:r>
              <a:rPr lang="en-US" sz="1800">
                <a:solidFill>
                  <a:srgbClr val="297239"/>
                </a:solidFill>
              </a:rPr>
              <a:t> Laws</a:t>
            </a:r>
          </a:p>
          <a:p>
            <a:pPr marL="285750" indent="-285750" algn="l">
              <a:spcBef>
                <a:spcPts val="0"/>
              </a:spcBef>
              <a:buFont typeface="Arial" panose="020B0604020202020204" pitchFamily="34" charset="0"/>
              <a:buChar char="•"/>
            </a:pPr>
            <a:r>
              <a:rPr lang="en-US" sz="1800">
                <a:solidFill>
                  <a:srgbClr val="297239"/>
                </a:solidFill>
              </a:rPr>
              <a:t>Fair Trade</a:t>
            </a:r>
          </a:p>
          <a:p>
            <a:pPr marL="285750" indent="-285750" algn="l">
              <a:spcBef>
                <a:spcPts val="0"/>
              </a:spcBef>
              <a:buFont typeface="Arial" panose="020B0604020202020204" pitchFamily="34" charset="0"/>
              <a:buChar char="•"/>
            </a:pPr>
            <a:r>
              <a:rPr lang="en-US" sz="1800">
                <a:solidFill>
                  <a:srgbClr val="297239"/>
                </a:solidFill>
              </a:rPr>
              <a:t>Health and Safety</a:t>
            </a:r>
          </a:p>
          <a:p>
            <a:pPr marL="285750" indent="-285750" algn="l">
              <a:spcBef>
                <a:spcPts val="0"/>
              </a:spcBef>
              <a:buFont typeface="Arial" panose="020B0604020202020204" pitchFamily="34" charset="0"/>
              <a:buChar char="•"/>
            </a:pPr>
            <a:r>
              <a:rPr lang="en-US" sz="1800">
                <a:solidFill>
                  <a:srgbClr val="297239"/>
                </a:solidFill>
              </a:rPr>
              <a:t>Gender Equality</a:t>
            </a:r>
          </a:p>
          <a:p>
            <a:pPr marL="285750" indent="-285750" algn="l">
              <a:spcBef>
                <a:spcPts val="0"/>
              </a:spcBef>
              <a:buFont typeface="Arial" panose="020B0604020202020204" pitchFamily="34" charset="0"/>
              <a:buChar char="•"/>
            </a:pPr>
            <a:r>
              <a:rPr lang="en-US" sz="1800">
                <a:solidFill>
                  <a:srgbClr val="297239"/>
                </a:solidFill>
              </a:rPr>
              <a:t>Healthy Lives &amp; Well-Being for All</a:t>
            </a:r>
            <a:endParaRPr lang="en-IE" sz="1800">
              <a:solidFill>
                <a:srgbClr val="297239"/>
              </a:solidFill>
            </a:endParaRPr>
          </a:p>
        </p:txBody>
      </p:sp>
      <p:sp>
        <p:nvSpPr>
          <p:cNvPr id="14" name="Text Placeholder 3">
            <a:extLst>
              <a:ext uri="{FF2B5EF4-FFF2-40B4-BE49-F238E27FC236}">
                <a16:creationId xmlns:a16="http://schemas.microsoft.com/office/drawing/2014/main" id="{F602F091-EDD9-0498-4BE5-930E2A5BF9D4}"/>
              </a:ext>
            </a:extLst>
          </p:cNvPr>
          <p:cNvSpPr>
            <a:spLocks noGrp="1"/>
          </p:cNvSpPr>
          <p:nvPr>
            <p:ph type="body" sz="quarter" idx="37"/>
          </p:nvPr>
        </p:nvSpPr>
        <p:spPr>
          <a:xfrm>
            <a:off x="7771576" y="3327868"/>
            <a:ext cx="3871442" cy="3127687"/>
          </a:xfrm>
        </p:spPr>
        <p:txBody>
          <a:bodyPr>
            <a:normAutofit/>
          </a:bodyPr>
          <a:lstStyle/>
          <a:p>
            <a:pPr marL="342900" indent="-342900" algn="l">
              <a:spcBef>
                <a:spcPts val="0"/>
              </a:spcBef>
              <a:buFont typeface="Arial" panose="020B0604020202020204" pitchFamily="34" charset="0"/>
              <a:buChar char="•"/>
            </a:pPr>
            <a:r>
              <a:rPr lang="en-IE" sz="1800">
                <a:solidFill>
                  <a:srgbClr val="0B582E"/>
                </a:solidFill>
              </a:rPr>
              <a:t>Environmental Resource Management</a:t>
            </a:r>
          </a:p>
          <a:p>
            <a:pPr marL="342900" indent="-342900" algn="l">
              <a:spcBef>
                <a:spcPts val="0"/>
              </a:spcBef>
              <a:buFont typeface="Arial" panose="020B0604020202020204" pitchFamily="34" charset="0"/>
              <a:buChar char="•"/>
            </a:pPr>
            <a:r>
              <a:rPr lang="en-IE" sz="1800">
                <a:solidFill>
                  <a:srgbClr val="0B582E"/>
                </a:solidFill>
              </a:rPr>
              <a:t>Urban Planning</a:t>
            </a:r>
          </a:p>
          <a:p>
            <a:pPr marL="342900" indent="-342900" algn="l">
              <a:spcBef>
                <a:spcPts val="0"/>
              </a:spcBef>
              <a:buFont typeface="Arial" panose="020B0604020202020204" pitchFamily="34" charset="0"/>
              <a:buChar char="•"/>
            </a:pPr>
            <a:r>
              <a:rPr lang="en-IE" sz="1800">
                <a:solidFill>
                  <a:srgbClr val="0B582E"/>
                </a:solidFill>
              </a:rPr>
              <a:t>CO2 Reduction</a:t>
            </a:r>
          </a:p>
          <a:p>
            <a:pPr marL="342900" indent="-342900" algn="l">
              <a:spcBef>
                <a:spcPts val="0"/>
              </a:spcBef>
              <a:buFont typeface="Arial" panose="020B0604020202020204" pitchFamily="34" charset="0"/>
              <a:buChar char="•"/>
            </a:pPr>
            <a:r>
              <a:rPr lang="en-IE" sz="1800">
                <a:solidFill>
                  <a:srgbClr val="0B582E"/>
                </a:solidFill>
              </a:rPr>
              <a:t>Alternative Energies: e.g.: solar, wind</a:t>
            </a:r>
          </a:p>
          <a:p>
            <a:pPr marL="342900" indent="-342900" algn="l">
              <a:spcBef>
                <a:spcPts val="0"/>
              </a:spcBef>
              <a:buFont typeface="Arial" panose="020B0604020202020204" pitchFamily="34" charset="0"/>
              <a:buChar char="•"/>
            </a:pPr>
            <a:r>
              <a:rPr lang="en-IE" sz="1800">
                <a:solidFill>
                  <a:srgbClr val="0B582E"/>
                </a:solidFill>
              </a:rPr>
              <a:t>Water Management</a:t>
            </a:r>
          </a:p>
          <a:p>
            <a:pPr marL="342900" indent="-342900" algn="l">
              <a:spcBef>
                <a:spcPts val="0"/>
              </a:spcBef>
              <a:buFont typeface="Arial" panose="020B0604020202020204" pitchFamily="34" charset="0"/>
              <a:buChar char="•"/>
            </a:pPr>
            <a:r>
              <a:rPr lang="en-IE" sz="1800">
                <a:solidFill>
                  <a:srgbClr val="0B582E"/>
                </a:solidFill>
              </a:rPr>
              <a:t>Sustainable Agriculture</a:t>
            </a:r>
          </a:p>
          <a:p>
            <a:pPr marL="342900" indent="-342900" algn="l">
              <a:spcBef>
                <a:spcPts val="0"/>
              </a:spcBef>
              <a:buFont typeface="Arial" panose="020B0604020202020204" pitchFamily="34" charset="0"/>
              <a:buChar char="•"/>
            </a:pPr>
            <a:r>
              <a:rPr lang="en-IE" sz="1800">
                <a:solidFill>
                  <a:srgbClr val="0B582E"/>
                </a:solidFill>
              </a:rPr>
              <a:t>Marine Resources Management</a:t>
            </a:r>
          </a:p>
          <a:p>
            <a:pPr marL="342900" indent="-342900" algn="l">
              <a:spcBef>
                <a:spcPts val="0"/>
              </a:spcBef>
              <a:buFont typeface="Arial" panose="020B0604020202020204" pitchFamily="34" charset="0"/>
              <a:buChar char="•"/>
            </a:pPr>
            <a:r>
              <a:rPr lang="en-IE" sz="1800">
                <a:solidFill>
                  <a:srgbClr val="0B582E"/>
                </a:solidFill>
              </a:rPr>
              <a:t>Protection of Ecosystems</a:t>
            </a:r>
          </a:p>
          <a:p>
            <a:pPr marL="342900" indent="-342900" algn="l">
              <a:spcBef>
                <a:spcPts val="0"/>
              </a:spcBef>
              <a:buFont typeface="Arial" panose="020B0604020202020204" pitchFamily="34" charset="0"/>
              <a:buChar char="•"/>
            </a:pPr>
            <a:r>
              <a:rPr lang="en-IE" sz="1800">
                <a:solidFill>
                  <a:srgbClr val="0B582E"/>
                </a:solidFill>
              </a:rPr>
              <a:t>Pollution and Waste Management </a:t>
            </a:r>
          </a:p>
        </p:txBody>
      </p:sp>
    </p:spTree>
    <p:extLst>
      <p:ext uri="{BB962C8B-B14F-4D97-AF65-F5344CB8AC3E}">
        <p14:creationId xmlns:p14="http://schemas.microsoft.com/office/powerpoint/2010/main" val="2925977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245D58-558D-0E47-0A44-C00582F83FE5}"/>
              </a:ext>
            </a:extLst>
          </p:cNvPr>
          <p:cNvSpPr>
            <a:spLocks noGrp="1"/>
          </p:cNvSpPr>
          <p:nvPr>
            <p:ph type="body" sz="quarter" idx="16"/>
          </p:nvPr>
        </p:nvSpPr>
        <p:spPr>
          <a:xfrm>
            <a:off x="404976" y="364329"/>
            <a:ext cx="9179579" cy="1582330"/>
          </a:xfrm>
        </p:spPr>
        <p:txBody>
          <a:bodyPr>
            <a:normAutofit/>
          </a:bodyPr>
          <a:lstStyle/>
          <a:p>
            <a:pPr algn="ctr"/>
            <a:r>
              <a:rPr lang="en-US" b="0" i="0">
                <a:solidFill>
                  <a:srgbClr val="0B582E"/>
                </a:solidFill>
                <a:effectLst/>
                <a:latin typeface="Inter"/>
              </a:rPr>
              <a:t>Informally, these </a:t>
            </a:r>
            <a:r>
              <a:rPr lang="en-US" b="1" i="0">
                <a:solidFill>
                  <a:srgbClr val="0B582E"/>
                </a:solidFill>
                <a:effectLst/>
                <a:latin typeface="Inter"/>
              </a:rPr>
              <a:t>pillars of sustainable </a:t>
            </a:r>
            <a:r>
              <a:rPr lang="en-US" b="0" i="0">
                <a:solidFill>
                  <a:srgbClr val="0B582E"/>
                </a:solidFill>
                <a:effectLst/>
                <a:latin typeface="Inter"/>
              </a:rPr>
              <a:t>procurement are known as the </a:t>
            </a:r>
            <a:r>
              <a:rPr lang="en-US" b="1" i="0">
                <a:solidFill>
                  <a:srgbClr val="0B582E"/>
                </a:solidFill>
                <a:effectLst/>
                <a:latin typeface="Inter"/>
              </a:rPr>
              <a:t>3 Ps</a:t>
            </a:r>
            <a:r>
              <a:rPr lang="en-US" b="0" i="0">
                <a:solidFill>
                  <a:srgbClr val="0B582E"/>
                </a:solidFill>
                <a:effectLst/>
                <a:latin typeface="Inter"/>
              </a:rPr>
              <a:t>:</a:t>
            </a:r>
            <a:endParaRPr lang="en-IE">
              <a:solidFill>
                <a:srgbClr val="0B582E"/>
              </a:solidFill>
            </a:endParaRPr>
          </a:p>
        </p:txBody>
      </p:sp>
      <p:sp>
        <p:nvSpPr>
          <p:cNvPr id="6" name="Text Placeholder 5">
            <a:extLst>
              <a:ext uri="{FF2B5EF4-FFF2-40B4-BE49-F238E27FC236}">
                <a16:creationId xmlns:a16="http://schemas.microsoft.com/office/drawing/2014/main" id="{FE50EB23-D410-2182-BF70-B037128F23C5}"/>
              </a:ext>
            </a:extLst>
          </p:cNvPr>
          <p:cNvSpPr>
            <a:spLocks noGrp="1"/>
          </p:cNvSpPr>
          <p:nvPr>
            <p:ph type="body" sz="quarter" idx="21"/>
          </p:nvPr>
        </p:nvSpPr>
        <p:spPr>
          <a:xfrm>
            <a:off x="7533516" y="3590035"/>
            <a:ext cx="2093228" cy="1202080"/>
          </a:xfrm>
        </p:spPr>
        <p:txBody>
          <a:bodyPr>
            <a:normAutofit/>
          </a:bodyPr>
          <a:lstStyle/>
          <a:p>
            <a:r>
              <a:rPr lang="en-IE" sz="4000" b="1"/>
              <a:t>Profit</a:t>
            </a:r>
          </a:p>
        </p:txBody>
      </p:sp>
      <p:sp>
        <p:nvSpPr>
          <p:cNvPr id="7" name="Text Placeholder 6">
            <a:extLst>
              <a:ext uri="{FF2B5EF4-FFF2-40B4-BE49-F238E27FC236}">
                <a16:creationId xmlns:a16="http://schemas.microsoft.com/office/drawing/2014/main" id="{1F9CBD0E-9EA3-7722-B496-B3118AFD44AF}"/>
              </a:ext>
            </a:extLst>
          </p:cNvPr>
          <p:cNvSpPr>
            <a:spLocks noGrp="1"/>
          </p:cNvSpPr>
          <p:nvPr>
            <p:ph type="body" sz="quarter" idx="39"/>
          </p:nvPr>
        </p:nvSpPr>
        <p:spPr>
          <a:xfrm>
            <a:off x="4466530" y="3594503"/>
            <a:ext cx="2093228" cy="1202080"/>
          </a:xfrm>
        </p:spPr>
        <p:txBody>
          <a:bodyPr>
            <a:normAutofit/>
          </a:bodyPr>
          <a:lstStyle/>
          <a:p>
            <a:r>
              <a:rPr lang="en-IE" sz="4000" b="1"/>
              <a:t>Planet</a:t>
            </a:r>
          </a:p>
        </p:txBody>
      </p:sp>
      <p:sp>
        <p:nvSpPr>
          <p:cNvPr id="8" name="Text Placeholder 7">
            <a:extLst>
              <a:ext uri="{FF2B5EF4-FFF2-40B4-BE49-F238E27FC236}">
                <a16:creationId xmlns:a16="http://schemas.microsoft.com/office/drawing/2014/main" id="{73C09538-9D3C-46E8-0ED4-3AFA3B699CF0}"/>
              </a:ext>
            </a:extLst>
          </p:cNvPr>
          <p:cNvSpPr>
            <a:spLocks noGrp="1"/>
          </p:cNvSpPr>
          <p:nvPr>
            <p:ph type="body" sz="quarter" idx="38"/>
          </p:nvPr>
        </p:nvSpPr>
        <p:spPr>
          <a:xfrm>
            <a:off x="1399544" y="3594503"/>
            <a:ext cx="2093228" cy="1202080"/>
          </a:xfrm>
        </p:spPr>
        <p:txBody>
          <a:bodyPr>
            <a:normAutofit/>
          </a:bodyPr>
          <a:lstStyle/>
          <a:p>
            <a:r>
              <a:rPr lang="en-IE" sz="4000" b="1"/>
              <a:t>People</a:t>
            </a:r>
          </a:p>
        </p:txBody>
      </p:sp>
      <p:sp>
        <p:nvSpPr>
          <p:cNvPr id="12" name="TextBox 11">
            <a:extLst>
              <a:ext uri="{FF2B5EF4-FFF2-40B4-BE49-F238E27FC236}">
                <a16:creationId xmlns:a16="http://schemas.microsoft.com/office/drawing/2014/main" id="{F022425D-F725-0E42-BBBC-805B8355D877}"/>
              </a:ext>
            </a:extLst>
          </p:cNvPr>
          <p:cNvSpPr txBox="1"/>
          <p:nvPr/>
        </p:nvSpPr>
        <p:spPr>
          <a:xfrm rot="3225641">
            <a:off x="8774802" y="5378800"/>
            <a:ext cx="1346367" cy="369332"/>
          </a:xfrm>
          <a:prstGeom prst="rect">
            <a:avLst/>
          </a:prstGeom>
          <a:solidFill>
            <a:srgbClr val="84BA41"/>
          </a:solidFill>
        </p:spPr>
        <p:txBody>
          <a:bodyPr wrap="square">
            <a:spAutoFit/>
          </a:bodyPr>
          <a:lstStyle/>
          <a:p>
            <a:r>
              <a:rPr lang="en-US" b="1" i="0">
                <a:solidFill>
                  <a:schemeClr val="bg1"/>
                </a:solidFill>
                <a:effectLst/>
                <a:latin typeface="Inter"/>
              </a:rPr>
              <a:t>economic</a:t>
            </a:r>
            <a:endParaRPr lang="en-IE" b="1">
              <a:solidFill>
                <a:schemeClr val="bg1"/>
              </a:solidFill>
            </a:endParaRPr>
          </a:p>
        </p:txBody>
      </p:sp>
      <p:sp>
        <p:nvSpPr>
          <p:cNvPr id="14" name="TextBox 13">
            <a:extLst>
              <a:ext uri="{FF2B5EF4-FFF2-40B4-BE49-F238E27FC236}">
                <a16:creationId xmlns:a16="http://schemas.microsoft.com/office/drawing/2014/main" id="{DB67DAB1-EF9E-CF18-9658-CC5BC9063ACB}"/>
              </a:ext>
            </a:extLst>
          </p:cNvPr>
          <p:cNvSpPr txBox="1"/>
          <p:nvPr/>
        </p:nvSpPr>
        <p:spPr>
          <a:xfrm rot="2692919">
            <a:off x="5575690" y="5438414"/>
            <a:ext cx="1646404" cy="369332"/>
          </a:xfrm>
          <a:prstGeom prst="rect">
            <a:avLst/>
          </a:prstGeom>
          <a:solidFill>
            <a:srgbClr val="468940"/>
          </a:solidFill>
        </p:spPr>
        <p:txBody>
          <a:bodyPr wrap="square">
            <a:spAutoFit/>
          </a:bodyPr>
          <a:lstStyle/>
          <a:p>
            <a:r>
              <a:rPr lang="en-US" b="1" i="0">
                <a:solidFill>
                  <a:schemeClr val="bg1"/>
                </a:solidFill>
                <a:effectLst/>
                <a:latin typeface="Inter"/>
              </a:rPr>
              <a:t>environmental</a:t>
            </a:r>
            <a:endParaRPr lang="en-IE" b="1">
              <a:solidFill>
                <a:schemeClr val="bg1"/>
              </a:solidFill>
            </a:endParaRPr>
          </a:p>
        </p:txBody>
      </p:sp>
      <p:sp>
        <p:nvSpPr>
          <p:cNvPr id="16" name="TextBox 15">
            <a:extLst>
              <a:ext uri="{FF2B5EF4-FFF2-40B4-BE49-F238E27FC236}">
                <a16:creationId xmlns:a16="http://schemas.microsoft.com/office/drawing/2014/main" id="{9FA0FD5A-F62E-F660-AF43-921B5E1A0764}"/>
              </a:ext>
            </a:extLst>
          </p:cNvPr>
          <p:cNvSpPr txBox="1"/>
          <p:nvPr/>
        </p:nvSpPr>
        <p:spPr>
          <a:xfrm rot="3108912">
            <a:off x="2523519" y="5408158"/>
            <a:ext cx="1360969" cy="369332"/>
          </a:xfrm>
          <a:prstGeom prst="rect">
            <a:avLst/>
          </a:prstGeom>
          <a:solidFill>
            <a:srgbClr val="63A043"/>
          </a:solidFill>
        </p:spPr>
        <p:txBody>
          <a:bodyPr wrap="square">
            <a:spAutoFit/>
          </a:bodyPr>
          <a:lstStyle/>
          <a:p>
            <a:r>
              <a:rPr lang="en-US" b="1" i="0">
                <a:solidFill>
                  <a:schemeClr val="bg1"/>
                </a:solidFill>
                <a:effectLst/>
                <a:latin typeface="Inter"/>
              </a:rPr>
              <a:t>social</a:t>
            </a:r>
            <a:endParaRPr lang="en-IE" b="1">
              <a:solidFill>
                <a:schemeClr val="bg1"/>
              </a:solidFill>
            </a:endParaRPr>
          </a:p>
        </p:txBody>
      </p:sp>
      <p:grpSp>
        <p:nvGrpSpPr>
          <p:cNvPr id="22" name="Group 21">
            <a:extLst>
              <a:ext uri="{FF2B5EF4-FFF2-40B4-BE49-F238E27FC236}">
                <a16:creationId xmlns:a16="http://schemas.microsoft.com/office/drawing/2014/main" id="{86923325-D65D-A17F-B814-C1611657967B}"/>
              </a:ext>
            </a:extLst>
          </p:cNvPr>
          <p:cNvGrpSpPr/>
          <p:nvPr/>
        </p:nvGrpSpPr>
        <p:grpSpPr>
          <a:xfrm>
            <a:off x="4784163" y="2350128"/>
            <a:ext cx="901130" cy="901727"/>
            <a:chOff x="5614841" y="786428"/>
            <a:chExt cx="901130" cy="901727"/>
          </a:xfrm>
        </p:grpSpPr>
        <p:grpSp>
          <p:nvGrpSpPr>
            <p:cNvPr id="23" name="Graphic 2">
              <a:extLst>
                <a:ext uri="{FF2B5EF4-FFF2-40B4-BE49-F238E27FC236}">
                  <a16:creationId xmlns:a16="http://schemas.microsoft.com/office/drawing/2014/main" id="{1599D369-D05C-3B7F-8930-447F90322E31}"/>
                </a:ext>
              </a:extLst>
            </p:cNvPr>
            <p:cNvGrpSpPr/>
            <p:nvPr/>
          </p:nvGrpSpPr>
          <p:grpSpPr>
            <a:xfrm>
              <a:off x="5715019" y="1058540"/>
              <a:ext cx="543506" cy="445337"/>
              <a:chOff x="5715019" y="1058540"/>
              <a:chExt cx="543506" cy="445337"/>
            </a:xfrm>
            <a:solidFill>
              <a:srgbClr val="60A9DD"/>
            </a:solidFill>
          </p:grpSpPr>
          <p:sp>
            <p:nvSpPr>
              <p:cNvPr id="25" name="Freeform 210">
                <a:extLst>
                  <a:ext uri="{FF2B5EF4-FFF2-40B4-BE49-F238E27FC236}">
                    <a16:creationId xmlns:a16="http://schemas.microsoft.com/office/drawing/2014/main" id="{673959F7-94F2-26E0-6573-A7380952BE03}"/>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0B582E"/>
              </a:solidFill>
              <a:ln w="9028" cap="flat">
                <a:noFill/>
                <a:prstDash val="solid"/>
                <a:miter/>
              </a:ln>
            </p:spPr>
            <p:txBody>
              <a:bodyPr rtlCol="0" anchor="ctr"/>
              <a:lstStyle/>
              <a:p>
                <a:endParaRPr lang="en-US"/>
              </a:p>
            </p:txBody>
          </p:sp>
          <p:sp>
            <p:nvSpPr>
              <p:cNvPr id="26" name="Freeform 211">
                <a:extLst>
                  <a:ext uri="{FF2B5EF4-FFF2-40B4-BE49-F238E27FC236}">
                    <a16:creationId xmlns:a16="http://schemas.microsoft.com/office/drawing/2014/main" id="{1E9D8AC8-F980-A5C2-2C6A-C72A0CB682CA}"/>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84BA41"/>
              </a:solidFill>
              <a:ln w="9028" cap="flat">
                <a:noFill/>
                <a:prstDash val="solid"/>
                <a:miter/>
              </a:ln>
            </p:spPr>
            <p:txBody>
              <a:bodyPr rtlCol="0" anchor="ctr"/>
              <a:lstStyle/>
              <a:p>
                <a:endParaRPr lang="en-US"/>
              </a:p>
            </p:txBody>
          </p:sp>
        </p:grpSp>
        <p:sp>
          <p:nvSpPr>
            <p:cNvPr id="24" name="Freeform 209">
              <a:extLst>
                <a:ext uri="{FF2B5EF4-FFF2-40B4-BE49-F238E27FC236}">
                  <a16:creationId xmlns:a16="http://schemas.microsoft.com/office/drawing/2014/main" id="{6A9D57A3-B55C-6CB6-1031-1D9540CFF32C}"/>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10101"/>
            </a:solidFill>
            <a:ln w="9028"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D5275BB6-2160-F0AB-EDA8-213DF1B8D809}"/>
              </a:ext>
            </a:extLst>
          </p:cNvPr>
          <p:cNvGrpSpPr/>
          <p:nvPr/>
        </p:nvGrpSpPr>
        <p:grpSpPr>
          <a:xfrm>
            <a:off x="1654522" y="2335068"/>
            <a:ext cx="885534" cy="895927"/>
            <a:chOff x="7190753" y="5365577"/>
            <a:chExt cx="745522" cy="754272"/>
          </a:xfrm>
        </p:grpSpPr>
        <p:grpSp>
          <p:nvGrpSpPr>
            <p:cNvPr id="28" name="Graphic 2">
              <a:extLst>
                <a:ext uri="{FF2B5EF4-FFF2-40B4-BE49-F238E27FC236}">
                  <a16:creationId xmlns:a16="http://schemas.microsoft.com/office/drawing/2014/main" id="{25D245C1-7401-8644-6CD1-271100F97CA2}"/>
                </a:ext>
              </a:extLst>
            </p:cNvPr>
            <p:cNvGrpSpPr/>
            <p:nvPr/>
          </p:nvGrpSpPr>
          <p:grpSpPr>
            <a:xfrm>
              <a:off x="7353351" y="5647412"/>
              <a:ext cx="420044" cy="75879"/>
              <a:chOff x="7353351" y="5647412"/>
              <a:chExt cx="420044" cy="75879"/>
            </a:xfrm>
            <a:solidFill>
              <a:srgbClr val="00BADE"/>
            </a:solidFill>
          </p:grpSpPr>
          <p:sp>
            <p:nvSpPr>
              <p:cNvPr id="39" name="Freeform 385">
                <a:extLst>
                  <a:ext uri="{FF2B5EF4-FFF2-40B4-BE49-F238E27FC236}">
                    <a16:creationId xmlns:a16="http://schemas.microsoft.com/office/drawing/2014/main" id="{70C6E1AD-91E7-ECA8-2B6D-703B95F19917}"/>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0B582E"/>
              </a:solidFill>
              <a:ln w="3175" cap="flat">
                <a:solidFill>
                  <a:schemeClr val="bg1"/>
                </a:solidFill>
                <a:prstDash val="solid"/>
                <a:miter/>
              </a:ln>
            </p:spPr>
            <p:txBody>
              <a:bodyPr rtlCol="0" anchor="ctr"/>
              <a:lstStyle/>
              <a:p>
                <a:endParaRPr lang="en-US"/>
              </a:p>
            </p:txBody>
          </p:sp>
          <p:sp>
            <p:nvSpPr>
              <p:cNvPr id="40" name="Freeform 386">
                <a:extLst>
                  <a:ext uri="{FF2B5EF4-FFF2-40B4-BE49-F238E27FC236}">
                    <a16:creationId xmlns:a16="http://schemas.microsoft.com/office/drawing/2014/main" id="{49583644-C7C8-A165-DA40-7B88FDCF830F}"/>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0B582E"/>
              </a:solidFill>
              <a:ln w="3175" cap="flat">
                <a:solidFill>
                  <a:schemeClr val="bg1"/>
                </a:solid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2B13F46F-6A8C-449B-65D6-2AED5D28F386}"/>
                </a:ext>
              </a:extLst>
            </p:cNvPr>
            <p:cNvGrpSpPr/>
            <p:nvPr/>
          </p:nvGrpSpPr>
          <p:grpSpPr>
            <a:xfrm>
              <a:off x="7190753" y="5365577"/>
              <a:ext cx="745522" cy="754272"/>
              <a:chOff x="7190753" y="5365577"/>
              <a:chExt cx="745522" cy="754272"/>
            </a:xfrm>
            <a:solidFill>
              <a:srgbClr val="000000"/>
            </a:solidFill>
          </p:grpSpPr>
          <p:sp>
            <p:nvSpPr>
              <p:cNvPr id="30" name="Freeform 376">
                <a:extLst>
                  <a:ext uri="{FF2B5EF4-FFF2-40B4-BE49-F238E27FC236}">
                    <a16:creationId xmlns:a16="http://schemas.microsoft.com/office/drawing/2014/main" id="{7DEE7D61-03F3-6BD3-1E6C-6694C72C2444}"/>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3175" cap="flat">
                <a:solidFill>
                  <a:schemeClr val="bg1"/>
                </a:solidFill>
                <a:prstDash val="solid"/>
                <a:miter/>
              </a:ln>
            </p:spPr>
            <p:txBody>
              <a:bodyPr rtlCol="0" anchor="ctr"/>
              <a:lstStyle/>
              <a:p>
                <a:endParaRPr lang="en-US"/>
              </a:p>
            </p:txBody>
          </p:sp>
          <p:sp>
            <p:nvSpPr>
              <p:cNvPr id="31" name="Freeform 377">
                <a:extLst>
                  <a:ext uri="{FF2B5EF4-FFF2-40B4-BE49-F238E27FC236}">
                    <a16:creationId xmlns:a16="http://schemas.microsoft.com/office/drawing/2014/main" id="{57038F47-30C4-D8D4-CA77-3C05CC4DA513}"/>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3175" cap="flat">
                <a:solidFill>
                  <a:schemeClr val="bg1"/>
                </a:solidFill>
                <a:prstDash val="solid"/>
                <a:miter/>
              </a:ln>
            </p:spPr>
            <p:txBody>
              <a:bodyPr rtlCol="0" anchor="ctr"/>
              <a:lstStyle/>
              <a:p>
                <a:endParaRPr lang="en-US"/>
              </a:p>
            </p:txBody>
          </p:sp>
          <p:sp>
            <p:nvSpPr>
              <p:cNvPr id="32" name="Freeform 378">
                <a:extLst>
                  <a:ext uri="{FF2B5EF4-FFF2-40B4-BE49-F238E27FC236}">
                    <a16:creationId xmlns:a16="http://schemas.microsoft.com/office/drawing/2014/main" id="{17704F4B-8CD4-8E3D-7708-B7B188501F62}"/>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3175" cap="flat">
                <a:solidFill>
                  <a:schemeClr val="bg1"/>
                </a:solidFill>
                <a:prstDash val="solid"/>
                <a:miter/>
              </a:ln>
            </p:spPr>
            <p:txBody>
              <a:bodyPr rtlCol="0" anchor="ctr"/>
              <a:lstStyle/>
              <a:p>
                <a:endParaRPr lang="en-US"/>
              </a:p>
            </p:txBody>
          </p:sp>
          <p:sp>
            <p:nvSpPr>
              <p:cNvPr id="33" name="Freeform 379">
                <a:extLst>
                  <a:ext uri="{FF2B5EF4-FFF2-40B4-BE49-F238E27FC236}">
                    <a16:creationId xmlns:a16="http://schemas.microsoft.com/office/drawing/2014/main" id="{7F144774-0C4A-54AB-8EA7-AF4A8065FEBD}"/>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3175" cap="flat">
                <a:solidFill>
                  <a:schemeClr val="bg1"/>
                </a:solidFill>
                <a:prstDash val="solid"/>
                <a:miter/>
              </a:ln>
            </p:spPr>
            <p:txBody>
              <a:bodyPr rtlCol="0" anchor="ctr"/>
              <a:lstStyle/>
              <a:p>
                <a:endParaRPr lang="en-US"/>
              </a:p>
            </p:txBody>
          </p:sp>
          <p:sp>
            <p:nvSpPr>
              <p:cNvPr id="34" name="Freeform 380">
                <a:extLst>
                  <a:ext uri="{FF2B5EF4-FFF2-40B4-BE49-F238E27FC236}">
                    <a16:creationId xmlns:a16="http://schemas.microsoft.com/office/drawing/2014/main" id="{1312646E-6CB0-FEA9-B2C8-C832E07983CE}"/>
                  </a:ext>
                </a:extLst>
              </p:cNvPr>
              <p:cNvSpPr/>
              <p:nvPr/>
            </p:nvSpPr>
            <p:spPr>
              <a:xfrm>
                <a:off x="7330931" y="5440511"/>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3175" cap="flat">
                <a:solidFill>
                  <a:schemeClr val="bg1"/>
                </a:solidFill>
                <a:prstDash val="solid"/>
                <a:miter/>
              </a:ln>
            </p:spPr>
            <p:txBody>
              <a:bodyPr rtlCol="0" anchor="ctr"/>
              <a:lstStyle/>
              <a:p>
                <a:endParaRPr lang="en-US"/>
              </a:p>
            </p:txBody>
          </p:sp>
          <p:sp>
            <p:nvSpPr>
              <p:cNvPr id="35" name="Freeform 381">
                <a:extLst>
                  <a:ext uri="{FF2B5EF4-FFF2-40B4-BE49-F238E27FC236}">
                    <a16:creationId xmlns:a16="http://schemas.microsoft.com/office/drawing/2014/main" id="{040A0BD2-C6B5-74FC-06A0-48EEAD46A228}"/>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3175" cap="flat">
                <a:solidFill>
                  <a:schemeClr val="bg1"/>
                </a:solidFill>
                <a:prstDash val="solid"/>
                <a:miter/>
              </a:ln>
            </p:spPr>
            <p:txBody>
              <a:bodyPr rtlCol="0" anchor="ctr"/>
              <a:lstStyle/>
              <a:p>
                <a:endParaRPr lang="en-US"/>
              </a:p>
            </p:txBody>
          </p:sp>
          <p:sp>
            <p:nvSpPr>
              <p:cNvPr id="36" name="Freeform 382">
                <a:extLst>
                  <a:ext uri="{FF2B5EF4-FFF2-40B4-BE49-F238E27FC236}">
                    <a16:creationId xmlns:a16="http://schemas.microsoft.com/office/drawing/2014/main" id="{0C890C1C-3C2D-E0D8-E64C-260E61B7CB37}"/>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3175" cap="flat">
                <a:solidFill>
                  <a:schemeClr val="bg1"/>
                </a:solidFill>
                <a:prstDash val="solid"/>
                <a:miter/>
              </a:ln>
            </p:spPr>
            <p:txBody>
              <a:bodyPr rtlCol="0" anchor="ctr"/>
              <a:lstStyle/>
              <a:p>
                <a:endParaRPr lang="en-US"/>
              </a:p>
            </p:txBody>
          </p:sp>
          <p:sp>
            <p:nvSpPr>
              <p:cNvPr id="37" name="Freeform 383">
                <a:extLst>
                  <a:ext uri="{FF2B5EF4-FFF2-40B4-BE49-F238E27FC236}">
                    <a16:creationId xmlns:a16="http://schemas.microsoft.com/office/drawing/2014/main" id="{EC4C2A98-81EB-9ECF-422C-05BD5382C6C1}"/>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3175" cap="flat">
                <a:solidFill>
                  <a:schemeClr val="bg1"/>
                </a:solidFill>
                <a:prstDash val="solid"/>
                <a:miter/>
              </a:ln>
            </p:spPr>
            <p:txBody>
              <a:bodyPr rtlCol="0" anchor="ctr"/>
              <a:lstStyle/>
              <a:p>
                <a:endParaRPr lang="en-US"/>
              </a:p>
            </p:txBody>
          </p:sp>
          <p:sp>
            <p:nvSpPr>
              <p:cNvPr id="38" name="Freeform 384">
                <a:extLst>
                  <a:ext uri="{FF2B5EF4-FFF2-40B4-BE49-F238E27FC236}">
                    <a16:creationId xmlns:a16="http://schemas.microsoft.com/office/drawing/2014/main" id="{7E18E0EB-079F-F682-1522-9E478F1F9A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3175" cap="flat">
                <a:solidFill>
                  <a:schemeClr val="bg1"/>
                </a:solidFill>
                <a:prstDash val="solid"/>
                <a:miter/>
              </a:ln>
            </p:spPr>
            <p:txBody>
              <a:bodyPr rtlCol="0" anchor="ctr"/>
              <a:lstStyle/>
              <a:p>
                <a:endParaRPr lang="en-US"/>
              </a:p>
            </p:txBody>
          </p:sp>
        </p:grpSp>
      </p:grpSp>
      <p:grpSp>
        <p:nvGrpSpPr>
          <p:cNvPr id="41" name="Group 40">
            <a:extLst>
              <a:ext uri="{FF2B5EF4-FFF2-40B4-BE49-F238E27FC236}">
                <a16:creationId xmlns:a16="http://schemas.microsoft.com/office/drawing/2014/main" id="{5C5F53B1-0726-63B6-AC4E-712783461E63}"/>
              </a:ext>
            </a:extLst>
          </p:cNvPr>
          <p:cNvGrpSpPr/>
          <p:nvPr/>
        </p:nvGrpSpPr>
        <p:grpSpPr>
          <a:xfrm>
            <a:off x="7865532" y="2416612"/>
            <a:ext cx="841053" cy="685645"/>
            <a:chOff x="4417506" y="446113"/>
            <a:chExt cx="1094363" cy="943510"/>
          </a:xfrm>
        </p:grpSpPr>
        <p:sp>
          <p:nvSpPr>
            <p:cNvPr id="42" name="Freeform 1341">
              <a:extLst>
                <a:ext uri="{FF2B5EF4-FFF2-40B4-BE49-F238E27FC236}">
                  <a16:creationId xmlns:a16="http://schemas.microsoft.com/office/drawing/2014/main" id="{EE939E70-AFD6-EBCB-A275-D912D19AF6B1}"/>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endParaRPr lang="en-US"/>
            </a:p>
          </p:txBody>
        </p:sp>
        <p:grpSp>
          <p:nvGrpSpPr>
            <p:cNvPr id="43" name="Graphic 3">
              <a:extLst>
                <a:ext uri="{FF2B5EF4-FFF2-40B4-BE49-F238E27FC236}">
                  <a16:creationId xmlns:a16="http://schemas.microsoft.com/office/drawing/2014/main" id="{27A64685-1CF1-905D-8A07-6C2C82748752}"/>
                </a:ext>
              </a:extLst>
            </p:cNvPr>
            <p:cNvGrpSpPr/>
            <p:nvPr/>
          </p:nvGrpSpPr>
          <p:grpSpPr>
            <a:xfrm>
              <a:off x="4417506" y="446113"/>
              <a:ext cx="1023051" cy="943510"/>
              <a:chOff x="4417506" y="446113"/>
              <a:chExt cx="1023051" cy="943510"/>
            </a:xfrm>
            <a:solidFill>
              <a:srgbClr val="000000"/>
            </a:solidFill>
          </p:grpSpPr>
          <p:sp>
            <p:nvSpPr>
              <p:cNvPr id="45" name="Freeform 1344">
                <a:extLst>
                  <a:ext uri="{FF2B5EF4-FFF2-40B4-BE49-F238E27FC236}">
                    <a16:creationId xmlns:a16="http://schemas.microsoft.com/office/drawing/2014/main" id="{EE8C0288-F6BC-81D2-AB14-C0EC96F01277}"/>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endParaRPr lang="en-US"/>
              </a:p>
            </p:txBody>
          </p:sp>
          <p:sp>
            <p:nvSpPr>
              <p:cNvPr id="46" name="Freeform 1345">
                <a:extLst>
                  <a:ext uri="{FF2B5EF4-FFF2-40B4-BE49-F238E27FC236}">
                    <a16:creationId xmlns:a16="http://schemas.microsoft.com/office/drawing/2014/main" id="{B2D201AF-F3EB-8AFF-D153-4AD4F5FB6A11}"/>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endParaRPr lang="en-US"/>
              </a:p>
            </p:txBody>
          </p:sp>
        </p:grpSp>
        <p:sp>
          <p:nvSpPr>
            <p:cNvPr id="44" name="Freeform 1343">
              <a:extLst>
                <a:ext uri="{FF2B5EF4-FFF2-40B4-BE49-F238E27FC236}">
                  <a16:creationId xmlns:a16="http://schemas.microsoft.com/office/drawing/2014/main" id="{38CE297E-8322-2D0B-43FB-DE75861B363B}"/>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0B582E"/>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619283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E08A15-AADE-CDDC-8FED-2D74DF33CB9D}"/>
              </a:ext>
            </a:extLst>
          </p:cNvPr>
          <p:cNvSpPr>
            <a:spLocks noGrp="1"/>
          </p:cNvSpPr>
          <p:nvPr>
            <p:ph type="body" sz="quarter" idx="17"/>
          </p:nvPr>
        </p:nvSpPr>
        <p:spPr>
          <a:xfrm>
            <a:off x="2870200" y="2028331"/>
            <a:ext cx="4142086" cy="3034484"/>
          </a:xfrm>
        </p:spPr>
        <p:txBody>
          <a:bodyPr>
            <a:normAutofit/>
          </a:bodyPr>
          <a:lstStyle/>
          <a:p>
            <a:r>
              <a:rPr lang="en-IE"/>
              <a:t>Supply Chains &amp; Collaborating with Suppliers</a:t>
            </a:r>
          </a:p>
        </p:txBody>
      </p:sp>
      <p:sp>
        <p:nvSpPr>
          <p:cNvPr id="3" name="Text Placeholder 2">
            <a:extLst>
              <a:ext uri="{FF2B5EF4-FFF2-40B4-BE49-F238E27FC236}">
                <a16:creationId xmlns:a16="http://schemas.microsoft.com/office/drawing/2014/main" id="{98242363-045B-BDE3-05F9-6E94B8033F76}"/>
              </a:ext>
            </a:extLst>
          </p:cNvPr>
          <p:cNvSpPr>
            <a:spLocks noGrp="1"/>
          </p:cNvSpPr>
          <p:nvPr>
            <p:ph type="body" sz="quarter" idx="18"/>
          </p:nvPr>
        </p:nvSpPr>
        <p:spPr>
          <a:xfrm>
            <a:off x="3220793" y="826761"/>
            <a:ext cx="3791493" cy="845970"/>
          </a:xfrm>
        </p:spPr>
        <p:txBody>
          <a:bodyPr/>
          <a:lstStyle/>
          <a:p>
            <a:r>
              <a:rPr lang="en-IE"/>
              <a:t>Section 2</a:t>
            </a:r>
          </a:p>
        </p:txBody>
      </p:sp>
    </p:spTree>
    <p:extLst>
      <p:ext uri="{BB962C8B-B14F-4D97-AF65-F5344CB8AC3E}">
        <p14:creationId xmlns:p14="http://schemas.microsoft.com/office/powerpoint/2010/main" val="1703464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ED1492-7FD5-B325-E0A4-8B4DEA2D59E9}"/>
              </a:ext>
            </a:extLst>
          </p:cNvPr>
          <p:cNvSpPr>
            <a:spLocks noGrp="1"/>
          </p:cNvSpPr>
          <p:nvPr>
            <p:ph type="body" sz="quarter" idx="20"/>
          </p:nvPr>
        </p:nvSpPr>
        <p:spPr>
          <a:xfrm>
            <a:off x="5980954" y="1560875"/>
            <a:ext cx="4847913" cy="4882258"/>
          </a:xfrm>
        </p:spPr>
        <p:txBody>
          <a:bodyPr/>
          <a:lstStyle/>
          <a:p>
            <a:r>
              <a:rPr lang="en-IE"/>
              <a:t>A network between a company and its suppliers to produce and distribute a specific product to the final buyer; </a:t>
            </a:r>
            <a:r>
              <a:rPr lang="en-IE" b="1"/>
              <a:t>it includes different activities, people, entities, information, and resources.</a:t>
            </a:r>
          </a:p>
          <a:p>
            <a:endParaRPr lang="en-IE"/>
          </a:p>
          <a:p>
            <a:r>
              <a:rPr lang="en-IE"/>
              <a:t>In other words…</a:t>
            </a:r>
            <a:r>
              <a:rPr lang="en-US"/>
              <a:t>Links on the chain begin with the producers of the raw materials and end when the van delivers the finished product to the end user.</a:t>
            </a:r>
            <a:endParaRPr lang="en-IE"/>
          </a:p>
        </p:txBody>
      </p:sp>
      <p:sp>
        <p:nvSpPr>
          <p:cNvPr id="3" name="Text Placeholder 2">
            <a:extLst>
              <a:ext uri="{FF2B5EF4-FFF2-40B4-BE49-F238E27FC236}">
                <a16:creationId xmlns:a16="http://schemas.microsoft.com/office/drawing/2014/main" id="{775F07C7-0A36-7603-7D6A-A71E37932DA9}"/>
              </a:ext>
            </a:extLst>
          </p:cNvPr>
          <p:cNvSpPr>
            <a:spLocks noGrp="1"/>
          </p:cNvSpPr>
          <p:nvPr>
            <p:ph type="body" sz="quarter" idx="22"/>
          </p:nvPr>
        </p:nvSpPr>
        <p:spPr/>
        <p:txBody>
          <a:bodyPr/>
          <a:lstStyle/>
          <a:p>
            <a:r>
              <a:rPr lang="en-IE"/>
              <a:t>What is a Supply Chain</a:t>
            </a:r>
          </a:p>
        </p:txBody>
      </p:sp>
      <p:sp>
        <p:nvSpPr>
          <p:cNvPr id="4" name="Text Placeholder 3">
            <a:extLst>
              <a:ext uri="{FF2B5EF4-FFF2-40B4-BE49-F238E27FC236}">
                <a16:creationId xmlns:a16="http://schemas.microsoft.com/office/drawing/2014/main" id="{3AB79484-50E7-496D-707F-B6F40574C4E5}"/>
              </a:ext>
            </a:extLst>
          </p:cNvPr>
          <p:cNvSpPr>
            <a:spLocks noGrp="1"/>
          </p:cNvSpPr>
          <p:nvPr>
            <p:ph type="body" sz="quarter" idx="23"/>
          </p:nvPr>
        </p:nvSpPr>
        <p:spPr/>
        <p:txBody>
          <a:bodyPr/>
          <a:lstStyle/>
          <a:p>
            <a:r>
              <a:rPr lang="en-US"/>
              <a:t>The Supply Chain: From Raw Materials to Order Fulfillment</a:t>
            </a:r>
            <a:endParaRPr lang="en-IE"/>
          </a:p>
        </p:txBody>
      </p:sp>
      <p:pic>
        <p:nvPicPr>
          <p:cNvPr id="7" name="Picture 6">
            <a:extLst>
              <a:ext uri="{FF2B5EF4-FFF2-40B4-BE49-F238E27FC236}">
                <a16:creationId xmlns:a16="http://schemas.microsoft.com/office/drawing/2014/main" id="{FE29156D-0CE1-2995-5D50-A3380493B2A9}"/>
              </a:ext>
            </a:extLst>
          </p:cNvPr>
          <p:cNvPicPr>
            <a:picLocks noChangeAspect="1"/>
          </p:cNvPicPr>
          <p:nvPr/>
        </p:nvPicPr>
        <p:blipFill>
          <a:blip r:embed="rId2"/>
          <a:stretch>
            <a:fillRect/>
          </a:stretch>
        </p:blipFill>
        <p:spPr>
          <a:xfrm>
            <a:off x="846667" y="2244040"/>
            <a:ext cx="3496734" cy="4517274"/>
          </a:xfrm>
          <a:prstGeom prst="rect">
            <a:avLst/>
          </a:prstGeom>
        </p:spPr>
      </p:pic>
    </p:spTree>
    <p:extLst>
      <p:ext uri="{BB962C8B-B14F-4D97-AF65-F5344CB8AC3E}">
        <p14:creationId xmlns:p14="http://schemas.microsoft.com/office/powerpoint/2010/main" val="3892277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327783-700F-D402-E314-C5BFB81E341A}"/>
              </a:ext>
            </a:extLst>
          </p:cNvPr>
          <p:cNvSpPr>
            <a:spLocks noGrp="1"/>
          </p:cNvSpPr>
          <p:nvPr>
            <p:ph type="body" sz="quarter" idx="18"/>
          </p:nvPr>
        </p:nvSpPr>
        <p:spPr>
          <a:xfrm>
            <a:off x="2186709" y="394854"/>
            <a:ext cx="9646298" cy="4405745"/>
          </a:xfrm>
        </p:spPr>
        <p:txBody>
          <a:bodyPr>
            <a:normAutofit/>
          </a:bodyPr>
          <a:lstStyle/>
          <a:p>
            <a:r>
              <a:rPr lang="en-US" b="1">
                <a:solidFill>
                  <a:srgbClr val="297239"/>
                </a:solidFill>
              </a:rPr>
              <a:t>Supply chain management </a:t>
            </a:r>
            <a:r>
              <a:rPr lang="en-US">
                <a:solidFill>
                  <a:srgbClr val="297239"/>
                </a:solidFill>
              </a:rPr>
              <a:t>is a crucial process in sustainable procurement because an </a:t>
            </a:r>
            <a:r>
              <a:rPr lang="en-US" err="1">
                <a:solidFill>
                  <a:srgbClr val="297239"/>
                </a:solidFill>
              </a:rPr>
              <a:t>optimised</a:t>
            </a:r>
            <a:r>
              <a:rPr lang="en-US">
                <a:solidFill>
                  <a:srgbClr val="297239"/>
                </a:solidFill>
              </a:rPr>
              <a:t> supply chain results in lower costs and a more efficient production cycle. Companies seek to improve their supply chains so they can reduce their costs and remain competitive. Short-supply chains are preferred from an environmental &amp; social perspective.</a:t>
            </a:r>
            <a:endParaRPr lang="en-IE">
              <a:solidFill>
                <a:srgbClr val="297239"/>
              </a:solidFill>
            </a:endParaRPr>
          </a:p>
        </p:txBody>
      </p:sp>
      <p:grpSp>
        <p:nvGrpSpPr>
          <p:cNvPr id="3" name="Graphic 3">
            <a:extLst>
              <a:ext uri="{FF2B5EF4-FFF2-40B4-BE49-F238E27FC236}">
                <a16:creationId xmlns:a16="http://schemas.microsoft.com/office/drawing/2014/main" id="{AF179D3C-AB03-73A8-8B65-143A2E113072}"/>
              </a:ext>
            </a:extLst>
          </p:cNvPr>
          <p:cNvGrpSpPr/>
          <p:nvPr/>
        </p:nvGrpSpPr>
        <p:grpSpPr>
          <a:xfrm>
            <a:off x="8453124" y="4207934"/>
            <a:ext cx="1967033" cy="1887723"/>
            <a:chOff x="4422991" y="3660630"/>
            <a:chExt cx="1086135" cy="1083391"/>
          </a:xfrm>
        </p:grpSpPr>
        <p:sp>
          <p:nvSpPr>
            <p:cNvPr id="4" name="Freeform 1477">
              <a:extLst>
                <a:ext uri="{FF2B5EF4-FFF2-40B4-BE49-F238E27FC236}">
                  <a16:creationId xmlns:a16="http://schemas.microsoft.com/office/drawing/2014/main" id="{77A14738-5557-F69F-8630-EC5EC7B6743E}"/>
                </a:ext>
              </a:extLst>
            </p:cNvPr>
            <p:cNvSpPr/>
            <p:nvPr/>
          </p:nvSpPr>
          <p:spPr>
            <a:xfrm>
              <a:off x="4422991" y="3660630"/>
              <a:ext cx="1086135" cy="1083391"/>
            </a:xfrm>
            <a:custGeom>
              <a:avLst/>
              <a:gdLst>
                <a:gd name="connsiteX0" fmla="*/ 754261 w 1086135"/>
                <a:gd name="connsiteY0" fmla="*/ 139881 h 1083391"/>
                <a:gd name="connsiteX1" fmla="*/ 702148 w 1086135"/>
                <a:gd name="connsiteY1" fmla="*/ 191993 h 1083391"/>
                <a:gd name="connsiteX2" fmla="*/ 702148 w 1086135"/>
                <a:gd name="connsiteY2" fmla="*/ 331874 h 1083391"/>
                <a:gd name="connsiteX3" fmla="*/ 754261 w 1086135"/>
                <a:gd name="connsiteY3" fmla="*/ 383987 h 1083391"/>
                <a:gd name="connsiteX4" fmla="*/ 1034023 w 1086135"/>
                <a:gd name="connsiteY4" fmla="*/ 383987 h 1083391"/>
                <a:gd name="connsiteX5" fmla="*/ 1086136 w 1086135"/>
                <a:gd name="connsiteY5" fmla="*/ 331874 h 1083391"/>
                <a:gd name="connsiteX6" fmla="*/ 1086136 w 1086135"/>
                <a:gd name="connsiteY6" fmla="*/ 191993 h 1083391"/>
                <a:gd name="connsiteX7" fmla="*/ 1034023 w 1086135"/>
                <a:gd name="connsiteY7" fmla="*/ 139881 h 1083391"/>
                <a:gd name="connsiteX8" fmla="*/ 962711 w 1086135"/>
                <a:gd name="connsiteY8" fmla="*/ 139881 h 1083391"/>
                <a:gd name="connsiteX9" fmla="*/ 981911 w 1086135"/>
                <a:gd name="connsiteY9" fmla="*/ 87768 h 1083391"/>
                <a:gd name="connsiteX10" fmla="*/ 894142 w 1086135"/>
                <a:gd name="connsiteY10" fmla="*/ 0 h 1083391"/>
                <a:gd name="connsiteX11" fmla="*/ 809117 w 1086135"/>
                <a:gd name="connsiteY11" fmla="*/ 71312 h 1083391"/>
                <a:gd name="connsiteX12" fmla="*/ 614380 w 1086135"/>
                <a:gd name="connsiteY12" fmla="*/ 71312 h 1083391"/>
                <a:gd name="connsiteX13" fmla="*/ 526611 w 1086135"/>
                <a:gd name="connsiteY13" fmla="*/ 159080 h 1083391"/>
                <a:gd name="connsiteX14" fmla="*/ 526611 w 1086135"/>
                <a:gd name="connsiteY14" fmla="*/ 318161 h 1083391"/>
                <a:gd name="connsiteX15" fmla="*/ 458042 w 1086135"/>
                <a:gd name="connsiteY15" fmla="*/ 386730 h 1083391"/>
                <a:gd name="connsiteX16" fmla="*/ 263306 w 1086135"/>
                <a:gd name="connsiteY16" fmla="*/ 386730 h 1083391"/>
                <a:gd name="connsiteX17" fmla="*/ 175537 w 1086135"/>
                <a:gd name="connsiteY17" fmla="*/ 474498 h 1083391"/>
                <a:gd name="connsiteX18" fmla="*/ 175537 w 1086135"/>
                <a:gd name="connsiteY18" fmla="*/ 633578 h 1083391"/>
                <a:gd name="connsiteX19" fmla="*/ 104225 w 1086135"/>
                <a:gd name="connsiteY19" fmla="*/ 718604 h 1083391"/>
                <a:gd name="connsiteX20" fmla="*/ 123425 w 1086135"/>
                <a:gd name="connsiteY20" fmla="*/ 770716 h 1083391"/>
                <a:gd name="connsiteX21" fmla="*/ 52113 w 1086135"/>
                <a:gd name="connsiteY21" fmla="*/ 770716 h 1083391"/>
                <a:gd name="connsiteX22" fmla="*/ 0 w 1086135"/>
                <a:gd name="connsiteY22" fmla="*/ 822829 h 1083391"/>
                <a:gd name="connsiteX23" fmla="*/ 0 w 1086135"/>
                <a:gd name="connsiteY23" fmla="*/ 962710 h 1083391"/>
                <a:gd name="connsiteX24" fmla="*/ 52113 w 1086135"/>
                <a:gd name="connsiteY24" fmla="*/ 1014822 h 1083391"/>
                <a:gd name="connsiteX25" fmla="*/ 331875 w 1086135"/>
                <a:gd name="connsiteY25" fmla="*/ 1014822 h 1083391"/>
                <a:gd name="connsiteX26" fmla="*/ 383987 w 1086135"/>
                <a:gd name="connsiteY26" fmla="*/ 962710 h 1083391"/>
                <a:gd name="connsiteX27" fmla="*/ 383987 w 1086135"/>
                <a:gd name="connsiteY27" fmla="*/ 822829 h 1083391"/>
                <a:gd name="connsiteX28" fmla="*/ 331875 w 1086135"/>
                <a:gd name="connsiteY28" fmla="*/ 770716 h 1083391"/>
                <a:gd name="connsiteX29" fmla="*/ 260563 w 1086135"/>
                <a:gd name="connsiteY29" fmla="*/ 770716 h 1083391"/>
                <a:gd name="connsiteX30" fmla="*/ 279762 w 1086135"/>
                <a:gd name="connsiteY30" fmla="*/ 718604 h 1083391"/>
                <a:gd name="connsiteX31" fmla="*/ 208450 w 1086135"/>
                <a:gd name="connsiteY31" fmla="*/ 633578 h 1083391"/>
                <a:gd name="connsiteX32" fmla="*/ 208450 w 1086135"/>
                <a:gd name="connsiteY32" fmla="*/ 474498 h 1083391"/>
                <a:gd name="connsiteX33" fmla="*/ 260563 w 1086135"/>
                <a:gd name="connsiteY33" fmla="*/ 422385 h 1083391"/>
                <a:gd name="connsiteX34" fmla="*/ 455300 w 1086135"/>
                <a:gd name="connsiteY34" fmla="*/ 422385 h 1083391"/>
                <a:gd name="connsiteX35" fmla="*/ 471756 w 1086135"/>
                <a:gd name="connsiteY35" fmla="*/ 458041 h 1083391"/>
                <a:gd name="connsiteX36" fmla="*/ 400444 w 1086135"/>
                <a:gd name="connsiteY36" fmla="*/ 458041 h 1083391"/>
                <a:gd name="connsiteX37" fmla="*/ 348331 w 1086135"/>
                <a:gd name="connsiteY37" fmla="*/ 510154 h 1083391"/>
                <a:gd name="connsiteX38" fmla="*/ 348331 w 1086135"/>
                <a:gd name="connsiteY38" fmla="*/ 650035 h 1083391"/>
                <a:gd name="connsiteX39" fmla="*/ 400444 w 1086135"/>
                <a:gd name="connsiteY39" fmla="*/ 702147 h 1083391"/>
                <a:gd name="connsiteX40" fmla="*/ 537583 w 1086135"/>
                <a:gd name="connsiteY40" fmla="*/ 702147 h 1083391"/>
                <a:gd name="connsiteX41" fmla="*/ 534840 w 1086135"/>
                <a:gd name="connsiteY41" fmla="*/ 710375 h 1083391"/>
                <a:gd name="connsiteX42" fmla="*/ 488213 w 1086135"/>
                <a:gd name="connsiteY42" fmla="*/ 721347 h 1083391"/>
                <a:gd name="connsiteX43" fmla="*/ 488213 w 1086135"/>
                <a:gd name="connsiteY43" fmla="*/ 852999 h 1083391"/>
                <a:gd name="connsiteX44" fmla="*/ 534840 w 1086135"/>
                <a:gd name="connsiteY44" fmla="*/ 863970 h 1083391"/>
                <a:gd name="connsiteX45" fmla="*/ 554039 w 1086135"/>
                <a:gd name="connsiteY45" fmla="*/ 907854 h 1083391"/>
                <a:gd name="connsiteX46" fmla="*/ 529354 w 1086135"/>
                <a:gd name="connsiteY46" fmla="*/ 948996 h 1083391"/>
                <a:gd name="connsiteX47" fmla="*/ 622608 w 1086135"/>
                <a:gd name="connsiteY47" fmla="*/ 1042250 h 1083391"/>
                <a:gd name="connsiteX48" fmla="*/ 663750 w 1086135"/>
                <a:gd name="connsiteY48" fmla="*/ 1017565 h 1083391"/>
                <a:gd name="connsiteX49" fmla="*/ 707634 w 1086135"/>
                <a:gd name="connsiteY49" fmla="*/ 1036764 h 1083391"/>
                <a:gd name="connsiteX50" fmla="*/ 718605 w 1086135"/>
                <a:gd name="connsiteY50" fmla="*/ 1083391 h 1083391"/>
                <a:gd name="connsiteX51" fmla="*/ 850258 w 1086135"/>
                <a:gd name="connsiteY51" fmla="*/ 1083391 h 1083391"/>
                <a:gd name="connsiteX52" fmla="*/ 861229 w 1086135"/>
                <a:gd name="connsiteY52" fmla="*/ 1036764 h 1083391"/>
                <a:gd name="connsiteX53" fmla="*/ 905114 w 1086135"/>
                <a:gd name="connsiteY53" fmla="*/ 1017565 h 1083391"/>
                <a:gd name="connsiteX54" fmla="*/ 946255 w 1086135"/>
                <a:gd name="connsiteY54" fmla="*/ 1042250 h 1083391"/>
                <a:gd name="connsiteX55" fmla="*/ 1039509 w 1086135"/>
                <a:gd name="connsiteY55" fmla="*/ 948996 h 1083391"/>
                <a:gd name="connsiteX56" fmla="*/ 1014824 w 1086135"/>
                <a:gd name="connsiteY56" fmla="*/ 907854 h 1083391"/>
                <a:gd name="connsiteX57" fmla="*/ 1034023 w 1086135"/>
                <a:gd name="connsiteY57" fmla="*/ 863970 h 1083391"/>
                <a:gd name="connsiteX58" fmla="*/ 1080651 w 1086135"/>
                <a:gd name="connsiteY58" fmla="*/ 852999 h 1083391"/>
                <a:gd name="connsiteX59" fmla="*/ 1080651 w 1086135"/>
                <a:gd name="connsiteY59" fmla="*/ 721347 h 1083391"/>
                <a:gd name="connsiteX60" fmla="*/ 1034023 w 1086135"/>
                <a:gd name="connsiteY60" fmla="*/ 710375 h 1083391"/>
                <a:gd name="connsiteX61" fmla="*/ 1014824 w 1086135"/>
                <a:gd name="connsiteY61" fmla="*/ 666491 h 1083391"/>
                <a:gd name="connsiteX62" fmla="*/ 1039509 w 1086135"/>
                <a:gd name="connsiteY62" fmla="*/ 625350 h 1083391"/>
                <a:gd name="connsiteX63" fmla="*/ 946255 w 1086135"/>
                <a:gd name="connsiteY63" fmla="*/ 532096 h 1083391"/>
                <a:gd name="connsiteX64" fmla="*/ 905114 w 1086135"/>
                <a:gd name="connsiteY64" fmla="*/ 556781 h 1083391"/>
                <a:gd name="connsiteX65" fmla="*/ 861229 w 1086135"/>
                <a:gd name="connsiteY65" fmla="*/ 537582 h 1083391"/>
                <a:gd name="connsiteX66" fmla="*/ 850258 w 1086135"/>
                <a:gd name="connsiteY66" fmla="*/ 490954 h 1083391"/>
                <a:gd name="connsiteX67" fmla="*/ 726834 w 1086135"/>
                <a:gd name="connsiteY67" fmla="*/ 490954 h 1083391"/>
                <a:gd name="connsiteX68" fmla="*/ 677463 w 1086135"/>
                <a:gd name="connsiteY68" fmla="*/ 455299 h 1083391"/>
                <a:gd name="connsiteX69" fmla="*/ 606152 w 1086135"/>
                <a:gd name="connsiteY69" fmla="*/ 455299 h 1083391"/>
                <a:gd name="connsiteX70" fmla="*/ 625351 w 1086135"/>
                <a:gd name="connsiteY70" fmla="*/ 403186 h 1083391"/>
                <a:gd name="connsiteX71" fmla="*/ 554039 w 1086135"/>
                <a:gd name="connsiteY71" fmla="*/ 318161 h 1083391"/>
                <a:gd name="connsiteX72" fmla="*/ 554039 w 1086135"/>
                <a:gd name="connsiteY72" fmla="*/ 159080 h 1083391"/>
                <a:gd name="connsiteX73" fmla="*/ 606152 w 1086135"/>
                <a:gd name="connsiteY73" fmla="*/ 106968 h 1083391"/>
                <a:gd name="connsiteX74" fmla="*/ 800888 w 1086135"/>
                <a:gd name="connsiteY74" fmla="*/ 106968 h 1083391"/>
                <a:gd name="connsiteX75" fmla="*/ 817345 w 1086135"/>
                <a:gd name="connsiteY75" fmla="*/ 142624 h 1083391"/>
                <a:gd name="connsiteX76" fmla="*/ 754261 w 1086135"/>
                <a:gd name="connsiteY76" fmla="*/ 142624 h 1083391"/>
                <a:gd name="connsiteX77" fmla="*/ 351074 w 1086135"/>
                <a:gd name="connsiteY77" fmla="*/ 825572 h 1083391"/>
                <a:gd name="connsiteX78" fmla="*/ 351074 w 1086135"/>
                <a:gd name="connsiteY78" fmla="*/ 965452 h 1083391"/>
                <a:gd name="connsiteX79" fmla="*/ 334618 w 1086135"/>
                <a:gd name="connsiteY79" fmla="*/ 981909 h 1083391"/>
                <a:gd name="connsiteX80" fmla="*/ 54855 w 1086135"/>
                <a:gd name="connsiteY80" fmla="*/ 981909 h 1083391"/>
                <a:gd name="connsiteX81" fmla="*/ 38399 w 1086135"/>
                <a:gd name="connsiteY81" fmla="*/ 965452 h 1083391"/>
                <a:gd name="connsiteX82" fmla="*/ 38399 w 1086135"/>
                <a:gd name="connsiteY82" fmla="*/ 825572 h 1083391"/>
                <a:gd name="connsiteX83" fmla="*/ 54855 w 1086135"/>
                <a:gd name="connsiteY83" fmla="*/ 809115 h 1083391"/>
                <a:gd name="connsiteX84" fmla="*/ 334618 w 1086135"/>
                <a:gd name="connsiteY84" fmla="*/ 809115 h 1083391"/>
                <a:gd name="connsiteX85" fmla="*/ 351074 w 1086135"/>
                <a:gd name="connsiteY85" fmla="*/ 825572 h 1083391"/>
                <a:gd name="connsiteX86" fmla="*/ 351074 w 1086135"/>
                <a:gd name="connsiteY86" fmla="*/ 825572 h 1083391"/>
                <a:gd name="connsiteX87" fmla="*/ 244107 w 1086135"/>
                <a:gd name="connsiteY87" fmla="*/ 721347 h 1083391"/>
                <a:gd name="connsiteX88" fmla="*/ 191994 w 1086135"/>
                <a:gd name="connsiteY88" fmla="*/ 773459 h 1083391"/>
                <a:gd name="connsiteX89" fmla="*/ 139881 w 1086135"/>
                <a:gd name="connsiteY89" fmla="*/ 721347 h 1083391"/>
                <a:gd name="connsiteX90" fmla="*/ 191994 w 1086135"/>
                <a:gd name="connsiteY90" fmla="*/ 669234 h 1083391"/>
                <a:gd name="connsiteX91" fmla="*/ 244107 w 1086135"/>
                <a:gd name="connsiteY91" fmla="*/ 721347 h 1083391"/>
                <a:gd name="connsiteX92" fmla="*/ 244107 w 1086135"/>
                <a:gd name="connsiteY92" fmla="*/ 721347 h 1083391"/>
                <a:gd name="connsiteX93" fmla="*/ 839287 w 1086135"/>
                <a:gd name="connsiteY93" fmla="*/ 567752 h 1083391"/>
                <a:gd name="connsiteX94" fmla="*/ 850258 w 1086135"/>
                <a:gd name="connsiteY94" fmla="*/ 570495 h 1083391"/>
                <a:gd name="connsiteX95" fmla="*/ 905114 w 1086135"/>
                <a:gd name="connsiteY95" fmla="*/ 592437 h 1083391"/>
                <a:gd name="connsiteX96" fmla="*/ 913342 w 1086135"/>
                <a:gd name="connsiteY96" fmla="*/ 597922 h 1083391"/>
                <a:gd name="connsiteX97" fmla="*/ 948997 w 1086135"/>
                <a:gd name="connsiteY97" fmla="*/ 575980 h 1083391"/>
                <a:gd name="connsiteX98" fmla="*/ 1003853 w 1086135"/>
                <a:gd name="connsiteY98" fmla="*/ 630835 h 1083391"/>
                <a:gd name="connsiteX99" fmla="*/ 981911 w 1086135"/>
                <a:gd name="connsiteY99" fmla="*/ 666491 h 1083391"/>
                <a:gd name="connsiteX100" fmla="*/ 987397 w 1086135"/>
                <a:gd name="connsiteY100" fmla="*/ 674720 h 1083391"/>
                <a:gd name="connsiteX101" fmla="*/ 1009338 w 1086135"/>
                <a:gd name="connsiteY101" fmla="*/ 729575 h 1083391"/>
                <a:gd name="connsiteX102" fmla="*/ 1012081 w 1086135"/>
                <a:gd name="connsiteY102" fmla="*/ 740546 h 1083391"/>
                <a:gd name="connsiteX103" fmla="*/ 1053223 w 1086135"/>
                <a:gd name="connsiteY103" fmla="*/ 751517 h 1083391"/>
                <a:gd name="connsiteX104" fmla="*/ 1053223 w 1086135"/>
                <a:gd name="connsiteY104" fmla="*/ 828314 h 1083391"/>
                <a:gd name="connsiteX105" fmla="*/ 1012081 w 1086135"/>
                <a:gd name="connsiteY105" fmla="*/ 839285 h 1083391"/>
                <a:gd name="connsiteX106" fmla="*/ 1009338 w 1086135"/>
                <a:gd name="connsiteY106" fmla="*/ 850256 h 1083391"/>
                <a:gd name="connsiteX107" fmla="*/ 987397 w 1086135"/>
                <a:gd name="connsiteY107" fmla="*/ 905112 h 1083391"/>
                <a:gd name="connsiteX108" fmla="*/ 981911 w 1086135"/>
                <a:gd name="connsiteY108" fmla="*/ 913340 h 1083391"/>
                <a:gd name="connsiteX109" fmla="*/ 1003853 w 1086135"/>
                <a:gd name="connsiteY109" fmla="*/ 948996 h 1083391"/>
                <a:gd name="connsiteX110" fmla="*/ 948997 w 1086135"/>
                <a:gd name="connsiteY110" fmla="*/ 1003851 h 1083391"/>
                <a:gd name="connsiteX111" fmla="*/ 913342 w 1086135"/>
                <a:gd name="connsiteY111" fmla="*/ 981909 h 1083391"/>
                <a:gd name="connsiteX112" fmla="*/ 905114 w 1086135"/>
                <a:gd name="connsiteY112" fmla="*/ 987394 h 1083391"/>
                <a:gd name="connsiteX113" fmla="*/ 850258 w 1086135"/>
                <a:gd name="connsiteY113" fmla="*/ 1009337 h 1083391"/>
                <a:gd name="connsiteX114" fmla="*/ 839287 w 1086135"/>
                <a:gd name="connsiteY114" fmla="*/ 1012079 h 1083391"/>
                <a:gd name="connsiteX115" fmla="*/ 828316 w 1086135"/>
                <a:gd name="connsiteY115" fmla="*/ 1053221 h 1083391"/>
                <a:gd name="connsiteX116" fmla="*/ 751519 w 1086135"/>
                <a:gd name="connsiteY116" fmla="*/ 1053221 h 1083391"/>
                <a:gd name="connsiteX117" fmla="*/ 740548 w 1086135"/>
                <a:gd name="connsiteY117" fmla="*/ 1012079 h 1083391"/>
                <a:gd name="connsiteX118" fmla="*/ 729576 w 1086135"/>
                <a:gd name="connsiteY118" fmla="*/ 1009337 h 1083391"/>
                <a:gd name="connsiteX119" fmla="*/ 674721 w 1086135"/>
                <a:gd name="connsiteY119" fmla="*/ 987394 h 1083391"/>
                <a:gd name="connsiteX120" fmla="*/ 666493 w 1086135"/>
                <a:gd name="connsiteY120" fmla="*/ 981909 h 1083391"/>
                <a:gd name="connsiteX121" fmla="*/ 630837 w 1086135"/>
                <a:gd name="connsiteY121" fmla="*/ 1003851 h 1083391"/>
                <a:gd name="connsiteX122" fmla="*/ 575981 w 1086135"/>
                <a:gd name="connsiteY122" fmla="*/ 948996 h 1083391"/>
                <a:gd name="connsiteX123" fmla="*/ 597923 w 1086135"/>
                <a:gd name="connsiteY123" fmla="*/ 913340 h 1083391"/>
                <a:gd name="connsiteX124" fmla="*/ 592438 w 1086135"/>
                <a:gd name="connsiteY124" fmla="*/ 905112 h 1083391"/>
                <a:gd name="connsiteX125" fmla="*/ 570496 w 1086135"/>
                <a:gd name="connsiteY125" fmla="*/ 850256 h 1083391"/>
                <a:gd name="connsiteX126" fmla="*/ 567753 w 1086135"/>
                <a:gd name="connsiteY126" fmla="*/ 839285 h 1083391"/>
                <a:gd name="connsiteX127" fmla="*/ 526611 w 1086135"/>
                <a:gd name="connsiteY127" fmla="*/ 828314 h 1083391"/>
                <a:gd name="connsiteX128" fmla="*/ 526611 w 1086135"/>
                <a:gd name="connsiteY128" fmla="*/ 751517 h 1083391"/>
                <a:gd name="connsiteX129" fmla="*/ 567753 w 1086135"/>
                <a:gd name="connsiteY129" fmla="*/ 740546 h 1083391"/>
                <a:gd name="connsiteX130" fmla="*/ 570496 w 1086135"/>
                <a:gd name="connsiteY130" fmla="*/ 729575 h 1083391"/>
                <a:gd name="connsiteX131" fmla="*/ 581467 w 1086135"/>
                <a:gd name="connsiteY131" fmla="*/ 702147 h 1083391"/>
                <a:gd name="connsiteX132" fmla="*/ 619866 w 1086135"/>
                <a:gd name="connsiteY132" fmla="*/ 702147 h 1083391"/>
                <a:gd name="connsiteX133" fmla="*/ 597923 w 1086135"/>
                <a:gd name="connsiteY133" fmla="*/ 789916 h 1083391"/>
                <a:gd name="connsiteX134" fmla="*/ 789917 w 1086135"/>
                <a:gd name="connsiteY134" fmla="*/ 981909 h 1083391"/>
                <a:gd name="connsiteX135" fmla="*/ 981911 w 1086135"/>
                <a:gd name="connsiteY135" fmla="*/ 789916 h 1083391"/>
                <a:gd name="connsiteX136" fmla="*/ 789917 w 1086135"/>
                <a:gd name="connsiteY136" fmla="*/ 597922 h 1083391"/>
                <a:gd name="connsiteX137" fmla="*/ 737805 w 1086135"/>
                <a:gd name="connsiteY137" fmla="*/ 606151 h 1083391"/>
                <a:gd name="connsiteX138" fmla="*/ 737805 w 1086135"/>
                <a:gd name="connsiteY138" fmla="*/ 529353 h 1083391"/>
                <a:gd name="connsiteX139" fmla="*/ 828316 w 1086135"/>
                <a:gd name="connsiteY139" fmla="*/ 529353 h 1083391"/>
                <a:gd name="connsiteX140" fmla="*/ 839287 w 1086135"/>
                <a:gd name="connsiteY140" fmla="*/ 567752 h 1083391"/>
                <a:gd name="connsiteX141" fmla="*/ 737805 w 1086135"/>
                <a:gd name="connsiteY141" fmla="*/ 650035 h 1083391"/>
                <a:gd name="connsiteX142" fmla="*/ 737805 w 1086135"/>
                <a:gd name="connsiteY142" fmla="*/ 641806 h 1083391"/>
                <a:gd name="connsiteX143" fmla="*/ 789917 w 1086135"/>
                <a:gd name="connsiteY143" fmla="*/ 633578 h 1083391"/>
                <a:gd name="connsiteX144" fmla="*/ 948997 w 1086135"/>
                <a:gd name="connsiteY144" fmla="*/ 792658 h 1083391"/>
                <a:gd name="connsiteX145" fmla="*/ 789917 w 1086135"/>
                <a:gd name="connsiteY145" fmla="*/ 951738 h 1083391"/>
                <a:gd name="connsiteX146" fmla="*/ 630837 w 1086135"/>
                <a:gd name="connsiteY146" fmla="*/ 792658 h 1083391"/>
                <a:gd name="connsiteX147" fmla="*/ 658265 w 1086135"/>
                <a:gd name="connsiteY147" fmla="*/ 704890 h 1083391"/>
                <a:gd name="connsiteX148" fmla="*/ 682949 w 1086135"/>
                <a:gd name="connsiteY148" fmla="*/ 704890 h 1083391"/>
                <a:gd name="connsiteX149" fmla="*/ 737805 w 1086135"/>
                <a:gd name="connsiteY149" fmla="*/ 650035 h 1083391"/>
                <a:gd name="connsiteX150" fmla="*/ 737805 w 1086135"/>
                <a:gd name="connsiteY150" fmla="*/ 650035 h 1083391"/>
                <a:gd name="connsiteX151" fmla="*/ 702148 w 1086135"/>
                <a:gd name="connsiteY151" fmla="*/ 510154 h 1083391"/>
                <a:gd name="connsiteX152" fmla="*/ 702148 w 1086135"/>
                <a:gd name="connsiteY152" fmla="*/ 650035 h 1083391"/>
                <a:gd name="connsiteX153" fmla="*/ 685692 w 1086135"/>
                <a:gd name="connsiteY153" fmla="*/ 666491 h 1083391"/>
                <a:gd name="connsiteX154" fmla="*/ 405930 w 1086135"/>
                <a:gd name="connsiteY154" fmla="*/ 666491 h 1083391"/>
                <a:gd name="connsiteX155" fmla="*/ 389473 w 1086135"/>
                <a:gd name="connsiteY155" fmla="*/ 650035 h 1083391"/>
                <a:gd name="connsiteX156" fmla="*/ 389473 w 1086135"/>
                <a:gd name="connsiteY156" fmla="*/ 510154 h 1083391"/>
                <a:gd name="connsiteX157" fmla="*/ 405930 w 1086135"/>
                <a:gd name="connsiteY157" fmla="*/ 493697 h 1083391"/>
                <a:gd name="connsiteX158" fmla="*/ 685692 w 1086135"/>
                <a:gd name="connsiteY158" fmla="*/ 493697 h 1083391"/>
                <a:gd name="connsiteX159" fmla="*/ 702148 w 1086135"/>
                <a:gd name="connsiteY159" fmla="*/ 510154 h 1083391"/>
                <a:gd name="connsiteX160" fmla="*/ 702148 w 1086135"/>
                <a:gd name="connsiteY160" fmla="*/ 510154 h 1083391"/>
                <a:gd name="connsiteX161" fmla="*/ 595180 w 1086135"/>
                <a:gd name="connsiteY161" fmla="*/ 403186 h 1083391"/>
                <a:gd name="connsiteX162" fmla="*/ 543068 w 1086135"/>
                <a:gd name="connsiteY162" fmla="*/ 455299 h 1083391"/>
                <a:gd name="connsiteX163" fmla="*/ 490956 w 1086135"/>
                <a:gd name="connsiteY163" fmla="*/ 403186 h 1083391"/>
                <a:gd name="connsiteX164" fmla="*/ 543068 w 1086135"/>
                <a:gd name="connsiteY164" fmla="*/ 351074 h 1083391"/>
                <a:gd name="connsiteX165" fmla="*/ 595180 w 1086135"/>
                <a:gd name="connsiteY165" fmla="*/ 403186 h 1083391"/>
                <a:gd name="connsiteX166" fmla="*/ 595180 w 1086135"/>
                <a:gd name="connsiteY166" fmla="*/ 403186 h 1083391"/>
                <a:gd name="connsiteX167" fmla="*/ 1053223 w 1086135"/>
                <a:gd name="connsiteY167" fmla="*/ 194736 h 1083391"/>
                <a:gd name="connsiteX168" fmla="*/ 1053223 w 1086135"/>
                <a:gd name="connsiteY168" fmla="*/ 334617 h 1083391"/>
                <a:gd name="connsiteX169" fmla="*/ 1036766 w 1086135"/>
                <a:gd name="connsiteY169" fmla="*/ 351074 h 1083391"/>
                <a:gd name="connsiteX170" fmla="*/ 757004 w 1086135"/>
                <a:gd name="connsiteY170" fmla="*/ 351074 h 1083391"/>
                <a:gd name="connsiteX171" fmla="*/ 740548 w 1086135"/>
                <a:gd name="connsiteY171" fmla="*/ 334617 h 1083391"/>
                <a:gd name="connsiteX172" fmla="*/ 740548 w 1086135"/>
                <a:gd name="connsiteY172" fmla="*/ 194736 h 1083391"/>
                <a:gd name="connsiteX173" fmla="*/ 757004 w 1086135"/>
                <a:gd name="connsiteY173" fmla="*/ 178280 h 1083391"/>
                <a:gd name="connsiteX174" fmla="*/ 1036766 w 1086135"/>
                <a:gd name="connsiteY174" fmla="*/ 178280 h 1083391"/>
                <a:gd name="connsiteX175" fmla="*/ 1053223 w 1086135"/>
                <a:gd name="connsiteY175" fmla="*/ 194736 h 1083391"/>
                <a:gd name="connsiteX176" fmla="*/ 1053223 w 1086135"/>
                <a:gd name="connsiteY176" fmla="*/ 194736 h 1083391"/>
                <a:gd name="connsiteX177" fmla="*/ 842030 w 1086135"/>
                <a:gd name="connsiteY177" fmla="*/ 87768 h 1083391"/>
                <a:gd name="connsiteX178" fmla="*/ 894142 w 1086135"/>
                <a:gd name="connsiteY178" fmla="*/ 35656 h 1083391"/>
                <a:gd name="connsiteX179" fmla="*/ 946255 w 1086135"/>
                <a:gd name="connsiteY179" fmla="*/ 87768 h 1083391"/>
                <a:gd name="connsiteX180" fmla="*/ 894142 w 1086135"/>
                <a:gd name="connsiteY180" fmla="*/ 139881 h 1083391"/>
                <a:gd name="connsiteX181" fmla="*/ 842030 w 1086135"/>
                <a:gd name="connsiteY181" fmla="*/ 87768 h 1083391"/>
                <a:gd name="connsiteX182" fmla="*/ 842030 w 1086135"/>
                <a:gd name="connsiteY182" fmla="*/ 87768 h 10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086135" h="1083391">
                  <a:moveTo>
                    <a:pt x="754261" y="139881"/>
                  </a:moveTo>
                  <a:cubicBezTo>
                    <a:pt x="724091" y="139881"/>
                    <a:pt x="702148" y="164566"/>
                    <a:pt x="702148" y="191993"/>
                  </a:cubicBezTo>
                  <a:lnTo>
                    <a:pt x="702148" y="331874"/>
                  </a:lnTo>
                  <a:cubicBezTo>
                    <a:pt x="702148" y="362045"/>
                    <a:pt x="726834" y="383987"/>
                    <a:pt x="754261" y="383987"/>
                  </a:cubicBezTo>
                  <a:lnTo>
                    <a:pt x="1034023" y="383987"/>
                  </a:lnTo>
                  <a:cubicBezTo>
                    <a:pt x="1064194" y="383987"/>
                    <a:pt x="1086136" y="359302"/>
                    <a:pt x="1086136" y="331874"/>
                  </a:cubicBezTo>
                  <a:lnTo>
                    <a:pt x="1086136" y="191993"/>
                  </a:lnTo>
                  <a:cubicBezTo>
                    <a:pt x="1086136" y="161823"/>
                    <a:pt x="1061451" y="139881"/>
                    <a:pt x="1034023" y="139881"/>
                  </a:cubicBezTo>
                  <a:lnTo>
                    <a:pt x="962711" y="139881"/>
                  </a:lnTo>
                  <a:cubicBezTo>
                    <a:pt x="973683" y="126167"/>
                    <a:pt x="981911" y="106968"/>
                    <a:pt x="981911" y="87768"/>
                  </a:cubicBezTo>
                  <a:cubicBezTo>
                    <a:pt x="981911" y="38399"/>
                    <a:pt x="943512" y="0"/>
                    <a:pt x="894142" y="0"/>
                  </a:cubicBezTo>
                  <a:cubicBezTo>
                    <a:pt x="853000" y="0"/>
                    <a:pt x="817345" y="30171"/>
                    <a:pt x="809117" y="71312"/>
                  </a:cubicBezTo>
                  <a:lnTo>
                    <a:pt x="614380" y="71312"/>
                  </a:lnTo>
                  <a:cubicBezTo>
                    <a:pt x="565010" y="71312"/>
                    <a:pt x="526611" y="109710"/>
                    <a:pt x="526611" y="159080"/>
                  </a:cubicBezTo>
                  <a:lnTo>
                    <a:pt x="526611" y="318161"/>
                  </a:lnTo>
                  <a:cubicBezTo>
                    <a:pt x="490956" y="326389"/>
                    <a:pt x="466270" y="351074"/>
                    <a:pt x="458042" y="386730"/>
                  </a:cubicBezTo>
                  <a:lnTo>
                    <a:pt x="263306" y="386730"/>
                  </a:lnTo>
                  <a:cubicBezTo>
                    <a:pt x="213936" y="386730"/>
                    <a:pt x="175537" y="425128"/>
                    <a:pt x="175537" y="474498"/>
                  </a:cubicBezTo>
                  <a:lnTo>
                    <a:pt x="175537" y="633578"/>
                  </a:lnTo>
                  <a:cubicBezTo>
                    <a:pt x="134396" y="641806"/>
                    <a:pt x="104225" y="677462"/>
                    <a:pt x="104225" y="718604"/>
                  </a:cubicBezTo>
                  <a:cubicBezTo>
                    <a:pt x="104225" y="737803"/>
                    <a:pt x="112454" y="757003"/>
                    <a:pt x="123425" y="770716"/>
                  </a:cubicBezTo>
                  <a:lnTo>
                    <a:pt x="52113" y="770716"/>
                  </a:lnTo>
                  <a:cubicBezTo>
                    <a:pt x="21942" y="770716"/>
                    <a:pt x="0" y="795401"/>
                    <a:pt x="0" y="822829"/>
                  </a:cubicBezTo>
                  <a:lnTo>
                    <a:pt x="0" y="962710"/>
                  </a:lnTo>
                  <a:cubicBezTo>
                    <a:pt x="0" y="992880"/>
                    <a:pt x="24685" y="1014822"/>
                    <a:pt x="52113" y="1014822"/>
                  </a:cubicBezTo>
                  <a:lnTo>
                    <a:pt x="331875" y="1014822"/>
                  </a:lnTo>
                  <a:cubicBezTo>
                    <a:pt x="362045" y="1014822"/>
                    <a:pt x="383987" y="990137"/>
                    <a:pt x="383987" y="962710"/>
                  </a:cubicBezTo>
                  <a:lnTo>
                    <a:pt x="383987" y="822829"/>
                  </a:lnTo>
                  <a:cubicBezTo>
                    <a:pt x="383987" y="792658"/>
                    <a:pt x="359303" y="770716"/>
                    <a:pt x="331875" y="770716"/>
                  </a:cubicBezTo>
                  <a:lnTo>
                    <a:pt x="260563" y="770716"/>
                  </a:lnTo>
                  <a:cubicBezTo>
                    <a:pt x="271534" y="757003"/>
                    <a:pt x="279762" y="737803"/>
                    <a:pt x="279762" y="718604"/>
                  </a:cubicBezTo>
                  <a:cubicBezTo>
                    <a:pt x="279762" y="677462"/>
                    <a:pt x="249592" y="641806"/>
                    <a:pt x="208450" y="633578"/>
                  </a:cubicBezTo>
                  <a:lnTo>
                    <a:pt x="208450" y="474498"/>
                  </a:lnTo>
                  <a:cubicBezTo>
                    <a:pt x="208450" y="444327"/>
                    <a:pt x="233135" y="422385"/>
                    <a:pt x="260563" y="422385"/>
                  </a:cubicBezTo>
                  <a:lnTo>
                    <a:pt x="455300" y="422385"/>
                  </a:lnTo>
                  <a:cubicBezTo>
                    <a:pt x="458042" y="436099"/>
                    <a:pt x="463528" y="447070"/>
                    <a:pt x="471756" y="458041"/>
                  </a:cubicBezTo>
                  <a:lnTo>
                    <a:pt x="400444" y="458041"/>
                  </a:lnTo>
                  <a:cubicBezTo>
                    <a:pt x="370274" y="458041"/>
                    <a:pt x="348331" y="482726"/>
                    <a:pt x="348331" y="510154"/>
                  </a:cubicBezTo>
                  <a:lnTo>
                    <a:pt x="348331" y="650035"/>
                  </a:lnTo>
                  <a:cubicBezTo>
                    <a:pt x="348331" y="680205"/>
                    <a:pt x="373017" y="702147"/>
                    <a:pt x="400444" y="702147"/>
                  </a:cubicBezTo>
                  <a:lnTo>
                    <a:pt x="537583" y="702147"/>
                  </a:lnTo>
                  <a:cubicBezTo>
                    <a:pt x="537583" y="704890"/>
                    <a:pt x="534840" y="707633"/>
                    <a:pt x="534840" y="710375"/>
                  </a:cubicBezTo>
                  <a:lnTo>
                    <a:pt x="488213" y="721347"/>
                  </a:lnTo>
                  <a:lnTo>
                    <a:pt x="488213" y="852999"/>
                  </a:lnTo>
                  <a:lnTo>
                    <a:pt x="534840" y="863970"/>
                  </a:lnTo>
                  <a:cubicBezTo>
                    <a:pt x="540325" y="880427"/>
                    <a:pt x="545811" y="894141"/>
                    <a:pt x="554039" y="907854"/>
                  </a:cubicBezTo>
                  <a:lnTo>
                    <a:pt x="529354" y="948996"/>
                  </a:lnTo>
                  <a:lnTo>
                    <a:pt x="622608" y="1042250"/>
                  </a:lnTo>
                  <a:lnTo>
                    <a:pt x="663750" y="1017565"/>
                  </a:lnTo>
                  <a:cubicBezTo>
                    <a:pt x="677463" y="1025793"/>
                    <a:pt x="691177" y="1031279"/>
                    <a:pt x="707634" y="1036764"/>
                  </a:cubicBezTo>
                  <a:lnTo>
                    <a:pt x="718605" y="1083391"/>
                  </a:lnTo>
                  <a:lnTo>
                    <a:pt x="850258" y="1083391"/>
                  </a:lnTo>
                  <a:lnTo>
                    <a:pt x="861229" y="1036764"/>
                  </a:lnTo>
                  <a:cubicBezTo>
                    <a:pt x="877686" y="1031279"/>
                    <a:pt x="891400" y="1025793"/>
                    <a:pt x="905114" y="1017565"/>
                  </a:cubicBezTo>
                  <a:lnTo>
                    <a:pt x="946255" y="1042250"/>
                  </a:lnTo>
                  <a:lnTo>
                    <a:pt x="1039509" y="948996"/>
                  </a:lnTo>
                  <a:lnTo>
                    <a:pt x="1014824" y="907854"/>
                  </a:lnTo>
                  <a:cubicBezTo>
                    <a:pt x="1023052" y="894141"/>
                    <a:pt x="1028538" y="880427"/>
                    <a:pt x="1034023" y="863970"/>
                  </a:cubicBezTo>
                  <a:lnTo>
                    <a:pt x="1080651" y="852999"/>
                  </a:lnTo>
                  <a:lnTo>
                    <a:pt x="1080651" y="721347"/>
                  </a:lnTo>
                  <a:lnTo>
                    <a:pt x="1034023" y="710375"/>
                  </a:lnTo>
                  <a:cubicBezTo>
                    <a:pt x="1028538" y="693919"/>
                    <a:pt x="1023052" y="680205"/>
                    <a:pt x="1014824" y="666491"/>
                  </a:cubicBezTo>
                  <a:lnTo>
                    <a:pt x="1039509" y="625350"/>
                  </a:lnTo>
                  <a:lnTo>
                    <a:pt x="946255" y="532096"/>
                  </a:lnTo>
                  <a:lnTo>
                    <a:pt x="905114" y="556781"/>
                  </a:lnTo>
                  <a:cubicBezTo>
                    <a:pt x="891400" y="548552"/>
                    <a:pt x="877686" y="543067"/>
                    <a:pt x="861229" y="537582"/>
                  </a:cubicBezTo>
                  <a:lnTo>
                    <a:pt x="850258" y="490954"/>
                  </a:lnTo>
                  <a:lnTo>
                    <a:pt x="726834" y="490954"/>
                  </a:lnTo>
                  <a:cubicBezTo>
                    <a:pt x="718605" y="471755"/>
                    <a:pt x="699406" y="455299"/>
                    <a:pt x="677463" y="455299"/>
                  </a:cubicBezTo>
                  <a:lnTo>
                    <a:pt x="606152" y="455299"/>
                  </a:lnTo>
                  <a:cubicBezTo>
                    <a:pt x="617123" y="441585"/>
                    <a:pt x="625351" y="422385"/>
                    <a:pt x="625351" y="403186"/>
                  </a:cubicBezTo>
                  <a:cubicBezTo>
                    <a:pt x="625351" y="362045"/>
                    <a:pt x="595180" y="326389"/>
                    <a:pt x="554039" y="318161"/>
                  </a:cubicBezTo>
                  <a:lnTo>
                    <a:pt x="554039" y="159080"/>
                  </a:lnTo>
                  <a:cubicBezTo>
                    <a:pt x="554039" y="128910"/>
                    <a:pt x="578724" y="106968"/>
                    <a:pt x="606152" y="106968"/>
                  </a:cubicBezTo>
                  <a:lnTo>
                    <a:pt x="800888" y="106968"/>
                  </a:lnTo>
                  <a:cubicBezTo>
                    <a:pt x="803631" y="120681"/>
                    <a:pt x="809117" y="131653"/>
                    <a:pt x="817345" y="142624"/>
                  </a:cubicBezTo>
                  <a:lnTo>
                    <a:pt x="754261" y="142624"/>
                  </a:lnTo>
                  <a:close/>
                  <a:moveTo>
                    <a:pt x="351074" y="825572"/>
                  </a:moveTo>
                  <a:lnTo>
                    <a:pt x="351074" y="965452"/>
                  </a:lnTo>
                  <a:cubicBezTo>
                    <a:pt x="351074" y="976424"/>
                    <a:pt x="342846" y="981909"/>
                    <a:pt x="334618" y="981909"/>
                  </a:cubicBezTo>
                  <a:lnTo>
                    <a:pt x="54855" y="981909"/>
                  </a:lnTo>
                  <a:cubicBezTo>
                    <a:pt x="43884" y="981909"/>
                    <a:pt x="38399" y="973681"/>
                    <a:pt x="38399" y="965452"/>
                  </a:cubicBezTo>
                  <a:lnTo>
                    <a:pt x="38399" y="825572"/>
                  </a:lnTo>
                  <a:cubicBezTo>
                    <a:pt x="38399" y="814600"/>
                    <a:pt x="46627" y="809115"/>
                    <a:pt x="54855" y="809115"/>
                  </a:cubicBezTo>
                  <a:lnTo>
                    <a:pt x="334618" y="809115"/>
                  </a:lnTo>
                  <a:cubicBezTo>
                    <a:pt x="342846" y="809115"/>
                    <a:pt x="351074" y="817343"/>
                    <a:pt x="351074" y="825572"/>
                  </a:cubicBezTo>
                  <a:lnTo>
                    <a:pt x="351074" y="825572"/>
                  </a:lnTo>
                  <a:close/>
                  <a:moveTo>
                    <a:pt x="244107" y="721347"/>
                  </a:moveTo>
                  <a:cubicBezTo>
                    <a:pt x="244107" y="751517"/>
                    <a:pt x="219421" y="773459"/>
                    <a:pt x="191994" y="773459"/>
                  </a:cubicBezTo>
                  <a:cubicBezTo>
                    <a:pt x="161824" y="773459"/>
                    <a:pt x="139881" y="748774"/>
                    <a:pt x="139881" y="721347"/>
                  </a:cubicBezTo>
                  <a:cubicBezTo>
                    <a:pt x="139881" y="691176"/>
                    <a:pt x="164566" y="669234"/>
                    <a:pt x="191994" y="669234"/>
                  </a:cubicBezTo>
                  <a:cubicBezTo>
                    <a:pt x="222164" y="669234"/>
                    <a:pt x="244107" y="691176"/>
                    <a:pt x="244107" y="721347"/>
                  </a:cubicBezTo>
                  <a:lnTo>
                    <a:pt x="244107" y="721347"/>
                  </a:lnTo>
                  <a:close/>
                  <a:moveTo>
                    <a:pt x="839287" y="567752"/>
                  </a:moveTo>
                  <a:lnTo>
                    <a:pt x="850258" y="570495"/>
                  </a:lnTo>
                  <a:cubicBezTo>
                    <a:pt x="869457" y="575980"/>
                    <a:pt x="888657" y="584208"/>
                    <a:pt x="905114" y="592437"/>
                  </a:cubicBezTo>
                  <a:lnTo>
                    <a:pt x="913342" y="597922"/>
                  </a:lnTo>
                  <a:lnTo>
                    <a:pt x="948997" y="575980"/>
                  </a:lnTo>
                  <a:lnTo>
                    <a:pt x="1003853" y="630835"/>
                  </a:lnTo>
                  <a:lnTo>
                    <a:pt x="981911" y="666491"/>
                  </a:lnTo>
                  <a:lnTo>
                    <a:pt x="987397" y="674720"/>
                  </a:lnTo>
                  <a:cubicBezTo>
                    <a:pt x="998368" y="691176"/>
                    <a:pt x="1003853" y="710375"/>
                    <a:pt x="1009338" y="729575"/>
                  </a:cubicBezTo>
                  <a:lnTo>
                    <a:pt x="1012081" y="740546"/>
                  </a:lnTo>
                  <a:lnTo>
                    <a:pt x="1053223" y="751517"/>
                  </a:lnTo>
                  <a:lnTo>
                    <a:pt x="1053223" y="828314"/>
                  </a:lnTo>
                  <a:lnTo>
                    <a:pt x="1012081" y="839285"/>
                  </a:lnTo>
                  <a:lnTo>
                    <a:pt x="1009338" y="850256"/>
                  </a:lnTo>
                  <a:cubicBezTo>
                    <a:pt x="1003853" y="869456"/>
                    <a:pt x="995625" y="888655"/>
                    <a:pt x="987397" y="905112"/>
                  </a:cubicBezTo>
                  <a:lnTo>
                    <a:pt x="981911" y="913340"/>
                  </a:lnTo>
                  <a:lnTo>
                    <a:pt x="1003853" y="948996"/>
                  </a:lnTo>
                  <a:lnTo>
                    <a:pt x="948997" y="1003851"/>
                  </a:lnTo>
                  <a:lnTo>
                    <a:pt x="913342" y="981909"/>
                  </a:lnTo>
                  <a:lnTo>
                    <a:pt x="905114" y="987394"/>
                  </a:lnTo>
                  <a:cubicBezTo>
                    <a:pt x="888657" y="998365"/>
                    <a:pt x="869457" y="1003851"/>
                    <a:pt x="850258" y="1009337"/>
                  </a:cubicBezTo>
                  <a:lnTo>
                    <a:pt x="839287" y="1012079"/>
                  </a:lnTo>
                  <a:lnTo>
                    <a:pt x="828316" y="1053221"/>
                  </a:lnTo>
                  <a:lnTo>
                    <a:pt x="751519" y="1053221"/>
                  </a:lnTo>
                  <a:lnTo>
                    <a:pt x="740548" y="1012079"/>
                  </a:lnTo>
                  <a:lnTo>
                    <a:pt x="729576" y="1009337"/>
                  </a:lnTo>
                  <a:cubicBezTo>
                    <a:pt x="710377" y="1003851"/>
                    <a:pt x="691177" y="995623"/>
                    <a:pt x="674721" y="987394"/>
                  </a:cubicBezTo>
                  <a:lnTo>
                    <a:pt x="666493" y="981909"/>
                  </a:lnTo>
                  <a:lnTo>
                    <a:pt x="630837" y="1003851"/>
                  </a:lnTo>
                  <a:lnTo>
                    <a:pt x="575981" y="948996"/>
                  </a:lnTo>
                  <a:lnTo>
                    <a:pt x="597923" y="913340"/>
                  </a:lnTo>
                  <a:lnTo>
                    <a:pt x="592438" y="905112"/>
                  </a:lnTo>
                  <a:cubicBezTo>
                    <a:pt x="581467" y="888655"/>
                    <a:pt x="575981" y="869456"/>
                    <a:pt x="570496" y="850256"/>
                  </a:cubicBezTo>
                  <a:lnTo>
                    <a:pt x="567753" y="839285"/>
                  </a:lnTo>
                  <a:lnTo>
                    <a:pt x="526611" y="828314"/>
                  </a:lnTo>
                  <a:lnTo>
                    <a:pt x="526611" y="751517"/>
                  </a:lnTo>
                  <a:lnTo>
                    <a:pt x="567753" y="740546"/>
                  </a:lnTo>
                  <a:lnTo>
                    <a:pt x="570496" y="729575"/>
                  </a:lnTo>
                  <a:cubicBezTo>
                    <a:pt x="573239" y="718604"/>
                    <a:pt x="575981" y="710375"/>
                    <a:pt x="581467" y="702147"/>
                  </a:cubicBezTo>
                  <a:lnTo>
                    <a:pt x="619866" y="702147"/>
                  </a:lnTo>
                  <a:cubicBezTo>
                    <a:pt x="606152" y="729575"/>
                    <a:pt x="597923" y="759745"/>
                    <a:pt x="597923" y="789916"/>
                  </a:cubicBezTo>
                  <a:cubicBezTo>
                    <a:pt x="597923" y="896883"/>
                    <a:pt x="685692" y="981909"/>
                    <a:pt x="789917" y="981909"/>
                  </a:cubicBezTo>
                  <a:cubicBezTo>
                    <a:pt x="894142" y="981909"/>
                    <a:pt x="981911" y="894141"/>
                    <a:pt x="981911" y="789916"/>
                  </a:cubicBezTo>
                  <a:cubicBezTo>
                    <a:pt x="981911" y="685691"/>
                    <a:pt x="894142" y="597922"/>
                    <a:pt x="789917" y="597922"/>
                  </a:cubicBezTo>
                  <a:cubicBezTo>
                    <a:pt x="770717" y="597922"/>
                    <a:pt x="754261" y="600665"/>
                    <a:pt x="737805" y="606151"/>
                  </a:cubicBezTo>
                  <a:lnTo>
                    <a:pt x="737805" y="529353"/>
                  </a:lnTo>
                  <a:lnTo>
                    <a:pt x="828316" y="529353"/>
                  </a:lnTo>
                  <a:lnTo>
                    <a:pt x="839287" y="567752"/>
                  </a:lnTo>
                  <a:close/>
                  <a:moveTo>
                    <a:pt x="737805" y="650035"/>
                  </a:moveTo>
                  <a:lnTo>
                    <a:pt x="737805" y="641806"/>
                  </a:lnTo>
                  <a:cubicBezTo>
                    <a:pt x="754261" y="636321"/>
                    <a:pt x="773460" y="633578"/>
                    <a:pt x="789917" y="633578"/>
                  </a:cubicBezTo>
                  <a:cubicBezTo>
                    <a:pt x="877686" y="633578"/>
                    <a:pt x="948997" y="704890"/>
                    <a:pt x="948997" y="792658"/>
                  </a:cubicBezTo>
                  <a:cubicBezTo>
                    <a:pt x="948997" y="880427"/>
                    <a:pt x="877686" y="951738"/>
                    <a:pt x="789917" y="951738"/>
                  </a:cubicBezTo>
                  <a:cubicBezTo>
                    <a:pt x="702148" y="951738"/>
                    <a:pt x="630837" y="880427"/>
                    <a:pt x="630837" y="792658"/>
                  </a:cubicBezTo>
                  <a:cubicBezTo>
                    <a:pt x="630837" y="759745"/>
                    <a:pt x="639065" y="729575"/>
                    <a:pt x="658265" y="704890"/>
                  </a:cubicBezTo>
                  <a:lnTo>
                    <a:pt x="682949" y="704890"/>
                  </a:lnTo>
                  <a:cubicBezTo>
                    <a:pt x="713120" y="702147"/>
                    <a:pt x="737805" y="680205"/>
                    <a:pt x="737805" y="650035"/>
                  </a:cubicBezTo>
                  <a:lnTo>
                    <a:pt x="737805" y="650035"/>
                  </a:lnTo>
                  <a:close/>
                  <a:moveTo>
                    <a:pt x="702148" y="510154"/>
                  </a:moveTo>
                  <a:lnTo>
                    <a:pt x="702148" y="650035"/>
                  </a:lnTo>
                  <a:cubicBezTo>
                    <a:pt x="702148" y="661006"/>
                    <a:pt x="693920" y="666491"/>
                    <a:pt x="685692" y="666491"/>
                  </a:cubicBezTo>
                  <a:lnTo>
                    <a:pt x="405930" y="666491"/>
                  </a:lnTo>
                  <a:cubicBezTo>
                    <a:pt x="394959" y="666491"/>
                    <a:pt x="389473" y="658263"/>
                    <a:pt x="389473" y="650035"/>
                  </a:cubicBezTo>
                  <a:lnTo>
                    <a:pt x="389473" y="510154"/>
                  </a:lnTo>
                  <a:cubicBezTo>
                    <a:pt x="389473" y="499183"/>
                    <a:pt x="397701" y="493697"/>
                    <a:pt x="405930" y="493697"/>
                  </a:cubicBezTo>
                  <a:lnTo>
                    <a:pt x="685692" y="493697"/>
                  </a:lnTo>
                  <a:cubicBezTo>
                    <a:pt x="693920" y="493697"/>
                    <a:pt x="702148" y="499183"/>
                    <a:pt x="702148" y="510154"/>
                  </a:cubicBezTo>
                  <a:lnTo>
                    <a:pt x="702148" y="510154"/>
                  </a:lnTo>
                  <a:close/>
                  <a:moveTo>
                    <a:pt x="595180" y="403186"/>
                  </a:moveTo>
                  <a:cubicBezTo>
                    <a:pt x="595180" y="433357"/>
                    <a:pt x="570496" y="455299"/>
                    <a:pt x="543068" y="455299"/>
                  </a:cubicBezTo>
                  <a:cubicBezTo>
                    <a:pt x="512897" y="455299"/>
                    <a:pt x="490956" y="430614"/>
                    <a:pt x="490956" y="403186"/>
                  </a:cubicBezTo>
                  <a:cubicBezTo>
                    <a:pt x="490956" y="373016"/>
                    <a:pt x="515640" y="351074"/>
                    <a:pt x="543068" y="351074"/>
                  </a:cubicBezTo>
                  <a:cubicBezTo>
                    <a:pt x="573239" y="351074"/>
                    <a:pt x="595180" y="375758"/>
                    <a:pt x="595180" y="403186"/>
                  </a:cubicBezTo>
                  <a:lnTo>
                    <a:pt x="595180" y="403186"/>
                  </a:lnTo>
                  <a:close/>
                  <a:moveTo>
                    <a:pt x="1053223" y="194736"/>
                  </a:moveTo>
                  <a:lnTo>
                    <a:pt x="1053223" y="334617"/>
                  </a:lnTo>
                  <a:cubicBezTo>
                    <a:pt x="1053223" y="345588"/>
                    <a:pt x="1044994" y="351074"/>
                    <a:pt x="1036766" y="351074"/>
                  </a:cubicBezTo>
                  <a:lnTo>
                    <a:pt x="757004" y="351074"/>
                  </a:lnTo>
                  <a:cubicBezTo>
                    <a:pt x="746033" y="351074"/>
                    <a:pt x="740548" y="342845"/>
                    <a:pt x="740548" y="334617"/>
                  </a:cubicBezTo>
                  <a:lnTo>
                    <a:pt x="740548" y="194736"/>
                  </a:lnTo>
                  <a:cubicBezTo>
                    <a:pt x="740548" y="183765"/>
                    <a:pt x="748776" y="178280"/>
                    <a:pt x="757004" y="178280"/>
                  </a:cubicBezTo>
                  <a:lnTo>
                    <a:pt x="1036766" y="178280"/>
                  </a:lnTo>
                  <a:cubicBezTo>
                    <a:pt x="1044994" y="175537"/>
                    <a:pt x="1053223" y="183765"/>
                    <a:pt x="1053223" y="194736"/>
                  </a:cubicBezTo>
                  <a:lnTo>
                    <a:pt x="1053223" y="194736"/>
                  </a:lnTo>
                  <a:close/>
                  <a:moveTo>
                    <a:pt x="842030" y="87768"/>
                  </a:moveTo>
                  <a:cubicBezTo>
                    <a:pt x="842030" y="57598"/>
                    <a:pt x="866714" y="35656"/>
                    <a:pt x="894142" y="35656"/>
                  </a:cubicBezTo>
                  <a:cubicBezTo>
                    <a:pt x="924313" y="35656"/>
                    <a:pt x="946255" y="60341"/>
                    <a:pt x="946255" y="87768"/>
                  </a:cubicBezTo>
                  <a:cubicBezTo>
                    <a:pt x="946255" y="117939"/>
                    <a:pt x="921570" y="139881"/>
                    <a:pt x="894142" y="139881"/>
                  </a:cubicBezTo>
                  <a:cubicBezTo>
                    <a:pt x="866714" y="139881"/>
                    <a:pt x="842030" y="117939"/>
                    <a:pt x="842030" y="87768"/>
                  </a:cubicBezTo>
                  <a:lnTo>
                    <a:pt x="842030" y="87768"/>
                  </a:lnTo>
                  <a:close/>
                </a:path>
              </a:pathLst>
            </a:custGeom>
            <a:solidFill>
              <a:srgbClr val="000000"/>
            </a:solidFill>
            <a:ln w="27426" cap="flat">
              <a:noFill/>
              <a:prstDash val="solid"/>
              <a:miter/>
            </a:ln>
          </p:spPr>
          <p:txBody>
            <a:bodyPr rtlCol="0" anchor="ctr"/>
            <a:lstStyle/>
            <a:p>
              <a:endParaRPr lang="en-US"/>
            </a:p>
          </p:txBody>
        </p:sp>
        <p:sp>
          <p:nvSpPr>
            <p:cNvPr id="5" name="Freeform 1478">
              <a:extLst>
                <a:ext uri="{FF2B5EF4-FFF2-40B4-BE49-F238E27FC236}">
                  <a16:creationId xmlns:a16="http://schemas.microsoft.com/office/drawing/2014/main" id="{8CD6E9B8-7BD8-5F18-1700-A9FE0EB4EBEC}"/>
                </a:ext>
              </a:extLst>
            </p:cNvPr>
            <p:cNvSpPr/>
            <p:nvPr/>
          </p:nvSpPr>
          <p:spPr>
            <a:xfrm>
              <a:off x="5193709" y="3871823"/>
              <a:ext cx="246849" cy="35655"/>
            </a:xfrm>
            <a:custGeom>
              <a:avLst/>
              <a:gdLst>
                <a:gd name="connsiteX0" fmla="*/ 0 w 246849"/>
                <a:gd name="connsiteY0" fmla="*/ 0 h 35655"/>
                <a:gd name="connsiteX1" fmla="*/ 246849 w 246849"/>
                <a:gd name="connsiteY1" fmla="*/ 0 h 35655"/>
                <a:gd name="connsiteX2" fmla="*/ 246849 w 246849"/>
                <a:gd name="connsiteY2" fmla="*/ 35656 h 35655"/>
                <a:gd name="connsiteX3" fmla="*/ 0 w 246849"/>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46849" h="35655">
                  <a:moveTo>
                    <a:pt x="0" y="0"/>
                  </a:moveTo>
                  <a:lnTo>
                    <a:pt x="246849" y="0"/>
                  </a:lnTo>
                  <a:lnTo>
                    <a:pt x="246849"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6" name="Freeform 1479">
              <a:extLst>
                <a:ext uri="{FF2B5EF4-FFF2-40B4-BE49-F238E27FC236}">
                  <a16:creationId xmlns:a16="http://schemas.microsoft.com/office/drawing/2014/main" id="{3E087144-4DDC-0A83-2777-59A9F719B0FC}"/>
                </a:ext>
              </a:extLst>
            </p:cNvPr>
            <p:cNvSpPr/>
            <p:nvPr/>
          </p:nvSpPr>
          <p:spPr>
            <a:xfrm>
              <a:off x="5193709" y="3943135"/>
              <a:ext cx="246849" cy="35655"/>
            </a:xfrm>
            <a:custGeom>
              <a:avLst/>
              <a:gdLst>
                <a:gd name="connsiteX0" fmla="*/ 0 w 246849"/>
                <a:gd name="connsiteY0" fmla="*/ 0 h 35655"/>
                <a:gd name="connsiteX1" fmla="*/ 246849 w 246849"/>
                <a:gd name="connsiteY1" fmla="*/ 0 h 35655"/>
                <a:gd name="connsiteX2" fmla="*/ 246849 w 246849"/>
                <a:gd name="connsiteY2" fmla="*/ 35656 h 35655"/>
                <a:gd name="connsiteX3" fmla="*/ 0 w 246849"/>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46849" h="35655">
                  <a:moveTo>
                    <a:pt x="0" y="0"/>
                  </a:moveTo>
                  <a:lnTo>
                    <a:pt x="246849" y="0"/>
                  </a:lnTo>
                  <a:lnTo>
                    <a:pt x="246849"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7" name="Freeform 1480">
              <a:extLst>
                <a:ext uri="{FF2B5EF4-FFF2-40B4-BE49-F238E27FC236}">
                  <a16:creationId xmlns:a16="http://schemas.microsoft.com/office/drawing/2014/main" id="{089C30A1-C7A2-CFDF-DBAA-21CEAC3729B8}"/>
                </a:ext>
              </a:extLst>
            </p:cNvPr>
            <p:cNvSpPr/>
            <p:nvPr/>
          </p:nvSpPr>
          <p:spPr>
            <a:xfrm>
              <a:off x="4842634" y="4187241"/>
              <a:ext cx="246849" cy="35655"/>
            </a:xfrm>
            <a:custGeom>
              <a:avLst/>
              <a:gdLst>
                <a:gd name="connsiteX0" fmla="*/ 0 w 246849"/>
                <a:gd name="connsiteY0" fmla="*/ 0 h 35655"/>
                <a:gd name="connsiteX1" fmla="*/ 246849 w 246849"/>
                <a:gd name="connsiteY1" fmla="*/ 0 h 35655"/>
                <a:gd name="connsiteX2" fmla="*/ 246849 w 246849"/>
                <a:gd name="connsiteY2" fmla="*/ 35656 h 35655"/>
                <a:gd name="connsiteX3" fmla="*/ 0 w 246849"/>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46849" h="35655">
                  <a:moveTo>
                    <a:pt x="0" y="0"/>
                  </a:moveTo>
                  <a:lnTo>
                    <a:pt x="246849" y="0"/>
                  </a:lnTo>
                  <a:lnTo>
                    <a:pt x="246849"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8" name="Freeform 1481">
              <a:extLst>
                <a:ext uri="{FF2B5EF4-FFF2-40B4-BE49-F238E27FC236}">
                  <a16:creationId xmlns:a16="http://schemas.microsoft.com/office/drawing/2014/main" id="{3C40B2FF-D802-5510-D33A-7DE39A4F5487}"/>
                </a:ext>
              </a:extLst>
            </p:cNvPr>
            <p:cNvSpPr/>
            <p:nvPr/>
          </p:nvSpPr>
          <p:spPr>
            <a:xfrm>
              <a:off x="4842634" y="4258553"/>
              <a:ext cx="246849" cy="35655"/>
            </a:xfrm>
            <a:custGeom>
              <a:avLst/>
              <a:gdLst>
                <a:gd name="connsiteX0" fmla="*/ 0 w 246849"/>
                <a:gd name="connsiteY0" fmla="*/ 0 h 35655"/>
                <a:gd name="connsiteX1" fmla="*/ 246849 w 246849"/>
                <a:gd name="connsiteY1" fmla="*/ 0 h 35655"/>
                <a:gd name="connsiteX2" fmla="*/ 246849 w 246849"/>
                <a:gd name="connsiteY2" fmla="*/ 35656 h 35655"/>
                <a:gd name="connsiteX3" fmla="*/ 0 w 246849"/>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46849" h="35655">
                  <a:moveTo>
                    <a:pt x="0" y="0"/>
                  </a:moveTo>
                  <a:lnTo>
                    <a:pt x="246849" y="0"/>
                  </a:lnTo>
                  <a:lnTo>
                    <a:pt x="246849"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9" name="Freeform 1482">
              <a:extLst>
                <a:ext uri="{FF2B5EF4-FFF2-40B4-BE49-F238E27FC236}">
                  <a16:creationId xmlns:a16="http://schemas.microsoft.com/office/drawing/2014/main" id="{85C73C7C-EC34-1001-0515-70E01B220971}"/>
                </a:ext>
              </a:extLst>
            </p:cNvPr>
            <p:cNvSpPr/>
            <p:nvPr/>
          </p:nvSpPr>
          <p:spPr>
            <a:xfrm>
              <a:off x="4491560" y="4505401"/>
              <a:ext cx="246849" cy="35655"/>
            </a:xfrm>
            <a:custGeom>
              <a:avLst/>
              <a:gdLst>
                <a:gd name="connsiteX0" fmla="*/ 0 w 246849"/>
                <a:gd name="connsiteY0" fmla="*/ 0 h 35655"/>
                <a:gd name="connsiteX1" fmla="*/ 246849 w 246849"/>
                <a:gd name="connsiteY1" fmla="*/ 0 h 35655"/>
                <a:gd name="connsiteX2" fmla="*/ 246849 w 246849"/>
                <a:gd name="connsiteY2" fmla="*/ 35656 h 35655"/>
                <a:gd name="connsiteX3" fmla="*/ 0 w 246849"/>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46849" h="35655">
                  <a:moveTo>
                    <a:pt x="0" y="0"/>
                  </a:moveTo>
                  <a:lnTo>
                    <a:pt x="246849" y="0"/>
                  </a:lnTo>
                  <a:lnTo>
                    <a:pt x="246849"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10" name="Freeform 1483">
              <a:extLst>
                <a:ext uri="{FF2B5EF4-FFF2-40B4-BE49-F238E27FC236}">
                  <a16:creationId xmlns:a16="http://schemas.microsoft.com/office/drawing/2014/main" id="{48FCE948-0107-3B18-B408-26F7A0F7DC5E}"/>
                </a:ext>
              </a:extLst>
            </p:cNvPr>
            <p:cNvSpPr/>
            <p:nvPr/>
          </p:nvSpPr>
          <p:spPr>
            <a:xfrm>
              <a:off x="4491560" y="4573970"/>
              <a:ext cx="246849" cy="35655"/>
            </a:xfrm>
            <a:custGeom>
              <a:avLst/>
              <a:gdLst>
                <a:gd name="connsiteX0" fmla="*/ 0 w 246849"/>
                <a:gd name="connsiteY0" fmla="*/ 0 h 35655"/>
                <a:gd name="connsiteX1" fmla="*/ 246849 w 246849"/>
                <a:gd name="connsiteY1" fmla="*/ 0 h 35655"/>
                <a:gd name="connsiteX2" fmla="*/ 246849 w 246849"/>
                <a:gd name="connsiteY2" fmla="*/ 35656 h 35655"/>
                <a:gd name="connsiteX3" fmla="*/ 0 w 246849"/>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46849" h="35655">
                  <a:moveTo>
                    <a:pt x="0" y="0"/>
                  </a:moveTo>
                  <a:lnTo>
                    <a:pt x="246849" y="0"/>
                  </a:lnTo>
                  <a:lnTo>
                    <a:pt x="246849"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11" name="Freeform 1484">
              <a:extLst>
                <a:ext uri="{FF2B5EF4-FFF2-40B4-BE49-F238E27FC236}">
                  <a16:creationId xmlns:a16="http://schemas.microsoft.com/office/drawing/2014/main" id="{9323D99A-8E95-D945-F371-B6493D07CC74}"/>
                </a:ext>
              </a:extLst>
            </p:cNvPr>
            <p:cNvSpPr/>
            <p:nvPr/>
          </p:nvSpPr>
          <p:spPr>
            <a:xfrm>
              <a:off x="5125139" y="4362778"/>
              <a:ext cx="175537" cy="175536"/>
            </a:xfrm>
            <a:custGeom>
              <a:avLst/>
              <a:gdLst>
                <a:gd name="connsiteX0" fmla="*/ 87769 w 175537"/>
                <a:gd name="connsiteY0" fmla="*/ 175537 h 175536"/>
                <a:gd name="connsiteX1" fmla="*/ 175538 w 175537"/>
                <a:gd name="connsiteY1" fmla="*/ 87768 h 175536"/>
                <a:gd name="connsiteX2" fmla="*/ 87769 w 175537"/>
                <a:gd name="connsiteY2" fmla="*/ 0 h 175536"/>
                <a:gd name="connsiteX3" fmla="*/ 0 w 175537"/>
                <a:gd name="connsiteY3" fmla="*/ 87768 h 175536"/>
                <a:gd name="connsiteX4" fmla="*/ 87769 w 175537"/>
                <a:gd name="connsiteY4" fmla="*/ 175537 h 175536"/>
                <a:gd name="connsiteX5" fmla="*/ 87769 w 175537"/>
                <a:gd name="connsiteY5" fmla="*/ 175537 h 175536"/>
                <a:gd name="connsiteX6" fmla="*/ 87769 w 175537"/>
                <a:gd name="connsiteY6" fmla="*/ 35656 h 175536"/>
                <a:gd name="connsiteX7" fmla="*/ 139881 w 175537"/>
                <a:gd name="connsiteY7" fmla="*/ 87768 h 175536"/>
                <a:gd name="connsiteX8" fmla="*/ 87769 w 175537"/>
                <a:gd name="connsiteY8" fmla="*/ 139881 h 175536"/>
                <a:gd name="connsiteX9" fmla="*/ 35656 w 175537"/>
                <a:gd name="connsiteY9" fmla="*/ 87768 h 175536"/>
                <a:gd name="connsiteX10" fmla="*/ 87769 w 175537"/>
                <a:gd name="connsiteY10" fmla="*/ 35656 h 175536"/>
                <a:gd name="connsiteX11" fmla="*/ 87769 w 175537"/>
                <a:gd name="connsiteY11" fmla="*/ 35656 h 17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537" h="175536">
                  <a:moveTo>
                    <a:pt x="87769" y="175537"/>
                  </a:moveTo>
                  <a:cubicBezTo>
                    <a:pt x="137138" y="175537"/>
                    <a:pt x="175538" y="137138"/>
                    <a:pt x="175538" y="87768"/>
                  </a:cubicBezTo>
                  <a:cubicBezTo>
                    <a:pt x="175538" y="38399"/>
                    <a:pt x="137138" y="0"/>
                    <a:pt x="87769" y="0"/>
                  </a:cubicBezTo>
                  <a:cubicBezTo>
                    <a:pt x="38399" y="0"/>
                    <a:pt x="0" y="38399"/>
                    <a:pt x="0" y="87768"/>
                  </a:cubicBezTo>
                  <a:cubicBezTo>
                    <a:pt x="0" y="137138"/>
                    <a:pt x="38399" y="175537"/>
                    <a:pt x="87769" y="175537"/>
                  </a:cubicBezTo>
                  <a:lnTo>
                    <a:pt x="87769" y="175537"/>
                  </a:lnTo>
                  <a:close/>
                  <a:moveTo>
                    <a:pt x="87769" y="35656"/>
                  </a:moveTo>
                  <a:cubicBezTo>
                    <a:pt x="117940" y="35656"/>
                    <a:pt x="139881" y="60341"/>
                    <a:pt x="139881" y="87768"/>
                  </a:cubicBezTo>
                  <a:cubicBezTo>
                    <a:pt x="139881" y="117938"/>
                    <a:pt x="115197" y="139881"/>
                    <a:pt x="87769" y="139881"/>
                  </a:cubicBezTo>
                  <a:cubicBezTo>
                    <a:pt x="60341" y="139881"/>
                    <a:pt x="35656" y="115196"/>
                    <a:pt x="35656" y="87768"/>
                  </a:cubicBezTo>
                  <a:cubicBezTo>
                    <a:pt x="35656" y="60341"/>
                    <a:pt x="57598" y="35656"/>
                    <a:pt x="87769" y="35656"/>
                  </a:cubicBezTo>
                  <a:lnTo>
                    <a:pt x="87769" y="35656"/>
                  </a:lnTo>
                  <a:close/>
                </a:path>
              </a:pathLst>
            </a:custGeom>
            <a:solidFill>
              <a:srgbClr val="0B582E"/>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1894158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F61DDE-1CF3-94CE-56FE-ACC20FA3460B}"/>
              </a:ext>
            </a:extLst>
          </p:cNvPr>
          <p:cNvSpPr>
            <a:spLocks noGrp="1"/>
          </p:cNvSpPr>
          <p:nvPr>
            <p:ph type="body" sz="quarter" idx="30"/>
          </p:nvPr>
        </p:nvSpPr>
        <p:spPr/>
        <p:txBody>
          <a:bodyPr/>
          <a:lstStyle/>
          <a:p>
            <a:r>
              <a:rPr lang="en-IE"/>
              <a:t>Vendors</a:t>
            </a:r>
          </a:p>
        </p:txBody>
      </p:sp>
      <p:sp>
        <p:nvSpPr>
          <p:cNvPr id="3" name="Text Placeholder 2">
            <a:extLst>
              <a:ext uri="{FF2B5EF4-FFF2-40B4-BE49-F238E27FC236}">
                <a16:creationId xmlns:a16="http://schemas.microsoft.com/office/drawing/2014/main" id="{5B84C9EA-ABA6-C42E-A6C1-541FB8678C75}"/>
              </a:ext>
            </a:extLst>
          </p:cNvPr>
          <p:cNvSpPr>
            <a:spLocks noGrp="1"/>
          </p:cNvSpPr>
          <p:nvPr>
            <p:ph type="body" sz="quarter" idx="31"/>
          </p:nvPr>
        </p:nvSpPr>
        <p:spPr/>
        <p:txBody>
          <a:bodyPr/>
          <a:lstStyle/>
          <a:p>
            <a:r>
              <a:rPr lang="en-IE"/>
              <a:t>Producers</a:t>
            </a:r>
          </a:p>
        </p:txBody>
      </p:sp>
      <p:sp>
        <p:nvSpPr>
          <p:cNvPr id="4" name="Text Placeholder 3">
            <a:extLst>
              <a:ext uri="{FF2B5EF4-FFF2-40B4-BE49-F238E27FC236}">
                <a16:creationId xmlns:a16="http://schemas.microsoft.com/office/drawing/2014/main" id="{D85CB99E-5231-131C-E386-6343820481FF}"/>
              </a:ext>
            </a:extLst>
          </p:cNvPr>
          <p:cNvSpPr>
            <a:spLocks noGrp="1"/>
          </p:cNvSpPr>
          <p:nvPr>
            <p:ph type="body" sz="quarter" idx="32"/>
          </p:nvPr>
        </p:nvSpPr>
        <p:spPr/>
        <p:txBody>
          <a:bodyPr/>
          <a:lstStyle/>
          <a:p>
            <a:r>
              <a:rPr lang="en-IE"/>
              <a:t>Distribution</a:t>
            </a:r>
          </a:p>
        </p:txBody>
      </p:sp>
      <p:sp>
        <p:nvSpPr>
          <p:cNvPr id="5" name="Text Placeholder 4">
            <a:extLst>
              <a:ext uri="{FF2B5EF4-FFF2-40B4-BE49-F238E27FC236}">
                <a16:creationId xmlns:a16="http://schemas.microsoft.com/office/drawing/2014/main" id="{71663A9A-EA4B-A325-7E92-58823EBDC649}"/>
              </a:ext>
            </a:extLst>
          </p:cNvPr>
          <p:cNvSpPr>
            <a:spLocks noGrp="1"/>
          </p:cNvSpPr>
          <p:nvPr>
            <p:ph type="body" sz="quarter" idx="33"/>
          </p:nvPr>
        </p:nvSpPr>
        <p:spPr/>
        <p:txBody>
          <a:bodyPr/>
          <a:lstStyle/>
          <a:p>
            <a:r>
              <a:rPr lang="en-IE"/>
              <a:t>Warehouses</a:t>
            </a:r>
          </a:p>
        </p:txBody>
      </p:sp>
      <p:sp>
        <p:nvSpPr>
          <p:cNvPr id="6" name="Text Placeholder 5">
            <a:extLst>
              <a:ext uri="{FF2B5EF4-FFF2-40B4-BE49-F238E27FC236}">
                <a16:creationId xmlns:a16="http://schemas.microsoft.com/office/drawing/2014/main" id="{99DB5120-B192-553D-7DAE-E46AFDAC6D19}"/>
              </a:ext>
            </a:extLst>
          </p:cNvPr>
          <p:cNvSpPr>
            <a:spLocks noGrp="1"/>
          </p:cNvSpPr>
          <p:nvPr>
            <p:ph type="body" sz="quarter" idx="34"/>
          </p:nvPr>
        </p:nvSpPr>
        <p:spPr/>
        <p:txBody>
          <a:bodyPr/>
          <a:lstStyle/>
          <a:p>
            <a:r>
              <a:rPr lang="en-IE"/>
              <a:t>Retailers</a:t>
            </a:r>
          </a:p>
        </p:txBody>
      </p:sp>
      <p:sp>
        <p:nvSpPr>
          <p:cNvPr id="7" name="Text Placeholder 6">
            <a:extLst>
              <a:ext uri="{FF2B5EF4-FFF2-40B4-BE49-F238E27FC236}">
                <a16:creationId xmlns:a16="http://schemas.microsoft.com/office/drawing/2014/main" id="{1D9E37F2-A6BA-6473-EDB9-ACC884086A8F}"/>
              </a:ext>
            </a:extLst>
          </p:cNvPr>
          <p:cNvSpPr>
            <a:spLocks noGrp="1"/>
          </p:cNvSpPr>
          <p:nvPr>
            <p:ph type="body" sz="quarter" idx="29"/>
          </p:nvPr>
        </p:nvSpPr>
        <p:spPr/>
        <p:txBody>
          <a:bodyPr>
            <a:normAutofit lnSpcReduction="10000"/>
          </a:bodyPr>
          <a:lstStyle/>
          <a:p>
            <a:r>
              <a:rPr lang="en-IE"/>
              <a:t>Components of a supply chain include…</a:t>
            </a:r>
          </a:p>
        </p:txBody>
      </p:sp>
      <p:grpSp>
        <p:nvGrpSpPr>
          <p:cNvPr id="8" name="Graphic 3">
            <a:extLst>
              <a:ext uri="{FF2B5EF4-FFF2-40B4-BE49-F238E27FC236}">
                <a16:creationId xmlns:a16="http://schemas.microsoft.com/office/drawing/2014/main" id="{819A95D1-7ECB-EC0B-8E74-3A8FE16842A8}"/>
              </a:ext>
            </a:extLst>
          </p:cNvPr>
          <p:cNvGrpSpPr/>
          <p:nvPr/>
        </p:nvGrpSpPr>
        <p:grpSpPr>
          <a:xfrm>
            <a:off x="1719089" y="2436664"/>
            <a:ext cx="1088878" cy="1111078"/>
            <a:chOff x="8424689" y="5374597"/>
            <a:chExt cx="1088878" cy="1111078"/>
          </a:xfrm>
        </p:grpSpPr>
        <p:sp>
          <p:nvSpPr>
            <p:cNvPr id="9" name="Freeform 1258">
              <a:extLst>
                <a:ext uri="{FF2B5EF4-FFF2-40B4-BE49-F238E27FC236}">
                  <a16:creationId xmlns:a16="http://schemas.microsoft.com/office/drawing/2014/main" id="{081E7953-DCF2-4E50-B973-3959D4CDDDF3}"/>
                </a:ext>
              </a:extLst>
            </p:cNvPr>
            <p:cNvSpPr/>
            <p:nvPr/>
          </p:nvSpPr>
          <p:spPr>
            <a:xfrm>
              <a:off x="8819647" y="5399542"/>
              <a:ext cx="400988" cy="469012"/>
            </a:xfrm>
            <a:custGeom>
              <a:avLst/>
              <a:gdLst>
                <a:gd name="connsiteX0" fmla="*/ 400444 w 400988"/>
                <a:gd name="connsiteY0" fmla="*/ 189250 h 469012"/>
                <a:gd name="connsiteX1" fmla="*/ 400444 w 400988"/>
                <a:gd name="connsiteY1" fmla="*/ 208450 h 469012"/>
                <a:gd name="connsiteX2" fmla="*/ 342846 w 400988"/>
                <a:gd name="connsiteY2" fmla="*/ 359302 h 469012"/>
                <a:gd name="connsiteX3" fmla="*/ 285248 w 400988"/>
                <a:gd name="connsiteY3" fmla="*/ 469013 h 469012"/>
                <a:gd name="connsiteX4" fmla="*/ 115197 w 400988"/>
                <a:gd name="connsiteY4" fmla="*/ 469013 h 469012"/>
                <a:gd name="connsiteX5" fmla="*/ 57598 w 400988"/>
                <a:gd name="connsiteY5" fmla="*/ 359302 h 469012"/>
                <a:gd name="connsiteX6" fmla="*/ 0 w 400988"/>
                <a:gd name="connsiteY6" fmla="*/ 208450 h 469012"/>
                <a:gd name="connsiteX7" fmla="*/ 60341 w 400988"/>
                <a:gd name="connsiteY7" fmla="*/ 57598 h 469012"/>
                <a:gd name="connsiteX8" fmla="*/ 200222 w 400988"/>
                <a:gd name="connsiteY8" fmla="*/ 0 h 469012"/>
                <a:gd name="connsiteX9" fmla="*/ 200222 w 400988"/>
                <a:gd name="connsiteY9" fmla="*/ 0 h 469012"/>
                <a:gd name="connsiteX10" fmla="*/ 320904 w 400988"/>
                <a:gd name="connsiteY10" fmla="*/ 38399 h 469012"/>
                <a:gd name="connsiteX11" fmla="*/ 400444 w 400988"/>
                <a:gd name="connsiteY11" fmla="*/ 189250 h 46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88" h="469012">
                  <a:moveTo>
                    <a:pt x="400444" y="189250"/>
                  </a:moveTo>
                  <a:cubicBezTo>
                    <a:pt x="400444" y="194736"/>
                    <a:pt x="400444" y="202964"/>
                    <a:pt x="400444" y="208450"/>
                  </a:cubicBezTo>
                  <a:cubicBezTo>
                    <a:pt x="400444" y="279762"/>
                    <a:pt x="373017" y="318161"/>
                    <a:pt x="342846" y="359302"/>
                  </a:cubicBezTo>
                  <a:cubicBezTo>
                    <a:pt x="320904" y="389473"/>
                    <a:pt x="296219" y="422385"/>
                    <a:pt x="285248" y="469013"/>
                  </a:cubicBezTo>
                  <a:lnTo>
                    <a:pt x="115197" y="469013"/>
                  </a:lnTo>
                  <a:cubicBezTo>
                    <a:pt x="104225" y="422385"/>
                    <a:pt x="79540" y="392216"/>
                    <a:pt x="57598" y="359302"/>
                  </a:cubicBezTo>
                  <a:cubicBezTo>
                    <a:pt x="27428" y="318161"/>
                    <a:pt x="0" y="279762"/>
                    <a:pt x="0" y="208450"/>
                  </a:cubicBezTo>
                  <a:cubicBezTo>
                    <a:pt x="0" y="131653"/>
                    <a:pt x="32914" y="85026"/>
                    <a:pt x="60341" y="57598"/>
                  </a:cubicBezTo>
                  <a:cubicBezTo>
                    <a:pt x="98740" y="21943"/>
                    <a:pt x="148109" y="0"/>
                    <a:pt x="200222" y="0"/>
                  </a:cubicBezTo>
                  <a:cubicBezTo>
                    <a:pt x="200222" y="0"/>
                    <a:pt x="200222" y="0"/>
                    <a:pt x="200222" y="0"/>
                  </a:cubicBezTo>
                  <a:cubicBezTo>
                    <a:pt x="241363" y="0"/>
                    <a:pt x="285248" y="13714"/>
                    <a:pt x="320904" y="38399"/>
                  </a:cubicBezTo>
                  <a:cubicBezTo>
                    <a:pt x="320904" y="41141"/>
                    <a:pt x="408672" y="109710"/>
                    <a:pt x="400444" y="189250"/>
                  </a:cubicBezTo>
                  <a:close/>
                </a:path>
              </a:pathLst>
            </a:custGeom>
            <a:solidFill>
              <a:srgbClr val="0B582E"/>
            </a:solid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F283CEC7-9D72-D053-DA74-CFFB5FE2A321}"/>
                </a:ext>
              </a:extLst>
            </p:cNvPr>
            <p:cNvGrpSpPr/>
            <p:nvPr/>
          </p:nvGrpSpPr>
          <p:grpSpPr>
            <a:xfrm>
              <a:off x="8424689" y="5374597"/>
              <a:ext cx="1088878" cy="1111078"/>
              <a:chOff x="8424689" y="5374597"/>
              <a:chExt cx="1088878" cy="1111078"/>
            </a:xfrm>
            <a:solidFill>
              <a:srgbClr val="000000"/>
            </a:solidFill>
          </p:grpSpPr>
          <p:grpSp>
            <p:nvGrpSpPr>
              <p:cNvPr id="11" name="Graphic 3">
                <a:extLst>
                  <a:ext uri="{FF2B5EF4-FFF2-40B4-BE49-F238E27FC236}">
                    <a16:creationId xmlns:a16="http://schemas.microsoft.com/office/drawing/2014/main" id="{32832124-728A-FE7A-C855-4BEFC59D8D8E}"/>
                  </a:ext>
                </a:extLst>
              </p:cNvPr>
              <p:cNvGrpSpPr/>
              <p:nvPr/>
            </p:nvGrpSpPr>
            <p:grpSpPr>
              <a:xfrm>
                <a:off x="8424689" y="5374597"/>
                <a:ext cx="943956" cy="1111078"/>
                <a:chOff x="8424689" y="5374597"/>
                <a:chExt cx="943956" cy="1111078"/>
              </a:xfrm>
              <a:solidFill>
                <a:srgbClr val="000000"/>
              </a:solidFill>
            </p:grpSpPr>
            <p:sp>
              <p:nvSpPr>
                <p:cNvPr id="21" name="Freeform 1270">
                  <a:extLst>
                    <a:ext uri="{FF2B5EF4-FFF2-40B4-BE49-F238E27FC236}">
                      <a16:creationId xmlns:a16="http://schemas.microsoft.com/office/drawing/2014/main" id="{0E441CFE-7057-3DA5-7027-3BD76534D4D9}"/>
                    </a:ext>
                  </a:extLst>
                </p:cNvPr>
                <p:cNvSpPr/>
                <p:nvPr/>
              </p:nvSpPr>
              <p:spPr>
                <a:xfrm>
                  <a:off x="8424689" y="6118146"/>
                  <a:ext cx="943956" cy="367529"/>
                </a:xfrm>
                <a:custGeom>
                  <a:avLst/>
                  <a:gdLst>
                    <a:gd name="connsiteX0" fmla="*/ 833801 w 943956"/>
                    <a:gd name="connsiteY0" fmla="*/ 24685 h 367529"/>
                    <a:gd name="connsiteX1" fmla="*/ 671978 w 943956"/>
                    <a:gd name="connsiteY1" fmla="*/ 106968 h 367529"/>
                    <a:gd name="connsiteX2" fmla="*/ 617123 w 943956"/>
                    <a:gd name="connsiteY2" fmla="*/ 85026 h 367529"/>
                    <a:gd name="connsiteX3" fmla="*/ 507412 w 943956"/>
                    <a:gd name="connsiteY3" fmla="*/ 85026 h 367529"/>
                    <a:gd name="connsiteX4" fmla="*/ 499183 w 943956"/>
                    <a:gd name="connsiteY4" fmla="*/ 85026 h 367529"/>
                    <a:gd name="connsiteX5" fmla="*/ 493698 w 943956"/>
                    <a:gd name="connsiteY5" fmla="*/ 79540 h 367529"/>
                    <a:gd name="connsiteX6" fmla="*/ 493698 w 943956"/>
                    <a:gd name="connsiteY6" fmla="*/ 79540 h 367529"/>
                    <a:gd name="connsiteX7" fmla="*/ 241363 w 943956"/>
                    <a:gd name="connsiteY7" fmla="*/ 32913 h 367529"/>
                    <a:gd name="connsiteX8" fmla="*/ 213936 w 943956"/>
                    <a:gd name="connsiteY8" fmla="*/ 38399 h 367529"/>
                    <a:gd name="connsiteX9" fmla="*/ 189251 w 943956"/>
                    <a:gd name="connsiteY9" fmla="*/ 38399 h 367529"/>
                    <a:gd name="connsiteX10" fmla="*/ 137138 w 943956"/>
                    <a:gd name="connsiteY10" fmla="*/ 0 h 367529"/>
                    <a:gd name="connsiteX11" fmla="*/ 54855 w 943956"/>
                    <a:gd name="connsiteY11" fmla="*/ 0 h 367529"/>
                    <a:gd name="connsiteX12" fmla="*/ 0 w 943956"/>
                    <a:gd name="connsiteY12" fmla="*/ 54855 h 367529"/>
                    <a:gd name="connsiteX13" fmla="*/ 0 w 943956"/>
                    <a:gd name="connsiteY13" fmla="*/ 268790 h 367529"/>
                    <a:gd name="connsiteX14" fmla="*/ 54855 w 943956"/>
                    <a:gd name="connsiteY14" fmla="*/ 323646 h 367529"/>
                    <a:gd name="connsiteX15" fmla="*/ 137138 w 943956"/>
                    <a:gd name="connsiteY15" fmla="*/ 323646 h 367529"/>
                    <a:gd name="connsiteX16" fmla="*/ 189251 w 943956"/>
                    <a:gd name="connsiteY16" fmla="*/ 285247 h 367529"/>
                    <a:gd name="connsiteX17" fmla="*/ 233135 w 943956"/>
                    <a:gd name="connsiteY17" fmla="*/ 285247 h 367529"/>
                    <a:gd name="connsiteX18" fmla="*/ 246849 w 943956"/>
                    <a:gd name="connsiteY18" fmla="*/ 287990 h 367529"/>
                    <a:gd name="connsiteX19" fmla="*/ 458042 w 943956"/>
                    <a:gd name="connsiteY19" fmla="*/ 345588 h 367529"/>
                    <a:gd name="connsiteX20" fmla="*/ 482727 w 943956"/>
                    <a:gd name="connsiteY20" fmla="*/ 353816 h 367529"/>
                    <a:gd name="connsiteX21" fmla="*/ 556781 w 943956"/>
                    <a:gd name="connsiteY21" fmla="*/ 367530 h 367529"/>
                    <a:gd name="connsiteX22" fmla="*/ 650035 w 943956"/>
                    <a:gd name="connsiteY22" fmla="*/ 334616 h 367529"/>
                    <a:gd name="connsiteX23" fmla="*/ 650035 w 943956"/>
                    <a:gd name="connsiteY23" fmla="*/ 334616 h 367529"/>
                    <a:gd name="connsiteX24" fmla="*/ 910598 w 943956"/>
                    <a:gd name="connsiteY24" fmla="*/ 150852 h 367529"/>
                    <a:gd name="connsiteX25" fmla="*/ 932541 w 943956"/>
                    <a:gd name="connsiteY25" fmla="*/ 49369 h 367529"/>
                    <a:gd name="connsiteX26" fmla="*/ 833801 w 943956"/>
                    <a:gd name="connsiteY26" fmla="*/ 24685 h 367529"/>
                    <a:gd name="connsiteX27" fmla="*/ 833801 w 943956"/>
                    <a:gd name="connsiteY27" fmla="*/ 24685 h 367529"/>
                    <a:gd name="connsiteX28" fmla="*/ 148109 w 943956"/>
                    <a:gd name="connsiteY28" fmla="*/ 271533 h 367529"/>
                    <a:gd name="connsiteX29" fmla="*/ 137138 w 943956"/>
                    <a:gd name="connsiteY29" fmla="*/ 282504 h 367529"/>
                    <a:gd name="connsiteX30" fmla="*/ 54855 w 943956"/>
                    <a:gd name="connsiteY30" fmla="*/ 282504 h 367529"/>
                    <a:gd name="connsiteX31" fmla="*/ 43884 w 943956"/>
                    <a:gd name="connsiteY31" fmla="*/ 271533 h 367529"/>
                    <a:gd name="connsiteX32" fmla="*/ 43884 w 943956"/>
                    <a:gd name="connsiteY32" fmla="*/ 57598 h 367529"/>
                    <a:gd name="connsiteX33" fmla="*/ 54855 w 943956"/>
                    <a:gd name="connsiteY33" fmla="*/ 46626 h 367529"/>
                    <a:gd name="connsiteX34" fmla="*/ 137138 w 943956"/>
                    <a:gd name="connsiteY34" fmla="*/ 46626 h 367529"/>
                    <a:gd name="connsiteX35" fmla="*/ 148109 w 943956"/>
                    <a:gd name="connsiteY35" fmla="*/ 57598 h 367529"/>
                    <a:gd name="connsiteX36" fmla="*/ 148109 w 943956"/>
                    <a:gd name="connsiteY36" fmla="*/ 271533 h 367529"/>
                    <a:gd name="connsiteX37" fmla="*/ 885914 w 943956"/>
                    <a:gd name="connsiteY37" fmla="*/ 117938 h 367529"/>
                    <a:gd name="connsiteX38" fmla="*/ 625351 w 943956"/>
                    <a:gd name="connsiteY38" fmla="*/ 301704 h 367529"/>
                    <a:gd name="connsiteX39" fmla="*/ 496441 w 943956"/>
                    <a:gd name="connsiteY39" fmla="*/ 315418 h 367529"/>
                    <a:gd name="connsiteX40" fmla="*/ 469013 w 943956"/>
                    <a:gd name="connsiteY40" fmla="*/ 307189 h 367529"/>
                    <a:gd name="connsiteX41" fmla="*/ 257820 w 943956"/>
                    <a:gd name="connsiteY41" fmla="*/ 249592 h 367529"/>
                    <a:gd name="connsiteX42" fmla="*/ 230392 w 943956"/>
                    <a:gd name="connsiteY42" fmla="*/ 244106 h 367529"/>
                    <a:gd name="connsiteX43" fmla="*/ 189251 w 943956"/>
                    <a:gd name="connsiteY43" fmla="*/ 244106 h 367529"/>
                    <a:gd name="connsiteX44" fmla="*/ 189251 w 943956"/>
                    <a:gd name="connsiteY44" fmla="*/ 82283 h 367529"/>
                    <a:gd name="connsiteX45" fmla="*/ 211193 w 943956"/>
                    <a:gd name="connsiteY45" fmla="*/ 82283 h 367529"/>
                    <a:gd name="connsiteX46" fmla="*/ 252334 w 943956"/>
                    <a:gd name="connsiteY46" fmla="*/ 74054 h 367529"/>
                    <a:gd name="connsiteX47" fmla="*/ 458042 w 943956"/>
                    <a:gd name="connsiteY47" fmla="*/ 109710 h 367529"/>
                    <a:gd name="connsiteX48" fmla="*/ 458042 w 943956"/>
                    <a:gd name="connsiteY48" fmla="*/ 109710 h 367529"/>
                    <a:gd name="connsiteX49" fmla="*/ 501926 w 943956"/>
                    <a:gd name="connsiteY49" fmla="*/ 126167 h 367529"/>
                    <a:gd name="connsiteX50" fmla="*/ 611637 w 943956"/>
                    <a:gd name="connsiteY50" fmla="*/ 126167 h 367529"/>
                    <a:gd name="connsiteX51" fmla="*/ 644550 w 943956"/>
                    <a:gd name="connsiteY51" fmla="*/ 159080 h 367529"/>
                    <a:gd name="connsiteX52" fmla="*/ 611637 w 943956"/>
                    <a:gd name="connsiteY52" fmla="*/ 191993 h 367529"/>
                    <a:gd name="connsiteX53" fmla="*/ 433357 w 943956"/>
                    <a:gd name="connsiteY53" fmla="*/ 191993 h 367529"/>
                    <a:gd name="connsiteX54" fmla="*/ 411415 w 943956"/>
                    <a:gd name="connsiteY54" fmla="*/ 213935 h 367529"/>
                    <a:gd name="connsiteX55" fmla="*/ 433357 w 943956"/>
                    <a:gd name="connsiteY55" fmla="*/ 235878 h 367529"/>
                    <a:gd name="connsiteX56" fmla="*/ 611637 w 943956"/>
                    <a:gd name="connsiteY56" fmla="*/ 235878 h 367529"/>
                    <a:gd name="connsiteX57" fmla="*/ 688435 w 943956"/>
                    <a:gd name="connsiteY57" fmla="*/ 159080 h 367529"/>
                    <a:gd name="connsiteX58" fmla="*/ 685692 w 943956"/>
                    <a:gd name="connsiteY58" fmla="*/ 142623 h 367529"/>
                    <a:gd name="connsiteX59" fmla="*/ 844772 w 943956"/>
                    <a:gd name="connsiteY59" fmla="*/ 60340 h 367529"/>
                    <a:gd name="connsiteX60" fmla="*/ 888656 w 943956"/>
                    <a:gd name="connsiteY60" fmla="*/ 68569 h 367529"/>
                    <a:gd name="connsiteX61" fmla="*/ 885914 w 943956"/>
                    <a:gd name="connsiteY61" fmla="*/ 117938 h 367529"/>
                    <a:gd name="connsiteX62" fmla="*/ 885914 w 943956"/>
                    <a:gd name="connsiteY62" fmla="*/ 117938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3956" h="367529">
                      <a:moveTo>
                        <a:pt x="833801" y="24685"/>
                      </a:moveTo>
                      <a:lnTo>
                        <a:pt x="671978" y="106968"/>
                      </a:lnTo>
                      <a:cubicBezTo>
                        <a:pt x="658264" y="93254"/>
                        <a:pt x="639064" y="85026"/>
                        <a:pt x="617123" y="85026"/>
                      </a:cubicBezTo>
                      <a:lnTo>
                        <a:pt x="507412" y="85026"/>
                      </a:lnTo>
                      <a:cubicBezTo>
                        <a:pt x="501926" y="85026"/>
                        <a:pt x="501926" y="85026"/>
                        <a:pt x="499183" y="85026"/>
                      </a:cubicBezTo>
                      <a:cubicBezTo>
                        <a:pt x="499183" y="85026"/>
                        <a:pt x="496441" y="82283"/>
                        <a:pt x="493698" y="79540"/>
                      </a:cubicBezTo>
                      <a:lnTo>
                        <a:pt x="493698" y="79540"/>
                      </a:lnTo>
                      <a:cubicBezTo>
                        <a:pt x="403186" y="-5486"/>
                        <a:pt x="326389" y="0"/>
                        <a:pt x="241363" y="32913"/>
                      </a:cubicBezTo>
                      <a:cubicBezTo>
                        <a:pt x="227649" y="38399"/>
                        <a:pt x="227649" y="38399"/>
                        <a:pt x="213936" y="38399"/>
                      </a:cubicBezTo>
                      <a:lnTo>
                        <a:pt x="189251" y="38399"/>
                      </a:lnTo>
                      <a:cubicBezTo>
                        <a:pt x="181023" y="16457"/>
                        <a:pt x="161823" y="0"/>
                        <a:pt x="137138" y="0"/>
                      </a:cubicBezTo>
                      <a:lnTo>
                        <a:pt x="54855" y="0"/>
                      </a:lnTo>
                      <a:cubicBezTo>
                        <a:pt x="24685" y="0"/>
                        <a:pt x="0" y="24685"/>
                        <a:pt x="0" y="54855"/>
                      </a:cubicBezTo>
                      <a:lnTo>
                        <a:pt x="0" y="268790"/>
                      </a:lnTo>
                      <a:cubicBezTo>
                        <a:pt x="0" y="298961"/>
                        <a:pt x="24685" y="323646"/>
                        <a:pt x="54855" y="323646"/>
                      </a:cubicBezTo>
                      <a:lnTo>
                        <a:pt x="137138" y="323646"/>
                      </a:lnTo>
                      <a:cubicBezTo>
                        <a:pt x="161823" y="323646"/>
                        <a:pt x="181023" y="307189"/>
                        <a:pt x="189251" y="285247"/>
                      </a:cubicBezTo>
                      <a:lnTo>
                        <a:pt x="233135" y="285247"/>
                      </a:lnTo>
                      <a:cubicBezTo>
                        <a:pt x="238620" y="285247"/>
                        <a:pt x="244106" y="287990"/>
                        <a:pt x="246849" y="287990"/>
                      </a:cubicBezTo>
                      <a:lnTo>
                        <a:pt x="458042" y="345588"/>
                      </a:lnTo>
                      <a:cubicBezTo>
                        <a:pt x="466270" y="348330"/>
                        <a:pt x="474498" y="351073"/>
                        <a:pt x="482727" y="353816"/>
                      </a:cubicBezTo>
                      <a:cubicBezTo>
                        <a:pt x="510155" y="362044"/>
                        <a:pt x="532097" y="367530"/>
                        <a:pt x="556781" y="367530"/>
                      </a:cubicBezTo>
                      <a:cubicBezTo>
                        <a:pt x="584209" y="367530"/>
                        <a:pt x="611637" y="359302"/>
                        <a:pt x="650035" y="334616"/>
                      </a:cubicBezTo>
                      <a:cubicBezTo>
                        <a:pt x="650035" y="334616"/>
                        <a:pt x="650035" y="334616"/>
                        <a:pt x="650035" y="334616"/>
                      </a:cubicBezTo>
                      <a:lnTo>
                        <a:pt x="910598" y="150852"/>
                      </a:lnTo>
                      <a:cubicBezTo>
                        <a:pt x="943512" y="126167"/>
                        <a:pt x="954483" y="82283"/>
                        <a:pt x="932541" y="49369"/>
                      </a:cubicBezTo>
                      <a:cubicBezTo>
                        <a:pt x="913341" y="16457"/>
                        <a:pt x="869457" y="5485"/>
                        <a:pt x="833801" y="24685"/>
                      </a:cubicBezTo>
                      <a:lnTo>
                        <a:pt x="833801" y="24685"/>
                      </a:lnTo>
                      <a:close/>
                      <a:moveTo>
                        <a:pt x="148109" y="271533"/>
                      </a:moveTo>
                      <a:cubicBezTo>
                        <a:pt x="148109" y="277019"/>
                        <a:pt x="142623" y="282504"/>
                        <a:pt x="137138" y="282504"/>
                      </a:cubicBezTo>
                      <a:lnTo>
                        <a:pt x="54855" y="282504"/>
                      </a:lnTo>
                      <a:cubicBezTo>
                        <a:pt x="49369" y="282504"/>
                        <a:pt x="43884" y="277019"/>
                        <a:pt x="43884" y="271533"/>
                      </a:cubicBezTo>
                      <a:lnTo>
                        <a:pt x="43884" y="57598"/>
                      </a:lnTo>
                      <a:cubicBezTo>
                        <a:pt x="43884" y="52112"/>
                        <a:pt x="49369" y="46626"/>
                        <a:pt x="54855" y="46626"/>
                      </a:cubicBezTo>
                      <a:lnTo>
                        <a:pt x="137138" y="46626"/>
                      </a:lnTo>
                      <a:cubicBezTo>
                        <a:pt x="142623" y="46626"/>
                        <a:pt x="148109" y="52112"/>
                        <a:pt x="148109" y="57598"/>
                      </a:cubicBezTo>
                      <a:lnTo>
                        <a:pt x="148109" y="271533"/>
                      </a:lnTo>
                      <a:close/>
                      <a:moveTo>
                        <a:pt x="885914" y="117938"/>
                      </a:moveTo>
                      <a:lnTo>
                        <a:pt x="625351" y="301704"/>
                      </a:lnTo>
                      <a:cubicBezTo>
                        <a:pt x="573238" y="337359"/>
                        <a:pt x="551296" y="329131"/>
                        <a:pt x="496441" y="315418"/>
                      </a:cubicBezTo>
                      <a:cubicBezTo>
                        <a:pt x="488212" y="312675"/>
                        <a:pt x="479984" y="309932"/>
                        <a:pt x="469013" y="307189"/>
                      </a:cubicBezTo>
                      <a:lnTo>
                        <a:pt x="257820" y="249592"/>
                      </a:lnTo>
                      <a:cubicBezTo>
                        <a:pt x="249592" y="246849"/>
                        <a:pt x="241363" y="244106"/>
                        <a:pt x="230392" y="244106"/>
                      </a:cubicBezTo>
                      <a:lnTo>
                        <a:pt x="189251" y="244106"/>
                      </a:lnTo>
                      <a:lnTo>
                        <a:pt x="189251" y="82283"/>
                      </a:lnTo>
                      <a:lnTo>
                        <a:pt x="211193" y="82283"/>
                      </a:lnTo>
                      <a:cubicBezTo>
                        <a:pt x="227649" y="82283"/>
                        <a:pt x="233135" y="82283"/>
                        <a:pt x="252334" y="74054"/>
                      </a:cubicBezTo>
                      <a:cubicBezTo>
                        <a:pt x="326389" y="43884"/>
                        <a:pt x="383987" y="41141"/>
                        <a:pt x="458042" y="109710"/>
                      </a:cubicBezTo>
                      <a:lnTo>
                        <a:pt x="458042" y="109710"/>
                      </a:lnTo>
                      <a:cubicBezTo>
                        <a:pt x="471755" y="120681"/>
                        <a:pt x="479984" y="126167"/>
                        <a:pt x="501926" y="126167"/>
                      </a:cubicBezTo>
                      <a:lnTo>
                        <a:pt x="611637" y="126167"/>
                      </a:lnTo>
                      <a:cubicBezTo>
                        <a:pt x="630837" y="126167"/>
                        <a:pt x="644550" y="139881"/>
                        <a:pt x="644550" y="159080"/>
                      </a:cubicBezTo>
                      <a:cubicBezTo>
                        <a:pt x="644550" y="178280"/>
                        <a:pt x="630837" y="191993"/>
                        <a:pt x="611637" y="191993"/>
                      </a:cubicBezTo>
                      <a:lnTo>
                        <a:pt x="433357" y="191993"/>
                      </a:lnTo>
                      <a:cubicBezTo>
                        <a:pt x="422386" y="191993"/>
                        <a:pt x="411415" y="202964"/>
                        <a:pt x="411415" y="213935"/>
                      </a:cubicBezTo>
                      <a:cubicBezTo>
                        <a:pt x="411415" y="224906"/>
                        <a:pt x="422386" y="235878"/>
                        <a:pt x="433357" y="235878"/>
                      </a:cubicBezTo>
                      <a:lnTo>
                        <a:pt x="611637" y="235878"/>
                      </a:lnTo>
                      <a:cubicBezTo>
                        <a:pt x="652778" y="235878"/>
                        <a:pt x="688435" y="200221"/>
                        <a:pt x="688435" y="159080"/>
                      </a:cubicBezTo>
                      <a:cubicBezTo>
                        <a:pt x="688435" y="153595"/>
                        <a:pt x="688435" y="148109"/>
                        <a:pt x="685692" y="142623"/>
                      </a:cubicBezTo>
                      <a:lnTo>
                        <a:pt x="844772" y="60340"/>
                      </a:lnTo>
                      <a:cubicBezTo>
                        <a:pt x="858486" y="52112"/>
                        <a:pt x="880429" y="54855"/>
                        <a:pt x="888656" y="68569"/>
                      </a:cubicBezTo>
                      <a:cubicBezTo>
                        <a:pt x="905113" y="87768"/>
                        <a:pt x="902370" y="106968"/>
                        <a:pt x="885914" y="117938"/>
                      </a:cubicBezTo>
                      <a:lnTo>
                        <a:pt x="885914" y="117938"/>
                      </a:lnTo>
                      <a:close/>
                    </a:path>
                  </a:pathLst>
                </a:custGeom>
                <a:solidFill>
                  <a:srgbClr val="000000"/>
                </a:solidFill>
                <a:ln w="27426" cap="flat">
                  <a:noFill/>
                  <a:prstDash val="solid"/>
                  <a:miter/>
                </a:ln>
              </p:spPr>
              <p:txBody>
                <a:bodyPr rtlCol="0" anchor="ctr"/>
                <a:lstStyle/>
                <a:p>
                  <a:endParaRPr lang="en-US"/>
                </a:p>
              </p:txBody>
            </p:sp>
            <p:sp>
              <p:nvSpPr>
                <p:cNvPr id="22" name="Freeform 1271">
                  <a:extLst>
                    <a:ext uri="{FF2B5EF4-FFF2-40B4-BE49-F238E27FC236}">
                      <a16:creationId xmlns:a16="http://schemas.microsoft.com/office/drawing/2014/main" id="{BFC14846-3C31-D075-176F-621DF646336A}"/>
                    </a:ext>
                  </a:extLst>
                </p:cNvPr>
                <p:cNvSpPr/>
                <p:nvPr/>
              </p:nvSpPr>
              <p:spPr>
                <a:xfrm>
                  <a:off x="8803190" y="5374597"/>
                  <a:ext cx="488213" cy="746291"/>
                </a:xfrm>
                <a:custGeom>
                  <a:avLst/>
                  <a:gdLst>
                    <a:gd name="connsiteX0" fmla="*/ 123425 w 488213"/>
                    <a:gd name="connsiteY0" fmla="*/ 513157 h 746291"/>
                    <a:gd name="connsiteX1" fmla="*/ 82283 w 488213"/>
                    <a:gd name="connsiteY1" fmla="*/ 576240 h 746291"/>
                    <a:gd name="connsiteX2" fmla="*/ 128910 w 488213"/>
                    <a:gd name="connsiteY2" fmla="*/ 642066 h 746291"/>
                    <a:gd name="connsiteX3" fmla="*/ 128910 w 488213"/>
                    <a:gd name="connsiteY3" fmla="*/ 674980 h 746291"/>
                    <a:gd name="connsiteX4" fmla="*/ 200223 w 488213"/>
                    <a:gd name="connsiteY4" fmla="*/ 746292 h 746291"/>
                    <a:gd name="connsiteX5" fmla="*/ 296219 w 488213"/>
                    <a:gd name="connsiteY5" fmla="*/ 746292 h 746291"/>
                    <a:gd name="connsiteX6" fmla="*/ 367531 w 488213"/>
                    <a:gd name="connsiteY6" fmla="*/ 674980 h 746291"/>
                    <a:gd name="connsiteX7" fmla="*/ 367531 w 488213"/>
                    <a:gd name="connsiteY7" fmla="*/ 644809 h 746291"/>
                    <a:gd name="connsiteX8" fmla="*/ 414158 w 488213"/>
                    <a:gd name="connsiteY8" fmla="*/ 578983 h 746291"/>
                    <a:gd name="connsiteX9" fmla="*/ 373017 w 488213"/>
                    <a:gd name="connsiteY9" fmla="*/ 515899 h 746291"/>
                    <a:gd name="connsiteX10" fmla="*/ 422386 w 488213"/>
                    <a:gd name="connsiteY10" fmla="*/ 425388 h 746291"/>
                    <a:gd name="connsiteX11" fmla="*/ 488213 w 488213"/>
                    <a:gd name="connsiteY11" fmla="*/ 249851 h 746291"/>
                    <a:gd name="connsiteX12" fmla="*/ 488213 w 488213"/>
                    <a:gd name="connsiteY12" fmla="*/ 227909 h 746291"/>
                    <a:gd name="connsiteX13" fmla="*/ 463528 w 488213"/>
                    <a:gd name="connsiteY13" fmla="*/ 208710 h 746291"/>
                    <a:gd name="connsiteX14" fmla="*/ 444329 w 488213"/>
                    <a:gd name="connsiteY14" fmla="*/ 233395 h 746291"/>
                    <a:gd name="connsiteX15" fmla="*/ 444329 w 488213"/>
                    <a:gd name="connsiteY15" fmla="*/ 252594 h 746291"/>
                    <a:gd name="connsiteX16" fmla="*/ 386730 w 488213"/>
                    <a:gd name="connsiteY16" fmla="*/ 403446 h 746291"/>
                    <a:gd name="connsiteX17" fmla="*/ 329132 w 488213"/>
                    <a:gd name="connsiteY17" fmla="*/ 513157 h 746291"/>
                    <a:gd name="connsiteX18" fmla="*/ 159081 w 488213"/>
                    <a:gd name="connsiteY18" fmla="*/ 513157 h 746291"/>
                    <a:gd name="connsiteX19" fmla="*/ 101483 w 488213"/>
                    <a:gd name="connsiteY19" fmla="*/ 403446 h 746291"/>
                    <a:gd name="connsiteX20" fmla="*/ 43884 w 488213"/>
                    <a:gd name="connsiteY20" fmla="*/ 252594 h 746291"/>
                    <a:gd name="connsiteX21" fmla="*/ 104226 w 488213"/>
                    <a:gd name="connsiteY21" fmla="*/ 101742 h 746291"/>
                    <a:gd name="connsiteX22" fmla="*/ 244106 w 488213"/>
                    <a:gd name="connsiteY22" fmla="*/ 44144 h 746291"/>
                    <a:gd name="connsiteX23" fmla="*/ 244106 w 488213"/>
                    <a:gd name="connsiteY23" fmla="*/ 44144 h 746291"/>
                    <a:gd name="connsiteX24" fmla="*/ 364789 w 488213"/>
                    <a:gd name="connsiteY24" fmla="*/ 82543 h 746291"/>
                    <a:gd name="connsiteX25" fmla="*/ 394958 w 488213"/>
                    <a:gd name="connsiteY25" fmla="*/ 77057 h 746291"/>
                    <a:gd name="connsiteX26" fmla="*/ 389473 w 488213"/>
                    <a:gd name="connsiteY26" fmla="*/ 46887 h 746291"/>
                    <a:gd name="connsiteX27" fmla="*/ 244106 w 488213"/>
                    <a:gd name="connsiteY27" fmla="*/ 260 h 746291"/>
                    <a:gd name="connsiteX28" fmla="*/ 71312 w 488213"/>
                    <a:gd name="connsiteY28" fmla="*/ 68829 h 746291"/>
                    <a:gd name="connsiteX29" fmla="*/ 0 w 488213"/>
                    <a:gd name="connsiteY29" fmla="*/ 249851 h 746291"/>
                    <a:gd name="connsiteX30" fmla="*/ 65826 w 488213"/>
                    <a:gd name="connsiteY30" fmla="*/ 425388 h 746291"/>
                    <a:gd name="connsiteX31" fmla="*/ 123425 w 488213"/>
                    <a:gd name="connsiteY31" fmla="*/ 513157 h 746291"/>
                    <a:gd name="connsiteX32" fmla="*/ 123425 w 488213"/>
                    <a:gd name="connsiteY32" fmla="*/ 513157 h 746291"/>
                    <a:gd name="connsiteX33" fmla="*/ 329132 w 488213"/>
                    <a:gd name="connsiteY33" fmla="*/ 677723 h 746291"/>
                    <a:gd name="connsiteX34" fmla="*/ 301704 w 488213"/>
                    <a:gd name="connsiteY34" fmla="*/ 705150 h 746291"/>
                    <a:gd name="connsiteX35" fmla="*/ 205708 w 488213"/>
                    <a:gd name="connsiteY35" fmla="*/ 705150 h 746291"/>
                    <a:gd name="connsiteX36" fmla="*/ 178280 w 488213"/>
                    <a:gd name="connsiteY36" fmla="*/ 677723 h 746291"/>
                    <a:gd name="connsiteX37" fmla="*/ 178280 w 488213"/>
                    <a:gd name="connsiteY37" fmla="*/ 650295 h 746291"/>
                    <a:gd name="connsiteX38" fmla="*/ 331875 w 488213"/>
                    <a:gd name="connsiteY38" fmla="*/ 650295 h 746291"/>
                    <a:gd name="connsiteX39" fmla="*/ 331875 w 488213"/>
                    <a:gd name="connsiteY39" fmla="*/ 677723 h 746291"/>
                    <a:gd name="connsiteX40" fmla="*/ 153595 w 488213"/>
                    <a:gd name="connsiteY40" fmla="*/ 551555 h 746291"/>
                    <a:gd name="connsiteX41" fmla="*/ 348332 w 488213"/>
                    <a:gd name="connsiteY41" fmla="*/ 551555 h 746291"/>
                    <a:gd name="connsiteX42" fmla="*/ 375759 w 488213"/>
                    <a:gd name="connsiteY42" fmla="*/ 578983 h 746291"/>
                    <a:gd name="connsiteX43" fmla="*/ 348332 w 488213"/>
                    <a:gd name="connsiteY43" fmla="*/ 606411 h 746291"/>
                    <a:gd name="connsiteX44" fmla="*/ 153595 w 488213"/>
                    <a:gd name="connsiteY44" fmla="*/ 606411 h 746291"/>
                    <a:gd name="connsiteX45" fmla="*/ 126167 w 488213"/>
                    <a:gd name="connsiteY45" fmla="*/ 578983 h 746291"/>
                    <a:gd name="connsiteX46" fmla="*/ 153595 w 488213"/>
                    <a:gd name="connsiteY46" fmla="*/ 551555 h 746291"/>
                    <a:gd name="connsiteX47" fmla="*/ 153595 w 488213"/>
                    <a:gd name="connsiteY47" fmla="*/ 551555 h 7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213" h="746291">
                      <a:moveTo>
                        <a:pt x="123425" y="513157"/>
                      </a:moveTo>
                      <a:cubicBezTo>
                        <a:pt x="98740" y="524128"/>
                        <a:pt x="82283" y="548812"/>
                        <a:pt x="82283" y="576240"/>
                      </a:cubicBezTo>
                      <a:cubicBezTo>
                        <a:pt x="82283" y="606411"/>
                        <a:pt x="101483" y="633838"/>
                        <a:pt x="128910" y="642066"/>
                      </a:cubicBezTo>
                      <a:lnTo>
                        <a:pt x="128910" y="674980"/>
                      </a:lnTo>
                      <a:cubicBezTo>
                        <a:pt x="128910" y="716121"/>
                        <a:pt x="161823" y="746292"/>
                        <a:pt x="200223" y="746292"/>
                      </a:cubicBezTo>
                      <a:lnTo>
                        <a:pt x="296219" y="746292"/>
                      </a:lnTo>
                      <a:cubicBezTo>
                        <a:pt x="337361" y="746292"/>
                        <a:pt x="367531" y="713378"/>
                        <a:pt x="367531" y="674980"/>
                      </a:cubicBezTo>
                      <a:lnTo>
                        <a:pt x="367531" y="644809"/>
                      </a:lnTo>
                      <a:cubicBezTo>
                        <a:pt x="394958" y="633838"/>
                        <a:pt x="414158" y="609153"/>
                        <a:pt x="414158" y="578983"/>
                      </a:cubicBezTo>
                      <a:cubicBezTo>
                        <a:pt x="414158" y="551555"/>
                        <a:pt x="397701" y="526871"/>
                        <a:pt x="373017" y="515899"/>
                      </a:cubicBezTo>
                      <a:cubicBezTo>
                        <a:pt x="381245" y="480243"/>
                        <a:pt x="403187" y="452816"/>
                        <a:pt x="422386" y="425388"/>
                      </a:cubicBezTo>
                      <a:cubicBezTo>
                        <a:pt x="452557" y="381504"/>
                        <a:pt x="488213" y="334877"/>
                        <a:pt x="488213" y="249851"/>
                      </a:cubicBezTo>
                      <a:cubicBezTo>
                        <a:pt x="488213" y="241623"/>
                        <a:pt x="488213" y="233395"/>
                        <a:pt x="488213" y="227909"/>
                      </a:cubicBezTo>
                      <a:cubicBezTo>
                        <a:pt x="488213" y="216938"/>
                        <a:pt x="477241" y="205967"/>
                        <a:pt x="463528" y="208710"/>
                      </a:cubicBezTo>
                      <a:cubicBezTo>
                        <a:pt x="452557" y="208710"/>
                        <a:pt x="441586" y="219681"/>
                        <a:pt x="444329" y="233395"/>
                      </a:cubicBezTo>
                      <a:cubicBezTo>
                        <a:pt x="444329" y="238881"/>
                        <a:pt x="444329" y="247109"/>
                        <a:pt x="444329" y="252594"/>
                      </a:cubicBezTo>
                      <a:cubicBezTo>
                        <a:pt x="444329" y="323906"/>
                        <a:pt x="416901" y="362305"/>
                        <a:pt x="386730" y="403446"/>
                      </a:cubicBezTo>
                      <a:cubicBezTo>
                        <a:pt x="364789" y="433616"/>
                        <a:pt x="340103" y="466529"/>
                        <a:pt x="329132" y="513157"/>
                      </a:cubicBezTo>
                      <a:lnTo>
                        <a:pt x="159081" y="513157"/>
                      </a:lnTo>
                      <a:cubicBezTo>
                        <a:pt x="148109" y="466529"/>
                        <a:pt x="123425" y="436359"/>
                        <a:pt x="101483" y="403446"/>
                      </a:cubicBezTo>
                      <a:cubicBezTo>
                        <a:pt x="71312" y="362305"/>
                        <a:pt x="43884" y="323906"/>
                        <a:pt x="43884" y="252594"/>
                      </a:cubicBezTo>
                      <a:cubicBezTo>
                        <a:pt x="43884" y="175797"/>
                        <a:pt x="76798" y="129170"/>
                        <a:pt x="104226" y="101742"/>
                      </a:cubicBezTo>
                      <a:cubicBezTo>
                        <a:pt x="142624" y="66086"/>
                        <a:pt x="191994" y="44144"/>
                        <a:pt x="244106" y="44144"/>
                      </a:cubicBezTo>
                      <a:cubicBezTo>
                        <a:pt x="244106" y="44144"/>
                        <a:pt x="244106" y="44144"/>
                        <a:pt x="244106" y="44144"/>
                      </a:cubicBezTo>
                      <a:cubicBezTo>
                        <a:pt x="285248" y="44144"/>
                        <a:pt x="329132" y="57858"/>
                        <a:pt x="364789" y="82543"/>
                      </a:cubicBezTo>
                      <a:cubicBezTo>
                        <a:pt x="375759" y="90771"/>
                        <a:pt x="389473" y="88029"/>
                        <a:pt x="394958" y="77057"/>
                      </a:cubicBezTo>
                      <a:cubicBezTo>
                        <a:pt x="403187" y="66086"/>
                        <a:pt x="400444" y="52372"/>
                        <a:pt x="389473" y="46887"/>
                      </a:cubicBezTo>
                      <a:cubicBezTo>
                        <a:pt x="348332" y="16717"/>
                        <a:pt x="296219" y="-2483"/>
                        <a:pt x="244106" y="260"/>
                      </a:cubicBezTo>
                      <a:cubicBezTo>
                        <a:pt x="181023" y="260"/>
                        <a:pt x="117940" y="24945"/>
                        <a:pt x="71312" y="68829"/>
                      </a:cubicBezTo>
                      <a:cubicBezTo>
                        <a:pt x="24685" y="115456"/>
                        <a:pt x="0" y="178539"/>
                        <a:pt x="0" y="249851"/>
                      </a:cubicBezTo>
                      <a:cubicBezTo>
                        <a:pt x="0" y="334877"/>
                        <a:pt x="35656" y="384247"/>
                        <a:pt x="65826" y="425388"/>
                      </a:cubicBezTo>
                      <a:cubicBezTo>
                        <a:pt x="95997" y="452816"/>
                        <a:pt x="115197" y="477500"/>
                        <a:pt x="123425" y="513157"/>
                      </a:cubicBezTo>
                      <a:lnTo>
                        <a:pt x="123425" y="513157"/>
                      </a:lnTo>
                      <a:close/>
                      <a:moveTo>
                        <a:pt x="329132" y="677723"/>
                      </a:moveTo>
                      <a:cubicBezTo>
                        <a:pt x="329132" y="694178"/>
                        <a:pt x="315418" y="705150"/>
                        <a:pt x="301704" y="705150"/>
                      </a:cubicBezTo>
                      <a:lnTo>
                        <a:pt x="205708" y="705150"/>
                      </a:lnTo>
                      <a:cubicBezTo>
                        <a:pt x="189251" y="705150"/>
                        <a:pt x="178280" y="691436"/>
                        <a:pt x="178280" y="677723"/>
                      </a:cubicBezTo>
                      <a:lnTo>
                        <a:pt x="178280" y="650295"/>
                      </a:lnTo>
                      <a:lnTo>
                        <a:pt x="331875" y="650295"/>
                      </a:lnTo>
                      <a:lnTo>
                        <a:pt x="331875" y="677723"/>
                      </a:lnTo>
                      <a:close/>
                      <a:moveTo>
                        <a:pt x="153595" y="551555"/>
                      </a:moveTo>
                      <a:lnTo>
                        <a:pt x="348332" y="551555"/>
                      </a:lnTo>
                      <a:cubicBezTo>
                        <a:pt x="362046" y="551555"/>
                        <a:pt x="375759" y="562526"/>
                        <a:pt x="375759" y="578983"/>
                      </a:cubicBezTo>
                      <a:cubicBezTo>
                        <a:pt x="375759" y="592697"/>
                        <a:pt x="364789" y="606411"/>
                        <a:pt x="348332" y="606411"/>
                      </a:cubicBezTo>
                      <a:lnTo>
                        <a:pt x="153595" y="606411"/>
                      </a:lnTo>
                      <a:cubicBezTo>
                        <a:pt x="139881" y="606411"/>
                        <a:pt x="126167" y="595440"/>
                        <a:pt x="126167" y="578983"/>
                      </a:cubicBezTo>
                      <a:cubicBezTo>
                        <a:pt x="126167" y="562526"/>
                        <a:pt x="139881" y="551555"/>
                        <a:pt x="153595" y="551555"/>
                      </a:cubicBezTo>
                      <a:lnTo>
                        <a:pt x="153595" y="551555"/>
                      </a:lnTo>
                      <a:close/>
                    </a:path>
                  </a:pathLst>
                </a:custGeom>
                <a:solidFill>
                  <a:srgbClr val="000000"/>
                </a:solidFill>
                <a:ln w="27426" cap="flat">
                  <a:noFill/>
                  <a:prstDash val="solid"/>
                  <a:miter/>
                </a:ln>
              </p:spPr>
              <p:txBody>
                <a:bodyPr rtlCol="0" anchor="ctr"/>
                <a:lstStyle/>
                <a:p>
                  <a:endParaRPr lang="en-US"/>
                </a:p>
              </p:txBody>
            </p:sp>
          </p:grpSp>
          <p:sp>
            <p:nvSpPr>
              <p:cNvPr id="12" name="Freeform 1261">
                <a:extLst>
                  <a:ext uri="{FF2B5EF4-FFF2-40B4-BE49-F238E27FC236}">
                    <a16:creationId xmlns:a16="http://schemas.microsoft.com/office/drawing/2014/main" id="{D4D193BB-1440-EE6B-E332-3AD318B8357B}"/>
                  </a:ext>
                </a:extLst>
              </p:cNvPr>
              <p:cNvSpPr/>
              <p:nvPr/>
            </p:nvSpPr>
            <p:spPr>
              <a:xfrm>
                <a:off x="9033583" y="5509252"/>
                <a:ext cx="43884" cy="178279"/>
              </a:xfrm>
              <a:custGeom>
                <a:avLst/>
                <a:gdLst>
                  <a:gd name="connsiteX0" fmla="*/ 43884 w 43884"/>
                  <a:gd name="connsiteY0" fmla="*/ 21943 h 178279"/>
                  <a:gd name="connsiteX1" fmla="*/ 21943 w 43884"/>
                  <a:gd name="connsiteY1" fmla="*/ 0 h 178279"/>
                  <a:gd name="connsiteX2" fmla="*/ 0 w 43884"/>
                  <a:gd name="connsiteY2" fmla="*/ 21943 h 178279"/>
                  <a:gd name="connsiteX3" fmla="*/ 0 w 43884"/>
                  <a:gd name="connsiteY3" fmla="*/ 156338 h 178279"/>
                  <a:gd name="connsiteX4" fmla="*/ 21943 w 43884"/>
                  <a:gd name="connsiteY4" fmla="*/ 178280 h 178279"/>
                  <a:gd name="connsiteX5" fmla="*/ 43884 w 43884"/>
                  <a:gd name="connsiteY5" fmla="*/ 156338 h 178279"/>
                  <a:gd name="connsiteX6" fmla="*/ 43884 w 43884"/>
                  <a:gd name="connsiteY6" fmla="*/ 21943 h 1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178279">
                    <a:moveTo>
                      <a:pt x="43884" y="21943"/>
                    </a:moveTo>
                    <a:cubicBezTo>
                      <a:pt x="43884" y="10971"/>
                      <a:pt x="32914" y="0"/>
                      <a:pt x="21943" y="0"/>
                    </a:cubicBezTo>
                    <a:cubicBezTo>
                      <a:pt x="10972" y="0"/>
                      <a:pt x="0" y="10971"/>
                      <a:pt x="0" y="21943"/>
                    </a:cubicBezTo>
                    <a:lnTo>
                      <a:pt x="0" y="156338"/>
                    </a:lnTo>
                    <a:cubicBezTo>
                      <a:pt x="0" y="167309"/>
                      <a:pt x="10972" y="178280"/>
                      <a:pt x="21943" y="178280"/>
                    </a:cubicBezTo>
                    <a:cubicBezTo>
                      <a:pt x="32914" y="178280"/>
                      <a:pt x="43884" y="167309"/>
                      <a:pt x="43884" y="156338"/>
                    </a:cubicBezTo>
                    <a:lnTo>
                      <a:pt x="43884" y="21943"/>
                    </a:lnTo>
                    <a:close/>
                  </a:path>
                </a:pathLst>
              </a:custGeom>
              <a:solidFill>
                <a:srgbClr val="000000"/>
              </a:solidFill>
              <a:ln w="27426" cap="flat">
                <a:noFill/>
                <a:prstDash val="solid"/>
                <a:miter/>
              </a:ln>
            </p:spPr>
            <p:txBody>
              <a:bodyPr rtlCol="0" anchor="ctr"/>
              <a:lstStyle/>
              <a:p>
                <a:endParaRPr lang="en-US"/>
              </a:p>
            </p:txBody>
          </p:sp>
          <p:sp>
            <p:nvSpPr>
              <p:cNvPr id="13" name="Freeform 1262">
                <a:extLst>
                  <a:ext uri="{FF2B5EF4-FFF2-40B4-BE49-F238E27FC236}">
                    <a16:creationId xmlns:a16="http://schemas.microsoft.com/office/drawing/2014/main" id="{22709DC9-79AD-5777-623F-7B9D6EB772C8}"/>
                  </a:ext>
                </a:extLst>
              </p:cNvPr>
              <p:cNvSpPr/>
              <p:nvPr/>
            </p:nvSpPr>
            <p:spPr>
              <a:xfrm>
                <a:off x="9033583" y="5745130"/>
                <a:ext cx="43884" cy="43884"/>
              </a:xfrm>
              <a:custGeom>
                <a:avLst/>
                <a:gdLst>
                  <a:gd name="connsiteX0" fmla="*/ 21943 w 43884"/>
                  <a:gd name="connsiteY0" fmla="*/ 0 h 43884"/>
                  <a:gd name="connsiteX1" fmla="*/ 0 w 43884"/>
                  <a:gd name="connsiteY1" fmla="*/ 21942 h 43884"/>
                  <a:gd name="connsiteX2" fmla="*/ 0 w 43884"/>
                  <a:gd name="connsiteY2" fmla="*/ 21942 h 43884"/>
                  <a:gd name="connsiteX3" fmla="*/ 21943 w 43884"/>
                  <a:gd name="connsiteY3" fmla="*/ 43884 h 43884"/>
                  <a:gd name="connsiteX4" fmla="*/ 43884 w 43884"/>
                  <a:gd name="connsiteY4" fmla="*/ 21942 h 43884"/>
                  <a:gd name="connsiteX5" fmla="*/ 21943 w 43884"/>
                  <a:gd name="connsiteY5" fmla="*/ 0 h 43884"/>
                  <a:gd name="connsiteX6" fmla="*/ 21943 w 43884"/>
                  <a:gd name="connsiteY6"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43884">
                    <a:moveTo>
                      <a:pt x="21943" y="0"/>
                    </a:moveTo>
                    <a:cubicBezTo>
                      <a:pt x="10972" y="0"/>
                      <a:pt x="0" y="10971"/>
                      <a:pt x="0" y="21942"/>
                    </a:cubicBezTo>
                    <a:lnTo>
                      <a:pt x="0" y="21942"/>
                    </a:lnTo>
                    <a:cubicBezTo>
                      <a:pt x="0" y="32913"/>
                      <a:pt x="10972" y="43884"/>
                      <a:pt x="21943" y="43884"/>
                    </a:cubicBezTo>
                    <a:cubicBezTo>
                      <a:pt x="32914" y="43884"/>
                      <a:pt x="43884" y="32913"/>
                      <a:pt x="43884" y="21942"/>
                    </a:cubicBezTo>
                    <a:cubicBezTo>
                      <a:pt x="43884" y="8228"/>
                      <a:pt x="32914" y="0"/>
                      <a:pt x="21943" y="0"/>
                    </a:cubicBezTo>
                    <a:lnTo>
                      <a:pt x="21943" y="0"/>
                    </a:lnTo>
                    <a:close/>
                  </a:path>
                </a:pathLst>
              </a:custGeom>
              <a:solidFill>
                <a:srgbClr val="000000"/>
              </a:solidFill>
              <a:ln w="27426" cap="flat">
                <a:noFill/>
                <a:prstDash val="solid"/>
                <a:miter/>
              </a:ln>
            </p:spPr>
            <p:txBody>
              <a:bodyPr rtlCol="0" anchor="ctr"/>
              <a:lstStyle/>
              <a:p>
                <a:endParaRPr lang="en-US"/>
              </a:p>
            </p:txBody>
          </p:sp>
          <p:sp>
            <p:nvSpPr>
              <p:cNvPr id="14" name="Freeform 1263">
                <a:extLst>
                  <a:ext uri="{FF2B5EF4-FFF2-40B4-BE49-F238E27FC236}">
                    <a16:creationId xmlns:a16="http://schemas.microsoft.com/office/drawing/2014/main" id="{8E0F0387-F79C-6A49-BF0D-CB14D2CAF3D4}"/>
                  </a:ext>
                </a:extLst>
              </p:cNvPr>
              <p:cNvSpPr/>
              <p:nvPr/>
            </p:nvSpPr>
            <p:spPr>
              <a:xfrm>
                <a:off x="9381914" y="5621705"/>
                <a:ext cx="131652" cy="43884"/>
              </a:xfrm>
              <a:custGeom>
                <a:avLst/>
                <a:gdLst>
                  <a:gd name="connsiteX0" fmla="*/ 109711 w 131652"/>
                  <a:gd name="connsiteY0" fmla="*/ 0 h 43884"/>
                  <a:gd name="connsiteX1" fmla="*/ 21942 w 131652"/>
                  <a:gd name="connsiteY1" fmla="*/ 0 h 43884"/>
                  <a:gd name="connsiteX2" fmla="*/ 0 w 131652"/>
                  <a:gd name="connsiteY2" fmla="*/ 21942 h 43884"/>
                  <a:gd name="connsiteX3" fmla="*/ 21942 w 131652"/>
                  <a:gd name="connsiteY3" fmla="*/ 43884 h 43884"/>
                  <a:gd name="connsiteX4" fmla="*/ 109711 w 131652"/>
                  <a:gd name="connsiteY4" fmla="*/ 43884 h 43884"/>
                  <a:gd name="connsiteX5" fmla="*/ 131653 w 131652"/>
                  <a:gd name="connsiteY5" fmla="*/ 21942 h 43884"/>
                  <a:gd name="connsiteX6" fmla="*/ 109711 w 131652"/>
                  <a:gd name="connsiteY6" fmla="*/ 0 h 43884"/>
                  <a:gd name="connsiteX7" fmla="*/ 109711 w 131652"/>
                  <a:gd name="connsiteY7"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2" h="43884">
                    <a:moveTo>
                      <a:pt x="109711" y="0"/>
                    </a:moveTo>
                    <a:lnTo>
                      <a:pt x="21942" y="0"/>
                    </a:lnTo>
                    <a:cubicBezTo>
                      <a:pt x="10971" y="0"/>
                      <a:pt x="0" y="10971"/>
                      <a:pt x="0" y="21942"/>
                    </a:cubicBezTo>
                    <a:cubicBezTo>
                      <a:pt x="0" y="32913"/>
                      <a:pt x="10971" y="43884"/>
                      <a:pt x="21942" y="43884"/>
                    </a:cubicBezTo>
                    <a:lnTo>
                      <a:pt x="109711" y="43884"/>
                    </a:lnTo>
                    <a:cubicBezTo>
                      <a:pt x="120682" y="43884"/>
                      <a:pt x="131653" y="32913"/>
                      <a:pt x="131653" y="21942"/>
                    </a:cubicBezTo>
                    <a:cubicBezTo>
                      <a:pt x="131653" y="10971"/>
                      <a:pt x="120682" y="0"/>
                      <a:pt x="109711" y="0"/>
                    </a:cubicBezTo>
                    <a:lnTo>
                      <a:pt x="109711" y="0"/>
                    </a:lnTo>
                    <a:close/>
                  </a:path>
                </a:pathLst>
              </a:custGeom>
              <a:solidFill>
                <a:srgbClr val="000000"/>
              </a:solidFill>
              <a:ln w="27426" cap="flat">
                <a:noFill/>
                <a:prstDash val="solid"/>
                <a:miter/>
              </a:ln>
            </p:spPr>
            <p:txBody>
              <a:bodyPr rtlCol="0" anchor="ctr"/>
              <a:lstStyle/>
              <a:p>
                <a:endParaRPr lang="en-US"/>
              </a:p>
            </p:txBody>
          </p:sp>
          <p:sp>
            <p:nvSpPr>
              <p:cNvPr id="15" name="Freeform 1264">
                <a:extLst>
                  <a:ext uri="{FF2B5EF4-FFF2-40B4-BE49-F238E27FC236}">
                    <a16:creationId xmlns:a16="http://schemas.microsoft.com/office/drawing/2014/main" id="{FF80BC80-78F9-64D5-FFDB-34964079ED6A}"/>
                  </a:ext>
                </a:extLst>
              </p:cNvPr>
              <p:cNvSpPr/>
              <p:nvPr/>
            </p:nvSpPr>
            <p:spPr>
              <a:xfrm>
                <a:off x="9341474" y="5389272"/>
                <a:ext cx="119279" cy="92552"/>
              </a:xfrm>
              <a:custGeom>
                <a:avLst/>
                <a:gdLst>
                  <a:gd name="connsiteX0" fmla="*/ 23984 w 119279"/>
                  <a:gd name="connsiteY0" fmla="*/ 92553 h 92552"/>
                  <a:gd name="connsiteX1" fmla="*/ 34954 w 119279"/>
                  <a:gd name="connsiteY1" fmla="*/ 89810 h 92552"/>
                  <a:gd name="connsiteX2" fmla="*/ 109009 w 119279"/>
                  <a:gd name="connsiteY2" fmla="*/ 40440 h 92552"/>
                  <a:gd name="connsiteX3" fmla="*/ 114495 w 119279"/>
                  <a:gd name="connsiteY3" fmla="*/ 10270 h 92552"/>
                  <a:gd name="connsiteX4" fmla="*/ 84325 w 119279"/>
                  <a:gd name="connsiteY4" fmla="*/ 4785 h 92552"/>
                  <a:gd name="connsiteX5" fmla="*/ 10270 w 119279"/>
                  <a:gd name="connsiteY5" fmla="*/ 54154 h 92552"/>
                  <a:gd name="connsiteX6" fmla="*/ 4785 w 119279"/>
                  <a:gd name="connsiteY6" fmla="*/ 84325 h 92552"/>
                  <a:gd name="connsiteX7" fmla="*/ 23984 w 119279"/>
                  <a:gd name="connsiteY7" fmla="*/ 92553 h 92552"/>
                  <a:gd name="connsiteX8" fmla="*/ 23984 w 119279"/>
                  <a:gd name="connsiteY8" fmla="*/ 92553 h 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2552">
                    <a:moveTo>
                      <a:pt x="23984" y="92553"/>
                    </a:moveTo>
                    <a:cubicBezTo>
                      <a:pt x="29469" y="92553"/>
                      <a:pt x="32212" y="92553"/>
                      <a:pt x="34954" y="89810"/>
                    </a:cubicBezTo>
                    <a:lnTo>
                      <a:pt x="109009" y="40440"/>
                    </a:lnTo>
                    <a:cubicBezTo>
                      <a:pt x="119980" y="34954"/>
                      <a:pt x="122723" y="21241"/>
                      <a:pt x="114495" y="10270"/>
                    </a:cubicBezTo>
                    <a:cubicBezTo>
                      <a:pt x="109009" y="-701"/>
                      <a:pt x="95296" y="-3444"/>
                      <a:pt x="84325" y="4785"/>
                    </a:cubicBezTo>
                    <a:lnTo>
                      <a:pt x="10270" y="54154"/>
                    </a:lnTo>
                    <a:cubicBezTo>
                      <a:pt x="-701" y="59640"/>
                      <a:pt x="-3444" y="73354"/>
                      <a:pt x="4785" y="84325"/>
                    </a:cubicBezTo>
                    <a:cubicBezTo>
                      <a:pt x="10270" y="89810"/>
                      <a:pt x="18498" y="92553"/>
                      <a:pt x="23984" y="92553"/>
                    </a:cubicBezTo>
                    <a:lnTo>
                      <a:pt x="23984" y="92553"/>
                    </a:lnTo>
                    <a:close/>
                  </a:path>
                </a:pathLst>
              </a:custGeom>
              <a:solidFill>
                <a:srgbClr val="000000"/>
              </a:solidFill>
              <a:ln w="27426" cap="flat">
                <a:noFill/>
                <a:prstDash val="solid"/>
                <a:miter/>
              </a:ln>
            </p:spPr>
            <p:txBody>
              <a:bodyPr rtlCol="0" anchor="ctr"/>
              <a:lstStyle/>
              <a:p>
                <a:endParaRPr lang="en-US"/>
              </a:p>
            </p:txBody>
          </p:sp>
          <p:sp>
            <p:nvSpPr>
              <p:cNvPr id="16" name="Freeform 1265">
                <a:extLst>
                  <a:ext uri="{FF2B5EF4-FFF2-40B4-BE49-F238E27FC236}">
                    <a16:creationId xmlns:a16="http://schemas.microsoft.com/office/drawing/2014/main" id="{5BD673F8-1FAA-07F3-167F-4B50AB33502F}"/>
                  </a:ext>
                </a:extLst>
              </p:cNvPr>
              <p:cNvSpPr/>
              <p:nvPr/>
            </p:nvSpPr>
            <p:spPr>
              <a:xfrm>
                <a:off x="9343405" y="5808102"/>
                <a:ext cx="117348" cy="90622"/>
              </a:xfrm>
              <a:custGeom>
                <a:avLst/>
                <a:gdLst>
                  <a:gd name="connsiteX0" fmla="*/ 107079 w 117348"/>
                  <a:gd name="connsiteY0" fmla="*/ 52224 h 90622"/>
                  <a:gd name="connsiteX1" fmla="*/ 33024 w 117348"/>
                  <a:gd name="connsiteY1" fmla="*/ 2854 h 90622"/>
                  <a:gd name="connsiteX2" fmla="*/ 2854 w 117348"/>
                  <a:gd name="connsiteY2" fmla="*/ 8340 h 90622"/>
                  <a:gd name="connsiteX3" fmla="*/ 8339 w 117348"/>
                  <a:gd name="connsiteY3" fmla="*/ 38510 h 90622"/>
                  <a:gd name="connsiteX4" fmla="*/ 82394 w 117348"/>
                  <a:gd name="connsiteY4" fmla="*/ 87879 h 90622"/>
                  <a:gd name="connsiteX5" fmla="*/ 93365 w 117348"/>
                  <a:gd name="connsiteY5" fmla="*/ 90622 h 90622"/>
                  <a:gd name="connsiteX6" fmla="*/ 112565 w 117348"/>
                  <a:gd name="connsiteY6" fmla="*/ 79652 h 90622"/>
                  <a:gd name="connsiteX7" fmla="*/ 107079 w 117348"/>
                  <a:gd name="connsiteY7" fmla="*/ 52224 h 90622"/>
                  <a:gd name="connsiteX8" fmla="*/ 107079 w 117348"/>
                  <a:gd name="connsiteY8" fmla="*/ 52224 h 9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 h="90622">
                    <a:moveTo>
                      <a:pt x="107079" y="52224"/>
                    </a:moveTo>
                    <a:lnTo>
                      <a:pt x="33024" y="2854"/>
                    </a:lnTo>
                    <a:cubicBezTo>
                      <a:pt x="22053" y="-2631"/>
                      <a:pt x="8339" y="111"/>
                      <a:pt x="2854" y="8340"/>
                    </a:cubicBezTo>
                    <a:cubicBezTo>
                      <a:pt x="-2632" y="19310"/>
                      <a:pt x="111" y="33024"/>
                      <a:pt x="8339" y="38510"/>
                    </a:cubicBezTo>
                    <a:lnTo>
                      <a:pt x="82394" y="87879"/>
                    </a:lnTo>
                    <a:cubicBezTo>
                      <a:pt x="85137" y="90622"/>
                      <a:pt x="90622" y="90622"/>
                      <a:pt x="93365" y="90622"/>
                    </a:cubicBezTo>
                    <a:cubicBezTo>
                      <a:pt x="101593" y="90622"/>
                      <a:pt x="107079" y="87879"/>
                      <a:pt x="112565" y="79652"/>
                    </a:cubicBezTo>
                    <a:cubicBezTo>
                      <a:pt x="120793" y="71423"/>
                      <a:pt x="118050" y="57709"/>
                      <a:pt x="107079" y="52224"/>
                    </a:cubicBezTo>
                    <a:lnTo>
                      <a:pt x="107079" y="52224"/>
                    </a:lnTo>
                    <a:close/>
                  </a:path>
                </a:pathLst>
              </a:custGeom>
              <a:solidFill>
                <a:srgbClr val="000000"/>
              </a:solidFill>
              <a:ln w="27426" cap="flat">
                <a:noFill/>
                <a:prstDash val="solid"/>
                <a:miter/>
              </a:ln>
            </p:spPr>
            <p:txBody>
              <a:bodyPr rtlCol="0" anchor="ctr"/>
              <a:lstStyle/>
              <a:p>
                <a:endParaRPr lang="en-US"/>
              </a:p>
            </p:txBody>
          </p:sp>
          <p:sp>
            <p:nvSpPr>
              <p:cNvPr id="17" name="Freeform 1266">
                <a:extLst>
                  <a:ext uri="{FF2B5EF4-FFF2-40B4-BE49-F238E27FC236}">
                    <a16:creationId xmlns:a16="http://schemas.microsoft.com/office/drawing/2014/main" id="{C9890FC4-75C6-9F23-8CD4-19A31990CF54}"/>
                  </a:ext>
                </a:extLst>
              </p:cNvPr>
              <p:cNvSpPr/>
              <p:nvPr/>
            </p:nvSpPr>
            <p:spPr>
              <a:xfrm>
                <a:off x="8597483" y="5621705"/>
                <a:ext cx="131653" cy="43884"/>
              </a:xfrm>
              <a:custGeom>
                <a:avLst/>
                <a:gdLst>
                  <a:gd name="connsiteX0" fmla="*/ 21943 w 131653"/>
                  <a:gd name="connsiteY0" fmla="*/ 43884 h 43884"/>
                  <a:gd name="connsiteX1" fmla="*/ 109711 w 131653"/>
                  <a:gd name="connsiteY1" fmla="*/ 43884 h 43884"/>
                  <a:gd name="connsiteX2" fmla="*/ 131653 w 131653"/>
                  <a:gd name="connsiteY2" fmla="*/ 21942 h 43884"/>
                  <a:gd name="connsiteX3" fmla="*/ 109711 w 131653"/>
                  <a:gd name="connsiteY3" fmla="*/ 0 h 43884"/>
                  <a:gd name="connsiteX4" fmla="*/ 21943 w 131653"/>
                  <a:gd name="connsiteY4" fmla="*/ 0 h 43884"/>
                  <a:gd name="connsiteX5" fmla="*/ 0 w 131653"/>
                  <a:gd name="connsiteY5" fmla="*/ 21942 h 43884"/>
                  <a:gd name="connsiteX6" fmla="*/ 21943 w 131653"/>
                  <a:gd name="connsiteY6" fmla="*/ 43884 h 43884"/>
                  <a:gd name="connsiteX7" fmla="*/ 21943 w 131653"/>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3" h="43884">
                    <a:moveTo>
                      <a:pt x="21943" y="43884"/>
                    </a:moveTo>
                    <a:lnTo>
                      <a:pt x="109711" y="43884"/>
                    </a:lnTo>
                    <a:cubicBezTo>
                      <a:pt x="120682" y="43884"/>
                      <a:pt x="131653" y="32913"/>
                      <a:pt x="131653" y="21942"/>
                    </a:cubicBezTo>
                    <a:cubicBezTo>
                      <a:pt x="131653" y="10971"/>
                      <a:pt x="120682" y="0"/>
                      <a:pt x="109711" y="0"/>
                    </a:cubicBezTo>
                    <a:lnTo>
                      <a:pt x="21943" y="0"/>
                    </a:lnTo>
                    <a:cubicBezTo>
                      <a:pt x="10971" y="0"/>
                      <a:pt x="0" y="10971"/>
                      <a:pt x="0" y="21942"/>
                    </a:cubicBezTo>
                    <a:cubicBezTo>
                      <a:pt x="0" y="35656"/>
                      <a:pt x="8229" y="43884"/>
                      <a:pt x="21943" y="43884"/>
                    </a:cubicBezTo>
                    <a:lnTo>
                      <a:pt x="21943" y="43884"/>
                    </a:lnTo>
                    <a:close/>
                  </a:path>
                </a:pathLst>
              </a:custGeom>
              <a:solidFill>
                <a:srgbClr val="000000"/>
              </a:solidFill>
              <a:ln w="27426" cap="flat">
                <a:noFill/>
                <a:prstDash val="solid"/>
                <a:miter/>
              </a:ln>
            </p:spPr>
            <p:txBody>
              <a:bodyPr rtlCol="0" anchor="ctr"/>
              <a:lstStyle/>
              <a:p>
                <a:endParaRPr lang="en-US"/>
              </a:p>
            </p:txBody>
          </p:sp>
          <p:sp>
            <p:nvSpPr>
              <p:cNvPr id="18" name="Freeform 1267">
                <a:extLst>
                  <a:ext uri="{FF2B5EF4-FFF2-40B4-BE49-F238E27FC236}">
                    <a16:creationId xmlns:a16="http://schemas.microsoft.com/office/drawing/2014/main" id="{194550C4-CAD0-0697-3813-1B15D03FB2FD}"/>
                  </a:ext>
                </a:extLst>
              </p:cNvPr>
              <p:cNvSpPr/>
              <p:nvPr/>
            </p:nvSpPr>
            <p:spPr>
              <a:xfrm>
                <a:off x="8648735" y="5388459"/>
                <a:ext cx="116167" cy="93364"/>
              </a:xfrm>
              <a:custGeom>
                <a:avLst/>
                <a:gdLst>
                  <a:gd name="connsiteX0" fmla="*/ 9089 w 116167"/>
                  <a:gd name="connsiteY0" fmla="*/ 41253 h 93364"/>
                  <a:gd name="connsiteX1" fmla="*/ 83143 w 116167"/>
                  <a:gd name="connsiteY1" fmla="*/ 90622 h 93364"/>
                  <a:gd name="connsiteX2" fmla="*/ 94115 w 116167"/>
                  <a:gd name="connsiteY2" fmla="*/ 93365 h 93364"/>
                  <a:gd name="connsiteX3" fmla="*/ 113314 w 116167"/>
                  <a:gd name="connsiteY3" fmla="*/ 82394 h 93364"/>
                  <a:gd name="connsiteX4" fmla="*/ 107828 w 116167"/>
                  <a:gd name="connsiteY4" fmla="*/ 52223 h 93364"/>
                  <a:gd name="connsiteX5" fmla="*/ 33773 w 116167"/>
                  <a:gd name="connsiteY5" fmla="*/ 2854 h 93364"/>
                  <a:gd name="connsiteX6" fmla="*/ 3603 w 116167"/>
                  <a:gd name="connsiteY6" fmla="*/ 8339 h 93364"/>
                  <a:gd name="connsiteX7" fmla="*/ 9089 w 116167"/>
                  <a:gd name="connsiteY7" fmla="*/ 41253 h 93364"/>
                  <a:gd name="connsiteX8" fmla="*/ 9089 w 116167"/>
                  <a:gd name="connsiteY8" fmla="*/ 41253 h 9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7" h="93364">
                    <a:moveTo>
                      <a:pt x="9089" y="41253"/>
                    </a:moveTo>
                    <a:lnTo>
                      <a:pt x="83143" y="90622"/>
                    </a:lnTo>
                    <a:cubicBezTo>
                      <a:pt x="85886" y="93365"/>
                      <a:pt x="91372" y="93365"/>
                      <a:pt x="94115" y="93365"/>
                    </a:cubicBezTo>
                    <a:cubicBezTo>
                      <a:pt x="102343" y="93365"/>
                      <a:pt x="107828" y="90622"/>
                      <a:pt x="113314" y="82394"/>
                    </a:cubicBezTo>
                    <a:cubicBezTo>
                      <a:pt x="118799" y="71423"/>
                      <a:pt x="116056" y="57709"/>
                      <a:pt x="107828" y="52223"/>
                    </a:cubicBezTo>
                    <a:lnTo>
                      <a:pt x="33773" y="2854"/>
                    </a:lnTo>
                    <a:cubicBezTo>
                      <a:pt x="22803" y="-2632"/>
                      <a:pt x="9089" y="111"/>
                      <a:pt x="3603" y="8339"/>
                    </a:cubicBezTo>
                    <a:cubicBezTo>
                      <a:pt x="-1882" y="19311"/>
                      <a:pt x="-1882" y="33025"/>
                      <a:pt x="9089" y="41253"/>
                    </a:cubicBezTo>
                    <a:lnTo>
                      <a:pt x="9089" y="41253"/>
                    </a:lnTo>
                    <a:close/>
                  </a:path>
                </a:pathLst>
              </a:custGeom>
              <a:solidFill>
                <a:srgbClr val="000000"/>
              </a:solidFill>
              <a:ln w="27426" cap="flat">
                <a:noFill/>
                <a:prstDash val="solid"/>
                <a:miter/>
              </a:ln>
            </p:spPr>
            <p:txBody>
              <a:bodyPr rtlCol="0" anchor="ctr"/>
              <a:lstStyle/>
              <a:p>
                <a:endParaRPr lang="en-US"/>
              </a:p>
            </p:txBody>
          </p:sp>
          <p:sp>
            <p:nvSpPr>
              <p:cNvPr id="19" name="Freeform 1268">
                <a:extLst>
                  <a:ext uri="{FF2B5EF4-FFF2-40B4-BE49-F238E27FC236}">
                    <a16:creationId xmlns:a16="http://schemas.microsoft.com/office/drawing/2014/main" id="{18CB4E13-67E1-4963-3C13-80634F0561C8}"/>
                  </a:ext>
                </a:extLst>
              </p:cNvPr>
              <p:cNvSpPr/>
              <p:nvPr/>
            </p:nvSpPr>
            <p:spPr>
              <a:xfrm>
                <a:off x="8647554" y="5806328"/>
                <a:ext cx="119279" cy="95139"/>
              </a:xfrm>
              <a:custGeom>
                <a:avLst/>
                <a:gdLst>
                  <a:gd name="connsiteX0" fmla="*/ 84324 w 119279"/>
                  <a:gd name="connsiteY0" fmla="*/ 4628 h 95139"/>
                  <a:gd name="connsiteX1" fmla="*/ 10270 w 119279"/>
                  <a:gd name="connsiteY1" fmla="*/ 53998 h 95139"/>
                  <a:gd name="connsiteX2" fmla="*/ 4784 w 119279"/>
                  <a:gd name="connsiteY2" fmla="*/ 84168 h 95139"/>
                  <a:gd name="connsiteX3" fmla="*/ 23984 w 119279"/>
                  <a:gd name="connsiteY3" fmla="*/ 95140 h 95139"/>
                  <a:gd name="connsiteX4" fmla="*/ 34955 w 119279"/>
                  <a:gd name="connsiteY4" fmla="*/ 92397 h 95139"/>
                  <a:gd name="connsiteX5" fmla="*/ 109010 w 119279"/>
                  <a:gd name="connsiteY5" fmla="*/ 43027 h 95139"/>
                  <a:gd name="connsiteX6" fmla="*/ 114495 w 119279"/>
                  <a:gd name="connsiteY6" fmla="*/ 12857 h 95139"/>
                  <a:gd name="connsiteX7" fmla="*/ 84324 w 119279"/>
                  <a:gd name="connsiteY7" fmla="*/ 4628 h 95139"/>
                  <a:gd name="connsiteX8" fmla="*/ 84324 w 119279"/>
                  <a:gd name="connsiteY8" fmla="*/ 4628 h 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5139">
                    <a:moveTo>
                      <a:pt x="84324" y="4628"/>
                    </a:moveTo>
                    <a:lnTo>
                      <a:pt x="10270" y="53998"/>
                    </a:lnTo>
                    <a:cubicBezTo>
                      <a:pt x="-701" y="59483"/>
                      <a:pt x="-3444" y="73197"/>
                      <a:pt x="4784" y="84168"/>
                    </a:cubicBezTo>
                    <a:cubicBezTo>
                      <a:pt x="10270" y="89654"/>
                      <a:pt x="15755" y="95140"/>
                      <a:pt x="23984" y="95140"/>
                    </a:cubicBezTo>
                    <a:cubicBezTo>
                      <a:pt x="29469" y="95140"/>
                      <a:pt x="32212" y="95140"/>
                      <a:pt x="34955" y="92397"/>
                    </a:cubicBezTo>
                    <a:lnTo>
                      <a:pt x="109010" y="43027"/>
                    </a:lnTo>
                    <a:cubicBezTo>
                      <a:pt x="119981" y="37542"/>
                      <a:pt x="122723" y="23828"/>
                      <a:pt x="114495" y="12857"/>
                    </a:cubicBezTo>
                    <a:cubicBezTo>
                      <a:pt x="109010" y="-857"/>
                      <a:pt x="95296" y="-3600"/>
                      <a:pt x="84324" y="4628"/>
                    </a:cubicBezTo>
                    <a:lnTo>
                      <a:pt x="84324" y="4628"/>
                    </a:lnTo>
                    <a:close/>
                  </a:path>
                </a:pathLst>
              </a:custGeom>
              <a:solidFill>
                <a:srgbClr val="000000"/>
              </a:solidFill>
              <a:ln w="27426" cap="flat">
                <a:noFill/>
                <a:prstDash val="solid"/>
                <a:miter/>
              </a:ln>
            </p:spPr>
            <p:txBody>
              <a:bodyPr rtlCol="0" anchor="ctr"/>
              <a:lstStyle/>
              <a:p>
                <a:endParaRPr lang="en-US"/>
              </a:p>
            </p:txBody>
          </p:sp>
          <p:sp>
            <p:nvSpPr>
              <p:cNvPr id="20" name="Freeform 1269">
                <a:extLst>
                  <a:ext uri="{FF2B5EF4-FFF2-40B4-BE49-F238E27FC236}">
                    <a16:creationId xmlns:a16="http://schemas.microsoft.com/office/drawing/2014/main" id="{3D939788-7645-89AA-00AA-ADF7FF2F570E}"/>
                  </a:ext>
                </a:extLst>
              </p:cNvPr>
              <p:cNvSpPr/>
              <p:nvPr/>
            </p:nvSpPr>
            <p:spPr>
              <a:xfrm>
                <a:off x="9227940" y="5486624"/>
                <a:ext cx="44949" cy="41827"/>
              </a:xfrm>
              <a:custGeom>
                <a:avLst/>
                <a:gdLst>
                  <a:gd name="connsiteX0" fmla="*/ 5866 w 44949"/>
                  <a:gd name="connsiteY0" fmla="*/ 36342 h 41827"/>
                  <a:gd name="connsiteX1" fmla="*/ 22322 w 44949"/>
                  <a:gd name="connsiteY1" fmla="*/ 41827 h 41827"/>
                  <a:gd name="connsiteX2" fmla="*/ 38778 w 44949"/>
                  <a:gd name="connsiteY2" fmla="*/ 36342 h 41827"/>
                  <a:gd name="connsiteX3" fmla="*/ 38778 w 44949"/>
                  <a:gd name="connsiteY3" fmla="*/ 6171 h 41827"/>
                  <a:gd name="connsiteX4" fmla="*/ 8609 w 44949"/>
                  <a:gd name="connsiteY4" fmla="*/ 6171 h 41827"/>
                  <a:gd name="connsiteX5" fmla="*/ 5866 w 44949"/>
                  <a:gd name="connsiteY5" fmla="*/ 36342 h 41827"/>
                  <a:gd name="connsiteX6" fmla="*/ 5866 w 44949"/>
                  <a:gd name="connsiteY6" fmla="*/ 36342 h 4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9" h="41827">
                    <a:moveTo>
                      <a:pt x="5866" y="36342"/>
                    </a:moveTo>
                    <a:cubicBezTo>
                      <a:pt x="11351" y="41827"/>
                      <a:pt x="16837" y="41827"/>
                      <a:pt x="22322" y="41827"/>
                    </a:cubicBezTo>
                    <a:cubicBezTo>
                      <a:pt x="27807" y="41827"/>
                      <a:pt x="33293" y="39084"/>
                      <a:pt x="38778" y="36342"/>
                    </a:cubicBezTo>
                    <a:cubicBezTo>
                      <a:pt x="47007" y="28114"/>
                      <a:pt x="47007" y="14400"/>
                      <a:pt x="38778" y="6171"/>
                    </a:cubicBezTo>
                    <a:cubicBezTo>
                      <a:pt x="30550" y="-2057"/>
                      <a:pt x="16837" y="-2057"/>
                      <a:pt x="8609" y="6171"/>
                    </a:cubicBezTo>
                    <a:cubicBezTo>
                      <a:pt x="-2363" y="14400"/>
                      <a:pt x="-2363" y="28114"/>
                      <a:pt x="5866" y="36342"/>
                    </a:cubicBezTo>
                    <a:lnTo>
                      <a:pt x="5866" y="36342"/>
                    </a:lnTo>
                    <a:close/>
                  </a:path>
                </a:pathLst>
              </a:custGeom>
              <a:solidFill>
                <a:srgbClr val="000000"/>
              </a:solidFill>
              <a:ln w="27426" cap="flat">
                <a:noFill/>
                <a:prstDash val="solid"/>
                <a:miter/>
              </a:ln>
            </p:spPr>
            <p:txBody>
              <a:bodyPr rtlCol="0" anchor="ctr"/>
              <a:lstStyle/>
              <a:p>
                <a:endParaRPr lang="en-US"/>
              </a:p>
            </p:txBody>
          </p:sp>
        </p:grpSp>
      </p:grpSp>
      <p:grpSp>
        <p:nvGrpSpPr>
          <p:cNvPr id="23" name="Graphic 3">
            <a:extLst>
              <a:ext uri="{FF2B5EF4-FFF2-40B4-BE49-F238E27FC236}">
                <a16:creationId xmlns:a16="http://schemas.microsoft.com/office/drawing/2014/main" id="{522BCB1C-1B6A-CB45-EB68-456713D85C17}"/>
              </a:ext>
            </a:extLst>
          </p:cNvPr>
          <p:cNvGrpSpPr/>
          <p:nvPr/>
        </p:nvGrpSpPr>
        <p:grpSpPr>
          <a:xfrm>
            <a:off x="7611674" y="2401783"/>
            <a:ext cx="1020309" cy="1017564"/>
            <a:chOff x="2489340" y="369316"/>
            <a:chExt cx="1020309" cy="1017564"/>
          </a:xfrm>
        </p:grpSpPr>
        <p:grpSp>
          <p:nvGrpSpPr>
            <p:cNvPr id="24" name="Graphic 3">
              <a:extLst>
                <a:ext uri="{FF2B5EF4-FFF2-40B4-BE49-F238E27FC236}">
                  <a16:creationId xmlns:a16="http://schemas.microsoft.com/office/drawing/2014/main" id="{AB62CBEE-3EA7-12B5-3D3E-32C87FB92E56}"/>
                </a:ext>
              </a:extLst>
            </p:cNvPr>
            <p:cNvGrpSpPr/>
            <p:nvPr/>
          </p:nvGrpSpPr>
          <p:grpSpPr>
            <a:xfrm>
              <a:off x="2489340" y="369316"/>
              <a:ext cx="1020309" cy="1017564"/>
              <a:chOff x="2489340" y="369316"/>
              <a:chExt cx="1020309" cy="1017564"/>
            </a:xfrm>
            <a:solidFill>
              <a:srgbClr val="000000"/>
            </a:solidFill>
          </p:grpSpPr>
          <p:sp>
            <p:nvSpPr>
              <p:cNvPr id="26" name="Freeform 1321">
                <a:extLst>
                  <a:ext uri="{FF2B5EF4-FFF2-40B4-BE49-F238E27FC236}">
                    <a16:creationId xmlns:a16="http://schemas.microsoft.com/office/drawing/2014/main" id="{F1832E53-897A-5A62-9D99-6117A2430595}"/>
                  </a:ext>
                </a:extLst>
              </p:cNvPr>
              <p:cNvSpPr/>
              <p:nvPr/>
            </p:nvSpPr>
            <p:spPr>
              <a:xfrm>
                <a:off x="2489340" y="369316"/>
                <a:ext cx="1020309" cy="1017564"/>
              </a:xfrm>
              <a:custGeom>
                <a:avLst/>
                <a:gdLst>
                  <a:gd name="connsiteX0" fmla="*/ 896885 w 1020309"/>
                  <a:gd name="connsiteY0" fmla="*/ 677462 h 1017564"/>
                  <a:gd name="connsiteX1" fmla="*/ 874943 w 1020309"/>
                  <a:gd name="connsiteY1" fmla="*/ 677462 h 1017564"/>
                  <a:gd name="connsiteX2" fmla="*/ 839287 w 1020309"/>
                  <a:gd name="connsiteY2" fmla="*/ 595179 h 1017564"/>
                  <a:gd name="connsiteX3" fmla="*/ 729576 w 1020309"/>
                  <a:gd name="connsiteY3" fmla="*/ 523868 h 1017564"/>
                  <a:gd name="connsiteX4" fmla="*/ 641808 w 1020309"/>
                  <a:gd name="connsiteY4" fmla="*/ 523868 h 1017564"/>
                  <a:gd name="connsiteX5" fmla="*/ 641808 w 1020309"/>
                  <a:gd name="connsiteY5" fmla="*/ 337360 h 1017564"/>
                  <a:gd name="connsiteX6" fmla="*/ 625351 w 1020309"/>
                  <a:gd name="connsiteY6" fmla="*/ 320903 h 1017564"/>
                  <a:gd name="connsiteX7" fmla="*/ 534840 w 1020309"/>
                  <a:gd name="connsiteY7" fmla="*/ 320903 h 1017564"/>
                  <a:gd name="connsiteX8" fmla="*/ 397701 w 1020309"/>
                  <a:gd name="connsiteY8" fmla="*/ 213936 h 1017564"/>
                  <a:gd name="connsiteX9" fmla="*/ 438843 w 1020309"/>
                  <a:gd name="connsiteY9" fmla="*/ 117939 h 1017564"/>
                  <a:gd name="connsiteX10" fmla="*/ 320904 w 1020309"/>
                  <a:gd name="connsiteY10" fmla="*/ 0 h 1017564"/>
                  <a:gd name="connsiteX11" fmla="*/ 202965 w 1020309"/>
                  <a:gd name="connsiteY11" fmla="*/ 117939 h 1017564"/>
                  <a:gd name="connsiteX12" fmla="*/ 244107 w 1020309"/>
                  <a:gd name="connsiteY12" fmla="*/ 213936 h 1017564"/>
                  <a:gd name="connsiteX13" fmla="*/ 106968 w 1020309"/>
                  <a:gd name="connsiteY13" fmla="*/ 320903 h 1017564"/>
                  <a:gd name="connsiteX14" fmla="*/ 16457 w 1020309"/>
                  <a:gd name="connsiteY14" fmla="*/ 320903 h 1017564"/>
                  <a:gd name="connsiteX15" fmla="*/ 0 w 1020309"/>
                  <a:gd name="connsiteY15" fmla="*/ 337360 h 1017564"/>
                  <a:gd name="connsiteX16" fmla="*/ 0 w 1020309"/>
                  <a:gd name="connsiteY16" fmla="*/ 880427 h 1017564"/>
                  <a:gd name="connsiteX17" fmla="*/ 16457 w 1020309"/>
                  <a:gd name="connsiteY17" fmla="*/ 896883 h 1017564"/>
                  <a:gd name="connsiteX18" fmla="*/ 32913 w 1020309"/>
                  <a:gd name="connsiteY18" fmla="*/ 896883 h 1017564"/>
                  <a:gd name="connsiteX19" fmla="*/ 32913 w 1020309"/>
                  <a:gd name="connsiteY19" fmla="*/ 913340 h 1017564"/>
                  <a:gd name="connsiteX20" fmla="*/ 85026 w 1020309"/>
                  <a:gd name="connsiteY20" fmla="*/ 965452 h 1017564"/>
                  <a:gd name="connsiteX21" fmla="*/ 183765 w 1020309"/>
                  <a:gd name="connsiteY21" fmla="*/ 965452 h 1017564"/>
                  <a:gd name="connsiteX22" fmla="*/ 271534 w 1020309"/>
                  <a:gd name="connsiteY22" fmla="*/ 1017565 h 1017564"/>
                  <a:gd name="connsiteX23" fmla="*/ 359303 w 1020309"/>
                  <a:gd name="connsiteY23" fmla="*/ 965452 h 1017564"/>
                  <a:gd name="connsiteX24" fmla="*/ 726833 w 1020309"/>
                  <a:gd name="connsiteY24" fmla="*/ 965452 h 1017564"/>
                  <a:gd name="connsiteX25" fmla="*/ 814602 w 1020309"/>
                  <a:gd name="connsiteY25" fmla="*/ 1017565 h 1017564"/>
                  <a:gd name="connsiteX26" fmla="*/ 902371 w 1020309"/>
                  <a:gd name="connsiteY26" fmla="*/ 965452 h 1017564"/>
                  <a:gd name="connsiteX27" fmla="*/ 968197 w 1020309"/>
                  <a:gd name="connsiteY27" fmla="*/ 965452 h 1017564"/>
                  <a:gd name="connsiteX28" fmla="*/ 1020309 w 1020309"/>
                  <a:gd name="connsiteY28" fmla="*/ 913340 h 1017564"/>
                  <a:gd name="connsiteX29" fmla="*/ 1020309 w 1020309"/>
                  <a:gd name="connsiteY29" fmla="*/ 795401 h 1017564"/>
                  <a:gd name="connsiteX30" fmla="*/ 896885 w 1020309"/>
                  <a:gd name="connsiteY30" fmla="*/ 677462 h 1017564"/>
                  <a:gd name="connsiteX31" fmla="*/ 896885 w 1020309"/>
                  <a:gd name="connsiteY31" fmla="*/ 677462 h 1017564"/>
                  <a:gd name="connsiteX32" fmla="*/ 710377 w 1020309"/>
                  <a:gd name="connsiteY32" fmla="*/ 559524 h 1017564"/>
                  <a:gd name="connsiteX33" fmla="*/ 729576 w 1020309"/>
                  <a:gd name="connsiteY33" fmla="*/ 559524 h 1017564"/>
                  <a:gd name="connsiteX34" fmla="*/ 806374 w 1020309"/>
                  <a:gd name="connsiteY34" fmla="*/ 608893 h 1017564"/>
                  <a:gd name="connsiteX35" fmla="*/ 836544 w 1020309"/>
                  <a:gd name="connsiteY35" fmla="*/ 677462 h 1017564"/>
                  <a:gd name="connsiteX36" fmla="*/ 726833 w 1020309"/>
                  <a:gd name="connsiteY36" fmla="*/ 677462 h 1017564"/>
                  <a:gd name="connsiteX37" fmla="*/ 710377 w 1020309"/>
                  <a:gd name="connsiteY37" fmla="*/ 661006 h 1017564"/>
                  <a:gd name="connsiteX38" fmla="*/ 710377 w 1020309"/>
                  <a:gd name="connsiteY38" fmla="*/ 559524 h 1017564"/>
                  <a:gd name="connsiteX39" fmla="*/ 540325 w 1020309"/>
                  <a:gd name="connsiteY39" fmla="*/ 438842 h 1017564"/>
                  <a:gd name="connsiteX40" fmla="*/ 455300 w 1020309"/>
                  <a:gd name="connsiteY40" fmla="*/ 438842 h 1017564"/>
                  <a:gd name="connsiteX41" fmla="*/ 444328 w 1020309"/>
                  <a:gd name="connsiteY41" fmla="*/ 353816 h 1017564"/>
                  <a:gd name="connsiteX42" fmla="*/ 515640 w 1020309"/>
                  <a:gd name="connsiteY42" fmla="*/ 353816 h 1017564"/>
                  <a:gd name="connsiteX43" fmla="*/ 540325 w 1020309"/>
                  <a:gd name="connsiteY43" fmla="*/ 438842 h 1017564"/>
                  <a:gd name="connsiteX44" fmla="*/ 540325 w 1020309"/>
                  <a:gd name="connsiteY44" fmla="*/ 438842 h 1017564"/>
                  <a:gd name="connsiteX45" fmla="*/ 340103 w 1020309"/>
                  <a:gd name="connsiteY45" fmla="*/ 559524 h 1017564"/>
                  <a:gd name="connsiteX46" fmla="*/ 340103 w 1020309"/>
                  <a:gd name="connsiteY46" fmla="*/ 474498 h 1017564"/>
                  <a:gd name="connsiteX47" fmla="*/ 425129 w 1020309"/>
                  <a:gd name="connsiteY47" fmla="*/ 474498 h 1017564"/>
                  <a:gd name="connsiteX48" fmla="*/ 414158 w 1020309"/>
                  <a:gd name="connsiteY48" fmla="*/ 559524 h 1017564"/>
                  <a:gd name="connsiteX49" fmla="*/ 340103 w 1020309"/>
                  <a:gd name="connsiteY49" fmla="*/ 559524 h 1017564"/>
                  <a:gd name="connsiteX50" fmla="*/ 400444 w 1020309"/>
                  <a:gd name="connsiteY50" fmla="*/ 592437 h 1017564"/>
                  <a:gd name="connsiteX51" fmla="*/ 337360 w 1020309"/>
                  <a:gd name="connsiteY51" fmla="*/ 674719 h 1017564"/>
                  <a:gd name="connsiteX52" fmla="*/ 337360 w 1020309"/>
                  <a:gd name="connsiteY52" fmla="*/ 592437 h 1017564"/>
                  <a:gd name="connsiteX53" fmla="*/ 400444 w 1020309"/>
                  <a:gd name="connsiteY53" fmla="*/ 592437 h 1017564"/>
                  <a:gd name="connsiteX54" fmla="*/ 340103 w 1020309"/>
                  <a:gd name="connsiteY54" fmla="*/ 438842 h 1017564"/>
                  <a:gd name="connsiteX55" fmla="*/ 340103 w 1020309"/>
                  <a:gd name="connsiteY55" fmla="*/ 353816 h 1017564"/>
                  <a:gd name="connsiteX56" fmla="*/ 414158 w 1020309"/>
                  <a:gd name="connsiteY56" fmla="*/ 353816 h 1017564"/>
                  <a:gd name="connsiteX57" fmla="*/ 425129 w 1020309"/>
                  <a:gd name="connsiteY57" fmla="*/ 438842 h 1017564"/>
                  <a:gd name="connsiteX58" fmla="*/ 340103 w 1020309"/>
                  <a:gd name="connsiteY58" fmla="*/ 438842 h 1017564"/>
                  <a:gd name="connsiteX59" fmla="*/ 436100 w 1020309"/>
                  <a:gd name="connsiteY59" fmla="*/ 592437 h 1017564"/>
                  <a:gd name="connsiteX60" fmla="*/ 493698 w 1020309"/>
                  <a:gd name="connsiteY60" fmla="*/ 592437 h 1017564"/>
                  <a:gd name="connsiteX61" fmla="*/ 400444 w 1020309"/>
                  <a:gd name="connsiteY61" fmla="*/ 661006 h 1017564"/>
                  <a:gd name="connsiteX62" fmla="*/ 436100 w 1020309"/>
                  <a:gd name="connsiteY62" fmla="*/ 592437 h 1017564"/>
                  <a:gd name="connsiteX63" fmla="*/ 436100 w 1020309"/>
                  <a:gd name="connsiteY63" fmla="*/ 592437 h 1017564"/>
                  <a:gd name="connsiteX64" fmla="*/ 447071 w 1020309"/>
                  <a:gd name="connsiteY64" fmla="*/ 559524 h 1017564"/>
                  <a:gd name="connsiteX65" fmla="*/ 458042 w 1020309"/>
                  <a:gd name="connsiteY65" fmla="*/ 474498 h 1017564"/>
                  <a:gd name="connsiteX66" fmla="*/ 543068 w 1020309"/>
                  <a:gd name="connsiteY66" fmla="*/ 474498 h 1017564"/>
                  <a:gd name="connsiteX67" fmla="*/ 518383 w 1020309"/>
                  <a:gd name="connsiteY67" fmla="*/ 559524 h 1017564"/>
                  <a:gd name="connsiteX68" fmla="*/ 447071 w 1020309"/>
                  <a:gd name="connsiteY68" fmla="*/ 559524 h 1017564"/>
                  <a:gd name="connsiteX69" fmla="*/ 496441 w 1020309"/>
                  <a:gd name="connsiteY69" fmla="*/ 320903 h 1017564"/>
                  <a:gd name="connsiteX70" fmla="*/ 438843 w 1020309"/>
                  <a:gd name="connsiteY70" fmla="*/ 320903 h 1017564"/>
                  <a:gd name="connsiteX71" fmla="*/ 405930 w 1020309"/>
                  <a:gd name="connsiteY71" fmla="*/ 252334 h 1017564"/>
                  <a:gd name="connsiteX72" fmla="*/ 496441 w 1020309"/>
                  <a:gd name="connsiteY72" fmla="*/ 320903 h 1017564"/>
                  <a:gd name="connsiteX73" fmla="*/ 496441 w 1020309"/>
                  <a:gd name="connsiteY73" fmla="*/ 320903 h 1017564"/>
                  <a:gd name="connsiteX74" fmla="*/ 400444 w 1020309"/>
                  <a:gd name="connsiteY74" fmla="*/ 320903 h 1017564"/>
                  <a:gd name="connsiteX75" fmla="*/ 337360 w 1020309"/>
                  <a:gd name="connsiteY75" fmla="*/ 320903 h 1017564"/>
                  <a:gd name="connsiteX76" fmla="*/ 337360 w 1020309"/>
                  <a:gd name="connsiteY76" fmla="*/ 293475 h 1017564"/>
                  <a:gd name="connsiteX77" fmla="*/ 364788 w 1020309"/>
                  <a:gd name="connsiteY77" fmla="*/ 260562 h 1017564"/>
                  <a:gd name="connsiteX78" fmla="*/ 400444 w 1020309"/>
                  <a:gd name="connsiteY78" fmla="*/ 320903 h 1017564"/>
                  <a:gd name="connsiteX79" fmla="*/ 400444 w 1020309"/>
                  <a:gd name="connsiteY79" fmla="*/ 320903 h 1017564"/>
                  <a:gd name="connsiteX80" fmla="*/ 235878 w 1020309"/>
                  <a:gd name="connsiteY80" fmla="*/ 117939 h 1017564"/>
                  <a:gd name="connsiteX81" fmla="*/ 320904 w 1020309"/>
                  <a:gd name="connsiteY81" fmla="*/ 32913 h 1017564"/>
                  <a:gd name="connsiteX82" fmla="*/ 405930 w 1020309"/>
                  <a:gd name="connsiteY82" fmla="*/ 117939 h 1017564"/>
                  <a:gd name="connsiteX83" fmla="*/ 356560 w 1020309"/>
                  <a:gd name="connsiteY83" fmla="*/ 213936 h 1017564"/>
                  <a:gd name="connsiteX84" fmla="*/ 356560 w 1020309"/>
                  <a:gd name="connsiteY84" fmla="*/ 213936 h 1017564"/>
                  <a:gd name="connsiteX85" fmla="*/ 320904 w 1020309"/>
                  <a:gd name="connsiteY85" fmla="*/ 260562 h 1017564"/>
                  <a:gd name="connsiteX86" fmla="*/ 285248 w 1020309"/>
                  <a:gd name="connsiteY86" fmla="*/ 213936 h 1017564"/>
                  <a:gd name="connsiteX87" fmla="*/ 285248 w 1020309"/>
                  <a:gd name="connsiteY87" fmla="*/ 213936 h 1017564"/>
                  <a:gd name="connsiteX88" fmla="*/ 235878 w 1020309"/>
                  <a:gd name="connsiteY88" fmla="*/ 117939 h 1017564"/>
                  <a:gd name="connsiteX89" fmla="*/ 235878 w 1020309"/>
                  <a:gd name="connsiteY89" fmla="*/ 117939 h 1017564"/>
                  <a:gd name="connsiteX90" fmla="*/ 277020 w 1020309"/>
                  <a:gd name="connsiteY90" fmla="*/ 260562 h 1017564"/>
                  <a:gd name="connsiteX91" fmla="*/ 304447 w 1020309"/>
                  <a:gd name="connsiteY91" fmla="*/ 293475 h 1017564"/>
                  <a:gd name="connsiteX92" fmla="*/ 304447 w 1020309"/>
                  <a:gd name="connsiteY92" fmla="*/ 320903 h 1017564"/>
                  <a:gd name="connsiteX93" fmla="*/ 241364 w 1020309"/>
                  <a:gd name="connsiteY93" fmla="*/ 320903 h 1017564"/>
                  <a:gd name="connsiteX94" fmla="*/ 277020 w 1020309"/>
                  <a:gd name="connsiteY94" fmla="*/ 260562 h 1017564"/>
                  <a:gd name="connsiteX95" fmla="*/ 277020 w 1020309"/>
                  <a:gd name="connsiteY95" fmla="*/ 260562 h 1017564"/>
                  <a:gd name="connsiteX96" fmla="*/ 233135 w 1020309"/>
                  <a:gd name="connsiteY96" fmla="*/ 559524 h 1017564"/>
                  <a:gd name="connsiteX97" fmla="*/ 222164 w 1020309"/>
                  <a:gd name="connsiteY97" fmla="*/ 474498 h 1017564"/>
                  <a:gd name="connsiteX98" fmla="*/ 307190 w 1020309"/>
                  <a:gd name="connsiteY98" fmla="*/ 474498 h 1017564"/>
                  <a:gd name="connsiteX99" fmla="*/ 307190 w 1020309"/>
                  <a:gd name="connsiteY99" fmla="*/ 559524 h 1017564"/>
                  <a:gd name="connsiteX100" fmla="*/ 233135 w 1020309"/>
                  <a:gd name="connsiteY100" fmla="*/ 559524 h 1017564"/>
                  <a:gd name="connsiteX101" fmla="*/ 304447 w 1020309"/>
                  <a:gd name="connsiteY101" fmla="*/ 592437 h 1017564"/>
                  <a:gd name="connsiteX102" fmla="*/ 304447 w 1020309"/>
                  <a:gd name="connsiteY102" fmla="*/ 674719 h 1017564"/>
                  <a:gd name="connsiteX103" fmla="*/ 241364 w 1020309"/>
                  <a:gd name="connsiteY103" fmla="*/ 592437 h 1017564"/>
                  <a:gd name="connsiteX104" fmla="*/ 304447 w 1020309"/>
                  <a:gd name="connsiteY104" fmla="*/ 592437 h 1017564"/>
                  <a:gd name="connsiteX105" fmla="*/ 205708 w 1020309"/>
                  <a:gd name="connsiteY105" fmla="*/ 592437 h 1017564"/>
                  <a:gd name="connsiteX106" fmla="*/ 238621 w 1020309"/>
                  <a:gd name="connsiteY106" fmla="*/ 661006 h 1017564"/>
                  <a:gd name="connsiteX107" fmla="*/ 145367 w 1020309"/>
                  <a:gd name="connsiteY107" fmla="*/ 592437 h 1017564"/>
                  <a:gd name="connsiteX108" fmla="*/ 205708 w 1020309"/>
                  <a:gd name="connsiteY108" fmla="*/ 592437 h 1017564"/>
                  <a:gd name="connsiteX109" fmla="*/ 126167 w 1020309"/>
                  <a:gd name="connsiteY109" fmla="*/ 559524 h 1017564"/>
                  <a:gd name="connsiteX110" fmla="*/ 101482 w 1020309"/>
                  <a:gd name="connsiteY110" fmla="*/ 474498 h 1017564"/>
                  <a:gd name="connsiteX111" fmla="*/ 186508 w 1020309"/>
                  <a:gd name="connsiteY111" fmla="*/ 474498 h 1017564"/>
                  <a:gd name="connsiteX112" fmla="*/ 197479 w 1020309"/>
                  <a:gd name="connsiteY112" fmla="*/ 559524 h 1017564"/>
                  <a:gd name="connsiteX113" fmla="*/ 126167 w 1020309"/>
                  <a:gd name="connsiteY113" fmla="*/ 559524 h 1017564"/>
                  <a:gd name="connsiteX114" fmla="*/ 219421 w 1020309"/>
                  <a:gd name="connsiteY114" fmla="*/ 438842 h 1017564"/>
                  <a:gd name="connsiteX115" fmla="*/ 230393 w 1020309"/>
                  <a:gd name="connsiteY115" fmla="*/ 353816 h 1017564"/>
                  <a:gd name="connsiteX116" fmla="*/ 304447 w 1020309"/>
                  <a:gd name="connsiteY116" fmla="*/ 353816 h 1017564"/>
                  <a:gd name="connsiteX117" fmla="*/ 304447 w 1020309"/>
                  <a:gd name="connsiteY117" fmla="*/ 438842 h 1017564"/>
                  <a:gd name="connsiteX118" fmla="*/ 219421 w 1020309"/>
                  <a:gd name="connsiteY118" fmla="*/ 438842 h 1017564"/>
                  <a:gd name="connsiteX119" fmla="*/ 241364 w 1020309"/>
                  <a:gd name="connsiteY119" fmla="*/ 252334 h 1017564"/>
                  <a:gd name="connsiteX120" fmla="*/ 208450 w 1020309"/>
                  <a:gd name="connsiteY120" fmla="*/ 320903 h 1017564"/>
                  <a:gd name="connsiteX121" fmla="*/ 150852 w 1020309"/>
                  <a:gd name="connsiteY121" fmla="*/ 320903 h 1017564"/>
                  <a:gd name="connsiteX122" fmla="*/ 241364 w 1020309"/>
                  <a:gd name="connsiteY122" fmla="*/ 252334 h 1017564"/>
                  <a:gd name="connsiteX123" fmla="*/ 241364 w 1020309"/>
                  <a:gd name="connsiteY123" fmla="*/ 252334 h 1017564"/>
                  <a:gd name="connsiteX124" fmla="*/ 126167 w 1020309"/>
                  <a:gd name="connsiteY124" fmla="*/ 353816 h 1017564"/>
                  <a:gd name="connsiteX125" fmla="*/ 197479 w 1020309"/>
                  <a:gd name="connsiteY125" fmla="*/ 353816 h 1017564"/>
                  <a:gd name="connsiteX126" fmla="*/ 186508 w 1020309"/>
                  <a:gd name="connsiteY126" fmla="*/ 438842 h 1017564"/>
                  <a:gd name="connsiteX127" fmla="*/ 101482 w 1020309"/>
                  <a:gd name="connsiteY127" fmla="*/ 438842 h 1017564"/>
                  <a:gd name="connsiteX128" fmla="*/ 126167 w 1020309"/>
                  <a:gd name="connsiteY128" fmla="*/ 353816 h 1017564"/>
                  <a:gd name="connsiteX129" fmla="*/ 126167 w 1020309"/>
                  <a:gd name="connsiteY129" fmla="*/ 353816 h 1017564"/>
                  <a:gd name="connsiteX130" fmla="*/ 32913 w 1020309"/>
                  <a:gd name="connsiteY130" fmla="*/ 353816 h 1017564"/>
                  <a:gd name="connsiteX131" fmla="*/ 87768 w 1020309"/>
                  <a:gd name="connsiteY131" fmla="*/ 353816 h 1017564"/>
                  <a:gd name="connsiteX132" fmla="*/ 65827 w 1020309"/>
                  <a:gd name="connsiteY132" fmla="*/ 455298 h 1017564"/>
                  <a:gd name="connsiteX133" fmla="*/ 320904 w 1020309"/>
                  <a:gd name="connsiteY133" fmla="*/ 710375 h 1017564"/>
                  <a:gd name="connsiteX134" fmla="*/ 575981 w 1020309"/>
                  <a:gd name="connsiteY134" fmla="*/ 455298 h 1017564"/>
                  <a:gd name="connsiteX135" fmla="*/ 554039 w 1020309"/>
                  <a:gd name="connsiteY135" fmla="*/ 353816 h 1017564"/>
                  <a:gd name="connsiteX136" fmla="*/ 608894 w 1020309"/>
                  <a:gd name="connsiteY136" fmla="*/ 353816 h 1017564"/>
                  <a:gd name="connsiteX137" fmla="*/ 608894 w 1020309"/>
                  <a:gd name="connsiteY137" fmla="*/ 743289 h 1017564"/>
                  <a:gd name="connsiteX138" fmla="*/ 32913 w 1020309"/>
                  <a:gd name="connsiteY138" fmla="*/ 743289 h 1017564"/>
                  <a:gd name="connsiteX139" fmla="*/ 32913 w 1020309"/>
                  <a:gd name="connsiteY139" fmla="*/ 353816 h 1017564"/>
                  <a:gd name="connsiteX140" fmla="*/ 170051 w 1020309"/>
                  <a:gd name="connsiteY140" fmla="*/ 932539 h 1017564"/>
                  <a:gd name="connsiteX141" fmla="*/ 85026 w 1020309"/>
                  <a:gd name="connsiteY141" fmla="*/ 932539 h 1017564"/>
                  <a:gd name="connsiteX142" fmla="*/ 68569 w 1020309"/>
                  <a:gd name="connsiteY142" fmla="*/ 916083 h 1017564"/>
                  <a:gd name="connsiteX143" fmla="*/ 68569 w 1020309"/>
                  <a:gd name="connsiteY143" fmla="*/ 899626 h 1017564"/>
                  <a:gd name="connsiteX144" fmla="*/ 172794 w 1020309"/>
                  <a:gd name="connsiteY144" fmla="*/ 899626 h 1017564"/>
                  <a:gd name="connsiteX145" fmla="*/ 170051 w 1020309"/>
                  <a:gd name="connsiteY145" fmla="*/ 932539 h 1017564"/>
                  <a:gd name="connsiteX146" fmla="*/ 170051 w 1020309"/>
                  <a:gd name="connsiteY146" fmla="*/ 932539 h 1017564"/>
                  <a:gd name="connsiteX147" fmla="*/ 271534 w 1020309"/>
                  <a:gd name="connsiteY147" fmla="*/ 981909 h 1017564"/>
                  <a:gd name="connsiteX148" fmla="*/ 208450 w 1020309"/>
                  <a:gd name="connsiteY148" fmla="*/ 940768 h 1017564"/>
                  <a:gd name="connsiteX149" fmla="*/ 222164 w 1020309"/>
                  <a:gd name="connsiteY149" fmla="*/ 866713 h 1017564"/>
                  <a:gd name="connsiteX150" fmla="*/ 296219 w 1020309"/>
                  <a:gd name="connsiteY150" fmla="*/ 852999 h 1017564"/>
                  <a:gd name="connsiteX151" fmla="*/ 337360 w 1020309"/>
                  <a:gd name="connsiteY151" fmla="*/ 916083 h 1017564"/>
                  <a:gd name="connsiteX152" fmla="*/ 271534 w 1020309"/>
                  <a:gd name="connsiteY152" fmla="*/ 981909 h 1017564"/>
                  <a:gd name="connsiteX153" fmla="*/ 271534 w 1020309"/>
                  <a:gd name="connsiteY153" fmla="*/ 981909 h 1017564"/>
                  <a:gd name="connsiteX154" fmla="*/ 271534 w 1020309"/>
                  <a:gd name="connsiteY154" fmla="*/ 811858 h 1017564"/>
                  <a:gd name="connsiteX155" fmla="*/ 183765 w 1020309"/>
                  <a:gd name="connsiteY155" fmla="*/ 863970 h 1017564"/>
                  <a:gd name="connsiteX156" fmla="*/ 35656 w 1020309"/>
                  <a:gd name="connsiteY156" fmla="*/ 863970 h 1017564"/>
                  <a:gd name="connsiteX157" fmla="*/ 35656 w 1020309"/>
                  <a:gd name="connsiteY157" fmla="*/ 778945 h 1017564"/>
                  <a:gd name="connsiteX158" fmla="*/ 611637 w 1020309"/>
                  <a:gd name="connsiteY158" fmla="*/ 778945 h 1017564"/>
                  <a:gd name="connsiteX159" fmla="*/ 611637 w 1020309"/>
                  <a:gd name="connsiteY159" fmla="*/ 863970 h 1017564"/>
                  <a:gd name="connsiteX160" fmla="*/ 359303 w 1020309"/>
                  <a:gd name="connsiteY160" fmla="*/ 863970 h 1017564"/>
                  <a:gd name="connsiteX161" fmla="*/ 271534 w 1020309"/>
                  <a:gd name="connsiteY161" fmla="*/ 811858 h 1017564"/>
                  <a:gd name="connsiteX162" fmla="*/ 271534 w 1020309"/>
                  <a:gd name="connsiteY162" fmla="*/ 811858 h 1017564"/>
                  <a:gd name="connsiteX163" fmla="*/ 713120 w 1020309"/>
                  <a:gd name="connsiteY163" fmla="*/ 932539 h 1017564"/>
                  <a:gd name="connsiteX164" fmla="*/ 370274 w 1020309"/>
                  <a:gd name="connsiteY164" fmla="*/ 932539 h 1017564"/>
                  <a:gd name="connsiteX165" fmla="*/ 370274 w 1020309"/>
                  <a:gd name="connsiteY165" fmla="*/ 899626 h 1017564"/>
                  <a:gd name="connsiteX166" fmla="*/ 713120 w 1020309"/>
                  <a:gd name="connsiteY166" fmla="*/ 899626 h 1017564"/>
                  <a:gd name="connsiteX167" fmla="*/ 713120 w 1020309"/>
                  <a:gd name="connsiteY167" fmla="*/ 932539 h 1017564"/>
                  <a:gd name="connsiteX168" fmla="*/ 713120 w 1020309"/>
                  <a:gd name="connsiteY168" fmla="*/ 932539 h 1017564"/>
                  <a:gd name="connsiteX169" fmla="*/ 814602 w 1020309"/>
                  <a:gd name="connsiteY169" fmla="*/ 981909 h 1017564"/>
                  <a:gd name="connsiteX170" fmla="*/ 751519 w 1020309"/>
                  <a:gd name="connsiteY170" fmla="*/ 940768 h 1017564"/>
                  <a:gd name="connsiteX171" fmla="*/ 765232 w 1020309"/>
                  <a:gd name="connsiteY171" fmla="*/ 866713 h 1017564"/>
                  <a:gd name="connsiteX172" fmla="*/ 839287 w 1020309"/>
                  <a:gd name="connsiteY172" fmla="*/ 852999 h 1017564"/>
                  <a:gd name="connsiteX173" fmla="*/ 880429 w 1020309"/>
                  <a:gd name="connsiteY173" fmla="*/ 916083 h 1017564"/>
                  <a:gd name="connsiteX174" fmla="*/ 814602 w 1020309"/>
                  <a:gd name="connsiteY174" fmla="*/ 981909 h 1017564"/>
                  <a:gd name="connsiteX175" fmla="*/ 814602 w 1020309"/>
                  <a:gd name="connsiteY175" fmla="*/ 981909 h 1017564"/>
                  <a:gd name="connsiteX176" fmla="*/ 981911 w 1020309"/>
                  <a:gd name="connsiteY176" fmla="*/ 913340 h 1017564"/>
                  <a:gd name="connsiteX177" fmla="*/ 965454 w 1020309"/>
                  <a:gd name="connsiteY177" fmla="*/ 929796 h 1017564"/>
                  <a:gd name="connsiteX178" fmla="*/ 913342 w 1020309"/>
                  <a:gd name="connsiteY178" fmla="*/ 929796 h 1017564"/>
                  <a:gd name="connsiteX179" fmla="*/ 913342 w 1020309"/>
                  <a:gd name="connsiteY179" fmla="*/ 896883 h 1017564"/>
                  <a:gd name="connsiteX180" fmla="*/ 981911 w 1020309"/>
                  <a:gd name="connsiteY180" fmla="*/ 896883 h 1017564"/>
                  <a:gd name="connsiteX181" fmla="*/ 981911 w 1020309"/>
                  <a:gd name="connsiteY181" fmla="*/ 913340 h 1017564"/>
                  <a:gd name="connsiteX182" fmla="*/ 981911 w 1020309"/>
                  <a:gd name="connsiteY182" fmla="*/ 863970 h 1017564"/>
                  <a:gd name="connsiteX183" fmla="*/ 899628 w 1020309"/>
                  <a:gd name="connsiteY183" fmla="*/ 863970 h 1017564"/>
                  <a:gd name="connsiteX184" fmla="*/ 811859 w 1020309"/>
                  <a:gd name="connsiteY184" fmla="*/ 811858 h 1017564"/>
                  <a:gd name="connsiteX185" fmla="*/ 724091 w 1020309"/>
                  <a:gd name="connsiteY185" fmla="*/ 863970 h 1017564"/>
                  <a:gd name="connsiteX186" fmla="*/ 641808 w 1020309"/>
                  <a:gd name="connsiteY186" fmla="*/ 863970 h 1017564"/>
                  <a:gd name="connsiteX187" fmla="*/ 641808 w 1020309"/>
                  <a:gd name="connsiteY187" fmla="*/ 559524 h 1017564"/>
                  <a:gd name="connsiteX188" fmla="*/ 674721 w 1020309"/>
                  <a:gd name="connsiteY188" fmla="*/ 559524 h 1017564"/>
                  <a:gd name="connsiteX189" fmla="*/ 674721 w 1020309"/>
                  <a:gd name="connsiteY189" fmla="*/ 661006 h 1017564"/>
                  <a:gd name="connsiteX190" fmla="*/ 726833 w 1020309"/>
                  <a:gd name="connsiteY190" fmla="*/ 713118 h 1017564"/>
                  <a:gd name="connsiteX191" fmla="*/ 896885 w 1020309"/>
                  <a:gd name="connsiteY191" fmla="*/ 713118 h 1017564"/>
                  <a:gd name="connsiteX192" fmla="*/ 981911 w 1020309"/>
                  <a:gd name="connsiteY192" fmla="*/ 798144 h 1017564"/>
                  <a:gd name="connsiteX193" fmla="*/ 981911 w 1020309"/>
                  <a:gd name="connsiteY193" fmla="*/ 863970 h 10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020309" h="1017564">
                    <a:moveTo>
                      <a:pt x="896885" y="677462"/>
                    </a:moveTo>
                    <a:lnTo>
                      <a:pt x="874943" y="677462"/>
                    </a:lnTo>
                    <a:lnTo>
                      <a:pt x="839287" y="595179"/>
                    </a:lnTo>
                    <a:cubicBezTo>
                      <a:pt x="820088" y="551295"/>
                      <a:pt x="778946" y="523868"/>
                      <a:pt x="729576" y="523868"/>
                    </a:cubicBezTo>
                    <a:lnTo>
                      <a:pt x="641808" y="523868"/>
                    </a:lnTo>
                    <a:lnTo>
                      <a:pt x="641808" y="337360"/>
                    </a:lnTo>
                    <a:cubicBezTo>
                      <a:pt x="641808" y="329131"/>
                      <a:pt x="633579" y="320903"/>
                      <a:pt x="625351" y="320903"/>
                    </a:cubicBezTo>
                    <a:lnTo>
                      <a:pt x="534840" y="320903"/>
                    </a:lnTo>
                    <a:cubicBezTo>
                      <a:pt x="501927" y="271534"/>
                      <a:pt x="455300" y="233135"/>
                      <a:pt x="397701" y="213936"/>
                    </a:cubicBezTo>
                    <a:cubicBezTo>
                      <a:pt x="419644" y="181022"/>
                      <a:pt x="438843" y="145366"/>
                      <a:pt x="438843" y="117939"/>
                    </a:cubicBezTo>
                    <a:cubicBezTo>
                      <a:pt x="438843" y="52113"/>
                      <a:pt x="386730" y="0"/>
                      <a:pt x="320904" y="0"/>
                    </a:cubicBezTo>
                    <a:cubicBezTo>
                      <a:pt x="255077" y="0"/>
                      <a:pt x="202965" y="52113"/>
                      <a:pt x="202965" y="117939"/>
                    </a:cubicBezTo>
                    <a:cubicBezTo>
                      <a:pt x="202965" y="145366"/>
                      <a:pt x="222164" y="181022"/>
                      <a:pt x="244107" y="213936"/>
                    </a:cubicBezTo>
                    <a:cubicBezTo>
                      <a:pt x="186508" y="233135"/>
                      <a:pt x="139881" y="268791"/>
                      <a:pt x="106968" y="320903"/>
                    </a:cubicBezTo>
                    <a:lnTo>
                      <a:pt x="16457" y="320903"/>
                    </a:lnTo>
                    <a:cubicBezTo>
                      <a:pt x="8228" y="320903"/>
                      <a:pt x="0" y="329131"/>
                      <a:pt x="0" y="337360"/>
                    </a:cubicBezTo>
                    <a:lnTo>
                      <a:pt x="0" y="880427"/>
                    </a:lnTo>
                    <a:cubicBezTo>
                      <a:pt x="0" y="888655"/>
                      <a:pt x="8228" y="896883"/>
                      <a:pt x="16457" y="896883"/>
                    </a:cubicBezTo>
                    <a:lnTo>
                      <a:pt x="32913" y="896883"/>
                    </a:lnTo>
                    <a:lnTo>
                      <a:pt x="32913" y="913340"/>
                    </a:lnTo>
                    <a:cubicBezTo>
                      <a:pt x="32913" y="940768"/>
                      <a:pt x="54855" y="965452"/>
                      <a:pt x="85026" y="965452"/>
                    </a:cubicBezTo>
                    <a:lnTo>
                      <a:pt x="183765" y="965452"/>
                    </a:lnTo>
                    <a:cubicBezTo>
                      <a:pt x="202965" y="995623"/>
                      <a:pt x="235878" y="1017565"/>
                      <a:pt x="271534" y="1017565"/>
                    </a:cubicBezTo>
                    <a:cubicBezTo>
                      <a:pt x="307190" y="1017565"/>
                      <a:pt x="340103" y="998366"/>
                      <a:pt x="359303" y="965452"/>
                    </a:cubicBezTo>
                    <a:lnTo>
                      <a:pt x="726833" y="965452"/>
                    </a:lnTo>
                    <a:cubicBezTo>
                      <a:pt x="746033" y="995623"/>
                      <a:pt x="778946" y="1017565"/>
                      <a:pt x="814602" y="1017565"/>
                    </a:cubicBezTo>
                    <a:cubicBezTo>
                      <a:pt x="850258" y="1017565"/>
                      <a:pt x="883171" y="998366"/>
                      <a:pt x="902371" y="965452"/>
                    </a:cubicBezTo>
                    <a:lnTo>
                      <a:pt x="968197" y="965452"/>
                    </a:lnTo>
                    <a:cubicBezTo>
                      <a:pt x="995625" y="965452"/>
                      <a:pt x="1020309" y="943510"/>
                      <a:pt x="1020309" y="913340"/>
                    </a:cubicBezTo>
                    <a:lnTo>
                      <a:pt x="1020309" y="795401"/>
                    </a:lnTo>
                    <a:cubicBezTo>
                      <a:pt x="1017567" y="729575"/>
                      <a:pt x="962712" y="677462"/>
                      <a:pt x="896885" y="677462"/>
                    </a:cubicBezTo>
                    <a:lnTo>
                      <a:pt x="896885" y="677462"/>
                    </a:lnTo>
                    <a:close/>
                    <a:moveTo>
                      <a:pt x="710377" y="559524"/>
                    </a:moveTo>
                    <a:lnTo>
                      <a:pt x="729576" y="559524"/>
                    </a:lnTo>
                    <a:cubicBezTo>
                      <a:pt x="762489" y="559524"/>
                      <a:pt x="792660" y="578723"/>
                      <a:pt x="806374" y="608893"/>
                    </a:cubicBezTo>
                    <a:lnTo>
                      <a:pt x="836544" y="677462"/>
                    </a:lnTo>
                    <a:lnTo>
                      <a:pt x="726833" y="677462"/>
                    </a:lnTo>
                    <a:cubicBezTo>
                      <a:pt x="718605" y="677462"/>
                      <a:pt x="710377" y="669234"/>
                      <a:pt x="710377" y="661006"/>
                    </a:cubicBezTo>
                    <a:lnTo>
                      <a:pt x="710377" y="559524"/>
                    </a:lnTo>
                    <a:close/>
                    <a:moveTo>
                      <a:pt x="540325" y="438842"/>
                    </a:moveTo>
                    <a:lnTo>
                      <a:pt x="455300" y="438842"/>
                    </a:lnTo>
                    <a:cubicBezTo>
                      <a:pt x="455300" y="411414"/>
                      <a:pt x="449814" y="381244"/>
                      <a:pt x="444328" y="353816"/>
                    </a:cubicBezTo>
                    <a:lnTo>
                      <a:pt x="515640" y="353816"/>
                    </a:lnTo>
                    <a:cubicBezTo>
                      <a:pt x="532097" y="381244"/>
                      <a:pt x="540325" y="408672"/>
                      <a:pt x="540325" y="438842"/>
                    </a:cubicBezTo>
                    <a:lnTo>
                      <a:pt x="540325" y="438842"/>
                    </a:lnTo>
                    <a:close/>
                    <a:moveTo>
                      <a:pt x="340103" y="559524"/>
                    </a:moveTo>
                    <a:lnTo>
                      <a:pt x="340103" y="474498"/>
                    </a:lnTo>
                    <a:lnTo>
                      <a:pt x="425129" y="474498"/>
                    </a:lnTo>
                    <a:cubicBezTo>
                      <a:pt x="425129" y="501926"/>
                      <a:pt x="419644" y="532096"/>
                      <a:pt x="414158" y="559524"/>
                    </a:cubicBezTo>
                    <a:lnTo>
                      <a:pt x="340103" y="559524"/>
                    </a:lnTo>
                    <a:close/>
                    <a:moveTo>
                      <a:pt x="400444" y="592437"/>
                    </a:moveTo>
                    <a:cubicBezTo>
                      <a:pt x="383987" y="636321"/>
                      <a:pt x="362045" y="663748"/>
                      <a:pt x="337360" y="674719"/>
                    </a:cubicBezTo>
                    <a:lnTo>
                      <a:pt x="337360" y="592437"/>
                    </a:lnTo>
                    <a:lnTo>
                      <a:pt x="400444" y="592437"/>
                    </a:lnTo>
                    <a:close/>
                    <a:moveTo>
                      <a:pt x="340103" y="438842"/>
                    </a:moveTo>
                    <a:lnTo>
                      <a:pt x="340103" y="353816"/>
                    </a:lnTo>
                    <a:lnTo>
                      <a:pt x="414158" y="353816"/>
                    </a:lnTo>
                    <a:cubicBezTo>
                      <a:pt x="419644" y="381244"/>
                      <a:pt x="425129" y="408672"/>
                      <a:pt x="425129" y="438842"/>
                    </a:cubicBezTo>
                    <a:lnTo>
                      <a:pt x="340103" y="438842"/>
                    </a:lnTo>
                    <a:close/>
                    <a:moveTo>
                      <a:pt x="436100" y="592437"/>
                    </a:moveTo>
                    <a:lnTo>
                      <a:pt x="493698" y="592437"/>
                    </a:lnTo>
                    <a:cubicBezTo>
                      <a:pt x="469013" y="622607"/>
                      <a:pt x="438843" y="647292"/>
                      <a:pt x="400444" y="661006"/>
                    </a:cubicBezTo>
                    <a:cubicBezTo>
                      <a:pt x="416901" y="639064"/>
                      <a:pt x="427872" y="617122"/>
                      <a:pt x="436100" y="592437"/>
                    </a:cubicBezTo>
                    <a:lnTo>
                      <a:pt x="436100" y="592437"/>
                    </a:lnTo>
                    <a:close/>
                    <a:moveTo>
                      <a:pt x="447071" y="559524"/>
                    </a:moveTo>
                    <a:cubicBezTo>
                      <a:pt x="452557" y="532096"/>
                      <a:pt x="458042" y="501926"/>
                      <a:pt x="458042" y="474498"/>
                    </a:cubicBezTo>
                    <a:lnTo>
                      <a:pt x="543068" y="474498"/>
                    </a:lnTo>
                    <a:cubicBezTo>
                      <a:pt x="540325" y="504668"/>
                      <a:pt x="532097" y="532096"/>
                      <a:pt x="518383" y="559524"/>
                    </a:cubicBezTo>
                    <a:lnTo>
                      <a:pt x="447071" y="559524"/>
                    </a:lnTo>
                    <a:close/>
                    <a:moveTo>
                      <a:pt x="496441" y="320903"/>
                    </a:moveTo>
                    <a:lnTo>
                      <a:pt x="438843" y="320903"/>
                    </a:lnTo>
                    <a:cubicBezTo>
                      <a:pt x="430614" y="296218"/>
                      <a:pt x="419644" y="274276"/>
                      <a:pt x="405930" y="252334"/>
                    </a:cubicBezTo>
                    <a:cubicBezTo>
                      <a:pt x="438843" y="266048"/>
                      <a:pt x="471756" y="290733"/>
                      <a:pt x="496441" y="320903"/>
                    </a:cubicBezTo>
                    <a:lnTo>
                      <a:pt x="496441" y="320903"/>
                    </a:lnTo>
                    <a:close/>
                    <a:moveTo>
                      <a:pt x="400444" y="320903"/>
                    </a:moveTo>
                    <a:lnTo>
                      <a:pt x="337360" y="320903"/>
                    </a:lnTo>
                    <a:lnTo>
                      <a:pt x="337360" y="293475"/>
                    </a:lnTo>
                    <a:cubicBezTo>
                      <a:pt x="342846" y="287990"/>
                      <a:pt x="353817" y="274276"/>
                      <a:pt x="364788" y="260562"/>
                    </a:cubicBezTo>
                    <a:cubicBezTo>
                      <a:pt x="381245" y="277019"/>
                      <a:pt x="394959" y="298961"/>
                      <a:pt x="400444" y="320903"/>
                    </a:cubicBezTo>
                    <a:lnTo>
                      <a:pt x="400444" y="320903"/>
                    </a:lnTo>
                    <a:close/>
                    <a:moveTo>
                      <a:pt x="235878" y="117939"/>
                    </a:moveTo>
                    <a:cubicBezTo>
                      <a:pt x="235878" y="71312"/>
                      <a:pt x="274277" y="32913"/>
                      <a:pt x="320904" y="32913"/>
                    </a:cubicBezTo>
                    <a:cubicBezTo>
                      <a:pt x="367531" y="32913"/>
                      <a:pt x="405930" y="71312"/>
                      <a:pt x="405930" y="117939"/>
                    </a:cubicBezTo>
                    <a:cubicBezTo>
                      <a:pt x="405930" y="139881"/>
                      <a:pt x="383987" y="178280"/>
                      <a:pt x="356560" y="213936"/>
                    </a:cubicBezTo>
                    <a:cubicBezTo>
                      <a:pt x="356560" y="213936"/>
                      <a:pt x="356560" y="213936"/>
                      <a:pt x="356560" y="213936"/>
                    </a:cubicBezTo>
                    <a:cubicBezTo>
                      <a:pt x="345589" y="230392"/>
                      <a:pt x="331875" y="246849"/>
                      <a:pt x="320904" y="260562"/>
                    </a:cubicBezTo>
                    <a:cubicBezTo>
                      <a:pt x="309933" y="246849"/>
                      <a:pt x="296219" y="230392"/>
                      <a:pt x="285248" y="213936"/>
                    </a:cubicBezTo>
                    <a:cubicBezTo>
                      <a:pt x="285248" y="213936"/>
                      <a:pt x="285248" y="213936"/>
                      <a:pt x="285248" y="213936"/>
                    </a:cubicBezTo>
                    <a:cubicBezTo>
                      <a:pt x="260563" y="178280"/>
                      <a:pt x="235878" y="139881"/>
                      <a:pt x="235878" y="117939"/>
                    </a:cubicBezTo>
                    <a:lnTo>
                      <a:pt x="235878" y="117939"/>
                    </a:lnTo>
                    <a:close/>
                    <a:moveTo>
                      <a:pt x="277020" y="260562"/>
                    </a:moveTo>
                    <a:cubicBezTo>
                      <a:pt x="287991" y="274276"/>
                      <a:pt x="298962" y="287990"/>
                      <a:pt x="304447" y="293475"/>
                    </a:cubicBezTo>
                    <a:lnTo>
                      <a:pt x="304447" y="320903"/>
                    </a:lnTo>
                    <a:lnTo>
                      <a:pt x="241364" y="320903"/>
                    </a:lnTo>
                    <a:cubicBezTo>
                      <a:pt x="249592" y="298961"/>
                      <a:pt x="260563" y="277019"/>
                      <a:pt x="277020" y="260562"/>
                    </a:cubicBezTo>
                    <a:lnTo>
                      <a:pt x="277020" y="260562"/>
                    </a:lnTo>
                    <a:close/>
                    <a:moveTo>
                      <a:pt x="233135" y="559524"/>
                    </a:moveTo>
                    <a:cubicBezTo>
                      <a:pt x="227650" y="532096"/>
                      <a:pt x="222164" y="504668"/>
                      <a:pt x="222164" y="474498"/>
                    </a:cubicBezTo>
                    <a:lnTo>
                      <a:pt x="307190" y="474498"/>
                    </a:lnTo>
                    <a:lnTo>
                      <a:pt x="307190" y="559524"/>
                    </a:lnTo>
                    <a:lnTo>
                      <a:pt x="233135" y="559524"/>
                    </a:lnTo>
                    <a:close/>
                    <a:moveTo>
                      <a:pt x="304447" y="592437"/>
                    </a:moveTo>
                    <a:lnTo>
                      <a:pt x="304447" y="674719"/>
                    </a:lnTo>
                    <a:cubicBezTo>
                      <a:pt x="279762" y="666491"/>
                      <a:pt x="257820" y="636321"/>
                      <a:pt x="241364" y="592437"/>
                    </a:cubicBezTo>
                    <a:lnTo>
                      <a:pt x="304447" y="592437"/>
                    </a:lnTo>
                    <a:close/>
                    <a:moveTo>
                      <a:pt x="205708" y="592437"/>
                    </a:moveTo>
                    <a:cubicBezTo>
                      <a:pt x="213936" y="617122"/>
                      <a:pt x="224907" y="639064"/>
                      <a:pt x="238621" y="661006"/>
                    </a:cubicBezTo>
                    <a:cubicBezTo>
                      <a:pt x="202965" y="647292"/>
                      <a:pt x="170051" y="622607"/>
                      <a:pt x="145367" y="592437"/>
                    </a:cubicBezTo>
                    <a:lnTo>
                      <a:pt x="205708" y="592437"/>
                    </a:lnTo>
                    <a:close/>
                    <a:moveTo>
                      <a:pt x="126167" y="559524"/>
                    </a:moveTo>
                    <a:cubicBezTo>
                      <a:pt x="112454" y="532096"/>
                      <a:pt x="104225" y="504668"/>
                      <a:pt x="101482" y="474498"/>
                    </a:cubicBezTo>
                    <a:lnTo>
                      <a:pt x="186508" y="474498"/>
                    </a:lnTo>
                    <a:cubicBezTo>
                      <a:pt x="186508" y="501926"/>
                      <a:pt x="191994" y="532096"/>
                      <a:pt x="197479" y="559524"/>
                    </a:cubicBezTo>
                    <a:lnTo>
                      <a:pt x="126167" y="559524"/>
                    </a:lnTo>
                    <a:close/>
                    <a:moveTo>
                      <a:pt x="219421" y="438842"/>
                    </a:moveTo>
                    <a:cubicBezTo>
                      <a:pt x="219421" y="411414"/>
                      <a:pt x="224907" y="381244"/>
                      <a:pt x="230393" y="353816"/>
                    </a:cubicBezTo>
                    <a:lnTo>
                      <a:pt x="304447" y="353816"/>
                    </a:lnTo>
                    <a:lnTo>
                      <a:pt x="304447" y="438842"/>
                    </a:lnTo>
                    <a:lnTo>
                      <a:pt x="219421" y="438842"/>
                    </a:lnTo>
                    <a:close/>
                    <a:moveTo>
                      <a:pt x="241364" y="252334"/>
                    </a:moveTo>
                    <a:cubicBezTo>
                      <a:pt x="227650" y="274276"/>
                      <a:pt x="213936" y="296218"/>
                      <a:pt x="208450" y="320903"/>
                    </a:cubicBezTo>
                    <a:lnTo>
                      <a:pt x="150852" y="320903"/>
                    </a:lnTo>
                    <a:cubicBezTo>
                      <a:pt x="172794" y="290733"/>
                      <a:pt x="202965" y="266048"/>
                      <a:pt x="241364" y="252334"/>
                    </a:cubicBezTo>
                    <a:lnTo>
                      <a:pt x="241364" y="252334"/>
                    </a:lnTo>
                    <a:close/>
                    <a:moveTo>
                      <a:pt x="126167" y="353816"/>
                    </a:moveTo>
                    <a:lnTo>
                      <a:pt x="197479" y="353816"/>
                    </a:lnTo>
                    <a:cubicBezTo>
                      <a:pt x="191994" y="381244"/>
                      <a:pt x="186508" y="411414"/>
                      <a:pt x="186508" y="438842"/>
                    </a:cubicBezTo>
                    <a:lnTo>
                      <a:pt x="101482" y="438842"/>
                    </a:lnTo>
                    <a:cubicBezTo>
                      <a:pt x="104225" y="408672"/>
                      <a:pt x="112454" y="381244"/>
                      <a:pt x="126167" y="353816"/>
                    </a:cubicBezTo>
                    <a:lnTo>
                      <a:pt x="126167" y="353816"/>
                    </a:lnTo>
                    <a:close/>
                    <a:moveTo>
                      <a:pt x="32913" y="353816"/>
                    </a:moveTo>
                    <a:lnTo>
                      <a:pt x="87768" y="353816"/>
                    </a:lnTo>
                    <a:cubicBezTo>
                      <a:pt x="74055" y="386729"/>
                      <a:pt x="65827" y="419643"/>
                      <a:pt x="65827" y="455298"/>
                    </a:cubicBezTo>
                    <a:cubicBezTo>
                      <a:pt x="65827" y="595179"/>
                      <a:pt x="181023" y="710375"/>
                      <a:pt x="320904" y="710375"/>
                    </a:cubicBezTo>
                    <a:cubicBezTo>
                      <a:pt x="460785" y="710375"/>
                      <a:pt x="575981" y="595179"/>
                      <a:pt x="575981" y="455298"/>
                    </a:cubicBezTo>
                    <a:cubicBezTo>
                      <a:pt x="575981" y="419643"/>
                      <a:pt x="567753" y="386729"/>
                      <a:pt x="554039" y="353816"/>
                    </a:cubicBezTo>
                    <a:lnTo>
                      <a:pt x="608894" y="353816"/>
                    </a:lnTo>
                    <a:lnTo>
                      <a:pt x="608894" y="743289"/>
                    </a:lnTo>
                    <a:lnTo>
                      <a:pt x="32913" y="743289"/>
                    </a:lnTo>
                    <a:lnTo>
                      <a:pt x="32913" y="353816"/>
                    </a:lnTo>
                    <a:close/>
                    <a:moveTo>
                      <a:pt x="170051" y="932539"/>
                    </a:moveTo>
                    <a:lnTo>
                      <a:pt x="85026" y="932539"/>
                    </a:lnTo>
                    <a:cubicBezTo>
                      <a:pt x="76798" y="932539"/>
                      <a:pt x="68569" y="924311"/>
                      <a:pt x="68569" y="916083"/>
                    </a:cubicBezTo>
                    <a:lnTo>
                      <a:pt x="68569" y="899626"/>
                    </a:lnTo>
                    <a:lnTo>
                      <a:pt x="172794" y="899626"/>
                    </a:lnTo>
                    <a:cubicBezTo>
                      <a:pt x="170051" y="907854"/>
                      <a:pt x="170051" y="918825"/>
                      <a:pt x="170051" y="932539"/>
                    </a:cubicBezTo>
                    <a:lnTo>
                      <a:pt x="170051" y="932539"/>
                    </a:lnTo>
                    <a:close/>
                    <a:moveTo>
                      <a:pt x="271534" y="981909"/>
                    </a:moveTo>
                    <a:cubicBezTo>
                      <a:pt x="244107" y="981909"/>
                      <a:pt x="219421" y="965452"/>
                      <a:pt x="208450" y="940768"/>
                    </a:cubicBezTo>
                    <a:cubicBezTo>
                      <a:pt x="197479" y="916083"/>
                      <a:pt x="202965" y="885912"/>
                      <a:pt x="222164" y="866713"/>
                    </a:cubicBezTo>
                    <a:cubicBezTo>
                      <a:pt x="241364" y="847514"/>
                      <a:pt x="271534" y="842028"/>
                      <a:pt x="296219" y="852999"/>
                    </a:cubicBezTo>
                    <a:cubicBezTo>
                      <a:pt x="320904" y="863970"/>
                      <a:pt x="337360" y="888655"/>
                      <a:pt x="337360" y="916083"/>
                    </a:cubicBezTo>
                    <a:cubicBezTo>
                      <a:pt x="340103" y="951738"/>
                      <a:pt x="307190" y="981909"/>
                      <a:pt x="271534" y="981909"/>
                    </a:cubicBezTo>
                    <a:lnTo>
                      <a:pt x="271534" y="981909"/>
                    </a:lnTo>
                    <a:close/>
                    <a:moveTo>
                      <a:pt x="271534" y="811858"/>
                    </a:moveTo>
                    <a:cubicBezTo>
                      <a:pt x="235878" y="811858"/>
                      <a:pt x="202965" y="831057"/>
                      <a:pt x="183765" y="863970"/>
                    </a:cubicBezTo>
                    <a:lnTo>
                      <a:pt x="35656" y="863970"/>
                    </a:lnTo>
                    <a:lnTo>
                      <a:pt x="35656" y="778945"/>
                    </a:lnTo>
                    <a:lnTo>
                      <a:pt x="611637" y="778945"/>
                    </a:lnTo>
                    <a:lnTo>
                      <a:pt x="611637" y="863970"/>
                    </a:lnTo>
                    <a:lnTo>
                      <a:pt x="359303" y="863970"/>
                    </a:lnTo>
                    <a:cubicBezTo>
                      <a:pt x="340103" y="831057"/>
                      <a:pt x="307190" y="811858"/>
                      <a:pt x="271534" y="811858"/>
                    </a:cubicBezTo>
                    <a:lnTo>
                      <a:pt x="271534" y="811858"/>
                    </a:lnTo>
                    <a:close/>
                    <a:moveTo>
                      <a:pt x="713120" y="932539"/>
                    </a:moveTo>
                    <a:lnTo>
                      <a:pt x="370274" y="932539"/>
                    </a:lnTo>
                    <a:cubicBezTo>
                      <a:pt x="373017" y="921568"/>
                      <a:pt x="373017" y="910597"/>
                      <a:pt x="370274" y="899626"/>
                    </a:cubicBezTo>
                    <a:lnTo>
                      <a:pt x="713120" y="899626"/>
                    </a:lnTo>
                    <a:cubicBezTo>
                      <a:pt x="710377" y="907854"/>
                      <a:pt x="710377" y="918825"/>
                      <a:pt x="713120" y="932539"/>
                    </a:cubicBezTo>
                    <a:lnTo>
                      <a:pt x="713120" y="932539"/>
                    </a:lnTo>
                    <a:close/>
                    <a:moveTo>
                      <a:pt x="814602" y="981909"/>
                    </a:moveTo>
                    <a:cubicBezTo>
                      <a:pt x="787174" y="981909"/>
                      <a:pt x="762489" y="965452"/>
                      <a:pt x="751519" y="940768"/>
                    </a:cubicBezTo>
                    <a:cubicBezTo>
                      <a:pt x="740547" y="916083"/>
                      <a:pt x="746033" y="885912"/>
                      <a:pt x="765232" y="866713"/>
                    </a:cubicBezTo>
                    <a:cubicBezTo>
                      <a:pt x="784432" y="847514"/>
                      <a:pt x="814602" y="842028"/>
                      <a:pt x="839287" y="852999"/>
                    </a:cubicBezTo>
                    <a:cubicBezTo>
                      <a:pt x="863972" y="863970"/>
                      <a:pt x="880429" y="888655"/>
                      <a:pt x="880429" y="916083"/>
                    </a:cubicBezTo>
                    <a:cubicBezTo>
                      <a:pt x="880429" y="951738"/>
                      <a:pt x="850258" y="981909"/>
                      <a:pt x="814602" y="981909"/>
                    </a:cubicBezTo>
                    <a:lnTo>
                      <a:pt x="814602" y="981909"/>
                    </a:lnTo>
                    <a:close/>
                    <a:moveTo>
                      <a:pt x="981911" y="913340"/>
                    </a:moveTo>
                    <a:cubicBezTo>
                      <a:pt x="981911" y="921568"/>
                      <a:pt x="973682" y="929796"/>
                      <a:pt x="965454" y="929796"/>
                    </a:cubicBezTo>
                    <a:lnTo>
                      <a:pt x="913342" y="929796"/>
                    </a:lnTo>
                    <a:cubicBezTo>
                      <a:pt x="916085" y="918825"/>
                      <a:pt x="916085" y="907854"/>
                      <a:pt x="913342" y="896883"/>
                    </a:cubicBezTo>
                    <a:lnTo>
                      <a:pt x="981911" y="896883"/>
                    </a:lnTo>
                    <a:lnTo>
                      <a:pt x="981911" y="913340"/>
                    </a:lnTo>
                    <a:close/>
                    <a:moveTo>
                      <a:pt x="981911" y="863970"/>
                    </a:moveTo>
                    <a:lnTo>
                      <a:pt x="899628" y="863970"/>
                    </a:lnTo>
                    <a:cubicBezTo>
                      <a:pt x="880429" y="833800"/>
                      <a:pt x="847515" y="811858"/>
                      <a:pt x="811859" y="811858"/>
                    </a:cubicBezTo>
                    <a:cubicBezTo>
                      <a:pt x="776203" y="811858"/>
                      <a:pt x="743290" y="831057"/>
                      <a:pt x="724091" y="863970"/>
                    </a:cubicBezTo>
                    <a:lnTo>
                      <a:pt x="641808" y="863970"/>
                    </a:lnTo>
                    <a:lnTo>
                      <a:pt x="641808" y="559524"/>
                    </a:lnTo>
                    <a:lnTo>
                      <a:pt x="674721" y="559524"/>
                    </a:lnTo>
                    <a:lnTo>
                      <a:pt x="674721" y="661006"/>
                    </a:lnTo>
                    <a:cubicBezTo>
                      <a:pt x="674721" y="688433"/>
                      <a:pt x="696663" y="713118"/>
                      <a:pt x="726833" y="713118"/>
                    </a:cubicBezTo>
                    <a:lnTo>
                      <a:pt x="896885" y="713118"/>
                    </a:lnTo>
                    <a:cubicBezTo>
                      <a:pt x="943512" y="713118"/>
                      <a:pt x="981911" y="751517"/>
                      <a:pt x="981911" y="798144"/>
                    </a:cubicBezTo>
                    <a:lnTo>
                      <a:pt x="981911" y="863970"/>
                    </a:lnTo>
                    <a:close/>
                  </a:path>
                </a:pathLst>
              </a:custGeom>
              <a:solidFill>
                <a:srgbClr val="000000"/>
              </a:solidFill>
              <a:ln w="27426" cap="flat">
                <a:noFill/>
                <a:prstDash val="solid"/>
                <a:miter/>
              </a:ln>
            </p:spPr>
            <p:txBody>
              <a:bodyPr rtlCol="0" anchor="ctr"/>
              <a:lstStyle/>
              <a:p>
                <a:endParaRPr lang="en-US"/>
              </a:p>
            </p:txBody>
          </p:sp>
          <p:sp>
            <p:nvSpPr>
              <p:cNvPr id="27" name="Freeform 1322">
                <a:extLst>
                  <a:ext uri="{FF2B5EF4-FFF2-40B4-BE49-F238E27FC236}">
                    <a16:creationId xmlns:a16="http://schemas.microsoft.com/office/drawing/2014/main" id="{66DEAA19-FF23-8492-1D07-C6DE3C65BAB4}"/>
                  </a:ext>
                </a:extLst>
              </p:cNvPr>
              <p:cNvSpPr/>
              <p:nvPr/>
            </p:nvSpPr>
            <p:spPr>
              <a:xfrm>
                <a:off x="3201928" y="1098891"/>
                <a:ext cx="66358" cy="32913"/>
              </a:xfrm>
              <a:custGeom>
                <a:avLst/>
                <a:gdLst>
                  <a:gd name="connsiteX0" fmla="*/ 16988 w 66358"/>
                  <a:gd name="connsiteY0" fmla="*/ 32913 h 32913"/>
                  <a:gd name="connsiteX1" fmla="*/ 49901 w 66358"/>
                  <a:gd name="connsiteY1" fmla="*/ 32913 h 32913"/>
                  <a:gd name="connsiteX2" fmla="*/ 66358 w 66358"/>
                  <a:gd name="connsiteY2" fmla="*/ 16457 h 32913"/>
                  <a:gd name="connsiteX3" fmla="*/ 49901 w 66358"/>
                  <a:gd name="connsiteY3" fmla="*/ 0 h 32913"/>
                  <a:gd name="connsiteX4" fmla="*/ 16988 w 66358"/>
                  <a:gd name="connsiteY4" fmla="*/ 0 h 32913"/>
                  <a:gd name="connsiteX5" fmla="*/ 532 w 66358"/>
                  <a:gd name="connsiteY5" fmla="*/ 16457 h 32913"/>
                  <a:gd name="connsiteX6" fmla="*/ 16988 w 66358"/>
                  <a:gd name="connsiteY6" fmla="*/ 32913 h 32913"/>
                  <a:gd name="connsiteX7" fmla="*/ 16988 w 66358"/>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58" h="32913">
                    <a:moveTo>
                      <a:pt x="16988" y="32913"/>
                    </a:moveTo>
                    <a:lnTo>
                      <a:pt x="49901" y="32913"/>
                    </a:lnTo>
                    <a:cubicBezTo>
                      <a:pt x="58130" y="32913"/>
                      <a:pt x="66358" y="24685"/>
                      <a:pt x="66358" y="16457"/>
                    </a:cubicBezTo>
                    <a:cubicBezTo>
                      <a:pt x="66358" y="8228"/>
                      <a:pt x="58130" y="0"/>
                      <a:pt x="49901" y="0"/>
                    </a:cubicBezTo>
                    <a:lnTo>
                      <a:pt x="16988" y="0"/>
                    </a:lnTo>
                    <a:cubicBezTo>
                      <a:pt x="8760" y="0"/>
                      <a:pt x="532" y="8228"/>
                      <a:pt x="532" y="16457"/>
                    </a:cubicBezTo>
                    <a:cubicBezTo>
                      <a:pt x="-2211" y="24685"/>
                      <a:pt x="6017" y="32913"/>
                      <a:pt x="16988" y="32913"/>
                    </a:cubicBezTo>
                    <a:lnTo>
                      <a:pt x="16988" y="32913"/>
                    </a:lnTo>
                    <a:close/>
                  </a:path>
                </a:pathLst>
              </a:custGeom>
              <a:solidFill>
                <a:srgbClr val="000000"/>
              </a:solidFill>
              <a:ln w="27426" cap="flat">
                <a:noFill/>
                <a:prstDash val="solid"/>
                <a:miter/>
              </a:ln>
            </p:spPr>
            <p:txBody>
              <a:bodyPr rtlCol="0" anchor="ctr"/>
              <a:lstStyle/>
              <a:p>
                <a:endParaRPr lang="en-US"/>
              </a:p>
            </p:txBody>
          </p:sp>
        </p:grpSp>
        <p:sp>
          <p:nvSpPr>
            <p:cNvPr id="25" name="Freeform 1320">
              <a:extLst>
                <a:ext uri="{FF2B5EF4-FFF2-40B4-BE49-F238E27FC236}">
                  <a16:creationId xmlns:a16="http://schemas.microsoft.com/office/drawing/2014/main" id="{42D3A8F8-F7C8-89F0-0CDF-A357CE12062D}"/>
                </a:ext>
              </a:extLst>
            </p:cNvPr>
            <p:cNvSpPr/>
            <p:nvPr/>
          </p:nvSpPr>
          <p:spPr>
            <a:xfrm>
              <a:off x="2760874" y="436762"/>
              <a:ext cx="99862" cy="99862"/>
            </a:xfrm>
            <a:custGeom>
              <a:avLst/>
              <a:gdLst>
                <a:gd name="connsiteX0" fmla="*/ 49369 w 99862"/>
                <a:gd name="connsiteY0" fmla="*/ 99863 h 99862"/>
                <a:gd name="connsiteX1" fmla="*/ 95997 w 99862"/>
                <a:gd name="connsiteY1" fmla="*/ 69692 h 99862"/>
                <a:gd name="connsiteX2" fmla="*/ 85026 w 99862"/>
                <a:gd name="connsiteY2" fmla="*/ 14837 h 99862"/>
                <a:gd name="connsiteX3" fmla="*/ 30170 w 99862"/>
                <a:gd name="connsiteY3" fmla="*/ 3866 h 99862"/>
                <a:gd name="connsiteX4" fmla="*/ 0 w 99862"/>
                <a:gd name="connsiteY4" fmla="*/ 50493 h 99862"/>
                <a:gd name="connsiteX5" fmla="*/ 49369 w 99862"/>
                <a:gd name="connsiteY5" fmla="*/ 99863 h 99862"/>
                <a:gd name="connsiteX6" fmla="*/ 49369 w 99862"/>
                <a:gd name="connsiteY6" fmla="*/ 99863 h 99862"/>
                <a:gd name="connsiteX7" fmla="*/ 49369 w 99862"/>
                <a:gd name="connsiteY7" fmla="*/ 34036 h 99862"/>
                <a:gd name="connsiteX8" fmla="*/ 65826 w 99862"/>
                <a:gd name="connsiteY8" fmla="*/ 45007 h 99862"/>
                <a:gd name="connsiteX9" fmla="*/ 63083 w 99862"/>
                <a:gd name="connsiteY9" fmla="*/ 64207 h 99862"/>
                <a:gd name="connsiteX10" fmla="*/ 43884 w 99862"/>
                <a:gd name="connsiteY10" fmla="*/ 66950 h 99862"/>
                <a:gd name="connsiteX11" fmla="*/ 32913 w 99862"/>
                <a:gd name="connsiteY11" fmla="*/ 50493 h 99862"/>
                <a:gd name="connsiteX12" fmla="*/ 49369 w 99862"/>
                <a:gd name="connsiteY12" fmla="*/ 34036 h 99862"/>
                <a:gd name="connsiteX13" fmla="*/ 49369 w 99862"/>
                <a:gd name="connsiteY13" fmla="*/ 34036 h 9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862" h="99862">
                  <a:moveTo>
                    <a:pt x="49369" y="99863"/>
                  </a:moveTo>
                  <a:cubicBezTo>
                    <a:pt x="68569" y="99863"/>
                    <a:pt x="87768" y="86149"/>
                    <a:pt x="95997" y="69692"/>
                  </a:cubicBezTo>
                  <a:cubicBezTo>
                    <a:pt x="104225" y="50493"/>
                    <a:pt x="98739" y="28551"/>
                    <a:pt x="85026" y="14837"/>
                  </a:cubicBezTo>
                  <a:cubicBezTo>
                    <a:pt x="71312" y="1123"/>
                    <a:pt x="49369" y="-4362"/>
                    <a:pt x="30170" y="3866"/>
                  </a:cubicBezTo>
                  <a:cubicBezTo>
                    <a:pt x="10971" y="12094"/>
                    <a:pt x="0" y="31294"/>
                    <a:pt x="0" y="50493"/>
                  </a:cubicBezTo>
                  <a:cubicBezTo>
                    <a:pt x="0" y="77921"/>
                    <a:pt x="21942" y="99863"/>
                    <a:pt x="49369" y="99863"/>
                  </a:cubicBezTo>
                  <a:lnTo>
                    <a:pt x="49369" y="99863"/>
                  </a:lnTo>
                  <a:close/>
                  <a:moveTo>
                    <a:pt x="49369" y="34036"/>
                  </a:moveTo>
                  <a:cubicBezTo>
                    <a:pt x="54855" y="34036"/>
                    <a:pt x="63083" y="39522"/>
                    <a:pt x="65826" y="45007"/>
                  </a:cubicBezTo>
                  <a:cubicBezTo>
                    <a:pt x="68569" y="50493"/>
                    <a:pt x="65826" y="58721"/>
                    <a:pt x="63083" y="64207"/>
                  </a:cubicBezTo>
                  <a:cubicBezTo>
                    <a:pt x="57598" y="69692"/>
                    <a:pt x="52112" y="69692"/>
                    <a:pt x="43884" y="66950"/>
                  </a:cubicBezTo>
                  <a:cubicBezTo>
                    <a:pt x="38399" y="64207"/>
                    <a:pt x="32913" y="58721"/>
                    <a:pt x="32913" y="50493"/>
                  </a:cubicBezTo>
                  <a:cubicBezTo>
                    <a:pt x="32913" y="39522"/>
                    <a:pt x="41142" y="34036"/>
                    <a:pt x="49369" y="34036"/>
                  </a:cubicBezTo>
                  <a:lnTo>
                    <a:pt x="49369" y="34036"/>
                  </a:lnTo>
                  <a:close/>
                </a:path>
              </a:pathLst>
            </a:custGeom>
            <a:solidFill>
              <a:srgbClr val="84BA41"/>
            </a:solidFill>
            <a:ln w="27426" cap="flat">
              <a:noFill/>
              <a:prstDash val="solid"/>
              <a:miter/>
            </a:ln>
          </p:spPr>
          <p:txBody>
            <a:bodyPr rtlCol="0" anchor="ctr"/>
            <a:lstStyle/>
            <a:p>
              <a:endParaRPr lang="en-US"/>
            </a:p>
          </p:txBody>
        </p:sp>
      </p:grpSp>
      <p:grpSp>
        <p:nvGrpSpPr>
          <p:cNvPr id="28" name="Graphic 3">
            <a:extLst>
              <a:ext uri="{FF2B5EF4-FFF2-40B4-BE49-F238E27FC236}">
                <a16:creationId xmlns:a16="http://schemas.microsoft.com/office/drawing/2014/main" id="{2F8B3B7A-C6EC-E309-BCC3-2C8105EC6B22}"/>
              </a:ext>
            </a:extLst>
          </p:cNvPr>
          <p:cNvGrpSpPr/>
          <p:nvPr/>
        </p:nvGrpSpPr>
        <p:grpSpPr>
          <a:xfrm>
            <a:off x="9515686" y="2462776"/>
            <a:ext cx="1028777" cy="1056365"/>
            <a:chOff x="986212" y="4755836"/>
            <a:chExt cx="715862" cy="735059"/>
          </a:xfrm>
        </p:grpSpPr>
        <p:sp>
          <p:nvSpPr>
            <p:cNvPr id="29" name="Freeform 4">
              <a:extLst>
                <a:ext uri="{FF2B5EF4-FFF2-40B4-BE49-F238E27FC236}">
                  <a16:creationId xmlns:a16="http://schemas.microsoft.com/office/drawing/2014/main" id="{F10439C5-DDF7-85B0-EF3C-D27A85396F03}"/>
                </a:ext>
              </a:extLst>
            </p:cNvPr>
            <p:cNvSpPr/>
            <p:nvPr/>
          </p:nvSpPr>
          <p:spPr>
            <a:xfrm rot="10800000">
              <a:off x="1059354" y="5067425"/>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297239"/>
            </a:solidFill>
            <a:ln w="27426" cap="flat">
              <a:noFill/>
              <a:prstDash val="solid"/>
              <a:miter/>
            </a:ln>
          </p:spPr>
          <p:txBody>
            <a:bodyPr rtlCol="0" anchor="ctr"/>
            <a:lstStyle/>
            <a:p>
              <a:endParaRPr lang="en-US"/>
            </a:p>
          </p:txBody>
        </p:sp>
        <p:sp>
          <p:nvSpPr>
            <p:cNvPr id="30" name="Freeform 5">
              <a:extLst>
                <a:ext uri="{FF2B5EF4-FFF2-40B4-BE49-F238E27FC236}">
                  <a16:creationId xmlns:a16="http://schemas.microsoft.com/office/drawing/2014/main" id="{26F6012E-D393-4F5D-AFA1-EDADE36C81C5}"/>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w="27426" cap="flat">
              <a:noFill/>
              <a:prstDash val="solid"/>
              <a:miter/>
            </a:ln>
          </p:spPr>
          <p:txBody>
            <a:bodyPr rtlCol="0" anchor="ctr"/>
            <a:lstStyle/>
            <a:p>
              <a:endParaRPr lang="en-US"/>
            </a:p>
          </p:txBody>
        </p:sp>
      </p:grpSp>
      <p:grpSp>
        <p:nvGrpSpPr>
          <p:cNvPr id="31" name="Group 30">
            <a:extLst>
              <a:ext uri="{FF2B5EF4-FFF2-40B4-BE49-F238E27FC236}">
                <a16:creationId xmlns:a16="http://schemas.microsoft.com/office/drawing/2014/main" id="{94ECA27C-8DED-1BDD-65BE-C52EFBBFD438}"/>
              </a:ext>
            </a:extLst>
          </p:cNvPr>
          <p:cNvGrpSpPr/>
          <p:nvPr/>
        </p:nvGrpSpPr>
        <p:grpSpPr>
          <a:xfrm>
            <a:off x="5645434" y="2488087"/>
            <a:ext cx="901130" cy="912218"/>
            <a:chOff x="2899351" y="1724980"/>
            <a:chExt cx="3364829" cy="3406231"/>
          </a:xfrm>
        </p:grpSpPr>
        <p:sp>
          <p:nvSpPr>
            <p:cNvPr id="32" name="Freeform 941">
              <a:extLst>
                <a:ext uri="{FF2B5EF4-FFF2-40B4-BE49-F238E27FC236}">
                  <a16:creationId xmlns:a16="http://schemas.microsoft.com/office/drawing/2014/main" id="{83CA2804-E7FB-09FB-2A52-ABE2AD13BD02}"/>
                </a:ext>
              </a:extLst>
            </p:cNvPr>
            <p:cNvSpPr/>
            <p:nvPr/>
          </p:nvSpPr>
          <p:spPr>
            <a:xfrm>
              <a:off x="4465966" y="4201996"/>
              <a:ext cx="209518" cy="502638"/>
            </a:xfrm>
            <a:custGeom>
              <a:avLst/>
              <a:gdLst>
                <a:gd name="connsiteX0" fmla="*/ 105153 w 209518"/>
                <a:gd name="connsiteY0" fmla="*/ 502638 h 502638"/>
                <a:gd name="connsiteX1" fmla="*/ 1412 w 209518"/>
                <a:gd name="connsiteY1" fmla="*/ 258935 h 502638"/>
                <a:gd name="connsiteX2" fmla="*/ 3316 w 209518"/>
                <a:gd name="connsiteY2" fmla="*/ 232280 h 502638"/>
                <a:gd name="connsiteX3" fmla="*/ 102297 w 209518"/>
                <a:gd name="connsiteY3" fmla="*/ 0 h 502638"/>
                <a:gd name="connsiteX4" fmla="*/ 114670 w 209518"/>
                <a:gd name="connsiteY4" fmla="*/ 19039 h 502638"/>
                <a:gd name="connsiteX5" fmla="*/ 204134 w 209518"/>
                <a:gd name="connsiteY5" fmla="*/ 227520 h 502638"/>
                <a:gd name="connsiteX6" fmla="*/ 207941 w 209518"/>
                <a:gd name="connsiteY6" fmla="*/ 260839 h 502638"/>
                <a:gd name="connsiteX7" fmla="*/ 105153 w 209518"/>
                <a:gd name="connsiteY7" fmla="*/ 502638 h 50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18" h="502638">
                  <a:moveTo>
                    <a:pt x="105153" y="502638"/>
                  </a:moveTo>
                  <a:cubicBezTo>
                    <a:pt x="68035" y="415057"/>
                    <a:pt x="33772" y="337948"/>
                    <a:pt x="1412" y="258935"/>
                  </a:cubicBezTo>
                  <a:cubicBezTo>
                    <a:pt x="-1443" y="251319"/>
                    <a:pt x="461" y="239895"/>
                    <a:pt x="3316" y="232280"/>
                  </a:cubicBezTo>
                  <a:cubicBezTo>
                    <a:pt x="35675" y="156122"/>
                    <a:pt x="68035" y="79965"/>
                    <a:pt x="102297" y="0"/>
                  </a:cubicBezTo>
                  <a:cubicBezTo>
                    <a:pt x="108008" y="8568"/>
                    <a:pt x="112767" y="13327"/>
                    <a:pt x="114670" y="19039"/>
                  </a:cubicBezTo>
                  <a:cubicBezTo>
                    <a:pt x="145126" y="88533"/>
                    <a:pt x="174630" y="158026"/>
                    <a:pt x="204134" y="227520"/>
                  </a:cubicBezTo>
                  <a:cubicBezTo>
                    <a:pt x="207941" y="237040"/>
                    <a:pt x="211748" y="251319"/>
                    <a:pt x="207941" y="260839"/>
                  </a:cubicBezTo>
                  <a:cubicBezTo>
                    <a:pt x="176534" y="338900"/>
                    <a:pt x="143223" y="416009"/>
                    <a:pt x="105153" y="502638"/>
                  </a:cubicBezTo>
                  <a:close/>
                </a:path>
              </a:pathLst>
            </a:custGeom>
            <a:solidFill>
              <a:srgbClr val="297239"/>
            </a:solidFill>
            <a:ln w="9514" cap="flat">
              <a:noFill/>
              <a:prstDash val="solid"/>
              <a:miter/>
            </a:ln>
          </p:spPr>
          <p:txBody>
            <a:bodyPr rtlCol="0" anchor="ctr"/>
            <a:lstStyle/>
            <a:p>
              <a:endParaRPr lang="en-US"/>
            </a:p>
          </p:txBody>
        </p:sp>
        <p:grpSp>
          <p:nvGrpSpPr>
            <p:cNvPr id="33" name="Group 32">
              <a:extLst>
                <a:ext uri="{FF2B5EF4-FFF2-40B4-BE49-F238E27FC236}">
                  <a16:creationId xmlns:a16="http://schemas.microsoft.com/office/drawing/2014/main" id="{4DD7E5E4-EFE8-C710-8504-7E68E46B546D}"/>
                </a:ext>
              </a:extLst>
            </p:cNvPr>
            <p:cNvGrpSpPr/>
            <p:nvPr/>
          </p:nvGrpSpPr>
          <p:grpSpPr>
            <a:xfrm>
              <a:off x="2899351" y="1724980"/>
              <a:ext cx="3364829" cy="3406231"/>
              <a:chOff x="2899351" y="1724980"/>
              <a:chExt cx="3364829" cy="3406231"/>
            </a:xfrm>
          </p:grpSpPr>
          <p:sp>
            <p:nvSpPr>
              <p:cNvPr id="34" name="Freeform 943">
                <a:extLst>
                  <a:ext uri="{FF2B5EF4-FFF2-40B4-BE49-F238E27FC236}">
                    <a16:creationId xmlns:a16="http://schemas.microsoft.com/office/drawing/2014/main" id="{53B23790-8764-92A2-47B6-53AB325E00C4}"/>
                  </a:ext>
                </a:extLst>
              </p:cNvPr>
              <p:cNvSpPr/>
              <p:nvPr/>
            </p:nvSpPr>
            <p:spPr>
              <a:xfrm>
                <a:off x="3238658" y="2222541"/>
                <a:ext cx="2793401" cy="2672486"/>
              </a:xfrm>
              <a:custGeom>
                <a:avLst/>
                <a:gdLst>
                  <a:gd name="connsiteX0" fmla="*/ 2662550 w 2793401"/>
                  <a:gd name="connsiteY0" fmla="*/ 1257865 h 2672486"/>
                  <a:gd name="connsiteX1" fmla="*/ 2228554 w 2793401"/>
                  <a:gd name="connsiteY1" fmla="*/ 1257865 h 2672486"/>
                  <a:gd name="connsiteX2" fmla="*/ 2228554 w 2793401"/>
                  <a:gd name="connsiteY2" fmla="*/ 1145533 h 2672486"/>
                  <a:gd name="connsiteX3" fmla="*/ 2638756 w 2793401"/>
                  <a:gd name="connsiteY3" fmla="*/ 1145533 h 2672486"/>
                  <a:gd name="connsiteX4" fmla="*/ 2393206 w 2793401"/>
                  <a:gd name="connsiteY4" fmla="*/ 646702 h 2672486"/>
                  <a:gd name="connsiteX5" fmla="*/ 2258058 w 2793401"/>
                  <a:gd name="connsiteY5" fmla="*/ 735235 h 2672486"/>
                  <a:gd name="connsiteX6" fmla="*/ 2195243 w 2793401"/>
                  <a:gd name="connsiteY6" fmla="*/ 640991 h 2672486"/>
                  <a:gd name="connsiteX7" fmla="*/ 2315163 w 2793401"/>
                  <a:gd name="connsiteY7" fmla="*/ 559121 h 2672486"/>
                  <a:gd name="connsiteX8" fmla="*/ 1900201 w 2793401"/>
                  <a:gd name="connsiteY8" fmla="*/ 253540 h 2672486"/>
                  <a:gd name="connsiteX9" fmla="*/ 1817399 w 2793401"/>
                  <a:gd name="connsiteY9" fmla="*/ 377296 h 2672486"/>
                  <a:gd name="connsiteX10" fmla="*/ 1723177 w 2793401"/>
                  <a:gd name="connsiteY10" fmla="*/ 314466 h 2672486"/>
                  <a:gd name="connsiteX11" fmla="*/ 1794557 w 2793401"/>
                  <a:gd name="connsiteY11" fmla="*/ 205942 h 2672486"/>
                  <a:gd name="connsiteX12" fmla="*/ 1371982 w 2793401"/>
                  <a:gd name="connsiteY12" fmla="*/ 119313 h 2672486"/>
                  <a:gd name="connsiteX13" fmla="*/ 1371982 w 2793401"/>
                  <a:gd name="connsiteY13" fmla="*/ 572449 h 2672486"/>
                  <a:gd name="connsiteX14" fmla="*/ 1257773 w 2793401"/>
                  <a:gd name="connsiteY14" fmla="*/ 572449 h 2672486"/>
                  <a:gd name="connsiteX15" fmla="*/ 1257773 w 2793401"/>
                  <a:gd name="connsiteY15" fmla="*/ 122169 h 2672486"/>
                  <a:gd name="connsiteX16" fmla="*/ 768575 w 2793401"/>
                  <a:gd name="connsiteY16" fmla="*/ 251636 h 2672486"/>
                  <a:gd name="connsiteX17" fmla="*/ 847570 w 2793401"/>
                  <a:gd name="connsiteY17" fmla="*/ 371584 h 2672486"/>
                  <a:gd name="connsiteX18" fmla="*/ 753348 w 2793401"/>
                  <a:gd name="connsiteY18" fmla="*/ 434414 h 2672486"/>
                  <a:gd name="connsiteX19" fmla="*/ 668642 w 2793401"/>
                  <a:gd name="connsiteY19" fmla="*/ 308754 h 2672486"/>
                  <a:gd name="connsiteX20" fmla="*/ 306979 w 2793401"/>
                  <a:gd name="connsiteY20" fmla="*/ 670502 h 2672486"/>
                  <a:gd name="connsiteX21" fmla="*/ 432609 w 2793401"/>
                  <a:gd name="connsiteY21" fmla="*/ 755227 h 2672486"/>
                  <a:gd name="connsiteX22" fmla="*/ 369794 w 2793401"/>
                  <a:gd name="connsiteY22" fmla="*/ 850423 h 2672486"/>
                  <a:gd name="connsiteX23" fmla="*/ 249874 w 2793401"/>
                  <a:gd name="connsiteY23" fmla="*/ 771410 h 2672486"/>
                  <a:gd name="connsiteX24" fmla="*/ 129954 w 2793401"/>
                  <a:gd name="connsiteY24" fmla="*/ 1143629 h 2672486"/>
                  <a:gd name="connsiteX25" fmla="*/ 569661 w 2793401"/>
                  <a:gd name="connsiteY25" fmla="*/ 1143629 h 2672486"/>
                  <a:gd name="connsiteX26" fmla="*/ 569661 w 2793401"/>
                  <a:gd name="connsiteY26" fmla="*/ 1258817 h 2672486"/>
                  <a:gd name="connsiteX27" fmla="*/ 118533 w 2793401"/>
                  <a:gd name="connsiteY27" fmla="*/ 1258817 h 2672486"/>
                  <a:gd name="connsiteX28" fmla="*/ 157555 w 2793401"/>
                  <a:gd name="connsiteY28" fmla="*/ 1630084 h 2672486"/>
                  <a:gd name="connsiteX29" fmla="*/ 317448 w 2793401"/>
                  <a:gd name="connsiteY29" fmla="*/ 1551071 h 2672486"/>
                  <a:gd name="connsiteX30" fmla="*/ 367890 w 2793401"/>
                  <a:gd name="connsiteY30" fmla="*/ 1651979 h 2672486"/>
                  <a:gd name="connsiteX31" fmla="*/ 192769 w 2793401"/>
                  <a:gd name="connsiteY31" fmla="*/ 1740512 h 2672486"/>
                  <a:gd name="connsiteX32" fmla="*/ 549674 w 2793401"/>
                  <a:gd name="connsiteY32" fmla="*/ 2240294 h 2672486"/>
                  <a:gd name="connsiteX33" fmla="*/ 477341 w 2793401"/>
                  <a:gd name="connsiteY33" fmla="*/ 2326923 h 2672486"/>
                  <a:gd name="connsiteX34" fmla="*/ 227032 w 2793401"/>
                  <a:gd name="connsiteY34" fmla="*/ 2052757 h 2672486"/>
                  <a:gd name="connsiteX35" fmla="*/ 843763 w 2793401"/>
                  <a:gd name="connsiteY35" fmla="*/ 91706 h 2672486"/>
                  <a:gd name="connsiteX36" fmla="*/ 1904008 w 2793401"/>
                  <a:gd name="connsiteY36" fmla="*/ 129785 h 2672486"/>
                  <a:gd name="connsiteX37" fmla="*/ 2758676 w 2793401"/>
                  <a:gd name="connsiteY37" fmla="*/ 1181707 h 2672486"/>
                  <a:gd name="connsiteX38" fmla="*/ 2219988 w 2793401"/>
                  <a:gd name="connsiteY38" fmla="*/ 2658207 h 2672486"/>
                  <a:gd name="connsiteX39" fmla="*/ 2200953 w 2793401"/>
                  <a:gd name="connsiteY39" fmla="*/ 2672487 h 2672486"/>
                  <a:gd name="connsiteX40" fmla="*/ 2134331 w 2793401"/>
                  <a:gd name="connsiteY40" fmla="*/ 2583954 h 2672486"/>
                  <a:gd name="connsiteX41" fmla="*/ 2257106 w 2793401"/>
                  <a:gd name="connsiteY41" fmla="*/ 2475430 h 2672486"/>
                  <a:gd name="connsiteX42" fmla="*/ 2371316 w 2793401"/>
                  <a:gd name="connsiteY42" fmla="*/ 2357386 h 2672486"/>
                  <a:gd name="connsiteX43" fmla="*/ 2250444 w 2793401"/>
                  <a:gd name="connsiteY43" fmla="*/ 2275517 h 2672486"/>
                  <a:gd name="connsiteX44" fmla="*/ 2312307 w 2793401"/>
                  <a:gd name="connsiteY44" fmla="*/ 2181272 h 2672486"/>
                  <a:gd name="connsiteX45" fmla="*/ 2437938 w 2793401"/>
                  <a:gd name="connsiteY45" fmla="*/ 2263141 h 2672486"/>
                  <a:gd name="connsiteX46" fmla="*/ 2653032 w 2793401"/>
                  <a:gd name="connsiteY46" fmla="*/ 1752887 h 2672486"/>
                  <a:gd name="connsiteX47" fmla="*/ 2495043 w 2793401"/>
                  <a:gd name="connsiteY47" fmla="*/ 1711953 h 2672486"/>
                  <a:gd name="connsiteX48" fmla="*/ 2522643 w 2793401"/>
                  <a:gd name="connsiteY48" fmla="*/ 1603429 h 2672486"/>
                  <a:gd name="connsiteX49" fmla="*/ 2670164 w 2793401"/>
                  <a:gd name="connsiteY49" fmla="*/ 1638651 h 2672486"/>
                  <a:gd name="connsiteX50" fmla="*/ 2662550 w 2793401"/>
                  <a:gd name="connsiteY50" fmla="*/ 1257865 h 267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793401" h="2672486">
                    <a:moveTo>
                      <a:pt x="2662550" y="1257865"/>
                    </a:moveTo>
                    <a:cubicBezTo>
                      <a:pt x="2515029" y="1257865"/>
                      <a:pt x="2372267" y="1257865"/>
                      <a:pt x="2228554" y="1257865"/>
                    </a:cubicBezTo>
                    <a:cubicBezTo>
                      <a:pt x="2228554" y="1220738"/>
                      <a:pt x="2228554" y="1185515"/>
                      <a:pt x="2228554" y="1145533"/>
                    </a:cubicBezTo>
                    <a:cubicBezTo>
                      <a:pt x="2363701" y="1145533"/>
                      <a:pt x="2499801" y="1145533"/>
                      <a:pt x="2638756" y="1145533"/>
                    </a:cubicBezTo>
                    <a:cubicBezTo>
                      <a:pt x="2591169" y="959899"/>
                      <a:pt x="2509319" y="797113"/>
                      <a:pt x="2393206" y="646702"/>
                    </a:cubicBezTo>
                    <a:cubicBezTo>
                      <a:pt x="2348474" y="676213"/>
                      <a:pt x="2304693" y="704772"/>
                      <a:pt x="2258058" y="735235"/>
                    </a:cubicBezTo>
                    <a:cubicBezTo>
                      <a:pt x="2237119" y="703820"/>
                      <a:pt x="2217133" y="674309"/>
                      <a:pt x="2195243" y="640991"/>
                    </a:cubicBezTo>
                    <a:cubicBezTo>
                      <a:pt x="2236168" y="613384"/>
                      <a:pt x="2276141" y="585777"/>
                      <a:pt x="2315163" y="559121"/>
                    </a:cubicBezTo>
                    <a:cubicBezTo>
                      <a:pt x="2239023" y="458213"/>
                      <a:pt x="2013459" y="292571"/>
                      <a:pt x="1900201" y="253540"/>
                    </a:cubicBezTo>
                    <a:cubicBezTo>
                      <a:pt x="1873552" y="293523"/>
                      <a:pt x="1846903" y="333505"/>
                      <a:pt x="1817399" y="377296"/>
                    </a:cubicBezTo>
                    <a:cubicBezTo>
                      <a:pt x="1785992" y="356353"/>
                      <a:pt x="1755536" y="336361"/>
                      <a:pt x="1723177" y="314466"/>
                    </a:cubicBezTo>
                    <a:cubicBezTo>
                      <a:pt x="1746970" y="277339"/>
                      <a:pt x="1769812" y="243069"/>
                      <a:pt x="1794557" y="205942"/>
                    </a:cubicBezTo>
                    <a:cubicBezTo>
                      <a:pt x="1658458" y="152632"/>
                      <a:pt x="1519503" y="126929"/>
                      <a:pt x="1371982" y="119313"/>
                    </a:cubicBezTo>
                    <a:cubicBezTo>
                      <a:pt x="1371982" y="270676"/>
                      <a:pt x="1371982" y="420134"/>
                      <a:pt x="1371982" y="572449"/>
                    </a:cubicBezTo>
                    <a:cubicBezTo>
                      <a:pt x="1332009" y="572449"/>
                      <a:pt x="1297746" y="572449"/>
                      <a:pt x="1257773" y="572449"/>
                    </a:cubicBezTo>
                    <a:cubicBezTo>
                      <a:pt x="1257773" y="423942"/>
                      <a:pt x="1257773" y="274484"/>
                      <a:pt x="1257773" y="122169"/>
                    </a:cubicBezTo>
                    <a:cubicBezTo>
                      <a:pt x="1083603" y="129785"/>
                      <a:pt x="922758" y="172623"/>
                      <a:pt x="768575" y="251636"/>
                    </a:cubicBezTo>
                    <a:cubicBezTo>
                      <a:pt x="795224" y="292571"/>
                      <a:pt x="820921" y="330650"/>
                      <a:pt x="847570" y="371584"/>
                    </a:cubicBezTo>
                    <a:cubicBezTo>
                      <a:pt x="816163" y="392527"/>
                      <a:pt x="786659" y="412519"/>
                      <a:pt x="753348" y="434414"/>
                    </a:cubicBezTo>
                    <a:cubicBezTo>
                      <a:pt x="724795" y="392527"/>
                      <a:pt x="697194" y="352545"/>
                      <a:pt x="668642" y="308754"/>
                    </a:cubicBezTo>
                    <a:cubicBezTo>
                      <a:pt x="522073" y="402999"/>
                      <a:pt x="402153" y="522947"/>
                      <a:pt x="306979" y="670502"/>
                    </a:cubicBezTo>
                    <a:cubicBezTo>
                      <a:pt x="348856" y="699061"/>
                      <a:pt x="388829" y="725716"/>
                      <a:pt x="432609" y="755227"/>
                    </a:cubicBezTo>
                    <a:cubicBezTo>
                      <a:pt x="411671" y="786641"/>
                      <a:pt x="391684" y="817104"/>
                      <a:pt x="369794" y="850423"/>
                    </a:cubicBezTo>
                    <a:cubicBezTo>
                      <a:pt x="328869" y="823768"/>
                      <a:pt x="290799" y="798065"/>
                      <a:pt x="249874" y="771410"/>
                    </a:cubicBezTo>
                    <a:cubicBezTo>
                      <a:pt x="188010" y="889454"/>
                      <a:pt x="150892" y="1011306"/>
                      <a:pt x="129954" y="1143629"/>
                    </a:cubicBezTo>
                    <a:cubicBezTo>
                      <a:pt x="276523" y="1143629"/>
                      <a:pt x="422140" y="1143629"/>
                      <a:pt x="569661" y="1143629"/>
                    </a:cubicBezTo>
                    <a:cubicBezTo>
                      <a:pt x="569661" y="1183612"/>
                      <a:pt x="569661" y="1219786"/>
                      <a:pt x="569661" y="1258817"/>
                    </a:cubicBezTo>
                    <a:cubicBezTo>
                      <a:pt x="420236" y="1258817"/>
                      <a:pt x="271764" y="1258817"/>
                      <a:pt x="118533" y="1258817"/>
                    </a:cubicBezTo>
                    <a:cubicBezTo>
                      <a:pt x="109967" y="1386380"/>
                      <a:pt x="126147" y="1507280"/>
                      <a:pt x="157555" y="1630084"/>
                    </a:cubicBezTo>
                    <a:cubicBezTo>
                      <a:pt x="212756" y="1602477"/>
                      <a:pt x="264150" y="1577726"/>
                      <a:pt x="317448" y="1551071"/>
                    </a:cubicBezTo>
                    <a:cubicBezTo>
                      <a:pt x="334579" y="1584389"/>
                      <a:pt x="349807" y="1615804"/>
                      <a:pt x="367890" y="1651979"/>
                    </a:cubicBezTo>
                    <a:cubicBezTo>
                      <a:pt x="309834" y="1681490"/>
                      <a:pt x="253681" y="1710049"/>
                      <a:pt x="192769" y="1740512"/>
                    </a:cubicBezTo>
                    <a:cubicBezTo>
                      <a:pt x="267005" y="1938521"/>
                      <a:pt x="386925" y="2102259"/>
                      <a:pt x="549674" y="2240294"/>
                    </a:cubicBezTo>
                    <a:cubicBezTo>
                      <a:pt x="525880" y="2268853"/>
                      <a:pt x="502087" y="2297412"/>
                      <a:pt x="477341" y="2326923"/>
                    </a:cubicBezTo>
                    <a:cubicBezTo>
                      <a:pt x="379311" y="2246958"/>
                      <a:pt x="295558" y="2156521"/>
                      <a:pt x="227032" y="2052757"/>
                    </a:cubicBezTo>
                    <a:cubicBezTo>
                      <a:pt x="-245986" y="1344494"/>
                      <a:pt x="49055" y="399191"/>
                      <a:pt x="843763" y="91706"/>
                    </a:cubicBezTo>
                    <a:cubicBezTo>
                      <a:pt x="1200668" y="-46329"/>
                      <a:pt x="1558525" y="-24434"/>
                      <a:pt x="1904008" y="129785"/>
                    </a:cubicBezTo>
                    <a:cubicBezTo>
                      <a:pt x="2362750" y="335409"/>
                      <a:pt x="2659694" y="687637"/>
                      <a:pt x="2758676" y="1181707"/>
                    </a:cubicBezTo>
                    <a:cubicBezTo>
                      <a:pt x="2877644" y="1776686"/>
                      <a:pt x="2689199" y="2271709"/>
                      <a:pt x="2219988" y="2658207"/>
                    </a:cubicBezTo>
                    <a:cubicBezTo>
                      <a:pt x="2214277" y="2662967"/>
                      <a:pt x="2208567" y="2665823"/>
                      <a:pt x="2200953" y="2672487"/>
                    </a:cubicBezTo>
                    <a:cubicBezTo>
                      <a:pt x="2178111" y="2642024"/>
                      <a:pt x="2156221" y="2612513"/>
                      <a:pt x="2134331" y="2583954"/>
                    </a:cubicBezTo>
                    <a:cubicBezTo>
                      <a:pt x="2177159" y="2546827"/>
                      <a:pt x="2218084" y="2512557"/>
                      <a:pt x="2257106" y="2475430"/>
                    </a:cubicBezTo>
                    <a:cubicBezTo>
                      <a:pt x="2295176" y="2438303"/>
                      <a:pt x="2331342" y="2399272"/>
                      <a:pt x="2371316" y="2357386"/>
                    </a:cubicBezTo>
                    <a:cubicBezTo>
                      <a:pt x="2329439" y="2328827"/>
                      <a:pt x="2291369" y="2303124"/>
                      <a:pt x="2250444" y="2275517"/>
                    </a:cubicBezTo>
                    <a:cubicBezTo>
                      <a:pt x="2271382" y="2244102"/>
                      <a:pt x="2291369" y="2213639"/>
                      <a:pt x="2312307" y="2181272"/>
                    </a:cubicBezTo>
                    <a:cubicBezTo>
                      <a:pt x="2355136" y="2208879"/>
                      <a:pt x="2395109" y="2235534"/>
                      <a:pt x="2437938" y="2263141"/>
                    </a:cubicBezTo>
                    <a:cubicBezTo>
                      <a:pt x="2545485" y="2107971"/>
                      <a:pt x="2615914" y="1939473"/>
                      <a:pt x="2653032" y="1752887"/>
                    </a:cubicBezTo>
                    <a:cubicBezTo>
                      <a:pt x="2599735" y="1738608"/>
                      <a:pt x="2548340" y="1725280"/>
                      <a:pt x="2495043" y="1711953"/>
                    </a:cubicBezTo>
                    <a:cubicBezTo>
                      <a:pt x="2504560" y="1675778"/>
                      <a:pt x="2513126" y="1641507"/>
                      <a:pt x="2522643" y="1603429"/>
                    </a:cubicBezTo>
                    <a:cubicBezTo>
                      <a:pt x="2572134" y="1614852"/>
                      <a:pt x="2619721" y="1626276"/>
                      <a:pt x="2670164" y="1638651"/>
                    </a:cubicBezTo>
                    <a:cubicBezTo>
                      <a:pt x="2690150" y="1510136"/>
                      <a:pt x="2684440" y="1385428"/>
                      <a:pt x="2662550" y="1257865"/>
                    </a:cubicBezTo>
                    <a:close/>
                  </a:path>
                </a:pathLst>
              </a:custGeom>
              <a:solidFill>
                <a:srgbClr val="000000"/>
              </a:solidFill>
              <a:ln w="9514" cap="flat">
                <a:noFill/>
                <a:prstDash val="solid"/>
                <a:miter/>
              </a:ln>
            </p:spPr>
            <p:txBody>
              <a:bodyPr rtlCol="0" anchor="ctr"/>
              <a:lstStyle/>
              <a:p>
                <a:endParaRPr lang="en-US"/>
              </a:p>
            </p:txBody>
          </p:sp>
          <p:sp>
            <p:nvSpPr>
              <p:cNvPr id="35" name="Freeform 944">
                <a:extLst>
                  <a:ext uri="{FF2B5EF4-FFF2-40B4-BE49-F238E27FC236}">
                    <a16:creationId xmlns:a16="http://schemas.microsoft.com/office/drawing/2014/main" id="{564B13B6-913E-F567-5583-69C2F0BBEBFD}"/>
                  </a:ext>
                </a:extLst>
              </p:cNvPr>
              <p:cNvSpPr/>
              <p:nvPr/>
            </p:nvSpPr>
            <p:spPr>
              <a:xfrm>
                <a:off x="3872953" y="3080403"/>
                <a:ext cx="1368082" cy="2050808"/>
              </a:xfrm>
              <a:custGeom>
                <a:avLst/>
                <a:gdLst>
                  <a:gd name="connsiteX0" fmla="*/ 987383 w 1368081"/>
                  <a:gd name="connsiteY0" fmla="*/ 927489 h 2050809"/>
                  <a:gd name="connsiteX1" fmla="*/ 1316688 w 1368081"/>
                  <a:gd name="connsiteY1" fmla="*/ 1201655 h 2050809"/>
                  <a:gd name="connsiteX2" fmla="*/ 1367130 w 1368081"/>
                  <a:gd name="connsiteY2" fmla="*/ 1407280 h 2050809"/>
                  <a:gd name="connsiteX3" fmla="*/ 1368082 w 1368081"/>
                  <a:gd name="connsiteY3" fmla="*/ 1984172 h 2050809"/>
                  <a:gd name="connsiteX4" fmla="*/ 1299556 w 1368081"/>
                  <a:gd name="connsiteY4" fmla="*/ 2050809 h 2050809"/>
                  <a:gd name="connsiteX5" fmla="*/ 67045 w 1368081"/>
                  <a:gd name="connsiteY5" fmla="*/ 2050809 h 2050809"/>
                  <a:gd name="connsiteX6" fmla="*/ 423 w 1368081"/>
                  <a:gd name="connsiteY6" fmla="*/ 1979412 h 2050809"/>
                  <a:gd name="connsiteX7" fmla="*/ 423 w 1368081"/>
                  <a:gd name="connsiteY7" fmla="*/ 1431079 h 2050809"/>
                  <a:gd name="connsiteX8" fmla="*/ 358279 w 1368081"/>
                  <a:gd name="connsiteY8" fmla="*/ 936057 h 2050809"/>
                  <a:gd name="connsiteX9" fmla="*/ 378266 w 1368081"/>
                  <a:gd name="connsiteY9" fmla="*/ 928441 h 2050809"/>
                  <a:gd name="connsiteX10" fmla="*/ 344003 w 1368081"/>
                  <a:gd name="connsiteY10" fmla="*/ 126885 h 2050809"/>
                  <a:gd name="connsiteX11" fmla="*/ 1057813 w 1368081"/>
                  <a:gd name="connsiteY11" fmla="*/ 161156 h 2050809"/>
                  <a:gd name="connsiteX12" fmla="*/ 987383 w 1368081"/>
                  <a:gd name="connsiteY12" fmla="*/ 927489 h 2050809"/>
                  <a:gd name="connsiteX13" fmla="*/ 773241 w 1368081"/>
                  <a:gd name="connsiteY13" fmla="*/ 1027445 h 2050809"/>
                  <a:gd name="connsiteX14" fmla="*/ 787517 w 1368081"/>
                  <a:gd name="connsiteY14" fmla="*/ 1063620 h 2050809"/>
                  <a:gd name="connsiteX15" fmla="*/ 899823 w 1368081"/>
                  <a:gd name="connsiteY15" fmla="*/ 1329219 h 2050809"/>
                  <a:gd name="connsiteX16" fmla="*/ 900775 w 1368081"/>
                  <a:gd name="connsiteY16" fmla="*/ 1402520 h 2050809"/>
                  <a:gd name="connsiteX17" fmla="*/ 742785 w 1368081"/>
                  <a:gd name="connsiteY17" fmla="*/ 1775691 h 2050809"/>
                  <a:gd name="connsiteX18" fmla="*/ 686632 w 1368081"/>
                  <a:gd name="connsiteY18" fmla="*/ 1822337 h 2050809"/>
                  <a:gd name="connsiteX19" fmla="*/ 626672 w 1368081"/>
                  <a:gd name="connsiteY19" fmla="*/ 1775691 h 2050809"/>
                  <a:gd name="connsiteX20" fmla="*/ 466779 w 1368081"/>
                  <a:gd name="connsiteY20" fmla="*/ 1403472 h 2050809"/>
                  <a:gd name="connsiteX21" fmla="*/ 467730 w 1368081"/>
                  <a:gd name="connsiteY21" fmla="*/ 1328267 h 2050809"/>
                  <a:gd name="connsiteX22" fmla="*/ 581940 w 1368081"/>
                  <a:gd name="connsiteY22" fmla="*/ 1063620 h 2050809"/>
                  <a:gd name="connsiteX23" fmla="*/ 597168 w 1368081"/>
                  <a:gd name="connsiteY23" fmla="*/ 1024589 h 2050809"/>
                  <a:gd name="connsiteX24" fmla="*/ 528642 w 1368081"/>
                  <a:gd name="connsiteY24" fmla="*/ 1024589 h 2050809"/>
                  <a:gd name="connsiteX25" fmla="*/ 114633 w 1368081"/>
                  <a:gd name="connsiteY25" fmla="*/ 1436791 h 2050809"/>
                  <a:gd name="connsiteX26" fmla="*/ 114633 w 1368081"/>
                  <a:gd name="connsiteY26" fmla="*/ 1900398 h 2050809"/>
                  <a:gd name="connsiteX27" fmla="*/ 116536 w 1368081"/>
                  <a:gd name="connsiteY27" fmla="*/ 1934669 h 2050809"/>
                  <a:gd name="connsiteX28" fmla="*/ 1253872 w 1368081"/>
                  <a:gd name="connsiteY28" fmla="*/ 1934669 h 2050809"/>
                  <a:gd name="connsiteX29" fmla="*/ 1251969 w 1368081"/>
                  <a:gd name="connsiteY29" fmla="*/ 1391096 h 2050809"/>
                  <a:gd name="connsiteX30" fmla="*/ 1215802 w 1368081"/>
                  <a:gd name="connsiteY30" fmla="*/ 1254965 h 2050809"/>
                  <a:gd name="connsiteX31" fmla="*/ 773241 w 1368081"/>
                  <a:gd name="connsiteY31" fmla="*/ 1027445 h 2050809"/>
                  <a:gd name="connsiteX32" fmla="*/ 687584 w 1368081"/>
                  <a:gd name="connsiteY32" fmla="*/ 351549 h 2050809"/>
                  <a:gd name="connsiteX33" fmla="*/ 315451 w 1368081"/>
                  <a:gd name="connsiteY33" fmla="*/ 441034 h 2050809"/>
                  <a:gd name="connsiteX34" fmla="*/ 284995 w 1368081"/>
                  <a:gd name="connsiteY34" fmla="*/ 491488 h 2050809"/>
                  <a:gd name="connsiteX35" fmla="*/ 680921 w 1368081"/>
                  <a:gd name="connsiteY35" fmla="*/ 910353 h 2050809"/>
                  <a:gd name="connsiteX36" fmla="*/ 1082558 w 1368081"/>
                  <a:gd name="connsiteY36" fmla="*/ 493392 h 2050809"/>
                  <a:gd name="connsiteX37" fmla="*/ 1047343 w 1368081"/>
                  <a:gd name="connsiteY37" fmla="*/ 439130 h 2050809"/>
                  <a:gd name="connsiteX38" fmla="*/ 687584 w 1368081"/>
                  <a:gd name="connsiteY38" fmla="*/ 351549 h 2050809"/>
                  <a:gd name="connsiteX39" fmla="*/ 1014984 w 1368081"/>
                  <a:gd name="connsiteY39" fmla="*/ 295383 h 2050809"/>
                  <a:gd name="connsiteX40" fmla="*/ 659031 w 1368081"/>
                  <a:gd name="connsiteY40" fmla="*/ 113558 h 2050809"/>
                  <a:gd name="connsiteX41" fmla="*/ 352569 w 1368081"/>
                  <a:gd name="connsiteY41" fmla="*/ 295383 h 2050809"/>
                  <a:gd name="connsiteX42" fmla="*/ 1014984 w 1368081"/>
                  <a:gd name="connsiteY42" fmla="*/ 295383 h 2050809"/>
                  <a:gd name="connsiteX43" fmla="*/ 683777 w 1368081"/>
                  <a:gd name="connsiteY43" fmla="*/ 1620520 h 2050809"/>
                  <a:gd name="connsiteX44" fmla="*/ 786565 w 1368081"/>
                  <a:gd name="connsiteY44" fmla="*/ 1378721 h 2050809"/>
                  <a:gd name="connsiteX45" fmla="*/ 782758 w 1368081"/>
                  <a:gd name="connsiteY45" fmla="*/ 1345402 h 2050809"/>
                  <a:gd name="connsiteX46" fmla="*/ 693294 w 1368081"/>
                  <a:gd name="connsiteY46" fmla="*/ 1136922 h 2050809"/>
                  <a:gd name="connsiteX47" fmla="*/ 680921 w 1368081"/>
                  <a:gd name="connsiteY47" fmla="*/ 1117882 h 2050809"/>
                  <a:gd name="connsiteX48" fmla="*/ 581940 w 1368081"/>
                  <a:gd name="connsiteY48" fmla="*/ 1350162 h 2050809"/>
                  <a:gd name="connsiteX49" fmla="*/ 580036 w 1368081"/>
                  <a:gd name="connsiteY49" fmla="*/ 1376817 h 2050809"/>
                  <a:gd name="connsiteX50" fmla="*/ 683777 w 1368081"/>
                  <a:gd name="connsiteY50" fmla="*/ 1620520 h 205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68081" h="2050809">
                    <a:moveTo>
                      <a:pt x="987383" y="927489"/>
                    </a:moveTo>
                    <a:cubicBezTo>
                      <a:pt x="1137759" y="974135"/>
                      <a:pt x="1248162" y="1063620"/>
                      <a:pt x="1316688" y="1201655"/>
                    </a:cubicBezTo>
                    <a:cubicBezTo>
                      <a:pt x="1349047" y="1266389"/>
                      <a:pt x="1366178" y="1334930"/>
                      <a:pt x="1367130" y="1407280"/>
                    </a:cubicBezTo>
                    <a:cubicBezTo>
                      <a:pt x="1368082" y="1599577"/>
                      <a:pt x="1368082" y="1791874"/>
                      <a:pt x="1368082" y="1984172"/>
                    </a:cubicBezTo>
                    <a:cubicBezTo>
                      <a:pt x="1368082" y="2029866"/>
                      <a:pt x="1346192" y="2050809"/>
                      <a:pt x="1299556" y="2050809"/>
                    </a:cubicBezTo>
                    <a:cubicBezTo>
                      <a:pt x="888402" y="2050809"/>
                      <a:pt x="478199" y="2050809"/>
                      <a:pt x="67045" y="2050809"/>
                    </a:cubicBezTo>
                    <a:cubicBezTo>
                      <a:pt x="19458" y="2050809"/>
                      <a:pt x="423" y="2028914"/>
                      <a:pt x="423" y="1979412"/>
                    </a:cubicBezTo>
                    <a:cubicBezTo>
                      <a:pt x="423" y="1796634"/>
                      <a:pt x="-529" y="1613856"/>
                      <a:pt x="423" y="1431079"/>
                    </a:cubicBezTo>
                    <a:cubicBezTo>
                      <a:pt x="1375" y="1199751"/>
                      <a:pt x="137474" y="1011262"/>
                      <a:pt x="358279" y="936057"/>
                    </a:cubicBezTo>
                    <a:cubicBezTo>
                      <a:pt x="364942" y="934153"/>
                      <a:pt x="370652" y="931297"/>
                      <a:pt x="378266" y="928441"/>
                    </a:cubicBezTo>
                    <a:cubicBezTo>
                      <a:pt x="66093" y="679026"/>
                      <a:pt x="153654" y="290623"/>
                      <a:pt x="344003" y="126885"/>
                    </a:cubicBezTo>
                    <a:cubicBezTo>
                      <a:pt x="552436" y="-53037"/>
                      <a:pt x="864608" y="-41613"/>
                      <a:pt x="1057813" y="161156"/>
                    </a:cubicBezTo>
                    <a:cubicBezTo>
                      <a:pt x="1247210" y="359165"/>
                      <a:pt x="1259583" y="711392"/>
                      <a:pt x="987383" y="927489"/>
                    </a:cubicBezTo>
                    <a:close/>
                    <a:moveTo>
                      <a:pt x="773241" y="1027445"/>
                    </a:moveTo>
                    <a:cubicBezTo>
                      <a:pt x="777999" y="1039821"/>
                      <a:pt x="782758" y="1052196"/>
                      <a:pt x="787517" y="1063620"/>
                    </a:cubicBezTo>
                    <a:cubicBezTo>
                      <a:pt x="825587" y="1152153"/>
                      <a:pt x="864608" y="1239734"/>
                      <a:pt x="899823" y="1329219"/>
                    </a:cubicBezTo>
                    <a:cubicBezTo>
                      <a:pt x="908389" y="1351114"/>
                      <a:pt x="909340" y="1381577"/>
                      <a:pt x="900775" y="1402520"/>
                    </a:cubicBezTo>
                    <a:cubicBezTo>
                      <a:pt x="850332" y="1528180"/>
                      <a:pt x="795131" y="1650983"/>
                      <a:pt x="742785" y="1775691"/>
                    </a:cubicBezTo>
                    <a:cubicBezTo>
                      <a:pt x="731364" y="1801394"/>
                      <a:pt x="717088" y="1821385"/>
                      <a:pt x="686632" y="1822337"/>
                    </a:cubicBezTo>
                    <a:cubicBezTo>
                      <a:pt x="654272" y="1823289"/>
                      <a:pt x="639044" y="1802346"/>
                      <a:pt x="626672" y="1775691"/>
                    </a:cubicBezTo>
                    <a:cubicBezTo>
                      <a:pt x="574326" y="1650983"/>
                      <a:pt x="521028" y="1527228"/>
                      <a:pt x="466779" y="1403472"/>
                    </a:cubicBezTo>
                    <a:cubicBezTo>
                      <a:pt x="455358" y="1377769"/>
                      <a:pt x="456309" y="1353970"/>
                      <a:pt x="467730" y="1328267"/>
                    </a:cubicBezTo>
                    <a:cubicBezTo>
                      <a:pt x="506752" y="1240686"/>
                      <a:pt x="543870" y="1152153"/>
                      <a:pt x="581940" y="1063620"/>
                    </a:cubicBezTo>
                    <a:cubicBezTo>
                      <a:pt x="586698" y="1052196"/>
                      <a:pt x="591457" y="1039821"/>
                      <a:pt x="597168" y="1024589"/>
                    </a:cubicBezTo>
                    <a:cubicBezTo>
                      <a:pt x="571471" y="1024589"/>
                      <a:pt x="550532" y="1024589"/>
                      <a:pt x="528642" y="1024589"/>
                    </a:cubicBezTo>
                    <a:cubicBezTo>
                      <a:pt x="287850" y="1025541"/>
                      <a:pt x="115584" y="1197847"/>
                      <a:pt x="114633" y="1436791"/>
                    </a:cubicBezTo>
                    <a:cubicBezTo>
                      <a:pt x="114633" y="1591009"/>
                      <a:pt x="114633" y="1745228"/>
                      <a:pt x="114633" y="1900398"/>
                    </a:cubicBezTo>
                    <a:cubicBezTo>
                      <a:pt x="114633" y="1911822"/>
                      <a:pt x="115584" y="1923246"/>
                      <a:pt x="116536" y="1934669"/>
                    </a:cubicBezTo>
                    <a:cubicBezTo>
                      <a:pt x="497234" y="1934669"/>
                      <a:pt x="875078" y="1934669"/>
                      <a:pt x="1253872" y="1934669"/>
                    </a:cubicBezTo>
                    <a:cubicBezTo>
                      <a:pt x="1253872" y="1751892"/>
                      <a:pt x="1256727" y="1571018"/>
                      <a:pt x="1251969" y="1391096"/>
                    </a:cubicBezTo>
                    <a:cubicBezTo>
                      <a:pt x="1251017" y="1345402"/>
                      <a:pt x="1234837" y="1296852"/>
                      <a:pt x="1215802" y="1254965"/>
                    </a:cubicBezTo>
                    <a:cubicBezTo>
                      <a:pt x="1139663" y="1090275"/>
                      <a:pt x="975962" y="1007454"/>
                      <a:pt x="773241" y="1027445"/>
                    </a:cubicBezTo>
                    <a:close/>
                    <a:moveTo>
                      <a:pt x="687584" y="351549"/>
                    </a:moveTo>
                    <a:cubicBezTo>
                      <a:pt x="554339" y="350597"/>
                      <a:pt x="431564" y="382012"/>
                      <a:pt x="315451" y="441034"/>
                    </a:cubicBezTo>
                    <a:cubicBezTo>
                      <a:pt x="293561" y="452457"/>
                      <a:pt x="285947" y="466737"/>
                      <a:pt x="284995" y="491488"/>
                    </a:cubicBezTo>
                    <a:cubicBezTo>
                      <a:pt x="275478" y="718056"/>
                      <a:pt x="455358" y="908450"/>
                      <a:pt x="680921" y="910353"/>
                    </a:cubicBezTo>
                    <a:cubicBezTo>
                      <a:pt x="908389" y="911305"/>
                      <a:pt x="1091124" y="721864"/>
                      <a:pt x="1082558" y="493392"/>
                    </a:cubicBezTo>
                    <a:cubicBezTo>
                      <a:pt x="1081606" y="465785"/>
                      <a:pt x="1071137" y="451506"/>
                      <a:pt x="1047343" y="439130"/>
                    </a:cubicBezTo>
                    <a:cubicBezTo>
                      <a:pt x="933134" y="381060"/>
                      <a:pt x="813214" y="351549"/>
                      <a:pt x="687584" y="351549"/>
                    </a:cubicBezTo>
                    <a:close/>
                    <a:moveTo>
                      <a:pt x="1014984" y="295383"/>
                    </a:moveTo>
                    <a:cubicBezTo>
                      <a:pt x="929327" y="168772"/>
                      <a:pt x="811310" y="104990"/>
                      <a:pt x="659031" y="113558"/>
                    </a:cubicBezTo>
                    <a:cubicBezTo>
                      <a:pt x="527690" y="121173"/>
                      <a:pt x="425853" y="184955"/>
                      <a:pt x="352569" y="295383"/>
                    </a:cubicBezTo>
                    <a:cubicBezTo>
                      <a:pt x="574326" y="216370"/>
                      <a:pt x="794179" y="217322"/>
                      <a:pt x="1014984" y="295383"/>
                    </a:cubicBezTo>
                    <a:close/>
                    <a:moveTo>
                      <a:pt x="683777" y="1620520"/>
                    </a:moveTo>
                    <a:cubicBezTo>
                      <a:pt x="720895" y="1532939"/>
                      <a:pt x="755158" y="1456782"/>
                      <a:pt x="786565" y="1378721"/>
                    </a:cubicBezTo>
                    <a:cubicBezTo>
                      <a:pt x="790372" y="1369201"/>
                      <a:pt x="787517" y="1355874"/>
                      <a:pt x="782758" y="1345402"/>
                    </a:cubicBezTo>
                    <a:cubicBezTo>
                      <a:pt x="753254" y="1275908"/>
                      <a:pt x="723750" y="1206415"/>
                      <a:pt x="693294" y="1136922"/>
                    </a:cubicBezTo>
                    <a:cubicBezTo>
                      <a:pt x="690439" y="1131210"/>
                      <a:pt x="686632" y="1126450"/>
                      <a:pt x="680921" y="1117882"/>
                    </a:cubicBezTo>
                    <a:cubicBezTo>
                      <a:pt x="646658" y="1197847"/>
                      <a:pt x="613347" y="1274005"/>
                      <a:pt x="581940" y="1350162"/>
                    </a:cubicBezTo>
                    <a:cubicBezTo>
                      <a:pt x="578133" y="1357778"/>
                      <a:pt x="576229" y="1369201"/>
                      <a:pt x="580036" y="1376817"/>
                    </a:cubicBezTo>
                    <a:cubicBezTo>
                      <a:pt x="612396" y="1455830"/>
                      <a:pt x="646658" y="1532939"/>
                      <a:pt x="683777" y="1620520"/>
                    </a:cubicBezTo>
                    <a:close/>
                  </a:path>
                </a:pathLst>
              </a:custGeom>
              <a:solidFill>
                <a:srgbClr val="000000"/>
              </a:solidFill>
              <a:ln w="9514" cap="flat">
                <a:noFill/>
                <a:prstDash val="solid"/>
                <a:miter/>
              </a:ln>
            </p:spPr>
            <p:txBody>
              <a:bodyPr rtlCol="0" anchor="ctr"/>
              <a:lstStyle/>
              <a:p>
                <a:endParaRPr lang="en-US"/>
              </a:p>
            </p:txBody>
          </p:sp>
          <p:sp>
            <p:nvSpPr>
              <p:cNvPr id="36" name="Freeform 945">
                <a:extLst>
                  <a:ext uri="{FF2B5EF4-FFF2-40B4-BE49-F238E27FC236}">
                    <a16:creationId xmlns:a16="http://schemas.microsoft.com/office/drawing/2014/main" id="{29EBD192-2C29-0758-C941-324FDEA842AA}"/>
                  </a:ext>
                </a:extLst>
              </p:cNvPr>
              <p:cNvSpPr/>
              <p:nvPr/>
            </p:nvSpPr>
            <p:spPr>
              <a:xfrm>
                <a:off x="2899351" y="1724980"/>
                <a:ext cx="3364829" cy="3213838"/>
              </a:xfrm>
              <a:custGeom>
                <a:avLst/>
                <a:gdLst>
                  <a:gd name="connsiteX0" fmla="*/ 3108452 w 3364829"/>
                  <a:gd name="connsiteY0" fmla="*/ 209433 h 3213838"/>
                  <a:gd name="connsiteX1" fmla="*/ 2934283 w 3364829"/>
                  <a:gd name="connsiteY1" fmla="*/ 92341 h 3213838"/>
                  <a:gd name="connsiteX2" fmla="*/ 2996146 w 3364829"/>
                  <a:gd name="connsiteY2" fmla="*/ 0 h 3213838"/>
                  <a:gd name="connsiteX3" fmla="*/ 3018988 w 3364829"/>
                  <a:gd name="connsiteY3" fmla="*/ 12376 h 3213838"/>
                  <a:gd name="connsiteX4" fmla="*/ 3323547 w 3364829"/>
                  <a:gd name="connsiteY4" fmla="*/ 216096 h 3213838"/>
                  <a:gd name="connsiteX5" fmla="*/ 3322595 w 3364829"/>
                  <a:gd name="connsiteY5" fmla="*/ 332236 h 3213838"/>
                  <a:gd name="connsiteX6" fmla="*/ 2997098 w 3364829"/>
                  <a:gd name="connsiteY6" fmla="*/ 549285 h 3213838"/>
                  <a:gd name="connsiteX7" fmla="*/ 2934283 w 3364829"/>
                  <a:gd name="connsiteY7" fmla="*/ 455040 h 3213838"/>
                  <a:gd name="connsiteX8" fmla="*/ 3108452 w 3364829"/>
                  <a:gd name="connsiteY8" fmla="*/ 337948 h 3213838"/>
                  <a:gd name="connsiteX9" fmla="*/ 3106549 w 3364829"/>
                  <a:gd name="connsiteY9" fmla="*/ 331284 h 3213838"/>
                  <a:gd name="connsiteX10" fmla="*/ 3076093 w 3364829"/>
                  <a:gd name="connsiteY10" fmla="*/ 331284 h 3213838"/>
                  <a:gd name="connsiteX11" fmla="*/ 1604693 w 3364829"/>
                  <a:gd name="connsiteY11" fmla="*/ 331284 h 3213838"/>
                  <a:gd name="connsiteX12" fmla="*/ 191351 w 3364829"/>
                  <a:gd name="connsiteY12" fmla="*/ 1344177 h 3213838"/>
                  <a:gd name="connsiteX13" fmla="*/ 848055 w 3364829"/>
                  <a:gd name="connsiteY13" fmla="*/ 3093891 h 3213838"/>
                  <a:gd name="connsiteX14" fmla="*/ 882318 w 3364829"/>
                  <a:gd name="connsiteY14" fmla="*/ 3113882 h 3213838"/>
                  <a:gd name="connsiteX15" fmla="*/ 827117 w 3364829"/>
                  <a:gd name="connsiteY15" fmla="*/ 3213839 h 3213838"/>
                  <a:gd name="connsiteX16" fmla="*/ 729087 w 3364829"/>
                  <a:gd name="connsiteY16" fmla="*/ 3154817 h 3213838"/>
                  <a:gd name="connsiteX17" fmla="*/ 9567 w 3364829"/>
                  <a:gd name="connsiteY17" fmla="*/ 1981042 h 3213838"/>
                  <a:gd name="connsiteX18" fmla="*/ 1012707 w 3364829"/>
                  <a:gd name="connsiteY18" fmla="*/ 328428 h 3213838"/>
                  <a:gd name="connsiteX19" fmla="*/ 1614211 w 3364829"/>
                  <a:gd name="connsiteY19" fmla="*/ 217048 h 3213838"/>
                  <a:gd name="connsiteX20" fmla="*/ 3067527 w 3364829"/>
                  <a:gd name="connsiteY20" fmla="*/ 217048 h 3213838"/>
                  <a:gd name="connsiteX21" fmla="*/ 3106549 w 3364829"/>
                  <a:gd name="connsiteY21" fmla="*/ 217048 h 3213838"/>
                  <a:gd name="connsiteX22" fmla="*/ 3108452 w 3364829"/>
                  <a:gd name="connsiteY22" fmla="*/ 209433 h 32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4829" h="3213838">
                    <a:moveTo>
                      <a:pt x="3108452" y="209433"/>
                    </a:moveTo>
                    <a:cubicBezTo>
                      <a:pt x="3050395" y="170402"/>
                      <a:pt x="2993291" y="132323"/>
                      <a:pt x="2934283" y="92341"/>
                    </a:cubicBezTo>
                    <a:cubicBezTo>
                      <a:pt x="2956173" y="59974"/>
                      <a:pt x="2975207" y="30463"/>
                      <a:pt x="2996146" y="0"/>
                    </a:cubicBezTo>
                    <a:cubicBezTo>
                      <a:pt x="3004712" y="4760"/>
                      <a:pt x="3012326" y="7616"/>
                      <a:pt x="3018988" y="12376"/>
                    </a:cubicBezTo>
                    <a:cubicBezTo>
                      <a:pt x="3120825" y="79965"/>
                      <a:pt x="3222661" y="147555"/>
                      <a:pt x="3323547" y="216096"/>
                    </a:cubicBezTo>
                    <a:cubicBezTo>
                      <a:pt x="3378748" y="253223"/>
                      <a:pt x="3378748" y="295110"/>
                      <a:pt x="3322595" y="332236"/>
                    </a:cubicBezTo>
                    <a:cubicBezTo>
                      <a:pt x="3215048" y="403634"/>
                      <a:pt x="3107500" y="475983"/>
                      <a:pt x="2997098" y="549285"/>
                    </a:cubicBezTo>
                    <a:cubicBezTo>
                      <a:pt x="2975207" y="516918"/>
                      <a:pt x="2955221" y="486455"/>
                      <a:pt x="2934283" y="455040"/>
                    </a:cubicBezTo>
                    <a:cubicBezTo>
                      <a:pt x="2994242" y="415057"/>
                      <a:pt x="3051347" y="376027"/>
                      <a:pt x="3108452" y="337948"/>
                    </a:cubicBezTo>
                    <a:cubicBezTo>
                      <a:pt x="3107500" y="336044"/>
                      <a:pt x="3106549" y="334140"/>
                      <a:pt x="3106549" y="331284"/>
                    </a:cubicBezTo>
                    <a:cubicBezTo>
                      <a:pt x="3096079" y="331284"/>
                      <a:pt x="3086562" y="331284"/>
                      <a:pt x="3076093" y="331284"/>
                    </a:cubicBezTo>
                    <a:cubicBezTo>
                      <a:pt x="2585943" y="331284"/>
                      <a:pt x="2095794" y="330332"/>
                      <a:pt x="1604693" y="331284"/>
                    </a:cubicBezTo>
                    <a:cubicBezTo>
                      <a:pt x="957506" y="332236"/>
                      <a:pt x="398831" y="733966"/>
                      <a:pt x="191351" y="1344177"/>
                    </a:cubicBezTo>
                    <a:cubicBezTo>
                      <a:pt x="-32309" y="2003889"/>
                      <a:pt x="245600" y="2744519"/>
                      <a:pt x="848055" y="3093891"/>
                    </a:cubicBezTo>
                    <a:cubicBezTo>
                      <a:pt x="858525" y="3099603"/>
                      <a:pt x="868042" y="3106266"/>
                      <a:pt x="882318" y="3113882"/>
                    </a:cubicBezTo>
                    <a:cubicBezTo>
                      <a:pt x="864235" y="3146249"/>
                      <a:pt x="847104" y="3177664"/>
                      <a:pt x="827117" y="3213839"/>
                    </a:cubicBezTo>
                    <a:cubicBezTo>
                      <a:pt x="792854" y="3192895"/>
                      <a:pt x="760495" y="3174808"/>
                      <a:pt x="729087" y="3154817"/>
                    </a:cubicBezTo>
                    <a:cubicBezTo>
                      <a:pt x="310319" y="2873987"/>
                      <a:pt x="65720" y="2482728"/>
                      <a:pt x="9567" y="1981042"/>
                    </a:cubicBezTo>
                    <a:cubicBezTo>
                      <a:pt x="-69428" y="1270875"/>
                      <a:pt x="347437" y="590219"/>
                      <a:pt x="1012707" y="328428"/>
                    </a:cubicBezTo>
                    <a:cubicBezTo>
                      <a:pt x="1205912" y="252271"/>
                      <a:pt x="1406730" y="216096"/>
                      <a:pt x="1614211" y="217048"/>
                    </a:cubicBezTo>
                    <a:cubicBezTo>
                      <a:pt x="2098650" y="217048"/>
                      <a:pt x="2583088" y="217048"/>
                      <a:pt x="3067527" y="217048"/>
                    </a:cubicBezTo>
                    <a:cubicBezTo>
                      <a:pt x="3080851" y="217048"/>
                      <a:pt x="3093224" y="217048"/>
                      <a:pt x="3106549" y="217048"/>
                    </a:cubicBezTo>
                    <a:cubicBezTo>
                      <a:pt x="3107500" y="214192"/>
                      <a:pt x="3107500" y="212289"/>
                      <a:pt x="3108452" y="209433"/>
                    </a:cubicBezTo>
                    <a:close/>
                  </a:path>
                </a:pathLst>
              </a:custGeom>
              <a:solidFill>
                <a:srgbClr val="000000"/>
              </a:solidFill>
              <a:ln w="9514" cap="flat">
                <a:noFill/>
                <a:prstDash val="solid"/>
                <a:miter/>
              </a:ln>
            </p:spPr>
            <p:txBody>
              <a:bodyPr rtlCol="0" anchor="ctr"/>
              <a:lstStyle/>
              <a:p>
                <a:endParaRPr lang="en-US"/>
              </a:p>
            </p:txBody>
          </p:sp>
          <p:sp>
            <p:nvSpPr>
              <p:cNvPr id="37" name="Freeform 946">
                <a:extLst>
                  <a:ext uri="{FF2B5EF4-FFF2-40B4-BE49-F238E27FC236}">
                    <a16:creationId xmlns:a16="http://schemas.microsoft.com/office/drawing/2014/main" id="{C5D5A456-F380-7183-CE42-712E125A0485}"/>
                  </a:ext>
                </a:extLst>
              </p:cNvPr>
              <p:cNvSpPr/>
              <p:nvPr/>
            </p:nvSpPr>
            <p:spPr>
              <a:xfrm>
                <a:off x="4212810" y="3594642"/>
                <a:ext cx="281716" cy="142806"/>
              </a:xfrm>
              <a:custGeom>
                <a:avLst/>
                <a:gdLst>
                  <a:gd name="connsiteX0" fmla="*/ 0 w 281716"/>
                  <a:gd name="connsiteY0" fmla="*/ 952 h 142806"/>
                  <a:gd name="connsiteX1" fmla="*/ 94223 w 281716"/>
                  <a:gd name="connsiteY1" fmla="*/ 952 h 142806"/>
                  <a:gd name="connsiteX2" fmla="*/ 114210 w 281716"/>
                  <a:gd name="connsiteY2" fmla="*/ 10472 h 142806"/>
                  <a:gd name="connsiteX3" fmla="*/ 167507 w 281716"/>
                  <a:gd name="connsiteY3" fmla="*/ 11424 h 142806"/>
                  <a:gd name="connsiteX4" fmla="*/ 186542 w 281716"/>
                  <a:gd name="connsiteY4" fmla="*/ 952 h 142806"/>
                  <a:gd name="connsiteX5" fmla="*/ 281717 w 281716"/>
                  <a:gd name="connsiteY5" fmla="*/ 0 h 142806"/>
                  <a:gd name="connsiteX6" fmla="*/ 141810 w 281716"/>
                  <a:gd name="connsiteY6" fmla="*/ 142795 h 142806"/>
                  <a:gd name="connsiteX7" fmla="*/ 0 w 281716"/>
                  <a:gd name="connsiteY7" fmla="*/ 952 h 14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16" h="142806">
                    <a:moveTo>
                      <a:pt x="0" y="952"/>
                    </a:moveTo>
                    <a:cubicBezTo>
                      <a:pt x="33311" y="952"/>
                      <a:pt x="63767" y="0"/>
                      <a:pt x="94223" y="952"/>
                    </a:cubicBezTo>
                    <a:cubicBezTo>
                      <a:pt x="100885" y="952"/>
                      <a:pt x="110402" y="4760"/>
                      <a:pt x="114210" y="10472"/>
                    </a:cubicBezTo>
                    <a:cubicBezTo>
                      <a:pt x="132293" y="35223"/>
                      <a:pt x="148472" y="36175"/>
                      <a:pt x="167507" y="11424"/>
                    </a:cubicBezTo>
                    <a:cubicBezTo>
                      <a:pt x="171314" y="5712"/>
                      <a:pt x="179880" y="952"/>
                      <a:pt x="186542" y="952"/>
                    </a:cubicBezTo>
                    <a:cubicBezTo>
                      <a:pt x="217950" y="0"/>
                      <a:pt x="250309" y="0"/>
                      <a:pt x="281717" y="0"/>
                    </a:cubicBezTo>
                    <a:cubicBezTo>
                      <a:pt x="279813" y="81869"/>
                      <a:pt x="218902" y="141843"/>
                      <a:pt x="141810" y="142795"/>
                    </a:cubicBezTo>
                    <a:cubicBezTo>
                      <a:pt x="64719" y="143747"/>
                      <a:pt x="3807" y="84725"/>
                      <a:pt x="0" y="952"/>
                    </a:cubicBezTo>
                    <a:close/>
                  </a:path>
                </a:pathLst>
              </a:custGeom>
              <a:solidFill>
                <a:srgbClr val="000000"/>
              </a:solidFill>
              <a:ln w="9514" cap="flat">
                <a:noFill/>
                <a:prstDash val="solid"/>
                <a:miter/>
              </a:ln>
            </p:spPr>
            <p:txBody>
              <a:bodyPr rtlCol="0" anchor="ctr"/>
              <a:lstStyle/>
              <a:p>
                <a:endParaRPr lang="en-US"/>
              </a:p>
            </p:txBody>
          </p:sp>
          <p:sp>
            <p:nvSpPr>
              <p:cNvPr id="38" name="Freeform 947">
                <a:extLst>
                  <a:ext uri="{FF2B5EF4-FFF2-40B4-BE49-F238E27FC236}">
                    <a16:creationId xmlns:a16="http://schemas.microsoft.com/office/drawing/2014/main" id="{C2637B35-2A95-6B48-5026-17D65461D16F}"/>
                  </a:ext>
                </a:extLst>
              </p:cNvPr>
              <p:cNvSpPr/>
              <p:nvPr/>
            </p:nvSpPr>
            <p:spPr>
              <a:xfrm>
                <a:off x="4612543" y="3594584"/>
                <a:ext cx="281716" cy="143804"/>
              </a:xfrm>
              <a:custGeom>
                <a:avLst/>
                <a:gdLst>
                  <a:gd name="connsiteX0" fmla="*/ 0 w 281716"/>
                  <a:gd name="connsiteY0" fmla="*/ 1009 h 143804"/>
                  <a:gd name="connsiteX1" fmla="*/ 94223 w 281716"/>
                  <a:gd name="connsiteY1" fmla="*/ 1961 h 143804"/>
                  <a:gd name="connsiteX2" fmla="*/ 118017 w 281716"/>
                  <a:gd name="connsiteY2" fmla="*/ 16241 h 143804"/>
                  <a:gd name="connsiteX3" fmla="*/ 154183 w 281716"/>
                  <a:gd name="connsiteY3" fmla="*/ 23856 h 143804"/>
                  <a:gd name="connsiteX4" fmla="*/ 236033 w 281716"/>
                  <a:gd name="connsiteY4" fmla="*/ 1009 h 143804"/>
                  <a:gd name="connsiteX5" fmla="*/ 281717 w 281716"/>
                  <a:gd name="connsiteY5" fmla="*/ 1009 h 143804"/>
                  <a:gd name="connsiteX6" fmla="*/ 141810 w 281716"/>
                  <a:gd name="connsiteY6" fmla="*/ 143804 h 143804"/>
                  <a:gd name="connsiteX7" fmla="*/ 0 w 281716"/>
                  <a:gd name="connsiteY7" fmla="*/ 1009 h 14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16" h="143804">
                    <a:moveTo>
                      <a:pt x="0" y="1009"/>
                    </a:moveTo>
                    <a:cubicBezTo>
                      <a:pt x="33311" y="1009"/>
                      <a:pt x="63767" y="57"/>
                      <a:pt x="94223" y="1961"/>
                    </a:cubicBezTo>
                    <a:cubicBezTo>
                      <a:pt x="102789" y="2913"/>
                      <a:pt x="109451" y="13385"/>
                      <a:pt x="118017" y="16241"/>
                    </a:cubicBezTo>
                    <a:cubicBezTo>
                      <a:pt x="129437" y="21000"/>
                      <a:pt x="151328" y="27664"/>
                      <a:pt x="154183" y="23856"/>
                    </a:cubicBezTo>
                    <a:cubicBezTo>
                      <a:pt x="175121" y="-10415"/>
                      <a:pt x="207481" y="2913"/>
                      <a:pt x="236033" y="1009"/>
                    </a:cubicBezTo>
                    <a:cubicBezTo>
                      <a:pt x="251261" y="57"/>
                      <a:pt x="266489" y="1009"/>
                      <a:pt x="281717" y="1009"/>
                    </a:cubicBezTo>
                    <a:cubicBezTo>
                      <a:pt x="279814" y="82878"/>
                      <a:pt x="218902" y="142852"/>
                      <a:pt x="141810" y="143804"/>
                    </a:cubicBezTo>
                    <a:cubicBezTo>
                      <a:pt x="63767" y="143804"/>
                      <a:pt x="3807" y="84782"/>
                      <a:pt x="0" y="1009"/>
                    </a:cubicBezTo>
                    <a:close/>
                  </a:path>
                </a:pathLst>
              </a:custGeom>
              <a:solidFill>
                <a:srgbClr val="000000"/>
              </a:solidFill>
              <a:ln w="9514" cap="flat">
                <a:noFill/>
                <a:prstDash val="solid"/>
                <a:miter/>
              </a:ln>
            </p:spPr>
            <p:txBody>
              <a:bodyPr rtlCol="0" anchor="ctr"/>
              <a:lstStyle/>
              <a:p>
                <a:endParaRPr lang="en-US"/>
              </a:p>
            </p:txBody>
          </p:sp>
        </p:grpSp>
      </p:grpSp>
      <p:grpSp>
        <p:nvGrpSpPr>
          <p:cNvPr id="39" name="Graphic 3">
            <a:extLst>
              <a:ext uri="{FF2B5EF4-FFF2-40B4-BE49-F238E27FC236}">
                <a16:creationId xmlns:a16="http://schemas.microsoft.com/office/drawing/2014/main" id="{A6AA7457-BB4B-3164-9B05-6F9AB81609F3}"/>
              </a:ext>
            </a:extLst>
          </p:cNvPr>
          <p:cNvGrpSpPr/>
          <p:nvPr/>
        </p:nvGrpSpPr>
        <p:grpSpPr>
          <a:xfrm>
            <a:off x="3759048" y="2435552"/>
            <a:ext cx="1051121" cy="1050478"/>
            <a:chOff x="8664475" y="5317697"/>
            <a:chExt cx="1051121" cy="1050478"/>
          </a:xfrm>
        </p:grpSpPr>
        <p:sp>
          <p:nvSpPr>
            <p:cNvPr id="40" name="Freeform 958">
              <a:extLst>
                <a:ext uri="{FF2B5EF4-FFF2-40B4-BE49-F238E27FC236}">
                  <a16:creationId xmlns:a16="http://schemas.microsoft.com/office/drawing/2014/main" id="{548B9F29-7737-50D5-9AC9-170DED645227}"/>
                </a:ext>
              </a:extLst>
            </p:cNvPr>
            <p:cNvSpPr/>
            <p:nvPr/>
          </p:nvSpPr>
          <p:spPr>
            <a:xfrm>
              <a:off x="8664475" y="5317697"/>
              <a:ext cx="806372" cy="1050478"/>
            </a:xfrm>
            <a:custGeom>
              <a:avLst/>
              <a:gdLst>
                <a:gd name="connsiteX0" fmla="*/ 735061 w 806372"/>
                <a:gd name="connsiteY0" fmla="*/ 175537 h 1050478"/>
                <a:gd name="connsiteX1" fmla="*/ 792659 w 806372"/>
                <a:gd name="connsiteY1" fmla="*/ 194736 h 1050478"/>
                <a:gd name="connsiteX2" fmla="*/ 806373 w 806372"/>
                <a:gd name="connsiteY2" fmla="*/ 227649 h 1050478"/>
                <a:gd name="connsiteX3" fmla="*/ 784431 w 806372"/>
                <a:gd name="connsiteY3" fmla="*/ 271534 h 1050478"/>
                <a:gd name="connsiteX4" fmla="*/ 737803 w 806372"/>
                <a:gd name="connsiteY4" fmla="*/ 285248 h 1050478"/>
                <a:gd name="connsiteX5" fmla="*/ 737803 w 806372"/>
                <a:gd name="connsiteY5" fmla="*/ 329132 h 1050478"/>
                <a:gd name="connsiteX6" fmla="*/ 710376 w 806372"/>
                <a:gd name="connsiteY6" fmla="*/ 348331 h 1050478"/>
                <a:gd name="connsiteX7" fmla="*/ 671978 w 806372"/>
                <a:gd name="connsiteY7" fmla="*/ 331874 h 1050478"/>
                <a:gd name="connsiteX8" fmla="*/ 597923 w 806372"/>
                <a:gd name="connsiteY8" fmla="*/ 315418 h 1050478"/>
                <a:gd name="connsiteX9" fmla="*/ 543068 w 806372"/>
                <a:gd name="connsiteY9" fmla="*/ 315418 h 1050478"/>
                <a:gd name="connsiteX10" fmla="*/ 543068 w 806372"/>
                <a:gd name="connsiteY10" fmla="*/ 367530 h 1050478"/>
                <a:gd name="connsiteX11" fmla="*/ 479984 w 806372"/>
                <a:gd name="connsiteY11" fmla="*/ 452556 h 1050478"/>
                <a:gd name="connsiteX12" fmla="*/ 455299 w 806372"/>
                <a:gd name="connsiteY12" fmla="*/ 458041 h 1050478"/>
                <a:gd name="connsiteX13" fmla="*/ 455299 w 806372"/>
                <a:gd name="connsiteY13" fmla="*/ 490955 h 1050478"/>
                <a:gd name="connsiteX14" fmla="*/ 526610 w 806372"/>
                <a:gd name="connsiteY14" fmla="*/ 490955 h 1050478"/>
                <a:gd name="connsiteX15" fmla="*/ 559524 w 806372"/>
                <a:gd name="connsiteY15" fmla="*/ 523867 h 1050478"/>
                <a:gd name="connsiteX16" fmla="*/ 559524 w 806372"/>
                <a:gd name="connsiteY16" fmla="*/ 1025793 h 1050478"/>
                <a:gd name="connsiteX17" fmla="*/ 534840 w 806372"/>
                <a:gd name="connsiteY17" fmla="*/ 1050478 h 1050478"/>
                <a:gd name="connsiteX18" fmla="*/ 24684 w 806372"/>
                <a:gd name="connsiteY18" fmla="*/ 1050478 h 1050478"/>
                <a:gd name="connsiteX19" fmla="*/ 0 w 806372"/>
                <a:gd name="connsiteY19" fmla="*/ 1025793 h 1050478"/>
                <a:gd name="connsiteX20" fmla="*/ 0 w 806372"/>
                <a:gd name="connsiteY20" fmla="*/ 512896 h 1050478"/>
                <a:gd name="connsiteX21" fmla="*/ 24684 w 806372"/>
                <a:gd name="connsiteY21" fmla="*/ 488212 h 1050478"/>
                <a:gd name="connsiteX22" fmla="*/ 104225 w 806372"/>
                <a:gd name="connsiteY22" fmla="*/ 488212 h 1050478"/>
                <a:gd name="connsiteX23" fmla="*/ 104225 w 806372"/>
                <a:gd name="connsiteY23" fmla="*/ 455298 h 1050478"/>
                <a:gd name="connsiteX24" fmla="*/ 82283 w 806372"/>
                <a:gd name="connsiteY24" fmla="*/ 452556 h 1050478"/>
                <a:gd name="connsiteX25" fmla="*/ 16456 w 806372"/>
                <a:gd name="connsiteY25" fmla="*/ 370273 h 1050478"/>
                <a:gd name="connsiteX26" fmla="*/ 16456 w 806372"/>
                <a:gd name="connsiteY26" fmla="*/ 85026 h 1050478"/>
                <a:gd name="connsiteX27" fmla="*/ 104225 w 806372"/>
                <a:gd name="connsiteY27" fmla="*/ 0 h 1050478"/>
                <a:gd name="connsiteX28" fmla="*/ 378502 w 806372"/>
                <a:gd name="connsiteY28" fmla="*/ 0 h 1050478"/>
                <a:gd name="connsiteX29" fmla="*/ 447071 w 806372"/>
                <a:gd name="connsiteY29" fmla="*/ 0 h 1050478"/>
                <a:gd name="connsiteX30" fmla="*/ 540324 w 806372"/>
                <a:gd name="connsiteY30" fmla="*/ 95997 h 1050478"/>
                <a:gd name="connsiteX31" fmla="*/ 540324 w 806372"/>
                <a:gd name="connsiteY31" fmla="*/ 139881 h 1050478"/>
                <a:gd name="connsiteX32" fmla="*/ 663748 w 806372"/>
                <a:gd name="connsiteY32" fmla="*/ 126167 h 1050478"/>
                <a:gd name="connsiteX33" fmla="*/ 707634 w 806372"/>
                <a:gd name="connsiteY33" fmla="*/ 106968 h 1050478"/>
                <a:gd name="connsiteX34" fmla="*/ 735061 w 806372"/>
                <a:gd name="connsiteY34" fmla="*/ 126167 h 1050478"/>
                <a:gd name="connsiteX35" fmla="*/ 735061 w 806372"/>
                <a:gd name="connsiteY35" fmla="*/ 175537 h 1050478"/>
                <a:gd name="connsiteX36" fmla="*/ 523868 w 806372"/>
                <a:gd name="connsiteY36" fmla="*/ 1014822 h 1050478"/>
                <a:gd name="connsiteX37" fmla="*/ 523868 w 806372"/>
                <a:gd name="connsiteY37" fmla="*/ 523867 h 1050478"/>
                <a:gd name="connsiteX38" fmla="*/ 35656 w 806372"/>
                <a:gd name="connsiteY38" fmla="*/ 523867 h 1050478"/>
                <a:gd name="connsiteX39" fmla="*/ 35656 w 806372"/>
                <a:gd name="connsiteY39" fmla="*/ 1012080 h 1050478"/>
                <a:gd name="connsiteX40" fmla="*/ 211192 w 806372"/>
                <a:gd name="connsiteY40" fmla="*/ 1012080 h 1050478"/>
                <a:gd name="connsiteX41" fmla="*/ 211192 w 806372"/>
                <a:gd name="connsiteY41" fmla="*/ 957224 h 1050478"/>
                <a:gd name="connsiteX42" fmla="*/ 252333 w 806372"/>
                <a:gd name="connsiteY42" fmla="*/ 896883 h 1050478"/>
                <a:gd name="connsiteX43" fmla="*/ 326388 w 806372"/>
                <a:gd name="connsiteY43" fmla="*/ 907854 h 1050478"/>
                <a:gd name="connsiteX44" fmla="*/ 351074 w 806372"/>
                <a:gd name="connsiteY44" fmla="*/ 959967 h 1050478"/>
                <a:gd name="connsiteX45" fmla="*/ 351074 w 806372"/>
                <a:gd name="connsiteY45" fmla="*/ 1012080 h 1050478"/>
                <a:gd name="connsiteX46" fmla="*/ 523868 w 806372"/>
                <a:gd name="connsiteY46" fmla="*/ 1014822 h 1050478"/>
                <a:gd name="connsiteX47" fmla="*/ 279761 w 806372"/>
                <a:gd name="connsiteY47" fmla="*/ 35656 h 1050478"/>
                <a:gd name="connsiteX48" fmla="*/ 109711 w 806372"/>
                <a:gd name="connsiteY48" fmla="*/ 35656 h 1050478"/>
                <a:gd name="connsiteX49" fmla="*/ 52112 w 806372"/>
                <a:gd name="connsiteY49" fmla="*/ 93254 h 1050478"/>
                <a:gd name="connsiteX50" fmla="*/ 52112 w 806372"/>
                <a:gd name="connsiteY50" fmla="*/ 364787 h 1050478"/>
                <a:gd name="connsiteX51" fmla="*/ 109711 w 806372"/>
                <a:gd name="connsiteY51" fmla="*/ 419643 h 1050478"/>
                <a:gd name="connsiteX52" fmla="*/ 452557 w 806372"/>
                <a:gd name="connsiteY52" fmla="*/ 419643 h 1050478"/>
                <a:gd name="connsiteX53" fmla="*/ 507412 w 806372"/>
                <a:gd name="connsiteY53" fmla="*/ 364787 h 1050478"/>
                <a:gd name="connsiteX54" fmla="*/ 507412 w 806372"/>
                <a:gd name="connsiteY54" fmla="*/ 93254 h 1050478"/>
                <a:gd name="connsiteX55" fmla="*/ 449813 w 806372"/>
                <a:gd name="connsiteY55" fmla="*/ 35656 h 1050478"/>
                <a:gd name="connsiteX56" fmla="*/ 279761 w 806372"/>
                <a:gd name="connsiteY56" fmla="*/ 35656 h 1050478"/>
                <a:gd name="connsiteX57" fmla="*/ 614379 w 806372"/>
                <a:gd name="connsiteY57" fmla="*/ 178280 h 1050478"/>
                <a:gd name="connsiteX58" fmla="*/ 614379 w 806372"/>
                <a:gd name="connsiteY58" fmla="*/ 277019 h 1050478"/>
                <a:gd name="connsiteX59" fmla="*/ 702148 w 806372"/>
                <a:gd name="connsiteY59" fmla="*/ 304446 h 1050478"/>
                <a:gd name="connsiteX60" fmla="*/ 702148 w 806372"/>
                <a:gd name="connsiteY60" fmla="*/ 153594 h 1050478"/>
                <a:gd name="connsiteX61" fmla="*/ 614379 w 806372"/>
                <a:gd name="connsiteY61" fmla="*/ 178280 h 1050478"/>
                <a:gd name="connsiteX62" fmla="*/ 139880 w 806372"/>
                <a:gd name="connsiteY62" fmla="*/ 488212 h 1050478"/>
                <a:gd name="connsiteX63" fmla="*/ 419643 w 806372"/>
                <a:gd name="connsiteY63" fmla="*/ 488212 h 1050478"/>
                <a:gd name="connsiteX64" fmla="*/ 419643 w 806372"/>
                <a:gd name="connsiteY64" fmla="*/ 455298 h 1050478"/>
                <a:gd name="connsiteX65" fmla="*/ 139880 w 806372"/>
                <a:gd name="connsiteY65" fmla="*/ 455298 h 1050478"/>
                <a:gd name="connsiteX66" fmla="*/ 139880 w 806372"/>
                <a:gd name="connsiteY66" fmla="*/ 488212 h 1050478"/>
                <a:gd name="connsiteX67" fmla="*/ 315418 w 806372"/>
                <a:gd name="connsiteY67" fmla="*/ 1014822 h 1050478"/>
                <a:gd name="connsiteX68" fmla="*/ 315418 w 806372"/>
                <a:gd name="connsiteY68" fmla="*/ 957224 h 1050478"/>
                <a:gd name="connsiteX69" fmla="*/ 282505 w 806372"/>
                <a:gd name="connsiteY69" fmla="*/ 927054 h 1050478"/>
                <a:gd name="connsiteX70" fmla="*/ 246849 w 806372"/>
                <a:gd name="connsiteY70" fmla="*/ 957224 h 1050478"/>
                <a:gd name="connsiteX71" fmla="*/ 246849 w 806372"/>
                <a:gd name="connsiteY71" fmla="*/ 1014822 h 1050478"/>
                <a:gd name="connsiteX72" fmla="*/ 315418 w 806372"/>
                <a:gd name="connsiteY72" fmla="*/ 1014822 h 1050478"/>
                <a:gd name="connsiteX73" fmla="*/ 578723 w 806372"/>
                <a:gd name="connsiteY73" fmla="*/ 279762 h 1050478"/>
                <a:gd name="connsiteX74" fmla="*/ 578723 w 806372"/>
                <a:gd name="connsiteY74" fmla="*/ 175537 h 1050478"/>
                <a:gd name="connsiteX75" fmla="*/ 545810 w 806372"/>
                <a:gd name="connsiteY75" fmla="*/ 175537 h 1050478"/>
                <a:gd name="connsiteX76" fmla="*/ 545810 w 806372"/>
                <a:gd name="connsiteY76" fmla="*/ 279762 h 1050478"/>
                <a:gd name="connsiteX77" fmla="*/ 578723 w 806372"/>
                <a:gd name="connsiteY77" fmla="*/ 279762 h 1050478"/>
                <a:gd name="connsiteX78" fmla="*/ 737803 w 806372"/>
                <a:gd name="connsiteY78" fmla="*/ 244106 h 1050478"/>
                <a:gd name="connsiteX79" fmla="*/ 770717 w 806372"/>
                <a:gd name="connsiteY79" fmla="*/ 235877 h 1050478"/>
                <a:gd name="connsiteX80" fmla="*/ 770717 w 806372"/>
                <a:gd name="connsiteY80" fmla="*/ 216678 h 1050478"/>
                <a:gd name="connsiteX81" fmla="*/ 740547 w 806372"/>
                <a:gd name="connsiteY81" fmla="*/ 208450 h 1050478"/>
                <a:gd name="connsiteX82" fmla="*/ 737803 w 806372"/>
                <a:gd name="connsiteY82" fmla="*/ 244106 h 105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06372" h="1050478">
                  <a:moveTo>
                    <a:pt x="735061" y="175537"/>
                  </a:moveTo>
                  <a:cubicBezTo>
                    <a:pt x="757003" y="172794"/>
                    <a:pt x="776203" y="175537"/>
                    <a:pt x="792659" y="194736"/>
                  </a:cubicBezTo>
                  <a:cubicBezTo>
                    <a:pt x="800887" y="205708"/>
                    <a:pt x="806373" y="216678"/>
                    <a:pt x="806373" y="227649"/>
                  </a:cubicBezTo>
                  <a:cubicBezTo>
                    <a:pt x="806373" y="246849"/>
                    <a:pt x="800887" y="263305"/>
                    <a:pt x="784431" y="271534"/>
                  </a:cubicBezTo>
                  <a:cubicBezTo>
                    <a:pt x="770717" y="279762"/>
                    <a:pt x="754261" y="282505"/>
                    <a:pt x="737803" y="285248"/>
                  </a:cubicBezTo>
                  <a:cubicBezTo>
                    <a:pt x="737803" y="298961"/>
                    <a:pt x="737803" y="312675"/>
                    <a:pt x="737803" y="329132"/>
                  </a:cubicBezTo>
                  <a:cubicBezTo>
                    <a:pt x="737803" y="348331"/>
                    <a:pt x="726833" y="356560"/>
                    <a:pt x="710376" y="348331"/>
                  </a:cubicBezTo>
                  <a:cubicBezTo>
                    <a:pt x="696662" y="342846"/>
                    <a:pt x="685692" y="337360"/>
                    <a:pt x="671978" y="331874"/>
                  </a:cubicBezTo>
                  <a:cubicBezTo>
                    <a:pt x="650035" y="320903"/>
                    <a:pt x="625351" y="315418"/>
                    <a:pt x="597923" y="315418"/>
                  </a:cubicBezTo>
                  <a:cubicBezTo>
                    <a:pt x="581465" y="315418"/>
                    <a:pt x="562267" y="315418"/>
                    <a:pt x="543068" y="315418"/>
                  </a:cubicBezTo>
                  <a:cubicBezTo>
                    <a:pt x="543068" y="334617"/>
                    <a:pt x="543068" y="351074"/>
                    <a:pt x="543068" y="367530"/>
                  </a:cubicBezTo>
                  <a:cubicBezTo>
                    <a:pt x="543068" y="405929"/>
                    <a:pt x="518382" y="441584"/>
                    <a:pt x="479984" y="452556"/>
                  </a:cubicBezTo>
                  <a:cubicBezTo>
                    <a:pt x="471755" y="455298"/>
                    <a:pt x="466270" y="455298"/>
                    <a:pt x="455299" y="458041"/>
                  </a:cubicBezTo>
                  <a:cubicBezTo>
                    <a:pt x="455299" y="469012"/>
                    <a:pt x="455299" y="479984"/>
                    <a:pt x="455299" y="490955"/>
                  </a:cubicBezTo>
                  <a:cubicBezTo>
                    <a:pt x="479984" y="490955"/>
                    <a:pt x="501926" y="490955"/>
                    <a:pt x="526610" y="490955"/>
                  </a:cubicBezTo>
                  <a:cubicBezTo>
                    <a:pt x="559524" y="490955"/>
                    <a:pt x="559524" y="493698"/>
                    <a:pt x="559524" y="523867"/>
                  </a:cubicBezTo>
                  <a:cubicBezTo>
                    <a:pt x="559524" y="691176"/>
                    <a:pt x="559524" y="858485"/>
                    <a:pt x="559524" y="1025793"/>
                  </a:cubicBezTo>
                  <a:cubicBezTo>
                    <a:pt x="559524" y="1047735"/>
                    <a:pt x="554038" y="1050478"/>
                    <a:pt x="534840" y="1050478"/>
                  </a:cubicBezTo>
                  <a:cubicBezTo>
                    <a:pt x="364788" y="1050478"/>
                    <a:pt x="194736" y="1050478"/>
                    <a:pt x="24684" y="1050478"/>
                  </a:cubicBezTo>
                  <a:cubicBezTo>
                    <a:pt x="5484" y="1050478"/>
                    <a:pt x="0" y="1044992"/>
                    <a:pt x="0" y="1025793"/>
                  </a:cubicBezTo>
                  <a:cubicBezTo>
                    <a:pt x="0" y="855742"/>
                    <a:pt x="0" y="685691"/>
                    <a:pt x="0" y="512896"/>
                  </a:cubicBezTo>
                  <a:cubicBezTo>
                    <a:pt x="0" y="493698"/>
                    <a:pt x="5484" y="488212"/>
                    <a:pt x="24684" y="488212"/>
                  </a:cubicBezTo>
                  <a:cubicBezTo>
                    <a:pt x="52112" y="488212"/>
                    <a:pt x="76797" y="488212"/>
                    <a:pt x="104225" y="488212"/>
                  </a:cubicBezTo>
                  <a:cubicBezTo>
                    <a:pt x="104225" y="477241"/>
                    <a:pt x="104225" y="466270"/>
                    <a:pt x="104225" y="455298"/>
                  </a:cubicBezTo>
                  <a:cubicBezTo>
                    <a:pt x="95997" y="455298"/>
                    <a:pt x="90511" y="452556"/>
                    <a:pt x="82283" y="452556"/>
                  </a:cubicBezTo>
                  <a:cubicBezTo>
                    <a:pt x="43884" y="444327"/>
                    <a:pt x="16456" y="408672"/>
                    <a:pt x="16456" y="370273"/>
                  </a:cubicBezTo>
                  <a:cubicBezTo>
                    <a:pt x="16456" y="274277"/>
                    <a:pt x="16456" y="181022"/>
                    <a:pt x="16456" y="85026"/>
                  </a:cubicBezTo>
                  <a:cubicBezTo>
                    <a:pt x="16456" y="38399"/>
                    <a:pt x="54855" y="0"/>
                    <a:pt x="104225" y="0"/>
                  </a:cubicBezTo>
                  <a:cubicBezTo>
                    <a:pt x="194736" y="0"/>
                    <a:pt x="287991" y="0"/>
                    <a:pt x="378502" y="0"/>
                  </a:cubicBezTo>
                  <a:cubicBezTo>
                    <a:pt x="400443" y="0"/>
                    <a:pt x="425129" y="0"/>
                    <a:pt x="447071" y="0"/>
                  </a:cubicBezTo>
                  <a:cubicBezTo>
                    <a:pt x="504668" y="0"/>
                    <a:pt x="540324" y="35656"/>
                    <a:pt x="540324" y="95997"/>
                  </a:cubicBezTo>
                  <a:cubicBezTo>
                    <a:pt x="540324" y="109710"/>
                    <a:pt x="540324" y="126167"/>
                    <a:pt x="540324" y="139881"/>
                  </a:cubicBezTo>
                  <a:cubicBezTo>
                    <a:pt x="581465" y="137138"/>
                    <a:pt x="622607" y="145366"/>
                    <a:pt x="663748" y="126167"/>
                  </a:cubicBezTo>
                  <a:cubicBezTo>
                    <a:pt x="677462" y="117939"/>
                    <a:pt x="693920" y="112453"/>
                    <a:pt x="707634" y="106968"/>
                  </a:cubicBezTo>
                  <a:cubicBezTo>
                    <a:pt x="724090" y="101482"/>
                    <a:pt x="735061" y="109710"/>
                    <a:pt x="735061" y="126167"/>
                  </a:cubicBezTo>
                  <a:cubicBezTo>
                    <a:pt x="735061" y="139881"/>
                    <a:pt x="735061" y="156337"/>
                    <a:pt x="735061" y="175537"/>
                  </a:cubicBezTo>
                  <a:close/>
                  <a:moveTo>
                    <a:pt x="523868" y="1014822"/>
                  </a:moveTo>
                  <a:cubicBezTo>
                    <a:pt x="523868" y="850257"/>
                    <a:pt x="523868" y="688433"/>
                    <a:pt x="523868" y="523867"/>
                  </a:cubicBezTo>
                  <a:cubicBezTo>
                    <a:pt x="359302" y="523867"/>
                    <a:pt x="197478" y="523867"/>
                    <a:pt x="35656" y="523867"/>
                  </a:cubicBezTo>
                  <a:cubicBezTo>
                    <a:pt x="35656" y="688433"/>
                    <a:pt x="35656" y="850257"/>
                    <a:pt x="35656" y="1012080"/>
                  </a:cubicBezTo>
                  <a:cubicBezTo>
                    <a:pt x="93253" y="1012080"/>
                    <a:pt x="150852" y="1012080"/>
                    <a:pt x="211192" y="1012080"/>
                  </a:cubicBezTo>
                  <a:cubicBezTo>
                    <a:pt x="211192" y="992880"/>
                    <a:pt x="211192" y="976423"/>
                    <a:pt x="211192" y="957224"/>
                  </a:cubicBezTo>
                  <a:cubicBezTo>
                    <a:pt x="211192" y="927054"/>
                    <a:pt x="227649" y="907854"/>
                    <a:pt x="252333" y="896883"/>
                  </a:cubicBezTo>
                  <a:cubicBezTo>
                    <a:pt x="279761" y="885912"/>
                    <a:pt x="304447" y="888655"/>
                    <a:pt x="326388" y="907854"/>
                  </a:cubicBezTo>
                  <a:cubicBezTo>
                    <a:pt x="342846" y="921568"/>
                    <a:pt x="351074" y="938025"/>
                    <a:pt x="351074" y="959967"/>
                  </a:cubicBezTo>
                  <a:cubicBezTo>
                    <a:pt x="351074" y="976423"/>
                    <a:pt x="351074" y="995623"/>
                    <a:pt x="351074" y="1012080"/>
                  </a:cubicBezTo>
                  <a:cubicBezTo>
                    <a:pt x="408671" y="1014822"/>
                    <a:pt x="466270" y="1014822"/>
                    <a:pt x="523868" y="1014822"/>
                  </a:cubicBezTo>
                  <a:close/>
                  <a:moveTo>
                    <a:pt x="279761" y="35656"/>
                  </a:moveTo>
                  <a:cubicBezTo>
                    <a:pt x="222163" y="35656"/>
                    <a:pt x="164566" y="35656"/>
                    <a:pt x="109711" y="35656"/>
                  </a:cubicBezTo>
                  <a:cubicBezTo>
                    <a:pt x="74053" y="35656"/>
                    <a:pt x="52112" y="57598"/>
                    <a:pt x="52112" y="93254"/>
                  </a:cubicBezTo>
                  <a:cubicBezTo>
                    <a:pt x="52112" y="183765"/>
                    <a:pt x="52112" y="274277"/>
                    <a:pt x="52112" y="364787"/>
                  </a:cubicBezTo>
                  <a:cubicBezTo>
                    <a:pt x="52112" y="397701"/>
                    <a:pt x="74053" y="419643"/>
                    <a:pt x="109711" y="419643"/>
                  </a:cubicBezTo>
                  <a:cubicBezTo>
                    <a:pt x="224906" y="419643"/>
                    <a:pt x="340102" y="419643"/>
                    <a:pt x="452557" y="419643"/>
                  </a:cubicBezTo>
                  <a:cubicBezTo>
                    <a:pt x="485468" y="419643"/>
                    <a:pt x="507412" y="397701"/>
                    <a:pt x="507412" y="364787"/>
                  </a:cubicBezTo>
                  <a:cubicBezTo>
                    <a:pt x="507412" y="274277"/>
                    <a:pt x="507412" y="183765"/>
                    <a:pt x="507412" y="93254"/>
                  </a:cubicBezTo>
                  <a:cubicBezTo>
                    <a:pt x="507412" y="54855"/>
                    <a:pt x="485468" y="35656"/>
                    <a:pt x="449813" y="35656"/>
                  </a:cubicBezTo>
                  <a:cubicBezTo>
                    <a:pt x="392215" y="35656"/>
                    <a:pt x="337360" y="35656"/>
                    <a:pt x="279761" y="35656"/>
                  </a:cubicBezTo>
                  <a:close/>
                  <a:moveTo>
                    <a:pt x="614379" y="178280"/>
                  </a:moveTo>
                  <a:cubicBezTo>
                    <a:pt x="614379" y="211193"/>
                    <a:pt x="614379" y="244106"/>
                    <a:pt x="614379" y="277019"/>
                  </a:cubicBezTo>
                  <a:cubicBezTo>
                    <a:pt x="644550" y="285248"/>
                    <a:pt x="671978" y="296218"/>
                    <a:pt x="702148" y="304446"/>
                  </a:cubicBezTo>
                  <a:cubicBezTo>
                    <a:pt x="702148" y="255077"/>
                    <a:pt x="702148" y="202965"/>
                    <a:pt x="702148" y="153594"/>
                  </a:cubicBezTo>
                  <a:cubicBezTo>
                    <a:pt x="671978" y="159080"/>
                    <a:pt x="644550" y="170051"/>
                    <a:pt x="614379" y="178280"/>
                  </a:cubicBezTo>
                  <a:close/>
                  <a:moveTo>
                    <a:pt x="139880" y="488212"/>
                  </a:moveTo>
                  <a:cubicBezTo>
                    <a:pt x="233135" y="488212"/>
                    <a:pt x="326388" y="488212"/>
                    <a:pt x="419643" y="488212"/>
                  </a:cubicBezTo>
                  <a:cubicBezTo>
                    <a:pt x="419643" y="477241"/>
                    <a:pt x="419643" y="466270"/>
                    <a:pt x="419643" y="455298"/>
                  </a:cubicBezTo>
                  <a:cubicBezTo>
                    <a:pt x="326388" y="455298"/>
                    <a:pt x="233135" y="455298"/>
                    <a:pt x="139880" y="455298"/>
                  </a:cubicBezTo>
                  <a:cubicBezTo>
                    <a:pt x="139880" y="466270"/>
                    <a:pt x="139880" y="477241"/>
                    <a:pt x="139880" y="488212"/>
                  </a:cubicBezTo>
                  <a:close/>
                  <a:moveTo>
                    <a:pt x="315418" y="1014822"/>
                  </a:moveTo>
                  <a:cubicBezTo>
                    <a:pt x="315418" y="995623"/>
                    <a:pt x="315418" y="976423"/>
                    <a:pt x="315418" y="957224"/>
                  </a:cubicBezTo>
                  <a:cubicBezTo>
                    <a:pt x="315418" y="940768"/>
                    <a:pt x="298961" y="927054"/>
                    <a:pt x="282505" y="927054"/>
                  </a:cubicBezTo>
                  <a:cubicBezTo>
                    <a:pt x="266047" y="927054"/>
                    <a:pt x="249591" y="940768"/>
                    <a:pt x="246849" y="957224"/>
                  </a:cubicBezTo>
                  <a:cubicBezTo>
                    <a:pt x="246849" y="976423"/>
                    <a:pt x="246849" y="995623"/>
                    <a:pt x="246849" y="1014822"/>
                  </a:cubicBezTo>
                  <a:cubicBezTo>
                    <a:pt x="268791" y="1014822"/>
                    <a:pt x="290733" y="1014822"/>
                    <a:pt x="315418" y="1014822"/>
                  </a:cubicBezTo>
                  <a:close/>
                  <a:moveTo>
                    <a:pt x="578723" y="279762"/>
                  </a:moveTo>
                  <a:cubicBezTo>
                    <a:pt x="578723" y="244106"/>
                    <a:pt x="578723" y="211193"/>
                    <a:pt x="578723" y="175537"/>
                  </a:cubicBezTo>
                  <a:cubicBezTo>
                    <a:pt x="567752" y="175537"/>
                    <a:pt x="556781" y="175537"/>
                    <a:pt x="545810" y="175537"/>
                  </a:cubicBezTo>
                  <a:cubicBezTo>
                    <a:pt x="545810" y="211193"/>
                    <a:pt x="545810" y="244106"/>
                    <a:pt x="545810" y="279762"/>
                  </a:cubicBezTo>
                  <a:cubicBezTo>
                    <a:pt x="554038" y="279762"/>
                    <a:pt x="565009" y="279762"/>
                    <a:pt x="578723" y="279762"/>
                  </a:cubicBezTo>
                  <a:close/>
                  <a:moveTo>
                    <a:pt x="737803" y="244106"/>
                  </a:moveTo>
                  <a:cubicBezTo>
                    <a:pt x="751517" y="244106"/>
                    <a:pt x="762489" y="249591"/>
                    <a:pt x="770717" y="235877"/>
                  </a:cubicBezTo>
                  <a:cubicBezTo>
                    <a:pt x="773459" y="230392"/>
                    <a:pt x="773459" y="222163"/>
                    <a:pt x="770717" y="216678"/>
                  </a:cubicBezTo>
                  <a:cubicBezTo>
                    <a:pt x="762489" y="205708"/>
                    <a:pt x="751517" y="211193"/>
                    <a:pt x="740547" y="208450"/>
                  </a:cubicBezTo>
                  <a:cubicBezTo>
                    <a:pt x="737803" y="222163"/>
                    <a:pt x="737803" y="233135"/>
                    <a:pt x="737803" y="244106"/>
                  </a:cubicBezTo>
                  <a:close/>
                </a:path>
              </a:pathLst>
            </a:custGeom>
            <a:solidFill>
              <a:srgbClr val="000000"/>
            </a:solidFill>
            <a:ln w="27426" cap="flat">
              <a:noFill/>
              <a:prstDash val="solid"/>
              <a:miter/>
            </a:ln>
          </p:spPr>
          <p:txBody>
            <a:bodyPr rtlCol="0" anchor="ctr"/>
            <a:lstStyle/>
            <a:p>
              <a:endParaRPr lang="en-US"/>
            </a:p>
          </p:txBody>
        </p:sp>
        <p:sp>
          <p:nvSpPr>
            <p:cNvPr id="41" name="Freeform 959">
              <a:extLst>
                <a:ext uri="{FF2B5EF4-FFF2-40B4-BE49-F238E27FC236}">
                  <a16:creationId xmlns:a16="http://schemas.microsoft.com/office/drawing/2014/main" id="{D16529C2-25AD-6A50-6B29-9B5094C16712}"/>
                </a:ext>
              </a:extLst>
            </p:cNvPr>
            <p:cNvSpPr/>
            <p:nvPr/>
          </p:nvSpPr>
          <p:spPr>
            <a:xfrm>
              <a:off x="9574564" y="6156617"/>
              <a:ext cx="141032" cy="192358"/>
            </a:xfrm>
            <a:custGeom>
              <a:avLst/>
              <a:gdLst>
                <a:gd name="connsiteX0" fmla="*/ 112963 w 141032"/>
                <a:gd name="connsiteY0" fmla="*/ 85391 h 192358"/>
                <a:gd name="connsiteX1" fmla="*/ 140391 w 141032"/>
                <a:gd name="connsiteY1" fmla="*/ 156703 h 192358"/>
                <a:gd name="connsiteX2" fmla="*/ 104735 w 141032"/>
                <a:gd name="connsiteY2" fmla="*/ 192359 h 192358"/>
                <a:gd name="connsiteX3" fmla="*/ 22452 w 141032"/>
                <a:gd name="connsiteY3" fmla="*/ 192359 h 192358"/>
                <a:gd name="connsiteX4" fmla="*/ 509 w 141032"/>
                <a:gd name="connsiteY4" fmla="*/ 170417 h 192358"/>
                <a:gd name="connsiteX5" fmla="*/ 509 w 141032"/>
                <a:gd name="connsiteY5" fmla="*/ 156703 h 192358"/>
                <a:gd name="connsiteX6" fmla="*/ 27937 w 141032"/>
                <a:gd name="connsiteY6" fmla="*/ 85391 h 192358"/>
                <a:gd name="connsiteX7" fmla="*/ 38908 w 141032"/>
                <a:gd name="connsiteY7" fmla="*/ 11337 h 192358"/>
                <a:gd name="connsiteX8" fmla="*/ 104735 w 141032"/>
                <a:gd name="connsiteY8" fmla="*/ 11337 h 192358"/>
                <a:gd name="connsiteX9" fmla="*/ 112963 w 141032"/>
                <a:gd name="connsiteY9" fmla="*/ 85391 h 192358"/>
                <a:gd name="connsiteX10" fmla="*/ 104735 w 141032"/>
                <a:gd name="connsiteY10" fmla="*/ 159446 h 192358"/>
                <a:gd name="connsiteX11" fmla="*/ 88278 w 141032"/>
                <a:gd name="connsiteY11" fmla="*/ 112819 h 192358"/>
                <a:gd name="connsiteX12" fmla="*/ 49880 w 141032"/>
                <a:gd name="connsiteY12" fmla="*/ 115562 h 192358"/>
                <a:gd name="connsiteX13" fmla="*/ 36166 w 141032"/>
                <a:gd name="connsiteY13" fmla="*/ 162189 h 192358"/>
                <a:gd name="connsiteX14" fmla="*/ 104735 w 141032"/>
                <a:gd name="connsiteY14" fmla="*/ 159446 h 192358"/>
                <a:gd name="connsiteX15" fmla="*/ 71822 w 141032"/>
                <a:gd name="connsiteY15" fmla="*/ 36022 h 192358"/>
                <a:gd name="connsiteX16" fmla="*/ 55364 w 141032"/>
                <a:gd name="connsiteY16" fmla="*/ 52479 h 192358"/>
                <a:gd name="connsiteX17" fmla="*/ 71822 w 141032"/>
                <a:gd name="connsiteY17" fmla="*/ 68935 h 192358"/>
                <a:gd name="connsiteX18" fmla="*/ 88278 w 141032"/>
                <a:gd name="connsiteY18" fmla="*/ 52479 h 192358"/>
                <a:gd name="connsiteX19" fmla="*/ 71822 w 141032"/>
                <a:gd name="connsiteY19" fmla="*/ 36022 h 19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032" h="192358">
                  <a:moveTo>
                    <a:pt x="112963" y="85391"/>
                  </a:moveTo>
                  <a:cubicBezTo>
                    <a:pt x="137647" y="104591"/>
                    <a:pt x="143133" y="129276"/>
                    <a:pt x="140391" y="156703"/>
                  </a:cubicBezTo>
                  <a:cubicBezTo>
                    <a:pt x="140391" y="192359"/>
                    <a:pt x="140391" y="192359"/>
                    <a:pt x="104735" y="192359"/>
                  </a:cubicBezTo>
                  <a:cubicBezTo>
                    <a:pt x="77308" y="192359"/>
                    <a:pt x="49880" y="192359"/>
                    <a:pt x="22452" y="192359"/>
                  </a:cubicBezTo>
                  <a:cubicBezTo>
                    <a:pt x="5995" y="192359"/>
                    <a:pt x="509" y="186874"/>
                    <a:pt x="509" y="170417"/>
                  </a:cubicBezTo>
                  <a:cubicBezTo>
                    <a:pt x="509" y="164931"/>
                    <a:pt x="509" y="162189"/>
                    <a:pt x="509" y="156703"/>
                  </a:cubicBezTo>
                  <a:cubicBezTo>
                    <a:pt x="-2233" y="129276"/>
                    <a:pt x="5995" y="101848"/>
                    <a:pt x="27937" y="85391"/>
                  </a:cubicBezTo>
                  <a:cubicBezTo>
                    <a:pt x="11481" y="55221"/>
                    <a:pt x="16966" y="27793"/>
                    <a:pt x="38908" y="11337"/>
                  </a:cubicBezTo>
                  <a:cubicBezTo>
                    <a:pt x="58108" y="-5120"/>
                    <a:pt x="85536" y="-2377"/>
                    <a:pt x="104735" y="11337"/>
                  </a:cubicBezTo>
                  <a:cubicBezTo>
                    <a:pt x="126677" y="30536"/>
                    <a:pt x="129419" y="57964"/>
                    <a:pt x="112963" y="85391"/>
                  </a:cubicBezTo>
                  <a:close/>
                  <a:moveTo>
                    <a:pt x="104735" y="159446"/>
                  </a:moveTo>
                  <a:cubicBezTo>
                    <a:pt x="107477" y="140247"/>
                    <a:pt x="104735" y="123790"/>
                    <a:pt x="88278" y="112819"/>
                  </a:cubicBezTo>
                  <a:cubicBezTo>
                    <a:pt x="74564" y="104591"/>
                    <a:pt x="63594" y="104591"/>
                    <a:pt x="49880" y="115562"/>
                  </a:cubicBezTo>
                  <a:cubicBezTo>
                    <a:pt x="33422" y="126533"/>
                    <a:pt x="33422" y="142989"/>
                    <a:pt x="36166" y="162189"/>
                  </a:cubicBezTo>
                  <a:cubicBezTo>
                    <a:pt x="60850" y="159446"/>
                    <a:pt x="82792" y="159446"/>
                    <a:pt x="104735" y="159446"/>
                  </a:cubicBezTo>
                  <a:close/>
                  <a:moveTo>
                    <a:pt x="71822" y="36022"/>
                  </a:moveTo>
                  <a:cubicBezTo>
                    <a:pt x="63594" y="36022"/>
                    <a:pt x="55364" y="44250"/>
                    <a:pt x="55364" y="52479"/>
                  </a:cubicBezTo>
                  <a:cubicBezTo>
                    <a:pt x="55364" y="60707"/>
                    <a:pt x="63594" y="68935"/>
                    <a:pt x="71822" y="68935"/>
                  </a:cubicBezTo>
                  <a:cubicBezTo>
                    <a:pt x="80050" y="68935"/>
                    <a:pt x="88278" y="60707"/>
                    <a:pt x="88278" y="52479"/>
                  </a:cubicBezTo>
                  <a:cubicBezTo>
                    <a:pt x="88278" y="44250"/>
                    <a:pt x="80050" y="36022"/>
                    <a:pt x="71822" y="36022"/>
                  </a:cubicBezTo>
                  <a:close/>
                </a:path>
              </a:pathLst>
            </a:custGeom>
            <a:solidFill>
              <a:srgbClr val="000000"/>
            </a:solidFill>
            <a:ln w="27426" cap="flat">
              <a:noFill/>
              <a:prstDash val="solid"/>
              <a:miter/>
            </a:ln>
          </p:spPr>
          <p:txBody>
            <a:bodyPr rtlCol="0" anchor="ctr"/>
            <a:lstStyle/>
            <a:p>
              <a:endParaRPr lang="en-US"/>
            </a:p>
          </p:txBody>
        </p:sp>
        <p:sp>
          <p:nvSpPr>
            <p:cNvPr id="42" name="Freeform 960">
              <a:extLst>
                <a:ext uri="{FF2B5EF4-FFF2-40B4-BE49-F238E27FC236}">
                  <a16:creationId xmlns:a16="http://schemas.microsoft.com/office/drawing/2014/main" id="{EF94A753-495D-3EB3-603F-A5CAAE5BA0A9}"/>
                </a:ext>
              </a:extLst>
            </p:cNvPr>
            <p:cNvSpPr/>
            <p:nvPr/>
          </p:nvSpPr>
          <p:spPr>
            <a:xfrm>
              <a:off x="9421479" y="6159359"/>
              <a:ext cx="137481" cy="192359"/>
            </a:xfrm>
            <a:custGeom>
              <a:avLst/>
              <a:gdLst>
                <a:gd name="connsiteX0" fmla="*/ 109711 w 137481"/>
                <a:gd name="connsiteY0" fmla="*/ 82649 h 192359"/>
                <a:gd name="connsiteX1" fmla="*/ 137138 w 137481"/>
                <a:gd name="connsiteY1" fmla="*/ 175903 h 192359"/>
                <a:gd name="connsiteX2" fmla="*/ 120682 w 137481"/>
                <a:gd name="connsiteY2" fmla="*/ 192359 h 192359"/>
                <a:gd name="connsiteX3" fmla="*/ 16456 w 137481"/>
                <a:gd name="connsiteY3" fmla="*/ 192359 h 192359"/>
                <a:gd name="connsiteX4" fmla="*/ 0 w 137481"/>
                <a:gd name="connsiteY4" fmla="*/ 175903 h 192359"/>
                <a:gd name="connsiteX5" fmla="*/ 0 w 137481"/>
                <a:gd name="connsiteY5" fmla="*/ 134761 h 192359"/>
                <a:gd name="connsiteX6" fmla="*/ 27428 w 137481"/>
                <a:gd name="connsiteY6" fmla="*/ 85392 h 192359"/>
                <a:gd name="connsiteX7" fmla="*/ 38399 w 137481"/>
                <a:gd name="connsiteY7" fmla="*/ 11337 h 192359"/>
                <a:gd name="connsiteX8" fmla="*/ 104225 w 137481"/>
                <a:gd name="connsiteY8" fmla="*/ 11337 h 192359"/>
                <a:gd name="connsiteX9" fmla="*/ 109711 w 137481"/>
                <a:gd name="connsiteY9" fmla="*/ 82649 h 192359"/>
                <a:gd name="connsiteX10" fmla="*/ 101483 w 137481"/>
                <a:gd name="connsiteY10" fmla="*/ 156704 h 192359"/>
                <a:gd name="connsiteX11" fmla="*/ 85025 w 137481"/>
                <a:gd name="connsiteY11" fmla="*/ 110077 h 192359"/>
                <a:gd name="connsiteX12" fmla="*/ 46627 w 137481"/>
                <a:gd name="connsiteY12" fmla="*/ 112819 h 192359"/>
                <a:gd name="connsiteX13" fmla="*/ 35656 w 137481"/>
                <a:gd name="connsiteY13" fmla="*/ 156704 h 192359"/>
                <a:gd name="connsiteX14" fmla="*/ 101483 w 137481"/>
                <a:gd name="connsiteY14" fmla="*/ 156704 h 192359"/>
                <a:gd name="connsiteX15" fmla="*/ 65827 w 137481"/>
                <a:gd name="connsiteY15" fmla="*/ 33280 h 192359"/>
                <a:gd name="connsiteX16" fmla="*/ 49369 w 137481"/>
                <a:gd name="connsiteY16" fmla="*/ 49736 h 192359"/>
                <a:gd name="connsiteX17" fmla="*/ 65827 w 137481"/>
                <a:gd name="connsiteY17" fmla="*/ 66192 h 192359"/>
                <a:gd name="connsiteX18" fmla="*/ 82283 w 137481"/>
                <a:gd name="connsiteY18" fmla="*/ 49736 h 192359"/>
                <a:gd name="connsiteX19" fmla="*/ 65827 w 137481"/>
                <a:gd name="connsiteY19" fmla="*/ 33280 h 19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481" h="192359">
                  <a:moveTo>
                    <a:pt x="109711" y="82649"/>
                  </a:moveTo>
                  <a:cubicBezTo>
                    <a:pt x="142624" y="107334"/>
                    <a:pt x="137138" y="140247"/>
                    <a:pt x="137138" y="175903"/>
                  </a:cubicBezTo>
                  <a:cubicBezTo>
                    <a:pt x="137138" y="184131"/>
                    <a:pt x="128910" y="192359"/>
                    <a:pt x="120682" y="192359"/>
                  </a:cubicBezTo>
                  <a:cubicBezTo>
                    <a:pt x="85025" y="192359"/>
                    <a:pt x="49369" y="192359"/>
                    <a:pt x="16456" y="192359"/>
                  </a:cubicBezTo>
                  <a:cubicBezTo>
                    <a:pt x="5486" y="192359"/>
                    <a:pt x="0" y="184131"/>
                    <a:pt x="0" y="175903"/>
                  </a:cubicBezTo>
                  <a:cubicBezTo>
                    <a:pt x="0" y="162189"/>
                    <a:pt x="0" y="148475"/>
                    <a:pt x="0" y="134761"/>
                  </a:cubicBezTo>
                  <a:cubicBezTo>
                    <a:pt x="2742" y="115562"/>
                    <a:pt x="10972" y="99106"/>
                    <a:pt x="27428" y="85392"/>
                  </a:cubicBezTo>
                  <a:cubicBezTo>
                    <a:pt x="13714" y="52478"/>
                    <a:pt x="16456" y="30537"/>
                    <a:pt x="38399" y="11337"/>
                  </a:cubicBezTo>
                  <a:cubicBezTo>
                    <a:pt x="57597" y="-2377"/>
                    <a:pt x="85025" y="-5119"/>
                    <a:pt x="104225" y="11337"/>
                  </a:cubicBezTo>
                  <a:cubicBezTo>
                    <a:pt x="120682" y="27794"/>
                    <a:pt x="123425" y="52478"/>
                    <a:pt x="109711" y="82649"/>
                  </a:cubicBezTo>
                  <a:close/>
                  <a:moveTo>
                    <a:pt x="101483" y="156704"/>
                  </a:moveTo>
                  <a:cubicBezTo>
                    <a:pt x="104225" y="132019"/>
                    <a:pt x="98739" y="118305"/>
                    <a:pt x="85025" y="110077"/>
                  </a:cubicBezTo>
                  <a:cubicBezTo>
                    <a:pt x="71311" y="101849"/>
                    <a:pt x="57597" y="104592"/>
                    <a:pt x="46627" y="112819"/>
                  </a:cubicBezTo>
                  <a:cubicBezTo>
                    <a:pt x="35656" y="123790"/>
                    <a:pt x="30170" y="140247"/>
                    <a:pt x="35656" y="156704"/>
                  </a:cubicBezTo>
                  <a:cubicBezTo>
                    <a:pt x="54855" y="156704"/>
                    <a:pt x="76797" y="156704"/>
                    <a:pt x="101483" y="156704"/>
                  </a:cubicBezTo>
                  <a:close/>
                  <a:moveTo>
                    <a:pt x="65827" y="33280"/>
                  </a:moveTo>
                  <a:cubicBezTo>
                    <a:pt x="57597" y="33280"/>
                    <a:pt x="49369" y="41507"/>
                    <a:pt x="49369" y="49736"/>
                  </a:cubicBezTo>
                  <a:cubicBezTo>
                    <a:pt x="49369" y="57964"/>
                    <a:pt x="57597" y="66192"/>
                    <a:pt x="65827" y="66192"/>
                  </a:cubicBezTo>
                  <a:cubicBezTo>
                    <a:pt x="74055" y="66192"/>
                    <a:pt x="82283" y="57964"/>
                    <a:pt x="82283" y="49736"/>
                  </a:cubicBezTo>
                  <a:cubicBezTo>
                    <a:pt x="85025" y="41507"/>
                    <a:pt x="76797" y="33280"/>
                    <a:pt x="65827" y="33280"/>
                  </a:cubicBezTo>
                  <a:close/>
                </a:path>
              </a:pathLst>
            </a:custGeom>
            <a:solidFill>
              <a:srgbClr val="000000"/>
            </a:solidFill>
            <a:ln w="27426" cap="flat">
              <a:noFill/>
              <a:prstDash val="solid"/>
              <a:miter/>
            </a:ln>
          </p:spPr>
          <p:txBody>
            <a:bodyPr rtlCol="0" anchor="ctr"/>
            <a:lstStyle/>
            <a:p>
              <a:endParaRPr lang="en-US"/>
            </a:p>
          </p:txBody>
        </p:sp>
        <p:sp>
          <p:nvSpPr>
            <p:cNvPr id="43" name="Freeform 961">
              <a:extLst>
                <a:ext uri="{FF2B5EF4-FFF2-40B4-BE49-F238E27FC236}">
                  <a16:creationId xmlns:a16="http://schemas.microsoft.com/office/drawing/2014/main" id="{78C001CD-CAE3-398F-1119-3524715876D6}"/>
                </a:ext>
              </a:extLst>
            </p:cNvPr>
            <p:cNvSpPr/>
            <p:nvPr/>
          </p:nvSpPr>
          <p:spPr>
            <a:xfrm>
              <a:off x="9259013" y="6153874"/>
              <a:ext cx="141165" cy="195101"/>
            </a:xfrm>
            <a:custGeom>
              <a:avLst/>
              <a:gdLst>
                <a:gd name="connsiteX0" fmla="*/ 113096 w 141165"/>
                <a:gd name="connsiteY0" fmla="*/ 88134 h 195101"/>
                <a:gd name="connsiteX1" fmla="*/ 140524 w 141165"/>
                <a:gd name="connsiteY1" fmla="*/ 159446 h 195101"/>
                <a:gd name="connsiteX2" fmla="*/ 104868 w 141165"/>
                <a:gd name="connsiteY2" fmla="*/ 195102 h 195101"/>
                <a:gd name="connsiteX3" fmla="*/ 22585 w 141165"/>
                <a:gd name="connsiteY3" fmla="*/ 195102 h 195101"/>
                <a:gd name="connsiteX4" fmla="*/ 642 w 141165"/>
                <a:gd name="connsiteY4" fmla="*/ 173160 h 195101"/>
                <a:gd name="connsiteX5" fmla="*/ 642 w 141165"/>
                <a:gd name="connsiteY5" fmla="*/ 159446 h 195101"/>
                <a:gd name="connsiteX6" fmla="*/ 28069 w 141165"/>
                <a:gd name="connsiteY6" fmla="*/ 85391 h 195101"/>
                <a:gd name="connsiteX7" fmla="*/ 39041 w 141165"/>
                <a:gd name="connsiteY7" fmla="*/ 11337 h 195101"/>
                <a:gd name="connsiteX8" fmla="*/ 104868 w 141165"/>
                <a:gd name="connsiteY8" fmla="*/ 11337 h 195101"/>
                <a:gd name="connsiteX9" fmla="*/ 113096 w 141165"/>
                <a:gd name="connsiteY9" fmla="*/ 88134 h 195101"/>
                <a:gd name="connsiteX10" fmla="*/ 104868 w 141165"/>
                <a:gd name="connsiteY10" fmla="*/ 162189 h 195101"/>
                <a:gd name="connsiteX11" fmla="*/ 85668 w 141165"/>
                <a:gd name="connsiteY11" fmla="*/ 115562 h 195101"/>
                <a:gd name="connsiteX12" fmla="*/ 47269 w 141165"/>
                <a:gd name="connsiteY12" fmla="*/ 118305 h 195101"/>
                <a:gd name="connsiteX13" fmla="*/ 33555 w 141165"/>
                <a:gd name="connsiteY13" fmla="*/ 164932 h 195101"/>
                <a:gd name="connsiteX14" fmla="*/ 104868 w 141165"/>
                <a:gd name="connsiteY14" fmla="*/ 162189 h 195101"/>
                <a:gd name="connsiteX15" fmla="*/ 88410 w 141165"/>
                <a:gd name="connsiteY15" fmla="*/ 57964 h 195101"/>
                <a:gd name="connsiteX16" fmla="*/ 71955 w 141165"/>
                <a:gd name="connsiteY16" fmla="*/ 41508 h 195101"/>
                <a:gd name="connsiteX17" fmla="*/ 55497 w 141165"/>
                <a:gd name="connsiteY17" fmla="*/ 57964 h 195101"/>
                <a:gd name="connsiteX18" fmla="*/ 71955 w 141165"/>
                <a:gd name="connsiteY18" fmla="*/ 74420 h 195101"/>
                <a:gd name="connsiteX19" fmla="*/ 88410 w 141165"/>
                <a:gd name="connsiteY19" fmla="*/ 57964 h 1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165" h="195101">
                  <a:moveTo>
                    <a:pt x="113096" y="88134"/>
                  </a:moveTo>
                  <a:cubicBezTo>
                    <a:pt x="137780" y="107334"/>
                    <a:pt x="143266" y="132019"/>
                    <a:pt x="140524" y="159446"/>
                  </a:cubicBezTo>
                  <a:cubicBezTo>
                    <a:pt x="140524" y="195102"/>
                    <a:pt x="140524" y="195102"/>
                    <a:pt x="104868" y="195102"/>
                  </a:cubicBezTo>
                  <a:cubicBezTo>
                    <a:pt x="77440" y="195102"/>
                    <a:pt x="50013" y="195102"/>
                    <a:pt x="22585" y="195102"/>
                  </a:cubicBezTo>
                  <a:cubicBezTo>
                    <a:pt x="6127" y="195102"/>
                    <a:pt x="642" y="189617"/>
                    <a:pt x="642" y="173160"/>
                  </a:cubicBezTo>
                  <a:cubicBezTo>
                    <a:pt x="642" y="167674"/>
                    <a:pt x="642" y="164932"/>
                    <a:pt x="642" y="159446"/>
                  </a:cubicBezTo>
                  <a:cubicBezTo>
                    <a:pt x="-2101" y="132019"/>
                    <a:pt x="3385" y="104591"/>
                    <a:pt x="28069" y="85391"/>
                  </a:cubicBezTo>
                  <a:cubicBezTo>
                    <a:pt x="11613" y="55222"/>
                    <a:pt x="17099" y="27794"/>
                    <a:pt x="39041" y="11337"/>
                  </a:cubicBezTo>
                  <a:cubicBezTo>
                    <a:pt x="58241" y="-5120"/>
                    <a:pt x="85668" y="-2377"/>
                    <a:pt x="104868" y="11337"/>
                  </a:cubicBezTo>
                  <a:cubicBezTo>
                    <a:pt x="126810" y="33279"/>
                    <a:pt x="129552" y="60707"/>
                    <a:pt x="113096" y="88134"/>
                  </a:cubicBezTo>
                  <a:close/>
                  <a:moveTo>
                    <a:pt x="104868" y="162189"/>
                  </a:moveTo>
                  <a:cubicBezTo>
                    <a:pt x="107610" y="142989"/>
                    <a:pt x="104868" y="123791"/>
                    <a:pt x="85668" y="115562"/>
                  </a:cubicBezTo>
                  <a:cubicBezTo>
                    <a:pt x="71955" y="107334"/>
                    <a:pt x="60983" y="110077"/>
                    <a:pt x="47269" y="118305"/>
                  </a:cubicBezTo>
                  <a:cubicBezTo>
                    <a:pt x="30813" y="129276"/>
                    <a:pt x="30813" y="145732"/>
                    <a:pt x="33555" y="164932"/>
                  </a:cubicBezTo>
                  <a:cubicBezTo>
                    <a:pt x="60983" y="162189"/>
                    <a:pt x="82925" y="162189"/>
                    <a:pt x="104868" y="162189"/>
                  </a:cubicBezTo>
                  <a:close/>
                  <a:moveTo>
                    <a:pt x="88410" y="57964"/>
                  </a:moveTo>
                  <a:cubicBezTo>
                    <a:pt x="88410" y="49736"/>
                    <a:pt x="80183" y="41508"/>
                    <a:pt x="71955" y="41508"/>
                  </a:cubicBezTo>
                  <a:cubicBezTo>
                    <a:pt x="63727" y="41508"/>
                    <a:pt x="55497" y="49736"/>
                    <a:pt x="55497" y="57964"/>
                  </a:cubicBezTo>
                  <a:cubicBezTo>
                    <a:pt x="55497" y="66192"/>
                    <a:pt x="63727" y="74420"/>
                    <a:pt x="71955" y="74420"/>
                  </a:cubicBezTo>
                  <a:cubicBezTo>
                    <a:pt x="80183" y="74420"/>
                    <a:pt x="88410" y="66192"/>
                    <a:pt x="88410" y="57964"/>
                  </a:cubicBezTo>
                  <a:close/>
                </a:path>
              </a:pathLst>
            </a:custGeom>
            <a:solidFill>
              <a:srgbClr val="000000"/>
            </a:solidFill>
            <a:ln w="27426" cap="flat">
              <a:noFill/>
              <a:prstDash val="solid"/>
              <a:miter/>
            </a:ln>
          </p:spPr>
          <p:txBody>
            <a:bodyPr rtlCol="0" anchor="ctr"/>
            <a:lstStyle/>
            <a:p>
              <a:endParaRPr lang="en-US"/>
            </a:p>
          </p:txBody>
        </p:sp>
        <p:sp>
          <p:nvSpPr>
            <p:cNvPr id="44" name="Freeform 962">
              <a:extLst>
                <a:ext uri="{FF2B5EF4-FFF2-40B4-BE49-F238E27FC236}">
                  <a16:creationId xmlns:a16="http://schemas.microsoft.com/office/drawing/2014/main" id="{7FFAC4EB-B208-0B1E-F2E5-5C6FE167DBA9}"/>
                </a:ext>
              </a:extLst>
            </p:cNvPr>
            <p:cNvSpPr/>
            <p:nvPr/>
          </p:nvSpPr>
          <p:spPr>
            <a:xfrm>
              <a:off x="9506504" y="5528890"/>
              <a:ext cx="52113" cy="32913"/>
            </a:xfrm>
            <a:custGeom>
              <a:avLst/>
              <a:gdLst>
                <a:gd name="connsiteX0" fmla="*/ 0 w 52113"/>
                <a:gd name="connsiteY0" fmla="*/ 0 h 32913"/>
                <a:gd name="connsiteX1" fmla="*/ 52113 w 52113"/>
                <a:gd name="connsiteY1" fmla="*/ 0 h 32913"/>
                <a:gd name="connsiteX2" fmla="*/ 52113 w 52113"/>
                <a:gd name="connsiteY2" fmla="*/ 32913 h 32913"/>
                <a:gd name="connsiteX3" fmla="*/ 0 w 52113"/>
                <a:gd name="connsiteY3" fmla="*/ 32913 h 32913"/>
                <a:gd name="connsiteX4" fmla="*/ 0 w 52113"/>
                <a:gd name="connsiteY4" fmla="*/ 0 h 32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3" h="32913">
                  <a:moveTo>
                    <a:pt x="0" y="0"/>
                  </a:moveTo>
                  <a:cubicBezTo>
                    <a:pt x="16458" y="0"/>
                    <a:pt x="32914" y="0"/>
                    <a:pt x="52113" y="0"/>
                  </a:cubicBezTo>
                  <a:cubicBezTo>
                    <a:pt x="52113" y="10971"/>
                    <a:pt x="52113" y="21943"/>
                    <a:pt x="52113" y="32913"/>
                  </a:cubicBezTo>
                  <a:cubicBezTo>
                    <a:pt x="35657" y="32913"/>
                    <a:pt x="19200" y="32913"/>
                    <a:pt x="0" y="32913"/>
                  </a:cubicBezTo>
                  <a:cubicBezTo>
                    <a:pt x="0" y="21943"/>
                    <a:pt x="0" y="10971"/>
                    <a:pt x="0" y="0"/>
                  </a:cubicBezTo>
                  <a:close/>
                </a:path>
              </a:pathLst>
            </a:custGeom>
            <a:solidFill>
              <a:srgbClr val="000000"/>
            </a:solidFill>
            <a:ln w="27426" cap="flat">
              <a:noFill/>
              <a:prstDash val="solid"/>
              <a:miter/>
            </a:ln>
          </p:spPr>
          <p:txBody>
            <a:bodyPr rtlCol="0" anchor="ctr"/>
            <a:lstStyle/>
            <a:p>
              <a:endParaRPr lang="en-US"/>
            </a:p>
          </p:txBody>
        </p:sp>
        <p:sp>
          <p:nvSpPr>
            <p:cNvPr id="45" name="Freeform 963">
              <a:extLst>
                <a:ext uri="{FF2B5EF4-FFF2-40B4-BE49-F238E27FC236}">
                  <a16:creationId xmlns:a16="http://schemas.microsoft.com/office/drawing/2014/main" id="{F238B345-3E9B-A191-B6E7-6E3EB3053F3F}"/>
                </a:ext>
              </a:extLst>
            </p:cNvPr>
            <p:cNvSpPr/>
            <p:nvPr/>
          </p:nvSpPr>
          <p:spPr>
            <a:xfrm>
              <a:off x="9498276" y="5600202"/>
              <a:ext cx="52113" cy="46627"/>
            </a:xfrm>
            <a:custGeom>
              <a:avLst/>
              <a:gdLst>
                <a:gd name="connsiteX0" fmla="*/ 16458 w 52113"/>
                <a:gd name="connsiteY0" fmla="*/ 0 h 46627"/>
                <a:gd name="connsiteX1" fmla="*/ 52113 w 52113"/>
                <a:gd name="connsiteY1" fmla="*/ 16457 h 46627"/>
                <a:gd name="connsiteX2" fmla="*/ 35656 w 52113"/>
                <a:gd name="connsiteY2" fmla="*/ 46627 h 46627"/>
                <a:gd name="connsiteX3" fmla="*/ 0 w 52113"/>
                <a:gd name="connsiteY3" fmla="*/ 30171 h 46627"/>
                <a:gd name="connsiteX4" fmla="*/ 16458 w 52113"/>
                <a:gd name="connsiteY4" fmla="*/ 0 h 4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3" h="46627">
                  <a:moveTo>
                    <a:pt x="16458" y="0"/>
                  </a:moveTo>
                  <a:cubicBezTo>
                    <a:pt x="30171" y="5486"/>
                    <a:pt x="38399" y="10971"/>
                    <a:pt x="52113" y="16457"/>
                  </a:cubicBezTo>
                  <a:cubicBezTo>
                    <a:pt x="46627" y="27428"/>
                    <a:pt x="41142" y="38399"/>
                    <a:pt x="35656" y="46627"/>
                  </a:cubicBezTo>
                  <a:cubicBezTo>
                    <a:pt x="24686" y="41141"/>
                    <a:pt x="13714" y="35656"/>
                    <a:pt x="0" y="30171"/>
                  </a:cubicBezTo>
                  <a:cubicBezTo>
                    <a:pt x="5486" y="19200"/>
                    <a:pt x="10972" y="10971"/>
                    <a:pt x="16458" y="0"/>
                  </a:cubicBezTo>
                  <a:close/>
                </a:path>
              </a:pathLst>
            </a:custGeom>
            <a:solidFill>
              <a:srgbClr val="000000"/>
            </a:solidFill>
            <a:ln w="27426" cap="flat">
              <a:noFill/>
              <a:prstDash val="solid"/>
              <a:miter/>
            </a:ln>
          </p:spPr>
          <p:txBody>
            <a:bodyPr rtlCol="0" anchor="ctr"/>
            <a:lstStyle/>
            <a:p>
              <a:endParaRPr lang="en-US"/>
            </a:p>
          </p:txBody>
        </p:sp>
        <p:sp>
          <p:nvSpPr>
            <p:cNvPr id="46" name="Freeform 964">
              <a:extLst>
                <a:ext uri="{FF2B5EF4-FFF2-40B4-BE49-F238E27FC236}">
                  <a16:creationId xmlns:a16="http://schemas.microsoft.com/office/drawing/2014/main" id="{A947422C-7EBB-7583-8CB9-0B45F2A1A772}"/>
                </a:ext>
              </a:extLst>
            </p:cNvPr>
            <p:cNvSpPr/>
            <p:nvPr/>
          </p:nvSpPr>
          <p:spPr>
            <a:xfrm>
              <a:off x="9498276" y="5441122"/>
              <a:ext cx="52113" cy="46626"/>
            </a:xfrm>
            <a:custGeom>
              <a:avLst/>
              <a:gdLst>
                <a:gd name="connsiteX0" fmla="*/ 35656 w 52113"/>
                <a:gd name="connsiteY0" fmla="*/ 0 h 46626"/>
                <a:gd name="connsiteX1" fmla="*/ 52113 w 52113"/>
                <a:gd name="connsiteY1" fmla="*/ 30170 h 46626"/>
                <a:gd name="connsiteX2" fmla="*/ 16458 w 52113"/>
                <a:gd name="connsiteY2" fmla="*/ 46627 h 46626"/>
                <a:gd name="connsiteX3" fmla="*/ 0 w 52113"/>
                <a:gd name="connsiteY3" fmla="*/ 16457 h 46626"/>
                <a:gd name="connsiteX4" fmla="*/ 35656 w 52113"/>
                <a:gd name="connsiteY4" fmla="*/ 0 h 4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3" h="46626">
                  <a:moveTo>
                    <a:pt x="35656" y="0"/>
                  </a:moveTo>
                  <a:cubicBezTo>
                    <a:pt x="41142" y="10971"/>
                    <a:pt x="46627" y="19199"/>
                    <a:pt x="52113" y="30170"/>
                  </a:cubicBezTo>
                  <a:cubicBezTo>
                    <a:pt x="41142" y="35656"/>
                    <a:pt x="30171" y="41142"/>
                    <a:pt x="16458" y="46627"/>
                  </a:cubicBezTo>
                  <a:cubicBezTo>
                    <a:pt x="10972" y="35656"/>
                    <a:pt x="5486" y="27428"/>
                    <a:pt x="0" y="16457"/>
                  </a:cubicBezTo>
                  <a:cubicBezTo>
                    <a:pt x="10972" y="10971"/>
                    <a:pt x="21942" y="5485"/>
                    <a:pt x="35656" y="0"/>
                  </a:cubicBezTo>
                  <a:close/>
                </a:path>
              </a:pathLst>
            </a:custGeom>
            <a:solidFill>
              <a:srgbClr val="000000"/>
            </a:solidFill>
            <a:ln w="27426" cap="flat">
              <a:noFill/>
              <a:prstDash val="solid"/>
              <a:miter/>
            </a:ln>
          </p:spPr>
          <p:txBody>
            <a:bodyPr rtlCol="0" anchor="ctr"/>
            <a:lstStyle/>
            <a:p>
              <a:endParaRPr lang="en-US"/>
            </a:p>
          </p:txBody>
        </p:sp>
        <p:sp>
          <p:nvSpPr>
            <p:cNvPr id="47" name="Freeform 965">
              <a:extLst>
                <a:ext uri="{FF2B5EF4-FFF2-40B4-BE49-F238E27FC236}">
                  <a16:creationId xmlns:a16="http://schemas.microsoft.com/office/drawing/2014/main" id="{AE853EE7-0C28-42F6-99D7-90EA69D03C6A}"/>
                </a:ext>
              </a:extLst>
            </p:cNvPr>
            <p:cNvSpPr/>
            <p:nvPr/>
          </p:nvSpPr>
          <p:spPr>
            <a:xfrm>
              <a:off x="9051205" y="6189896"/>
              <a:ext cx="104224" cy="106967"/>
            </a:xfrm>
            <a:custGeom>
              <a:avLst/>
              <a:gdLst>
                <a:gd name="connsiteX0" fmla="*/ 104225 w 104224"/>
                <a:gd name="connsiteY0" fmla="*/ 54855 h 106967"/>
                <a:gd name="connsiteX1" fmla="*/ 104225 w 104224"/>
                <a:gd name="connsiteY1" fmla="*/ 87769 h 106967"/>
                <a:gd name="connsiteX2" fmla="*/ 85025 w 104224"/>
                <a:gd name="connsiteY2" fmla="*/ 106968 h 106967"/>
                <a:gd name="connsiteX3" fmla="*/ 16456 w 104224"/>
                <a:gd name="connsiteY3" fmla="*/ 106968 h 106967"/>
                <a:gd name="connsiteX4" fmla="*/ 0 w 104224"/>
                <a:gd name="connsiteY4" fmla="*/ 87769 h 106967"/>
                <a:gd name="connsiteX5" fmla="*/ 0 w 104224"/>
                <a:gd name="connsiteY5" fmla="*/ 19200 h 106967"/>
                <a:gd name="connsiteX6" fmla="*/ 16456 w 104224"/>
                <a:gd name="connsiteY6" fmla="*/ 0 h 106967"/>
                <a:gd name="connsiteX7" fmla="*/ 85025 w 104224"/>
                <a:gd name="connsiteY7" fmla="*/ 0 h 106967"/>
                <a:gd name="connsiteX8" fmla="*/ 104225 w 104224"/>
                <a:gd name="connsiteY8" fmla="*/ 19200 h 106967"/>
                <a:gd name="connsiteX9" fmla="*/ 104225 w 104224"/>
                <a:gd name="connsiteY9" fmla="*/ 54855 h 106967"/>
                <a:gd name="connsiteX10" fmla="*/ 68569 w 104224"/>
                <a:gd name="connsiteY10" fmla="*/ 74055 h 106967"/>
                <a:gd name="connsiteX11" fmla="*/ 68569 w 104224"/>
                <a:gd name="connsiteY11" fmla="*/ 41141 h 106967"/>
                <a:gd name="connsiteX12" fmla="*/ 35656 w 104224"/>
                <a:gd name="connsiteY12" fmla="*/ 41141 h 106967"/>
                <a:gd name="connsiteX13" fmla="*/ 35656 w 104224"/>
                <a:gd name="connsiteY13" fmla="*/ 74055 h 106967"/>
                <a:gd name="connsiteX14" fmla="*/ 68569 w 104224"/>
                <a:gd name="connsiteY14" fmla="*/ 74055 h 10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224" h="106967">
                  <a:moveTo>
                    <a:pt x="104225" y="54855"/>
                  </a:moveTo>
                  <a:cubicBezTo>
                    <a:pt x="104225" y="65826"/>
                    <a:pt x="104225" y="76797"/>
                    <a:pt x="104225" y="87769"/>
                  </a:cubicBezTo>
                  <a:cubicBezTo>
                    <a:pt x="104225" y="98740"/>
                    <a:pt x="98739" y="106968"/>
                    <a:pt x="85025" y="106968"/>
                  </a:cubicBezTo>
                  <a:cubicBezTo>
                    <a:pt x="63083" y="106968"/>
                    <a:pt x="38399" y="106968"/>
                    <a:pt x="16456" y="106968"/>
                  </a:cubicBezTo>
                  <a:cubicBezTo>
                    <a:pt x="5486" y="106968"/>
                    <a:pt x="0" y="98740"/>
                    <a:pt x="0" y="87769"/>
                  </a:cubicBezTo>
                  <a:cubicBezTo>
                    <a:pt x="0" y="65826"/>
                    <a:pt x="0" y="41141"/>
                    <a:pt x="0" y="19200"/>
                  </a:cubicBezTo>
                  <a:cubicBezTo>
                    <a:pt x="0" y="8228"/>
                    <a:pt x="5486" y="0"/>
                    <a:pt x="16456" y="0"/>
                  </a:cubicBezTo>
                  <a:cubicBezTo>
                    <a:pt x="38399" y="0"/>
                    <a:pt x="63083" y="0"/>
                    <a:pt x="85025" y="0"/>
                  </a:cubicBezTo>
                  <a:cubicBezTo>
                    <a:pt x="95997" y="0"/>
                    <a:pt x="104225" y="8228"/>
                    <a:pt x="104225" y="19200"/>
                  </a:cubicBezTo>
                  <a:cubicBezTo>
                    <a:pt x="104225" y="32913"/>
                    <a:pt x="104225" y="43884"/>
                    <a:pt x="104225" y="54855"/>
                  </a:cubicBezTo>
                  <a:close/>
                  <a:moveTo>
                    <a:pt x="68569" y="74055"/>
                  </a:moveTo>
                  <a:cubicBezTo>
                    <a:pt x="68569" y="63083"/>
                    <a:pt x="68569" y="52112"/>
                    <a:pt x="68569" y="41141"/>
                  </a:cubicBezTo>
                  <a:cubicBezTo>
                    <a:pt x="57597" y="41141"/>
                    <a:pt x="46627" y="41141"/>
                    <a:pt x="35656" y="41141"/>
                  </a:cubicBezTo>
                  <a:cubicBezTo>
                    <a:pt x="35656" y="52112"/>
                    <a:pt x="35656" y="63083"/>
                    <a:pt x="35656" y="74055"/>
                  </a:cubicBezTo>
                  <a:cubicBezTo>
                    <a:pt x="46627" y="74055"/>
                    <a:pt x="57597" y="74055"/>
                    <a:pt x="68569" y="74055"/>
                  </a:cubicBezTo>
                  <a:close/>
                </a:path>
              </a:pathLst>
            </a:custGeom>
            <a:solidFill>
              <a:srgbClr val="000000"/>
            </a:solidFill>
            <a:ln w="27426" cap="flat">
              <a:noFill/>
              <a:prstDash val="solid"/>
              <a:miter/>
            </a:ln>
          </p:spPr>
          <p:txBody>
            <a:bodyPr rtlCol="0" anchor="ctr"/>
            <a:lstStyle/>
            <a:p>
              <a:endParaRPr lang="en-US"/>
            </a:p>
          </p:txBody>
        </p:sp>
        <p:sp>
          <p:nvSpPr>
            <p:cNvPr id="48" name="Freeform 966">
              <a:extLst>
                <a:ext uri="{FF2B5EF4-FFF2-40B4-BE49-F238E27FC236}">
                  <a16:creationId xmlns:a16="http://schemas.microsoft.com/office/drawing/2014/main" id="{CE275E11-BD29-B675-D586-2B5C11AB1DDB}"/>
                </a:ext>
              </a:extLst>
            </p:cNvPr>
            <p:cNvSpPr/>
            <p:nvPr/>
          </p:nvSpPr>
          <p:spPr>
            <a:xfrm>
              <a:off x="8733045" y="6195382"/>
              <a:ext cx="106966" cy="104224"/>
            </a:xfrm>
            <a:custGeom>
              <a:avLst/>
              <a:gdLst>
                <a:gd name="connsiteX0" fmla="*/ 52112 w 106966"/>
                <a:gd name="connsiteY0" fmla="*/ 104225 h 104224"/>
                <a:gd name="connsiteX1" fmla="*/ 19198 w 106966"/>
                <a:gd name="connsiteY1" fmla="*/ 104225 h 104224"/>
                <a:gd name="connsiteX2" fmla="*/ 0 w 106966"/>
                <a:gd name="connsiteY2" fmla="*/ 85025 h 104224"/>
                <a:gd name="connsiteX3" fmla="*/ 0 w 106966"/>
                <a:gd name="connsiteY3" fmla="*/ 16456 h 104224"/>
                <a:gd name="connsiteX4" fmla="*/ 19198 w 106966"/>
                <a:gd name="connsiteY4" fmla="*/ 0 h 104224"/>
                <a:gd name="connsiteX5" fmla="*/ 87767 w 106966"/>
                <a:gd name="connsiteY5" fmla="*/ 0 h 104224"/>
                <a:gd name="connsiteX6" fmla="*/ 106967 w 106966"/>
                <a:gd name="connsiteY6" fmla="*/ 16456 h 104224"/>
                <a:gd name="connsiteX7" fmla="*/ 106967 w 106966"/>
                <a:gd name="connsiteY7" fmla="*/ 85025 h 104224"/>
                <a:gd name="connsiteX8" fmla="*/ 87767 w 106966"/>
                <a:gd name="connsiteY8" fmla="*/ 104225 h 104224"/>
                <a:gd name="connsiteX9" fmla="*/ 52112 w 106966"/>
                <a:gd name="connsiteY9" fmla="*/ 104225 h 104224"/>
                <a:gd name="connsiteX10" fmla="*/ 35656 w 106966"/>
                <a:gd name="connsiteY10" fmla="*/ 68569 h 104224"/>
                <a:gd name="connsiteX11" fmla="*/ 68569 w 106966"/>
                <a:gd name="connsiteY11" fmla="*/ 68569 h 104224"/>
                <a:gd name="connsiteX12" fmla="*/ 68569 w 106966"/>
                <a:gd name="connsiteY12" fmla="*/ 35656 h 104224"/>
                <a:gd name="connsiteX13" fmla="*/ 35656 w 106966"/>
                <a:gd name="connsiteY13" fmla="*/ 35656 h 104224"/>
                <a:gd name="connsiteX14" fmla="*/ 35656 w 106966"/>
                <a:gd name="connsiteY14" fmla="*/ 68569 h 10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966" h="104224">
                  <a:moveTo>
                    <a:pt x="52112" y="104225"/>
                  </a:moveTo>
                  <a:cubicBezTo>
                    <a:pt x="41142" y="104225"/>
                    <a:pt x="30170" y="104225"/>
                    <a:pt x="19198" y="104225"/>
                  </a:cubicBezTo>
                  <a:cubicBezTo>
                    <a:pt x="8228" y="104225"/>
                    <a:pt x="0" y="98739"/>
                    <a:pt x="0" y="85025"/>
                  </a:cubicBezTo>
                  <a:cubicBezTo>
                    <a:pt x="0" y="63083"/>
                    <a:pt x="0" y="38399"/>
                    <a:pt x="0" y="16456"/>
                  </a:cubicBezTo>
                  <a:cubicBezTo>
                    <a:pt x="0" y="5485"/>
                    <a:pt x="8228" y="0"/>
                    <a:pt x="19198" y="0"/>
                  </a:cubicBezTo>
                  <a:cubicBezTo>
                    <a:pt x="41142" y="0"/>
                    <a:pt x="65825" y="0"/>
                    <a:pt x="87767" y="0"/>
                  </a:cubicBezTo>
                  <a:cubicBezTo>
                    <a:pt x="98739" y="0"/>
                    <a:pt x="106967" y="8228"/>
                    <a:pt x="106967" y="16456"/>
                  </a:cubicBezTo>
                  <a:cubicBezTo>
                    <a:pt x="106967" y="38399"/>
                    <a:pt x="106967" y="63083"/>
                    <a:pt x="106967" y="85025"/>
                  </a:cubicBezTo>
                  <a:cubicBezTo>
                    <a:pt x="106967" y="95997"/>
                    <a:pt x="98739" y="104225"/>
                    <a:pt x="87767" y="104225"/>
                  </a:cubicBezTo>
                  <a:cubicBezTo>
                    <a:pt x="76797" y="104225"/>
                    <a:pt x="65825" y="104225"/>
                    <a:pt x="52112" y="104225"/>
                  </a:cubicBezTo>
                  <a:close/>
                  <a:moveTo>
                    <a:pt x="35656" y="68569"/>
                  </a:moveTo>
                  <a:cubicBezTo>
                    <a:pt x="46626" y="68569"/>
                    <a:pt x="57597" y="68569"/>
                    <a:pt x="68569" y="68569"/>
                  </a:cubicBezTo>
                  <a:cubicBezTo>
                    <a:pt x="68569" y="57597"/>
                    <a:pt x="68569" y="46626"/>
                    <a:pt x="68569" y="35656"/>
                  </a:cubicBezTo>
                  <a:cubicBezTo>
                    <a:pt x="57597" y="35656"/>
                    <a:pt x="46626" y="35656"/>
                    <a:pt x="35656" y="35656"/>
                  </a:cubicBezTo>
                  <a:cubicBezTo>
                    <a:pt x="35656" y="46626"/>
                    <a:pt x="35656" y="54855"/>
                    <a:pt x="35656" y="68569"/>
                  </a:cubicBezTo>
                  <a:close/>
                </a:path>
              </a:pathLst>
            </a:custGeom>
            <a:solidFill>
              <a:srgbClr val="000000"/>
            </a:solidFill>
            <a:ln w="27426" cap="flat">
              <a:noFill/>
              <a:prstDash val="solid"/>
              <a:miter/>
            </a:ln>
          </p:spPr>
          <p:txBody>
            <a:bodyPr rtlCol="0" anchor="ctr"/>
            <a:lstStyle/>
            <a:p>
              <a:endParaRPr lang="en-US"/>
            </a:p>
          </p:txBody>
        </p:sp>
        <p:sp>
          <p:nvSpPr>
            <p:cNvPr id="49" name="Freeform 967">
              <a:extLst>
                <a:ext uri="{FF2B5EF4-FFF2-40B4-BE49-F238E27FC236}">
                  <a16:creationId xmlns:a16="http://schemas.microsoft.com/office/drawing/2014/main" id="{22202061-647B-5316-FB49-9D546B12E2F8}"/>
                </a:ext>
              </a:extLst>
            </p:cNvPr>
            <p:cNvSpPr/>
            <p:nvPr/>
          </p:nvSpPr>
          <p:spPr>
            <a:xfrm>
              <a:off x="8733045" y="5877221"/>
              <a:ext cx="106966" cy="106967"/>
            </a:xfrm>
            <a:custGeom>
              <a:avLst/>
              <a:gdLst>
                <a:gd name="connsiteX0" fmla="*/ 2742 w 106966"/>
                <a:gd name="connsiteY0" fmla="*/ 52112 h 106967"/>
                <a:gd name="connsiteX1" fmla="*/ 2742 w 106966"/>
                <a:gd name="connsiteY1" fmla="*/ 19199 h 106967"/>
                <a:gd name="connsiteX2" fmla="*/ 21942 w 106966"/>
                <a:gd name="connsiteY2" fmla="*/ 0 h 106967"/>
                <a:gd name="connsiteX3" fmla="*/ 87767 w 106966"/>
                <a:gd name="connsiteY3" fmla="*/ 0 h 106967"/>
                <a:gd name="connsiteX4" fmla="*/ 106967 w 106966"/>
                <a:gd name="connsiteY4" fmla="*/ 19199 h 106967"/>
                <a:gd name="connsiteX5" fmla="*/ 106967 w 106966"/>
                <a:gd name="connsiteY5" fmla="*/ 87768 h 106967"/>
                <a:gd name="connsiteX6" fmla="*/ 87767 w 106966"/>
                <a:gd name="connsiteY6" fmla="*/ 106968 h 106967"/>
                <a:gd name="connsiteX7" fmla="*/ 19198 w 106966"/>
                <a:gd name="connsiteY7" fmla="*/ 106968 h 106967"/>
                <a:gd name="connsiteX8" fmla="*/ 0 w 106966"/>
                <a:gd name="connsiteY8" fmla="*/ 87768 h 106967"/>
                <a:gd name="connsiteX9" fmla="*/ 2742 w 106966"/>
                <a:gd name="connsiteY9" fmla="*/ 52112 h 106967"/>
                <a:gd name="connsiteX10" fmla="*/ 38398 w 106966"/>
                <a:gd name="connsiteY10" fmla="*/ 35656 h 106967"/>
                <a:gd name="connsiteX11" fmla="*/ 38398 w 106966"/>
                <a:gd name="connsiteY11" fmla="*/ 68569 h 106967"/>
                <a:gd name="connsiteX12" fmla="*/ 71311 w 106966"/>
                <a:gd name="connsiteY12" fmla="*/ 68569 h 106967"/>
                <a:gd name="connsiteX13" fmla="*/ 71311 w 106966"/>
                <a:gd name="connsiteY13" fmla="*/ 35656 h 106967"/>
                <a:gd name="connsiteX14" fmla="*/ 38398 w 106966"/>
                <a:gd name="connsiteY14" fmla="*/ 35656 h 10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966" h="106967">
                  <a:moveTo>
                    <a:pt x="2742" y="52112"/>
                  </a:moveTo>
                  <a:cubicBezTo>
                    <a:pt x="2742" y="41141"/>
                    <a:pt x="2742" y="30171"/>
                    <a:pt x="2742" y="19199"/>
                  </a:cubicBezTo>
                  <a:cubicBezTo>
                    <a:pt x="2742" y="8228"/>
                    <a:pt x="8228" y="0"/>
                    <a:pt x="21942" y="0"/>
                  </a:cubicBezTo>
                  <a:cubicBezTo>
                    <a:pt x="43884" y="0"/>
                    <a:pt x="65825" y="0"/>
                    <a:pt x="87767" y="0"/>
                  </a:cubicBezTo>
                  <a:cubicBezTo>
                    <a:pt x="101481" y="0"/>
                    <a:pt x="106967" y="5485"/>
                    <a:pt x="106967" y="19199"/>
                  </a:cubicBezTo>
                  <a:cubicBezTo>
                    <a:pt x="106967" y="41141"/>
                    <a:pt x="106967" y="63083"/>
                    <a:pt x="106967" y="87768"/>
                  </a:cubicBezTo>
                  <a:cubicBezTo>
                    <a:pt x="106967" y="98740"/>
                    <a:pt x="98739" y="106968"/>
                    <a:pt x="87767" y="106968"/>
                  </a:cubicBezTo>
                  <a:cubicBezTo>
                    <a:pt x="65825" y="106968"/>
                    <a:pt x="43884" y="106968"/>
                    <a:pt x="19198" y="106968"/>
                  </a:cubicBezTo>
                  <a:cubicBezTo>
                    <a:pt x="8228" y="106968"/>
                    <a:pt x="0" y="98740"/>
                    <a:pt x="0" y="87768"/>
                  </a:cubicBezTo>
                  <a:cubicBezTo>
                    <a:pt x="0" y="74054"/>
                    <a:pt x="2742" y="63083"/>
                    <a:pt x="2742" y="52112"/>
                  </a:cubicBezTo>
                  <a:close/>
                  <a:moveTo>
                    <a:pt x="38398" y="35656"/>
                  </a:moveTo>
                  <a:cubicBezTo>
                    <a:pt x="38398" y="46626"/>
                    <a:pt x="38398" y="57598"/>
                    <a:pt x="38398" y="68569"/>
                  </a:cubicBezTo>
                  <a:cubicBezTo>
                    <a:pt x="49369" y="68569"/>
                    <a:pt x="60340" y="68569"/>
                    <a:pt x="71311" y="68569"/>
                  </a:cubicBezTo>
                  <a:cubicBezTo>
                    <a:pt x="71311" y="57598"/>
                    <a:pt x="71311" y="46626"/>
                    <a:pt x="71311" y="35656"/>
                  </a:cubicBezTo>
                  <a:cubicBezTo>
                    <a:pt x="60340" y="35656"/>
                    <a:pt x="49369" y="35656"/>
                    <a:pt x="38398" y="35656"/>
                  </a:cubicBezTo>
                  <a:close/>
                </a:path>
              </a:pathLst>
            </a:custGeom>
            <a:solidFill>
              <a:srgbClr val="000000"/>
            </a:solidFill>
            <a:ln w="27426" cap="flat">
              <a:noFill/>
              <a:prstDash val="solid"/>
              <a:miter/>
            </a:ln>
          </p:spPr>
          <p:txBody>
            <a:bodyPr rtlCol="0" anchor="ctr"/>
            <a:lstStyle/>
            <a:p>
              <a:endParaRPr lang="en-US"/>
            </a:p>
          </p:txBody>
        </p:sp>
        <p:sp>
          <p:nvSpPr>
            <p:cNvPr id="50" name="Freeform 968">
              <a:extLst>
                <a:ext uri="{FF2B5EF4-FFF2-40B4-BE49-F238E27FC236}">
                  <a16:creationId xmlns:a16="http://schemas.microsoft.com/office/drawing/2014/main" id="{D5078873-B2E5-116A-F217-3E6E1E85F0B5}"/>
                </a:ext>
              </a:extLst>
            </p:cNvPr>
            <p:cNvSpPr/>
            <p:nvPr/>
          </p:nvSpPr>
          <p:spPr>
            <a:xfrm>
              <a:off x="8889381" y="5877221"/>
              <a:ext cx="106968" cy="106967"/>
            </a:xfrm>
            <a:custGeom>
              <a:avLst/>
              <a:gdLst>
                <a:gd name="connsiteX0" fmla="*/ 2744 w 106968"/>
                <a:gd name="connsiteY0" fmla="*/ 52112 h 106967"/>
                <a:gd name="connsiteX1" fmla="*/ 2744 w 106968"/>
                <a:gd name="connsiteY1" fmla="*/ 19199 h 106967"/>
                <a:gd name="connsiteX2" fmla="*/ 21943 w 106968"/>
                <a:gd name="connsiteY2" fmla="*/ 0 h 106967"/>
                <a:gd name="connsiteX3" fmla="*/ 87769 w 106968"/>
                <a:gd name="connsiteY3" fmla="*/ 0 h 106967"/>
                <a:gd name="connsiteX4" fmla="*/ 106969 w 106968"/>
                <a:gd name="connsiteY4" fmla="*/ 19199 h 106967"/>
                <a:gd name="connsiteX5" fmla="*/ 106969 w 106968"/>
                <a:gd name="connsiteY5" fmla="*/ 87768 h 106967"/>
                <a:gd name="connsiteX6" fmla="*/ 87769 w 106968"/>
                <a:gd name="connsiteY6" fmla="*/ 106968 h 106967"/>
                <a:gd name="connsiteX7" fmla="*/ 19200 w 106968"/>
                <a:gd name="connsiteY7" fmla="*/ 106968 h 106967"/>
                <a:gd name="connsiteX8" fmla="*/ 0 w 106968"/>
                <a:gd name="connsiteY8" fmla="*/ 87768 h 106967"/>
                <a:gd name="connsiteX9" fmla="*/ 2744 w 106968"/>
                <a:gd name="connsiteY9" fmla="*/ 52112 h 106967"/>
                <a:gd name="connsiteX10" fmla="*/ 2744 w 106968"/>
                <a:gd name="connsiteY10" fmla="*/ 52112 h 106967"/>
                <a:gd name="connsiteX11" fmla="*/ 71313 w 106968"/>
                <a:gd name="connsiteY11" fmla="*/ 35656 h 106967"/>
                <a:gd name="connsiteX12" fmla="*/ 38399 w 106968"/>
                <a:gd name="connsiteY12" fmla="*/ 35656 h 106967"/>
                <a:gd name="connsiteX13" fmla="*/ 38399 w 106968"/>
                <a:gd name="connsiteY13" fmla="*/ 68569 h 106967"/>
                <a:gd name="connsiteX14" fmla="*/ 71313 w 106968"/>
                <a:gd name="connsiteY14" fmla="*/ 68569 h 106967"/>
                <a:gd name="connsiteX15" fmla="*/ 71313 w 106968"/>
                <a:gd name="connsiteY15" fmla="*/ 35656 h 10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968" h="106967">
                  <a:moveTo>
                    <a:pt x="2744" y="52112"/>
                  </a:moveTo>
                  <a:cubicBezTo>
                    <a:pt x="2744" y="41141"/>
                    <a:pt x="2744" y="30171"/>
                    <a:pt x="2744" y="19199"/>
                  </a:cubicBezTo>
                  <a:cubicBezTo>
                    <a:pt x="2744" y="5485"/>
                    <a:pt x="8230" y="0"/>
                    <a:pt x="21943" y="0"/>
                  </a:cubicBezTo>
                  <a:cubicBezTo>
                    <a:pt x="43885" y="0"/>
                    <a:pt x="65827" y="0"/>
                    <a:pt x="87769" y="0"/>
                  </a:cubicBezTo>
                  <a:cubicBezTo>
                    <a:pt x="98741" y="0"/>
                    <a:pt x="106969" y="5485"/>
                    <a:pt x="106969" y="19199"/>
                  </a:cubicBezTo>
                  <a:cubicBezTo>
                    <a:pt x="106969" y="41141"/>
                    <a:pt x="106969" y="63083"/>
                    <a:pt x="106969" y="87768"/>
                  </a:cubicBezTo>
                  <a:cubicBezTo>
                    <a:pt x="106969" y="98740"/>
                    <a:pt x="98741" y="106968"/>
                    <a:pt x="87769" y="106968"/>
                  </a:cubicBezTo>
                  <a:cubicBezTo>
                    <a:pt x="65827" y="106968"/>
                    <a:pt x="43885" y="106968"/>
                    <a:pt x="19200" y="106968"/>
                  </a:cubicBezTo>
                  <a:cubicBezTo>
                    <a:pt x="8230" y="106968"/>
                    <a:pt x="0" y="101482"/>
                    <a:pt x="0" y="87768"/>
                  </a:cubicBezTo>
                  <a:cubicBezTo>
                    <a:pt x="2744" y="76797"/>
                    <a:pt x="2744" y="63083"/>
                    <a:pt x="2744" y="52112"/>
                  </a:cubicBezTo>
                  <a:cubicBezTo>
                    <a:pt x="2744" y="52112"/>
                    <a:pt x="2744" y="52112"/>
                    <a:pt x="2744" y="52112"/>
                  </a:cubicBezTo>
                  <a:close/>
                  <a:moveTo>
                    <a:pt x="71313" y="35656"/>
                  </a:moveTo>
                  <a:cubicBezTo>
                    <a:pt x="60341" y="35656"/>
                    <a:pt x="49371" y="35656"/>
                    <a:pt x="38399" y="35656"/>
                  </a:cubicBezTo>
                  <a:cubicBezTo>
                    <a:pt x="38399" y="46626"/>
                    <a:pt x="38399" y="57598"/>
                    <a:pt x="38399" y="68569"/>
                  </a:cubicBezTo>
                  <a:cubicBezTo>
                    <a:pt x="49371" y="68569"/>
                    <a:pt x="60341" y="68569"/>
                    <a:pt x="71313" y="68569"/>
                  </a:cubicBezTo>
                  <a:cubicBezTo>
                    <a:pt x="71313" y="57598"/>
                    <a:pt x="71313" y="46626"/>
                    <a:pt x="71313" y="35656"/>
                  </a:cubicBezTo>
                  <a:close/>
                </a:path>
              </a:pathLst>
            </a:custGeom>
            <a:solidFill>
              <a:srgbClr val="000000"/>
            </a:solidFill>
            <a:ln w="27426" cap="flat">
              <a:noFill/>
              <a:prstDash val="solid"/>
              <a:miter/>
            </a:ln>
          </p:spPr>
          <p:txBody>
            <a:bodyPr rtlCol="0" anchor="ctr"/>
            <a:lstStyle/>
            <a:p>
              <a:endParaRPr lang="en-US"/>
            </a:p>
          </p:txBody>
        </p:sp>
        <p:sp>
          <p:nvSpPr>
            <p:cNvPr id="51" name="Freeform 969">
              <a:extLst>
                <a:ext uri="{FF2B5EF4-FFF2-40B4-BE49-F238E27FC236}">
                  <a16:creationId xmlns:a16="http://schemas.microsoft.com/office/drawing/2014/main" id="{5CA6AA3E-D87B-5C5A-9A0E-1F9A0D9A3BEB}"/>
                </a:ext>
              </a:extLst>
            </p:cNvPr>
            <p:cNvSpPr/>
            <p:nvPr/>
          </p:nvSpPr>
          <p:spPr>
            <a:xfrm>
              <a:off x="9049986" y="5877221"/>
              <a:ext cx="105443" cy="106967"/>
            </a:xfrm>
            <a:custGeom>
              <a:avLst/>
              <a:gdLst>
                <a:gd name="connsiteX0" fmla="*/ 1219 w 105443"/>
                <a:gd name="connsiteY0" fmla="*/ 52112 h 106967"/>
                <a:gd name="connsiteX1" fmla="*/ 1219 w 105443"/>
                <a:gd name="connsiteY1" fmla="*/ 19199 h 106967"/>
                <a:gd name="connsiteX2" fmla="*/ 20418 w 105443"/>
                <a:gd name="connsiteY2" fmla="*/ 0 h 106967"/>
                <a:gd name="connsiteX3" fmla="*/ 88988 w 105443"/>
                <a:gd name="connsiteY3" fmla="*/ 0 h 106967"/>
                <a:gd name="connsiteX4" fmla="*/ 105444 w 105443"/>
                <a:gd name="connsiteY4" fmla="*/ 19199 h 106967"/>
                <a:gd name="connsiteX5" fmla="*/ 105444 w 105443"/>
                <a:gd name="connsiteY5" fmla="*/ 87768 h 106967"/>
                <a:gd name="connsiteX6" fmla="*/ 88988 w 105443"/>
                <a:gd name="connsiteY6" fmla="*/ 106968 h 106967"/>
                <a:gd name="connsiteX7" fmla="*/ 20418 w 105443"/>
                <a:gd name="connsiteY7" fmla="*/ 106968 h 106967"/>
                <a:gd name="connsiteX8" fmla="*/ 1219 w 105443"/>
                <a:gd name="connsiteY8" fmla="*/ 87768 h 106967"/>
                <a:gd name="connsiteX9" fmla="*/ 1219 w 105443"/>
                <a:gd name="connsiteY9" fmla="*/ 52112 h 106967"/>
                <a:gd name="connsiteX10" fmla="*/ 36874 w 105443"/>
                <a:gd name="connsiteY10" fmla="*/ 71312 h 106967"/>
                <a:gd name="connsiteX11" fmla="*/ 69788 w 105443"/>
                <a:gd name="connsiteY11" fmla="*/ 71312 h 106967"/>
                <a:gd name="connsiteX12" fmla="*/ 69788 w 105443"/>
                <a:gd name="connsiteY12" fmla="*/ 38399 h 106967"/>
                <a:gd name="connsiteX13" fmla="*/ 36874 w 105443"/>
                <a:gd name="connsiteY13" fmla="*/ 38399 h 106967"/>
                <a:gd name="connsiteX14" fmla="*/ 36874 w 105443"/>
                <a:gd name="connsiteY14" fmla="*/ 71312 h 10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443" h="106967">
                  <a:moveTo>
                    <a:pt x="1219" y="52112"/>
                  </a:moveTo>
                  <a:cubicBezTo>
                    <a:pt x="1219" y="41141"/>
                    <a:pt x="1219" y="30171"/>
                    <a:pt x="1219" y="19199"/>
                  </a:cubicBezTo>
                  <a:cubicBezTo>
                    <a:pt x="1219" y="8228"/>
                    <a:pt x="6705" y="0"/>
                    <a:pt x="20418" y="0"/>
                  </a:cubicBezTo>
                  <a:cubicBezTo>
                    <a:pt x="42360" y="0"/>
                    <a:pt x="67046" y="0"/>
                    <a:pt x="88988" y="0"/>
                  </a:cubicBezTo>
                  <a:cubicBezTo>
                    <a:pt x="99958" y="0"/>
                    <a:pt x="105444" y="8228"/>
                    <a:pt x="105444" y="19199"/>
                  </a:cubicBezTo>
                  <a:cubicBezTo>
                    <a:pt x="105444" y="41141"/>
                    <a:pt x="105444" y="65826"/>
                    <a:pt x="105444" y="87768"/>
                  </a:cubicBezTo>
                  <a:cubicBezTo>
                    <a:pt x="105444" y="98740"/>
                    <a:pt x="97216" y="106968"/>
                    <a:pt x="88988" y="106968"/>
                  </a:cubicBezTo>
                  <a:cubicBezTo>
                    <a:pt x="67046" y="106968"/>
                    <a:pt x="42360" y="106968"/>
                    <a:pt x="20418" y="106968"/>
                  </a:cubicBezTo>
                  <a:cubicBezTo>
                    <a:pt x="9447" y="106968"/>
                    <a:pt x="1219" y="98740"/>
                    <a:pt x="1219" y="87768"/>
                  </a:cubicBezTo>
                  <a:cubicBezTo>
                    <a:pt x="-1523" y="76797"/>
                    <a:pt x="1219" y="65826"/>
                    <a:pt x="1219" y="52112"/>
                  </a:cubicBezTo>
                  <a:close/>
                  <a:moveTo>
                    <a:pt x="36874" y="71312"/>
                  </a:moveTo>
                  <a:cubicBezTo>
                    <a:pt x="47846" y="71312"/>
                    <a:pt x="58816" y="71312"/>
                    <a:pt x="69788" y="71312"/>
                  </a:cubicBezTo>
                  <a:cubicBezTo>
                    <a:pt x="69788" y="60340"/>
                    <a:pt x="69788" y="49369"/>
                    <a:pt x="69788" y="38399"/>
                  </a:cubicBezTo>
                  <a:cubicBezTo>
                    <a:pt x="58816" y="38399"/>
                    <a:pt x="47846" y="38399"/>
                    <a:pt x="36874" y="38399"/>
                  </a:cubicBezTo>
                  <a:cubicBezTo>
                    <a:pt x="36874" y="46626"/>
                    <a:pt x="36874" y="57598"/>
                    <a:pt x="36874" y="71312"/>
                  </a:cubicBezTo>
                  <a:close/>
                </a:path>
              </a:pathLst>
            </a:custGeom>
            <a:solidFill>
              <a:srgbClr val="000000"/>
            </a:solidFill>
            <a:ln w="27426" cap="flat">
              <a:noFill/>
              <a:prstDash val="solid"/>
              <a:miter/>
            </a:ln>
          </p:spPr>
          <p:txBody>
            <a:bodyPr rtlCol="0" anchor="ctr"/>
            <a:lstStyle/>
            <a:p>
              <a:endParaRPr lang="en-US"/>
            </a:p>
          </p:txBody>
        </p:sp>
        <p:sp>
          <p:nvSpPr>
            <p:cNvPr id="52" name="Freeform 970">
              <a:extLst>
                <a:ext uri="{FF2B5EF4-FFF2-40B4-BE49-F238E27FC236}">
                  <a16:creationId xmlns:a16="http://schemas.microsoft.com/office/drawing/2014/main" id="{BABE812E-B1FD-351C-B03E-1295CED02128}"/>
                </a:ext>
              </a:extLst>
            </p:cNvPr>
            <p:cNvSpPr/>
            <p:nvPr/>
          </p:nvSpPr>
          <p:spPr>
            <a:xfrm>
              <a:off x="9051205" y="6036301"/>
              <a:ext cx="104224" cy="104225"/>
            </a:xfrm>
            <a:custGeom>
              <a:avLst/>
              <a:gdLst>
                <a:gd name="connsiteX0" fmla="*/ 104225 w 104224"/>
                <a:gd name="connsiteY0" fmla="*/ 52112 h 104225"/>
                <a:gd name="connsiteX1" fmla="*/ 104225 w 104224"/>
                <a:gd name="connsiteY1" fmla="*/ 85026 h 104225"/>
                <a:gd name="connsiteX2" fmla="*/ 85025 w 104224"/>
                <a:gd name="connsiteY2" fmla="*/ 104225 h 104225"/>
                <a:gd name="connsiteX3" fmla="*/ 19200 w 104224"/>
                <a:gd name="connsiteY3" fmla="*/ 104225 h 104225"/>
                <a:gd name="connsiteX4" fmla="*/ 0 w 104224"/>
                <a:gd name="connsiteY4" fmla="*/ 85026 h 104225"/>
                <a:gd name="connsiteX5" fmla="*/ 0 w 104224"/>
                <a:gd name="connsiteY5" fmla="*/ 19200 h 104225"/>
                <a:gd name="connsiteX6" fmla="*/ 19200 w 104224"/>
                <a:gd name="connsiteY6" fmla="*/ 0 h 104225"/>
                <a:gd name="connsiteX7" fmla="*/ 85025 w 104224"/>
                <a:gd name="connsiteY7" fmla="*/ 0 h 104225"/>
                <a:gd name="connsiteX8" fmla="*/ 104225 w 104224"/>
                <a:gd name="connsiteY8" fmla="*/ 19200 h 104225"/>
                <a:gd name="connsiteX9" fmla="*/ 104225 w 104224"/>
                <a:gd name="connsiteY9" fmla="*/ 52112 h 104225"/>
                <a:gd name="connsiteX10" fmla="*/ 68569 w 104224"/>
                <a:gd name="connsiteY10" fmla="*/ 68569 h 104225"/>
                <a:gd name="connsiteX11" fmla="*/ 68569 w 104224"/>
                <a:gd name="connsiteY11" fmla="*/ 35656 h 104225"/>
                <a:gd name="connsiteX12" fmla="*/ 35656 w 104224"/>
                <a:gd name="connsiteY12" fmla="*/ 35656 h 104225"/>
                <a:gd name="connsiteX13" fmla="*/ 35656 w 104224"/>
                <a:gd name="connsiteY13" fmla="*/ 68569 h 104225"/>
                <a:gd name="connsiteX14" fmla="*/ 68569 w 104224"/>
                <a:gd name="connsiteY14" fmla="*/ 68569 h 10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224" h="104225">
                  <a:moveTo>
                    <a:pt x="104225" y="52112"/>
                  </a:moveTo>
                  <a:cubicBezTo>
                    <a:pt x="104225" y="63084"/>
                    <a:pt x="104225" y="74055"/>
                    <a:pt x="104225" y="85026"/>
                  </a:cubicBezTo>
                  <a:cubicBezTo>
                    <a:pt x="104225" y="98740"/>
                    <a:pt x="98739" y="104225"/>
                    <a:pt x="85025" y="104225"/>
                  </a:cubicBezTo>
                  <a:cubicBezTo>
                    <a:pt x="63083" y="104225"/>
                    <a:pt x="41142" y="104225"/>
                    <a:pt x="19200" y="104225"/>
                  </a:cubicBezTo>
                  <a:cubicBezTo>
                    <a:pt x="5486" y="104225"/>
                    <a:pt x="0" y="98740"/>
                    <a:pt x="0" y="85026"/>
                  </a:cubicBezTo>
                  <a:cubicBezTo>
                    <a:pt x="0" y="63084"/>
                    <a:pt x="0" y="41141"/>
                    <a:pt x="0" y="19200"/>
                  </a:cubicBezTo>
                  <a:cubicBezTo>
                    <a:pt x="0" y="5486"/>
                    <a:pt x="5486" y="0"/>
                    <a:pt x="19200" y="0"/>
                  </a:cubicBezTo>
                  <a:cubicBezTo>
                    <a:pt x="41142" y="0"/>
                    <a:pt x="63083" y="0"/>
                    <a:pt x="85025" y="0"/>
                  </a:cubicBezTo>
                  <a:cubicBezTo>
                    <a:pt x="98739" y="0"/>
                    <a:pt x="104225" y="5486"/>
                    <a:pt x="104225" y="19200"/>
                  </a:cubicBezTo>
                  <a:cubicBezTo>
                    <a:pt x="104225" y="30171"/>
                    <a:pt x="104225" y="41141"/>
                    <a:pt x="104225" y="52112"/>
                  </a:cubicBezTo>
                  <a:close/>
                  <a:moveTo>
                    <a:pt x="68569" y="68569"/>
                  </a:moveTo>
                  <a:cubicBezTo>
                    <a:pt x="68569" y="57598"/>
                    <a:pt x="68569" y="46627"/>
                    <a:pt x="68569" y="35656"/>
                  </a:cubicBezTo>
                  <a:cubicBezTo>
                    <a:pt x="57597" y="35656"/>
                    <a:pt x="46627" y="35656"/>
                    <a:pt x="35656" y="35656"/>
                  </a:cubicBezTo>
                  <a:cubicBezTo>
                    <a:pt x="35656" y="46627"/>
                    <a:pt x="35656" y="57598"/>
                    <a:pt x="35656" y="68569"/>
                  </a:cubicBezTo>
                  <a:cubicBezTo>
                    <a:pt x="46627" y="68569"/>
                    <a:pt x="57597" y="68569"/>
                    <a:pt x="68569" y="68569"/>
                  </a:cubicBezTo>
                  <a:close/>
                </a:path>
              </a:pathLst>
            </a:custGeom>
            <a:solidFill>
              <a:srgbClr val="000000"/>
            </a:solidFill>
            <a:ln w="27426" cap="flat">
              <a:noFill/>
              <a:prstDash val="solid"/>
              <a:miter/>
            </a:ln>
          </p:spPr>
          <p:txBody>
            <a:bodyPr rtlCol="0" anchor="ctr"/>
            <a:lstStyle/>
            <a:p>
              <a:endParaRPr lang="en-US"/>
            </a:p>
          </p:txBody>
        </p:sp>
        <p:sp>
          <p:nvSpPr>
            <p:cNvPr id="53" name="Freeform 971">
              <a:extLst>
                <a:ext uri="{FF2B5EF4-FFF2-40B4-BE49-F238E27FC236}">
                  <a16:creationId xmlns:a16="http://schemas.microsoft.com/office/drawing/2014/main" id="{8E990EDB-C927-D53A-6041-F51D4D7F9E54}"/>
                </a:ext>
              </a:extLst>
            </p:cNvPr>
            <p:cNvSpPr/>
            <p:nvPr/>
          </p:nvSpPr>
          <p:spPr>
            <a:xfrm>
              <a:off x="8892125" y="6036301"/>
              <a:ext cx="104224" cy="104225"/>
            </a:xfrm>
            <a:custGeom>
              <a:avLst/>
              <a:gdLst>
                <a:gd name="connsiteX0" fmla="*/ 0 w 104224"/>
                <a:gd name="connsiteY0" fmla="*/ 52112 h 104225"/>
                <a:gd name="connsiteX1" fmla="*/ 0 w 104224"/>
                <a:gd name="connsiteY1" fmla="*/ 19200 h 104225"/>
                <a:gd name="connsiteX2" fmla="*/ 19200 w 104224"/>
                <a:gd name="connsiteY2" fmla="*/ 0 h 104225"/>
                <a:gd name="connsiteX3" fmla="*/ 85025 w 104224"/>
                <a:gd name="connsiteY3" fmla="*/ 0 h 104225"/>
                <a:gd name="connsiteX4" fmla="*/ 104225 w 104224"/>
                <a:gd name="connsiteY4" fmla="*/ 19200 h 104225"/>
                <a:gd name="connsiteX5" fmla="*/ 104225 w 104224"/>
                <a:gd name="connsiteY5" fmla="*/ 85026 h 104225"/>
                <a:gd name="connsiteX6" fmla="*/ 85025 w 104224"/>
                <a:gd name="connsiteY6" fmla="*/ 104225 h 104225"/>
                <a:gd name="connsiteX7" fmla="*/ 19200 w 104224"/>
                <a:gd name="connsiteY7" fmla="*/ 104225 h 104225"/>
                <a:gd name="connsiteX8" fmla="*/ 0 w 104224"/>
                <a:gd name="connsiteY8" fmla="*/ 85026 h 104225"/>
                <a:gd name="connsiteX9" fmla="*/ 0 w 104224"/>
                <a:gd name="connsiteY9" fmla="*/ 52112 h 104225"/>
                <a:gd name="connsiteX10" fmla="*/ 68569 w 104224"/>
                <a:gd name="connsiteY10" fmla="*/ 68569 h 104225"/>
                <a:gd name="connsiteX11" fmla="*/ 68569 w 104224"/>
                <a:gd name="connsiteY11" fmla="*/ 35656 h 104225"/>
                <a:gd name="connsiteX12" fmla="*/ 35656 w 104224"/>
                <a:gd name="connsiteY12" fmla="*/ 35656 h 104225"/>
                <a:gd name="connsiteX13" fmla="*/ 35656 w 104224"/>
                <a:gd name="connsiteY13" fmla="*/ 68569 h 104225"/>
                <a:gd name="connsiteX14" fmla="*/ 68569 w 104224"/>
                <a:gd name="connsiteY14" fmla="*/ 68569 h 10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224" h="104225">
                  <a:moveTo>
                    <a:pt x="0" y="52112"/>
                  </a:moveTo>
                  <a:cubicBezTo>
                    <a:pt x="0" y="41141"/>
                    <a:pt x="0" y="30171"/>
                    <a:pt x="0" y="19200"/>
                  </a:cubicBezTo>
                  <a:cubicBezTo>
                    <a:pt x="0" y="5486"/>
                    <a:pt x="5486" y="0"/>
                    <a:pt x="19200" y="0"/>
                  </a:cubicBezTo>
                  <a:cubicBezTo>
                    <a:pt x="41142" y="0"/>
                    <a:pt x="63083" y="0"/>
                    <a:pt x="85025" y="0"/>
                  </a:cubicBezTo>
                  <a:cubicBezTo>
                    <a:pt x="95997" y="0"/>
                    <a:pt x="104225" y="5486"/>
                    <a:pt x="104225" y="19200"/>
                  </a:cubicBezTo>
                  <a:cubicBezTo>
                    <a:pt x="104225" y="41141"/>
                    <a:pt x="104225" y="63084"/>
                    <a:pt x="104225" y="85026"/>
                  </a:cubicBezTo>
                  <a:cubicBezTo>
                    <a:pt x="104225" y="98740"/>
                    <a:pt x="98739" y="104225"/>
                    <a:pt x="85025" y="104225"/>
                  </a:cubicBezTo>
                  <a:cubicBezTo>
                    <a:pt x="63083" y="104225"/>
                    <a:pt x="41142" y="104225"/>
                    <a:pt x="19200" y="104225"/>
                  </a:cubicBezTo>
                  <a:cubicBezTo>
                    <a:pt x="5486" y="104225"/>
                    <a:pt x="0" y="98740"/>
                    <a:pt x="0" y="85026"/>
                  </a:cubicBezTo>
                  <a:cubicBezTo>
                    <a:pt x="0" y="74055"/>
                    <a:pt x="0" y="63084"/>
                    <a:pt x="0" y="52112"/>
                  </a:cubicBezTo>
                  <a:close/>
                  <a:moveTo>
                    <a:pt x="68569" y="68569"/>
                  </a:moveTo>
                  <a:cubicBezTo>
                    <a:pt x="68569" y="57598"/>
                    <a:pt x="68569" y="46627"/>
                    <a:pt x="68569" y="35656"/>
                  </a:cubicBezTo>
                  <a:cubicBezTo>
                    <a:pt x="57597" y="35656"/>
                    <a:pt x="46627" y="35656"/>
                    <a:pt x="35656" y="35656"/>
                  </a:cubicBezTo>
                  <a:cubicBezTo>
                    <a:pt x="35656" y="46627"/>
                    <a:pt x="35656" y="57598"/>
                    <a:pt x="35656" y="68569"/>
                  </a:cubicBezTo>
                  <a:cubicBezTo>
                    <a:pt x="46627" y="68569"/>
                    <a:pt x="57597" y="68569"/>
                    <a:pt x="68569" y="68569"/>
                  </a:cubicBezTo>
                  <a:close/>
                </a:path>
              </a:pathLst>
            </a:custGeom>
            <a:solidFill>
              <a:srgbClr val="000000"/>
            </a:solidFill>
            <a:ln w="27426" cap="flat">
              <a:noFill/>
              <a:prstDash val="solid"/>
              <a:miter/>
            </a:ln>
          </p:spPr>
          <p:txBody>
            <a:bodyPr rtlCol="0" anchor="ctr"/>
            <a:lstStyle/>
            <a:p>
              <a:endParaRPr lang="en-US"/>
            </a:p>
          </p:txBody>
        </p:sp>
        <p:sp>
          <p:nvSpPr>
            <p:cNvPr id="54" name="Freeform 972">
              <a:extLst>
                <a:ext uri="{FF2B5EF4-FFF2-40B4-BE49-F238E27FC236}">
                  <a16:creationId xmlns:a16="http://schemas.microsoft.com/office/drawing/2014/main" id="{4E037629-2D01-3386-64C1-0C9CAD85B03D}"/>
                </a:ext>
              </a:extLst>
            </p:cNvPr>
            <p:cNvSpPr/>
            <p:nvPr/>
          </p:nvSpPr>
          <p:spPr>
            <a:xfrm>
              <a:off x="8735787" y="6033558"/>
              <a:ext cx="106968" cy="106968"/>
            </a:xfrm>
            <a:custGeom>
              <a:avLst/>
              <a:gdLst>
                <a:gd name="connsiteX0" fmla="*/ 104225 w 106968"/>
                <a:gd name="connsiteY0" fmla="*/ 54855 h 106968"/>
                <a:gd name="connsiteX1" fmla="*/ 104225 w 106968"/>
                <a:gd name="connsiteY1" fmla="*/ 87769 h 106968"/>
                <a:gd name="connsiteX2" fmla="*/ 85025 w 106968"/>
                <a:gd name="connsiteY2" fmla="*/ 106968 h 106968"/>
                <a:gd name="connsiteX3" fmla="*/ 16456 w 106968"/>
                <a:gd name="connsiteY3" fmla="*/ 106968 h 106968"/>
                <a:gd name="connsiteX4" fmla="*/ 0 w 106968"/>
                <a:gd name="connsiteY4" fmla="*/ 87769 h 106968"/>
                <a:gd name="connsiteX5" fmla="*/ 0 w 106968"/>
                <a:gd name="connsiteY5" fmla="*/ 19200 h 106968"/>
                <a:gd name="connsiteX6" fmla="*/ 19200 w 106968"/>
                <a:gd name="connsiteY6" fmla="*/ 0 h 106968"/>
                <a:gd name="connsiteX7" fmla="*/ 87769 w 106968"/>
                <a:gd name="connsiteY7" fmla="*/ 0 h 106968"/>
                <a:gd name="connsiteX8" fmla="*/ 106969 w 106968"/>
                <a:gd name="connsiteY8" fmla="*/ 19200 h 106968"/>
                <a:gd name="connsiteX9" fmla="*/ 104225 w 106968"/>
                <a:gd name="connsiteY9" fmla="*/ 54855 h 106968"/>
                <a:gd name="connsiteX10" fmla="*/ 35656 w 106968"/>
                <a:gd name="connsiteY10" fmla="*/ 71312 h 106968"/>
                <a:gd name="connsiteX11" fmla="*/ 68569 w 106968"/>
                <a:gd name="connsiteY11" fmla="*/ 71312 h 106968"/>
                <a:gd name="connsiteX12" fmla="*/ 68569 w 106968"/>
                <a:gd name="connsiteY12" fmla="*/ 38399 h 106968"/>
                <a:gd name="connsiteX13" fmla="*/ 35656 w 106968"/>
                <a:gd name="connsiteY13" fmla="*/ 38399 h 106968"/>
                <a:gd name="connsiteX14" fmla="*/ 35656 w 106968"/>
                <a:gd name="connsiteY14" fmla="*/ 71312 h 10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968" h="106968">
                  <a:moveTo>
                    <a:pt x="104225" y="54855"/>
                  </a:moveTo>
                  <a:cubicBezTo>
                    <a:pt x="104225" y="65827"/>
                    <a:pt x="104225" y="76798"/>
                    <a:pt x="104225" y="87769"/>
                  </a:cubicBezTo>
                  <a:cubicBezTo>
                    <a:pt x="104225" y="98740"/>
                    <a:pt x="98739" y="106968"/>
                    <a:pt x="85025" y="106968"/>
                  </a:cubicBezTo>
                  <a:cubicBezTo>
                    <a:pt x="63083" y="106968"/>
                    <a:pt x="38399" y="106968"/>
                    <a:pt x="16456" y="106968"/>
                  </a:cubicBezTo>
                  <a:cubicBezTo>
                    <a:pt x="5486" y="106968"/>
                    <a:pt x="0" y="98740"/>
                    <a:pt x="0" y="87769"/>
                  </a:cubicBezTo>
                  <a:cubicBezTo>
                    <a:pt x="0" y="65827"/>
                    <a:pt x="0" y="41141"/>
                    <a:pt x="0" y="19200"/>
                  </a:cubicBezTo>
                  <a:cubicBezTo>
                    <a:pt x="0" y="8229"/>
                    <a:pt x="8228" y="0"/>
                    <a:pt x="19200" y="0"/>
                  </a:cubicBezTo>
                  <a:cubicBezTo>
                    <a:pt x="41142" y="0"/>
                    <a:pt x="63083" y="0"/>
                    <a:pt x="87769" y="0"/>
                  </a:cubicBezTo>
                  <a:cubicBezTo>
                    <a:pt x="98739" y="0"/>
                    <a:pt x="106969" y="8229"/>
                    <a:pt x="106969" y="19200"/>
                  </a:cubicBezTo>
                  <a:cubicBezTo>
                    <a:pt x="104225" y="32913"/>
                    <a:pt x="104225" y="43884"/>
                    <a:pt x="104225" y="54855"/>
                  </a:cubicBezTo>
                  <a:close/>
                  <a:moveTo>
                    <a:pt x="35656" y="71312"/>
                  </a:moveTo>
                  <a:cubicBezTo>
                    <a:pt x="46627" y="71312"/>
                    <a:pt x="57597" y="71312"/>
                    <a:pt x="68569" y="71312"/>
                  </a:cubicBezTo>
                  <a:cubicBezTo>
                    <a:pt x="68569" y="60341"/>
                    <a:pt x="68569" y="49370"/>
                    <a:pt x="68569" y="38399"/>
                  </a:cubicBezTo>
                  <a:cubicBezTo>
                    <a:pt x="57597" y="38399"/>
                    <a:pt x="46627" y="38399"/>
                    <a:pt x="35656" y="38399"/>
                  </a:cubicBezTo>
                  <a:cubicBezTo>
                    <a:pt x="35656" y="49370"/>
                    <a:pt x="35656" y="60341"/>
                    <a:pt x="35656" y="71312"/>
                  </a:cubicBezTo>
                  <a:close/>
                </a:path>
              </a:pathLst>
            </a:custGeom>
            <a:solidFill>
              <a:srgbClr val="000000"/>
            </a:solidFill>
            <a:ln w="27426" cap="flat">
              <a:noFill/>
              <a:prstDash val="solid"/>
              <a:miter/>
            </a:ln>
          </p:spPr>
          <p:txBody>
            <a:bodyPr rtlCol="0" anchor="ctr"/>
            <a:lstStyle/>
            <a:p>
              <a:endParaRPr lang="en-US"/>
            </a:p>
          </p:txBody>
        </p:sp>
        <p:sp>
          <p:nvSpPr>
            <p:cNvPr id="55" name="Freeform 973">
              <a:extLst>
                <a:ext uri="{FF2B5EF4-FFF2-40B4-BE49-F238E27FC236}">
                  <a16:creationId xmlns:a16="http://schemas.microsoft.com/office/drawing/2014/main" id="{DC9D38D6-0D7D-991E-C2ED-53EE1136D61E}"/>
                </a:ext>
              </a:extLst>
            </p:cNvPr>
            <p:cNvSpPr/>
            <p:nvPr/>
          </p:nvSpPr>
          <p:spPr>
            <a:xfrm>
              <a:off x="8752243" y="5383524"/>
              <a:ext cx="386731" cy="318160"/>
            </a:xfrm>
            <a:custGeom>
              <a:avLst/>
              <a:gdLst>
                <a:gd name="connsiteX0" fmla="*/ 191994 w 386731"/>
                <a:gd name="connsiteY0" fmla="*/ 2743 h 318160"/>
                <a:gd name="connsiteX1" fmla="*/ 329132 w 386731"/>
                <a:gd name="connsiteY1" fmla="*/ 2743 h 318160"/>
                <a:gd name="connsiteX2" fmla="*/ 386731 w 386731"/>
                <a:gd name="connsiteY2" fmla="*/ 60341 h 318160"/>
                <a:gd name="connsiteX3" fmla="*/ 386731 w 386731"/>
                <a:gd name="connsiteY3" fmla="*/ 260562 h 318160"/>
                <a:gd name="connsiteX4" fmla="*/ 329132 w 386731"/>
                <a:gd name="connsiteY4" fmla="*/ 318161 h 318160"/>
                <a:gd name="connsiteX5" fmla="*/ 57599 w 386731"/>
                <a:gd name="connsiteY5" fmla="*/ 318161 h 318160"/>
                <a:gd name="connsiteX6" fmla="*/ 0 w 386731"/>
                <a:gd name="connsiteY6" fmla="*/ 260562 h 318160"/>
                <a:gd name="connsiteX7" fmla="*/ 0 w 386731"/>
                <a:gd name="connsiteY7" fmla="*/ 60341 h 318160"/>
                <a:gd name="connsiteX8" fmla="*/ 60341 w 386731"/>
                <a:gd name="connsiteY8" fmla="*/ 0 h 318160"/>
                <a:gd name="connsiteX9" fmla="*/ 191994 w 386731"/>
                <a:gd name="connsiteY9" fmla="*/ 2743 h 318160"/>
                <a:gd name="connsiteX10" fmla="*/ 191994 w 386731"/>
                <a:gd name="connsiteY10" fmla="*/ 285247 h 318160"/>
                <a:gd name="connsiteX11" fmla="*/ 329132 w 386731"/>
                <a:gd name="connsiteY11" fmla="*/ 285247 h 318160"/>
                <a:gd name="connsiteX12" fmla="*/ 351076 w 386731"/>
                <a:gd name="connsiteY12" fmla="*/ 263305 h 318160"/>
                <a:gd name="connsiteX13" fmla="*/ 351076 w 386731"/>
                <a:gd name="connsiteY13" fmla="*/ 63083 h 318160"/>
                <a:gd name="connsiteX14" fmla="*/ 329132 w 386731"/>
                <a:gd name="connsiteY14" fmla="*/ 41141 h 318160"/>
                <a:gd name="connsiteX15" fmla="*/ 57599 w 386731"/>
                <a:gd name="connsiteY15" fmla="*/ 41141 h 318160"/>
                <a:gd name="connsiteX16" fmla="*/ 35657 w 386731"/>
                <a:gd name="connsiteY16" fmla="*/ 63083 h 318160"/>
                <a:gd name="connsiteX17" fmla="*/ 35657 w 386731"/>
                <a:gd name="connsiteY17" fmla="*/ 263305 h 318160"/>
                <a:gd name="connsiteX18" fmla="*/ 57599 w 386731"/>
                <a:gd name="connsiteY18" fmla="*/ 285247 h 318160"/>
                <a:gd name="connsiteX19" fmla="*/ 191994 w 386731"/>
                <a:gd name="connsiteY19" fmla="*/ 285247 h 3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6731" h="318160">
                  <a:moveTo>
                    <a:pt x="191994" y="2743"/>
                  </a:moveTo>
                  <a:cubicBezTo>
                    <a:pt x="238621" y="2743"/>
                    <a:pt x="282506" y="2743"/>
                    <a:pt x="329132" y="2743"/>
                  </a:cubicBezTo>
                  <a:cubicBezTo>
                    <a:pt x="364789" y="2743"/>
                    <a:pt x="386731" y="24685"/>
                    <a:pt x="386731" y="60341"/>
                  </a:cubicBezTo>
                  <a:cubicBezTo>
                    <a:pt x="386731" y="126167"/>
                    <a:pt x="386731" y="194736"/>
                    <a:pt x="386731" y="260562"/>
                  </a:cubicBezTo>
                  <a:cubicBezTo>
                    <a:pt x="386731" y="296218"/>
                    <a:pt x="364789" y="318161"/>
                    <a:pt x="329132" y="318161"/>
                  </a:cubicBezTo>
                  <a:cubicBezTo>
                    <a:pt x="238621" y="318161"/>
                    <a:pt x="148110" y="318161"/>
                    <a:pt x="57599" y="318161"/>
                  </a:cubicBezTo>
                  <a:cubicBezTo>
                    <a:pt x="21943" y="318161"/>
                    <a:pt x="0" y="296218"/>
                    <a:pt x="0" y="260562"/>
                  </a:cubicBezTo>
                  <a:cubicBezTo>
                    <a:pt x="0" y="194736"/>
                    <a:pt x="0" y="128909"/>
                    <a:pt x="0" y="60341"/>
                  </a:cubicBezTo>
                  <a:cubicBezTo>
                    <a:pt x="0" y="21942"/>
                    <a:pt x="19200" y="0"/>
                    <a:pt x="60341" y="0"/>
                  </a:cubicBezTo>
                  <a:cubicBezTo>
                    <a:pt x="104227" y="2743"/>
                    <a:pt x="148110" y="2743"/>
                    <a:pt x="191994" y="2743"/>
                  </a:cubicBezTo>
                  <a:close/>
                  <a:moveTo>
                    <a:pt x="191994" y="285247"/>
                  </a:moveTo>
                  <a:cubicBezTo>
                    <a:pt x="238621" y="285247"/>
                    <a:pt x="282506" y="285247"/>
                    <a:pt x="329132" y="285247"/>
                  </a:cubicBezTo>
                  <a:cubicBezTo>
                    <a:pt x="345590" y="285247"/>
                    <a:pt x="351076" y="279761"/>
                    <a:pt x="351076" y="263305"/>
                  </a:cubicBezTo>
                  <a:cubicBezTo>
                    <a:pt x="351076" y="197478"/>
                    <a:pt x="351076" y="128909"/>
                    <a:pt x="351076" y="63083"/>
                  </a:cubicBezTo>
                  <a:cubicBezTo>
                    <a:pt x="351076" y="46627"/>
                    <a:pt x="345590" y="41141"/>
                    <a:pt x="329132" y="41141"/>
                  </a:cubicBezTo>
                  <a:cubicBezTo>
                    <a:pt x="238621" y="41141"/>
                    <a:pt x="148110" y="41141"/>
                    <a:pt x="57599" y="41141"/>
                  </a:cubicBezTo>
                  <a:cubicBezTo>
                    <a:pt x="41142" y="41141"/>
                    <a:pt x="35657" y="46627"/>
                    <a:pt x="35657" y="63083"/>
                  </a:cubicBezTo>
                  <a:cubicBezTo>
                    <a:pt x="35657" y="128909"/>
                    <a:pt x="35657" y="194736"/>
                    <a:pt x="35657" y="263305"/>
                  </a:cubicBezTo>
                  <a:cubicBezTo>
                    <a:pt x="35657" y="279761"/>
                    <a:pt x="41142" y="285247"/>
                    <a:pt x="57599" y="285247"/>
                  </a:cubicBezTo>
                  <a:cubicBezTo>
                    <a:pt x="101483" y="285247"/>
                    <a:pt x="148110" y="285247"/>
                    <a:pt x="191994" y="285247"/>
                  </a:cubicBezTo>
                  <a:close/>
                </a:path>
              </a:pathLst>
            </a:custGeom>
            <a:solidFill>
              <a:srgbClr val="000000"/>
            </a:solidFill>
            <a:ln w="27426" cap="flat">
              <a:noFill/>
              <a:prstDash val="solid"/>
              <a:miter/>
            </a:ln>
          </p:spPr>
          <p:txBody>
            <a:bodyPr rtlCol="0" anchor="ctr"/>
            <a:lstStyle/>
            <a:p>
              <a:endParaRPr lang="en-US"/>
            </a:p>
          </p:txBody>
        </p:sp>
        <p:grpSp>
          <p:nvGrpSpPr>
            <p:cNvPr id="56" name="Graphic 3">
              <a:extLst>
                <a:ext uri="{FF2B5EF4-FFF2-40B4-BE49-F238E27FC236}">
                  <a16:creationId xmlns:a16="http://schemas.microsoft.com/office/drawing/2014/main" id="{A7576295-81AD-591B-1593-473A8D02D0A1}"/>
                </a:ext>
              </a:extLst>
            </p:cNvPr>
            <p:cNvGrpSpPr/>
            <p:nvPr/>
          </p:nvGrpSpPr>
          <p:grpSpPr>
            <a:xfrm>
              <a:off x="8815328" y="5441122"/>
              <a:ext cx="263304" cy="191993"/>
              <a:chOff x="8815328" y="5441122"/>
              <a:chExt cx="263304" cy="191993"/>
            </a:xfrm>
            <a:solidFill>
              <a:srgbClr val="00BADE"/>
            </a:solidFill>
          </p:grpSpPr>
          <p:sp>
            <p:nvSpPr>
              <p:cNvPr id="57" name="Freeform 975">
                <a:extLst>
                  <a:ext uri="{FF2B5EF4-FFF2-40B4-BE49-F238E27FC236}">
                    <a16:creationId xmlns:a16="http://schemas.microsoft.com/office/drawing/2014/main" id="{1BD0041E-2FE6-576B-5AB1-3FC6D6ECAF8E}"/>
                  </a:ext>
                </a:extLst>
              </p:cNvPr>
              <p:cNvSpPr/>
              <p:nvPr/>
            </p:nvSpPr>
            <p:spPr>
              <a:xfrm>
                <a:off x="8815328" y="5441122"/>
                <a:ext cx="263304" cy="101482"/>
              </a:xfrm>
              <a:custGeom>
                <a:avLst/>
                <a:gdLst>
                  <a:gd name="connsiteX0" fmla="*/ 244105 w 263304"/>
                  <a:gd name="connsiteY0" fmla="*/ 0 h 101482"/>
                  <a:gd name="connsiteX1" fmla="*/ 263305 w 263304"/>
                  <a:gd name="connsiteY1" fmla="*/ 30170 h 101482"/>
                  <a:gd name="connsiteX2" fmla="*/ 252333 w 263304"/>
                  <a:gd name="connsiteY2" fmla="*/ 38399 h 101482"/>
                  <a:gd name="connsiteX3" fmla="*/ 181022 w 263304"/>
                  <a:gd name="connsiteY3" fmla="*/ 82283 h 101482"/>
                  <a:gd name="connsiteX4" fmla="*/ 153594 w 263304"/>
                  <a:gd name="connsiteY4" fmla="*/ 82283 h 101482"/>
                  <a:gd name="connsiteX5" fmla="*/ 106967 w 263304"/>
                  <a:gd name="connsiteY5" fmla="*/ 57598 h 101482"/>
                  <a:gd name="connsiteX6" fmla="*/ 90511 w 263304"/>
                  <a:gd name="connsiteY6" fmla="*/ 57598 h 101482"/>
                  <a:gd name="connsiteX7" fmla="*/ 19198 w 263304"/>
                  <a:gd name="connsiteY7" fmla="*/ 101482 h 101482"/>
                  <a:gd name="connsiteX8" fmla="*/ 0 w 263304"/>
                  <a:gd name="connsiteY8" fmla="*/ 71312 h 101482"/>
                  <a:gd name="connsiteX9" fmla="*/ 60340 w 263304"/>
                  <a:gd name="connsiteY9" fmla="*/ 35656 h 101482"/>
                  <a:gd name="connsiteX10" fmla="*/ 131653 w 263304"/>
                  <a:gd name="connsiteY10" fmla="*/ 32913 h 101482"/>
                  <a:gd name="connsiteX11" fmla="*/ 164566 w 263304"/>
                  <a:gd name="connsiteY11" fmla="*/ 46627 h 101482"/>
                  <a:gd name="connsiteX12" fmla="*/ 197478 w 263304"/>
                  <a:gd name="connsiteY12" fmla="*/ 30170 h 101482"/>
                  <a:gd name="connsiteX13" fmla="*/ 244105 w 263304"/>
                  <a:gd name="connsiteY13"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304" h="101482">
                    <a:moveTo>
                      <a:pt x="244105" y="0"/>
                    </a:moveTo>
                    <a:cubicBezTo>
                      <a:pt x="249591" y="10971"/>
                      <a:pt x="255077" y="19199"/>
                      <a:pt x="263305" y="30170"/>
                    </a:cubicBezTo>
                    <a:cubicBezTo>
                      <a:pt x="260563" y="32913"/>
                      <a:pt x="255077" y="35656"/>
                      <a:pt x="252333" y="38399"/>
                    </a:cubicBezTo>
                    <a:cubicBezTo>
                      <a:pt x="227649" y="52113"/>
                      <a:pt x="205708" y="65827"/>
                      <a:pt x="181022" y="82283"/>
                    </a:cubicBezTo>
                    <a:cubicBezTo>
                      <a:pt x="172794" y="87768"/>
                      <a:pt x="164566" y="87768"/>
                      <a:pt x="153594" y="82283"/>
                    </a:cubicBezTo>
                    <a:cubicBezTo>
                      <a:pt x="137138" y="74054"/>
                      <a:pt x="120681" y="65827"/>
                      <a:pt x="106967" y="57598"/>
                    </a:cubicBezTo>
                    <a:cubicBezTo>
                      <a:pt x="101481" y="54856"/>
                      <a:pt x="95997" y="54856"/>
                      <a:pt x="90511" y="57598"/>
                    </a:cubicBezTo>
                    <a:cubicBezTo>
                      <a:pt x="68569" y="71312"/>
                      <a:pt x="43884" y="85025"/>
                      <a:pt x="19198" y="101482"/>
                    </a:cubicBezTo>
                    <a:cubicBezTo>
                      <a:pt x="13714" y="90511"/>
                      <a:pt x="8228" y="82283"/>
                      <a:pt x="0" y="71312"/>
                    </a:cubicBezTo>
                    <a:cubicBezTo>
                      <a:pt x="19198" y="57598"/>
                      <a:pt x="41142" y="46627"/>
                      <a:pt x="60340" y="35656"/>
                    </a:cubicBezTo>
                    <a:cubicBezTo>
                      <a:pt x="101481" y="10971"/>
                      <a:pt x="87767" y="10971"/>
                      <a:pt x="131653" y="32913"/>
                    </a:cubicBezTo>
                    <a:cubicBezTo>
                      <a:pt x="142623" y="38399"/>
                      <a:pt x="153594" y="49370"/>
                      <a:pt x="164566" y="46627"/>
                    </a:cubicBezTo>
                    <a:cubicBezTo>
                      <a:pt x="175536" y="46627"/>
                      <a:pt x="186508" y="35656"/>
                      <a:pt x="197478" y="30170"/>
                    </a:cubicBezTo>
                    <a:cubicBezTo>
                      <a:pt x="211192" y="19199"/>
                      <a:pt x="227649" y="10971"/>
                      <a:pt x="244105" y="0"/>
                    </a:cubicBezTo>
                    <a:close/>
                  </a:path>
                </a:pathLst>
              </a:custGeom>
              <a:solidFill>
                <a:srgbClr val="63A043"/>
              </a:solidFill>
              <a:ln w="27426" cap="flat">
                <a:noFill/>
                <a:prstDash val="solid"/>
                <a:miter/>
              </a:ln>
            </p:spPr>
            <p:txBody>
              <a:bodyPr rtlCol="0" anchor="ctr"/>
              <a:lstStyle/>
              <a:p>
                <a:endParaRPr lang="en-US"/>
              </a:p>
            </p:txBody>
          </p:sp>
          <p:sp>
            <p:nvSpPr>
              <p:cNvPr id="58" name="Freeform 976">
                <a:extLst>
                  <a:ext uri="{FF2B5EF4-FFF2-40B4-BE49-F238E27FC236}">
                    <a16:creationId xmlns:a16="http://schemas.microsoft.com/office/drawing/2014/main" id="{CEAD6283-E5F7-D10F-5F53-46425377D7FF}"/>
                  </a:ext>
                </a:extLst>
              </p:cNvPr>
              <p:cNvSpPr/>
              <p:nvPr/>
            </p:nvSpPr>
            <p:spPr>
              <a:xfrm>
                <a:off x="9032005" y="5528890"/>
                <a:ext cx="32913" cy="104225"/>
              </a:xfrm>
              <a:custGeom>
                <a:avLst/>
                <a:gdLst>
                  <a:gd name="connsiteX0" fmla="*/ 0 w 32913"/>
                  <a:gd name="connsiteY0" fmla="*/ 0 h 104225"/>
                  <a:gd name="connsiteX1" fmla="*/ 32914 w 32913"/>
                  <a:gd name="connsiteY1" fmla="*/ 0 h 104225"/>
                  <a:gd name="connsiteX2" fmla="*/ 32914 w 32913"/>
                  <a:gd name="connsiteY2" fmla="*/ 104225 h 104225"/>
                  <a:gd name="connsiteX3" fmla="*/ 0 w 32913"/>
                  <a:gd name="connsiteY3" fmla="*/ 104225 h 104225"/>
                  <a:gd name="connsiteX4" fmla="*/ 0 w 32913"/>
                  <a:gd name="connsiteY4" fmla="*/ 0 h 10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 h="104225">
                    <a:moveTo>
                      <a:pt x="0" y="0"/>
                    </a:moveTo>
                    <a:cubicBezTo>
                      <a:pt x="10972" y="0"/>
                      <a:pt x="21942" y="0"/>
                      <a:pt x="32914" y="0"/>
                    </a:cubicBezTo>
                    <a:cubicBezTo>
                      <a:pt x="32914" y="35656"/>
                      <a:pt x="32914" y="68569"/>
                      <a:pt x="32914" y="104225"/>
                    </a:cubicBezTo>
                    <a:cubicBezTo>
                      <a:pt x="21942" y="104225"/>
                      <a:pt x="10972" y="104225"/>
                      <a:pt x="0" y="104225"/>
                    </a:cubicBezTo>
                    <a:cubicBezTo>
                      <a:pt x="0" y="68569"/>
                      <a:pt x="0" y="32913"/>
                      <a:pt x="0" y="0"/>
                    </a:cubicBezTo>
                    <a:close/>
                  </a:path>
                </a:pathLst>
              </a:custGeom>
              <a:solidFill>
                <a:srgbClr val="63A043"/>
              </a:solidFill>
              <a:ln w="27426" cap="flat">
                <a:noFill/>
                <a:prstDash val="solid"/>
                <a:miter/>
              </a:ln>
            </p:spPr>
            <p:txBody>
              <a:bodyPr rtlCol="0" anchor="ctr"/>
              <a:lstStyle/>
              <a:p>
                <a:endParaRPr lang="en-US"/>
              </a:p>
            </p:txBody>
          </p:sp>
          <p:sp>
            <p:nvSpPr>
              <p:cNvPr id="59" name="Freeform 977">
                <a:extLst>
                  <a:ext uri="{FF2B5EF4-FFF2-40B4-BE49-F238E27FC236}">
                    <a16:creationId xmlns:a16="http://schemas.microsoft.com/office/drawing/2014/main" id="{029BC9B1-6507-0C06-6ABD-8B18DFF426B0}"/>
                  </a:ext>
                </a:extLst>
              </p:cNvPr>
              <p:cNvSpPr/>
              <p:nvPr/>
            </p:nvSpPr>
            <p:spPr>
              <a:xfrm>
                <a:off x="8894867" y="5545347"/>
                <a:ext cx="32913" cy="85025"/>
              </a:xfrm>
              <a:custGeom>
                <a:avLst/>
                <a:gdLst>
                  <a:gd name="connsiteX0" fmla="*/ 32914 w 32913"/>
                  <a:gd name="connsiteY0" fmla="*/ 0 h 85025"/>
                  <a:gd name="connsiteX1" fmla="*/ 32914 w 32913"/>
                  <a:gd name="connsiteY1" fmla="*/ 85026 h 85025"/>
                  <a:gd name="connsiteX2" fmla="*/ 0 w 32913"/>
                  <a:gd name="connsiteY2" fmla="*/ 85026 h 85025"/>
                  <a:gd name="connsiteX3" fmla="*/ 0 w 32913"/>
                  <a:gd name="connsiteY3" fmla="*/ 0 h 85025"/>
                  <a:gd name="connsiteX4" fmla="*/ 32914 w 32913"/>
                  <a:gd name="connsiteY4" fmla="*/ 0 h 8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 h="85025">
                    <a:moveTo>
                      <a:pt x="32914" y="0"/>
                    </a:moveTo>
                    <a:cubicBezTo>
                      <a:pt x="32914" y="30171"/>
                      <a:pt x="32914" y="57598"/>
                      <a:pt x="32914" y="85026"/>
                    </a:cubicBezTo>
                    <a:cubicBezTo>
                      <a:pt x="21942" y="85026"/>
                      <a:pt x="10972" y="85026"/>
                      <a:pt x="0" y="85026"/>
                    </a:cubicBezTo>
                    <a:cubicBezTo>
                      <a:pt x="0" y="57598"/>
                      <a:pt x="0" y="27428"/>
                      <a:pt x="0" y="0"/>
                    </a:cubicBezTo>
                    <a:cubicBezTo>
                      <a:pt x="8228" y="0"/>
                      <a:pt x="21942" y="0"/>
                      <a:pt x="32914" y="0"/>
                    </a:cubicBezTo>
                    <a:close/>
                  </a:path>
                </a:pathLst>
              </a:custGeom>
              <a:solidFill>
                <a:srgbClr val="63A043"/>
              </a:solidFill>
              <a:ln w="27426" cap="flat">
                <a:noFill/>
                <a:prstDash val="solid"/>
                <a:miter/>
              </a:ln>
            </p:spPr>
            <p:txBody>
              <a:bodyPr rtlCol="0" anchor="ctr"/>
              <a:lstStyle/>
              <a:p>
                <a:endParaRPr lang="en-US"/>
              </a:p>
            </p:txBody>
          </p:sp>
          <p:sp>
            <p:nvSpPr>
              <p:cNvPr id="60" name="Freeform 978">
                <a:extLst>
                  <a:ext uri="{FF2B5EF4-FFF2-40B4-BE49-F238E27FC236}">
                    <a16:creationId xmlns:a16="http://schemas.microsoft.com/office/drawing/2014/main" id="{B143939B-3EF3-0846-306C-BBA7D5192EB7}"/>
                  </a:ext>
                </a:extLst>
              </p:cNvPr>
              <p:cNvSpPr/>
              <p:nvPr/>
            </p:nvSpPr>
            <p:spPr>
              <a:xfrm>
                <a:off x="8963436" y="5564546"/>
                <a:ext cx="32913" cy="68569"/>
              </a:xfrm>
              <a:custGeom>
                <a:avLst/>
                <a:gdLst>
                  <a:gd name="connsiteX0" fmla="*/ 32914 w 32913"/>
                  <a:gd name="connsiteY0" fmla="*/ 68569 h 68569"/>
                  <a:gd name="connsiteX1" fmla="*/ 0 w 32913"/>
                  <a:gd name="connsiteY1" fmla="*/ 68569 h 68569"/>
                  <a:gd name="connsiteX2" fmla="*/ 0 w 32913"/>
                  <a:gd name="connsiteY2" fmla="*/ 0 h 68569"/>
                  <a:gd name="connsiteX3" fmla="*/ 32914 w 32913"/>
                  <a:gd name="connsiteY3" fmla="*/ 0 h 68569"/>
                  <a:gd name="connsiteX4" fmla="*/ 32914 w 32913"/>
                  <a:gd name="connsiteY4" fmla="*/ 68569 h 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 h="68569">
                    <a:moveTo>
                      <a:pt x="32914" y="68569"/>
                    </a:moveTo>
                    <a:cubicBezTo>
                      <a:pt x="21942" y="68569"/>
                      <a:pt x="10972" y="68569"/>
                      <a:pt x="0" y="68569"/>
                    </a:cubicBezTo>
                    <a:cubicBezTo>
                      <a:pt x="0" y="46626"/>
                      <a:pt x="0" y="21942"/>
                      <a:pt x="0" y="0"/>
                    </a:cubicBezTo>
                    <a:cubicBezTo>
                      <a:pt x="10972" y="0"/>
                      <a:pt x="21942" y="0"/>
                      <a:pt x="32914" y="0"/>
                    </a:cubicBezTo>
                    <a:cubicBezTo>
                      <a:pt x="32914" y="21942"/>
                      <a:pt x="32914" y="43884"/>
                      <a:pt x="32914" y="68569"/>
                    </a:cubicBezTo>
                    <a:close/>
                  </a:path>
                </a:pathLst>
              </a:custGeom>
              <a:solidFill>
                <a:srgbClr val="63A043"/>
              </a:solidFill>
              <a:ln w="27426" cap="flat">
                <a:noFill/>
                <a:prstDash val="solid"/>
                <a:miter/>
              </a:ln>
            </p:spPr>
            <p:txBody>
              <a:bodyPr rtlCol="0" anchor="ctr"/>
              <a:lstStyle/>
              <a:p>
                <a:endParaRPr lang="en-US"/>
              </a:p>
            </p:txBody>
          </p:sp>
          <p:sp>
            <p:nvSpPr>
              <p:cNvPr id="61" name="Freeform 979">
                <a:extLst>
                  <a:ext uri="{FF2B5EF4-FFF2-40B4-BE49-F238E27FC236}">
                    <a16:creationId xmlns:a16="http://schemas.microsoft.com/office/drawing/2014/main" id="{E087CEE5-7517-88AD-EFA0-E7DCE9E0390F}"/>
                  </a:ext>
                </a:extLst>
              </p:cNvPr>
              <p:cNvSpPr/>
              <p:nvPr/>
            </p:nvSpPr>
            <p:spPr>
              <a:xfrm>
                <a:off x="8823556" y="5561803"/>
                <a:ext cx="32913" cy="68569"/>
              </a:xfrm>
              <a:custGeom>
                <a:avLst/>
                <a:gdLst>
                  <a:gd name="connsiteX0" fmla="*/ 0 w 32913"/>
                  <a:gd name="connsiteY0" fmla="*/ 68569 h 68569"/>
                  <a:gd name="connsiteX1" fmla="*/ 0 w 32913"/>
                  <a:gd name="connsiteY1" fmla="*/ 0 h 68569"/>
                  <a:gd name="connsiteX2" fmla="*/ 32914 w 32913"/>
                  <a:gd name="connsiteY2" fmla="*/ 0 h 68569"/>
                  <a:gd name="connsiteX3" fmla="*/ 32914 w 32913"/>
                  <a:gd name="connsiteY3" fmla="*/ 68569 h 68569"/>
                  <a:gd name="connsiteX4" fmla="*/ 0 w 32913"/>
                  <a:gd name="connsiteY4" fmla="*/ 68569 h 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 h="68569">
                    <a:moveTo>
                      <a:pt x="0" y="68569"/>
                    </a:moveTo>
                    <a:cubicBezTo>
                      <a:pt x="0" y="43884"/>
                      <a:pt x="0" y="21942"/>
                      <a:pt x="0" y="0"/>
                    </a:cubicBezTo>
                    <a:cubicBezTo>
                      <a:pt x="10970" y="0"/>
                      <a:pt x="21942" y="0"/>
                      <a:pt x="32914" y="0"/>
                    </a:cubicBezTo>
                    <a:cubicBezTo>
                      <a:pt x="32914" y="21942"/>
                      <a:pt x="32914" y="46626"/>
                      <a:pt x="32914" y="68569"/>
                    </a:cubicBezTo>
                    <a:cubicBezTo>
                      <a:pt x="21942" y="68569"/>
                      <a:pt x="10970" y="68569"/>
                      <a:pt x="0" y="68569"/>
                    </a:cubicBezTo>
                    <a:close/>
                  </a:path>
                </a:pathLst>
              </a:custGeom>
              <a:solidFill>
                <a:srgbClr val="63A043"/>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74402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DA37E9-726C-7D7B-7C2D-06470A310B36}"/>
              </a:ext>
            </a:extLst>
          </p:cNvPr>
          <p:cNvSpPr>
            <a:spLocks noGrp="1"/>
          </p:cNvSpPr>
          <p:nvPr>
            <p:ph type="body" sz="quarter" idx="18"/>
          </p:nvPr>
        </p:nvSpPr>
        <p:spPr>
          <a:xfrm>
            <a:off x="5291744" y="611725"/>
            <a:ext cx="6189056" cy="5775219"/>
          </a:xfrm>
        </p:spPr>
        <p:txBody>
          <a:bodyPr>
            <a:normAutofit/>
          </a:bodyPr>
          <a:lstStyle/>
          <a:p>
            <a:pPr marL="342900" indent="-342900">
              <a:buFont typeface="Arial" panose="020B0604020202020204" pitchFamily="34" charset="0"/>
              <a:buChar char="•"/>
            </a:pPr>
            <a:r>
              <a:rPr lang="en-US">
                <a:solidFill>
                  <a:srgbClr val="297239"/>
                </a:solidFill>
              </a:rPr>
              <a:t>The functions of a supply chain include product development, marketing, operations, distribution, finance, and customer service.</a:t>
            </a:r>
          </a:p>
          <a:p>
            <a:pPr marL="342900" indent="-342900">
              <a:buFont typeface="Arial" panose="020B0604020202020204" pitchFamily="34" charset="0"/>
              <a:buChar char="•"/>
            </a:pPr>
            <a:r>
              <a:rPr lang="en-US">
                <a:solidFill>
                  <a:srgbClr val="297239"/>
                </a:solidFill>
              </a:rPr>
              <a:t>Today, many supply chains are global in scale.</a:t>
            </a:r>
          </a:p>
          <a:p>
            <a:pPr marL="342900" indent="-342900">
              <a:buFont typeface="Arial" panose="020B0604020202020204" pitchFamily="34" charset="0"/>
              <a:buChar char="•"/>
            </a:pPr>
            <a:r>
              <a:rPr lang="en-US">
                <a:solidFill>
                  <a:srgbClr val="297239"/>
                </a:solidFill>
              </a:rPr>
              <a:t>Effective supply chain management results in lower costs and a faster production cycle.</a:t>
            </a:r>
          </a:p>
          <a:p>
            <a:pPr marL="342900" indent="-342900">
              <a:buFont typeface="Arial" panose="020B0604020202020204" pitchFamily="34" charset="0"/>
              <a:buChar char="•"/>
            </a:pPr>
            <a:r>
              <a:rPr lang="en-US">
                <a:solidFill>
                  <a:srgbClr val="297239"/>
                </a:solidFill>
              </a:rPr>
              <a:t>Long Supply chains are usually more complex harder to manage and less environmentally friendly. </a:t>
            </a:r>
          </a:p>
          <a:p>
            <a:pPr marL="342900" indent="-342900">
              <a:buFont typeface="Arial" panose="020B0604020202020204" pitchFamily="34" charset="0"/>
              <a:buChar char="•"/>
            </a:pPr>
            <a:r>
              <a:rPr lang="en-US">
                <a:solidFill>
                  <a:srgbClr val="297239"/>
                </a:solidFill>
              </a:rPr>
              <a:t>Short Supply chains mean they have fewer links and are therefore easier to control which usually means the end good travels less.</a:t>
            </a:r>
            <a:endParaRPr lang="en-IE">
              <a:solidFill>
                <a:srgbClr val="297239"/>
              </a:solidFill>
            </a:endParaRPr>
          </a:p>
        </p:txBody>
      </p:sp>
      <p:sp>
        <p:nvSpPr>
          <p:cNvPr id="3" name="Text Placeholder 2">
            <a:extLst>
              <a:ext uri="{FF2B5EF4-FFF2-40B4-BE49-F238E27FC236}">
                <a16:creationId xmlns:a16="http://schemas.microsoft.com/office/drawing/2014/main" id="{651786F5-663F-E25A-F75A-00958390C6F9}"/>
              </a:ext>
            </a:extLst>
          </p:cNvPr>
          <p:cNvSpPr>
            <a:spLocks noGrp="1"/>
          </p:cNvSpPr>
          <p:nvPr>
            <p:ph type="body" sz="quarter" idx="16"/>
          </p:nvPr>
        </p:nvSpPr>
        <p:spPr>
          <a:xfrm>
            <a:off x="435688" y="622317"/>
            <a:ext cx="4163428" cy="1652308"/>
          </a:xfrm>
        </p:spPr>
        <p:txBody>
          <a:bodyPr anchor="ctr"/>
          <a:lstStyle/>
          <a:p>
            <a:r>
              <a:rPr lang="en-IE"/>
              <a:t>Understanding Supply Chains</a:t>
            </a:r>
          </a:p>
        </p:txBody>
      </p:sp>
      <p:grpSp>
        <p:nvGrpSpPr>
          <p:cNvPr id="4" name="Graphic 3">
            <a:extLst>
              <a:ext uri="{FF2B5EF4-FFF2-40B4-BE49-F238E27FC236}">
                <a16:creationId xmlns:a16="http://schemas.microsoft.com/office/drawing/2014/main" id="{22072FE4-C6F2-2723-DD40-0F152D98F1B7}"/>
              </a:ext>
            </a:extLst>
          </p:cNvPr>
          <p:cNvGrpSpPr/>
          <p:nvPr/>
        </p:nvGrpSpPr>
        <p:grpSpPr>
          <a:xfrm>
            <a:off x="841591" y="2695653"/>
            <a:ext cx="1967033" cy="1887723"/>
            <a:chOff x="4422991" y="3660630"/>
            <a:chExt cx="1086135" cy="1083391"/>
          </a:xfrm>
        </p:grpSpPr>
        <p:sp>
          <p:nvSpPr>
            <p:cNvPr id="5" name="Freeform 1477">
              <a:extLst>
                <a:ext uri="{FF2B5EF4-FFF2-40B4-BE49-F238E27FC236}">
                  <a16:creationId xmlns:a16="http://schemas.microsoft.com/office/drawing/2014/main" id="{D9AAFF38-F1B9-222D-49B3-44E458DF29E8}"/>
                </a:ext>
              </a:extLst>
            </p:cNvPr>
            <p:cNvSpPr/>
            <p:nvPr/>
          </p:nvSpPr>
          <p:spPr>
            <a:xfrm>
              <a:off x="4422991" y="3660630"/>
              <a:ext cx="1086135" cy="1083391"/>
            </a:xfrm>
            <a:custGeom>
              <a:avLst/>
              <a:gdLst>
                <a:gd name="connsiteX0" fmla="*/ 754261 w 1086135"/>
                <a:gd name="connsiteY0" fmla="*/ 139881 h 1083391"/>
                <a:gd name="connsiteX1" fmla="*/ 702148 w 1086135"/>
                <a:gd name="connsiteY1" fmla="*/ 191993 h 1083391"/>
                <a:gd name="connsiteX2" fmla="*/ 702148 w 1086135"/>
                <a:gd name="connsiteY2" fmla="*/ 331874 h 1083391"/>
                <a:gd name="connsiteX3" fmla="*/ 754261 w 1086135"/>
                <a:gd name="connsiteY3" fmla="*/ 383987 h 1083391"/>
                <a:gd name="connsiteX4" fmla="*/ 1034023 w 1086135"/>
                <a:gd name="connsiteY4" fmla="*/ 383987 h 1083391"/>
                <a:gd name="connsiteX5" fmla="*/ 1086136 w 1086135"/>
                <a:gd name="connsiteY5" fmla="*/ 331874 h 1083391"/>
                <a:gd name="connsiteX6" fmla="*/ 1086136 w 1086135"/>
                <a:gd name="connsiteY6" fmla="*/ 191993 h 1083391"/>
                <a:gd name="connsiteX7" fmla="*/ 1034023 w 1086135"/>
                <a:gd name="connsiteY7" fmla="*/ 139881 h 1083391"/>
                <a:gd name="connsiteX8" fmla="*/ 962711 w 1086135"/>
                <a:gd name="connsiteY8" fmla="*/ 139881 h 1083391"/>
                <a:gd name="connsiteX9" fmla="*/ 981911 w 1086135"/>
                <a:gd name="connsiteY9" fmla="*/ 87768 h 1083391"/>
                <a:gd name="connsiteX10" fmla="*/ 894142 w 1086135"/>
                <a:gd name="connsiteY10" fmla="*/ 0 h 1083391"/>
                <a:gd name="connsiteX11" fmla="*/ 809117 w 1086135"/>
                <a:gd name="connsiteY11" fmla="*/ 71312 h 1083391"/>
                <a:gd name="connsiteX12" fmla="*/ 614380 w 1086135"/>
                <a:gd name="connsiteY12" fmla="*/ 71312 h 1083391"/>
                <a:gd name="connsiteX13" fmla="*/ 526611 w 1086135"/>
                <a:gd name="connsiteY13" fmla="*/ 159080 h 1083391"/>
                <a:gd name="connsiteX14" fmla="*/ 526611 w 1086135"/>
                <a:gd name="connsiteY14" fmla="*/ 318161 h 1083391"/>
                <a:gd name="connsiteX15" fmla="*/ 458042 w 1086135"/>
                <a:gd name="connsiteY15" fmla="*/ 386730 h 1083391"/>
                <a:gd name="connsiteX16" fmla="*/ 263306 w 1086135"/>
                <a:gd name="connsiteY16" fmla="*/ 386730 h 1083391"/>
                <a:gd name="connsiteX17" fmla="*/ 175537 w 1086135"/>
                <a:gd name="connsiteY17" fmla="*/ 474498 h 1083391"/>
                <a:gd name="connsiteX18" fmla="*/ 175537 w 1086135"/>
                <a:gd name="connsiteY18" fmla="*/ 633578 h 1083391"/>
                <a:gd name="connsiteX19" fmla="*/ 104225 w 1086135"/>
                <a:gd name="connsiteY19" fmla="*/ 718604 h 1083391"/>
                <a:gd name="connsiteX20" fmla="*/ 123425 w 1086135"/>
                <a:gd name="connsiteY20" fmla="*/ 770716 h 1083391"/>
                <a:gd name="connsiteX21" fmla="*/ 52113 w 1086135"/>
                <a:gd name="connsiteY21" fmla="*/ 770716 h 1083391"/>
                <a:gd name="connsiteX22" fmla="*/ 0 w 1086135"/>
                <a:gd name="connsiteY22" fmla="*/ 822829 h 1083391"/>
                <a:gd name="connsiteX23" fmla="*/ 0 w 1086135"/>
                <a:gd name="connsiteY23" fmla="*/ 962710 h 1083391"/>
                <a:gd name="connsiteX24" fmla="*/ 52113 w 1086135"/>
                <a:gd name="connsiteY24" fmla="*/ 1014822 h 1083391"/>
                <a:gd name="connsiteX25" fmla="*/ 331875 w 1086135"/>
                <a:gd name="connsiteY25" fmla="*/ 1014822 h 1083391"/>
                <a:gd name="connsiteX26" fmla="*/ 383987 w 1086135"/>
                <a:gd name="connsiteY26" fmla="*/ 962710 h 1083391"/>
                <a:gd name="connsiteX27" fmla="*/ 383987 w 1086135"/>
                <a:gd name="connsiteY27" fmla="*/ 822829 h 1083391"/>
                <a:gd name="connsiteX28" fmla="*/ 331875 w 1086135"/>
                <a:gd name="connsiteY28" fmla="*/ 770716 h 1083391"/>
                <a:gd name="connsiteX29" fmla="*/ 260563 w 1086135"/>
                <a:gd name="connsiteY29" fmla="*/ 770716 h 1083391"/>
                <a:gd name="connsiteX30" fmla="*/ 279762 w 1086135"/>
                <a:gd name="connsiteY30" fmla="*/ 718604 h 1083391"/>
                <a:gd name="connsiteX31" fmla="*/ 208450 w 1086135"/>
                <a:gd name="connsiteY31" fmla="*/ 633578 h 1083391"/>
                <a:gd name="connsiteX32" fmla="*/ 208450 w 1086135"/>
                <a:gd name="connsiteY32" fmla="*/ 474498 h 1083391"/>
                <a:gd name="connsiteX33" fmla="*/ 260563 w 1086135"/>
                <a:gd name="connsiteY33" fmla="*/ 422385 h 1083391"/>
                <a:gd name="connsiteX34" fmla="*/ 455300 w 1086135"/>
                <a:gd name="connsiteY34" fmla="*/ 422385 h 1083391"/>
                <a:gd name="connsiteX35" fmla="*/ 471756 w 1086135"/>
                <a:gd name="connsiteY35" fmla="*/ 458041 h 1083391"/>
                <a:gd name="connsiteX36" fmla="*/ 400444 w 1086135"/>
                <a:gd name="connsiteY36" fmla="*/ 458041 h 1083391"/>
                <a:gd name="connsiteX37" fmla="*/ 348331 w 1086135"/>
                <a:gd name="connsiteY37" fmla="*/ 510154 h 1083391"/>
                <a:gd name="connsiteX38" fmla="*/ 348331 w 1086135"/>
                <a:gd name="connsiteY38" fmla="*/ 650035 h 1083391"/>
                <a:gd name="connsiteX39" fmla="*/ 400444 w 1086135"/>
                <a:gd name="connsiteY39" fmla="*/ 702147 h 1083391"/>
                <a:gd name="connsiteX40" fmla="*/ 537583 w 1086135"/>
                <a:gd name="connsiteY40" fmla="*/ 702147 h 1083391"/>
                <a:gd name="connsiteX41" fmla="*/ 534840 w 1086135"/>
                <a:gd name="connsiteY41" fmla="*/ 710375 h 1083391"/>
                <a:gd name="connsiteX42" fmla="*/ 488213 w 1086135"/>
                <a:gd name="connsiteY42" fmla="*/ 721347 h 1083391"/>
                <a:gd name="connsiteX43" fmla="*/ 488213 w 1086135"/>
                <a:gd name="connsiteY43" fmla="*/ 852999 h 1083391"/>
                <a:gd name="connsiteX44" fmla="*/ 534840 w 1086135"/>
                <a:gd name="connsiteY44" fmla="*/ 863970 h 1083391"/>
                <a:gd name="connsiteX45" fmla="*/ 554039 w 1086135"/>
                <a:gd name="connsiteY45" fmla="*/ 907854 h 1083391"/>
                <a:gd name="connsiteX46" fmla="*/ 529354 w 1086135"/>
                <a:gd name="connsiteY46" fmla="*/ 948996 h 1083391"/>
                <a:gd name="connsiteX47" fmla="*/ 622608 w 1086135"/>
                <a:gd name="connsiteY47" fmla="*/ 1042250 h 1083391"/>
                <a:gd name="connsiteX48" fmla="*/ 663750 w 1086135"/>
                <a:gd name="connsiteY48" fmla="*/ 1017565 h 1083391"/>
                <a:gd name="connsiteX49" fmla="*/ 707634 w 1086135"/>
                <a:gd name="connsiteY49" fmla="*/ 1036764 h 1083391"/>
                <a:gd name="connsiteX50" fmla="*/ 718605 w 1086135"/>
                <a:gd name="connsiteY50" fmla="*/ 1083391 h 1083391"/>
                <a:gd name="connsiteX51" fmla="*/ 850258 w 1086135"/>
                <a:gd name="connsiteY51" fmla="*/ 1083391 h 1083391"/>
                <a:gd name="connsiteX52" fmla="*/ 861229 w 1086135"/>
                <a:gd name="connsiteY52" fmla="*/ 1036764 h 1083391"/>
                <a:gd name="connsiteX53" fmla="*/ 905114 w 1086135"/>
                <a:gd name="connsiteY53" fmla="*/ 1017565 h 1083391"/>
                <a:gd name="connsiteX54" fmla="*/ 946255 w 1086135"/>
                <a:gd name="connsiteY54" fmla="*/ 1042250 h 1083391"/>
                <a:gd name="connsiteX55" fmla="*/ 1039509 w 1086135"/>
                <a:gd name="connsiteY55" fmla="*/ 948996 h 1083391"/>
                <a:gd name="connsiteX56" fmla="*/ 1014824 w 1086135"/>
                <a:gd name="connsiteY56" fmla="*/ 907854 h 1083391"/>
                <a:gd name="connsiteX57" fmla="*/ 1034023 w 1086135"/>
                <a:gd name="connsiteY57" fmla="*/ 863970 h 1083391"/>
                <a:gd name="connsiteX58" fmla="*/ 1080651 w 1086135"/>
                <a:gd name="connsiteY58" fmla="*/ 852999 h 1083391"/>
                <a:gd name="connsiteX59" fmla="*/ 1080651 w 1086135"/>
                <a:gd name="connsiteY59" fmla="*/ 721347 h 1083391"/>
                <a:gd name="connsiteX60" fmla="*/ 1034023 w 1086135"/>
                <a:gd name="connsiteY60" fmla="*/ 710375 h 1083391"/>
                <a:gd name="connsiteX61" fmla="*/ 1014824 w 1086135"/>
                <a:gd name="connsiteY61" fmla="*/ 666491 h 1083391"/>
                <a:gd name="connsiteX62" fmla="*/ 1039509 w 1086135"/>
                <a:gd name="connsiteY62" fmla="*/ 625350 h 1083391"/>
                <a:gd name="connsiteX63" fmla="*/ 946255 w 1086135"/>
                <a:gd name="connsiteY63" fmla="*/ 532096 h 1083391"/>
                <a:gd name="connsiteX64" fmla="*/ 905114 w 1086135"/>
                <a:gd name="connsiteY64" fmla="*/ 556781 h 1083391"/>
                <a:gd name="connsiteX65" fmla="*/ 861229 w 1086135"/>
                <a:gd name="connsiteY65" fmla="*/ 537582 h 1083391"/>
                <a:gd name="connsiteX66" fmla="*/ 850258 w 1086135"/>
                <a:gd name="connsiteY66" fmla="*/ 490954 h 1083391"/>
                <a:gd name="connsiteX67" fmla="*/ 726834 w 1086135"/>
                <a:gd name="connsiteY67" fmla="*/ 490954 h 1083391"/>
                <a:gd name="connsiteX68" fmla="*/ 677463 w 1086135"/>
                <a:gd name="connsiteY68" fmla="*/ 455299 h 1083391"/>
                <a:gd name="connsiteX69" fmla="*/ 606152 w 1086135"/>
                <a:gd name="connsiteY69" fmla="*/ 455299 h 1083391"/>
                <a:gd name="connsiteX70" fmla="*/ 625351 w 1086135"/>
                <a:gd name="connsiteY70" fmla="*/ 403186 h 1083391"/>
                <a:gd name="connsiteX71" fmla="*/ 554039 w 1086135"/>
                <a:gd name="connsiteY71" fmla="*/ 318161 h 1083391"/>
                <a:gd name="connsiteX72" fmla="*/ 554039 w 1086135"/>
                <a:gd name="connsiteY72" fmla="*/ 159080 h 1083391"/>
                <a:gd name="connsiteX73" fmla="*/ 606152 w 1086135"/>
                <a:gd name="connsiteY73" fmla="*/ 106968 h 1083391"/>
                <a:gd name="connsiteX74" fmla="*/ 800888 w 1086135"/>
                <a:gd name="connsiteY74" fmla="*/ 106968 h 1083391"/>
                <a:gd name="connsiteX75" fmla="*/ 817345 w 1086135"/>
                <a:gd name="connsiteY75" fmla="*/ 142624 h 1083391"/>
                <a:gd name="connsiteX76" fmla="*/ 754261 w 1086135"/>
                <a:gd name="connsiteY76" fmla="*/ 142624 h 1083391"/>
                <a:gd name="connsiteX77" fmla="*/ 351074 w 1086135"/>
                <a:gd name="connsiteY77" fmla="*/ 825572 h 1083391"/>
                <a:gd name="connsiteX78" fmla="*/ 351074 w 1086135"/>
                <a:gd name="connsiteY78" fmla="*/ 965452 h 1083391"/>
                <a:gd name="connsiteX79" fmla="*/ 334618 w 1086135"/>
                <a:gd name="connsiteY79" fmla="*/ 981909 h 1083391"/>
                <a:gd name="connsiteX80" fmla="*/ 54855 w 1086135"/>
                <a:gd name="connsiteY80" fmla="*/ 981909 h 1083391"/>
                <a:gd name="connsiteX81" fmla="*/ 38399 w 1086135"/>
                <a:gd name="connsiteY81" fmla="*/ 965452 h 1083391"/>
                <a:gd name="connsiteX82" fmla="*/ 38399 w 1086135"/>
                <a:gd name="connsiteY82" fmla="*/ 825572 h 1083391"/>
                <a:gd name="connsiteX83" fmla="*/ 54855 w 1086135"/>
                <a:gd name="connsiteY83" fmla="*/ 809115 h 1083391"/>
                <a:gd name="connsiteX84" fmla="*/ 334618 w 1086135"/>
                <a:gd name="connsiteY84" fmla="*/ 809115 h 1083391"/>
                <a:gd name="connsiteX85" fmla="*/ 351074 w 1086135"/>
                <a:gd name="connsiteY85" fmla="*/ 825572 h 1083391"/>
                <a:gd name="connsiteX86" fmla="*/ 351074 w 1086135"/>
                <a:gd name="connsiteY86" fmla="*/ 825572 h 1083391"/>
                <a:gd name="connsiteX87" fmla="*/ 244107 w 1086135"/>
                <a:gd name="connsiteY87" fmla="*/ 721347 h 1083391"/>
                <a:gd name="connsiteX88" fmla="*/ 191994 w 1086135"/>
                <a:gd name="connsiteY88" fmla="*/ 773459 h 1083391"/>
                <a:gd name="connsiteX89" fmla="*/ 139881 w 1086135"/>
                <a:gd name="connsiteY89" fmla="*/ 721347 h 1083391"/>
                <a:gd name="connsiteX90" fmla="*/ 191994 w 1086135"/>
                <a:gd name="connsiteY90" fmla="*/ 669234 h 1083391"/>
                <a:gd name="connsiteX91" fmla="*/ 244107 w 1086135"/>
                <a:gd name="connsiteY91" fmla="*/ 721347 h 1083391"/>
                <a:gd name="connsiteX92" fmla="*/ 244107 w 1086135"/>
                <a:gd name="connsiteY92" fmla="*/ 721347 h 1083391"/>
                <a:gd name="connsiteX93" fmla="*/ 839287 w 1086135"/>
                <a:gd name="connsiteY93" fmla="*/ 567752 h 1083391"/>
                <a:gd name="connsiteX94" fmla="*/ 850258 w 1086135"/>
                <a:gd name="connsiteY94" fmla="*/ 570495 h 1083391"/>
                <a:gd name="connsiteX95" fmla="*/ 905114 w 1086135"/>
                <a:gd name="connsiteY95" fmla="*/ 592437 h 1083391"/>
                <a:gd name="connsiteX96" fmla="*/ 913342 w 1086135"/>
                <a:gd name="connsiteY96" fmla="*/ 597922 h 1083391"/>
                <a:gd name="connsiteX97" fmla="*/ 948997 w 1086135"/>
                <a:gd name="connsiteY97" fmla="*/ 575980 h 1083391"/>
                <a:gd name="connsiteX98" fmla="*/ 1003853 w 1086135"/>
                <a:gd name="connsiteY98" fmla="*/ 630835 h 1083391"/>
                <a:gd name="connsiteX99" fmla="*/ 981911 w 1086135"/>
                <a:gd name="connsiteY99" fmla="*/ 666491 h 1083391"/>
                <a:gd name="connsiteX100" fmla="*/ 987397 w 1086135"/>
                <a:gd name="connsiteY100" fmla="*/ 674720 h 1083391"/>
                <a:gd name="connsiteX101" fmla="*/ 1009338 w 1086135"/>
                <a:gd name="connsiteY101" fmla="*/ 729575 h 1083391"/>
                <a:gd name="connsiteX102" fmla="*/ 1012081 w 1086135"/>
                <a:gd name="connsiteY102" fmla="*/ 740546 h 1083391"/>
                <a:gd name="connsiteX103" fmla="*/ 1053223 w 1086135"/>
                <a:gd name="connsiteY103" fmla="*/ 751517 h 1083391"/>
                <a:gd name="connsiteX104" fmla="*/ 1053223 w 1086135"/>
                <a:gd name="connsiteY104" fmla="*/ 828314 h 1083391"/>
                <a:gd name="connsiteX105" fmla="*/ 1012081 w 1086135"/>
                <a:gd name="connsiteY105" fmla="*/ 839285 h 1083391"/>
                <a:gd name="connsiteX106" fmla="*/ 1009338 w 1086135"/>
                <a:gd name="connsiteY106" fmla="*/ 850256 h 1083391"/>
                <a:gd name="connsiteX107" fmla="*/ 987397 w 1086135"/>
                <a:gd name="connsiteY107" fmla="*/ 905112 h 1083391"/>
                <a:gd name="connsiteX108" fmla="*/ 981911 w 1086135"/>
                <a:gd name="connsiteY108" fmla="*/ 913340 h 1083391"/>
                <a:gd name="connsiteX109" fmla="*/ 1003853 w 1086135"/>
                <a:gd name="connsiteY109" fmla="*/ 948996 h 1083391"/>
                <a:gd name="connsiteX110" fmla="*/ 948997 w 1086135"/>
                <a:gd name="connsiteY110" fmla="*/ 1003851 h 1083391"/>
                <a:gd name="connsiteX111" fmla="*/ 913342 w 1086135"/>
                <a:gd name="connsiteY111" fmla="*/ 981909 h 1083391"/>
                <a:gd name="connsiteX112" fmla="*/ 905114 w 1086135"/>
                <a:gd name="connsiteY112" fmla="*/ 987394 h 1083391"/>
                <a:gd name="connsiteX113" fmla="*/ 850258 w 1086135"/>
                <a:gd name="connsiteY113" fmla="*/ 1009337 h 1083391"/>
                <a:gd name="connsiteX114" fmla="*/ 839287 w 1086135"/>
                <a:gd name="connsiteY114" fmla="*/ 1012079 h 1083391"/>
                <a:gd name="connsiteX115" fmla="*/ 828316 w 1086135"/>
                <a:gd name="connsiteY115" fmla="*/ 1053221 h 1083391"/>
                <a:gd name="connsiteX116" fmla="*/ 751519 w 1086135"/>
                <a:gd name="connsiteY116" fmla="*/ 1053221 h 1083391"/>
                <a:gd name="connsiteX117" fmla="*/ 740548 w 1086135"/>
                <a:gd name="connsiteY117" fmla="*/ 1012079 h 1083391"/>
                <a:gd name="connsiteX118" fmla="*/ 729576 w 1086135"/>
                <a:gd name="connsiteY118" fmla="*/ 1009337 h 1083391"/>
                <a:gd name="connsiteX119" fmla="*/ 674721 w 1086135"/>
                <a:gd name="connsiteY119" fmla="*/ 987394 h 1083391"/>
                <a:gd name="connsiteX120" fmla="*/ 666493 w 1086135"/>
                <a:gd name="connsiteY120" fmla="*/ 981909 h 1083391"/>
                <a:gd name="connsiteX121" fmla="*/ 630837 w 1086135"/>
                <a:gd name="connsiteY121" fmla="*/ 1003851 h 1083391"/>
                <a:gd name="connsiteX122" fmla="*/ 575981 w 1086135"/>
                <a:gd name="connsiteY122" fmla="*/ 948996 h 1083391"/>
                <a:gd name="connsiteX123" fmla="*/ 597923 w 1086135"/>
                <a:gd name="connsiteY123" fmla="*/ 913340 h 1083391"/>
                <a:gd name="connsiteX124" fmla="*/ 592438 w 1086135"/>
                <a:gd name="connsiteY124" fmla="*/ 905112 h 1083391"/>
                <a:gd name="connsiteX125" fmla="*/ 570496 w 1086135"/>
                <a:gd name="connsiteY125" fmla="*/ 850256 h 1083391"/>
                <a:gd name="connsiteX126" fmla="*/ 567753 w 1086135"/>
                <a:gd name="connsiteY126" fmla="*/ 839285 h 1083391"/>
                <a:gd name="connsiteX127" fmla="*/ 526611 w 1086135"/>
                <a:gd name="connsiteY127" fmla="*/ 828314 h 1083391"/>
                <a:gd name="connsiteX128" fmla="*/ 526611 w 1086135"/>
                <a:gd name="connsiteY128" fmla="*/ 751517 h 1083391"/>
                <a:gd name="connsiteX129" fmla="*/ 567753 w 1086135"/>
                <a:gd name="connsiteY129" fmla="*/ 740546 h 1083391"/>
                <a:gd name="connsiteX130" fmla="*/ 570496 w 1086135"/>
                <a:gd name="connsiteY130" fmla="*/ 729575 h 1083391"/>
                <a:gd name="connsiteX131" fmla="*/ 581467 w 1086135"/>
                <a:gd name="connsiteY131" fmla="*/ 702147 h 1083391"/>
                <a:gd name="connsiteX132" fmla="*/ 619866 w 1086135"/>
                <a:gd name="connsiteY132" fmla="*/ 702147 h 1083391"/>
                <a:gd name="connsiteX133" fmla="*/ 597923 w 1086135"/>
                <a:gd name="connsiteY133" fmla="*/ 789916 h 1083391"/>
                <a:gd name="connsiteX134" fmla="*/ 789917 w 1086135"/>
                <a:gd name="connsiteY134" fmla="*/ 981909 h 1083391"/>
                <a:gd name="connsiteX135" fmla="*/ 981911 w 1086135"/>
                <a:gd name="connsiteY135" fmla="*/ 789916 h 1083391"/>
                <a:gd name="connsiteX136" fmla="*/ 789917 w 1086135"/>
                <a:gd name="connsiteY136" fmla="*/ 597922 h 1083391"/>
                <a:gd name="connsiteX137" fmla="*/ 737805 w 1086135"/>
                <a:gd name="connsiteY137" fmla="*/ 606151 h 1083391"/>
                <a:gd name="connsiteX138" fmla="*/ 737805 w 1086135"/>
                <a:gd name="connsiteY138" fmla="*/ 529353 h 1083391"/>
                <a:gd name="connsiteX139" fmla="*/ 828316 w 1086135"/>
                <a:gd name="connsiteY139" fmla="*/ 529353 h 1083391"/>
                <a:gd name="connsiteX140" fmla="*/ 839287 w 1086135"/>
                <a:gd name="connsiteY140" fmla="*/ 567752 h 1083391"/>
                <a:gd name="connsiteX141" fmla="*/ 737805 w 1086135"/>
                <a:gd name="connsiteY141" fmla="*/ 650035 h 1083391"/>
                <a:gd name="connsiteX142" fmla="*/ 737805 w 1086135"/>
                <a:gd name="connsiteY142" fmla="*/ 641806 h 1083391"/>
                <a:gd name="connsiteX143" fmla="*/ 789917 w 1086135"/>
                <a:gd name="connsiteY143" fmla="*/ 633578 h 1083391"/>
                <a:gd name="connsiteX144" fmla="*/ 948997 w 1086135"/>
                <a:gd name="connsiteY144" fmla="*/ 792658 h 1083391"/>
                <a:gd name="connsiteX145" fmla="*/ 789917 w 1086135"/>
                <a:gd name="connsiteY145" fmla="*/ 951738 h 1083391"/>
                <a:gd name="connsiteX146" fmla="*/ 630837 w 1086135"/>
                <a:gd name="connsiteY146" fmla="*/ 792658 h 1083391"/>
                <a:gd name="connsiteX147" fmla="*/ 658265 w 1086135"/>
                <a:gd name="connsiteY147" fmla="*/ 704890 h 1083391"/>
                <a:gd name="connsiteX148" fmla="*/ 682949 w 1086135"/>
                <a:gd name="connsiteY148" fmla="*/ 704890 h 1083391"/>
                <a:gd name="connsiteX149" fmla="*/ 737805 w 1086135"/>
                <a:gd name="connsiteY149" fmla="*/ 650035 h 1083391"/>
                <a:gd name="connsiteX150" fmla="*/ 737805 w 1086135"/>
                <a:gd name="connsiteY150" fmla="*/ 650035 h 1083391"/>
                <a:gd name="connsiteX151" fmla="*/ 702148 w 1086135"/>
                <a:gd name="connsiteY151" fmla="*/ 510154 h 1083391"/>
                <a:gd name="connsiteX152" fmla="*/ 702148 w 1086135"/>
                <a:gd name="connsiteY152" fmla="*/ 650035 h 1083391"/>
                <a:gd name="connsiteX153" fmla="*/ 685692 w 1086135"/>
                <a:gd name="connsiteY153" fmla="*/ 666491 h 1083391"/>
                <a:gd name="connsiteX154" fmla="*/ 405930 w 1086135"/>
                <a:gd name="connsiteY154" fmla="*/ 666491 h 1083391"/>
                <a:gd name="connsiteX155" fmla="*/ 389473 w 1086135"/>
                <a:gd name="connsiteY155" fmla="*/ 650035 h 1083391"/>
                <a:gd name="connsiteX156" fmla="*/ 389473 w 1086135"/>
                <a:gd name="connsiteY156" fmla="*/ 510154 h 1083391"/>
                <a:gd name="connsiteX157" fmla="*/ 405930 w 1086135"/>
                <a:gd name="connsiteY157" fmla="*/ 493697 h 1083391"/>
                <a:gd name="connsiteX158" fmla="*/ 685692 w 1086135"/>
                <a:gd name="connsiteY158" fmla="*/ 493697 h 1083391"/>
                <a:gd name="connsiteX159" fmla="*/ 702148 w 1086135"/>
                <a:gd name="connsiteY159" fmla="*/ 510154 h 1083391"/>
                <a:gd name="connsiteX160" fmla="*/ 702148 w 1086135"/>
                <a:gd name="connsiteY160" fmla="*/ 510154 h 1083391"/>
                <a:gd name="connsiteX161" fmla="*/ 595180 w 1086135"/>
                <a:gd name="connsiteY161" fmla="*/ 403186 h 1083391"/>
                <a:gd name="connsiteX162" fmla="*/ 543068 w 1086135"/>
                <a:gd name="connsiteY162" fmla="*/ 455299 h 1083391"/>
                <a:gd name="connsiteX163" fmla="*/ 490956 w 1086135"/>
                <a:gd name="connsiteY163" fmla="*/ 403186 h 1083391"/>
                <a:gd name="connsiteX164" fmla="*/ 543068 w 1086135"/>
                <a:gd name="connsiteY164" fmla="*/ 351074 h 1083391"/>
                <a:gd name="connsiteX165" fmla="*/ 595180 w 1086135"/>
                <a:gd name="connsiteY165" fmla="*/ 403186 h 1083391"/>
                <a:gd name="connsiteX166" fmla="*/ 595180 w 1086135"/>
                <a:gd name="connsiteY166" fmla="*/ 403186 h 1083391"/>
                <a:gd name="connsiteX167" fmla="*/ 1053223 w 1086135"/>
                <a:gd name="connsiteY167" fmla="*/ 194736 h 1083391"/>
                <a:gd name="connsiteX168" fmla="*/ 1053223 w 1086135"/>
                <a:gd name="connsiteY168" fmla="*/ 334617 h 1083391"/>
                <a:gd name="connsiteX169" fmla="*/ 1036766 w 1086135"/>
                <a:gd name="connsiteY169" fmla="*/ 351074 h 1083391"/>
                <a:gd name="connsiteX170" fmla="*/ 757004 w 1086135"/>
                <a:gd name="connsiteY170" fmla="*/ 351074 h 1083391"/>
                <a:gd name="connsiteX171" fmla="*/ 740548 w 1086135"/>
                <a:gd name="connsiteY171" fmla="*/ 334617 h 1083391"/>
                <a:gd name="connsiteX172" fmla="*/ 740548 w 1086135"/>
                <a:gd name="connsiteY172" fmla="*/ 194736 h 1083391"/>
                <a:gd name="connsiteX173" fmla="*/ 757004 w 1086135"/>
                <a:gd name="connsiteY173" fmla="*/ 178280 h 1083391"/>
                <a:gd name="connsiteX174" fmla="*/ 1036766 w 1086135"/>
                <a:gd name="connsiteY174" fmla="*/ 178280 h 1083391"/>
                <a:gd name="connsiteX175" fmla="*/ 1053223 w 1086135"/>
                <a:gd name="connsiteY175" fmla="*/ 194736 h 1083391"/>
                <a:gd name="connsiteX176" fmla="*/ 1053223 w 1086135"/>
                <a:gd name="connsiteY176" fmla="*/ 194736 h 1083391"/>
                <a:gd name="connsiteX177" fmla="*/ 842030 w 1086135"/>
                <a:gd name="connsiteY177" fmla="*/ 87768 h 1083391"/>
                <a:gd name="connsiteX178" fmla="*/ 894142 w 1086135"/>
                <a:gd name="connsiteY178" fmla="*/ 35656 h 1083391"/>
                <a:gd name="connsiteX179" fmla="*/ 946255 w 1086135"/>
                <a:gd name="connsiteY179" fmla="*/ 87768 h 1083391"/>
                <a:gd name="connsiteX180" fmla="*/ 894142 w 1086135"/>
                <a:gd name="connsiteY180" fmla="*/ 139881 h 1083391"/>
                <a:gd name="connsiteX181" fmla="*/ 842030 w 1086135"/>
                <a:gd name="connsiteY181" fmla="*/ 87768 h 1083391"/>
                <a:gd name="connsiteX182" fmla="*/ 842030 w 1086135"/>
                <a:gd name="connsiteY182" fmla="*/ 87768 h 10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086135" h="1083391">
                  <a:moveTo>
                    <a:pt x="754261" y="139881"/>
                  </a:moveTo>
                  <a:cubicBezTo>
                    <a:pt x="724091" y="139881"/>
                    <a:pt x="702148" y="164566"/>
                    <a:pt x="702148" y="191993"/>
                  </a:cubicBezTo>
                  <a:lnTo>
                    <a:pt x="702148" y="331874"/>
                  </a:lnTo>
                  <a:cubicBezTo>
                    <a:pt x="702148" y="362045"/>
                    <a:pt x="726834" y="383987"/>
                    <a:pt x="754261" y="383987"/>
                  </a:cubicBezTo>
                  <a:lnTo>
                    <a:pt x="1034023" y="383987"/>
                  </a:lnTo>
                  <a:cubicBezTo>
                    <a:pt x="1064194" y="383987"/>
                    <a:pt x="1086136" y="359302"/>
                    <a:pt x="1086136" y="331874"/>
                  </a:cubicBezTo>
                  <a:lnTo>
                    <a:pt x="1086136" y="191993"/>
                  </a:lnTo>
                  <a:cubicBezTo>
                    <a:pt x="1086136" y="161823"/>
                    <a:pt x="1061451" y="139881"/>
                    <a:pt x="1034023" y="139881"/>
                  </a:cubicBezTo>
                  <a:lnTo>
                    <a:pt x="962711" y="139881"/>
                  </a:lnTo>
                  <a:cubicBezTo>
                    <a:pt x="973683" y="126167"/>
                    <a:pt x="981911" y="106968"/>
                    <a:pt x="981911" y="87768"/>
                  </a:cubicBezTo>
                  <a:cubicBezTo>
                    <a:pt x="981911" y="38399"/>
                    <a:pt x="943512" y="0"/>
                    <a:pt x="894142" y="0"/>
                  </a:cubicBezTo>
                  <a:cubicBezTo>
                    <a:pt x="853000" y="0"/>
                    <a:pt x="817345" y="30171"/>
                    <a:pt x="809117" y="71312"/>
                  </a:cubicBezTo>
                  <a:lnTo>
                    <a:pt x="614380" y="71312"/>
                  </a:lnTo>
                  <a:cubicBezTo>
                    <a:pt x="565010" y="71312"/>
                    <a:pt x="526611" y="109710"/>
                    <a:pt x="526611" y="159080"/>
                  </a:cubicBezTo>
                  <a:lnTo>
                    <a:pt x="526611" y="318161"/>
                  </a:lnTo>
                  <a:cubicBezTo>
                    <a:pt x="490956" y="326389"/>
                    <a:pt x="466270" y="351074"/>
                    <a:pt x="458042" y="386730"/>
                  </a:cubicBezTo>
                  <a:lnTo>
                    <a:pt x="263306" y="386730"/>
                  </a:lnTo>
                  <a:cubicBezTo>
                    <a:pt x="213936" y="386730"/>
                    <a:pt x="175537" y="425128"/>
                    <a:pt x="175537" y="474498"/>
                  </a:cubicBezTo>
                  <a:lnTo>
                    <a:pt x="175537" y="633578"/>
                  </a:lnTo>
                  <a:cubicBezTo>
                    <a:pt x="134396" y="641806"/>
                    <a:pt x="104225" y="677462"/>
                    <a:pt x="104225" y="718604"/>
                  </a:cubicBezTo>
                  <a:cubicBezTo>
                    <a:pt x="104225" y="737803"/>
                    <a:pt x="112454" y="757003"/>
                    <a:pt x="123425" y="770716"/>
                  </a:cubicBezTo>
                  <a:lnTo>
                    <a:pt x="52113" y="770716"/>
                  </a:lnTo>
                  <a:cubicBezTo>
                    <a:pt x="21942" y="770716"/>
                    <a:pt x="0" y="795401"/>
                    <a:pt x="0" y="822829"/>
                  </a:cubicBezTo>
                  <a:lnTo>
                    <a:pt x="0" y="962710"/>
                  </a:lnTo>
                  <a:cubicBezTo>
                    <a:pt x="0" y="992880"/>
                    <a:pt x="24685" y="1014822"/>
                    <a:pt x="52113" y="1014822"/>
                  </a:cubicBezTo>
                  <a:lnTo>
                    <a:pt x="331875" y="1014822"/>
                  </a:lnTo>
                  <a:cubicBezTo>
                    <a:pt x="362045" y="1014822"/>
                    <a:pt x="383987" y="990137"/>
                    <a:pt x="383987" y="962710"/>
                  </a:cubicBezTo>
                  <a:lnTo>
                    <a:pt x="383987" y="822829"/>
                  </a:lnTo>
                  <a:cubicBezTo>
                    <a:pt x="383987" y="792658"/>
                    <a:pt x="359303" y="770716"/>
                    <a:pt x="331875" y="770716"/>
                  </a:cubicBezTo>
                  <a:lnTo>
                    <a:pt x="260563" y="770716"/>
                  </a:lnTo>
                  <a:cubicBezTo>
                    <a:pt x="271534" y="757003"/>
                    <a:pt x="279762" y="737803"/>
                    <a:pt x="279762" y="718604"/>
                  </a:cubicBezTo>
                  <a:cubicBezTo>
                    <a:pt x="279762" y="677462"/>
                    <a:pt x="249592" y="641806"/>
                    <a:pt x="208450" y="633578"/>
                  </a:cubicBezTo>
                  <a:lnTo>
                    <a:pt x="208450" y="474498"/>
                  </a:lnTo>
                  <a:cubicBezTo>
                    <a:pt x="208450" y="444327"/>
                    <a:pt x="233135" y="422385"/>
                    <a:pt x="260563" y="422385"/>
                  </a:cubicBezTo>
                  <a:lnTo>
                    <a:pt x="455300" y="422385"/>
                  </a:lnTo>
                  <a:cubicBezTo>
                    <a:pt x="458042" y="436099"/>
                    <a:pt x="463528" y="447070"/>
                    <a:pt x="471756" y="458041"/>
                  </a:cubicBezTo>
                  <a:lnTo>
                    <a:pt x="400444" y="458041"/>
                  </a:lnTo>
                  <a:cubicBezTo>
                    <a:pt x="370274" y="458041"/>
                    <a:pt x="348331" y="482726"/>
                    <a:pt x="348331" y="510154"/>
                  </a:cubicBezTo>
                  <a:lnTo>
                    <a:pt x="348331" y="650035"/>
                  </a:lnTo>
                  <a:cubicBezTo>
                    <a:pt x="348331" y="680205"/>
                    <a:pt x="373017" y="702147"/>
                    <a:pt x="400444" y="702147"/>
                  </a:cubicBezTo>
                  <a:lnTo>
                    <a:pt x="537583" y="702147"/>
                  </a:lnTo>
                  <a:cubicBezTo>
                    <a:pt x="537583" y="704890"/>
                    <a:pt x="534840" y="707633"/>
                    <a:pt x="534840" y="710375"/>
                  </a:cubicBezTo>
                  <a:lnTo>
                    <a:pt x="488213" y="721347"/>
                  </a:lnTo>
                  <a:lnTo>
                    <a:pt x="488213" y="852999"/>
                  </a:lnTo>
                  <a:lnTo>
                    <a:pt x="534840" y="863970"/>
                  </a:lnTo>
                  <a:cubicBezTo>
                    <a:pt x="540325" y="880427"/>
                    <a:pt x="545811" y="894141"/>
                    <a:pt x="554039" y="907854"/>
                  </a:cubicBezTo>
                  <a:lnTo>
                    <a:pt x="529354" y="948996"/>
                  </a:lnTo>
                  <a:lnTo>
                    <a:pt x="622608" y="1042250"/>
                  </a:lnTo>
                  <a:lnTo>
                    <a:pt x="663750" y="1017565"/>
                  </a:lnTo>
                  <a:cubicBezTo>
                    <a:pt x="677463" y="1025793"/>
                    <a:pt x="691177" y="1031279"/>
                    <a:pt x="707634" y="1036764"/>
                  </a:cubicBezTo>
                  <a:lnTo>
                    <a:pt x="718605" y="1083391"/>
                  </a:lnTo>
                  <a:lnTo>
                    <a:pt x="850258" y="1083391"/>
                  </a:lnTo>
                  <a:lnTo>
                    <a:pt x="861229" y="1036764"/>
                  </a:lnTo>
                  <a:cubicBezTo>
                    <a:pt x="877686" y="1031279"/>
                    <a:pt x="891400" y="1025793"/>
                    <a:pt x="905114" y="1017565"/>
                  </a:cubicBezTo>
                  <a:lnTo>
                    <a:pt x="946255" y="1042250"/>
                  </a:lnTo>
                  <a:lnTo>
                    <a:pt x="1039509" y="948996"/>
                  </a:lnTo>
                  <a:lnTo>
                    <a:pt x="1014824" y="907854"/>
                  </a:lnTo>
                  <a:cubicBezTo>
                    <a:pt x="1023052" y="894141"/>
                    <a:pt x="1028538" y="880427"/>
                    <a:pt x="1034023" y="863970"/>
                  </a:cubicBezTo>
                  <a:lnTo>
                    <a:pt x="1080651" y="852999"/>
                  </a:lnTo>
                  <a:lnTo>
                    <a:pt x="1080651" y="721347"/>
                  </a:lnTo>
                  <a:lnTo>
                    <a:pt x="1034023" y="710375"/>
                  </a:lnTo>
                  <a:cubicBezTo>
                    <a:pt x="1028538" y="693919"/>
                    <a:pt x="1023052" y="680205"/>
                    <a:pt x="1014824" y="666491"/>
                  </a:cubicBezTo>
                  <a:lnTo>
                    <a:pt x="1039509" y="625350"/>
                  </a:lnTo>
                  <a:lnTo>
                    <a:pt x="946255" y="532096"/>
                  </a:lnTo>
                  <a:lnTo>
                    <a:pt x="905114" y="556781"/>
                  </a:lnTo>
                  <a:cubicBezTo>
                    <a:pt x="891400" y="548552"/>
                    <a:pt x="877686" y="543067"/>
                    <a:pt x="861229" y="537582"/>
                  </a:cubicBezTo>
                  <a:lnTo>
                    <a:pt x="850258" y="490954"/>
                  </a:lnTo>
                  <a:lnTo>
                    <a:pt x="726834" y="490954"/>
                  </a:lnTo>
                  <a:cubicBezTo>
                    <a:pt x="718605" y="471755"/>
                    <a:pt x="699406" y="455299"/>
                    <a:pt x="677463" y="455299"/>
                  </a:cubicBezTo>
                  <a:lnTo>
                    <a:pt x="606152" y="455299"/>
                  </a:lnTo>
                  <a:cubicBezTo>
                    <a:pt x="617123" y="441585"/>
                    <a:pt x="625351" y="422385"/>
                    <a:pt x="625351" y="403186"/>
                  </a:cubicBezTo>
                  <a:cubicBezTo>
                    <a:pt x="625351" y="362045"/>
                    <a:pt x="595180" y="326389"/>
                    <a:pt x="554039" y="318161"/>
                  </a:cubicBezTo>
                  <a:lnTo>
                    <a:pt x="554039" y="159080"/>
                  </a:lnTo>
                  <a:cubicBezTo>
                    <a:pt x="554039" y="128910"/>
                    <a:pt x="578724" y="106968"/>
                    <a:pt x="606152" y="106968"/>
                  </a:cubicBezTo>
                  <a:lnTo>
                    <a:pt x="800888" y="106968"/>
                  </a:lnTo>
                  <a:cubicBezTo>
                    <a:pt x="803631" y="120681"/>
                    <a:pt x="809117" y="131653"/>
                    <a:pt x="817345" y="142624"/>
                  </a:cubicBezTo>
                  <a:lnTo>
                    <a:pt x="754261" y="142624"/>
                  </a:lnTo>
                  <a:close/>
                  <a:moveTo>
                    <a:pt x="351074" y="825572"/>
                  </a:moveTo>
                  <a:lnTo>
                    <a:pt x="351074" y="965452"/>
                  </a:lnTo>
                  <a:cubicBezTo>
                    <a:pt x="351074" y="976424"/>
                    <a:pt x="342846" y="981909"/>
                    <a:pt x="334618" y="981909"/>
                  </a:cubicBezTo>
                  <a:lnTo>
                    <a:pt x="54855" y="981909"/>
                  </a:lnTo>
                  <a:cubicBezTo>
                    <a:pt x="43884" y="981909"/>
                    <a:pt x="38399" y="973681"/>
                    <a:pt x="38399" y="965452"/>
                  </a:cubicBezTo>
                  <a:lnTo>
                    <a:pt x="38399" y="825572"/>
                  </a:lnTo>
                  <a:cubicBezTo>
                    <a:pt x="38399" y="814600"/>
                    <a:pt x="46627" y="809115"/>
                    <a:pt x="54855" y="809115"/>
                  </a:cubicBezTo>
                  <a:lnTo>
                    <a:pt x="334618" y="809115"/>
                  </a:lnTo>
                  <a:cubicBezTo>
                    <a:pt x="342846" y="809115"/>
                    <a:pt x="351074" y="817343"/>
                    <a:pt x="351074" y="825572"/>
                  </a:cubicBezTo>
                  <a:lnTo>
                    <a:pt x="351074" y="825572"/>
                  </a:lnTo>
                  <a:close/>
                  <a:moveTo>
                    <a:pt x="244107" y="721347"/>
                  </a:moveTo>
                  <a:cubicBezTo>
                    <a:pt x="244107" y="751517"/>
                    <a:pt x="219421" y="773459"/>
                    <a:pt x="191994" y="773459"/>
                  </a:cubicBezTo>
                  <a:cubicBezTo>
                    <a:pt x="161824" y="773459"/>
                    <a:pt x="139881" y="748774"/>
                    <a:pt x="139881" y="721347"/>
                  </a:cubicBezTo>
                  <a:cubicBezTo>
                    <a:pt x="139881" y="691176"/>
                    <a:pt x="164566" y="669234"/>
                    <a:pt x="191994" y="669234"/>
                  </a:cubicBezTo>
                  <a:cubicBezTo>
                    <a:pt x="222164" y="669234"/>
                    <a:pt x="244107" y="691176"/>
                    <a:pt x="244107" y="721347"/>
                  </a:cubicBezTo>
                  <a:lnTo>
                    <a:pt x="244107" y="721347"/>
                  </a:lnTo>
                  <a:close/>
                  <a:moveTo>
                    <a:pt x="839287" y="567752"/>
                  </a:moveTo>
                  <a:lnTo>
                    <a:pt x="850258" y="570495"/>
                  </a:lnTo>
                  <a:cubicBezTo>
                    <a:pt x="869457" y="575980"/>
                    <a:pt x="888657" y="584208"/>
                    <a:pt x="905114" y="592437"/>
                  </a:cubicBezTo>
                  <a:lnTo>
                    <a:pt x="913342" y="597922"/>
                  </a:lnTo>
                  <a:lnTo>
                    <a:pt x="948997" y="575980"/>
                  </a:lnTo>
                  <a:lnTo>
                    <a:pt x="1003853" y="630835"/>
                  </a:lnTo>
                  <a:lnTo>
                    <a:pt x="981911" y="666491"/>
                  </a:lnTo>
                  <a:lnTo>
                    <a:pt x="987397" y="674720"/>
                  </a:lnTo>
                  <a:cubicBezTo>
                    <a:pt x="998368" y="691176"/>
                    <a:pt x="1003853" y="710375"/>
                    <a:pt x="1009338" y="729575"/>
                  </a:cubicBezTo>
                  <a:lnTo>
                    <a:pt x="1012081" y="740546"/>
                  </a:lnTo>
                  <a:lnTo>
                    <a:pt x="1053223" y="751517"/>
                  </a:lnTo>
                  <a:lnTo>
                    <a:pt x="1053223" y="828314"/>
                  </a:lnTo>
                  <a:lnTo>
                    <a:pt x="1012081" y="839285"/>
                  </a:lnTo>
                  <a:lnTo>
                    <a:pt x="1009338" y="850256"/>
                  </a:lnTo>
                  <a:cubicBezTo>
                    <a:pt x="1003853" y="869456"/>
                    <a:pt x="995625" y="888655"/>
                    <a:pt x="987397" y="905112"/>
                  </a:cubicBezTo>
                  <a:lnTo>
                    <a:pt x="981911" y="913340"/>
                  </a:lnTo>
                  <a:lnTo>
                    <a:pt x="1003853" y="948996"/>
                  </a:lnTo>
                  <a:lnTo>
                    <a:pt x="948997" y="1003851"/>
                  </a:lnTo>
                  <a:lnTo>
                    <a:pt x="913342" y="981909"/>
                  </a:lnTo>
                  <a:lnTo>
                    <a:pt x="905114" y="987394"/>
                  </a:lnTo>
                  <a:cubicBezTo>
                    <a:pt x="888657" y="998365"/>
                    <a:pt x="869457" y="1003851"/>
                    <a:pt x="850258" y="1009337"/>
                  </a:cubicBezTo>
                  <a:lnTo>
                    <a:pt x="839287" y="1012079"/>
                  </a:lnTo>
                  <a:lnTo>
                    <a:pt x="828316" y="1053221"/>
                  </a:lnTo>
                  <a:lnTo>
                    <a:pt x="751519" y="1053221"/>
                  </a:lnTo>
                  <a:lnTo>
                    <a:pt x="740548" y="1012079"/>
                  </a:lnTo>
                  <a:lnTo>
                    <a:pt x="729576" y="1009337"/>
                  </a:lnTo>
                  <a:cubicBezTo>
                    <a:pt x="710377" y="1003851"/>
                    <a:pt x="691177" y="995623"/>
                    <a:pt x="674721" y="987394"/>
                  </a:cubicBezTo>
                  <a:lnTo>
                    <a:pt x="666493" y="981909"/>
                  </a:lnTo>
                  <a:lnTo>
                    <a:pt x="630837" y="1003851"/>
                  </a:lnTo>
                  <a:lnTo>
                    <a:pt x="575981" y="948996"/>
                  </a:lnTo>
                  <a:lnTo>
                    <a:pt x="597923" y="913340"/>
                  </a:lnTo>
                  <a:lnTo>
                    <a:pt x="592438" y="905112"/>
                  </a:lnTo>
                  <a:cubicBezTo>
                    <a:pt x="581467" y="888655"/>
                    <a:pt x="575981" y="869456"/>
                    <a:pt x="570496" y="850256"/>
                  </a:cubicBezTo>
                  <a:lnTo>
                    <a:pt x="567753" y="839285"/>
                  </a:lnTo>
                  <a:lnTo>
                    <a:pt x="526611" y="828314"/>
                  </a:lnTo>
                  <a:lnTo>
                    <a:pt x="526611" y="751517"/>
                  </a:lnTo>
                  <a:lnTo>
                    <a:pt x="567753" y="740546"/>
                  </a:lnTo>
                  <a:lnTo>
                    <a:pt x="570496" y="729575"/>
                  </a:lnTo>
                  <a:cubicBezTo>
                    <a:pt x="573239" y="718604"/>
                    <a:pt x="575981" y="710375"/>
                    <a:pt x="581467" y="702147"/>
                  </a:cubicBezTo>
                  <a:lnTo>
                    <a:pt x="619866" y="702147"/>
                  </a:lnTo>
                  <a:cubicBezTo>
                    <a:pt x="606152" y="729575"/>
                    <a:pt x="597923" y="759745"/>
                    <a:pt x="597923" y="789916"/>
                  </a:cubicBezTo>
                  <a:cubicBezTo>
                    <a:pt x="597923" y="896883"/>
                    <a:pt x="685692" y="981909"/>
                    <a:pt x="789917" y="981909"/>
                  </a:cubicBezTo>
                  <a:cubicBezTo>
                    <a:pt x="894142" y="981909"/>
                    <a:pt x="981911" y="894141"/>
                    <a:pt x="981911" y="789916"/>
                  </a:cubicBezTo>
                  <a:cubicBezTo>
                    <a:pt x="981911" y="685691"/>
                    <a:pt x="894142" y="597922"/>
                    <a:pt x="789917" y="597922"/>
                  </a:cubicBezTo>
                  <a:cubicBezTo>
                    <a:pt x="770717" y="597922"/>
                    <a:pt x="754261" y="600665"/>
                    <a:pt x="737805" y="606151"/>
                  </a:cubicBezTo>
                  <a:lnTo>
                    <a:pt x="737805" y="529353"/>
                  </a:lnTo>
                  <a:lnTo>
                    <a:pt x="828316" y="529353"/>
                  </a:lnTo>
                  <a:lnTo>
                    <a:pt x="839287" y="567752"/>
                  </a:lnTo>
                  <a:close/>
                  <a:moveTo>
                    <a:pt x="737805" y="650035"/>
                  </a:moveTo>
                  <a:lnTo>
                    <a:pt x="737805" y="641806"/>
                  </a:lnTo>
                  <a:cubicBezTo>
                    <a:pt x="754261" y="636321"/>
                    <a:pt x="773460" y="633578"/>
                    <a:pt x="789917" y="633578"/>
                  </a:cubicBezTo>
                  <a:cubicBezTo>
                    <a:pt x="877686" y="633578"/>
                    <a:pt x="948997" y="704890"/>
                    <a:pt x="948997" y="792658"/>
                  </a:cubicBezTo>
                  <a:cubicBezTo>
                    <a:pt x="948997" y="880427"/>
                    <a:pt x="877686" y="951738"/>
                    <a:pt x="789917" y="951738"/>
                  </a:cubicBezTo>
                  <a:cubicBezTo>
                    <a:pt x="702148" y="951738"/>
                    <a:pt x="630837" y="880427"/>
                    <a:pt x="630837" y="792658"/>
                  </a:cubicBezTo>
                  <a:cubicBezTo>
                    <a:pt x="630837" y="759745"/>
                    <a:pt x="639065" y="729575"/>
                    <a:pt x="658265" y="704890"/>
                  </a:cubicBezTo>
                  <a:lnTo>
                    <a:pt x="682949" y="704890"/>
                  </a:lnTo>
                  <a:cubicBezTo>
                    <a:pt x="713120" y="702147"/>
                    <a:pt x="737805" y="680205"/>
                    <a:pt x="737805" y="650035"/>
                  </a:cubicBezTo>
                  <a:lnTo>
                    <a:pt x="737805" y="650035"/>
                  </a:lnTo>
                  <a:close/>
                  <a:moveTo>
                    <a:pt x="702148" y="510154"/>
                  </a:moveTo>
                  <a:lnTo>
                    <a:pt x="702148" y="650035"/>
                  </a:lnTo>
                  <a:cubicBezTo>
                    <a:pt x="702148" y="661006"/>
                    <a:pt x="693920" y="666491"/>
                    <a:pt x="685692" y="666491"/>
                  </a:cubicBezTo>
                  <a:lnTo>
                    <a:pt x="405930" y="666491"/>
                  </a:lnTo>
                  <a:cubicBezTo>
                    <a:pt x="394959" y="666491"/>
                    <a:pt x="389473" y="658263"/>
                    <a:pt x="389473" y="650035"/>
                  </a:cubicBezTo>
                  <a:lnTo>
                    <a:pt x="389473" y="510154"/>
                  </a:lnTo>
                  <a:cubicBezTo>
                    <a:pt x="389473" y="499183"/>
                    <a:pt x="397701" y="493697"/>
                    <a:pt x="405930" y="493697"/>
                  </a:cubicBezTo>
                  <a:lnTo>
                    <a:pt x="685692" y="493697"/>
                  </a:lnTo>
                  <a:cubicBezTo>
                    <a:pt x="693920" y="493697"/>
                    <a:pt x="702148" y="499183"/>
                    <a:pt x="702148" y="510154"/>
                  </a:cubicBezTo>
                  <a:lnTo>
                    <a:pt x="702148" y="510154"/>
                  </a:lnTo>
                  <a:close/>
                  <a:moveTo>
                    <a:pt x="595180" y="403186"/>
                  </a:moveTo>
                  <a:cubicBezTo>
                    <a:pt x="595180" y="433357"/>
                    <a:pt x="570496" y="455299"/>
                    <a:pt x="543068" y="455299"/>
                  </a:cubicBezTo>
                  <a:cubicBezTo>
                    <a:pt x="512897" y="455299"/>
                    <a:pt x="490956" y="430614"/>
                    <a:pt x="490956" y="403186"/>
                  </a:cubicBezTo>
                  <a:cubicBezTo>
                    <a:pt x="490956" y="373016"/>
                    <a:pt x="515640" y="351074"/>
                    <a:pt x="543068" y="351074"/>
                  </a:cubicBezTo>
                  <a:cubicBezTo>
                    <a:pt x="573239" y="351074"/>
                    <a:pt x="595180" y="375758"/>
                    <a:pt x="595180" y="403186"/>
                  </a:cubicBezTo>
                  <a:lnTo>
                    <a:pt x="595180" y="403186"/>
                  </a:lnTo>
                  <a:close/>
                  <a:moveTo>
                    <a:pt x="1053223" y="194736"/>
                  </a:moveTo>
                  <a:lnTo>
                    <a:pt x="1053223" y="334617"/>
                  </a:lnTo>
                  <a:cubicBezTo>
                    <a:pt x="1053223" y="345588"/>
                    <a:pt x="1044994" y="351074"/>
                    <a:pt x="1036766" y="351074"/>
                  </a:cubicBezTo>
                  <a:lnTo>
                    <a:pt x="757004" y="351074"/>
                  </a:lnTo>
                  <a:cubicBezTo>
                    <a:pt x="746033" y="351074"/>
                    <a:pt x="740548" y="342845"/>
                    <a:pt x="740548" y="334617"/>
                  </a:cubicBezTo>
                  <a:lnTo>
                    <a:pt x="740548" y="194736"/>
                  </a:lnTo>
                  <a:cubicBezTo>
                    <a:pt x="740548" y="183765"/>
                    <a:pt x="748776" y="178280"/>
                    <a:pt x="757004" y="178280"/>
                  </a:cubicBezTo>
                  <a:lnTo>
                    <a:pt x="1036766" y="178280"/>
                  </a:lnTo>
                  <a:cubicBezTo>
                    <a:pt x="1044994" y="175537"/>
                    <a:pt x="1053223" y="183765"/>
                    <a:pt x="1053223" y="194736"/>
                  </a:cubicBezTo>
                  <a:lnTo>
                    <a:pt x="1053223" y="194736"/>
                  </a:lnTo>
                  <a:close/>
                  <a:moveTo>
                    <a:pt x="842030" y="87768"/>
                  </a:moveTo>
                  <a:cubicBezTo>
                    <a:pt x="842030" y="57598"/>
                    <a:pt x="866714" y="35656"/>
                    <a:pt x="894142" y="35656"/>
                  </a:cubicBezTo>
                  <a:cubicBezTo>
                    <a:pt x="924313" y="35656"/>
                    <a:pt x="946255" y="60341"/>
                    <a:pt x="946255" y="87768"/>
                  </a:cubicBezTo>
                  <a:cubicBezTo>
                    <a:pt x="946255" y="117939"/>
                    <a:pt x="921570" y="139881"/>
                    <a:pt x="894142" y="139881"/>
                  </a:cubicBezTo>
                  <a:cubicBezTo>
                    <a:pt x="866714" y="139881"/>
                    <a:pt x="842030" y="117939"/>
                    <a:pt x="842030" y="87768"/>
                  </a:cubicBezTo>
                  <a:lnTo>
                    <a:pt x="842030" y="87768"/>
                  </a:lnTo>
                  <a:close/>
                </a:path>
              </a:pathLst>
            </a:custGeom>
            <a:solidFill>
              <a:srgbClr val="000000"/>
            </a:solidFill>
            <a:ln w="27426" cap="flat">
              <a:noFill/>
              <a:prstDash val="solid"/>
              <a:miter/>
            </a:ln>
          </p:spPr>
          <p:txBody>
            <a:bodyPr rtlCol="0" anchor="ctr"/>
            <a:lstStyle/>
            <a:p>
              <a:endParaRPr lang="en-US"/>
            </a:p>
          </p:txBody>
        </p:sp>
        <p:sp>
          <p:nvSpPr>
            <p:cNvPr id="6" name="Freeform 1478">
              <a:extLst>
                <a:ext uri="{FF2B5EF4-FFF2-40B4-BE49-F238E27FC236}">
                  <a16:creationId xmlns:a16="http://schemas.microsoft.com/office/drawing/2014/main" id="{6A1EC35E-0527-C811-1476-9AB639C8921D}"/>
                </a:ext>
              </a:extLst>
            </p:cNvPr>
            <p:cNvSpPr/>
            <p:nvPr/>
          </p:nvSpPr>
          <p:spPr>
            <a:xfrm>
              <a:off x="5193709" y="3871823"/>
              <a:ext cx="246849" cy="35655"/>
            </a:xfrm>
            <a:custGeom>
              <a:avLst/>
              <a:gdLst>
                <a:gd name="connsiteX0" fmla="*/ 0 w 246849"/>
                <a:gd name="connsiteY0" fmla="*/ 0 h 35655"/>
                <a:gd name="connsiteX1" fmla="*/ 246849 w 246849"/>
                <a:gd name="connsiteY1" fmla="*/ 0 h 35655"/>
                <a:gd name="connsiteX2" fmla="*/ 246849 w 246849"/>
                <a:gd name="connsiteY2" fmla="*/ 35656 h 35655"/>
                <a:gd name="connsiteX3" fmla="*/ 0 w 246849"/>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46849" h="35655">
                  <a:moveTo>
                    <a:pt x="0" y="0"/>
                  </a:moveTo>
                  <a:lnTo>
                    <a:pt x="246849" y="0"/>
                  </a:lnTo>
                  <a:lnTo>
                    <a:pt x="246849"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7" name="Freeform 1479">
              <a:extLst>
                <a:ext uri="{FF2B5EF4-FFF2-40B4-BE49-F238E27FC236}">
                  <a16:creationId xmlns:a16="http://schemas.microsoft.com/office/drawing/2014/main" id="{15FEA734-5EC6-DF73-28F8-57EAE11E2132}"/>
                </a:ext>
              </a:extLst>
            </p:cNvPr>
            <p:cNvSpPr/>
            <p:nvPr/>
          </p:nvSpPr>
          <p:spPr>
            <a:xfrm>
              <a:off x="5193709" y="3943135"/>
              <a:ext cx="246849" cy="35655"/>
            </a:xfrm>
            <a:custGeom>
              <a:avLst/>
              <a:gdLst>
                <a:gd name="connsiteX0" fmla="*/ 0 w 246849"/>
                <a:gd name="connsiteY0" fmla="*/ 0 h 35655"/>
                <a:gd name="connsiteX1" fmla="*/ 246849 w 246849"/>
                <a:gd name="connsiteY1" fmla="*/ 0 h 35655"/>
                <a:gd name="connsiteX2" fmla="*/ 246849 w 246849"/>
                <a:gd name="connsiteY2" fmla="*/ 35656 h 35655"/>
                <a:gd name="connsiteX3" fmla="*/ 0 w 246849"/>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46849" h="35655">
                  <a:moveTo>
                    <a:pt x="0" y="0"/>
                  </a:moveTo>
                  <a:lnTo>
                    <a:pt x="246849" y="0"/>
                  </a:lnTo>
                  <a:lnTo>
                    <a:pt x="246849"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8" name="Freeform 1480">
              <a:extLst>
                <a:ext uri="{FF2B5EF4-FFF2-40B4-BE49-F238E27FC236}">
                  <a16:creationId xmlns:a16="http://schemas.microsoft.com/office/drawing/2014/main" id="{23CE85AD-90D8-FAC8-1FB7-717D3AC7AD6D}"/>
                </a:ext>
              </a:extLst>
            </p:cNvPr>
            <p:cNvSpPr/>
            <p:nvPr/>
          </p:nvSpPr>
          <p:spPr>
            <a:xfrm>
              <a:off x="4842634" y="4187241"/>
              <a:ext cx="246849" cy="35655"/>
            </a:xfrm>
            <a:custGeom>
              <a:avLst/>
              <a:gdLst>
                <a:gd name="connsiteX0" fmla="*/ 0 w 246849"/>
                <a:gd name="connsiteY0" fmla="*/ 0 h 35655"/>
                <a:gd name="connsiteX1" fmla="*/ 246849 w 246849"/>
                <a:gd name="connsiteY1" fmla="*/ 0 h 35655"/>
                <a:gd name="connsiteX2" fmla="*/ 246849 w 246849"/>
                <a:gd name="connsiteY2" fmla="*/ 35656 h 35655"/>
                <a:gd name="connsiteX3" fmla="*/ 0 w 246849"/>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46849" h="35655">
                  <a:moveTo>
                    <a:pt x="0" y="0"/>
                  </a:moveTo>
                  <a:lnTo>
                    <a:pt x="246849" y="0"/>
                  </a:lnTo>
                  <a:lnTo>
                    <a:pt x="246849"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9" name="Freeform 1481">
              <a:extLst>
                <a:ext uri="{FF2B5EF4-FFF2-40B4-BE49-F238E27FC236}">
                  <a16:creationId xmlns:a16="http://schemas.microsoft.com/office/drawing/2014/main" id="{FFF76808-4C15-7409-C4DA-44925978A16C}"/>
                </a:ext>
              </a:extLst>
            </p:cNvPr>
            <p:cNvSpPr/>
            <p:nvPr/>
          </p:nvSpPr>
          <p:spPr>
            <a:xfrm>
              <a:off x="4842634" y="4258553"/>
              <a:ext cx="246849" cy="35655"/>
            </a:xfrm>
            <a:custGeom>
              <a:avLst/>
              <a:gdLst>
                <a:gd name="connsiteX0" fmla="*/ 0 w 246849"/>
                <a:gd name="connsiteY0" fmla="*/ 0 h 35655"/>
                <a:gd name="connsiteX1" fmla="*/ 246849 w 246849"/>
                <a:gd name="connsiteY1" fmla="*/ 0 h 35655"/>
                <a:gd name="connsiteX2" fmla="*/ 246849 w 246849"/>
                <a:gd name="connsiteY2" fmla="*/ 35656 h 35655"/>
                <a:gd name="connsiteX3" fmla="*/ 0 w 246849"/>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46849" h="35655">
                  <a:moveTo>
                    <a:pt x="0" y="0"/>
                  </a:moveTo>
                  <a:lnTo>
                    <a:pt x="246849" y="0"/>
                  </a:lnTo>
                  <a:lnTo>
                    <a:pt x="246849"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10" name="Freeform 1482">
              <a:extLst>
                <a:ext uri="{FF2B5EF4-FFF2-40B4-BE49-F238E27FC236}">
                  <a16:creationId xmlns:a16="http://schemas.microsoft.com/office/drawing/2014/main" id="{E4DC76A3-5E5B-A3E9-B148-16FF127558A1}"/>
                </a:ext>
              </a:extLst>
            </p:cNvPr>
            <p:cNvSpPr/>
            <p:nvPr/>
          </p:nvSpPr>
          <p:spPr>
            <a:xfrm>
              <a:off x="4491560" y="4505401"/>
              <a:ext cx="246849" cy="35655"/>
            </a:xfrm>
            <a:custGeom>
              <a:avLst/>
              <a:gdLst>
                <a:gd name="connsiteX0" fmla="*/ 0 w 246849"/>
                <a:gd name="connsiteY0" fmla="*/ 0 h 35655"/>
                <a:gd name="connsiteX1" fmla="*/ 246849 w 246849"/>
                <a:gd name="connsiteY1" fmla="*/ 0 h 35655"/>
                <a:gd name="connsiteX2" fmla="*/ 246849 w 246849"/>
                <a:gd name="connsiteY2" fmla="*/ 35656 h 35655"/>
                <a:gd name="connsiteX3" fmla="*/ 0 w 246849"/>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46849" h="35655">
                  <a:moveTo>
                    <a:pt x="0" y="0"/>
                  </a:moveTo>
                  <a:lnTo>
                    <a:pt x="246849" y="0"/>
                  </a:lnTo>
                  <a:lnTo>
                    <a:pt x="246849"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11" name="Freeform 1483">
              <a:extLst>
                <a:ext uri="{FF2B5EF4-FFF2-40B4-BE49-F238E27FC236}">
                  <a16:creationId xmlns:a16="http://schemas.microsoft.com/office/drawing/2014/main" id="{24898C9B-C418-7861-9978-507CFB562B47}"/>
                </a:ext>
              </a:extLst>
            </p:cNvPr>
            <p:cNvSpPr/>
            <p:nvPr/>
          </p:nvSpPr>
          <p:spPr>
            <a:xfrm>
              <a:off x="4491560" y="4573970"/>
              <a:ext cx="246849" cy="35655"/>
            </a:xfrm>
            <a:custGeom>
              <a:avLst/>
              <a:gdLst>
                <a:gd name="connsiteX0" fmla="*/ 0 w 246849"/>
                <a:gd name="connsiteY0" fmla="*/ 0 h 35655"/>
                <a:gd name="connsiteX1" fmla="*/ 246849 w 246849"/>
                <a:gd name="connsiteY1" fmla="*/ 0 h 35655"/>
                <a:gd name="connsiteX2" fmla="*/ 246849 w 246849"/>
                <a:gd name="connsiteY2" fmla="*/ 35656 h 35655"/>
                <a:gd name="connsiteX3" fmla="*/ 0 w 246849"/>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46849" h="35655">
                  <a:moveTo>
                    <a:pt x="0" y="0"/>
                  </a:moveTo>
                  <a:lnTo>
                    <a:pt x="246849" y="0"/>
                  </a:lnTo>
                  <a:lnTo>
                    <a:pt x="246849"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12" name="Freeform 1484">
              <a:extLst>
                <a:ext uri="{FF2B5EF4-FFF2-40B4-BE49-F238E27FC236}">
                  <a16:creationId xmlns:a16="http://schemas.microsoft.com/office/drawing/2014/main" id="{2432D7A3-F9B9-E80D-E21D-975934B8049D}"/>
                </a:ext>
              </a:extLst>
            </p:cNvPr>
            <p:cNvSpPr/>
            <p:nvPr/>
          </p:nvSpPr>
          <p:spPr>
            <a:xfrm>
              <a:off x="5125139" y="4362778"/>
              <a:ext cx="175537" cy="175536"/>
            </a:xfrm>
            <a:custGeom>
              <a:avLst/>
              <a:gdLst>
                <a:gd name="connsiteX0" fmla="*/ 87769 w 175537"/>
                <a:gd name="connsiteY0" fmla="*/ 175537 h 175536"/>
                <a:gd name="connsiteX1" fmla="*/ 175538 w 175537"/>
                <a:gd name="connsiteY1" fmla="*/ 87768 h 175536"/>
                <a:gd name="connsiteX2" fmla="*/ 87769 w 175537"/>
                <a:gd name="connsiteY2" fmla="*/ 0 h 175536"/>
                <a:gd name="connsiteX3" fmla="*/ 0 w 175537"/>
                <a:gd name="connsiteY3" fmla="*/ 87768 h 175536"/>
                <a:gd name="connsiteX4" fmla="*/ 87769 w 175537"/>
                <a:gd name="connsiteY4" fmla="*/ 175537 h 175536"/>
                <a:gd name="connsiteX5" fmla="*/ 87769 w 175537"/>
                <a:gd name="connsiteY5" fmla="*/ 175537 h 175536"/>
                <a:gd name="connsiteX6" fmla="*/ 87769 w 175537"/>
                <a:gd name="connsiteY6" fmla="*/ 35656 h 175536"/>
                <a:gd name="connsiteX7" fmla="*/ 139881 w 175537"/>
                <a:gd name="connsiteY7" fmla="*/ 87768 h 175536"/>
                <a:gd name="connsiteX8" fmla="*/ 87769 w 175537"/>
                <a:gd name="connsiteY8" fmla="*/ 139881 h 175536"/>
                <a:gd name="connsiteX9" fmla="*/ 35656 w 175537"/>
                <a:gd name="connsiteY9" fmla="*/ 87768 h 175536"/>
                <a:gd name="connsiteX10" fmla="*/ 87769 w 175537"/>
                <a:gd name="connsiteY10" fmla="*/ 35656 h 175536"/>
                <a:gd name="connsiteX11" fmla="*/ 87769 w 175537"/>
                <a:gd name="connsiteY11" fmla="*/ 35656 h 17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537" h="175536">
                  <a:moveTo>
                    <a:pt x="87769" y="175537"/>
                  </a:moveTo>
                  <a:cubicBezTo>
                    <a:pt x="137138" y="175537"/>
                    <a:pt x="175538" y="137138"/>
                    <a:pt x="175538" y="87768"/>
                  </a:cubicBezTo>
                  <a:cubicBezTo>
                    <a:pt x="175538" y="38399"/>
                    <a:pt x="137138" y="0"/>
                    <a:pt x="87769" y="0"/>
                  </a:cubicBezTo>
                  <a:cubicBezTo>
                    <a:pt x="38399" y="0"/>
                    <a:pt x="0" y="38399"/>
                    <a:pt x="0" y="87768"/>
                  </a:cubicBezTo>
                  <a:cubicBezTo>
                    <a:pt x="0" y="137138"/>
                    <a:pt x="38399" y="175537"/>
                    <a:pt x="87769" y="175537"/>
                  </a:cubicBezTo>
                  <a:lnTo>
                    <a:pt x="87769" y="175537"/>
                  </a:lnTo>
                  <a:close/>
                  <a:moveTo>
                    <a:pt x="87769" y="35656"/>
                  </a:moveTo>
                  <a:cubicBezTo>
                    <a:pt x="117940" y="35656"/>
                    <a:pt x="139881" y="60341"/>
                    <a:pt x="139881" y="87768"/>
                  </a:cubicBezTo>
                  <a:cubicBezTo>
                    <a:pt x="139881" y="117938"/>
                    <a:pt x="115197" y="139881"/>
                    <a:pt x="87769" y="139881"/>
                  </a:cubicBezTo>
                  <a:cubicBezTo>
                    <a:pt x="60341" y="139881"/>
                    <a:pt x="35656" y="115196"/>
                    <a:pt x="35656" y="87768"/>
                  </a:cubicBezTo>
                  <a:cubicBezTo>
                    <a:pt x="35656" y="60341"/>
                    <a:pt x="57598" y="35656"/>
                    <a:pt x="87769" y="35656"/>
                  </a:cubicBezTo>
                  <a:lnTo>
                    <a:pt x="87769" y="35656"/>
                  </a:lnTo>
                  <a:close/>
                </a:path>
              </a:pathLst>
            </a:custGeom>
            <a:solidFill>
              <a:srgbClr val="0B582E"/>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1221365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2C984C-3E31-A4EB-922F-A8A4D0932AFB}"/>
              </a:ext>
            </a:extLst>
          </p:cNvPr>
          <p:cNvSpPr>
            <a:spLocks noGrp="1"/>
          </p:cNvSpPr>
          <p:nvPr>
            <p:ph type="body" sz="quarter" idx="18"/>
          </p:nvPr>
        </p:nvSpPr>
        <p:spPr>
          <a:xfrm>
            <a:off x="4804836" y="452984"/>
            <a:ext cx="6917266" cy="6252615"/>
          </a:xfrm>
        </p:spPr>
        <p:txBody>
          <a:bodyPr>
            <a:noAutofit/>
          </a:bodyPr>
          <a:lstStyle/>
          <a:p>
            <a:pPr algn="l">
              <a:buFont typeface="Arial" panose="020B0604020202020204" pitchFamily="34" charset="0"/>
              <a:buChar char="•"/>
            </a:pPr>
            <a:r>
              <a:rPr lang="en-US" sz="2000" b="1" i="0">
                <a:solidFill>
                  <a:srgbClr val="297239"/>
                </a:solidFill>
                <a:effectLst/>
              </a:rPr>
              <a:t>Continuous Flow Model:</a:t>
            </a:r>
            <a:r>
              <a:rPr lang="en-US" sz="2000" b="0" i="0">
                <a:solidFill>
                  <a:srgbClr val="297239"/>
                </a:solidFill>
                <a:effectLst/>
              </a:rPr>
              <a:t> This traditional supply chain model works well for companies that produce the same products with little variation. The products should be in high demand and require little to no redesign. This lack of fluctuation means managers can streamline production times and keep tight control over inventory. </a:t>
            </a:r>
          </a:p>
          <a:p>
            <a:pPr algn="l">
              <a:buFont typeface="Arial" panose="020B0604020202020204" pitchFamily="34" charset="0"/>
              <a:buChar char="•"/>
            </a:pPr>
            <a:r>
              <a:rPr lang="en-US" sz="2000" b="1" i="0">
                <a:solidFill>
                  <a:srgbClr val="297239"/>
                </a:solidFill>
                <a:effectLst/>
              </a:rPr>
              <a:t>Fast Chain Model:</a:t>
            </a:r>
            <a:r>
              <a:rPr lang="en-US" sz="2000" b="0" i="0">
                <a:solidFill>
                  <a:srgbClr val="297239"/>
                </a:solidFill>
                <a:effectLst/>
              </a:rPr>
              <a:t> This model works best for companies that sell products based on the latest trends. Businesses that use this model need to get their products to market quickly to take advantage of the prevailing trend. They need to rapidly move from idea to prototype to production to consumer. </a:t>
            </a:r>
            <a:r>
              <a:rPr lang="en-US" sz="2000" b="0" i="0" u="sng">
                <a:solidFill>
                  <a:srgbClr val="297239"/>
                </a:solidFill>
                <a:effectLst/>
                <a:hlinkClick r:id="rId2">
                  <a:extLst>
                    <a:ext uri="{A12FA001-AC4F-418D-AE19-62706E023703}">
                      <ahyp:hlinkClr xmlns:ahyp="http://schemas.microsoft.com/office/drawing/2018/hyperlinkcolor" val="tx"/>
                    </a:ext>
                  </a:extLst>
                </a:hlinkClick>
              </a:rPr>
              <a:t>Fast fashion</a:t>
            </a:r>
            <a:r>
              <a:rPr lang="en-US" sz="2000" b="0" i="0">
                <a:solidFill>
                  <a:srgbClr val="297239"/>
                </a:solidFill>
                <a:effectLst/>
              </a:rPr>
              <a:t> is an example of an industry that uses this supply chain model.</a:t>
            </a:r>
          </a:p>
          <a:p>
            <a:pPr algn="l">
              <a:buFont typeface="Arial" panose="020B0604020202020204" pitchFamily="34" charset="0"/>
              <a:buChar char="•"/>
            </a:pPr>
            <a:r>
              <a:rPr lang="en-US" sz="2000" b="1" i="0">
                <a:solidFill>
                  <a:srgbClr val="297239"/>
                </a:solidFill>
                <a:effectLst/>
              </a:rPr>
              <a:t>Flexible Model:</a:t>
            </a:r>
            <a:r>
              <a:rPr lang="en-US" sz="2000" b="0" i="0">
                <a:solidFill>
                  <a:srgbClr val="297239"/>
                </a:solidFill>
                <a:effectLst/>
              </a:rPr>
              <a:t> Companies that manufacture seasonal merchandise often use this model. These companies experience surges in demand for their products followed by long periods of little to no demand. The flexible model ensures they can gear up quickly to begin production and shut down efficiently as soon as demand tapers off. In order to be profitable, they must be accurate in forecasting their need for raw materials, inventory, and </a:t>
            </a:r>
            <a:r>
              <a:rPr lang="en-US" sz="2000" b="0" i="0" err="1">
                <a:solidFill>
                  <a:srgbClr val="297239"/>
                </a:solidFill>
                <a:effectLst/>
              </a:rPr>
              <a:t>labour</a:t>
            </a:r>
            <a:r>
              <a:rPr lang="en-US" sz="2000" b="0" i="0">
                <a:solidFill>
                  <a:srgbClr val="297239"/>
                </a:solidFill>
                <a:effectLst/>
              </a:rPr>
              <a:t>.</a:t>
            </a:r>
          </a:p>
          <a:p>
            <a:endParaRPr lang="en-IE" sz="2000">
              <a:solidFill>
                <a:srgbClr val="297239"/>
              </a:solidFill>
            </a:endParaRPr>
          </a:p>
        </p:txBody>
      </p:sp>
      <p:sp>
        <p:nvSpPr>
          <p:cNvPr id="3" name="Text Placeholder 2">
            <a:extLst>
              <a:ext uri="{FF2B5EF4-FFF2-40B4-BE49-F238E27FC236}">
                <a16:creationId xmlns:a16="http://schemas.microsoft.com/office/drawing/2014/main" id="{DE6C0858-29E9-3668-CDB7-137B3E188FDE}"/>
              </a:ext>
            </a:extLst>
          </p:cNvPr>
          <p:cNvSpPr>
            <a:spLocks noGrp="1"/>
          </p:cNvSpPr>
          <p:nvPr>
            <p:ph type="body" sz="quarter" idx="16"/>
          </p:nvPr>
        </p:nvSpPr>
        <p:spPr>
          <a:xfrm>
            <a:off x="130887" y="452984"/>
            <a:ext cx="3679113" cy="5778781"/>
          </a:xfrm>
        </p:spPr>
        <p:txBody>
          <a:bodyPr>
            <a:normAutofit/>
          </a:bodyPr>
          <a:lstStyle/>
          <a:p>
            <a:r>
              <a:rPr lang="en-US"/>
              <a:t>What Are the Main Supply Chain Models?</a:t>
            </a:r>
          </a:p>
          <a:p>
            <a:endParaRPr lang="en-US" sz="2400" b="0"/>
          </a:p>
          <a:p>
            <a:r>
              <a:rPr lang="en-US" sz="2400" b="0"/>
              <a:t>Many types of supply chain models are available. The model a company selects will depend on how the company is structured and what its specific needs are. </a:t>
            </a:r>
          </a:p>
          <a:p>
            <a:r>
              <a:rPr lang="en-US" sz="2400"/>
              <a:t>Here are a few examples:</a:t>
            </a:r>
            <a:endParaRPr lang="en-IE" sz="2400"/>
          </a:p>
        </p:txBody>
      </p:sp>
    </p:spTree>
    <p:extLst>
      <p:ext uri="{BB962C8B-B14F-4D97-AF65-F5344CB8AC3E}">
        <p14:creationId xmlns:p14="http://schemas.microsoft.com/office/powerpoint/2010/main" val="1392969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B1D17C-636F-5140-A8D0-F52811291F13}"/>
              </a:ext>
            </a:extLst>
          </p:cNvPr>
          <p:cNvSpPr>
            <a:spLocks noGrp="1"/>
          </p:cNvSpPr>
          <p:nvPr>
            <p:ph type="body" sz="quarter" idx="15"/>
          </p:nvPr>
        </p:nvSpPr>
        <p:spPr/>
        <p:txBody>
          <a:bodyPr/>
          <a:lstStyle/>
          <a:p>
            <a:r>
              <a:rPr lang="en-US"/>
              <a:t>01</a:t>
            </a:r>
          </a:p>
        </p:txBody>
      </p:sp>
      <p:sp>
        <p:nvSpPr>
          <p:cNvPr id="24" name="Text Placeholder 23">
            <a:extLst>
              <a:ext uri="{FF2B5EF4-FFF2-40B4-BE49-F238E27FC236}">
                <a16:creationId xmlns:a16="http://schemas.microsoft.com/office/drawing/2014/main" id="{C655338C-A2AF-C84A-9163-168E86EA6B78}"/>
              </a:ext>
            </a:extLst>
          </p:cNvPr>
          <p:cNvSpPr>
            <a:spLocks noGrp="1"/>
          </p:cNvSpPr>
          <p:nvPr>
            <p:ph type="body" sz="quarter" idx="18"/>
          </p:nvPr>
        </p:nvSpPr>
        <p:spPr>
          <a:xfrm>
            <a:off x="6648401" y="1426721"/>
            <a:ext cx="4724594" cy="4932686"/>
          </a:xfrm>
        </p:spPr>
        <p:txBody>
          <a:bodyPr vert="horz" lIns="91440" tIns="45720" rIns="91440" bIns="45720" rtlCol="0" anchor="t">
            <a:normAutofit lnSpcReduction="10000"/>
          </a:bodyPr>
          <a:lstStyle/>
          <a:p>
            <a:pPr marL="0" indent="0"/>
            <a:r>
              <a:rPr lang="en-US" dirty="0"/>
              <a:t>Generally SME managers are aware of their office usage, however not all SMEs are aware of their external impact. </a:t>
            </a:r>
            <a:endParaRPr lang="en-US"/>
          </a:p>
          <a:p>
            <a:pPr marL="0" indent="0"/>
            <a:r>
              <a:rPr lang="en-US" dirty="0"/>
              <a:t>All SMEs acquire products, materials or services to run their businesses. At the end of this module, you will have a better understanding of what sustainable procurement is and how to adopt changes so that your business is having less of an effect on the environment.  You will also </a:t>
            </a:r>
            <a:r>
              <a:rPr lang="en-US" dirty="0" err="1"/>
              <a:t>recognise</a:t>
            </a:r>
            <a:r>
              <a:rPr lang="en-US" dirty="0"/>
              <a:t> the importance of short supply chains and the wider impact they create.</a:t>
            </a:r>
            <a:endParaRPr lang="en-US" dirty="0">
              <a:cs typeface="Calibri"/>
            </a:endParaRPr>
          </a:p>
        </p:txBody>
      </p:sp>
      <p:sp>
        <p:nvSpPr>
          <p:cNvPr id="23" name="Text Placeholder 22">
            <a:extLst>
              <a:ext uri="{FF2B5EF4-FFF2-40B4-BE49-F238E27FC236}">
                <a16:creationId xmlns:a16="http://schemas.microsoft.com/office/drawing/2014/main" id="{2ACB6348-A107-CA4A-A4A2-9F5CA7739F93}"/>
              </a:ext>
            </a:extLst>
          </p:cNvPr>
          <p:cNvSpPr>
            <a:spLocks noGrp="1"/>
          </p:cNvSpPr>
          <p:nvPr>
            <p:ph type="body" sz="quarter" idx="16"/>
          </p:nvPr>
        </p:nvSpPr>
        <p:spPr>
          <a:xfrm>
            <a:off x="6981107" y="261088"/>
            <a:ext cx="4342424" cy="1473164"/>
          </a:xfrm>
        </p:spPr>
        <p:txBody>
          <a:bodyPr/>
          <a:lstStyle/>
          <a:p>
            <a:r>
              <a:rPr lang="en-US"/>
              <a:t>Module 4 – Contents</a:t>
            </a:r>
          </a:p>
        </p:txBody>
      </p:sp>
      <p:sp>
        <p:nvSpPr>
          <p:cNvPr id="2" name="Text Placeholder 1">
            <a:extLst>
              <a:ext uri="{FF2B5EF4-FFF2-40B4-BE49-F238E27FC236}">
                <a16:creationId xmlns:a16="http://schemas.microsoft.com/office/drawing/2014/main" id="{34BFAD4D-8B94-EE48-A609-87E09F8C2997}"/>
              </a:ext>
            </a:extLst>
          </p:cNvPr>
          <p:cNvSpPr>
            <a:spLocks noGrp="1"/>
          </p:cNvSpPr>
          <p:nvPr>
            <p:ph type="body" sz="quarter" idx="14"/>
          </p:nvPr>
        </p:nvSpPr>
        <p:spPr>
          <a:xfrm>
            <a:off x="1144879" y="1431913"/>
            <a:ext cx="4964818" cy="720000"/>
          </a:xfrm>
        </p:spPr>
        <p:txBody>
          <a:bodyPr/>
          <a:lstStyle/>
          <a:p>
            <a:r>
              <a:rPr lang="en-US" b="1">
                <a:solidFill>
                  <a:srgbClr val="0B582E"/>
                </a:solidFill>
              </a:rPr>
              <a:t>Supply Chains &amp; Collaborating with Suppliers</a:t>
            </a:r>
            <a:endParaRPr lang="en-US" b="1">
              <a:solidFill>
                <a:srgbClr val="0B582E"/>
              </a:solidFill>
              <a:cs typeface="Calibri"/>
            </a:endParaRPr>
          </a:p>
        </p:txBody>
      </p:sp>
      <p:sp>
        <p:nvSpPr>
          <p:cNvPr id="5" name="Text Placeholder 4">
            <a:extLst>
              <a:ext uri="{FF2B5EF4-FFF2-40B4-BE49-F238E27FC236}">
                <a16:creationId xmlns:a16="http://schemas.microsoft.com/office/drawing/2014/main" id="{57CFEBEE-F439-5941-9B36-AE0B80561526}"/>
              </a:ext>
            </a:extLst>
          </p:cNvPr>
          <p:cNvSpPr>
            <a:spLocks noGrp="1"/>
          </p:cNvSpPr>
          <p:nvPr>
            <p:ph type="body" sz="quarter" idx="19"/>
          </p:nvPr>
        </p:nvSpPr>
        <p:spPr/>
        <p:txBody>
          <a:bodyPr>
            <a:normAutofit/>
          </a:bodyPr>
          <a:lstStyle/>
          <a:p>
            <a:r>
              <a:rPr lang="en-US"/>
              <a:t>02</a:t>
            </a:r>
          </a:p>
        </p:txBody>
      </p:sp>
      <p:sp>
        <p:nvSpPr>
          <p:cNvPr id="6" name="Text Placeholder 5">
            <a:extLst>
              <a:ext uri="{FF2B5EF4-FFF2-40B4-BE49-F238E27FC236}">
                <a16:creationId xmlns:a16="http://schemas.microsoft.com/office/drawing/2014/main" id="{5F3BE127-1972-2149-A871-7EDBFF4C6509}"/>
              </a:ext>
            </a:extLst>
          </p:cNvPr>
          <p:cNvSpPr>
            <a:spLocks noGrp="1"/>
          </p:cNvSpPr>
          <p:nvPr>
            <p:ph type="body" sz="quarter" idx="20"/>
          </p:nvPr>
        </p:nvSpPr>
        <p:spPr>
          <a:xfrm>
            <a:off x="1139031" y="3130816"/>
            <a:ext cx="4964818" cy="720000"/>
          </a:xfrm>
        </p:spPr>
        <p:txBody>
          <a:bodyPr/>
          <a:lstStyle/>
          <a:p>
            <a:r>
              <a:rPr lang="en-US" b="1">
                <a:solidFill>
                  <a:srgbClr val="0B582E"/>
                </a:solidFill>
              </a:rPr>
              <a:t>Developing a sustainable procurement strategy</a:t>
            </a:r>
            <a:endParaRPr lang="en-US" b="1">
              <a:solidFill>
                <a:srgbClr val="0B582E"/>
              </a:solidFill>
              <a:cs typeface="Calibri"/>
            </a:endParaRPr>
          </a:p>
        </p:txBody>
      </p:sp>
      <p:sp>
        <p:nvSpPr>
          <p:cNvPr id="7" name="Text Placeholder 6">
            <a:extLst>
              <a:ext uri="{FF2B5EF4-FFF2-40B4-BE49-F238E27FC236}">
                <a16:creationId xmlns:a16="http://schemas.microsoft.com/office/drawing/2014/main" id="{83C1F9A6-4D9A-4F43-80A1-273E7574FECA}"/>
              </a:ext>
            </a:extLst>
          </p:cNvPr>
          <p:cNvSpPr>
            <a:spLocks noGrp="1"/>
          </p:cNvSpPr>
          <p:nvPr>
            <p:ph type="body" sz="quarter" idx="21"/>
          </p:nvPr>
        </p:nvSpPr>
        <p:spPr/>
        <p:txBody>
          <a:bodyPr>
            <a:normAutofit/>
          </a:bodyPr>
          <a:lstStyle/>
          <a:p>
            <a:r>
              <a:rPr lang="en-US"/>
              <a:t>03</a:t>
            </a:r>
          </a:p>
        </p:txBody>
      </p:sp>
      <p:sp>
        <p:nvSpPr>
          <p:cNvPr id="8" name="Text Placeholder 7">
            <a:extLst>
              <a:ext uri="{FF2B5EF4-FFF2-40B4-BE49-F238E27FC236}">
                <a16:creationId xmlns:a16="http://schemas.microsoft.com/office/drawing/2014/main" id="{966A4522-F52C-474E-9325-F84F586B963C}"/>
              </a:ext>
            </a:extLst>
          </p:cNvPr>
          <p:cNvSpPr>
            <a:spLocks noGrp="1"/>
          </p:cNvSpPr>
          <p:nvPr>
            <p:ph type="body" sz="quarter" idx="22"/>
          </p:nvPr>
        </p:nvSpPr>
        <p:spPr>
          <a:xfrm>
            <a:off x="1147593" y="2224577"/>
            <a:ext cx="4964818" cy="720000"/>
          </a:xfrm>
        </p:spPr>
        <p:txBody>
          <a:bodyPr/>
          <a:lstStyle/>
          <a:p>
            <a:r>
              <a:rPr lang="en-US" b="1">
                <a:solidFill>
                  <a:srgbClr val="0B582E"/>
                </a:solidFill>
              </a:rPr>
              <a:t>Easy Wins / First Steps</a:t>
            </a:r>
            <a:endParaRPr lang="en-US" b="1">
              <a:solidFill>
                <a:srgbClr val="0B582E"/>
              </a:solidFill>
              <a:cs typeface="Calibri"/>
            </a:endParaRPr>
          </a:p>
        </p:txBody>
      </p:sp>
      <p:sp>
        <p:nvSpPr>
          <p:cNvPr id="9" name="Text Placeholder 8">
            <a:extLst>
              <a:ext uri="{FF2B5EF4-FFF2-40B4-BE49-F238E27FC236}">
                <a16:creationId xmlns:a16="http://schemas.microsoft.com/office/drawing/2014/main" id="{D63140D5-5C7F-484B-BFDA-76EE7C36D89E}"/>
              </a:ext>
            </a:extLst>
          </p:cNvPr>
          <p:cNvSpPr>
            <a:spLocks noGrp="1"/>
          </p:cNvSpPr>
          <p:nvPr>
            <p:ph type="body" sz="quarter" idx="23"/>
          </p:nvPr>
        </p:nvSpPr>
        <p:spPr/>
        <p:txBody>
          <a:bodyPr>
            <a:normAutofit/>
          </a:bodyPr>
          <a:lstStyle/>
          <a:p>
            <a:r>
              <a:rPr lang="en-US"/>
              <a:t>04</a:t>
            </a:r>
          </a:p>
        </p:txBody>
      </p:sp>
      <p:sp>
        <p:nvSpPr>
          <p:cNvPr id="10" name="Text Placeholder 9">
            <a:extLst>
              <a:ext uri="{FF2B5EF4-FFF2-40B4-BE49-F238E27FC236}">
                <a16:creationId xmlns:a16="http://schemas.microsoft.com/office/drawing/2014/main" id="{9E8F020C-526C-5E4E-A8EA-A831A495C642}"/>
              </a:ext>
            </a:extLst>
          </p:cNvPr>
          <p:cNvSpPr>
            <a:spLocks noGrp="1"/>
          </p:cNvSpPr>
          <p:nvPr>
            <p:ph type="body" sz="quarter" idx="24"/>
          </p:nvPr>
        </p:nvSpPr>
        <p:spPr>
          <a:xfrm>
            <a:off x="1147593" y="575826"/>
            <a:ext cx="4964818" cy="720000"/>
          </a:xfrm>
        </p:spPr>
        <p:txBody>
          <a:bodyPr/>
          <a:lstStyle/>
          <a:p>
            <a:r>
              <a:rPr lang="en-US" b="1" dirty="0">
                <a:solidFill>
                  <a:srgbClr val="0B582E"/>
                </a:solidFill>
              </a:rPr>
              <a:t>What is Sustainable Procurement?</a:t>
            </a:r>
            <a:endParaRPr lang="en-US" b="1" dirty="0">
              <a:solidFill>
                <a:srgbClr val="0B582E"/>
              </a:solidFill>
              <a:cs typeface="Calibri"/>
            </a:endParaRPr>
          </a:p>
        </p:txBody>
      </p:sp>
      <p:sp>
        <p:nvSpPr>
          <p:cNvPr id="11" name="Text Placeholder 10">
            <a:extLst>
              <a:ext uri="{FF2B5EF4-FFF2-40B4-BE49-F238E27FC236}">
                <a16:creationId xmlns:a16="http://schemas.microsoft.com/office/drawing/2014/main" id="{0D253E89-9CAD-D341-B420-52479EDF2EE7}"/>
              </a:ext>
            </a:extLst>
          </p:cNvPr>
          <p:cNvSpPr>
            <a:spLocks noGrp="1"/>
          </p:cNvSpPr>
          <p:nvPr>
            <p:ph type="body" sz="quarter" idx="25"/>
          </p:nvPr>
        </p:nvSpPr>
        <p:spPr/>
        <p:txBody>
          <a:bodyPr>
            <a:normAutofit/>
          </a:bodyPr>
          <a:lstStyle/>
          <a:p>
            <a:r>
              <a:rPr lang="en-US"/>
              <a:t>05</a:t>
            </a:r>
          </a:p>
        </p:txBody>
      </p:sp>
      <p:sp>
        <p:nvSpPr>
          <p:cNvPr id="12" name="Text Placeholder 11">
            <a:extLst>
              <a:ext uri="{FF2B5EF4-FFF2-40B4-BE49-F238E27FC236}">
                <a16:creationId xmlns:a16="http://schemas.microsoft.com/office/drawing/2014/main" id="{B69C7CBB-5257-E644-83CE-BFDE77F580A1}"/>
              </a:ext>
            </a:extLst>
          </p:cNvPr>
          <p:cNvSpPr>
            <a:spLocks noGrp="1"/>
          </p:cNvSpPr>
          <p:nvPr>
            <p:ph type="body" sz="quarter" idx="26"/>
          </p:nvPr>
        </p:nvSpPr>
        <p:spPr>
          <a:xfrm>
            <a:off x="1147593" y="4927349"/>
            <a:ext cx="4964818" cy="720000"/>
          </a:xfrm>
        </p:spPr>
        <p:txBody>
          <a:bodyPr/>
          <a:lstStyle/>
          <a:p>
            <a:r>
              <a:rPr lang="en-US" b="1">
                <a:solidFill>
                  <a:srgbClr val="0B582E"/>
                </a:solidFill>
              </a:rPr>
              <a:t>Understanding the impact of change</a:t>
            </a:r>
            <a:endParaRPr lang="en-US" b="1">
              <a:solidFill>
                <a:srgbClr val="0B582E"/>
              </a:solidFill>
              <a:cs typeface="Calibri"/>
            </a:endParaRPr>
          </a:p>
        </p:txBody>
      </p:sp>
      <p:sp>
        <p:nvSpPr>
          <p:cNvPr id="13" name="Text Placeholder 12">
            <a:extLst>
              <a:ext uri="{FF2B5EF4-FFF2-40B4-BE49-F238E27FC236}">
                <a16:creationId xmlns:a16="http://schemas.microsoft.com/office/drawing/2014/main" id="{25088C70-0285-0B4C-BBEA-50D698FDDC9F}"/>
              </a:ext>
            </a:extLst>
          </p:cNvPr>
          <p:cNvSpPr>
            <a:spLocks noGrp="1"/>
          </p:cNvSpPr>
          <p:nvPr>
            <p:ph type="body" sz="quarter" idx="27"/>
          </p:nvPr>
        </p:nvSpPr>
        <p:spPr/>
        <p:txBody>
          <a:bodyPr>
            <a:normAutofit/>
          </a:bodyPr>
          <a:lstStyle/>
          <a:p>
            <a:r>
              <a:rPr lang="en-US"/>
              <a:t>06</a:t>
            </a:r>
          </a:p>
        </p:txBody>
      </p:sp>
      <p:sp>
        <p:nvSpPr>
          <p:cNvPr id="14" name="Text Placeholder 13">
            <a:extLst>
              <a:ext uri="{FF2B5EF4-FFF2-40B4-BE49-F238E27FC236}">
                <a16:creationId xmlns:a16="http://schemas.microsoft.com/office/drawing/2014/main" id="{8F1997EA-A133-D344-8989-273F60339CF9}"/>
              </a:ext>
            </a:extLst>
          </p:cNvPr>
          <p:cNvSpPr>
            <a:spLocks noGrp="1"/>
          </p:cNvSpPr>
          <p:nvPr>
            <p:ph type="body" sz="quarter" idx="28"/>
          </p:nvPr>
        </p:nvSpPr>
        <p:spPr>
          <a:xfrm>
            <a:off x="1139031" y="4071546"/>
            <a:ext cx="4964818" cy="720000"/>
          </a:xfrm>
        </p:spPr>
        <p:txBody>
          <a:bodyPr/>
          <a:lstStyle/>
          <a:p>
            <a:r>
              <a:rPr lang="en-US" b="1">
                <a:solidFill>
                  <a:srgbClr val="0B582E"/>
                </a:solidFill>
              </a:rPr>
              <a:t>How do you as an SME benefit</a:t>
            </a:r>
            <a:endParaRPr lang="en-US" b="1">
              <a:solidFill>
                <a:srgbClr val="0B582E"/>
              </a:solidFill>
              <a:cs typeface="Calibri"/>
            </a:endParaRPr>
          </a:p>
        </p:txBody>
      </p:sp>
    </p:spTree>
    <p:extLst>
      <p:ext uri="{BB962C8B-B14F-4D97-AF65-F5344CB8AC3E}">
        <p14:creationId xmlns:p14="http://schemas.microsoft.com/office/powerpoint/2010/main" val="408005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C134BE-20A2-AFA6-EECC-9128F0FBD3C5}"/>
              </a:ext>
            </a:extLst>
          </p:cNvPr>
          <p:cNvSpPr>
            <a:spLocks noGrp="1"/>
          </p:cNvSpPr>
          <p:nvPr>
            <p:ph type="body" sz="quarter" idx="25"/>
          </p:nvPr>
        </p:nvSpPr>
        <p:spPr/>
        <p:txBody>
          <a:bodyPr/>
          <a:lstStyle/>
          <a:p>
            <a:pPr marL="0" indent="0"/>
            <a:r>
              <a:rPr lang="en-IE"/>
              <a:t>They support continuous improvement.</a:t>
            </a:r>
          </a:p>
        </p:txBody>
      </p:sp>
      <p:sp>
        <p:nvSpPr>
          <p:cNvPr id="3" name="Text Placeholder 2">
            <a:extLst>
              <a:ext uri="{FF2B5EF4-FFF2-40B4-BE49-F238E27FC236}">
                <a16:creationId xmlns:a16="http://schemas.microsoft.com/office/drawing/2014/main" id="{D164E4DE-8BAF-DE8B-DD2C-288ABD4B45FD}"/>
              </a:ext>
            </a:extLst>
          </p:cNvPr>
          <p:cNvSpPr>
            <a:spLocks noGrp="1"/>
          </p:cNvSpPr>
          <p:nvPr>
            <p:ph type="body" sz="quarter" idx="31"/>
          </p:nvPr>
        </p:nvSpPr>
        <p:spPr/>
        <p:txBody>
          <a:bodyPr/>
          <a:lstStyle/>
          <a:p>
            <a:pPr marL="0" indent="0"/>
            <a:r>
              <a:rPr lang="en-US"/>
              <a:t>They aim for increased velocity.</a:t>
            </a:r>
            <a:endParaRPr lang="en-IE"/>
          </a:p>
        </p:txBody>
      </p:sp>
      <p:sp>
        <p:nvSpPr>
          <p:cNvPr id="4" name="Text Placeholder 3">
            <a:extLst>
              <a:ext uri="{FF2B5EF4-FFF2-40B4-BE49-F238E27FC236}">
                <a16:creationId xmlns:a16="http://schemas.microsoft.com/office/drawing/2014/main" id="{98E4AAF0-40B5-9008-0AD9-8862436D83FA}"/>
              </a:ext>
            </a:extLst>
          </p:cNvPr>
          <p:cNvSpPr>
            <a:spLocks noGrp="1"/>
          </p:cNvSpPr>
          <p:nvPr>
            <p:ph type="body" sz="quarter" idx="33"/>
          </p:nvPr>
        </p:nvSpPr>
        <p:spPr>
          <a:xfrm>
            <a:off x="5078733" y="4364933"/>
            <a:ext cx="2061046" cy="1951199"/>
          </a:xfrm>
        </p:spPr>
        <p:txBody>
          <a:bodyPr>
            <a:normAutofit/>
          </a:bodyPr>
          <a:lstStyle/>
          <a:p>
            <a:pPr marL="0" indent="0"/>
            <a:r>
              <a:rPr lang="en-US"/>
              <a:t>They encourage collaboration among the individual businesses in the supply chain</a:t>
            </a:r>
            <a:endParaRPr lang="en-IE"/>
          </a:p>
        </p:txBody>
      </p:sp>
      <p:sp>
        <p:nvSpPr>
          <p:cNvPr id="5" name="Text Placeholder 4">
            <a:extLst>
              <a:ext uri="{FF2B5EF4-FFF2-40B4-BE49-F238E27FC236}">
                <a16:creationId xmlns:a16="http://schemas.microsoft.com/office/drawing/2014/main" id="{91352B95-DCB3-156D-A2FB-948E9299D372}"/>
              </a:ext>
            </a:extLst>
          </p:cNvPr>
          <p:cNvSpPr>
            <a:spLocks noGrp="1"/>
          </p:cNvSpPr>
          <p:nvPr>
            <p:ph type="body" sz="quarter" idx="35"/>
          </p:nvPr>
        </p:nvSpPr>
        <p:spPr/>
        <p:txBody>
          <a:bodyPr/>
          <a:lstStyle/>
          <a:p>
            <a:pPr marL="0" indent="0"/>
            <a:r>
              <a:rPr lang="en-US"/>
              <a:t>They seek new technologies that improve their processes.</a:t>
            </a:r>
            <a:endParaRPr lang="en-IE"/>
          </a:p>
        </p:txBody>
      </p:sp>
      <p:sp>
        <p:nvSpPr>
          <p:cNvPr id="6" name="Text Placeholder 5">
            <a:extLst>
              <a:ext uri="{FF2B5EF4-FFF2-40B4-BE49-F238E27FC236}">
                <a16:creationId xmlns:a16="http://schemas.microsoft.com/office/drawing/2014/main" id="{17C23401-89E8-3D47-6545-9F93B3FBD766}"/>
              </a:ext>
            </a:extLst>
          </p:cNvPr>
          <p:cNvSpPr>
            <a:spLocks noGrp="1"/>
          </p:cNvSpPr>
          <p:nvPr>
            <p:ph type="body" sz="quarter" idx="37"/>
          </p:nvPr>
        </p:nvSpPr>
        <p:spPr>
          <a:xfrm>
            <a:off x="9399324" y="4353358"/>
            <a:ext cx="2259276" cy="2072841"/>
          </a:xfrm>
        </p:spPr>
        <p:txBody>
          <a:bodyPr>
            <a:normAutofit/>
          </a:bodyPr>
          <a:lstStyle/>
          <a:p>
            <a:pPr marL="0" indent="0"/>
            <a:r>
              <a:rPr lang="en-US"/>
              <a:t>Metrics are used to allow employees to measure the success or failure of each step in the supply chain.</a:t>
            </a:r>
            <a:endParaRPr lang="en-IE"/>
          </a:p>
        </p:txBody>
      </p:sp>
      <p:sp>
        <p:nvSpPr>
          <p:cNvPr id="7" name="Text Placeholder 6">
            <a:extLst>
              <a:ext uri="{FF2B5EF4-FFF2-40B4-BE49-F238E27FC236}">
                <a16:creationId xmlns:a16="http://schemas.microsoft.com/office/drawing/2014/main" id="{960C8CD2-01F6-A161-E8AE-89B158C1D46E}"/>
              </a:ext>
            </a:extLst>
          </p:cNvPr>
          <p:cNvSpPr>
            <a:spLocks noGrp="1"/>
          </p:cNvSpPr>
          <p:nvPr>
            <p:ph type="body" sz="quarter" idx="29"/>
          </p:nvPr>
        </p:nvSpPr>
        <p:spPr>
          <a:xfrm>
            <a:off x="748973" y="251469"/>
            <a:ext cx="10711397" cy="1501131"/>
          </a:xfrm>
        </p:spPr>
        <p:txBody>
          <a:bodyPr>
            <a:normAutofit/>
          </a:bodyPr>
          <a:lstStyle/>
          <a:p>
            <a:r>
              <a:rPr lang="en-US" b="1">
                <a:solidFill>
                  <a:srgbClr val="0B582E"/>
                </a:solidFill>
              </a:rPr>
              <a:t>Supply Chain Management Best Practices</a:t>
            </a:r>
          </a:p>
          <a:p>
            <a:r>
              <a:rPr lang="en-US" sz="2600">
                <a:solidFill>
                  <a:srgbClr val="0B582E"/>
                </a:solidFill>
              </a:rPr>
              <a:t>Here are some of the best practices that are seen in successful supply chain management systems:</a:t>
            </a:r>
            <a:endParaRPr lang="en-IE" sz="2600">
              <a:solidFill>
                <a:srgbClr val="0B582E"/>
              </a:solidFill>
            </a:endParaRPr>
          </a:p>
        </p:txBody>
      </p:sp>
      <p:grpSp>
        <p:nvGrpSpPr>
          <p:cNvPr id="8" name="Group 7">
            <a:extLst>
              <a:ext uri="{FF2B5EF4-FFF2-40B4-BE49-F238E27FC236}">
                <a16:creationId xmlns:a16="http://schemas.microsoft.com/office/drawing/2014/main" id="{C1F64E2C-746D-D82D-292D-16D9E9E99C99}"/>
              </a:ext>
            </a:extLst>
          </p:cNvPr>
          <p:cNvGrpSpPr/>
          <p:nvPr/>
        </p:nvGrpSpPr>
        <p:grpSpPr>
          <a:xfrm>
            <a:off x="1291643" y="2143543"/>
            <a:ext cx="975706" cy="699046"/>
            <a:chOff x="3454400" y="159975"/>
            <a:chExt cx="4578885" cy="3280548"/>
          </a:xfrm>
          <a:solidFill>
            <a:schemeClr val="bg1"/>
          </a:solidFill>
        </p:grpSpPr>
        <p:sp>
          <p:nvSpPr>
            <p:cNvPr id="9" name="Freeform 403">
              <a:extLst>
                <a:ext uri="{FF2B5EF4-FFF2-40B4-BE49-F238E27FC236}">
                  <a16:creationId xmlns:a16="http://schemas.microsoft.com/office/drawing/2014/main" id="{B9CB687E-F425-0DC7-0814-EA72CF70BBC8}"/>
                </a:ext>
              </a:extLst>
            </p:cNvPr>
            <p:cNvSpPr/>
            <p:nvPr/>
          </p:nvSpPr>
          <p:spPr>
            <a:xfrm>
              <a:off x="4917909" y="815474"/>
              <a:ext cx="1818990" cy="1732303"/>
            </a:xfrm>
            <a:custGeom>
              <a:avLst/>
              <a:gdLst>
                <a:gd name="connsiteX0" fmla="*/ 779311 w 1818990"/>
                <a:gd name="connsiteY0" fmla="*/ 202057 h 1732303"/>
                <a:gd name="connsiteX1" fmla="*/ 821509 w 1818990"/>
                <a:gd name="connsiteY1" fmla="*/ 146379 h 1732303"/>
                <a:gd name="connsiteX2" fmla="*/ 834078 w 1818990"/>
                <a:gd name="connsiteY2" fmla="*/ 148175 h 1732303"/>
                <a:gd name="connsiteX3" fmla="*/ 908598 w 1818990"/>
                <a:gd name="connsiteY3" fmla="*/ 0 h 1732303"/>
                <a:gd name="connsiteX4" fmla="*/ 935532 w 1818990"/>
                <a:gd name="connsiteY4" fmla="*/ 49392 h 1732303"/>
                <a:gd name="connsiteX5" fmla="*/ 1159988 w 1818990"/>
                <a:gd name="connsiteY5" fmla="*/ 506490 h 1732303"/>
                <a:gd name="connsiteX6" fmla="*/ 1259647 w 1818990"/>
                <a:gd name="connsiteY6" fmla="*/ 579231 h 1732303"/>
                <a:gd name="connsiteX7" fmla="*/ 1525402 w 1818990"/>
                <a:gd name="connsiteY7" fmla="*/ 616948 h 1732303"/>
                <a:gd name="connsiteX8" fmla="*/ 1818991 w 1818990"/>
                <a:gd name="connsiteY8" fmla="*/ 660053 h 1732303"/>
                <a:gd name="connsiteX9" fmla="*/ 1783976 w 1818990"/>
                <a:gd name="connsiteY9" fmla="*/ 696873 h 1732303"/>
                <a:gd name="connsiteX10" fmla="*/ 1418561 w 1818990"/>
                <a:gd name="connsiteY10" fmla="*/ 1052493 h 1732303"/>
                <a:gd name="connsiteX11" fmla="*/ 1376364 w 1818990"/>
                <a:gd name="connsiteY11" fmla="*/ 1172829 h 1732303"/>
                <a:gd name="connsiteX12" fmla="*/ 1424846 w 1818990"/>
                <a:gd name="connsiteY12" fmla="*/ 1450321 h 1732303"/>
                <a:gd name="connsiteX13" fmla="*/ 1472431 w 1818990"/>
                <a:gd name="connsiteY13" fmla="*/ 1731405 h 1732303"/>
                <a:gd name="connsiteX14" fmla="*/ 1422153 w 1818990"/>
                <a:gd name="connsiteY14" fmla="*/ 1706261 h 1732303"/>
                <a:gd name="connsiteX15" fmla="*/ 979526 w 1818990"/>
                <a:gd name="connsiteY15" fmla="*/ 1472772 h 1732303"/>
                <a:gd name="connsiteX16" fmla="*/ 841261 w 1818990"/>
                <a:gd name="connsiteY16" fmla="*/ 1471874 h 1732303"/>
                <a:gd name="connsiteX17" fmla="*/ 457890 w 1818990"/>
                <a:gd name="connsiteY17" fmla="*/ 1673931 h 1732303"/>
                <a:gd name="connsiteX18" fmla="*/ 345662 w 1818990"/>
                <a:gd name="connsiteY18" fmla="*/ 1732303 h 1732303"/>
                <a:gd name="connsiteX19" fmla="*/ 439036 w 1818990"/>
                <a:gd name="connsiteY19" fmla="*/ 1188096 h 1732303"/>
                <a:gd name="connsiteX20" fmla="*/ 395042 w 1818990"/>
                <a:gd name="connsiteY20" fmla="*/ 1048003 h 1732303"/>
                <a:gd name="connsiteX21" fmla="*/ 35913 w 1818990"/>
                <a:gd name="connsiteY21" fmla="*/ 698669 h 1732303"/>
                <a:gd name="connsiteX22" fmla="*/ 0 w 1818990"/>
                <a:gd name="connsiteY22" fmla="*/ 661849 h 1732303"/>
                <a:gd name="connsiteX23" fmla="*/ 47585 w 1818990"/>
                <a:gd name="connsiteY23" fmla="*/ 652869 h 1732303"/>
                <a:gd name="connsiteX24" fmla="*/ 525227 w 1818990"/>
                <a:gd name="connsiteY24" fmla="*/ 585517 h 1732303"/>
                <a:gd name="connsiteX25" fmla="*/ 648229 w 1818990"/>
                <a:gd name="connsiteY25" fmla="*/ 521757 h 1732303"/>
                <a:gd name="connsiteX26" fmla="*/ 677857 w 1818990"/>
                <a:gd name="connsiteY26" fmla="*/ 442730 h 1732303"/>
                <a:gd name="connsiteX27" fmla="*/ 685937 w 1818990"/>
                <a:gd name="connsiteY27" fmla="*/ 443628 h 17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8990" h="1732303">
                  <a:moveTo>
                    <a:pt x="779311" y="202057"/>
                  </a:moveTo>
                  <a:cubicBezTo>
                    <a:pt x="773924" y="176912"/>
                    <a:pt x="788289" y="146379"/>
                    <a:pt x="821509" y="146379"/>
                  </a:cubicBezTo>
                  <a:cubicBezTo>
                    <a:pt x="825998" y="146379"/>
                    <a:pt x="830487" y="147277"/>
                    <a:pt x="834078" y="148175"/>
                  </a:cubicBezTo>
                  <a:cubicBezTo>
                    <a:pt x="860115" y="102376"/>
                    <a:pt x="881663" y="52984"/>
                    <a:pt x="908598" y="0"/>
                  </a:cubicBezTo>
                  <a:cubicBezTo>
                    <a:pt x="920269" y="21553"/>
                    <a:pt x="928350" y="35921"/>
                    <a:pt x="935532" y="49392"/>
                  </a:cubicBezTo>
                  <a:cubicBezTo>
                    <a:pt x="1010949" y="201159"/>
                    <a:pt x="1086367" y="353825"/>
                    <a:pt x="1159988" y="506490"/>
                  </a:cubicBezTo>
                  <a:cubicBezTo>
                    <a:pt x="1180638" y="549595"/>
                    <a:pt x="1212960" y="572944"/>
                    <a:pt x="1259647" y="579231"/>
                  </a:cubicBezTo>
                  <a:cubicBezTo>
                    <a:pt x="1348531" y="590905"/>
                    <a:pt x="1436518" y="603477"/>
                    <a:pt x="1525402" y="616948"/>
                  </a:cubicBezTo>
                  <a:cubicBezTo>
                    <a:pt x="1620572" y="630418"/>
                    <a:pt x="1716639" y="644787"/>
                    <a:pt x="1818991" y="660053"/>
                  </a:cubicBezTo>
                  <a:cubicBezTo>
                    <a:pt x="1803728" y="676218"/>
                    <a:pt x="1794749" y="686994"/>
                    <a:pt x="1783976" y="696873"/>
                  </a:cubicBezTo>
                  <a:cubicBezTo>
                    <a:pt x="1662770" y="815413"/>
                    <a:pt x="1541563" y="934851"/>
                    <a:pt x="1418561" y="1052493"/>
                  </a:cubicBezTo>
                  <a:cubicBezTo>
                    <a:pt x="1383546" y="1086619"/>
                    <a:pt x="1367386" y="1124336"/>
                    <a:pt x="1376364" y="1172829"/>
                  </a:cubicBezTo>
                  <a:cubicBezTo>
                    <a:pt x="1393422" y="1265327"/>
                    <a:pt x="1408685" y="1357824"/>
                    <a:pt x="1424846" y="1450321"/>
                  </a:cubicBezTo>
                  <a:cubicBezTo>
                    <a:pt x="1440109" y="1541921"/>
                    <a:pt x="1455372" y="1633520"/>
                    <a:pt x="1472431" y="1731405"/>
                  </a:cubicBezTo>
                  <a:cubicBezTo>
                    <a:pt x="1450883" y="1720629"/>
                    <a:pt x="1436518" y="1714343"/>
                    <a:pt x="1422153" y="1706261"/>
                  </a:cubicBezTo>
                  <a:cubicBezTo>
                    <a:pt x="1274910" y="1629030"/>
                    <a:pt x="1126769" y="1551799"/>
                    <a:pt x="979526" y="1472772"/>
                  </a:cubicBezTo>
                  <a:cubicBezTo>
                    <a:pt x="931941" y="1446729"/>
                    <a:pt x="889743" y="1444933"/>
                    <a:pt x="841261" y="1471874"/>
                  </a:cubicBezTo>
                  <a:cubicBezTo>
                    <a:pt x="714668" y="1541022"/>
                    <a:pt x="586279" y="1606579"/>
                    <a:pt x="457890" y="1673931"/>
                  </a:cubicBezTo>
                  <a:cubicBezTo>
                    <a:pt x="422875" y="1691892"/>
                    <a:pt x="387860" y="1710751"/>
                    <a:pt x="345662" y="1732303"/>
                  </a:cubicBezTo>
                  <a:cubicBezTo>
                    <a:pt x="377086" y="1545513"/>
                    <a:pt x="405816" y="1366804"/>
                    <a:pt x="439036" y="1188096"/>
                  </a:cubicBezTo>
                  <a:cubicBezTo>
                    <a:pt x="449810" y="1130622"/>
                    <a:pt x="437240" y="1087516"/>
                    <a:pt x="395042" y="1048003"/>
                  </a:cubicBezTo>
                  <a:cubicBezTo>
                    <a:pt x="273836" y="933055"/>
                    <a:pt x="155324" y="815413"/>
                    <a:pt x="35913" y="698669"/>
                  </a:cubicBezTo>
                  <a:cubicBezTo>
                    <a:pt x="25139" y="687892"/>
                    <a:pt x="14365" y="677116"/>
                    <a:pt x="0" y="661849"/>
                  </a:cubicBezTo>
                  <a:cubicBezTo>
                    <a:pt x="21548" y="657359"/>
                    <a:pt x="35015" y="654665"/>
                    <a:pt x="47585" y="652869"/>
                  </a:cubicBezTo>
                  <a:cubicBezTo>
                    <a:pt x="206499" y="629520"/>
                    <a:pt x="365414" y="601681"/>
                    <a:pt x="525227" y="585517"/>
                  </a:cubicBezTo>
                  <a:cubicBezTo>
                    <a:pt x="582688" y="579231"/>
                    <a:pt x="620396" y="557678"/>
                    <a:pt x="648229" y="521757"/>
                  </a:cubicBezTo>
                  <a:cubicBezTo>
                    <a:pt x="623090" y="497510"/>
                    <a:pt x="632966" y="442730"/>
                    <a:pt x="677857" y="442730"/>
                  </a:cubicBezTo>
                  <a:cubicBezTo>
                    <a:pt x="680551" y="442730"/>
                    <a:pt x="683244" y="442730"/>
                    <a:pt x="685937" y="443628"/>
                  </a:cubicBezTo>
                </a:path>
              </a:pathLst>
            </a:custGeom>
            <a:solidFill>
              <a:srgbClr val="297239"/>
            </a:solidFill>
            <a:ln w="8971"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A5610B62-4D0A-8FEB-C79F-EA37A2A2A005}"/>
                </a:ext>
              </a:extLst>
            </p:cNvPr>
            <p:cNvGrpSpPr/>
            <p:nvPr/>
          </p:nvGrpSpPr>
          <p:grpSpPr>
            <a:xfrm>
              <a:off x="3454400" y="159975"/>
              <a:ext cx="4578885" cy="3280548"/>
              <a:chOff x="3454400" y="159975"/>
              <a:chExt cx="4578885" cy="3280548"/>
            </a:xfrm>
            <a:grpFill/>
          </p:grpSpPr>
          <p:sp>
            <p:nvSpPr>
              <p:cNvPr id="11" name="Freeform 405">
                <a:extLst>
                  <a:ext uri="{FF2B5EF4-FFF2-40B4-BE49-F238E27FC236}">
                    <a16:creationId xmlns:a16="http://schemas.microsoft.com/office/drawing/2014/main" id="{9573327C-0AA2-F58C-F624-BF8E45DA44B2}"/>
                  </a:ext>
                </a:extLst>
              </p:cNvPr>
              <p:cNvSpPr/>
              <p:nvPr/>
            </p:nvSpPr>
            <p:spPr>
              <a:xfrm>
                <a:off x="3454400" y="163639"/>
                <a:ext cx="2024310" cy="3276884"/>
              </a:xfrm>
              <a:custGeom>
                <a:avLst/>
                <a:gdLst>
                  <a:gd name="connsiteX0" fmla="*/ 0 w 2024310"/>
                  <a:gd name="connsiteY0" fmla="*/ 1615139 h 3276884"/>
                  <a:gd name="connsiteX1" fmla="*/ 502781 w 2024310"/>
                  <a:gd name="connsiteY1" fmla="*/ 1456187 h 3276884"/>
                  <a:gd name="connsiteX2" fmla="*/ 659003 w 2024310"/>
                  <a:gd name="connsiteY2" fmla="*/ 1519948 h 3276884"/>
                  <a:gd name="connsiteX3" fmla="*/ 659003 w 2024310"/>
                  <a:gd name="connsiteY3" fmla="*/ 1316094 h 3276884"/>
                  <a:gd name="connsiteX4" fmla="*/ 106841 w 2024310"/>
                  <a:gd name="connsiteY4" fmla="*/ 815891 h 3276884"/>
                  <a:gd name="connsiteX5" fmla="*/ 173280 w 2024310"/>
                  <a:gd name="connsiteY5" fmla="*/ 726986 h 3276884"/>
                  <a:gd name="connsiteX6" fmla="*/ 723646 w 2024310"/>
                  <a:gd name="connsiteY6" fmla="*/ 893122 h 3276884"/>
                  <a:gd name="connsiteX7" fmla="*/ 734420 w 2024310"/>
                  <a:gd name="connsiteY7" fmla="*/ 899408 h 3276884"/>
                  <a:gd name="connsiteX8" fmla="*/ 783800 w 2024310"/>
                  <a:gd name="connsiteY8" fmla="*/ 762009 h 3276884"/>
                  <a:gd name="connsiteX9" fmla="*/ 774822 w 2024310"/>
                  <a:gd name="connsiteY9" fmla="*/ 730578 h 3276884"/>
                  <a:gd name="connsiteX10" fmla="*/ 916678 w 2024310"/>
                  <a:gd name="connsiteY10" fmla="*/ 59748 h 3276884"/>
                  <a:gd name="connsiteX11" fmla="*/ 1036986 w 2024310"/>
                  <a:gd name="connsiteY11" fmla="*/ 2274 h 3276884"/>
                  <a:gd name="connsiteX12" fmla="*/ 1107914 w 2024310"/>
                  <a:gd name="connsiteY12" fmla="*/ 18438 h 3276884"/>
                  <a:gd name="connsiteX13" fmla="*/ 1050454 w 2024310"/>
                  <a:gd name="connsiteY13" fmla="*/ 728782 h 3276884"/>
                  <a:gd name="connsiteX14" fmla="*/ 967854 w 2024310"/>
                  <a:gd name="connsiteY14" fmla="*/ 771887 h 3276884"/>
                  <a:gd name="connsiteX15" fmla="*/ 893335 w 2024310"/>
                  <a:gd name="connsiteY15" fmla="*/ 849118 h 3276884"/>
                  <a:gd name="connsiteX16" fmla="*/ 1940197 w 2024310"/>
                  <a:gd name="connsiteY16" fmla="*/ 2981944 h 3276884"/>
                  <a:gd name="connsiteX17" fmla="*/ 2021001 w 2024310"/>
                  <a:gd name="connsiteY17" fmla="*/ 3077135 h 3276884"/>
                  <a:gd name="connsiteX18" fmla="*/ 1901591 w 2024310"/>
                  <a:gd name="connsiteY18" fmla="*/ 3110362 h 3276884"/>
                  <a:gd name="connsiteX19" fmla="*/ 1574783 w 2024310"/>
                  <a:gd name="connsiteY19" fmla="*/ 2981944 h 3276884"/>
                  <a:gd name="connsiteX20" fmla="*/ 1569396 w 2024310"/>
                  <a:gd name="connsiteY20" fmla="*/ 2989128 h 3276884"/>
                  <a:gd name="connsiteX21" fmla="*/ 1010052 w 2024310"/>
                  <a:gd name="connsiteY21" fmla="*/ 3258537 h 3276884"/>
                  <a:gd name="connsiteX22" fmla="*/ 865502 w 2024310"/>
                  <a:gd name="connsiteY22" fmla="*/ 3200165 h 3276884"/>
                  <a:gd name="connsiteX23" fmla="*/ 823304 w 2024310"/>
                  <a:gd name="connsiteY23" fmla="*/ 3104076 h 3276884"/>
                  <a:gd name="connsiteX24" fmla="*/ 1190514 w 2024310"/>
                  <a:gd name="connsiteY24" fmla="*/ 2715228 h 3276884"/>
                  <a:gd name="connsiteX25" fmla="*/ 1207573 w 2024310"/>
                  <a:gd name="connsiteY25" fmla="*/ 2707146 h 3276884"/>
                  <a:gd name="connsiteX26" fmla="*/ 1040578 w 2024310"/>
                  <a:gd name="connsiteY26" fmla="*/ 2523947 h 3276884"/>
                  <a:gd name="connsiteX27" fmla="*/ 738011 w 2024310"/>
                  <a:gd name="connsiteY27" fmla="*/ 2686491 h 3276884"/>
                  <a:gd name="connsiteX28" fmla="*/ 285508 w 2024310"/>
                  <a:gd name="connsiteY28" fmla="*/ 2471861 h 3276884"/>
                  <a:gd name="connsiteX29" fmla="*/ 289997 w 2024310"/>
                  <a:gd name="connsiteY29" fmla="*/ 2389243 h 3276884"/>
                  <a:gd name="connsiteX30" fmla="*/ 802654 w 2024310"/>
                  <a:gd name="connsiteY30" fmla="*/ 2151264 h 3276884"/>
                  <a:gd name="connsiteX31" fmla="*/ 812530 w 2024310"/>
                  <a:gd name="connsiteY31" fmla="*/ 2148570 h 3276884"/>
                  <a:gd name="connsiteX32" fmla="*/ 725442 w 2024310"/>
                  <a:gd name="connsiteY32" fmla="*/ 1910591 h 3276884"/>
                  <a:gd name="connsiteX33" fmla="*/ 638353 w 2024310"/>
                  <a:gd name="connsiteY33" fmla="*/ 1957289 h 3276884"/>
                  <a:gd name="connsiteX34" fmla="*/ 76315 w 2024310"/>
                  <a:gd name="connsiteY34" fmla="*/ 1790255 h 3276884"/>
                  <a:gd name="connsiteX35" fmla="*/ 0 w 2024310"/>
                  <a:gd name="connsiteY35" fmla="*/ 1670817 h 3276884"/>
                  <a:gd name="connsiteX36" fmla="*/ 0 w 2024310"/>
                  <a:gd name="connsiteY36" fmla="*/ 1615139 h 3276884"/>
                  <a:gd name="connsiteX37" fmla="*/ 1036986 w 2024310"/>
                  <a:gd name="connsiteY37" fmla="*/ 148653 h 3276884"/>
                  <a:gd name="connsiteX38" fmla="*/ 832283 w 2024310"/>
                  <a:gd name="connsiteY38" fmla="*/ 578810 h 3276884"/>
                  <a:gd name="connsiteX39" fmla="*/ 971445 w 2024310"/>
                  <a:gd name="connsiteY39" fmla="*/ 623712 h 3276884"/>
                  <a:gd name="connsiteX40" fmla="*/ 1036986 w 2024310"/>
                  <a:gd name="connsiteY40" fmla="*/ 148653 h 3276884"/>
                  <a:gd name="connsiteX41" fmla="*/ 966956 w 2024310"/>
                  <a:gd name="connsiteY41" fmla="*/ 3096892 h 3276884"/>
                  <a:gd name="connsiteX42" fmla="*/ 1425744 w 2024310"/>
                  <a:gd name="connsiteY42" fmla="*/ 2982841 h 3276884"/>
                  <a:gd name="connsiteX43" fmla="*/ 1341349 w 2024310"/>
                  <a:gd name="connsiteY43" fmla="*/ 2833768 h 3276884"/>
                  <a:gd name="connsiteX44" fmla="*/ 966956 w 2024310"/>
                  <a:gd name="connsiteY44" fmla="*/ 3096892 h 3276884"/>
                  <a:gd name="connsiteX45" fmla="*/ 428262 w 2024310"/>
                  <a:gd name="connsiteY45" fmla="*/ 2426960 h 3276884"/>
                  <a:gd name="connsiteX46" fmla="*/ 910393 w 2024310"/>
                  <a:gd name="connsiteY46" fmla="*/ 2466473 h 3276884"/>
                  <a:gd name="connsiteX47" fmla="*/ 898722 w 2024310"/>
                  <a:gd name="connsiteY47" fmla="*/ 2329074 h 3276884"/>
                  <a:gd name="connsiteX48" fmla="*/ 859217 w 2024310"/>
                  <a:gd name="connsiteY48" fmla="*/ 2308420 h 3276884"/>
                  <a:gd name="connsiteX49" fmla="*/ 428262 w 2024310"/>
                  <a:gd name="connsiteY49" fmla="*/ 2426960 h 3276884"/>
                  <a:gd name="connsiteX50" fmla="*/ 242412 w 2024310"/>
                  <a:gd name="connsiteY50" fmla="*/ 851812 h 3276884"/>
                  <a:gd name="connsiteX51" fmla="*/ 251391 w 2024310"/>
                  <a:gd name="connsiteY51" fmla="*/ 911980 h 3276884"/>
                  <a:gd name="connsiteX52" fmla="*/ 594359 w 2024310"/>
                  <a:gd name="connsiteY52" fmla="*/ 1187676 h 3276884"/>
                  <a:gd name="connsiteX53" fmla="*/ 666185 w 2024310"/>
                  <a:gd name="connsiteY53" fmla="*/ 1087994 h 3276884"/>
                  <a:gd name="connsiteX54" fmla="*/ 242412 w 2024310"/>
                  <a:gd name="connsiteY54" fmla="*/ 851812 h 3276884"/>
                  <a:gd name="connsiteX55" fmla="*/ 154426 w 2024310"/>
                  <a:gd name="connsiteY55" fmla="*/ 1659143 h 3276884"/>
                  <a:gd name="connsiteX56" fmla="*/ 560242 w 2024310"/>
                  <a:gd name="connsiteY56" fmla="*/ 1841443 h 3276884"/>
                  <a:gd name="connsiteX57" fmla="*/ 653616 w 2024310"/>
                  <a:gd name="connsiteY57" fmla="*/ 1755232 h 3276884"/>
                  <a:gd name="connsiteX58" fmla="*/ 597053 w 2024310"/>
                  <a:gd name="connsiteY58" fmla="*/ 1646570 h 3276884"/>
                  <a:gd name="connsiteX59" fmla="*/ 154426 w 2024310"/>
                  <a:gd name="connsiteY59" fmla="*/ 1659143 h 32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24310" h="3276884">
                    <a:moveTo>
                      <a:pt x="0" y="1615139"/>
                    </a:moveTo>
                    <a:cubicBezTo>
                      <a:pt x="140958" y="1478638"/>
                      <a:pt x="305260" y="1410388"/>
                      <a:pt x="502781" y="1456187"/>
                    </a:cubicBezTo>
                    <a:cubicBezTo>
                      <a:pt x="556651" y="1468760"/>
                      <a:pt x="606031" y="1497497"/>
                      <a:pt x="659003" y="1519948"/>
                    </a:cubicBezTo>
                    <a:cubicBezTo>
                      <a:pt x="659003" y="1454391"/>
                      <a:pt x="659003" y="1385243"/>
                      <a:pt x="659003" y="1316094"/>
                    </a:cubicBezTo>
                    <a:cubicBezTo>
                      <a:pt x="296282" y="1369976"/>
                      <a:pt x="107739" y="1079014"/>
                      <a:pt x="106841" y="815891"/>
                    </a:cubicBezTo>
                    <a:cubicBezTo>
                      <a:pt x="106841" y="759315"/>
                      <a:pt x="119411" y="739558"/>
                      <a:pt x="173280" y="726986"/>
                    </a:cubicBezTo>
                    <a:cubicBezTo>
                      <a:pt x="388758" y="674002"/>
                      <a:pt x="578198" y="711719"/>
                      <a:pt x="723646" y="893122"/>
                    </a:cubicBezTo>
                    <a:cubicBezTo>
                      <a:pt x="725442" y="894918"/>
                      <a:pt x="728135" y="895816"/>
                      <a:pt x="734420" y="899408"/>
                    </a:cubicBezTo>
                    <a:cubicBezTo>
                      <a:pt x="751478" y="853608"/>
                      <a:pt x="769435" y="807809"/>
                      <a:pt x="783800" y="762009"/>
                    </a:cubicBezTo>
                    <a:cubicBezTo>
                      <a:pt x="786494" y="753029"/>
                      <a:pt x="781107" y="738660"/>
                      <a:pt x="774822" y="730578"/>
                    </a:cubicBezTo>
                    <a:cubicBezTo>
                      <a:pt x="614111" y="533011"/>
                      <a:pt x="653616" y="228578"/>
                      <a:pt x="916678" y="59748"/>
                    </a:cubicBezTo>
                    <a:cubicBezTo>
                      <a:pt x="954387" y="35501"/>
                      <a:pt x="994789" y="14846"/>
                      <a:pt x="1036986" y="2274"/>
                    </a:cubicBezTo>
                    <a:cubicBezTo>
                      <a:pt x="1057636" y="-4012"/>
                      <a:pt x="1095345" y="3172"/>
                      <a:pt x="1107914" y="18438"/>
                    </a:cubicBezTo>
                    <a:cubicBezTo>
                      <a:pt x="1279399" y="220496"/>
                      <a:pt x="1301844" y="551869"/>
                      <a:pt x="1050454" y="728782"/>
                    </a:cubicBezTo>
                    <a:cubicBezTo>
                      <a:pt x="1025315" y="746742"/>
                      <a:pt x="997482" y="764703"/>
                      <a:pt x="967854" y="771887"/>
                    </a:cubicBezTo>
                    <a:cubicBezTo>
                      <a:pt x="923861" y="782664"/>
                      <a:pt x="907700" y="810502"/>
                      <a:pt x="893335" y="849118"/>
                    </a:cubicBezTo>
                    <a:cubicBezTo>
                      <a:pt x="572812" y="1731883"/>
                      <a:pt x="1046862" y="2697267"/>
                      <a:pt x="1940197" y="2981944"/>
                    </a:cubicBezTo>
                    <a:cubicBezTo>
                      <a:pt x="2011125" y="3004394"/>
                      <a:pt x="2033571" y="3031335"/>
                      <a:pt x="2021001" y="3077135"/>
                    </a:cubicBezTo>
                    <a:cubicBezTo>
                      <a:pt x="2008431" y="3122036"/>
                      <a:pt x="1969825" y="3135507"/>
                      <a:pt x="1901591" y="3110362"/>
                    </a:cubicBezTo>
                    <a:cubicBezTo>
                      <a:pt x="1792954" y="3069951"/>
                      <a:pt x="1686113" y="3025947"/>
                      <a:pt x="1574783" y="2981944"/>
                    </a:cubicBezTo>
                    <a:cubicBezTo>
                      <a:pt x="1575681" y="2980147"/>
                      <a:pt x="1571191" y="2983739"/>
                      <a:pt x="1569396" y="2989128"/>
                    </a:cubicBezTo>
                    <a:cubicBezTo>
                      <a:pt x="1494876" y="3197471"/>
                      <a:pt x="1272216" y="3326788"/>
                      <a:pt x="1010052" y="3258537"/>
                    </a:cubicBezTo>
                    <a:cubicBezTo>
                      <a:pt x="960671" y="3245067"/>
                      <a:pt x="913087" y="3220820"/>
                      <a:pt x="865502" y="3200165"/>
                    </a:cubicBezTo>
                    <a:cubicBezTo>
                      <a:pt x="823304" y="3181306"/>
                      <a:pt x="810735" y="3147181"/>
                      <a:pt x="823304" y="3104076"/>
                    </a:cubicBezTo>
                    <a:cubicBezTo>
                      <a:pt x="878969" y="2910999"/>
                      <a:pt x="987606" y="2769110"/>
                      <a:pt x="1190514" y="2715228"/>
                    </a:cubicBezTo>
                    <a:cubicBezTo>
                      <a:pt x="1195901" y="2713432"/>
                      <a:pt x="1200390" y="2709840"/>
                      <a:pt x="1207573" y="2707146"/>
                    </a:cubicBezTo>
                    <a:cubicBezTo>
                      <a:pt x="1151010" y="2645182"/>
                      <a:pt x="1096243" y="2585013"/>
                      <a:pt x="1040578" y="2523947"/>
                    </a:cubicBezTo>
                    <a:cubicBezTo>
                      <a:pt x="961569" y="2619139"/>
                      <a:pt x="861013" y="2677511"/>
                      <a:pt x="738011" y="2686491"/>
                    </a:cubicBezTo>
                    <a:cubicBezTo>
                      <a:pt x="548570" y="2699961"/>
                      <a:pt x="401327" y="2616445"/>
                      <a:pt x="285508" y="2471861"/>
                    </a:cubicBezTo>
                    <a:cubicBezTo>
                      <a:pt x="263960" y="2445818"/>
                      <a:pt x="271143" y="2415285"/>
                      <a:pt x="289997" y="2389243"/>
                    </a:cubicBezTo>
                    <a:cubicBezTo>
                      <a:pt x="416590" y="2215024"/>
                      <a:pt x="579096" y="2117139"/>
                      <a:pt x="802654" y="2151264"/>
                    </a:cubicBezTo>
                    <a:cubicBezTo>
                      <a:pt x="805348" y="2151264"/>
                      <a:pt x="808041" y="2150366"/>
                      <a:pt x="812530" y="2148570"/>
                    </a:cubicBezTo>
                    <a:cubicBezTo>
                      <a:pt x="783800" y="2069543"/>
                      <a:pt x="755070" y="1991414"/>
                      <a:pt x="725442" y="1910591"/>
                    </a:cubicBezTo>
                    <a:cubicBezTo>
                      <a:pt x="694916" y="1926756"/>
                      <a:pt x="667981" y="1944717"/>
                      <a:pt x="638353" y="1957289"/>
                    </a:cubicBezTo>
                    <a:cubicBezTo>
                      <a:pt x="439036" y="2043500"/>
                      <a:pt x="216375" y="1977944"/>
                      <a:pt x="76315" y="1790255"/>
                    </a:cubicBezTo>
                    <a:cubicBezTo>
                      <a:pt x="48482" y="1752538"/>
                      <a:pt x="25139" y="1711229"/>
                      <a:pt x="0" y="1670817"/>
                    </a:cubicBezTo>
                    <a:cubicBezTo>
                      <a:pt x="0" y="1651060"/>
                      <a:pt x="0" y="1633100"/>
                      <a:pt x="0" y="1615139"/>
                    </a:cubicBezTo>
                    <a:close/>
                    <a:moveTo>
                      <a:pt x="1036986" y="148653"/>
                    </a:moveTo>
                    <a:cubicBezTo>
                      <a:pt x="862809" y="223190"/>
                      <a:pt x="773026" y="412675"/>
                      <a:pt x="832283" y="578810"/>
                    </a:cubicBezTo>
                    <a:cubicBezTo>
                      <a:pt x="860115" y="656939"/>
                      <a:pt x="905006" y="671308"/>
                      <a:pt x="971445" y="623712"/>
                    </a:cubicBezTo>
                    <a:cubicBezTo>
                      <a:pt x="1120484" y="516846"/>
                      <a:pt x="1150112" y="309401"/>
                      <a:pt x="1036986" y="148653"/>
                    </a:cubicBezTo>
                    <a:close/>
                    <a:moveTo>
                      <a:pt x="966956" y="3096892"/>
                    </a:moveTo>
                    <a:cubicBezTo>
                      <a:pt x="1133053" y="3189389"/>
                      <a:pt x="1335962" y="3137303"/>
                      <a:pt x="1425744" y="2982841"/>
                    </a:cubicBezTo>
                    <a:cubicBezTo>
                      <a:pt x="1476920" y="2893936"/>
                      <a:pt x="1444598" y="2836462"/>
                      <a:pt x="1341349" y="2833768"/>
                    </a:cubicBezTo>
                    <a:cubicBezTo>
                      <a:pt x="1167171" y="2827482"/>
                      <a:pt x="1021723" y="2929858"/>
                      <a:pt x="966956" y="3096892"/>
                    </a:cubicBezTo>
                    <a:close/>
                    <a:moveTo>
                      <a:pt x="428262" y="2426960"/>
                    </a:moveTo>
                    <a:cubicBezTo>
                      <a:pt x="552162" y="2575135"/>
                      <a:pt x="774822" y="2593096"/>
                      <a:pt x="910393" y="2466473"/>
                    </a:cubicBezTo>
                    <a:cubicBezTo>
                      <a:pt x="964263" y="2416184"/>
                      <a:pt x="959774" y="2369486"/>
                      <a:pt x="898722" y="2329074"/>
                    </a:cubicBezTo>
                    <a:cubicBezTo>
                      <a:pt x="886152" y="2320992"/>
                      <a:pt x="873582" y="2313808"/>
                      <a:pt x="859217" y="2308420"/>
                    </a:cubicBezTo>
                    <a:cubicBezTo>
                      <a:pt x="702098" y="2241067"/>
                      <a:pt x="535103" y="2286867"/>
                      <a:pt x="428262" y="2426960"/>
                    </a:cubicBezTo>
                    <a:close/>
                    <a:moveTo>
                      <a:pt x="242412" y="851812"/>
                    </a:moveTo>
                    <a:cubicBezTo>
                      <a:pt x="246004" y="873365"/>
                      <a:pt x="247799" y="892223"/>
                      <a:pt x="251391" y="911980"/>
                    </a:cubicBezTo>
                    <a:cubicBezTo>
                      <a:pt x="285508" y="1083504"/>
                      <a:pt x="431853" y="1201146"/>
                      <a:pt x="594359" y="1187676"/>
                    </a:cubicBezTo>
                    <a:cubicBezTo>
                      <a:pt x="658105" y="1182288"/>
                      <a:pt x="680550" y="1150857"/>
                      <a:pt x="666185" y="1087994"/>
                    </a:cubicBezTo>
                    <a:cubicBezTo>
                      <a:pt x="623090" y="906592"/>
                      <a:pt x="427364" y="795236"/>
                      <a:pt x="242412" y="851812"/>
                    </a:cubicBezTo>
                    <a:close/>
                    <a:moveTo>
                      <a:pt x="154426" y="1659143"/>
                    </a:moveTo>
                    <a:cubicBezTo>
                      <a:pt x="225354" y="1812706"/>
                      <a:pt x="405816" y="1893529"/>
                      <a:pt x="560242" y="1841443"/>
                    </a:cubicBezTo>
                    <a:cubicBezTo>
                      <a:pt x="604235" y="1826177"/>
                      <a:pt x="643740" y="1805522"/>
                      <a:pt x="653616" y="1755232"/>
                    </a:cubicBezTo>
                    <a:cubicBezTo>
                      <a:pt x="663492" y="1704942"/>
                      <a:pt x="630272" y="1674409"/>
                      <a:pt x="597053" y="1646570"/>
                    </a:cubicBezTo>
                    <a:cubicBezTo>
                      <a:pt x="477642" y="1549583"/>
                      <a:pt x="281019" y="1555869"/>
                      <a:pt x="154426" y="1659143"/>
                    </a:cubicBezTo>
                    <a:close/>
                  </a:path>
                </a:pathLst>
              </a:custGeom>
              <a:grpFill/>
              <a:ln w="8971" cap="flat">
                <a:noFill/>
                <a:prstDash val="solid"/>
                <a:miter/>
              </a:ln>
            </p:spPr>
            <p:txBody>
              <a:bodyPr rtlCol="0" anchor="ctr"/>
              <a:lstStyle/>
              <a:p>
                <a:endParaRPr lang="en-US"/>
              </a:p>
            </p:txBody>
          </p:sp>
          <p:sp>
            <p:nvSpPr>
              <p:cNvPr id="12" name="Freeform 406">
                <a:extLst>
                  <a:ext uri="{FF2B5EF4-FFF2-40B4-BE49-F238E27FC236}">
                    <a16:creationId xmlns:a16="http://schemas.microsoft.com/office/drawing/2014/main" id="{37429D2D-A73C-5E85-E1C3-3138D1A17C93}"/>
                  </a:ext>
                </a:extLst>
              </p:cNvPr>
              <p:cNvSpPr/>
              <p:nvPr/>
            </p:nvSpPr>
            <p:spPr>
              <a:xfrm>
                <a:off x="6010295" y="159975"/>
                <a:ext cx="2022990" cy="3267374"/>
              </a:xfrm>
              <a:custGeom>
                <a:avLst/>
                <a:gdLst>
                  <a:gd name="connsiteX0" fmla="*/ 1289483 w 2022990"/>
                  <a:gd name="connsiteY0" fmla="*/ 907562 h 3267374"/>
                  <a:gd name="connsiteX1" fmla="*/ 1332579 w 2022990"/>
                  <a:gd name="connsiteY1" fmla="*/ 857272 h 3267374"/>
                  <a:gd name="connsiteX2" fmla="*/ 1868579 w 2022990"/>
                  <a:gd name="connsiteY2" fmla="*/ 737834 h 3267374"/>
                  <a:gd name="connsiteX3" fmla="*/ 1913471 w 2022990"/>
                  <a:gd name="connsiteY3" fmla="*/ 796206 h 3267374"/>
                  <a:gd name="connsiteX4" fmla="*/ 1539976 w 2022990"/>
                  <a:gd name="connsiteY4" fmla="*/ 1318861 h 3267374"/>
                  <a:gd name="connsiteX5" fmla="*/ 1451091 w 2022990"/>
                  <a:gd name="connsiteY5" fmla="*/ 1326045 h 3267374"/>
                  <a:gd name="connsiteX6" fmla="*/ 1364002 w 2022990"/>
                  <a:gd name="connsiteY6" fmla="*/ 1319759 h 3267374"/>
                  <a:gd name="connsiteX7" fmla="*/ 1364002 w 2022990"/>
                  <a:gd name="connsiteY7" fmla="*/ 1532592 h 3267374"/>
                  <a:gd name="connsiteX8" fmla="*/ 1597437 w 2022990"/>
                  <a:gd name="connsiteY8" fmla="*/ 1447279 h 3267374"/>
                  <a:gd name="connsiteX9" fmla="*/ 1996968 w 2022990"/>
                  <a:gd name="connsiteY9" fmla="*/ 1594556 h 3267374"/>
                  <a:gd name="connsiteX10" fmla="*/ 2016720 w 2022990"/>
                  <a:gd name="connsiteY10" fmla="*/ 1675379 h 3267374"/>
                  <a:gd name="connsiteX11" fmla="*/ 1525611 w 2022990"/>
                  <a:gd name="connsiteY11" fmla="*/ 1995977 h 3267374"/>
                  <a:gd name="connsiteX12" fmla="*/ 1299359 w 2022990"/>
                  <a:gd name="connsiteY12" fmla="*/ 1909766 h 3267374"/>
                  <a:gd name="connsiteX13" fmla="*/ 1212270 w 2022990"/>
                  <a:gd name="connsiteY13" fmla="*/ 2145050 h 3267374"/>
                  <a:gd name="connsiteX14" fmla="*/ 1403507 w 2022990"/>
                  <a:gd name="connsiteY14" fmla="*/ 2157622 h 3267374"/>
                  <a:gd name="connsiteX15" fmla="*/ 1734804 w 2022990"/>
                  <a:gd name="connsiteY15" fmla="*/ 2396499 h 3267374"/>
                  <a:gd name="connsiteX16" fmla="*/ 1735702 w 2022990"/>
                  <a:gd name="connsiteY16" fmla="*/ 2473730 h 3267374"/>
                  <a:gd name="connsiteX17" fmla="*/ 1040786 w 2022990"/>
                  <a:gd name="connsiteY17" fmla="*/ 2585086 h 3267374"/>
                  <a:gd name="connsiteX18" fmla="*/ 978836 w 2022990"/>
                  <a:gd name="connsiteY18" fmla="*/ 2529407 h 3267374"/>
                  <a:gd name="connsiteX19" fmla="*/ 815432 w 2022990"/>
                  <a:gd name="connsiteY19" fmla="*/ 2708116 h 3267374"/>
                  <a:gd name="connsiteX20" fmla="*/ 837878 w 2022990"/>
                  <a:gd name="connsiteY20" fmla="*/ 2718892 h 3267374"/>
                  <a:gd name="connsiteX21" fmla="*/ 1200599 w 2022990"/>
                  <a:gd name="connsiteY21" fmla="*/ 3113128 h 3267374"/>
                  <a:gd name="connsiteX22" fmla="*/ 1163788 w 2022990"/>
                  <a:gd name="connsiteY22" fmla="*/ 3199339 h 3267374"/>
                  <a:gd name="connsiteX23" fmla="*/ 1007567 w 2022990"/>
                  <a:gd name="connsiteY23" fmla="*/ 3263100 h 3267374"/>
                  <a:gd name="connsiteX24" fmla="*/ 916886 w 2022990"/>
                  <a:gd name="connsiteY24" fmla="*/ 3215504 h 3267374"/>
                  <a:gd name="connsiteX25" fmla="*/ 975245 w 2022990"/>
                  <a:gd name="connsiteY25" fmla="*/ 3133783 h 3267374"/>
                  <a:gd name="connsiteX26" fmla="*/ 1055151 w 2022990"/>
                  <a:gd name="connsiteY26" fmla="*/ 3107740 h 3267374"/>
                  <a:gd name="connsiteX27" fmla="*/ 634072 w 2022990"/>
                  <a:gd name="connsiteY27" fmla="*/ 2859883 h 3267374"/>
                  <a:gd name="connsiteX28" fmla="*/ 590977 w 2022990"/>
                  <a:gd name="connsiteY28" fmla="*/ 2963157 h 3267374"/>
                  <a:gd name="connsiteX29" fmla="*/ 688839 w 2022990"/>
                  <a:gd name="connsiteY29" fmla="*/ 3087983 h 3267374"/>
                  <a:gd name="connsiteX30" fmla="*/ 711285 w 2022990"/>
                  <a:gd name="connsiteY30" fmla="*/ 3103250 h 3267374"/>
                  <a:gd name="connsiteX31" fmla="*/ 742709 w 2022990"/>
                  <a:gd name="connsiteY31" fmla="*/ 3201135 h 3267374"/>
                  <a:gd name="connsiteX32" fmla="*/ 636765 w 2022990"/>
                  <a:gd name="connsiteY32" fmla="*/ 3214606 h 3267374"/>
                  <a:gd name="connsiteX33" fmla="*/ 467975 w 2022990"/>
                  <a:gd name="connsiteY33" fmla="*/ 3023325 h 3267374"/>
                  <a:gd name="connsiteX34" fmla="*/ 449120 w 2022990"/>
                  <a:gd name="connsiteY34" fmla="*/ 2978423 h 3267374"/>
                  <a:gd name="connsiteX35" fmla="*/ 341381 w 2022990"/>
                  <a:gd name="connsiteY35" fmla="*/ 3030509 h 3267374"/>
                  <a:gd name="connsiteX36" fmla="*/ 107947 w 2022990"/>
                  <a:gd name="connsiteY36" fmla="*/ 3120313 h 3267374"/>
                  <a:gd name="connsiteX37" fmla="*/ 3800 w 2022990"/>
                  <a:gd name="connsiteY37" fmla="*/ 3083493 h 3267374"/>
                  <a:gd name="connsiteX38" fmla="*/ 69341 w 2022990"/>
                  <a:gd name="connsiteY38" fmla="*/ 2990996 h 3267374"/>
                  <a:gd name="connsiteX39" fmla="*/ 1055151 w 2022990"/>
                  <a:gd name="connsiteY39" fmla="*/ 2158520 h 3267374"/>
                  <a:gd name="connsiteX40" fmla="*/ 1122488 w 2022990"/>
                  <a:gd name="connsiteY40" fmla="*/ 836618 h 3267374"/>
                  <a:gd name="connsiteX41" fmla="*/ 1069516 w 2022990"/>
                  <a:gd name="connsiteY41" fmla="*/ 783634 h 3267374"/>
                  <a:gd name="connsiteX42" fmla="*/ 815432 w 2022990"/>
                  <a:gd name="connsiteY42" fmla="*/ 204403 h 3267374"/>
                  <a:gd name="connsiteX43" fmla="*/ 907908 w 2022990"/>
                  <a:gd name="connsiteY43" fmla="*/ 31981 h 3267374"/>
                  <a:gd name="connsiteX44" fmla="*/ 986019 w 2022990"/>
                  <a:gd name="connsiteY44" fmla="*/ 5040 h 3267374"/>
                  <a:gd name="connsiteX45" fmla="*/ 1337966 w 2022990"/>
                  <a:gd name="connsiteY45" fmla="*/ 402868 h 3267374"/>
                  <a:gd name="connsiteX46" fmla="*/ 1254468 w 2022990"/>
                  <a:gd name="connsiteY46" fmla="*/ 726160 h 3267374"/>
                  <a:gd name="connsiteX47" fmla="*/ 1245490 w 2022990"/>
                  <a:gd name="connsiteY47" fmla="*/ 786328 h 3267374"/>
                  <a:gd name="connsiteX48" fmla="*/ 1289483 w 2022990"/>
                  <a:gd name="connsiteY48" fmla="*/ 907562 h 3267374"/>
                  <a:gd name="connsiteX49" fmla="*/ 1870375 w 2022990"/>
                  <a:gd name="connsiteY49" fmla="*/ 1665501 h 3267374"/>
                  <a:gd name="connsiteX50" fmla="*/ 1395426 w 2022990"/>
                  <a:gd name="connsiteY50" fmla="*/ 1677175 h 3267374"/>
                  <a:gd name="connsiteX51" fmla="*/ 1417872 w 2022990"/>
                  <a:gd name="connsiteY51" fmla="*/ 1826249 h 3267374"/>
                  <a:gd name="connsiteX52" fmla="*/ 1870375 w 2022990"/>
                  <a:gd name="connsiteY52" fmla="*/ 1665501 h 3267374"/>
                  <a:gd name="connsiteX53" fmla="*/ 984223 w 2022990"/>
                  <a:gd name="connsiteY53" fmla="*/ 147827 h 3267374"/>
                  <a:gd name="connsiteX54" fmla="*/ 938434 w 2022990"/>
                  <a:gd name="connsiteY54" fmla="*/ 247509 h 3267374"/>
                  <a:gd name="connsiteX55" fmla="*/ 1060538 w 2022990"/>
                  <a:gd name="connsiteY55" fmla="*/ 632764 h 3267374"/>
                  <a:gd name="connsiteX56" fmla="*/ 1184438 w 2022990"/>
                  <a:gd name="connsiteY56" fmla="*/ 594149 h 3267374"/>
                  <a:gd name="connsiteX57" fmla="*/ 984223 w 2022990"/>
                  <a:gd name="connsiteY57" fmla="*/ 147827 h 3267374"/>
                  <a:gd name="connsiteX58" fmla="*/ 1594743 w 2022990"/>
                  <a:gd name="connsiteY58" fmla="*/ 2428828 h 3267374"/>
                  <a:gd name="connsiteX59" fmla="*/ 1340659 w 2022990"/>
                  <a:gd name="connsiteY59" fmla="*/ 2281551 h 3267374"/>
                  <a:gd name="connsiteX60" fmla="*/ 1092860 w 2022990"/>
                  <a:gd name="connsiteY60" fmla="*/ 2367762 h 3267374"/>
                  <a:gd name="connsiteX61" fmla="*/ 1089269 w 2022990"/>
                  <a:gd name="connsiteY61" fmla="*/ 2443196 h 3267374"/>
                  <a:gd name="connsiteX62" fmla="*/ 1594743 w 2022990"/>
                  <a:gd name="connsiteY62" fmla="*/ 2428828 h 3267374"/>
                  <a:gd name="connsiteX63" fmla="*/ 1777900 w 2022990"/>
                  <a:gd name="connsiteY63" fmla="*/ 855476 h 3267374"/>
                  <a:gd name="connsiteX64" fmla="*/ 1354127 w 2022990"/>
                  <a:gd name="connsiteY64" fmla="*/ 1103333 h 3267374"/>
                  <a:gd name="connsiteX65" fmla="*/ 1424157 w 2022990"/>
                  <a:gd name="connsiteY65" fmla="*/ 1191340 h 3267374"/>
                  <a:gd name="connsiteX66" fmla="*/ 1777900 w 2022990"/>
                  <a:gd name="connsiteY66" fmla="*/ 855476 h 326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22990" h="3267374">
                    <a:moveTo>
                      <a:pt x="1289483" y="907562"/>
                    </a:moveTo>
                    <a:cubicBezTo>
                      <a:pt x="1306542" y="887805"/>
                      <a:pt x="1319111" y="872539"/>
                      <a:pt x="1332579" y="857272"/>
                    </a:cubicBezTo>
                    <a:cubicBezTo>
                      <a:pt x="1468150" y="709995"/>
                      <a:pt x="1687219" y="675870"/>
                      <a:pt x="1868579" y="737834"/>
                    </a:cubicBezTo>
                    <a:cubicBezTo>
                      <a:pt x="1888332" y="744120"/>
                      <a:pt x="1912573" y="775551"/>
                      <a:pt x="1913471" y="796206"/>
                    </a:cubicBezTo>
                    <a:cubicBezTo>
                      <a:pt x="1925142" y="1002753"/>
                      <a:pt x="1810221" y="1266775"/>
                      <a:pt x="1539976" y="1318861"/>
                    </a:cubicBezTo>
                    <a:cubicBezTo>
                      <a:pt x="1511246" y="1324249"/>
                      <a:pt x="1480720" y="1326045"/>
                      <a:pt x="1451091" y="1326045"/>
                    </a:cubicBezTo>
                    <a:cubicBezTo>
                      <a:pt x="1423259" y="1326045"/>
                      <a:pt x="1394529" y="1322453"/>
                      <a:pt x="1364002" y="1319759"/>
                    </a:cubicBezTo>
                    <a:cubicBezTo>
                      <a:pt x="1364002" y="1388009"/>
                      <a:pt x="1364002" y="1457158"/>
                      <a:pt x="1364002" y="1532592"/>
                    </a:cubicBezTo>
                    <a:cubicBezTo>
                      <a:pt x="1436726" y="1483200"/>
                      <a:pt x="1512143" y="1451769"/>
                      <a:pt x="1597437" y="1447279"/>
                    </a:cubicBezTo>
                    <a:cubicBezTo>
                      <a:pt x="1751862" y="1439197"/>
                      <a:pt x="1882944" y="1493079"/>
                      <a:pt x="1996968" y="1594556"/>
                    </a:cubicBezTo>
                    <a:cubicBezTo>
                      <a:pt x="2021209" y="1616109"/>
                      <a:pt x="2030188" y="1643050"/>
                      <a:pt x="2016720" y="1675379"/>
                    </a:cubicBezTo>
                    <a:cubicBezTo>
                      <a:pt x="1945792" y="1839719"/>
                      <a:pt x="1767126" y="2016631"/>
                      <a:pt x="1525611" y="1995977"/>
                    </a:cubicBezTo>
                    <a:cubicBezTo>
                      <a:pt x="1443909" y="1988792"/>
                      <a:pt x="1369389" y="1960055"/>
                      <a:pt x="1299359" y="1909766"/>
                    </a:cubicBezTo>
                    <a:cubicBezTo>
                      <a:pt x="1269731" y="1991486"/>
                      <a:pt x="1240103" y="2069615"/>
                      <a:pt x="1212270" y="2145050"/>
                    </a:cubicBezTo>
                    <a:cubicBezTo>
                      <a:pt x="1275118" y="2148642"/>
                      <a:pt x="1340659" y="2145050"/>
                      <a:pt x="1403507" y="2157622"/>
                    </a:cubicBezTo>
                    <a:cubicBezTo>
                      <a:pt x="1548056" y="2187257"/>
                      <a:pt x="1656693" y="2274367"/>
                      <a:pt x="1734804" y="2396499"/>
                    </a:cubicBezTo>
                    <a:cubicBezTo>
                      <a:pt x="1747373" y="2415358"/>
                      <a:pt x="1748271" y="2456667"/>
                      <a:pt x="1735702" y="2473730"/>
                    </a:cubicBezTo>
                    <a:cubicBezTo>
                      <a:pt x="1585765" y="2674889"/>
                      <a:pt x="1279607" y="2784448"/>
                      <a:pt x="1040786" y="2585086"/>
                    </a:cubicBezTo>
                    <a:cubicBezTo>
                      <a:pt x="1020136" y="2568023"/>
                      <a:pt x="1001282" y="2549164"/>
                      <a:pt x="978836" y="2529407"/>
                    </a:cubicBezTo>
                    <a:cubicBezTo>
                      <a:pt x="926763" y="2585984"/>
                      <a:pt x="871995" y="2646152"/>
                      <a:pt x="815432" y="2708116"/>
                    </a:cubicBezTo>
                    <a:cubicBezTo>
                      <a:pt x="823513" y="2711708"/>
                      <a:pt x="829797" y="2716198"/>
                      <a:pt x="837878" y="2718892"/>
                    </a:cubicBezTo>
                    <a:cubicBezTo>
                      <a:pt x="1038990" y="2776366"/>
                      <a:pt x="1147627" y="2919153"/>
                      <a:pt x="1200599" y="3113128"/>
                    </a:cubicBezTo>
                    <a:cubicBezTo>
                      <a:pt x="1210475" y="3150846"/>
                      <a:pt x="1199701" y="3182277"/>
                      <a:pt x="1163788" y="3199339"/>
                    </a:cubicBezTo>
                    <a:cubicBezTo>
                      <a:pt x="1112612" y="3222688"/>
                      <a:pt x="1060538" y="3246037"/>
                      <a:pt x="1007567" y="3263100"/>
                    </a:cubicBezTo>
                    <a:cubicBezTo>
                      <a:pt x="963573" y="3277468"/>
                      <a:pt x="925865" y="3254119"/>
                      <a:pt x="916886" y="3215504"/>
                    </a:cubicBezTo>
                    <a:cubicBezTo>
                      <a:pt x="908806" y="3178685"/>
                      <a:pt x="931252" y="3147254"/>
                      <a:pt x="975245" y="3133783"/>
                    </a:cubicBezTo>
                    <a:cubicBezTo>
                      <a:pt x="1002180" y="3125701"/>
                      <a:pt x="1028216" y="3116720"/>
                      <a:pt x="1055151" y="3107740"/>
                    </a:cubicBezTo>
                    <a:cubicBezTo>
                      <a:pt x="1027319" y="2926338"/>
                      <a:pt x="800169" y="2793429"/>
                      <a:pt x="634072" y="2859883"/>
                    </a:cubicBezTo>
                    <a:cubicBezTo>
                      <a:pt x="584692" y="2879640"/>
                      <a:pt x="564939" y="2915561"/>
                      <a:pt x="590977" y="2963157"/>
                    </a:cubicBezTo>
                    <a:cubicBezTo>
                      <a:pt x="616115" y="3008956"/>
                      <a:pt x="655620" y="3046674"/>
                      <a:pt x="688839" y="3087983"/>
                    </a:cubicBezTo>
                    <a:cubicBezTo>
                      <a:pt x="694226" y="3094269"/>
                      <a:pt x="703204" y="3097862"/>
                      <a:pt x="711285" y="3103250"/>
                    </a:cubicBezTo>
                    <a:cubicBezTo>
                      <a:pt x="752585" y="3131987"/>
                      <a:pt x="764256" y="3167010"/>
                      <a:pt x="742709" y="3201135"/>
                    </a:cubicBezTo>
                    <a:cubicBezTo>
                      <a:pt x="721161" y="3236159"/>
                      <a:pt x="681656" y="3241547"/>
                      <a:pt x="636765" y="3214606"/>
                    </a:cubicBezTo>
                    <a:cubicBezTo>
                      <a:pt x="560450" y="3167908"/>
                      <a:pt x="504785" y="3104148"/>
                      <a:pt x="467975" y="3023325"/>
                    </a:cubicBezTo>
                    <a:cubicBezTo>
                      <a:pt x="461690" y="3009854"/>
                      <a:pt x="456303" y="2996384"/>
                      <a:pt x="449120" y="2978423"/>
                    </a:cubicBezTo>
                    <a:cubicBezTo>
                      <a:pt x="412309" y="2996384"/>
                      <a:pt x="378192" y="3016141"/>
                      <a:pt x="341381" y="3030509"/>
                    </a:cubicBezTo>
                    <a:cubicBezTo>
                      <a:pt x="264168" y="3061940"/>
                      <a:pt x="186956" y="3092474"/>
                      <a:pt x="107947" y="3120313"/>
                    </a:cubicBezTo>
                    <a:cubicBezTo>
                      <a:pt x="54078" y="3139171"/>
                      <a:pt x="16369" y="3123905"/>
                      <a:pt x="3800" y="3083493"/>
                    </a:cubicBezTo>
                    <a:cubicBezTo>
                      <a:pt x="-9668" y="3040388"/>
                      <a:pt x="12778" y="3008956"/>
                      <a:pt x="69341" y="2990996"/>
                    </a:cubicBezTo>
                    <a:cubicBezTo>
                      <a:pt x="513764" y="2850903"/>
                      <a:pt x="846856" y="2574309"/>
                      <a:pt x="1055151" y="2158520"/>
                    </a:cubicBezTo>
                    <a:cubicBezTo>
                      <a:pt x="1269731" y="1730159"/>
                      <a:pt x="1286790" y="1287430"/>
                      <a:pt x="1122488" y="836618"/>
                    </a:cubicBezTo>
                    <a:cubicBezTo>
                      <a:pt x="1112612" y="809677"/>
                      <a:pt x="1099145" y="793512"/>
                      <a:pt x="1069516" y="783634"/>
                    </a:cubicBezTo>
                    <a:cubicBezTo>
                      <a:pt x="839674" y="703709"/>
                      <a:pt x="727446" y="451362"/>
                      <a:pt x="815432" y="204403"/>
                    </a:cubicBezTo>
                    <a:cubicBezTo>
                      <a:pt x="836980" y="143337"/>
                      <a:pt x="874689" y="88557"/>
                      <a:pt x="907908" y="31981"/>
                    </a:cubicBezTo>
                    <a:cubicBezTo>
                      <a:pt x="924967" y="4142"/>
                      <a:pt x="953697" y="-7532"/>
                      <a:pt x="986019" y="5040"/>
                    </a:cubicBezTo>
                    <a:cubicBezTo>
                      <a:pt x="1170970" y="77781"/>
                      <a:pt x="1302951" y="199015"/>
                      <a:pt x="1337966" y="402868"/>
                    </a:cubicBezTo>
                    <a:cubicBezTo>
                      <a:pt x="1358616" y="522306"/>
                      <a:pt x="1328090" y="630968"/>
                      <a:pt x="1254468" y="726160"/>
                    </a:cubicBezTo>
                    <a:cubicBezTo>
                      <a:pt x="1238307" y="746814"/>
                      <a:pt x="1235614" y="762979"/>
                      <a:pt x="1245490" y="786328"/>
                    </a:cubicBezTo>
                    <a:cubicBezTo>
                      <a:pt x="1260753" y="824045"/>
                      <a:pt x="1273323" y="863558"/>
                      <a:pt x="1289483" y="907562"/>
                    </a:cubicBezTo>
                    <a:close/>
                    <a:moveTo>
                      <a:pt x="1870375" y="1665501"/>
                    </a:moveTo>
                    <a:cubicBezTo>
                      <a:pt x="1729417" y="1546961"/>
                      <a:pt x="1529202" y="1553247"/>
                      <a:pt x="1395426" y="1677175"/>
                    </a:cubicBezTo>
                    <a:cubicBezTo>
                      <a:pt x="1332579" y="1736445"/>
                      <a:pt x="1339761" y="1786735"/>
                      <a:pt x="1417872" y="1826249"/>
                    </a:cubicBezTo>
                    <a:cubicBezTo>
                      <a:pt x="1582174" y="1908867"/>
                      <a:pt x="1770716" y="1842413"/>
                      <a:pt x="1870375" y="1665501"/>
                    </a:cubicBezTo>
                    <a:close/>
                    <a:moveTo>
                      <a:pt x="984223" y="147827"/>
                    </a:moveTo>
                    <a:cubicBezTo>
                      <a:pt x="968960" y="181054"/>
                      <a:pt x="950106" y="213383"/>
                      <a:pt x="938434" y="247509"/>
                    </a:cubicBezTo>
                    <a:cubicBezTo>
                      <a:pt x="886360" y="395684"/>
                      <a:pt x="939332" y="558228"/>
                      <a:pt x="1060538" y="632764"/>
                    </a:cubicBezTo>
                    <a:cubicBezTo>
                      <a:pt x="1117999" y="667788"/>
                      <a:pt x="1162890" y="655215"/>
                      <a:pt x="1184438" y="594149"/>
                    </a:cubicBezTo>
                    <a:cubicBezTo>
                      <a:pt x="1247285" y="410950"/>
                      <a:pt x="1173664" y="245713"/>
                      <a:pt x="984223" y="147827"/>
                    </a:cubicBezTo>
                    <a:close/>
                    <a:moveTo>
                      <a:pt x="1594743" y="2428828"/>
                    </a:moveTo>
                    <a:cubicBezTo>
                      <a:pt x="1529202" y="2347107"/>
                      <a:pt x="1447500" y="2292327"/>
                      <a:pt x="1340659" y="2281551"/>
                    </a:cubicBezTo>
                    <a:cubicBezTo>
                      <a:pt x="1245490" y="2272570"/>
                      <a:pt x="1161992" y="2299511"/>
                      <a:pt x="1092860" y="2367762"/>
                    </a:cubicBezTo>
                    <a:cubicBezTo>
                      <a:pt x="1067721" y="2392907"/>
                      <a:pt x="1065925" y="2413561"/>
                      <a:pt x="1089269" y="2443196"/>
                    </a:cubicBezTo>
                    <a:cubicBezTo>
                      <a:pt x="1209577" y="2595862"/>
                      <a:pt x="1468150" y="2590474"/>
                      <a:pt x="1594743" y="2428828"/>
                    </a:cubicBezTo>
                    <a:close/>
                    <a:moveTo>
                      <a:pt x="1777900" y="855476"/>
                    </a:moveTo>
                    <a:cubicBezTo>
                      <a:pt x="1598335" y="795308"/>
                      <a:pt x="1388244" y="917440"/>
                      <a:pt x="1354127" y="1103333"/>
                    </a:cubicBezTo>
                    <a:cubicBezTo>
                      <a:pt x="1343353" y="1159909"/>
                      <a:pt x="1364900" y="1186850"/>
                      <a:pt x="1424157" y="1191340"/>
                    </a:cubicBezTo>
                    <a:cubicBezTo>
                      <a:pt x="1610904" y="1207505"/>
                      <a:pt x="1773410" y="1053941"/>
                      <a:pt x="1777900" y="855476"/>
                    </a:cubicBezTo>
                    <a:close/>
                  </a:path>
                </a:pathLst>
              </a:custGeom>
              <a:grpFill/>
              <a:ln w="8971" cap="flat">
                <a:noFill/>
                <a:prstDash val="solid"/>
                <a:miter/>
              </a:ln>
            </p:spPr>
            <p:txBody>
              <a:bodyPr rtlCol="0" anchor="ctr"/>
              <a:lstStyle/>
              <a:p>
                <a:endParaRPr lang="en-US"/>
              </a:p>
            </p:txBody>
          </p:sp>
          <p:sp>
            <p:nvSpPr>
              <p:cNvPr id="13" name="Freeform 407">
                <a:extLst>
                  <a:ext uri="{FF2B5EF4-FFF2-40B4-BE49-F238E27FC236}">
                    <a16:creationId xmlns:a16="http://schemas.microsoft.com/office/drawing/2014/main" id="{5FB5C58F-DE2E-E72A-BE1F-2A936396BCD9}"/>
                  </a:ext>
                </a:extLst>
              </p:cNvPr>
              <p:cNvSpPr/>
              <p:nvPr/>
            </p:nvSpPr>
            <p:spPr>
              <a:xfrm>
                <a:off x="4658969" y="648132"/>
                <a:ext cx="2164692" cy="2067396"/>
              </a:xfrm>
              <a:custGeom>
                <a:avLst/>
                <a:gdLst>
                  <a:gd name="connsiteX0" fmla="*/ 1994377 w 2164692"/>
                  <a:gd name="connsiteY0" fmla="*/ 835194 h 2067396"/>
                  <a:gd name="connsiteX1" fmla="*/ 1700788 w 2164692"/>
                  <a:gd name="connsiteY1" fmla="*/ 792088 h 2067396"/>
                  <a:gd name="connsiteX2" fmla="*/ 1435033 w 2164692"/>
                  <a:gd name="connsiteY2" fmla="*/ 754371 h 2067396"/>
                  <a:gd name="connsiteX3" fmla="*/ 1335374 w 2164692"/>
                  <a:gd name="connsiteY3" fmla="*/ 681630 h 2067396"/>
                  <a:gd name="connsiteX4" fmla="*/ 1110918 w 2164692"/>
                  <a:gd name="connsiteY4" fmla="*/ 224532 h 2067396"/>
                  <a:gd name="connsiteX5" fmla="*/ 1083983 w 2164692"/>
                  <a:gd name="connsiteY5" fmla="*/ 175140 h 2067396"/>
                  <a:gd name="connsiteX6" fmla="*/ 995997 w 2164692"/>
                  <a:gd name="connsiteY6" fmla="*/ 345766 h 2067396"/>
                  <a:gd name="connsiteX7" fmla="*/ 928660 w 2164692"/>
                  <a:gd name="connsiteY7" fmla="*/ 381688 h 2067396"/>
                  <a:gd name="connsiteX8" fmla="*/ 873893 w 2164692"/>
                  <a:gd name="connsiteY8" fmla="*/ 332296 h 2067396"/>
                  <a:gd name="connsiteX9" fmla="*/ 882871 w 2164692"/>
                  <a:gd name="connsiteY9" fmla="*/ 277516 h 2067396"/>
                  <a:gd name="connsiteX10" fmla="*/ 987018 w 2164692"/>
                  <a:gd name="connsiteY10" fmla="*/ 64682 h 2067396"/>
                  <a:gd name="connsiteX11" fmla="*/ 1084881 w 2164692"/>
                  <a:gd name="connsiteY11" fmla="*/ 24 h 2067396"/>
                  <a:gd name="connsiteX12" fmla="*/ 1181846 w 2164692"/>
                  <a:gd name="connsiteY12" fmla="*/ 66478 h 2067396"/>
                  <a:gd name="connsiteX13" fmla="*/ 1433237 w 2164692"/>
                  <a:gd name="connsiteY13" fmla="*/ 579255 h 2067396"/>
                  <a:gd name="connsiteX14" fmla="*/ 1498778 w 2164692"/>
                  <a:gd name="connsiteY14" fmla="*/ 627748 h 2067396"/>
                  <a:gd name="connsiteX15" fmla="*/ 2059918 w 2164692"/>
                  <a:gd name="connsiteY15" fmla="*/ 708571 h 2067396"/>
                  <a:gd name="connsiteX16" fmla="*/ 2159576 w 2164692"/>
                  <a:gd name="connsiteY16" fmla="*/ 784904 h 2067396"/>
                  <a:gd name="connsiteX17" fmla="*/ 2120970 w 2164692"/>
                  <a:gd name="connsiteY17" fmla="*/ 900750 h 2067396"/>
                  <a:gd name="connsiteX18" fmla="*/ 1719643 w 2164692"/>
                  <a:gd name="connsiteY18" fmla="*/ 1289598 h 2067396"/>
                  <a:gd name="connsiteX19" fmla="*/ 1690014 w 2164692"/>
                  <a:gd name="connsiteY19" fmla="*/ 1378503 h 2067396"/>
                  <a:gd name="connsiteX20" fmla="*/ 1784286 w 2164692"/>
                  <a:gd name="connsiteY20" fmla="*/ 1920016 h 2067396"/>
                  <a:gd name="connsiteX21" fmla="*/ 1749271 w 2164692"/>
                  <a:gd name="connsiteY21" fmla="*/ 2045740 h 2067396"/>
                  <a:gd name="connsiteX22" fmla="*/ 1615495 w 2164692"/>
                  <a:gd name="connsiteY22" fmla="*/ 2044842 h 2067396"/>
                  <a:gd name="connsiteX23" fmla="*/ 1118101 w 2164692"/>
                  <a:gd name="connsiteY23" fmla="*/ 1781719 h 2067396"/>
                  <a:gd name="connsiteX24" fmla="*/ 1044479 w 2164692"/>
                  <a:gd name="connsiteY24" fmla="*/ 1782617 h 2067396"/>
                  <a:gd name="connsiteX25" fmla="*/ 547085 w 2164692"/>
                  <a:gd name="connsiteY25" fmla="*/ 2044842 h 2067396"/>
                  <a:gd name="connsiteX26" fmla="*/ 414207 w 2164692"/>
                  <a:gd name="connsiteY26" fmla="*/ 2044842 h 2067396"/>
                  <a:gd name="connsiteX27" fmla="*/ 379192 w 2164692"/>
                  <a:gd name="connsiteY27" fmla="*/ 1919118 h 2067396"/>
                  <a:gd name="connsiteX28" fmla="*/ 475259 w 2164692"/>
                  <a:gd name="connsiteY28" fmla="*/ 1365032 h 2067396"/>
                  <a:gd name="connsiteX29" fmla="*/ 453711 w 2164692"/>
                  <a:gd name="connsiteY29" fmla="*/ 1299476 h 2067396"/>
                  <a:gd name="connsiteX30" fmla="*/ 43406 w 2164692"/>
                  <a:gd name="connsiteY30" fmla="*/ 900750 h 2067396"/>
                  <a:gd name="connsiteX31" fmla="*/ 1208 w 2164692"/>
                  <a:gd name="connsiteY31" fmla="*/ 798374 h 2067396"/>
                  <a:gd name="connsiteX32" fmla="*/ 96377 w 2164692"/>
                  <a:gd name="connsiteY32" fmla="*/ 711265 h 2067396"/>
                  <a:gd name="connsiteX33" fmla="*/ 653028 w 2164692"/>
                  <a:gd name="connsiteY33" fmla="*/ 630442 h 2067396"/>
                  <a:gd name="connsiteX34" fmla="*/ 734730 w 2164692"/>
                  <a:gd name="connsiteY34" fmla="*/ 576561 h 2067396"/>
                  <a:gd name="connsiteX35" fmla="*/ 826308 w 2164692"/>
                  <a:gd name="connsiteY35" fmla="*/ 540639 h 2067396"/>
                  <a:gd name="connsiteX36" fmla="*/ 854141 w 2164692"/>
                  <a:gd name="connsiteY36" fmla="*/ 636729 h 2067396"/>
                  <a:gd name="connsiteX37" fmla="*/ 698817 w 2164692"/>
                  <a:gd name="connsiteY37" fmla="*/ 761555 h 2067396"/>
                  <a:gd name="connsiteX38" fmla="*/ 221175 w 2164692"/>
                  <a:gd name="connsiteY38" fmla="*/ 828907 h 2067396"/>
                  <a:gd name="connsiteX39" fmla="*/ 173590 w 2164692"/>
                  <a:gd name="connsiteY39" fmla="*/ 837888 h 2067396"/>
                  <a:gd name="connsiteX40" fmla="*/ 209503 w 2164692"/>
                  <a:gd name="connsiteY40" fmla="*/ 874707 h 2067396"/>
                  <a:gd name="connsiteX41" fmla="*/ 568633 w 2164692"/>
                  <a:gd name="connsiteY41" fmla="*/ 1224041 h 2067396"/>
                  <a:gd name="connsiteX42" fmla="*/ 612626 w 2164692"/>
                  <a:gd name="connsiteY42" fmla="*/ 1364134 h 2067396"/>
                  <a:gd name="connsiteX43" fmla="*/ 519252 w 2164692"/>
                  <a:gd name="connsiteY43" fmla="*/ 1908342 h 2067396"/>
                  <a:gd name="connsiteX44" fmla="*/ 631480 w 2164692"/>
                  <a:gd name="connsiteY44" fmla="*/ 1849970 h 2067396"/>
                  <a:gd name="connsiteX45" fmla="*/ 1014851 w 2164692"/>
                  <a:gd name="connsiteY45" fmla="*/ 1647912 h 2067396"/>
                  <a:gd name="connsiteX46" fmla="*/ 1153116 w 2164692"/>
                  <a:gd name="connsiteY46" fmla="*/ 1648811 h 2067396"/>
                  <a:gd name="connsiteX47" fmla="*/ 1595743 w 2164692"/>
                  <a:gd name="connsiteY47" fmla="*/ 1882299 h 2067396"/>
                  <a:gd name="connsiteX48" fmla="*/ 1646021 w 2164692"/>
                  <a:gd name="connsiteY48" fmla="*/ 1907444 h 2067396"/>
                  <a:gd name="connsiteX49" fmla="*/ 1598436 w 2164692"/>
                  <a:gd name="connsiteY49" fmla="*/ 1626360 h 2067396"/>
                  <a:gd name="connsiteX50" fmla="*/ 1549954 w 2164692"/>
                  <a:gd name="connsiteY50" fmla="*/ 1348868 h 2067396"/>
                  <a:gd name="connsiteX51" fmla="*/ 1592152 w 2164692"/>
                  <a:gd name="connsiteY51" fmla="*/ 1228532 h 2067396"/>
                  <a:gd name="connsiteX52" fmla="*/ 1957566 w 2164692"/>
                  <a:gd name="connsiteY52" fmla="*/ 872911 h 2067396"/>
                  <a:gd name="connsiteX53" fmla="*/ 1994377 w 2164692"/>
                  <a:gd name="connsiteY53" fmla="*/ 835194 h 206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4692" h="2067396">
                    <a:moveTo>
                      <a:pt x="1994377" y="835194"/>
                    </a:moveTo>
                    <a:cubicBezTo>
                      <a:pt x="1892025" y="819927"/>
                      <a:pt x="1795958" y="805559"/>
                      <a:pt x="1700788" y="792088"/>
                    </a:cubicBezTo>
                    <a:cubicBezTo>
                      <a:pt x="1612802" y="779516"/>
                      <a:pt x="1523917" y="766943"/>
                      <a:pt x="1435033" y="754371"/>
                    </a:cubicBezTo>
                    <a:cubicBezTo>
                      <a:pt x="1388346" y="748084"/>
                      <a:pt x="1356024" y="724736"/>
                      <a:pt x="1335374" y="681630"/>
                    </a:cubicBezTo>
                    <a:cubicBezTo>
                      <a:pt x="1260855" y="528965"/>
                      <a:pt x="1185437" y="377197"/>
                      <a:pt x="1110918" y="224532"/>
                    </a:cubicBezTo>
                    <a:cubicBezTo>
                      <a:pt x="1103735" y="210163"/>
                      <a:pt x="1095655" y="196693"/>
                      <a:pt x="1083983" y="175140"/>
                    </a:cubicBezTo>
                    <a:cubicBezTo>
                      <a:pt x="1053458" y="237104"/>
                      <a:pt x="1029216" y="293680"/>
                      <a:pt x="995997" y="345766"/>
                    </a:cubicBezTo>
                    <a:cubicBezTo>
                      <a:pt x="983427" y="365523"/>
                      <a:pt x="950208" y="383484"/>
                      <a:pt x="928660" y="381688"/>
                    </a:cubicBezTo>
                    <a:cubicBezTo>
                      <a:pt x="908908" y="379891"/>
                      <a:pt x="885564" y="353849"/>
                      <a:pt x="873893" y="332296"/>
                    </a:cubicBezTo>
                    <a:cubicBezTo>
                      <a:pt x="866710" y="319723"/>
                      <a:pt x="875688" y="294578"/>
                      <a:pt x="882871" y="277516"/>
                    </a:cubicBezTo>
                    <a:cubicBezTo>
                      <a:pt x="916090" y="205673"/>
                      <a:pt x="952003" y="135627"/>
                      <a:pt x="987018" y="64682"/>
                    </a:cubicBezTo>
                    <a:cubicBezTo>
                      <a:pt x="1006771" y="23373"/>
                      <a:pt x="1038194" y="-874"/>
                      <a:pt x="1084881" y="24"/>
                    </a:cubicBezTo>
                    <a:cubicBezTo>
                      <a:pt x="1131568" y="24"/>
                      <a:pt x="1162094" y="25169"/>
                      <a:pt x="1181846" y="66478"/>
                    </a:cubicBezTo>
                    <a:cubicBezTo>
                      <a:pt x="1266242" y="237104"/>
                      <a:pt x="1350637" y="407730"/>
                      <a:pt x="1433237" y="579255"/>
                    </a:cubicBezTo>
                    <a:cubicBezTo>
                      <a:pt x="1447602" y="609788"/>
                      <a:pt x="1466456" y="623258"/>
                      <a:pt x="1498778" y="627748"/>
                    </a:cubicBezTo>
                    <a:cubicBezTo>
                      <a:pt x="1686423" y="653791"/>
                      <a:pt x="1873170" y="682528"/>
                      <a:pt x="2059918" y="708571"/>
                    </a:cubicBezTo>
                    <a:cubicBezTo>
                      <a:pt x="2108400" y="715755"/>
                      <a:pt x="2144313" y="736410"/>
                      <a:pt x="2159576" y="784904"/>
                    </a:cubicBezTo>
                    <a:cubicBezTo>
                      <a:pt x="2174839" y="832500"/>
                      <a:pt x="2154189" y="868421"/>
                      <a:pt x="2120970" y="900750"/>
                    </a:cubicBezTo>
                    <a:cubicBezTo>
                      <a:pt x="1987194" y="1030964"/>
                      <a:pt x="1855214" y="1161179"/>
                      <a:pt x="1719643" y="1289598"/>
                    </a:cubicBezTo>
                    <a:cubicBezTo>
                      <a:pt x="1691810" y="1316539"/>
                      <a:pt x="1683730" y="1340785"/>
                      <a:pt x="1690014" y="1378503"/>
                    </a:cubicBezTo>
                    <a:cubicBezTo>
                      <a:pt x="1723234" y="1559007"/>
                      <a:pt x="1752862" y="1739512"/>
                      <a:pt x="1784286" y="1920016"/>
                    </a:cubicBezTo>
                    <a:cubicBezTo>
                      <a:pt x="1793264" y="1968510"/>
                      <a:pt x="1791468" y="2012513"/>
                      <a:pt x="1749271" y="2045740"/>
                    </a:cubicBezTo>
                    <a:cubicBezTo>
                      <a:pt x="1705277" y="2079866"/>
                      <a:pt x="1661284" y="2069089"/>
                      <a:pt x="1615495" y="2044842"/>
                    </a:cubicBezTo>
                    <a:cubicBezTo>
                      <a:pt x="1450295" y="1956835"/>
                      <a:pt x="1283300" y="1870624"/>
                      <a:pt x="1118101" y="1781719"/>
                    </a:cubicBezTo>
                    <a:cubicBezTo>
                      <a:pt x="1091166" y="1767351"/>
                      <a:pt x="1070516" y="1768249"/>
                      <a:pt x="1044479" y="1782617"/>
                    </a:cubicBezTo>
                    <a:cubicBezTo>
                      <a:pt x="879280" y="1870624"/>
                      <a:pt x="712284" y="1956835"/>
                      <a:pt x="547085" y="2044842"/>
                    </a:cubicBezTo>
                    <a:cubicBezTo>
                      <a:pt x="501296" y="2069089"/>
                      <a:pt x="458200" y="2078968"/>
                      <a:pt x="414207" y="2044842"/>
                    </a:cubicBezTo>
                    <a:cubicBezTo>
                      <a:pt x="372009" y="2011615"/>
                      <a:pt x="371111" y="1967612"/>
                      <a:pt x="379192" y="1919118"/>
                    </a:cubicBezTo>
                    <a:cubicBezTo>
                      <a:pt x="411513" y="1734124"/>
                      <a:pt x="442040" y="1549129"/>
                      <a:pt x="475259" y="1365032"/>
                    </a:cubicBezTo>
                    <a:cubicBezTo>
                      <a:pt x="480646" y="1336295"/>
                      <a:pt x="474361" y="1319233"/>
                      <a:pt x="453711" y="1299476"/>
                    </a:cubicBezTo>
                    <a:cubicBezTo>
                      <a:pt x="316344" y="1167465"/>
                      <a:pt x="179875" y="1033659"/>
                      <a:pt x="43406" y="900750"/>
                    </a:cubicBezTo>
                    <a:cubicBezTo>
                      <a:pt x="13778" y="872013"/>
                      <a:pt x="-5077" y="840582"/>
                      <a:pt x="1208" y="798374"/>
                    </a:cubicBezTo>
                    <a:cubicBezTo>
                      <a:pt x="9288" y="750779"/>
                      <a:pt x="43406" y="719347"/>
                      <a:pt x="96377" y="711265"/>
                    </a:cubicBezTo>
                    <a:cubicBezTo>
                      <a:pt x="282227" y="684324"/>
                      <a:pt x="467178" y="656485"/>
                      <a:pt x="653028" y="630442"/>
                    </a:cubicBezTo>
                    <a:cubicBezTo>
                      <a:pt x="690737" y="625054"/>
                      <a:pt x="718569" y="616972"/>
                      <a:pt x="734730" y="576561"/>
                    </a:cubicBezTo>
                    <a:cubicBezTo>
                      <a:pt x="751789" y="534353"/>
                      <a:pt x="791293" y="522679"/>
                      <a:pt x="826308" y="540639"/>
                    </a:cubicBezTo>
                    <a:cubicBezTo>
                      <a:pt x="861323" y="558600"/>
                      <a:pt x="870301" y="593623"/>
                      <a:pt x="854141" y="636729"/>
                    </a:cubicBezTo>
                    <a:cubicBezTo>
                      <a:pt x="826308" y="709469"/>
                      <a:pt x="784110" y="752575"/>
                      <a:pt x="698817" y="761555"/>
                    </a:cubicBezTo>
                    <a:cubicBezTo>
                      <a:pt x="539004" y="777720"/>
                      <a:pt x="380090" y="805559"/>
                      <a:pt x="221175" y="828907"/>
                    </a:cubicBezTo>
                    <a:cubicBezTo>
                      <a:pt x="207708" y="830704"/>
                      <a:pt x="195138" y="834296"/>
                      <a:pt x="173590" y="837888"/>
                    </a:cubicBezTo>
                    <a:cubicBezTo>
                      <a:pt x="188853" y="853154"/>
                      <a:pt x="198729" y="863931"/>
                      <a:pt x="209503" y="874707"/>
                    </a:cubicBezTo>
                    <a:cubicBezTo>
                      <a:pt x="328914" y="991451"/>
                      <a:pt x="447426" y="1108195"/>
                      <a:pt x="568633" y="1224041"/>
                    </a:cubicBezTo>
                    <a:cubicBezTo>
                      <a:pt x="610830" y="1264453"/>
                      <a:pt x="623400" y="1307558"/>
                      <a:pt x="612626" y="1364134"/>
                    </a:cubicBezTo>
                    <a:cubicBezTo>
                      <a:pt x="579406" y="1541945"/>
                      <a:pt x="550676" y="1721551"/>
                      <a:pt x="519252" y="1908342"/>
                    </a:cubicBezTo>
                    <a:cubicBezTo>
                      <a:pt x="561450" y="1886789"/>
                      <a:pt x="596465" y="1868828"/>
                      <a:pt x="631480" y="1849970"/>
                    </a:cubicBezTo>
                    <a:cubicBezTo>
                      <a:pt x="758971" y="1782617"/>
                      <a:pt x="888258" y="1717061"/>
                      <a:pt x="1014851" y="1647912"/>
                    </a:cubicBezTo>
                    <a:cubicBezTo>
                      <a:pt x="1063333" y="1620972"/>
                      <a:pt x="1105531" y="1622767"/>
                      <a:pt x="1153116" y="1648811"/>
                    </a:cubicBezTo>
                    <a:cubicBezTo>
                      <a:pt x="1299461" y="1727837"/>
                      <a:pt x="1447602" y="1804170"/>
                      <a:pt x="1595743" y="1882299"/>
                    </a:cubicBezTo>
                    <a:cubicBezTo>
                      <a:pt x="1610108" y="1889483"/>
                      <a:pt x="1624473" y="1896667"/>
                      <a:pt x="1646021" y="1907444"/>
                    </a:cubicBezTo>
                    <a:cubicBezTo>
                      <a:pt x="1629860" y="1809558"/>
                      <a:pt x="1614597" y="1717959"/>
                      <a:pt x="1598436" y="1626360"/>
                    </a:cubicBezTo>
                    <a:cubicBezTo>
                      <a:pt x="1582276" y="1533862"/>
                      <a:pt x="1567012" y="1441365"/>
                      <a:pt x="1549954" y="1348868"/>
                    </a:cubicBezTo>
                    <a:cubicBezTo>
                      <a:pt x="1540976" y="1300374"/>
                      <a:pt x="1557136" y="1262657"/>
                      <a:pt x="1592152" y="1228532"/>
                    </a:cubicBezTo>
                    <a:cubicBezTo>
                      <a:pt x="1714256" y="1110889"/>
                      <a:pt x="1835462" y="991451"/>
                      <a:pt x="1957566" y="872911"/>
                    </a:cubicBezTo>
                    <a:cubicBezTo>
                      <a:pt x="1969238" y="862135"/>
                      <a:pt x="1979113" y="851358"/>
                      <a:pt x="1994377" y="835194"/>
                    </a:cubicBezTo>
                    <a:close/>
                  </a:path>
                </a:pathLst>
              </a:custGeom>
              <a:grpFill/>
              <a:ln w="8971" cap="flat">
                <a:noFill/>
                <a:prstDash val="solid"/>
                <a:miter/>
              </a:ln>
            </p:spPr>
            <p:txBody>
              <a:bodyPr rtlCol="0" anchor="ctr"/>
              <a:lstStyle/>
              <a:p>
                <a:endParaRPr lang="en-US"/>
              </a:p>
            </p:txBody>
          </p:sp>
          <p:sp>
            <p:nvSpPr>
              <p:cNvPr id="14" name="Freeform 408">
                <a:extLst>
                  <a:ext uri="{FF2B5EF4-FFF2-40B4-BE49-F238E27FC236}">
                    <a16:creationId xmlns:a16="http://schemas.microsoft.com/office/drawing/2014/main" id="{2724785F-79E3-2097-A676-492EB1836D6A}"/>
                  </a:ext>
                </a:extLst>
              </p:cNvPr>
              <p:cNvSpPr/>
              <p:nvPr/>
            </p:nvSpPr>
            <p:spPr>
              <a:xfrm>
                <a:off x="5871887" y="168271"/>
                <a:ext cx="159266" cy="311931"/>
              </a:xfrm>
              <a:custGeom>
                <a:avLst/>
                <a:gdLst>
                  <a:gd name="connsiteX0" fmla="*/ 159267 w 159266"/>
                  <a:gd name="connsiteY0" fmla="*/ 74873 h 311931"/>
                  <a:gd name="connsiteX1" fmla="*/ 130536 w 159266"/>
                  <a:gd name="connsiteY1" fmla="*/ 259867 h 311931"/>
                  <a:gd name="connsiteX2" fmla="*/ 57812 w 159266"/>
                  <a:gd name="connsiteY2" fmla="*/ 311055 h 311931"/>
                  <a:gd name="connsiteX3" fmla="*/ 352 w 159266"/>
                  <a:gd name="connsiteY3" fmla="*/ 243703 h 311931"/>
                  <a:gd name="connsiteX4" fmla="*/ 29082 w 159266"/>
                  <a:gd name="connsiteY4" fmla="*/ 49728 h 311931"/>
                  <a:gd name="connsiteX5" fmla="*/ 103601 w 159266"/>
                  <a:gd name="connsiteY5" fmla="*/ 1234 h 311931"/>
                  <a:gd name="connsiteX6" fmla="*/ 159267 w 159266"/>
                  <a:gd name="connsiteY6" fmla="*/ 74873 h 3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66" h="311931">
                    <a:moveTo>
                      <a:pt x="159267" y="74873"/>
                    </a:moveTo>
                    <a:cubicBezTo>
                      <a:pt x="150288" y="134143"/>
                      <a:pt x="143106" y="197005"/>
                      <a:pt x="130536" y="259867"/>
                    </a:cubicBezTo>
                    <a:cubicBezTo>
                      <a:pt x="123354" y="296687"/>
                      <a:pt x="95521" y="316443"/>
                      <a:pt x="57812" y="311055"/>
                    </a:cubicBezTo>
                    <a:cubicBezTo>
                      <a:pt x="21002" y="305667"/>
                      <a:pt x="-3239" y="280522"/>
                      <a:pt x="352" y="243703"/>
                    </a:cubicBezTo>
                    <a:cubicBezTo>
                      <a:pt x="6637" y="179045"/>
                      <a:pt x="16512" y="113488"/>
                      <a:pt x="29082" y="49728"/>
                    </a:cubicBezTo>
                    <a:cubicBezTo>
                      <a:pt x="36265" y="12909"/>
                      <a:pt x="65893" y="-5052"/>
                      <a:pt x="103601" y="1234"/>
                    </a:cubicBezTo>
                    <a:cubicBezTo>
                      <a:pt x="140412" y="7521"/>
                      <a:pt x="157471" y="32665"/>
                      <a:pt x="159267" y="74873"/>
                    </a:cubicBezTo>
                    <a:close/>
                  </a:path>
                </a:pathLst>
              </a:custGeom>
              <a:grpFill/>
              <a:ln w="8971" cap="flat">
                <a:noFill/>
                <a:prstDash val="solid"/>
                <a:miter/>
              </a:ln>
            </p:spPr>
            <p:txBody>
              <a:bodyPr rtlCol="0" anchor="ctr"/>
              <a:lstStyle/>
              <a:p>
                <a:endParaRPr lang="en-US"/>
              </a:p>
            </p:txBody>
          </p:sp>
          <p:sp>
            <p:nvSpPr>
              <p:cNvPr id="15" name="Freeform 409">
                <a:extLst>
                  <a:ext uri="{FF2B5EF4-FFF2-40B4-BE49-F238E27FC236}">
                    <a16:creationId xmlns:a16="http://schemas.microsoft.com/office/drawing/2014/main" id="{107252C8-0234-30CC-293F-DA073015F28C}"/>
                  </a:ext>
                </a:extLst>
              </p:cNvPr>
              <p:cNvSpPr/>
              <p:nvPr/>
            </p:nvSpPr>
            <p:spPr>
              <a:xfrm>
                <a:off x="5466801" y="166889"/>
                <a:ext cx="160355" cy="313885"/>
              </a:xfrm>
              <a:custGeom>
                <a:avLst/>
                <a:gdLst>
                  <a:gd name="connsiteX0" fmla="*/ 160332 w 160355"/>
                  <a:gd name="connsiteY0" fmla="*/ 237003 h 313885"/>
                  <a:gd name="connsiteX1" fmla="*/ 101973 w 160355"/>
                  <a:gd name="connsiteY1" fmla="*/ 313335 h 313885"/>
                  <a:gd name="connsiteX2" fmla="*/ 27454 w 160355"/>
                  <a:gd name="connsiteY2" fmla="*/ 256759 h 313885"/>
                  <a:gd name="connsiteX3" fmla="*/ 519 w 160355"/>
                  <a:gd name="connsiteY3" fmla="*/ 75357 h 313885"/>
                  <a:gd name="connsiteX4" fmla="*/ 56184 w 160355"/>
                  <a:gd name="connsiteY4" fmla="*/ 820 h 313885"/>
                  <a:gd name="connsiteX5" fmla="*/ 132499 w 160355"/>
                  <a:gd name="connsiteY5" fmla="*/ 53804 h 313885"/>
                  <a:gd name="connsiteX6" fmla="*/ 160332 w 160355"/>
                  <a:gd name="connsiteY6" fmla="*/ 237003 h 3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55" h="313885">
                    <a:moveTo>
                      <a:pt x="160332" y="237003"/>
                    </a:moveTo>
                    <a:cubicBezTo>
                      <a:pt x="161229" y="278312"/>
                      <a:pt x="136988" y="307947"/>
                      <a:pt x="101973" y="313335"/>
                    </a:cubicBezTo>
                    <a:cubicBezTo>
                      <a:pt x="67856" y="317825"/>
                      <a:pt x="34637" y="294477"/>
                      <a:pt x="27454" y="256759"/>
                    </a:cubicBezTo>
                    <a:cubicBezTo>
                      <a:pt x="16680" y="196591"/>
                      <a:pt x="7702" y="136423"/>
                      <a:pt x="519" y="75357"/>
                    </a:cubicBezTo>
                    <a:cubicBezTo>
                      <a:pt x="-3970" y="36742"/>
                      <a:pt x="21169" y="6208"/>
                      <a:pt x="56184" y="820"/>
                    </a:cubicBezTo>
                    <a:cubicBezTo>
                      <a:pt x="92097" y="-4568"/>
                      <a:pt x="125316" y="16985"/>
                      <a:pt x="132499" y="53804"/>
                    </a:cubicBezTo>
                    <a:cubicBezTo>
                      <a:pt x="144171" y="116666"/>
                      <a:pt x="151354" y="178631"/>
                      <a:pt x="160332" y="237003"/>
                    </a:cubicBezTo>
                    <a:close/>
                  </a:path>
                </a:pathLst>
              </a:custGeom>
              <a:grpFill/>
              <a:ln w="8971" cap="flat">
                <a:noFill/>
                <a:prstDash val="solid"/>
                <a:miter/>
              </a:ln>
            </p:spPr>
            <p:txBody>
              <a:bodyPr rtlCol="0" anchor="ctr"/>
              <a:lstStyle/>
              <a:p>
                <a:endParaRPr lang="en-US"/>
              </a:p>
            </p:txBody>
          </p:sp>
          <p:sp>
            <p:nvSpPr>
              <p:cNvPr id="16" name="Freeform 410">
                <a:extLst>
                  <a:ext uri="{FF2B5EF4-FFF2-40B4-BE49-F238E27FC236}">
                    <a16:creationId xmlns:a16="http://schemas.microsoft.com/office/drawing/2014/main" id="{58F02525-9B5B-436D-1471-35DD9DA42B01}"/>
                  </a:ext>
                </a:extLst>
              </p:cNvPr>
              <p:cNvSpPr/>
              <p:nvPr/>
            </p:nvSpPr>
            <p:spPr>
              <a:xfrm>
                <a:off x="6187892" y="371009"/>
                <a:ext cx="231121" cy="281339"/>
              </a:xfrm>
              <a:custGeom>
                <a:avLst/>
                <a:gdLst>
                  <a:gd name="connsiteX0" fmla="*/ 231122 w 231121"/>
                  <a:gd name="connsiteY0" fmla="*/ 58925 h 281339"/>
                  <a:gd name="connsiteX1" fmla="*/ 210472 w 231121"/>
                  <a:gd name="connsiteY1" fmla="*/ 108317 h 281339"/>
                  <a:gd name="connsiteX2" fmla="*/ 126077 w 231121"/>
                  <a:gd name="connsiteY2" fmla="*/ 244818 h 281339"/>
                  <a:gd name="connsiteX3" fmla="*/ 33601 w 231121"/>
                  <a:gd name="connsiteY3" fmla="*/ 271759 h 281339"/>
                  <a:gd name="connsiteX4" fmla="*/ 12053 w 231121"/>
                  <a:gd name="connsiteY4" fmla="*/ 174771 h 281339"/>
                  <a:gd name="connsiteX5" fmla="*/ 101835 w 231121"/>
                  <a:gd name="connsiteY5" fmla="*/ 31086 h 281339"/>
                  <a:gd name="connsiteX6" fmla="*/ 179946 w 231121"/>
                  <a:gd name="connsiteY6" fmla="*/ 5941 h 281339"/>
                  <a:gd name="connsiteX7" fmla="*/ 231122 w 231121"/>
                  <a:gd name="connsiteY7" fmla="*/ 58925 h 28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121" h="281339">
                    <a:moveTo>
                      <a:pt x="231122" y="58925"/>
                    </a:moveTo>
                    <a:cubicBezTo>
                      <a:pt x="222144" y="81376"/>
                      <a:pt x="218552" y="96642"/>
                      <a:pt x="210472" y="108317"/>
                    </a:cubicBezTo>
                    <a:cubicBezTo>
                      <a:pt x="183537" y="154116"/>
                      <a:pt x="155705" y="199916"/>
                      <a:pt x="126077" y="244818"/>
                    </a:cubicBezTo>
                    <a:cubicBezTo>
                      <a:pt x="101835" y="281637"/>
                      <a:pt x="66820" y="290617"/>
                      <a:pt x="33601" y="271759"/>
                    </a:cubicBezTo>
                    <a:cubicBezTo>
                      <a:pt x="-517" y="252002"/>
                      <a:pt x="-10393" y="213386"/>
                      <a:pt x="12053" y="174771"/>
                    </a:cubicBezTo>
                    <a:cubicBezTo>
                      <a:pt x="40783" y="126277"/>
                      <a:pt x="70411" y="77784"/>
                      <a:pt x="101835" y="31086"/>
                    </a:cubicBezTo>
                    <a:cubicBezTo>
                      <a:pt x="120690" y="2349"/>
                      <a:pt x="151215" y="-7529"/>
                      <a:pt x="179946" y="5941"/>
                    </a:cubicBezTo>
                    <a:cubicBezTo>
                      <a:pt x="200596" y="16717"/>
                      <a:pt x="214961" y="41862"/>
                      <a:pt x="231122" y="58925"/>
                    </a:cubicBezTo>
                    <a:close/>
                  </a:path>
                </a:pathLst>
              </a:custGeom>
              <a:grpFill/>
              <a:ln w="8971" cap="flat">
                <a:noFill/>
                <a:prstDash val="solid"/>
                <a:miter/>
              </a:ln>
            </p:spPr>
            <p:txBody>
              <a:bodyPr rtlCol="0" anchor="ctr"/>
              <a:lstStyle/>
              <a:p>
                <a:endParaRPr lang="en-US"/>
              </a:p>
            </p:txBody>
          </p:sp>
          <p:sp>
            <p:nvSpPr>
              <p:cNvPr id="17" name="Freeform 411">
                <a:extLst>
                  <a:ext uri="{FF2B5EF4-FFF2-40B4-BE49-F238E27FC236}">
                    <a16:creationId xmlns:a16="http://schemas.microsoft.com/office/drawing/2014/main" id="{AE9AEF30-B0F9-0E1D-E1C6-1BCBF69F3282}"/>
                  </a:ext>
                </a:extLst>
              </p:cNvPr>
              <p:cNvSpPr/>
              <p:nvPr/>
            </p:nvSpPr>
            <p:spPr>
              <a:xfrm>
                <a:off x="5084914" y="370440"/>
                <a:ext cx="227981" cy="276684"/>
              </a:xfrm>
              <a:custGeom>
                <a:avLst/>
                <a:gdLst>
                  <a:gd name="connsiteX0" fmla="*/ 227981 w 227981"/>
                  <a:gd name="connsiteY0" fmla="*/ 229223 h 276684"/>
                  <a:gd name="connsiteX1" fmla="*/ 180396 w 227981"/>
                  <a:gd name="connsiteY1" fmla="*/ 275022 h 276684"/>
                  <a:gd name="connsiteX2" fmla="*/ 110366 w 227981"/>
                  <a:gd name="connsiteY2" fmla="*/ 256164 h 276684"/>
                  <a:gd name="connsiteX3" fmla="*/ 8014 w 227981"/>
                  <a:gd name="connsiteY3" fmla="*/ 94518 h 276684"/>
                  <a:gd name="connsiteX4" fmla="*/ 28664 w 227981"/>
                  <a:gd name="connsiteY4" fmla="*/ 15491 h 276684"/>
                  <a:gd name="connsiteX5" fmla="*/ 110366 w 227981"/>
                  <a:gd name="connsiteY5" fmla="*/ 18185 h 276684"/>
                  <a:gd name="connsiteX6" fmla="*/ 223492 w 227981"/>
                  <a:gd name="connsiteY6" fmla="*/ 198690 h 276684"/>
                  <a:gd name="connsiteX7" fmla="*/ 227981 w 227981"/>
                  <a:gd name="connsiteY7" fmla="*/ 229223 h 27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81" h="276684">
                    <a:moveTo>
                      <a:pt x="227981" y="229223"/>
                    </a:moveTo>
                    <a:cubicBezTo>
                      <a:pt x="215412" y="241795"/>
                      <a:pt x="201046" y="269634"/>
                      <a:pt x="180396" y="275022"/>
                    </a:cubicBezTo>
                    <a:cubicBezTo>
                      <a:pt x="159747" y="280410"/>
                      <a:pt x="122038" y="272328"/>
                      <a:pt x="110366" y="256164"/>
                    </a:cubicBezTo>
                    <a:cubicBezTo>
                      <a:pt x="71760" y="205874"/>
                      <a:pt x="39438" y="150196"/>
                      <a:pt x="8014" y="94518"/>
                    </a:cubicBezTo>
                    <a:cubicBezTo>
                      <a:pt x="-8147" y="65781"/>
                      <a:pt x="832" y="35248"/>
                      <a:pt x="28664" y="15491"/>
                    </a:cubicBezTo>
                    <a:cubicBezTo>
                      <a:pt x="55599" y="-4266"/>
                      <a:pt x="91512" y="-6960"/>
                      <a:pt x="110366" y="18185"/>
                    </a:cubicBezTo>
                    <a:cubicBezTo>
                      <a:pt x="152564" y="75659"/>
                      <a:pt x="186681" y="138521"/>
                      <a:pt x="223492" y="198690"/>
                    </a:cubicBezTo>
                    <a:cubicBezTo>
                      <a:pt x="225288" y="204078"/>
                      <a:pt x="224390" y="211262"/>
                      <a:pt x="227981" y="229223"/>
                    </a:cubicBezTo>
                    <a:close/>
                  </a:path>
                </a:pathLst>
              </a:custGeom>
              <a:grpFill/>
              <a:ln w="8971" cap="flat">
                <a:noFill/>
                <a:prstDash val="solid"/>
                <a:miter/>
              </a:ln>
            </p:spPr>
            <p:txBody>
              <a:bodyPr rtlCol="0" anchor="ctr"/>
              <a:lstStyle/>
              <a:p>
                <a:endParaRPr lang="en-US"/>
              </a:p>
            </p:txBody>
          </p:sp>
        </p:grpSp>
      </p:grpSp>
      <p:grpSp>
        <p:nvGrpSpPr>
          <p:cNvPr id="18" name="Graphic 3">
            <a:extLst>
              <a:ext uri="{FF2B5EF4-FFF2-40B4-BE49-F238E27FC236}">
                <a16:creationId xmlns:a16="http://schemas.microsoft.com/office/drawing/2014/main" id="{C4235027-645F-383A-881A-4947A6DE05A0}"/>
              </a:ext>
            </a:extLst>
          </p:cNvPr>
          <p:cNvGrpSpPr/>
          <p:nvPr/>
        </p:nvGrpSpPr>
        <p:grpSpPr>
          <a:xfrm>
            <a:off x="10078415" y="2030144"/>
            <a:ext cx="948997" cy="948995"/>
            <a:chOff x="665400" y="3833425"/>
            <a:chExt cx="948997" cy="948995"/>
          </a:xfrm>
          <a:solidFill>
            <a:schemeClr val="bg1"/>
          </a:solidFill>
        </p:grpSpPr>
        <p:sp>
          <p:nvSpPr>
            <p:cNvPr id="19" name="Freeform 1464">
              <a:extLst>
                <a:ext uri="{FF2B5EF4-FFF2-40B4-BE49-F238E27FC236}">
                  <a16:creationId xmlns:a16="http://schemas.microsoft.com/office/drawing/2014/main" id="{E431F010-F1B1-8670-3792-DBD2E56ECD6D}"/>
                </a:ext>
              </a:extLst>
            </p:cNvPr>
            <p:cNvSpPr/>
            <p:nvPr/>
          </p:nvSpPr>
          <p:spPr>
            <a:xfrm>
              <a:off x="665400" y="3833425"/>
              <a:ext cx="948997" cy="948995"/>
            </a:xfrm>
            <a:custGeom>
              <a:avLst/>
              <a:gdLst>
                <a:gd name="connsiteX0" fmla="*/ 872200 w 948997"/>
                <a:gd name="connsiteY0" fmla="*/ 677462 h 948995"/>
                <a:gd name="connsiteX1" fmla="*/ 641808 w 948997"/>
                <a:gd name="connsiteY1" fmla="*/ 677462 h 948995"/>
                <a:gd name="connsiteX2" fmla="*/ 641808 w 948997"/>
                <a:gd name="connsiteY2" fmla="*/ 320903 h 948995"/>
                <a:gd name="connsiteX3" fmla="*/ 658264 w 948997"/>
                <a:gd name="connsiteY3" fmla="*/ 312675 h 948995"/>
                <a:gd name="connsiteX4" fmla="*/ 713120 w 948997"/>
                <a:gd name="connsiteY4" fmla="*/ 381244 h 948995"/>
                <a:gd name="connsiteX5" fmla="*/ 671978 w 948997"/>
                <a:gd name="connsiteY5" fmla="*/ 477240 h 948995"/>
                <a:gd name="connsiteX6" fmla="*/ 809116 w 948997"/>
                <a:gd name="connsiteY6" fmla="*/ 614379 h 948995"/>
                <a:gd name="connsiteX7" fmla="*/ 946255 w 948997"/>
                <a:gd name="connsiteY7" fmla="*/ 477240 h 948995"/>
                <a:gd name="connsiteX8" fmla="*/ 809116 w 948997"/>
                <a:gd name="connsiteY8" fmla="*/ 340102 h 948995"/>
                <a:gd name="connsiteX9" fmla="*/ 735062 w 948997"/>
                <a:gd name="connsiteY9" fmla="*/ 362045 h 948995"/>
                <a:gd name="connsiteX10" fmla="*/ 680206 w 948997"/>
                <a:gd name="connsiteY10" fmla="*/ 293475 h 948995"/>
                <a:gd name="connsiteX11" fmla="*/ 732319 w 948997"/>
                <a:gd name="connsiteY11" fmla="*/ 186508 h 948995"/>
                <a:gd name="connsiteX12" fmla="*/ 784432 w 948997"/>
                <a:gd name="connsiteY12" fmla="*/ 186508 h 948995"/>
                <a:gd name="connsiteX13" fmla="*/ 814602 w 948997"/>
                <a:gd name="connsiteY13" fmla="*/ 246849 h 948995"/>
                <a:gd name="connsiteX14" fmla="*/ 940769 w 948997"/>
                <a:gd name="connsiteY14" fmla="*/ 246849 h 948995"/>
                <a:gd name="connsiteX15" fmla="*/ 902371 w 948997"/>
                <a:gd name="connsiteY15" fmla="*/ 170051 h 948995"/>
                <a:gd name="connsiteX16" fmla="*/ 940769 w 948997"/>
                <a:gd name="connsiteY16" fmla="*/ 93254 h 948995"/>
                <a:gd name="connsiteX17" fmla="*/ 814602 w 948997"/>
                <a:gd name="connsiteY17" fmla="*/ 93254 h 948995"/>
                <a:gd name="connsiteX18" fmla="*/ 784432 w 948997"/>
                <a:gd name="connsiteY18" fmla="*/ 153594 h 948995"/>
                <a:gd name="connsiteX19" fmla="*/ 732319 w 948997"/>
                <a:gd name="connsiteY19" fmla="*/ 153594 h 948995"/>
                <a:gd name="connsiteX20" fmla="*/ 565010 w 948997"/>
                <a:gd name="connsiteY20" fmla="*/ 0 h 948995"/>
                <a:gd name="connsiteX21" fmla="*/ 458042 w 948997"/>
                <a:gd name="connsiteY21" fmla="*/ 38399 h 948995"/>
                <a:gd name="connsiteX22" fmla="*/ 414158 w 948997"/>
                <a:gd name="connsiteY22" fmla="*/ 0 h 948995"/>
                <a:gd name="connsiteX23" fmla="*/ 230393 w 948997"/>
                <a:gd name="connsiteY23" fmla="*/ 0 h 948995"/>
                <a:gd name="connsiteX24" fmla="*/ 186508 w 948997"/>
                <a:gd name="connsiteY24" fmla="*/ 30170 h 948995"/>
                <a:gd name="connsiteX25" fmla="*/ 76798 w 948997"/>
                <a:gd name="connsiteY25" fmla="*/ 30170 h 948995"/>
                <a:gd name="connsiteX26" fmla="*/ 0 w 948997"/>
                <a:gd name="connsiteY26" fmla="*/ 106968 h 948995"/>
                <a:gd name="connsiteX27" fmla="*/ 0 w 948997"/>
                <a:gd name="connsiteY27" fmla="*/ 872198 h 948995"/>
                <a:gd name="connsiteX28" fmla="*/ 76798 w 948997"/>
                <a:gd name="connsiteY28" fmla="*/ 948995 h 948995"/>
                <a:gd name="connsiteX29" fmla="*/ 565010 w 948997"/>
                <a:gd name="connsiteY29" fmla="*/ 948995 h 948995"/>
                <a:gd name="connsiteX30" fmla="*/ 641808 w 948997"/>
                <a:gd name="connsiteY30" fmla="*/ 872198 h 948995"/>
                <a:gd name="connsiteX31" fmla="*/ 641808 w 948997"/>
                <a:gd name="connsiteY31" fmla="*/ 825571 h 948995"/>
                <a:gd name="connsiteX32" fmla="*/ 872200 w 948997"/>
                <a:gd name="connsiteY32" fmla="*/ 825571 h 948995"/>
                <a:gd name="connsiteX33" fmla="*/ 948998 w 948997"/>
                <a:gd name="connsiteY33" fmla="*/ 748774 h 948995"/>
                <a:gd name="connsiteX34" fmla="*/ 872200 w 948997"/>
                <a:gd name="connsiteY34" fmla="*/ 677462 h 948995"/>
                <a:gd name="connsiteX35" fmla="*/ 872200 w 948997"/>
                <a:gd name="connsiteY35" fmla="*/ 677462 h 948995"/>
                <a:gd name="connsiteX36" fmla="*/ 918827 w 948997"/>
                <a:gd name="connsiteY36" fmla="*/ 477240 h 948995"/>
                <a:gd name="connsiteX37" fmla="*/ 811859 w 948997"/>
                <a:gd name="connsiteY37" fmla="*/ 584208 h 948995"/>
                <a:gd name="connsiteX38" fmla="*/ 704891 w 948997"/>
                <a:gd name="connsiteY38" fmla="*/ 477240 h 948995"/>
                <a:gd name="connsiteX39" fmla="*/ 811859 w 948997"/>
                <a:gd name="connsiteY39" fmla="*/ 370273 h 948995"/>
                <a:gd name="connsiteX40" fmla="*/ 918827 w 948997"/>
                <a:gd name="connsiteY40" fmla="*/ 477240 h 948995"/>
                <a:gd name="connsiteX41" fmla="*/ 918827 w 948997"/>
                <a:gd name="connsiteY41" fmla="*/ 477240 h 948995"/>
                <a:gd name="connsiteX42" fmla="*/ 836544 w 948997"/>
                <a:gd name="connsiteY42" fmla="*/ 216678 h 948995"/>
                <a:gd name="connsiteX43" fmla="*/ 820088 w 948997"/>
                <a:gd name="connsiteY43" fmla="*/ 186508 h 948995"/>
                <a:gd name="connsiteX44" fmla="*/ 877686 w 948997"/>
                <a:gd name="connsiteY44" fmla="*/ 186508 h 948995"/>
                <a:gd name="connsiteX45" fmla="*/ 894142 w 948997"/>
                <a:gd name="connsiteY45" fmla="*/ 216678 h 948995"/>
                <a:gd name="connsiteX46" fmla="*/ 836544 w 948997"/>
                <a:gd name="connsiteY46" fmla="*/ 216678 h 948995"/>
                <a:gd name="connsiteX47" fmla="*/ 836544 w 948997"/>
                <a:gd name="connsiteY47" fmla="*/ 126167 h 948995"/>
                <a:gd name="connsiteX48" fmla="*/ 894142 w 948997"/>
                <a:gd name="connsiteY48" fmla="*/ 126167 h 948995"/>
                <a:gd name="connsiteX49" fmla="*/ 877686 w 948997"/>
                <a:gd name="connsiteY49" fmla="*/ 156337 h 948995"/>
                <a:gd name="connsiteX50" fmla="*/ 820088 w 948997"/>
                <a:gd name="connsiteY50" fmla="*/ 156337 h 948995"/>
                <a:gd name="connsiteX51" fmla="*/ 836544 w 948997"/>
                <a:gd name="connsiteY51" fmla="*/ 126167 h 948995"/>
                <a:gd name="connsiteX52" fmla="*/ 186508 w 948997"/>
                <a:gd name="connsiteY52" fmla="*/ 126167 h 948995"/>
                <a:gd name="connsiteX53" fmla="*/ 230393 w 948997"/>
                <a:gd name="connsiteY53" fmla="*/ 156337 h 948995"/>
                <a:gd name="connsiteX54" fmla="*/ 400444 w 948997"/>
                <a:gd name="connsiteY54" fmla="*/ 156337 h 948995"/>
                <a:gd name="connsiteX55" fmla="*/ 400444 w 948997"/>
                <a:gd name="connsiteY55" fmla="*/ 172794 h 948995"/>
                <a:gd name="connsiteX56" fmla="*/ 455300 w 948997"/>
                <a:gd name="connsiteY56" fmla="*/ 296218 h 948995"/>
                <a:gd name="connsiteX57" fmla="*/ 430615 w 948997"/>
                <a:gd name="connsiteY57" fmla="*/ 326389 h 948995"/>
                <a:gd name="connsiteX58" fmla="*/ 323647 w 948997"/>
                <a:gd name="connsiteY58" fmla="*/ 293475 h 948995"/>
                <a:gd name="connsiteX59" fmla="*/ 126167 w 948997"/>
                <a:gd name="connsiteY59" fmla="*/ 490954 h 948995"/>
                <a:gd name="connsiteX60" fmla="*/ 323647 w 948997"/>
                <a:gd name="connsiteY60" fmla="*/ 688433 h 948995"/>
                <a:gd name="connsiteX61" fmla="*/ 521126 w 948997"/>
                <a:gd name="connsiteY61" fmla="*/ 490954 h 948995"/>
                <a:gd name="connsiteX62" fmla="*/ 455300 w 948997"/>
                <a:gd name="connsiteY62" fmla="*/ 342845 h 948995"/>
                <a:gd name="connsiteX63" fmla="*/ 479984 w 948997"/>
                <a:gd name="connsiteY63" fmla="*/ 312675 h 948995"/>
                <a:gd name="connsiteX64" fmla="*/ 554039 w 948997"/>
                <a:gd name="connsiteY64" fmla="*/ 337360 h 948995"/>
                <a:gd name="connsiteX65" fmla="*/ 554039 w 948997"/>
                <a:gd name="connsiteY65" fmla="*/ 677462 h 948995"/>
                <a:gd name="connsiteX66" fmla="*/ 474499 w 948997"/>
                <a:gd name="connsiteY66" fmla="*/ 677462 h 948995"/>
                <a:gd name="connsiteX67" fmla="*/ 364788 w 948997"/>
                <a:gd name="connsiteY67" fmla="*/ 718604 h 948995"/>
                <a:gd name="connsiteX68" fmla="*/ 340103 w 948997"/>
                <a:gd name="connsiteY68" fmla="*/ 754260 h 948995"/>
                <a:gd name="connsiteX69" fmla="*/ 364788 w 948997"/>
                <a:gd name="connsiteY69" fmla="*/ 789916 h 948995"/>
                <a:gd name="connsiteX70" fmla="*/ 474499 w 948997"/>
                <a:gd name="connsiteY70" fmla="*/ 831057 h 948995"/>
                <a:gd name="connsiteX71" fmla="*/ 554039 w 948997"/>
                <a:gd name="connsiteY71" fmla="*/ 831057 h 948995"/>
                <a:gd name="connsiteX72" fmla="*/ 554039 w 948997"/>
                <a:gd name="connsiteY72" fmla="*/ 861227 h 948995"/>
                <a:gd name="connsiteX73" fmla="*/ 93254 w 948997"/>
                <a:gd name="connsiteY73" fmla="*/ 861227 h 948995"/>
                <a:gd name="connsiteX74" fmla="*/ 93254 w 948997"/>
                <a:gd name="connsiteY74" fmla="*/ 126167 h 948995"/>
                <a:gd name="connsiteX75" fmla="*/ 186508 w 948997"/>
                <a:gd name="connsiteY75" fmla="*/ 126167 h 948995"/>
                <a:gd name="connsiteX76" fmla="*/ 397701 w 948997"/>
                <a:gd name="connsiteY76" fmla="*/ 570495 h 948995"/>
                <a:gd name="connsiteX77" fmla="*/ 367531 w 948997"/>
                <a:gd name="connsiteY77" fmla="*/ 570495 h 948995"/>
                <a:gd name="connsiteX78" fmla="*/ 367531 w 948997"/>
                <a:gd name="connsiteY78" fmla="*/ 447070 h 948995"/>
                <a:gd name="connsiteX79" fmla="*/ 397701 w 948997"/>
                <a:gd name="connsiteY79" fmla="*/ 447070 h 948995"/>
                <a:gd name="connsiteX80" fmla="*/ 397701 w 948997"/>
                <a:gd name="connsiteY80" fmla="*/ 570495 h 948995"/>
                <a:gd name="connsiteX81" fmla="*/ 337360 w 948997"/>
                <a:gd name="connsiteY81" fmla="*/ 570495 h 948995"/>
                <a:gd name="connsiteX82" fmla="*/ 307190 w 948997"/>
                <a:gd name="connsiteY82" fmla="*/ 570495 h 948995"/>
                <a:gd name="connsiteX83" fmla="*/ 307190 w 948997"/>
                <a:gd name="connsiteY83" fmla="*/ 416900 h 948995"/>
                <a:gd name="connsiteX84" fmla="*/ 337360 w 948997"/>
                <a:gd name="connsiteY84" fmla="*/ 416900 h 948995"/>
                <a:gd name="connsiteX85" fmla="*/ 337360 w 948997"/>
                <a:gd name="connsiteY85" fmla="*/ 570495 h 948995"/>
                <a:gd name="connsiteX86" fmla="*/ 277020 w 948997"/>
                <a:gd name="connsiteY86" fmla="*/ 570495 h 948995"/>
                <a:gd name="connsiteX87" fmla="*/ 246849 w 948997"/>
                <a:gd name="connsiteY87" fmla="*/ 570495 h 948995"/>
                <a:gd name="connsiteX88" fmla="*/ 246849 w 948997"/>
                <a:gd name="connsiteY88" fmla="*/ 510154 h 948995"/>
                <a:gd name="connsiteX89" fmla="*/ 277020 w 948997"/>
                <a:gd name="connsiteY89" fmla="*/ 510154 h 948995"/>
                <a:gd name="connsiteX90" fmla="*/ 277020 w 948997"/>
                <a:gd name="connsiteY90" fmla="*/ 570495 h 948995"/>
                <a:gd name="connsiteX91" fmla="*/ 452557 w 948997"/>
                <a:gd name="connsiteY91" fmla="*/ 600665 h 948995"/>
                <a:gd name="connsiteX92" fmla="*/ 323647 w 948997"/>
                <a:gd name="connsiteY92" fmla="*/ 661005 h 948995"/>
                <a:gd name="connsiteX93" fmla="*/ 194737 w 948997"/>
                <a:gd name="connsiteY93" fmla="*/ 600665 h 948995"/>
                <a:gd name="connsiteX94" fmla="*/ 452557 w 948997"/>
                <a:gd name="connsiteY94" fmla="*/ 600665 h 948995"/>
                <a:gd name="connsiteX95" fmla="*/ 471756 w 948997"/>
                <a:gd name="connsiteY95" fmla="*/ 570495 h 948995"/>
                <a:gd name="connsiteX96" fmla="*/ 427872 w 948997"/>
                <a:gd name="connsiteY96" fmla="*/ 570495 h 948995"/>
                <a:gd name="connsiteX97" fmla="*/ 427872 w 948997"/>
                <a:gd name="connsiteY97" fmla="*/ 416900 h 948995"/>
                <a:gd name="connsiteX98" fmla="*/ 367531 w 948997"/>
                <a:gd name="connsiteY98" fmla="*/ 416900 h 948995"/>
                <a:gd name="connsiteX99" fmla="*/ 367531 w 948997"/>
                <a:gd name="connsiteY99" fmla="*/ 386729 h 948995"/>
                <a:gd name="connsiteX100" fmla="*/ 277020 w 948997"/>
                <a:gd name="connsiteY100" fmla="*/ 386729 h 948995"/>
                <a:gd name="connsiteX101" fmla="*/ 277020 w 948997"/>
                <a:gd name="connsiteY101" fmla="*/ 477240 h 948995"/>
                <a:gd name="connsiteX102" fmla="*/ 216679 w 948997"/>
                <a:gd name="connsiteY102" fmla="*/ 477240 h 948995"/>
                <a:gd name="connsiteX103" fmla="*/ 216679 w 948997"/>
                <a:gd name="connsiteY103" fmla="*/ 567752 h 948995"/>
                <a:gd name="connsiteX104" fmla="*/ 172794 w 948997"/>
                <a:gd name="connsiteY104" fmla="*/ 567752 h 948995"/>
                <a:gd name="connsiteX105" fmla="*/ 153595 w 948997"/>
                <a:gd name="connsiteY105" fmla="*/ 490954 h 948995"/>
                <a:gd name="connsiteX106" fmla="*/ 320904 w 948997"/>
                <a:gd name="connsiteY106" fmla="*/ 323646 h 948995"/>
                <a:gd name="connsiteX107" fmla="*/ 488213 w 948997"/>
                <a:gd name="connsiteY107" fmla="*/ 490954 h 948995"/>
                <a:gd name="connsiteX108" fmla="*/ 471756 w 948997"/>
                <a:gd name="connsiteY108" fmla="*/ 570495 h 948995"/>
                <a:gd name="connsiteX109" fmla="*/ 471756 w 948997"/>
                <a:gd name="connsiteY109" fmla="*/ 570495 h 948995"/>
                <a:gd name="connsiteX110" fmla="*/ 373017 w 948997"/>
                <a:gd name="connsiteY110" fmla="*/ 759745 h 948995"/>
                <a:gd name="connsiteX111" fmla="*/ 367531 w 948997"/>
                <a:gd name="connsiteY111" fmla="*/ 754260 h 948995"/>
                <a:gd name="connsiteX112" fmla="*/ 373017 w 948997"/>
                <a:gd name="connsiteY112" fmla="*/ 748774 h 948995"/>
                <a:gd name="connsiteX113" fmla="*/ 460785 w 948997"/>
                <a:gd name="connsiteY113" fmla="*/ 715861 h 948995"/>
                <a:gd name="connsiteX114" fmla="*/ 460785 w 948997"/>
                <a:gd name="connsiteY114" fmla="*/ 795401 h 948995"/>
                <a:gd name="connsiteX115" fmla="*/ 373017 w 948997"/>
                <a:gd name="connsiteY115" fmla="*/ 759745 h 948995"/>
                <a:gd name="connsiteX116" fmla="*/ 490955 w 948997"/>
                <a:gd name="connsiteY116" fmla="*/ 798144 h 948995"/>
                <a:gd name="connsiteX117" fmla="*/ 490955 w 948997"/>
                <a:gd name="connsiteY117" fmla="*/ 767973 h 948995"/>
                <a:gd name="connsiteX118" fmla="*/ 795403 w 948997"/>
                <a:gd name="connsiteY118" fmla="*/ 767973 h 948995"/>
                <a:gd name="connsiteX119" fmla="*/ 795403 w 948997"/>
                <a:gd name="connsiteY119" fmla="*/ 798144 h 948995"/>
                <a:gd name="connsiteX120" fmla="*/ 490955 w 948997"/>
                <a:gd name="connsiteY120" fmla="*/ 798144 h 948995"/>
                <a:gd name="connsiteX121" fmla="*/ 795403 w 948997"/>
                <a:gd name="connsiteY121" fmla="*/ 737803 h 948995"/>
                <a:gd name="connsiteX122" fmla="*/ 490955 w 948997"/>
                <a:gd name="connsiteY122" fmla="*/ 737803 h 948995"/>
                <a:gd name="connsiteX123" fmla="*/ 490955 w 948997"/>
                <a:gd name="connsiteY123" fmla="*/ 707633 h 948995"/>
                <a:gd name="connsiteX124" fmla="*/ 795403 w 948997"/>
                <a:gd name="connsiteY124" fmla="*/ 707633 h 948995"/>
                <a:gd name="connsiteX125" fmla="*/ 795403 w 948997"/>
                <a:gd name="connsiteY125" fmla="*/ 737803 h 948995"/>
                <a:gd name="connsiteX126" fmla="*/ 611637 w 948997"/>
                <a:gd name="connsiteY126" fmla="*/ 677462 h 948995"/>
                <a:gd name="connsiteX127" fmla="*/ 581467 w 948997"/>
                <a:gd name="connsiteY127" fmla="*/ 677462 h 948995"/>
                <a:gd name="connsiteX128" fmla="*/ 581467 w 948997"/>
                <a:gd name="connsiteY128" fmla="*/ 340102 h 948995"/>
                <a:gd name="connsiteX129" fmla="*/ 611637 w 948997"/>
                <a:gd name="connsiteY129" fmla="*/ 334617 h 948995"/>
                <a:gd name="connsiteX130" fmla="*/ 611637 w 948997"/>
                <a:gd name="connsiteY130" fmla="*/ 677462 h 948995"/>
                <a:gd name="connsiteX131" fmla="*/ 567753 w 948997"/>
                <a:gd name="connsiteY131" fmla="*/ 32913 h 948995"/>
                <a:gd name="connsiteX132" fmla="*/ 704891 w 948997"/>
                <a:gd name="connsiteY132" fmla="*/ 156337 h 948995"/>
                <a:gd name="connsiteX133" fmla="*/ 641808 w 948997"/>
                <a:gd name="connsiteY133" fmla="*/ 156337 h 948995"/>
                <a:gd name="connsiteX134" fmla="*/ 567753 w 948997"/>
                <a:gd name="connsiteY134" fmla="*/ 95997 h 948995"/>
                <a:gd name="connsiteX135" fmla="*/ 490955 w 948997"/>
                <a:gd name="connsiteY135" fmla="*/ 172794 h 948995"/>
                <a:gd name="connsiteX136" fmla="*/ 567753 w 948997"/>
                <a:gd name="connsiteY136" fmla="*/ 249591 h 948995"/>
                <a:gd name="connsiteX137" fmla="*/ 641808 w 948997"/>
                <a:gd name="connsiteY137" fmla="*/ 189250 h 948995"/>
                <a:gd name="connsiteX138" fmla="*/ 704891 w 948997"/>
                <a:gd name="connsiteY138" fmla="*/ 189250 h 948995"/>
                <a:gd name="connsiteX139" fmla="*/ 567753 w 948997"/>
                <a:gd name="connsiteY139" fmla="*/ 312675 h 948995"/>
                <a:gd name="connsiteX140" fmla="*/ 430615 w 948997"/>
                <a:gd name="connsiteY140" fmla="*/ 175537 h 948995"/>
                <a:gd name="connsiteX141" fmla="*/ 567753 w 948997"/>
                <a:gd name="connsiteY141" fmla="*/ 32913 h 948995"/>
                <a:gd name="connsiteX142" fmla="*/ 567753 w 948997"/>
                <a:gd name="connsiteY142" fmla="*/ 32913 h 948995"/>
                <a:gd name="connsiteX143" fmla="*/ 608895 w 948997"/>
                <a:gd name="connsiteY143" fmla="*/ 186508 h 948995"/>
                <a:gd name="connsiteX144" fmla="*/ 565010 w 948997"/>
                <a:gd name="connsiteY144" fmla="*/ 216678 h 948995"/>
                <a:gd name="connsiteX145" fmla="*/ 518383 w 948997"/>
                <a:gd name="connsiteY145" fmla="*/ 170051 h 948995"/>
                <a:gd name="connsiteX146" fmla="*/ 565010 w 948997"/>
                <a:gd name="connsiteY146" fmla="*/ 123424 h 948995"/>
                <a:gd name="connsiteX147" fmla="*/ 608895 w 948997"/>
                <a:gd name="connsiteY147" fmla="*/ 153594 h 948995"/>
                <a:gd name="connsiteX148" fmla="*/ 551296 w 948997"/>
                <a:gd name="connsiteY148" fmla="*/ 153594 h 948995"/>
                <a:gd name="connsiteX149" fmla="*/ 551296 w 948997"/>
                <a:gd name="connsiteY149" fmla="*/ 183765 h 948995"/>
                <a:gd name="connsiteX150" fmla="*/ 608895 w 948997"/>
                <a:gd name="connsiteY150" fmla="*/ 183765 h 948995"/>
                <a:gd name="connsiteX151" fmla="*/ 213936 w 948997"/>
                <a:gd name="connsiteY151" fmla="*/ 49370 h 948995"/>
                <a:gd name="connsiteX152" fmla="*/ 230393 w 948997"/>
                <a:gd name="connsiteY152" fmla="*/ 32913 h 948995"/>
                <a:gd name="connsiteX153" fmla="*/ 414158 w 948997"/>
                <a:gd name="connsiteY153" fmla="*/ 32913 h 948995"/>
                <a:gd name="connsiteX154" fmla="*/ 430615 w 948997"/>
                <a:gd name="connsiteY154" fmla="*/ 49370 h 948995"/>
                <a:gd name="connsiteX155" fmla="*/ 430615 w 948997"/>
                <a:gd name="connsiteY155" fmla="*/ 74054 h 948995"/>
                <a:gd name="connsiteX156" fmla="*/ 405930 w 948997"/>
                <a:gd name="connsiteY156" fmla="*/ 123424 h 948995"/>
                <a:gd name="connsiteX157" fmla="*/ 230393 w 948997"/>
                <a:gd name="connsiteY157" fmla="*/ 123424 h 948995"/>
                <a:gd name="connsiteX158" fmla="*/ 213936 w 948997"/>
                <a:gd name="connsiteY158" fmla="*/ 106968 h 948995"/>
                <a:gd name="connsiteX159" fmla="*/ 213936 w 948997"/>
                <a:gd name="connsiteY159" fmla="*/ 49370 h 948995"/>
                <a:gd name="connsiteX160" fmla="*/ 611637 w 948997"/>
                <a:gd name="connsiteY160" fmla="*/ 874941 h 948995"/>
                <a:gd name="connsiteX161" fmla="*/ 565010 w 948997"/>
                <a:gd name="connsiteY161" fmla="*/ 921568 h 948995"/>
                <a:gd name="connsiteX162" fmla="*/ 76798 w 948997"/>
                <a:gd name="connsiteY162" fmla="*/ 921568 h 948995"/>
                <a:gd name="connsiteX163" fmla="*/ 30171 w 948997"/>
                <a:gd name="connsiteY163" fmla="*/ 874941 h 948995"/>
                <a:gd name="connsiteX164" fmla="*/ 30171 w 948997"/>
                <a:gd name="connsiteY164" fmla="*/ 109710 h 948995"/>
                <a:gd name="connsiteX165" fmla="*/ 76798 w 948997"/>
                <a:gd name="connsiteY165" fmla="*/ 63084 h 948995"/>
                <a:gd name="connsiteX166" fmla="*/ 183766 w 948997"/>
                <a:gd name="connsiteY166" fmla="*/ 63084 h 948995"/>
                <a:gd name="connsiteX167" fmla="*/ 183766 w 948997"/>
                <a:gd name="connsiteY167" fmla="*/ 93254 h 948995"/>
                <a:gd name="connsiteX168" fmla="*/ 93254 w 948997"/>
                <a:gd name="connsiteY168" fmla="*/ 93254 h 948995"/>
                <a:gd name="connsiteX169" fmla="*/ 63084 w 948997"/>
                <a:gd name="connsiteY169" fmla="*/ 123424 h 948995"/>
                <a:gd name="connsiteX170" fmla="*/ 63084 w 948997"/>
                <a:gd name="connsiteY170" fmla="*/ 858485 h 948995"/>
                <a:gd name="connsiteX171" fmla="*/ 93254 w 948997"/>
                <a:gd name="connsiteY171" fmla="*/ 888655 h 948995"/>
                <a:gd name="connsiteX172" fmla="*/ 551296 w 948997"/>
                <a:gd name="connsiteY172" fmla="*/ 888655 h 948995"/>
                <a:gd name="connsiteX173" fmla="*/ 581467 w 948997"/>
                <a:gd name="connsiteY173" fmla="*/ 858485 h 948995"/>
                <a:gd name="connsiteX174" fmla="*/ 581467 w 948997"/>
                <a:gd name="connsiteY174" fmla="*/ 828314 h 948995"/>
                <a:gd name="connsiteX175" fmla="*/ 611637 w 948997"/>
                <a:gd name="connsiteY175" fmla="*/ 828314 h 948995"/>
                <a:gd name="connsiteX176" fmla="*/ 611637 w 948997"/>
                <a:gd name="connsiteY176" fmla="*/ 874941 h 948995"/>
                <a:gd name="connsiteX177" fmla="*/ 872200 w 948997"/>
                <a:gd name="connsiteY177" fmla="*/ 798144 h 948995"/>
                <a:gd name="connsiteX178" fmla="*/ 825573 w 948997"/>
                <a:gd name="connsiteY178" fmla="*/ 798144 h 948995"/>
                <a:gd name="connsiteX179" fmla="*/ 825573 w 948997"/>
                <a:gd name="connsiteY179" fmla="*/ 707633 h 948995"/>
                <a:gd name="connsiteX180" fmla="*/ 872200 w 948997"/>
                <a:gd name="connsiteY180" fmla="*/ 707633 h 948995"/>
                <a:gd name="connsiteX181" fmla="*/ 918827 w 948997"/>
                <a:gd name="connsiteY181" fmla="*/ 754260 h 948995"/>
                <a:gd name="connsiteX182" fmla="*/ 872200 w 948997"/>
                <a:gd name="connsiteY182" fmla="*/ 798144 h 948995"/>
                <a:gd name="connsiteX183" fmla="*/ 872200 w 948997"/>
                <a:gd name="connsiteY183" fmla="*/ 798144 h 9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948997" h="948995">
                  <a:moveTo>
                    <a:pt x="872200" y="677462"/>
                  </a:moveTo>
                  <a:lnTo>
                    <a:pt x="641808" y="677462"/>
                  </a:lnTo>
                  <a:lnTo>
                    <a:pt x="641808" y="320903"/>
                  </a:lnTo>
                  <a:cubicBezTo>
                    <a:pt x="647293" y="318160"/>
                    <a:pt x="652779" y="315418"/>
                    <a:pt x="658264" y="312675"/>
                  </a:cubicBezTo>
                  <a:lnTo>
                    <a:pt x="713120" y="381244"/>
                  </a:lnTo>
                  <a:cubicBezTo>
                    <a:pt x="688435" y="405929"/>
                    <a:pt x="671978" y="441584"/>
                    <a:pt x="671978" y="477240"/>
                  </a:cubicBezTo>
                  <a:cubicBezTo>
                    <a:pt x="671978" y="554038"/>
                    <a:pt x="735062" y="614379"/>
                    <a:pt x="809116" y="614379"/>
                  </a:cubicBezTo>
                  <a:cubicBezTo>
                    <a:pt x="883171" y="614379"/>
                    <a:pt x="946255" y="551295"/>
                    <a:pt x="946255" y="477240"/>
                  </a:cubicBezTo>
                  <a:cubicBezTo>
                    <a:pt x="946255" y="400443"/>
                    <a:pt x="883171" y="340102"/>
                    <a:pt x="809116" y="340102"/>
                  </a:cubicBezTo>
                  <a:cubicBezTo>
                    <a:pt x="781689" y="340102"/>
                    <a:pt x="757004" y="348331"/>
                    <a:pt x="735062" y="362045"/>
                  </a:cubicBezTo>
                  <a:lnTo>
                    <a:pt x="680206" y="293475"/>
                  </a:lnTo>
                  <a:cubicBezTo>
                    <a:pt x="707634" y="266048"/>
                    <a:pt x="726833" y="230392"/>
                    <a:pt x="732319" y="186508"/>
                  </a:cubicBezTo>
                  <a:lnTo>
                    <a:pt x="784432" y="186508"/>
                  </a:lnTo>
                  <a:lnTo>
                    <a:pt x="814602" y="246849"/>
                  </a:lnTo>
                  <a:lnTo>
                    <a:pt x="940769" y="246849"/>
                  </a:lnTo>
                  <a:lnTo>
                    <a:pt x="902371" y="170051"/>
                  </a:lnTo>
                  <a:lnTo>
                    <a:pt x="940769" y="93254"/>
                  </a:lnTo>
                  <a:lnTo>
                    <a:pt x="814602" y="93254"/>
                  </a:lnTo>
                  <a:lnTo>
                    <a:pt x="784432" y="153594"/>
                  </a:lnTo>
                  <a:lnTo>
                    <a:pt x="732319" y="153594"/>
                  </a:lnTo>
                  <a:cubicBezTo>
                    <a:pt x="724091" y="68569"/>
                    <a:pt x="652779" y="0"/>
                    <a:pt x="565010" y="0"/>
                  </a:cubicBezTo>
                  <a:cubicBezTo>
                    <a:pt x="523869" y="0"/>
                    <a:pt x="485470" y="13714"/>
                    <a:pt x="458042" y="38399"/>
                  </a:cubicBezTo>
                  <a:cubicBezTo>
                    <a:pt x="455300" y="16456"/>
                    <a:pt x="436100" y="0"/>
                    <a:pt x="414158" y="0"/>
                  </a:cubicBezTo>
                  <a:lnTo>
                    <a:pt x="230393" y="0"/>
                  </a:lnTo>
                  <a:cubicBezTo>
                    <a:pt x="211193" y="0"/>
                    <a:pt x="194737" y="13714"/>
                    <a:pt x="186508" y="30170"/>
                  </a:cubicBezTo>
                  <a:lnTo>
                    <a:pt x="76798" y="30170"/>
                  </a:lnTo>
                  <a:cubicBezTo>
                    <a:pt x="35656" y="30170"/>
                    <a:pt x="0" y="65826"/>
                    <a:pt x="0" y="106968"/>
                  </a:cubicBezTo>
                  <a:lnTo>
                    <a:pt x="0" y="872198"/>
                  </a:lnTo>
                  <a:cubicBezTo>
                    <a:pt x="0" y="913340"/>
                    <a:pt x="35656" y="948995"/>
                    <a:pt x="76798" y="948995"/>
                  </a:cubicBezTo>
                  <a:lnTo>
                    <a:pt x="565010" y="948995"/>
                  </a:lnTo>
                  <a:cubicBezTo>
                    <a:pt x="606152" y="948995"/>
                    <a:pt x="641808" y="913340"/>
                    <a:pt x="641808" y="872198"/>
                  </a:cubicBezTo>
                  <a:lnTo>
                    <a:pt x="641808" y="825571"/>
                  </a:lnTo>
                  <a:lnTo>
                    <a:pt x="872200" y="825571"/>
                  </a:lnTo>
                  <a:cubicBezTo>
                    <a:pt x="913342" y="825571"/>
                    <a:pt x="948998" y="789916"/>
                    <a:pt x="948998" y="748774"/>
                  </a:cubicBezTo>
                  <a:cubicBezTo>
                    <a:pt x="948998" y="707633"/>
                    <a:pt x="913342" y="677462"/>
                    <a:pt x="872200" y="677462"/>
                  </a:cubicBezTo>
                  <a:lnTo>
                    <a:pt x="872200" y="677462"/>
                  </a:lnTo>
                  <a:close/>
                  <a:moveTo>
                    <a:pt x="918827" y="477240"/>
                  </a:moveTo>
                  <a:cubicBezTo>
                    <a:pt x="918827" y="537581"/>
                    <a:pt x="869457" y="584208"/>
                    <a:pt x="811859" y="584208"/>
                  </a:cubicBezTo>
                  <a:cubicBezTo>
                    <a:pt x="754261" y="584208"/>
                    <a:pt x="704891" y="534839"/>
                    <a:pt x="704891" y="477240"/>
                  </a:cubicBezTo>
                  <a:cubicBezTo>
                    <a:pt x="704891" y="416900"/>
                    <a:pt x="754261" y="370273"/>
                    <a:pt x="811859" y="370273"/>
                  </a:cubicBezTo>
                  <a:cubicBezTo>
                    <a:pt x="869457" y="370273"/>
                    <a:pt x="918827" y="419643"/>
                    <a:pt x="918827" y="477240"/>
                  </a:cubicBezTo>
                  <a:lnTo>
                    <a:pt x="918827" y="477240"/>
                  </a:lnTo>
                  <a:close/>
                  <a:moveTo>
                    <a:pt x="836544" y="216678"/>
                  </a:moveTo>
                  <a:lnTo>
                    <a:pt x="820088" y="186508"/>
                  </a:lnTo>
                  <a:lnTo>
                    <a:pt x="877686" y="186508"/>
                  </a:lnTo>
                  <a:lnTo>
                    <a:pt x="894142" y="216678"/>
                  </a:lnTo>
                  <a:lnTo>
                    <a:pt x="836544" y="216678"/>
                  </a:lnTo>
                  <a:close/>
                  <a:moveTo>
                    <a:pt x="836544" y="126167"/>
                  </a:moveTo>
                  <a:lnTo>
                    <a:pt x="894142" y="126167"/>
                  </a:lnTo>
                  <a:lnTo>
                    <a:pt x="877686" y="156337"/>
                  </a:lnTo>
                  <a:lnTo>
                    <a:pt x="820088" y="156337"/>
                  </a:lnTo>
                  <a:lnTo>
                    <a:pt x="836544" y="126167"/>
                  </a:lnTo>
                  <a:close/>
                  <a:moveTo>
                    <a:pt x="186508" y="126167"/>
                  </a:moveTo>
                  <a:cubicBezTo>
                    <a:pt x="191994" y="142624"/>
                    <a:pt x="208450" y="156337"/>
                    <a:pt x="230393" y="156337"/>
                  </a:cubicBezTo>
                  <a:lnTo>
                    <a:pt x="400444" y="156337"/>
                  </a:lnTo>
                  <a:cubicBezTo>
                    <a:pt x="400444" y="161823"/>
                    <a:pt x="400444" y="167308"/>
                    <a:pt x="400444" y="172794"/>
                  </a:cubicBezTo>
                  <a:cubicBezTo>
                    <a:pt x="400444" y="222163"/>
                    <a:pt x="422386" y="266048"/>
                    <a:pt x="455300" y="296218"/>
                  </a:cubicBezTo>
                  <a:lnTo>
                    <a:pt x="430615" y="326389"/>
                  </a:lnTo>
                  <a:cubicBezTo>
                    <a:pt x="400444" y="307189"/>
                    <a:pt x="362045" y="293475"/>
                    <a:pt x="323647" y="293475"/>
                  </a:cubicBezTo>
                  <a:cubicBezTo>
                    <a:pt x="213936" y="293475"/>
                    <a:pt x="126167" y="383987"/>
                    <a:pt x="126167" y="490954"/>
                  </a:cubicBezTo>
                  <a:cubicBezTo>
                    <a:pt x="126167" y="600665"/>
                    <a:pt x="216679" y="688433"/>
                    <a:pt x="323647" y="688433"/>
                  </a:cubicBezTo>
                  <a:cubicBezTo>
                    <a:pt x="433357" y="688433"/>
                    <a:pt x="521126" y="597922"/>
                    <a:pt x="521126" y="490954"/>
                  </a:cubicBezTo>
                  <a:cubicBezTo>
                    <a:pt x="521126" y="433357"/>
                    <a:pt x="496441" y="378501"/>
                    <a:pt x="455300" y="342845"/>
                  </a:cubicBezTo>
                  <a:lnTo>
                    <a:pt x="479984" y="312675"/>
                  </a:lnTo>
                  <a:cubicBezTo>
                    <a:pt x="501927" y="326389"/>
                    <a:pt x="526611" y="334617"/>
                    <a:pt x="554039" y="337360"/>
                  </a:cubicBezTo>
                  <a:lnTo>
                    <a:pt x="554039" y="677462"/>
                  </a:lnTo>
                  <a:lnTo>
                    <a:pt x="474499" y="677462"/>
                  </a:lnTo>
                  <a:lnTo>
                    <a:pt x="364788" y="718604"/>
                  </a:lnTo>
                  <a:cubicBezTo>
                    <a:pt x="351074" y="724089"/>
                    <a:pt x="340103" y="737803"/>
                    <a:pt x="340103" y="754260"/>
                  </a:cubicBezTo>
                  <a:cubicBezTo>
                    <a:pt x="340103" y="770716"/>
                    <a:pt x="351074" y="784430"/>
                    <a:pt x="364788" y="789916"/>
                  </a:cubicBezTo>
                  <a:lnTo>
                    <a:pt x="474499" y="831057"/>
                  </a:lnTo>
                  <a:lnTo>
                    <a:pt x="554039" y="831057"/>
                  </a:lnTo>
                  <a:lnTo>
                    <a:pt x="554039" y="861227"/>
                  </a:lnTo>
                  <a:lnTo>
                    <a:pt x="93254" y="861227"/>
                  </a:lnTo>
                  <a:lnTo>
                    <a:pt x="93254" y="126167"/>
                  </a:lnTo>
                  <a:lnTo>
                    <a:pt x="186508" y="126167"/>
                  </a:lnTo>
                  <a:close/>
                  <a:moveTo>
                    <a:pt x="397701" y="570495"/>
                  </a:moveTo>
                  <a:lnTo>
                    <a:pt x="367531" y="570495"/>
                  </a:lnTo>
                  <a:lnTo>
                    <a:pt x="367531" y="447070"/>
                  </a:lnTo>
                  <a:lnTo>
                    <a:pt x="397701" y="447070"/>
                  </a:lnTo>
                  <a:lnTo>
                    <a:pt x="397701" y="570495"/>
                  </a:lnTo>
                  <a:close/>
                  <a:moveTo>
                    <a:pt x="337360" y="570495"/>
                  </a:moveTo>
                  <a:lnTo>
                    <a:pt x="307190" y="570495"/>
                  </a:lnTo>
                  <a:lnTo>
                    <a:pt x="307190" y="416900"/>
                  </a:lnTo>
                  <a:lnTo>
                    <a:pt x="337360" y="416900"/>
                  </a:lnTo>
                  <a:lnTo>
                    <a:pt x="337360" y="570495"/>
                  </a:lnTo>
                  <a:close/>
                  <a:moveTo>
                    <a:pt x="277020" y="570495"/>
                  </a:moveTo>
                  <a:lnTo>
                    <a:pt x="246849" y="570495"/>
                  </a:lnTo>
                  <a:lnTo>
                    <a:pt x="246849" y="510154"/>
                  </a:lnTo>
                  <a:lnTo>
                    <a:pt x="277020" y="510154"/>
                  </a:lnTo>
                  <a:lnTo>
                    <a:pt x="277020" y="570495"/>
                  </a:lnTo>
                  <a:close/>
                  <a:moveTo>
                    <a:pt x="452557" y="600665"/>
                  </a:moveTo>
                  <a:cubicBezTo>
                    <a:pt x="422386" y="639064"/>
                    <a:pt x="375759" y="661005"/>
                    <a:pt x="323647" y="661005"/>
                  </a:cubicBezTo>
                  <a:cubicBezTo>
                    <a:pt x="271534" y="661005"/>
                    <a:pt x="224907" y="636321"/>
                    <a:pt x="194737" y="600665"/>
                  </a:cubicBezTo>
                  <a:lnTo>
                    <a:pt x="452557" y="600665"/>
                  </a:lnTo>
                  <a:close/>
                  <a:moveTo>
                    <a:pt x="471756" y="570495"/>
                  </a:moveTo>
                  <a:lnTo>
                    <a:pt x="427872" y="570495"/>
                  </a:lnTo>
                  <a:lnTo>
                    <a:pt x="427872" y="416900"/>
                  </a:lnTo>
                  <a:lnTo>
                    <a:pt x="367531" y="416900"/>
                  </a:lnTo>
                  <a:lnTo>
                    <a:pt x="367531" y="386729"/>
                  </a:lnTo>
                  <a:lnTo>
                    <a:pt x="277020" y="386729"/>
                  </a:lnTo>
                  <a:lnTo>
                    <a:pt x="277020" y="477240"/>
                  </a:lnTo>
                  <a:lnTo>
                    <a:pt x="216679" y="477240"/>
                  </a:lnTo>
                  <a:lnTo>
                    <a:pt x="216679" y="567752"/>
                  </a:lnTo>
                  <a:lnTo>
                    <a:pt x="172794" y="567752"/>
                  </a:lnTo>
                  <a:cubicBezTo>
                    <a:pt x="161823" y="545810"/>
                    <a:pt x="153595" y="518382"/>
                    <a:pt x="153595" y="490954"/>
                  </a:cubicBezTo>
                  <a:cubicBezTo>
                    <a:pt x="153595" y="397701"/>
                    <a:pt x="230393" y="323646"/>
                    <a:pt x="320904" y="323646"/>
                  </a:cubicBezTo>
                  <a:cubicBezTo>
                    <a:pt x="411415" y="323646"/>
                    <a:pt x="488213" y="400443"/>
                    <a:pt x="488213" y="490954"/>
                  </a:cubicBezTo>
                  <a:cubicBezTo>
                    <a:pt x="490955" y="521125"/>
                    <a:pt x="482727" y="545810"/>
                    <a:pt x="471756" y="570495"/>
                  </a:cubicBezTo>
                  <a:lnTo>
                    <a:pt x="471756" y="570495"/>
                  </a:lnTo>
                  <a:close/>
                  <a:moveTo>
                    <a:pt x="373017" y="759745"/>
                  </a:moveTo>
                  <a:cubicBezTo>
                    <a:pt x="370274" y="759745"/>
                    <a:pt x="367531" y="757002"/>
                    <a:pt x="367531" y="754260"/>
                  </a:cubicBezTo>
                  <a:cubicBezTo>
                    <a:pt x="367531" y="751517"/>
                    <a:pt x="370274" y="748774"/>
                    <a:pt x="373017" y="748774"/>
                  </a:cubicBezTo>
                  <a:lnTo>
                    <a:pt x="460785" y="715861"/>
                  </a:lnTo>
                  <a:lnTo>
                    <a:pt x="460785" y="795401"/>
                  </a:lnTo>
                  <a:lnTo>
                    <a:pt x="373017" y="759745"/>
                  </a:lnTo>
                  <a:close/>
                  <a:moveTo>
                    <a:pt x="490955" y="798144"/>
                  </a:moveTo>
                  <a:lnTo>
                    <a:pt x="490955" y="767973"/>
                  </a:lnTo>
                  <a:lnTo>
                    <a:pt x="795403" y="767973"/>
                  </a:lnTo>
                  <a:lnTo>
                    <a:pt x="795403" y="798144"/>
                  </a:lnTo>
                  <a:lnTo>
                    <a:pt x="490955" y="798144"/>
                  </a:lnTo>
                  <a:close/>
                  <a:moveTo>
                    <a:pt x="795403" y="737803"/>
                  </a:moveTo>
                  <a:lnTo>
                    <a:pt x="490955" y="737803"/>
                  </a:lnTo>
                  <a:lnTo>
                    <a:pt x="490955" y="707633"/>
                  </a:lnTo>
                  <a:lnTo>
                    <a:pt x="795403" y="707633"/>
                  </a:lnTo>
                  <a:lnTo>
                    <a:pt x="795403" y="737803"/>
                  </a:lnTo>
                  <a:close/>
                  <a:moveTo>
                    <a:pt x="611637" y="677462"/>
                  </a:moveTo>
                  <a:lnTo>
                    <a:pt x="581467" y="677462"/>
                  </a:lnTo>
                  <a:lnTo>
                    <a:pt x="581467" y="340102"/>
                  </a:lnTo>
                  <a:cubicBezTo>
                    <a:pt x="592438" y="340102"/>
                    <a:pt x="603409" y="337360"/>
                    <a:pt x="611637" y="334617"/>
                  </a:cubicBezTo>
                  <a:lnTo>
                    <a:pt x="611637" y="677462"/>
                  </a:lnTo>
                  <a:close/>
                  <a:moveTo>
                    <a:pt x="567753" y="32913"/>
                  </a:moveTo>
                  <a:cubicBezTo>
                    <a:pt x="639065" y="32913"/>
                    <a:pt x="696663" y="87768"/>
                    <a:pt x="704891" y="156337"/>
                  </a:cubicBezTo>
                  <a:lnTo>
                    <a:pt x="641808" y="156337"/>
                  </a:lnTo>
                  <a:cubicBezTo>
                    <a:pt x="633579" y="120681"/>
                    <a:pt x="603409" y="95997"/>
                    <a:pt x="567753" y="95997"/>
                  </a:cubicBezTo>
                  <a:cubicBezTo>
                    <a:pt x="526611" y="95997"/>
                    <a:pt x="490955" y="131653"/>
                    <a:pt x="490955" y="172794"/>
                  </a:cubicBezTo>
                  <a:cubicBezTo>
                    <a:pt x="490955" y="213936"/>
                    <a:pt x="526611" y="249591"/>
                    <a:pt x="567753" y="249591"/>
                  </a:cubicBezTo>
                  <a:cubicBezTo>
                    <a:pt x="603409" y="249591"/>
                    <a:pt x="636322" y="222163"/>
                    <a:pt x="641808" y="189250"/>
                  </a:cubicBezTo>
                  <a:lnTo>
                    <a:pt x="704891" y="189250"/>
                  </a:lnTo>
                  <a:cubicBezTo>
                    <a:pt x="696663" y="257819"/>
                    <a:pt x="639065" y="312675"/>
                    <a:pt x="567753" y="312675"/>
                  </a:cubicBezTo>
                  <a:cubicBezTo>
                    <a:pt x="490955" y="312675"/>
                    <a:pt x="430615" y="249591"/>
                    <a:pt x="430615" y="175537"/>
                  </a:cubicBezTo>
                  <a:cubicBezTo>
                    <a:pt x="427872" y="95997"/>
                    <a:pt x="490955" y="32913"/>
                    <a:pt x="567753" y="32913"/>
                  </a:cubicBezTo>
                  <a:lnTo>
                    <a:pt x="567753" y="32913"/>
                  </a:lnTo>
                  <a:close/>
                  <a:moveTo>
                    <a:pt x="608895" y="186508"/>
                  </a:moveTo>
                  <a:cubicBezTo>
                    <a:pt x="603409" y="202964"/>
                    <a:pt x="586952" y="216678"/>
                    <a:pt x="565010" y="216678"/>
                  </a:cubicBezTo>
                  <a:cubicBezTo>
                    <a:pt x="540325" y="216678"/>
                    <a:pt x="518383" y="194736"/>
                    <a:pt x="518383" y="170051"/>
                  </a:cubicBezTo>
                  <a:cubicBezTo>
                    <a:pt x="518383" y="145366"/>
                    <a:pt x="540325" y="123424"/>
                    <a:pt x="565010" y="123424"/>
                  </a:cubicBezTo>
                  <a:cubicBezTo>
                    <a:pt x="584210" y="123424"/>
                    <a:pt x="600666" y="137138"/>
                    <a:pt x="608895" y="153594"/>
                  </a:cubicBezTo>
                  <a:lnTo>
                    <a:pt x="551296" y="153594"/>
                  </a:lnTo>
                  <a:lnTo>
                    <a:pt x="551296" y="183765"/>
                  </a:lnTo>
                  <a:lnTo>
                    <a:pt x="608895" y="183765"/>
                  </a:lnTo>
                  <a:close/>
                  <a:moveTo>
                    <a:pt x="213936" y="49370"/>
                  </a:moveTo>
                  <a:cubicBezTo>
                    <a:pt x="213936" y="41141"/>
                    <a:pt x="219421" y="32913"/>
                    <a:pt x="230393" y="32913"/>
                  </a:cubicBezTo>
                  <a:lnTo>
                    <a:pt x="414158" y="32913"/>
                  </a:lnTo>
                  <a:cubicBezTo>
                    <a:pt x="422386" y="32913"/>
                    <a:pt x="430615" y="41141"/>
                    <a:pt x="430615" y="49370"/>
                  </a:cubicBezTo>
                  <a:lnTo>
                    <a:pt x="430615" y="74054"/>
                  </a:lnTo>
                  <a:cubicBezTo>
                    <a:pt x="419644" y="90511"/>
                    <a:pt x="411415" y="106968"/>
                    <a:pt x="405930" y="123424"/>
                  </a:cubicBezTo>
                  <a:lnTo>
                    <a:pt x="230393" y="123424"/>
                  </a:lnTo>
                  <a:cubicBezTo>
                    <a:pt x="222164" y="123424"/>
                    <a:pt x="213936" y="115196"/>
                    <a:pt x="213936" y="106968"/>
                  </a:cubicBezTo>
                  <a:lnTo>
                    <a:pt x="213936" y="49370"/>
                  </a:lnTo>
                  <a:close/>
                  <a:moveTo>
                    <a:pt x="611637" y="874941"/>
                  </a:moveTo>
                  <a:cubicBezTo>
                    <a:pt x="611637" y="899626"/>
                    <a:pt x="589695" y="921568"/>
                    <a:pt x="565010" y="921568"/>
                  </a:cubicBezTo>
                  <a:lnTo>
                    <a:pt x="76798" y="921568"/>
                  </a:lnTo>
                  <a:cubicBezTo>
                    <a:pt x="52113" y="921568"/>
                    <a:pt x="30171" y="899626"/>
                    <a:pt x="30171" y="874941"/>
                  </a:cubicBezTo>
                  <a:lnTo>
                    <a:pt x="30171" y="109710"/>
                  </a:lnTo>
                  <a:cubicBezTo>
                    <a:pt x="30171" y="85025"/>
                    <a:pt x="52113" y="63084"/>
                    <a:pt x="76798" y="63084"/>
                  </a:cubicBezTo>
                  <a:lnTo>
                    <a:pt x="183766" y="63084"/>
                  </a:lnTo>
                  <a:lnTo>
                    <a:pt x="183766" y="93254"/>
                  </a:lnTo>
                  <a:lnTo>
                    <a:pt x="93254" y="93254"/>
                  </a:lnTo>
                  <a:cubicBezTo>
                    <a:pt x="76798" y="93254"/>
                    <a:pt x="63084" y="106968"/>
                    <a:pt x="63084" y="123424"/>
                  </a:cubicBezTo>
                  <a:lnTo>
                    <a:pt x="63084" y="858485"/>
                  </a:lnTo>
                  <a:cubicBezTo>
                    <a:pt x="63084" y="874941"/>
                    <a:pt x="76798" y="888655"/>
                    <a:pt x="93254" y="888655"/>
                  </a:cubicBezTo>
                  <a:lnTo>
                    <a:pt x="551296" y="888655"/>
                  </a:lnTo>
                  <a:cubicBezTo>
                    <a:pt x="567753" y="888655"/>
                    <a:pt x="581467" y="874941"/>
                    <a:pt x="581467" y="858485"/>
                  </a:cubicBezTo>
                  <a:lnTo>
                    <a:pt x="581467" y="828314"/>
                  </a:lnTo>
                  <a:lnTo>
                    <a:pt x="611637" y="828314"/>
                  </a:lnTo>
                  <a:lnTo>
                    <a:pt x="611637" y="874941"/>
                  </a:lnTo>
                  <a:close/>
                  <a:moveTo>
                    <a:pt x="872200" y="798144"/>
                  </a:moveTo>
                  <a:lnTo>
                    <a:pt x="825573" y="798144"/>
                  </a:lnTo>
                  <a:lnTo>
                    <a:pt x="825573" y="707633"/>
                  </a:lnTo>
                  <a:lnTo>
                    <a:pt x="872200" y="707633"/>
                  </a:lnTo>
                  <a:cubicBezTo>
                    <a:pt x="896885" y="707633"/>
                    <a:pt x="918827" y="729575"/>
                    <a:pt x="918827" y="754260"/>
                  </a:cubicBezTo>
                  <a:cubicBezTo>
                    <a:pt x="918827" y="778944"/>
                    <a:pt x="896885" y="798144"/>
                    <a:pt x="872200" y="798144"/>
                  </a:cubicBezTo>
                  <a:lnTo>
                    <a:pt x="872200" y="798144"/>
                  </a:lnTo>
                  <a:close/>
                </a:path>
              </a:pathLst>
            </a:custGeom>
            <a:grpFill/>
            <a:ln w="27426" cap="flat">
              <a:noFill/>
              <a:prstDash val="solid"/>
              <a:miter/>
            </a:ln>
          </p:spPr>
          <p:txBody>
            <a:bodyPr rtlCol="0" anchor="ctr"/>
            <a:lstStyle/>
            <a:p>
              <a:endParaRPr lang="en-US"/>
            </a:p>
          </p:txBody>
        </p:sp>
        <p:sp>
          <p:nvSpPr>
            <p:cNvPr id="20" name="Freeform 1465">
              <a:extLst>
                <a:ext uri="{FF2B5EF4-FFF2-40B4-BE49-F238E27FC236}">
                  <a16:creationId xmlns:a16="http://schemas.microsoft.com/office/drawing/2014/main" id="{85ECCA3D-CE0D-F2F1-FDE2-5F92E234AE7D}"/>
                </a:ext>
              </a:extLst>
            </p:cNvPr>
            <p:cNvSpPr/>
            <p:nvPr/>
          </p:nvSpPr>
          <p:spPr>
            <a:xfrm>
              <a:off x="1400461" y="4233868"/>
              <a:ext cx="156337" cy="153594"/>
            </a:xfrm>
            <a:custGeom>
              <a:avLst/>
              <a:gdLst>
                <a:gd name="connsiteX0" fmla="*/ 0 w 156337"/>
                <a:gd name="connsiteY0" fmla="*/ 112453 h 153594"/>
                <a:gd name="connsiteX1" fmla="*/ 41142 w 156337"/>
                <a:gd name="connsiteY1" fmla="*/ 153595 h 153594"/>
                <a:gd name="connsiteX2" fmla="*/ 60341 w 156337"/>
                <a:gd name="connsiteY2" fmla="*/ 148109 h 153594"/>
                <a:gd name="connsiteX3" fmla="*/ 134396 w 156337"/>
                <a:gd name="connsiteY3" fmla="*/ 112453 h 153594"/>
                <a:gd name="connsiteX4" fmla="*/ 156338 w 156337"/>
                <a:gd name="connsiteY4" fmla="*/ 76797 h 153594"/>
                <a:gd name="connsiteX5" fmla="*/ 134396 w 156337"/>
                <a:gd name="connsiteY5" fmla="*/ 41141 h 153594"/>
                <a:gd name="connsiteX6" fmla="*/ 60341 w 156337"/>
                <a:gd name="connsiteY6" fmla="*/ 5486 h 153594"/>
                <a:gd name="connsiteX7" fmla="*/ 41142 w 156337"/>
                <a:gd name="connsiteY7" fmla="*/ 0 h 153594"/>
                <a:gd name="connsiteX8" fmla="*/ 0 w 156337"/>
                <a:gd name="connsiteY8" fmla="*/ 41141 h 153594"/>
                <a:gd name="connsiteX9" fmla="*/ 0 w 156337"/>
                <a:gd name="connsiteY9" fmla="*/ 112453 h 153594"/>
                <a:gd name="connsiteX10" fmla="*/ 30170 w 156337"/>
                <a:gd name="connsiteY10" fmla="*/ 41141 h 153594"/>
                <a:gd name="connsiteX11" fmla="*/ 38399 w 156337"/>
                <a:gd name="connsiteY11" fmla="*/ 32913 h 153594"/>
                <a:gd name="connsiteX12" fmla="*/ 43884 w 156337"/>
                <a:gd name="connsiteY12" fmla="*/ 32913 h 153594"/>
                <a:gd name="connsiteX13" fmla="*/ 117939 w 156337"/>
                <a:gd name="connsiteY13" fmla="*/ 68569 h 153594"/>
                <a:gd name="connsiteX14" fmla="*/ 123425 w 156337"/>
                <a:gd name="connsiteY14" fmla="*/ 76797 h 153594"/>
                <a:gd name="connsiteX15" fmla="*/ 117939 w 156337"/>
                <a:gd name="connsiteY15" fmla="*/ 85026 h 153594"/>
                <a:gd name="connsiteX16" fmla="*/ 43884 w 156337"/>
                <a:gd name="connsiteY16" fmla="*/ 120682 h 153594"/>
                <a:gd name="connsiteX17" fmla="*/ 30170 w 156337"/>
                <a:gd name="connsiteY17" fmla="*/ 112453 h 153594"/>
                <a:gd name="connsiteX18" fmla="*/ 30170 w 156337"/>
                <a:gd name="connsiteY18" fmla="*/ 41141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337" h="153594">
                  <a:moveTo>
                    <a:pt x="0" y="112453"/>
                  </a:moveTo>
                  <a:cubicBezTo>
                    <a:pt x="0" y="134396"/>
                    <a:pt x="19199" y="153595"/>
                    <a:pt x="41142" y="153595"/>
                  </a:cubicBezTo>
                  <a:cubicBezTo>
                    <a:pt x="46627" y="153595"/>
                    <a:pt x="54855" y="150852"/>
                    <a:pt x="60341" y="148109"/>
                  </a:cubicBezTo>
                  <a:lnTo>
                    <a:pt x="134396" y="112453"/>
                  </a:lnTo>
                  <a:cubicBezTo>
                    <a:pt x="148109" y="106968"/>
                    <a:pt x="156338" y="93254"/>
                    <a:pt x="156338" y="76797"/>
                  </a:cubicBezTo>
                  <a:cubicBezTo>
                    <a:pt x="156338" y="60341"/>
                    <a:pt x="148109" y="46627"/>
                    <a:pt x="134396" y="41141"/>
                  </a:cubicBezTo>
                  <a:lnTo>
                    <a:pt x="60341" y="5486"/>
                  </a:lnTo>
                  <a:cubicBezTo>
                    <a:pt x="54855" y="2743"/>
                    <a:pt x="49370" y="0"/>
                    <a:pt x="41142" y="0"/>
                  </a:cubicBezTo>
                  <a:cubicBezTo>
                    <a:pt x="19199" y="0"/>
                    <a:pt x="0" y="19200"/>
                    <a:pt x="0" y="41141"/>
                  </a:cubicBezTo>
                  <a:lnTo>
                    <a:pt x="0" y="112453"/>
                  </a:lnTo>
                  <a:close/>
                  <a:moveTo>
                    <a:pt x="30170" y="41141"/>
                  </a:moveTo>
                  <a:cubicBezTo>
                    <a:pt x="30170" y="35656"/>
                    <a:pt x="35656" y="32913"/>
                    <a:pt x="38399" y="32913"/>
                  </a:cubicBezTo>
                  <a:cubicBezTo>
                    <a:pt x="41142" y="32913"/>
                    <a:pt x="41142" y="32913"/>
                    <a:pt x="43884" y="32913"/>
                  </a:cubicBezTo>
                  <a:lnTo>
                    <a:pt x="117939" y="68569"/>
                  </a:lnTo>
                  <a:cubicBezTo>
                    <a:pt x="120682" y="71312"/>
                    <a:pt x="123425" y="74055"/>
                    <a:pt x="123425" y="76797"/>
                  </a:cubicBezTo>
                  <a:cubicBezTo>
                    <a:pt x="123425" y="79540"/>
                    <a:pt x="120682" y="82283"/>
                    <a:pt x="117939" y="85026"/>
                  </a:cubicBezTo>
                  <a:lnTo>
                    <a:pt x="43884" y="120682"/>
                  </a:lnTo>
                  <a:cubicBezTo>
                    <a:pt x="38399" y="123424"/>
                    <a:pt x="30170" y="117939"/>
                    <a:pt x="30170" y="112453"/>
                  </a:cubicBezTo>
                  <a:lnTo>
                    <a:pt x="30170" y="41141"/>
                  </a:lnTo>
                  <a:close/>
                </a:path>
              </a:pathLst>
            </a:custGeom>
            <a:grpFill/>
            <a:ln w="27426" cap="flat">
              <a:noFill/>
              <a:prstDash val="solid"/>
              <a:miter/>
            </a:ln>
          </p:spPr>
          <p:txBody>
            <a:bodyPr rtlCol="0" anchor="ctr"/>
            <a:lstStyle/>
            <a:p>
              <a:endParaRPr lang="en-US"/>
            </a:p>
          </p:txBody>
        </p:sp>
        <p:grpSp>
          <p:nvGrpSpPr>
            <p:cNvPr id="21" name="Graphic 3">
              <a:extLst>
                <a:ext uri="{FF2B5EF4-FFF2-40B4-BE49-F238E27FC236}">
                  <a16:creationId xmlns:a16="http://schemas.microsoft.com/office/drawing/2014/main" id="{7991639F-D5B8-6F83-1F81-2E5B2DD91BD8}"/>
                </a:ext>
              </a:extLst>
            </p:cNvPr>
            <p:cNvGrpSpPr/>
            <p:nvPr/>
          </p:nvGrpSpPr>
          <p:grpSpPr>
            <a:xfrm>
              <a:off x="788824" y="4019932"/>
              <a:ext cx="244106" cy="641806"/>
              <a:chOff x="788824" y="4019932"/>
              <a:chExt cx="244106" cy="641806"/>
            </a:xfrm>
            <a:grpFill/>
          </p:grpSpPr>
          <p:sp>
            <p:nvSpPr>
              <p:cNvPr id="22" name="Freeform 1467">
                <a:extLst>
                  <a:ext uri="{FF2B5EF4-FFF2-40B4-BE49-F238E27FC236}">
                    <a16:creationId xmlns:a16="http://schemas.microsoft.com/office/drawing/2014/main" id="{E1DF410F-FC1C-DFC9-E909-8DC90C1DAEEA}"/>
                  </a:ext>
                </a:extLst>
              </p:cNvPr>
              <p:cNvSpPr/>
              <p:nvPr/>
            </p:nvSpPr>
            <p:spPr>
              <a:xfrm>
                <a:off x="788824" y="457122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84BA41"/>
              </a:solidFill>
              <a:ln w="27426" cap="flat">
                <a:noFill/>
                <a:prstDash val="solid"/>
                <a:miter/>
              </a:ln>
            </p:spPr>
            <p:txBody>
              <a:bodyPr rtlCol="0" anchor="ctr"/>
              <a:lstStyle/>
              <a:p>
                <a:endParaRPr lang="en-US"/>
              </a:p>
            </p:txBody>
          </p:sp>
          <p:sp>
            <p:nvSpPr>
              <p:cNvPr id="23" name="Freeform 1468">
                <a:extLst>
                  <a:ext uri="{FF2B5EF4-FFF2-40B4-BE49-F238E27FC236}">
                    <a16:creationId xmlns:a16="http://schemas.microsoft.com/office/drawing/2014/main" id="{7F62186D-5C83-EE35-F0B1-DB0967E3DEC8}"/>
                  </a:ext>
                </a:extLst>
              </p:cNvPr>
              <p:cNvSpPr/>
              <p:nvPr/>
            </p:nvSpPr>
            <p:spPr>
              <a:xfrm>
                <a:off x="788824" y="463156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84BA41"/>
              </a:solidFill>
              <a:ln w="27426" cap="flat">
                <a:noFill/>
                <a:prstDash val="solid"/>
                <a:miter/>
              </a:ln>
            </p:spPr>
            <p:txBody>
              <a:bodyPr rtlCol="0" anchor="ctr"/>
              <a:lstStyle/>
              <a:p>
                <a:endParaRPr lang="en-US"/>
              </a:p>
            </p:txBody>
          </p:sp>
          <p:sp>
            <p:nvSpPr>
              <p:cNvPr id="24" name="Freeform 1469">
                <a:extLst>
                  <a:ext uri="{FF2B5EF4-FFF2-40B4-BE49-F238E27FC236}">
                    <a16:creationId xmlns:a16="http://schemas.microsoft.com/office/drawing/2014/main" id="{10ED4343-36C1-C400-10C3-6EA90910B109}"/>
                  </a:ext>
                </a:extLst>
              </p:cNvPr>
              <p:cNvSpPr/>
              <p:nvPr/>
            </p:nvSpPr>
            <p:spPr>
              <a:xfrm>
                <a:off x="788824" y="4019932"/>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grpFill/>
              <a:ln w="27426" cap="flat">
                <a:noFill/>
                <a:prstDash val="solid"/>
                <a:miter/>
              </a:ln>
            </p:spPr>
            <p:txBody>
              <a:bodyPr rtlCol="0" anchor="ctr"/>
              <a:lstStyle/>
              <a:p>
                <a:endParaRPr lang="en-US"/>
              </a:p>
            </p:txBody>
          </p:sp>
          <p:sp>
            <p:nvSpPr>
              <p:cNvPr id="25" name="Freeform 1470">
                <a:extLst>
                  <a:ext uri="{FF2B5EF4-FFF2-40B4-BE49-F238E27FC236}">
                    <a16:creationId xmlns:a16="http://schemas.microsoft.com/office/drawing/2014/main" id="{1A871002-14F3-E059-D77F-5768B8D94199}"/>
                  </a:ext>
                </a:extLst>
              </p:cNvPr>
              <p:cNvSpPr/>
              <p:nvPr/>
            </p:nvSpPr>
            <p:spPr>
              <a:xfrm>
                <a:off x="849165" y="4019932"/>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84BA41"/>
              </a:solidFill>
              <a:ln w="27426" cap="flat">
                <a:noFill/>
                <a:prstDash val="solid"/>
                <a:miter/>
              </a:ln>
            </p:spPr>
            <p:txBody>
              <a:bodyPr rtlCol="0" anchor="ctr"/>
              <a:lstStyle/>
              <a:p>
                <a:endParaRPr lang="en-US"/>
              </a:p>
            </p:txBody>
          </p:sp>
          <p:sp>
            <p:nvSpPr>
              <p:cNvPr id="26" name="Freeform 1471">
                <a:extLst>
                  <a:ext uri="{FF2B5EF4-FFF2-40B4-BE49-F238E27FC236}">
                    <a16:creationId xmlns:a16="http://schemas.microsoft.com/office/drawing/2014/main" id="{742BC4A3-B6BF-2587-442A-5E16B95BDA48}"/>
                  </a:ext>
                </a:extLst>
              </p:cNvPr>
              <p:cNvSpPr/>
              <p:nvPr/>
            </p:nvSpPr>
            <p:spPr>
              <a:xfrm>
                <a:off x="788824" y="4080273"/>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grpFill/>
              <a:ln w="27426" cap="flat">
                <a:noFill/>
                <a:prstDash val="solid"/>
                <a:miter/>
              </a:ln>
            </p:spPr>
            <p:txBody>
              <a:bodyPr rtlCol="0" anchor="ctr"/>
              <a:lstStyle/>
              <a:p>
                <a:endParaRPr lang="en-US"/>
              </a:p>
            </p:txBody>
          </p:sp>
          <p:sp>
            <p:nvSpPr>
              <p:cNvPr id="27" name="Freeform 1472">
                <a:extLst>
                  <a:ext uri="{FF2B5EF4-FFF2-40B4-BE49-F238E27FC236}">
                    <a16:creationId xmlns:a16="http://schemas.microsoft.com/office/drawing/2014/main" id="{A4E2A5D2-FB13-972A-BDAB-A4E477CD042A}"/>
                  </a:ext>
                </a:extLst>
              </p:cNvPr>
              <p:cNvSpPr/>
              <p:nvPr/>
            </p:nvSpPr>
            <p:spPr>
              <a:xfrm>
                <a:off x="849165" y="4080273"/>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84BA41"/>
              </a:solidFill>
              <a:ln w="27426" cap="flat">
                <a:noFill/>
                <a:prstDash val="solid"/>
                <a:miter/>
              </a:ln>
            </p:spPr>
            <p:txBody>
              <a:bodyPr rtlCol="0" anchor="ctr"/>
              <a:lstStyle/>
              <a:p>
                <a:endParaRPr lang="en-US"/>
              </a:p>
            </p:txBody>
          </p:sp>
        </p:grpSp>
      </p:grpSp>
      <p:grpSp>
        <p:nvGrpSpPr>
          <p:cNvPr id="28" name="Graphic 3">
            <a:extLst>
              <a:ext uri="{FF2B5EF4-FFF2-40B4-BE49-F238E27FC236}">
                <a16:creationId xmlns:a16="http://schemas.microsoft.com/office/drawing/2014/main" id="{24CCAD60-3C14-D179-16AF-C307B9955904}"/>
              </a:ext>
            </a:extLst>
          </p:cNvPr>
          <p:cNvGrpSpPr/>
          <p:nvPr/>
        </p:nvGrpSpPr>
        <p:grpSpPr>
          <a:xfrm>
            <a:off x="5648353" y="1995835"/>
            <a:ext cx="948997" cy="994463"/>
            <a:chOff x="8667218" y="2080812"/>
            <a:chExt cx="1039753" cy="1039933"/>
          </a:xfrm>
          <a:solidFill>
            <a:schemeClr val="bg1"/>
          </a:solidFill>
        </p:grpSpPr>
        <p:sp>
          <p:nvSpPr>
            <p:cNvPr id="29" name="Freeform 1116">
              <a:extLst>
                <a:ext uri="{FF2B5EF4-FFF2-40B4-BE49-F238E27FC236}">
                  <a16:creationId xmlns:a16="http://schemas.microsoft.com/office/drawing/2014/main" id="{C77EBFAC-74B6-E6A5-F588-C088DE3C2568}"/>
                </a:ext>
              </a:extLst>
            </p:cNvPr>
            <p:cNvSpPr/>
            <p:nvPr/>
          </p:nvSpPr>
          <p:spPr>
            <a:xfrm>
              <a:off x="8804356" y="2136093"/>
              <a:ext cx="773460" cy="345588"/>
            </a:xfrm>
            <a:custGeom>
              <a:avLst/>
              <a:gdLst>
                <a:gd name="connsiteX0" fmla="*/ 477242 w 773460"/>
                <a:gd name="connsiteY0" fmla="*/ 0 h 345588"/>
                <a:gd name="connsiteX1" fmla="*/ 630837 w 773460"/>
                <a:gd name="connsiteY1" fmla="*/ 0 h 345588"/>
                <a:gd name="connsiteX2" fmla="*/ 773461 w 773460"/>
                <a:gd name="connsiteY2" fmla="*/ 142624 h 345588"/>
                <a:gd name="connsiteX3" fmla="*/ 630837 w 773460"/>
                <a:gd name="connsiteY3" fmla="*/ 285248 h 345588"/>
                <a:gd name="connsiteX4" fmla="*/ 427871 w 773460"/>
                <a:gd name="connsiteY4" fmla="*/ 285248 h 345588"/>
                <a:gd name="connsiteX5" fmla="*/ 408673 w 773460"/>
                <a:gd name="connsiteY5" fmla="*/ 296218 h 345588"/>
                <a:gd name="connsiteX6" fmla="*/ 408673 w 773460"/>
                <a:gd name="connsiteY6" fmla="*/ 296218 h 345588"/>
                <a:gd name="connsiteX7" fmla="*/ 386730 w 773460"/>
                <a:gd name="connsiteY7" fmla="*/ 345588 h 345588"/>
                <a:gd name="connsiteX8" fmla="*/ 364788 w 773460"/>
                <a:gd name="connsiteY8" fmla="*/ 296218 h 345588"/>
                <a:gd name="connsiteX9" fmla="*/ 345588 w 773460"/>
                <a:gd name="connsiteY9" fmla="*/ 285248 h 345588"/>
                <a:gd name="connsiteX10" fmla="*/ 142624 w 773460"/>
                <a:gd name="connsiteY10" fmla="*/ 285248 h 345588"/>
                <a:gd name="connsiteX11" fmla="*/ 0 w 773460"/>
                <a:gd name="connsiteY11" fmla="*/ 142624 h 345588"/>
                <a:gd name="connsiteX12" fmla="*/ 142624 w 773460"/>
                <a:gd name="connsiteY12" fmla="*/ 0 h 345588"/>
                <a:gd name="connsiteX13" fmla="*/ 296219 w 773460"/>
                <a:gd name="connsiteY13" fmla="*/ 0 h 34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3460" h="345588">
                  <a:moveTo>
                    <a:pt x="477242" y="0"/>
                  </a:moveTo>
                  <a:lnTo>
                    <a:pt x="630837" y="0"/>
                  </a:lnTo>
                  <a:cubicBezTo>
                    <a:pt x="710377" y="0"/>
                    <a:pt x="773461" y="63084"/>
                    <a:pt x="773461" y="142624"/>
                  </a:cubicBezTo>
                  <a:cubicBezTo>
                    <a:pt x="773461" y="222164"/>
                    <a:pt x="710377" y="285248"/>
                    <a:pt x="630837" y="285248"/>
                  </a:cubicBezTo>
                  <a:lnTo>
                    <a:pt x="427871" y="285248"/>
                  </a:lnTo>
                  <a:cubicBezTo>
                    <a:pt x="419643" y="285248"/>
                    <a:pt x="411415" y="290733"/>
                    <a:pt x="408673" y="296218"/>
                  </a:cubicBezTo>
                  <a:lnTo>
                    <a:pt x="408673" y="296218"/>
                  </a:lnTo>
                  <a:lnTo>
                    <a:pt x="386730" y="345588"/>
                  </a:lnTo>
                  <a:lnTo>
                    <a:pt x="364788" y="296218"/>
                  </a:lnTo>
                  <a:cubicBezTo>
                    <a:pt x="362046" y="287990"/>
                    <a:pt x="353818" y="285248"/>
                    <a:pt x="345588" y="285248"/>
                  </a:cubicBezTo>
                  <a:lnTo>
                    <a:pt x="142624" y="285248"/>
                  </a:lnTo>
                  <a:cubicBezTo>
                    <a:pt x="63083" y="285248"/>
                    <a:pt x="0" y="222164"/>
                    <a:pt x="0" y="142624"/>
                  </a:cubicBezTo>
                  <a:cubicBezTo>
                    <a:pt x="0" y="63084"/>
                    <a:pt x="63083" y="0"/>
                    <a:pt x="142624" y="0"/>
                  </a:cubicBezTo>
                  <a:lnTo>
                    <a:pt x="296219" y="0"/>
                  </a:lnTo>
                </a:path>
              </a:pathLst>
            </a:custGeom>
            <a:solidFill>
              <a:srgbClr val="84BA41"/>
            </a:solidFill>
            <a:ln w="27426" cap="flat">
              <a:noFill/>
              <a:prstDash val="solid"/>
              <a:miter/>
            </a:ln>
          </p:spPr>
          <p:txBody>
            <a:bodyPr rtlCol="0" anchor="ctr"/>
            <a:lstStyle/>
            <a:p>
              <a:endParaRPr lang="en-US"/>
            </a:p>
          </p:txBody>
        </p:sp>
        <p:grpSp>
          <p:nvGrpSpPr>
            <p:cNvPr id="30" name="Graphic 3">
              <a:extLst>
                <a:ext uri="{FF2B5EF4-FFF2-40B4-BE49-F238E27FC236}">
                  <a16:creationId xmlns:a16="http://schemas.microsoft.com/office/drawing/2014/main" id="{8DF47134-ABF2-506E-5DCF-C036E1EA5759}"/>
                </a:ext>
              </a:extLst>
            </p:cNvPr>
            <p:cNvGrpSpPr/>
            <p:nvPr/>
          </p:nvGrpSpPr>
          <p:grpSpPr>
            <a:xfrm>
              <a:off x="8667218" y="2080812"/>
              <a:ext cx="1039753" cy="1039933"/>
              <a:chOff x="8667218" y="2080812"/>
              <a:chExt cx="1039753" cy="1039933"/>
            </a:xfrm>
            <a:grpFill/>
          </p:grpSpPr>
          <p:sp>
            <p:nvSpPr>
              <p:cNvPr id="31" name="Freeform 1118">
                <a:extLst>
                  <a:ext uri="{FF2B5EF4-FFF2-40B4-BE49-F238E27FC236}">
                    <a16:creationId xmlns:a16="http://schemas.microsoft.com/office/drawing/2014/main" id="{5BF0536A-E83B-3449-234C-4CF27C7DCDDC}"/>
                  </a:ext>
                </a:extLst>
              </p:cNvPr>
              <p:cNvSpPr/>
              <p:nvPr/>
            </p:nvSpPr>
            <p:spPr>
              <a:xfrm>
                <a:off x="9064919" y="2577678"/>
                <a:ext cx="246849" cy="246848"/>
              </a:xfrm>
              <a:custGeom>
                <a:avLst/>
                <a:gdLst>
                  <a:gd name="connsiteX0" fmla="*/ 246849 w 246849"/>
                  <a:gd name="connsiteY0" fmla="*/ 123424 h 246848"/>
                  <a:gd name="connsiteX1" fmla="*/ 123425 w 246849"/>
                  <a:gd name="connsiteY1" fmla="*/ 0 h 246848"/>
                  <a:gd name="connsiteX2" fmla="*/ 0 w 246849"/>
                  <a:gd name="connsiteY2" fmla="*/ 123424 h 246848"/>
                  <a:gd name="connsiteX3" fmla="*/ 123425 w 246849"/>
                  <a:gd name="connsiteY3" fmla="*/ 246849 h 246848"/>
                  <a:gd name="connsiteX4" fmla="*/ 246849 w 246849"/>
                  <a:gd name="connsiteY4" fmla="*/ 123424 h 246848"/>
                  <a:gd name="connsiteX5" fmla="*/ 246849 w 246849"/>
                  <a:gd name="connsiteY5" fmla="*/ 123424 h 246848"/>
                  <a:gd name="connsiteX6" fmla="*/ 126167 w 246849"/>
                  <a:gd name="connsiteY6" fmla="*/ 205707 h 246848"/>
                  <a:gd name="connsiteX7" fmla="*/ 43884 w 246849"/>
                  <a:gd name="connsiteY7" fmla="*/ 123424 h 246848"/>
                  <a:gd name="connsiteX8" fmla="*/ 126167 w 246849"/>
                  <a:gd name="connsiteY8" fmla="*/ 41141 h 246848"/>
                  <a:gd name="connsiteX9" fmla="*/ 208450 w 246849"/>
                  <a:gd name="connsiteY9" fmla="*/ 123424 h 246848"/>
                  <a:gd name="connsiteX10" fmla="*/ 126167 w 246849"/>
                  <a:gd name="connsiteY10" fmla="*/ 205707 h 246848"/>
                  <a:gd name="connsiteX11" fmla="*/ 126167 w 246849"/>
                  <a:gd name="connsiteY11" fmla="*/ 205707 h 24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49" h="246848">
                    <a:moveTo>
                      <a:pt x="246849" y="123424"/>
                    </a:moveTo>
                    <a:cubicBezTo>
                      <a:pt x="246849" y="54855"/>
                      <a:pt x="191994" y="0"/>
                      <a:pt x="123425" y="0"/>
                    </a:cubicBezTo>
                    <a:cubicBezTo>
                      <a:pt x="54855" y="0"/>
                      <a:pt x="0" y="54855"/>
                      <a:pt x="0" y="123424"/>
                    </a:cubicBezTo>
                    <a:cubicBezTo>
                      <a:pt x="0" y="191993"/>
                      <a:pt x="54855" y="246849"/>
                      <a:pt x="123425" y="246849"/>
                    </a:cubicBezTo>
                    <a:cubicBezTo>
                      <a:pt x="191994" y="246849"/>
                      <a:pt x="246849" y="191993"/>
                      <a:pt x="246849" y="123424"/>
                    </a:cubicBezTo>
                    <a:lnTo>
                      <a:pt x="246849" y="123424"/>
                    </a:lnTo>
                    <a:close/>
                    <a:moveTo>
                      <a:pt x="126167" y="205707"/>
                    </a:moveTo>
                    <a:cubicBezTo>
                      <a:pt x="82283" y="205707"/>
                      <a:pt x="43884" y="170051"/>
                      <a:pt x="43884" y="123424"/>
                    </a:cubicBezTo>
                    <a:cubicBezTo>
                      <a:pt x="43884" y="79540"/>
                      <a:pt x="79541" y="41141"/>
                      <a:pt x="126167" y="41141"/>
                    </a:cubicBezTo>
                    <a:cubicBezTo>
                      <a:pt x="172794" y="41141"/>
                      <a:pt x="208450" y="76797"/>
                      <a:pt x="208450" y="123424"/>
                    </a:cubicBezTo>
                    <a:cubicBezTo>
                      <a:pt x="205708" y="170051"/>
                      <a:pt x="170052" y="205707"/>
                      <a:pt x="126167" y="205707"/>
                    </a:cubicBezTo>
                    <a:lnTo>
                      <a:pt x="126167" y="205707"/>
                    </a:lnTo>
                    <a:close/>
                  </a:path>
                </a:pathLst>
              </a:custGeom>
              <a:grpFill/>
              <a:ln w="27426" cap="flat">
                <a:noFill/>
                <a:prstDash val="solid"/>
                <a:miter/>
              </a:ln>
            </p:spPr>
            <p:txBody>
              <a:bodyPr rtlCol="0" anchor="ctr"/>
              <a:lstStyle/>
              <a:p>
                <a:endParaRPr lang="en-US"/>
              </a:p>
            </p:txBody>
          </p:sp>
          <p:sp>
            <p:nvSpPr>
              <p:cNvPr id="32" name="Freeform 1119">
                <a:extLst>
                  <a:ext uri="{FF2B5EF4-FFF2-40B4-BE49-F238E27FC236}">
                    <a16:creationId xmlns:a16="http://schemas.microsoft.com/office/drawing/2014/main" id="{AFECE4C9-38A4-AD17-EB20-C48C01979020}"/>
                  </a:ext>
                </a:extLst>
              </p:cNvPr>
              <p:cNvSpPr/>
              <p:nvPr/>
            </p:nvSpPr>
            <p:spPr>
              <a:xfrm>
                <a:off x="8733045" y="2577678"/>
                <a:ext cx="246849" cy="246848"/>
              </a:xfrm>
              <a:custGeom>
                <a:avLst/>
                <a:gdLst>
                  <a:gd name="connsiteX0" fmla="*/ 246849 w 246849"/>
                  <a:gd name="connsiteY0" fmla="*/ 123424 h 246848"/>
                  <a:gd name="connsiteX1" fmla="*/ 123425 w 246849"/>
                  <a:gd name="connsiteY1" fmla="*/ 0 h 246848"/>
                  <a:gd name="connsiteX2" fmla="*/ 0 w 246849"/>
                  <a:gd name="connsiteY2" fmla="*/ 123424 h 246848"/>
                  <a:gd name="connsiteX3" fmla="*/ 123425 w 246849"/>
                  <a:gd name="connsiteY3" fmla="*/ 246849 h 246848"/>
                  <a:gd name="connsiteX4" fmla="*/ 246849 w 246849"/>
                  <a:gd name="connsiteY4" fmla="*/ 123424 h 246848"/>
                  <a:gd name="connsiteX5" fmla="*/ 246849 w 246849"/>
                  <a:gd name="connsiteY5" fmla="*/ 123424 h 246848"/>
                  <a:gd name="connsiteX6" fmla="*/ 123425 w 246849"/>
                  <a:gd name="connsiteY6" fmla="*/ 205707 h 246848"/>
                  <a:gd name="connsiteX7" fmla="*/ 41142 w 246849"/>
                  <a:gd name="connsiteY7" fmla="*/ 123424 h 246848"/>
                  <a:gd name="connsiteX8" fmla="*/ 123425 w 246849"/>
                  <a:gd name="connsiteY8" fmla="*/ 41141 h 246848"/>
                  <a:gd name="connsiteX9" fmla="*/ 205708 w 246849"/>
                  <a:gd name="connsiteY9" fmla="*/ 123424 h 246848"/>
                  <a:gd name="connsiteX10" fmla="*/ 123425 w 246849"/>
                  <a:gd name="connsiteY10" fmla="*/ 205707 h 246848"/>
                  <a:gd name="connsiteX11" fmla="*/ 123425 w 246849"/>
                  <a:gd name="connsiteY11" fmla="*/ 205707 h 24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49" h="246848">
                    <a:moveTo>
                      <a:pt x="246849" y="123424"/>
                    </a:moveTo>
                    <a:cubicBezTo>
                      <a:pt x="246849" y="54855"/>
                      <a:pt x="191994" y="0"/>
                      <a:pt x="123425" y="0"/>
                    </a:cubicBezTo>
                    <a:cubicBezTo>
                      <a:pt x="54855" y="0"/>
                      <a:pt x="0" y="54855"/>
                      <a:pt x="0" y="123424"/>
                    </a:cubicBezTo>
                    <a:cubicBezTo>
                      <a:pt x="0" y="191993"/>
                      <a:pt x="54855" y="246849"/>
                      <a:pt x="123425" y="246849"/>
                    </a:cubicBezTo>
                    <a:cubicBezTo>
                      <a:pt x="191994" y="246849"/>
                      <a:pt x="246849" y="191993"/>
                      <a:pt x="246849" y="123424"/>
                    </a:cubicBezTo>
                    <a:lnTo>
                      <a:pt x="246849" y="123424"/>
                    </a:lnTo>
                    <a:close/>
                    <a:moveTo>
                      <a:pt x="123425" y="205707"/>
                    </a:moveTo>
                    <a:cubicBezTo>
                      <a:pt x="79539" y="205707"/>
                      <a:pt x="41142" y="170051"/>
                      <a:pt x="41142" y="123424"/>
                    </a:cubicBezTo>
                    <a:cubicBezTo>
                      <a:pt x="41142" y="79540"/>
                      <a:pt x="76797" y="41141"/>
                      <a:pt x="123425" y="41141"/>
                    </a:cubicBezTo>
                    <a:cubicBezTo>
                      <a:pt x="170050" y="41141"/>
                      <a:pt x="205708" y="76797"/>
                      <a:pt x="205708" y="123424"/>
                    </a:cubicBezTo>
                    <a:cubicBezTo>
                      <a:pt x="205708" y="170051"/>
                      <a:pt x="167308" y="205707"/>
                      <a:pt x="123425" y="205707"/>
                    </a:cubicBezTo>
                    <a:lnTo>
                      <a:pt x="123425" y="205707"/>
                    </a:lnTo>
                    <a:close/>
                  </a:path>
                </a:pathLst>
              </a:custGeom>
              <a:grpFill/>
              <a:ln w="27426" cap="flat">
                <a:noFill/>
                <a:prstDash val="solid"/>
                <a:miter/>
              </a:ln>
            </p:spPr>
            <p:txBody>
              <a:bodyPr rtlCol="0" anchor="ctr"/>
              <a:lstStyle/>
              <a:p>
                <a:endParaRPr lang="en-US"/>
              </a:p>
            </p:txBody>
          </p:sp>
          <p:sp>
            <p:nvSpPr>
              <p:cNvPr id="33" name="Freeform 1120">
                <a:extLst>
                  <a:ext uri="{FF2B5EF4-FFF2-40B4-BE49-F238E27FC236}">
                    <a16:creationId xmlns:a16="http://schemas.microsoft.com/office/drawing/2014/main" id="{5838DA5E-98AE-D674-A409-416D48EDB622}"/>
                  </a:ext>
                </a:extLst>
              </p:cNvPr>
              <p:cNvSpPr/>
              <p:nvPr/>
            </p:nvSpPr>
            <p:spPr>
              <a:xfrm>
                <a:off x="9399537" y="2577678"/>
                <a:ext cx="246849" cy="246848"/>
              </a:xfrm>
              <a:custGeom>
                <a:avLst/>
                <a:gdLst>
                  <a:gd name="connsiteX0" fmla="*/ 246849 w 246849"/>
                  <a:gd name="connsiteY0" fmla="*/ 123424 h 246848"/>
                  <a:gd name="connsiteX1" fmla="*/ 123425 w 246849"/>
                  <a:gd name="connsiteY1" fmla="*/ 0 h 246848"/>
                  <a:gd name="connsiteX2" fmla="*/ 0 w 246849"/>
                  <a:gd name="connsiteY2" fmla="*/ 123424 h 246848"/>
                  <a:gd name="connsiteX3" fmla="*/ 123425 w 246849"/>
                  <a:gd name="connsiteY3" fmla="*/ 246849 h 246848"/>
                  <a:gd name="connsiteX4" fmla="*/ 246849 w 246849"/>
                  <a:gd name="connsiteY4" fmla="*/ 123424 h 246848"/>
                  <a:gd name="connsiteX5" fmla="*/ 246849 w 246849"/>
                  <a:gd name="connsiteY5" fmla="*/ 123424 h 246848"/>
                  <a:gd name="connsiteX6" fmla="*/ 123425 w 246849"/>
                  <a:gd name="connsiteY6" fmla="*/ 205707 h 246848"/>
                  <a:gd name="connsiteX7" fmla="*/ 41142 w 246849"/>
                  <a:gd name="connsiteY7" fmla="*/ 123424 h 246848"/>
                  <a:gd name="connsiteX8" fmla="*/ 123425 w 246849"/>
                  <a:gd name="connsiteY8" fmla="*/ 41141 h 246848"/>
                  <a:gd name="connsiteX9" fmla="*/ 205708 w 246849"/>
                  <a:gd name="connsiteY9" fmla="*/ 123424 h 246848"/>
                  <a:gd name="connsiteX10" fmla="*/ 123425 w 246849"/>
                  <a:gd name="connsiteY10" fmla="*/ 205707 h 246848"/>
                  <a:gd name="connsiteX11" fmla="*/ 123425 w 246849"/>
                  <a:gd name="connsiteY11" fmla="*/ 205707 h 24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49" h="246848">
                    <a:moveTo>
                      <a:pt x="246849" y="123424"/>
                    </a:moveTo>
                    <a:cubicBezTo>
                      <a:pt x="246849" y="54855"/>
                      <a:pt x="191994" y="0"/>
                      <a:pt x="123425" y="0"/>
                    </a:cubicBezTo>
                    <a:cubicBezTo>
                      <a:pt x="54855" y="0"/>
                      <a:pt x="0" y="54855"/>
                      <a:pt x="0" y="123424"/>
                    </a:cubicBezTo>
                    <a:cubicBezTo>
                      <a:pt x="0" y="191993"/>
                      <a:pt x="54855" y="246849"/>
                      <a:pt x="123425" y="246849"/>
                    </a:cubicBezTo>
                    <a:cubicBezTo>
                      <a:pt x="191994" y="246849"/>
                      <a:pt x="246849" y="191993"/>
                      <a:pt x="246849" y="123424"/>
                    </a:cubicBezTo>
                    <a:lnTo>
                      <a:pt x="246849" y="123424"/>
                    </a:lnTo>
                    <a:close/>
                    <a:moveTo>
                      <a:pt x="123425" y="205707"/>
                    </a:moveTo>
                    <a:cubicBezTo>
                      <a:pt x="79539" y="205707"/>
                      <a:pt x="41142" y="170051"/>
                      <a:pt x="41142" y="123424"/>
                    </a:cubicBezTo>
                    <a:cubicBezTo>
                      <a:pt x="41142" y="79540"/>
                      <a:pt x="76797" y="41141"/>
                      <a:pt x="123425" y="41141"/>
                    </a:cubicBezTo>
                    <a:cubicBezTo>
                      <a:pt x="170052" y="41141"/>
                      <a:pt x="205708" y="76797"/>
                      <a:pt x="205708" y="123424"/>
                    </a:cubicBezTo>
                    <a:cubicBezTo>
                      <a:pt x="205708" y="170051"/>
                      <a:pt x="170052" y="205707"/>
                      <a:pt x="123425" y="205707"/>
                    </a:cubicBezTo>
                    <a:lnTo>
                      <a:pt x="123425" y="205707"/>
                    </a:lnTo>
                    <a:close/>
                  </a:path>
                </a:pathLst>
              </a:custGeom>
              <a:grpFill/>
              <a:ln w="27426" cap="flat">
                <a:noFill/>
                <a:prstDash val="solid"/>
                <a:miter/>
              </a:ln>
            </p:spPr>
            <p:txBody>
              <a:bodyPr rtlCol="0" anchor="ctr"/>
              <a:lstStyle/>
              <a:p>
                <a:endParaRPr lang="en-US"/>
              </a:p>
            </p:txBody>
          </p:sp>
          <p:sp>
            <p:nvSpPr>
              <p:cNvPr id="34" name="Freeform 1121">
                <a:extLst>
                  <a:ext uri="{FF2B5EF4-FFF2-40B4-BE49-F238E27FC236}">
                    <a16:creationId xmlns:a16="http://schemas.microsoft.com/office/drawing/2014/main" id="{58DFFAB7-5DE6-1341-35FA-794BB3256310}"/>
                  </a:ext>
                </a:extLst>
              </p:cNvPr>
              <p:cNvSpPr/>
              <p:nvPr/>
            </p:nvSpPr>
            <p:spPr>
              <a:xfrm>
                <a:off x="8667218" y="2824527"/>
                <a:ext cx="1039753" cy="296218"/>
              </a:xfrm>
              <a:custGeom>
                <a:avLst/>
                <a:gdLst>
                  <a:gd name="connsiteX0" fmla="*/ 855744 w 1039753"/>
                  <a:gd name="connsiteY0" fmla="*/ 0 h 296218"/>
                  <a:gd name="connsiteX1" fmla="*/ 688434 w 1039753"/>
                  <a:gd name="connsiteY1" fmla="*/ 101482 h 296218"/>
                  <a:gd name="connsiteX2" fmla="*/ 521126 w 1039753"/>
                  <a:gd name="connsiteY2" fmla="*/ 0 h 296218"/>
                  <a:gd name="connsiteX3" fmla="*/ 353818 w 1039753"/>
                  <a:gd name="connsiteY3" fmla="*/ 101482 h 296218"/>
                  <a:gd name="connsiteX4" fmla="*/ 186508 w 1039753"/>
                  <a:gd name="connsiteY4" fmla="*/ 0 h 296218"/>
                  <a:gd name="connsiteX5" fmla="*/ 0 w 1039753"/>
                  <a:gd name="connsiteY5" fmla="*/ 183765 h 296218"/>
                  <a:gd name="connsiteX6" fmla="*/ 0 w 1039753"/>
                  <a:gd name="connsiteY6" fmla="*/ 277019 h 296218"/>
                  <a:gd name="connsiteX7" fmla="*/ 19200 w 1039753"/>
                  <a:gd name="connsiteY7" fmla="*/ 296218 h 296218"/>
                  <a:gd name="connsiteX8" fmla="*/ 1020310 w 1039753"/>
                  <a:gd name="connsiteY8" fmla="*/ 296218 h 296218"/>
                  <a:gd name="connsiteX9" fmla="*/ 1039510 w 1039753"/>
                  <a:gd name="connsiteY9" fmla="*/ 277019 h 296218"/>
                  <a:gd name="connsiteX10" fmla="*/ 1039510 w 1039753"/>
                  <a:gd name="connsiteY10" fmla="*/ 183765 h 296218"/>
                  <a:gd name="connsiteX11" fmla="*/ 855744 w 1039753"/>
                  <a:gd name="connsiteY11" fmla="*/ 0 h 296218"/>
                  <a:gd name="connsiteX12" fmla="*/ 855744 w 1039753"/>
                  <a:gd name="connsiteY12" fmla="*/ 0 h 296218"/>
                  <a:gd name="connsiteX13" fmla="*/ 523868 w 1039753"/>
                  <a:gd name="connsiteY13" fmla="*/ 41141 h 296218"/>
                  <a:gd name="connsiteX14" fmla="*/ 669236 w 1039753"/>
                  <a:gd name="connsiteY14" fmla="*/ 183765 h 296218"/>
                  <a:gd name="connsiteX15" fmla="*/ 669236 w 1039753"/>
                  <a:gd name="connsiteY15" fmla="*/ 257819 h 296218"/>
                  <a:gd name="connsiteX16" fmla="*/ 375759 w 1039753"/>
                  <a:gd name="connsiteY16" fmla="*/ 257819 h 296218"/>
                  <a:gd name="connsiteX17" fmla="*/ 375759 w 1039753"/>
                  <a:gd name="connsiteY17" fmla="*/ 183765 h 296218"/>
                  <a:gd name="connsiteX18" fmla="*/ 523868 w 1039753"/>
                  <a:gd name="connsiteY18" fmla="*/ 41141 h 296218"/>
                  <a:gd name="connsiteX19" fmla="*/ 523868 w 1039753"/>
                  <a:gd name="connsiteY19" fmla="*/ 41141 h 296218"/>
                  <a:gd name="connsiteX20" fmla="*/ 43884 w 1039753"/>
                  <a:gd name="connsiteY20" fmla="*/ 183765 h 296218"/>
                  <a:gd name="connsiteX21" fmla="*/ 189252 w 1039753"/>
                  <a:gd name="connsiteY21" fmla="*/ 41141 h 296218"/>
                  <a:gd name="connsiteX22" fmla="*/ 334618 w 1039753"/>
                  <a:gd name="connsiteY22" fmla="*/ 183765 h 296218"/>
                  <a:gd name="connsiteX23" fmla="*/ 334618 w 1039753"/>
                  <a:gd name="connsiteY23" fmla="*/ 257819 h 296218"/>
                  <a:gd name="connsiteX24" fmla="*/ 41142 w 1039753"/>
                  <a:gd name="connsiteY24" fmla="*/ 257819 h 296218"/>
                  <a:gd name="connsiteX25" fmla="*/ 41142 w 1039753"/>
                  <a:gd name="connsiteY25" fmla="*/ 183765 h 296218"/>
                  <a:gd name="connsiteX26" fmla="*/ 1003852 w 1039753"/>
                  <a:gd name="connsiteY26" fmla="*/ 255077 h 296218"/>
                  <a:gd name="connsiteX27" fmla="*/ 710377 w 1039753"/>
                  <a:gd name="connsiteY27" fmla="*/ 255077 h 296218"/>
                  <a:gd name="connsiteX28" fmla="*/ 710377 w 1039753"/>
                  <a:gd name="connsiteY28" fmla="*/ 181022 h 296218"/>
                  <a:gd name="connsiteX29" fmla="*/ 855744 w 1039753"/>
                  <a:gd name="connsiteY29" fmla="*/ 38399 h 296218"/>
                  <a:gd name="connsiteX30" fmla="*/ 1001110 w 1039753"/>
                  <a:gd name="connsiteY30" fmla="*/ 181022 h 296218"/>
                  <a:gd name="connsiteX31" fmla="*/ 1001110 w 1039753"/>
                  <a:gd name="connsiteY31" fmla="*/ 255077 h 29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39753" h="296218">
                    <a:moveTo>
                      <a:pt x="855744" y="0"/>
                    </a:moveTo>
                    <a:cubicBezTo>
                      <a:pt x="781689" y="0"/>
                      <a:pt x="718605" y="41141"/>
                      <a:pt x="688434" y="101482"/>
                    </a:cubicBezTo>
                    <a:cubicBezTo>
                      <a:pt x="658264" y="43884"/>
                      <a:pt x="595181" y="0"/>
                      <a:pt x="521126" y="0"/>
                    </a:cubicBezTo>
                    <a:cubicBezTo>
                      <a:pt x="447071" y="0"/>
                      <a:pt x="383987" y="41141"/>
                      <a:pt x="353818" y="101482"/>
                    </a:cubicBezTo>
                    <a:cubicBezTo>
                      <a:pt x="323646" y="43884"/>
                      <a:pt x="260563" y="0"/>
                      <a:pt x="186508" y="0"/>
                    </a:cubicBezTo>
                    <a:cubicBezTo>
                      <a:pt x="85025" y="0"/>
                      <a:pt x="0" y="82283"/>
                      <a:pt x="0" y="183765"/>
                    </a:cubicBezTo>
                    <a:lnTo>
                      <a:pt x="0" y="277019"/>
                    </a:lnTo>
                    <a:cubicBezTo>
                      <a:pt x="0" y="287990"/>
                      <a:pt x="8228" y="296218"/>
                      <a:pt x="19200" y="296218"/>
                    </a:cubicBezTo>
                    <a:lnTo>
                      <a:pt x="1020310" y="296218"/>
                    </a:lnTo>
                    <a:cubicBezTo>
                      <a:pt x="1031280" y="296218"/>
                      <a:pt x="1039510" y="287990"/>
                      <a:pt x="1039510" y="277019"/>
                    </a:cubicBezTo>
                    <a:lnTo>
                      <a:pt x="1039510" y="183765"/>
                    </a:lnTo>
                    <a:cubicBezTo>
                      <a:pt x="1044994" y="82283"/>
                      <a:pt x="957227" y="0"/>
                      <a:pt x="855744" y="0"/>
                    </a:cubicBezTo>
                    <a:lnTo>
                      <a:pt x="855744" y="0"/>
                    </a:lnTo>
                    <a:close/>
                    <a:moveTo>
                      <a:pt x="523868" y="41141"/>
                    </a:moveTo>
                    <a:cubicBezTo>
                      <a:pt x="603409" y="41141"/>
                      <a:pt x="669236" y="106968"/>
                      <a:pt x="669236" y="183765"/>
                    </a:cubicBezTo>
                    <a:lnTo>
                      <a:pt x="669236" y="257819"/>
                    </a:lnTo>
                    <a:lnTo>
                      <a:pt x="375759" y="257819"/>
                    </a:lnTo>
                    <a:lnTo>
                      <a:pt x="375759" y="183765"/>
                    </a:lnTo>
                    <a:cubicBezTo>
                      <a:pt x="375759" y="104225"/>
                      <a:pt x="444329" y="41141"/>
                      <a:pt x="523868" y="41141"/>
                    </a:cubicBezTo>
                    <a:lnTo>
                      <a:pt x="523868" y="41141"/>
                    </a:lnTo>
                    <a:close/>
                    <a:moveTo>
                      <a:pt x="43884" y="183765"/>
                    </a:moveTo>
                    <a:cubicBezTo>
                      <a:pt x="43884" y="106968"/>
                      <a:pt x="109711" y="41141"/>
                      <a:pt x="189252" y="41141"/>
                    </a:cubicBezTo>
                    <a:cubicBezTo>
                      <a:pt x="268791" y="41141"/>
                      <a:pt x="334618" y="106968"/>
                      <a:pt x="334618" y="183765"/>
                    </a:cubicBezTo>
                    <a:lnTo>
                      <a:pt x="334618" y="257819"/>
                    </a:lnTo>
                    <a:lnTo>
                      <a:pt x="41142" y="257819"/>
                    </a:lnTo>
                    <a:lnTo>
                      <a:pt x="41142" y="183765"/>
                    </a:lnTo>
                    <a:close/>
                    <a:moveTo>
                      <a:pt x="1003852" y="255077"/>
                    </a:moveTo>
                    <a:lnTo>
                      <a:pt x="710377" y="255077"/>
                    </a:lnTo>
                    <a:lnTo>
                      <a:pt x="710377" y="181022"/>
                    </a:lnTo>
                    <a:cubicBezTo>
                      <a:pt x="710377" y="104225"/>
                      <a:pt x="776203" y="38399"/>
                      <a:pt x="855744" y="38399"/>
                    </a:cubicBezTo>
                    <a:cubicBezTo>
                      <a:pt x="935283" y="38399"/>
                      <a:pt x="1001110" y="104225"/>
                      <a:pt x="1001110" y="181022"/>
                    </a:cubicBezTo>
                    <a:lnTo>
                      <a:pt x="1001110" y="255077"/>
                    </a:lnTo>
                    <a:close/>
                  </a:path>
                </a:pathLst>
              </a:custGeom>
              <a:grpFill/>
              <a:ln w="27426" cap="flat">
                <a:noFill/>
                <a:prstDash val="solid"/>
                <a:miter/>
              </a:ln>
            </p:spPr>
            <p:txBody>
              <a:bodyPr rtlCol="0" anchor="ctr"/>
              <a:lstStyle/>
              <a:p>
                <a:endParaRPr lang="en-US"/>
              </a:p>
            </p:txBody>
          </p:sp>
          <p:sp>
            <p:nvSpPr>
              <p:cNvPr id="35" name="Freeform 1122">
                <a:extLst>
                  <a:ext uri="{FF2B5EF4-FFF2-40B4-BE49-F238E27FC236}">
                    <a16:creationId xmlns:a16="http://schemas.microsoft.com/office/drawing/2014/main" id="{F9B8F52D-DF58-A110-AFA6-3A1520F348FC}"/>
                  </a:ext>
                </a:extLst>
              </p:cNvPr>
              <p:cNvSpPr/>
              <p:nvPr/>
            </p:nvSpPr>
            <p:spPr>
              <a:xfrm>
                <a:off x="9130746" y="2201920"/>
                <a:ext cx="120680" cy="120681"/>
              </a:xfrm>
              <a:custGeom>
                <a:avLst/>
                <a:gdLst>
                  <a:gd name="connsiteX0" fmla="*/ 60340 w 120680"/>
                  <a:gd name="connsiteY0" fmla="*/ 0 h 120681"/>
                  <a:gd name="connsiteX1" fmla="*/ 0 w 120680"/>
                  <a:gd name="connsiteY1" fmla="*/ 60341 h 120681"/>
                  <a:gd name="connsiteX2" fmla="*/ 60340 w 120680"/>
                  <a:gd name="connsiteY2" fmla="*/ 120681 h 120681"/>
                  <a:gd name="connsiteX3" fmla="*/ 120681 w 120680"/>
                  <a:gd name="connsiteY3" fmla="*/ 60341 h 120681"/>
                  <a:gd name="connsiteX4" fmla="*/ 60340 w 120680"/>
                  <a:gd name="connsiteY4" fmla="*/ 0 h 120681"/>
                  <a:gd name="connsiteX5" fmla="*/ 60340 w 120680"/>
                  <a:gd name="connsiteY5" fmla="*/ 0 h 120681"/>
                  <a:gd name="connsiteX6" fmla="*/ 60340 w 120680"/>
                  <a:gd name="connsiteY6" fmla="*/ 79540 h 120681"/>
                  <a:gd name="connsiteX7" fmla="*/ 41142 w 120680"/>
                  <a:gd name="connsiteY7" fmla="*/ 60341 h 120681"/>
                  <a:gd name="connsiteX8" fmla="*/ 60340 w 120680"/>
                  <a:gd name="connsiteY8" fmla="*/ 41141 h 120681"/>
                  <a:gd name="connsiteX9" fmla="*/ 79539 w 120680"/>
                  <a:gd name="connsiteY9" fmla="*/ 60341 h 120681"/>
                  <a:gd name="connsiteX10" fmla="*/ 60340 w 120680"/>
                  <a:gd name="connsiteY10" fmla="*/ 79540 h 120681"/>
                  <a:gd name="connsiteX11" fmla="*/ 60340 w 120680"/>
                  <a:gd name="connsiteY11" fmla="*/ 79540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80" h="120681">
                    <a:moveTo>
                      <a:pt x="60340" y="0"/>
                    </a:moveTo>
                    <a:cubicBezTo>
                      <a:pt x="27428" y="0"/>
                      <a:pt x="0" y="27428"/>
                      <a:pt x="0" y="60341"/>
                    </a:cubicBezTo>
                    <a:cubicBezTo>
                      <a:pt x="0" y="93254"/>
                      <a:pt x="27428" y="120681"/>
                      <a:pt x="60340" y="120681"/>
                    </a:cubicBezTo>
                    <a:cubicBezTo>
                      <a:pt x="93253" y="120681"/>
                      <a:pt x="120681" y="93254"/>
                      <a:pt x="120681" y="60341"/>
                    </a:cubicBezTo>
                    <a:cubicBezTo>
                      <a:pt x="120681" y="27428"/>
                      <a:pt x="93253" y="0"/>
                      <a:pt x="60340" y="0"/>
                    </a:cubicBezTo>
                    <a:lnTo>
                      <a:pt x="60340" y="0"/>
                    </a:lnTo>
                    <a:close/>
                    <a:moveTo>
                      <a:pt x="60340" y="79540"/>
                    </a:moveTo>
                    <a:cubicBezTo>
                      <a:pt x="49369" y="79540"/>
                      <a:pt x="41142" y="71312"/>
                      <a:pt x="41142" y="60341"/>
                    </a:cubicBezTo>
                    <a:cubicBezTo>
                      <a:pt x="41142" y="49369"/>
                      <a:pt x="49369" y="41141"/>
                      <a:pt x="60340" y="41141"/>
                    </a:cubicBezTo>
                    <a:cubicBezTo>
                      <a:pt x="71311" y="41141"/>
                      <a:pt x="79539" y="49369"/>
                      <a:pt x="79539" y="60341"/>
                    </a:cubicBezTo>
                    <a:cubicBezTo>
                      <a:pt x="79539" y="71312"/>
                      <a:pt x="71311" y="79540"/>
                      <a:pt x="60340" y="79540"/>
                    </a:cubicBezTo>
                    <a:lnTo>
                      <a:pt x="60340" y="79540"/>
                    </a:lnTo>
                    <a:close/>
                  </a:path>
                </a:pathLst>
              </a:custGeom>
              <a:grpFill/>
              <a:ln w="27426" cap="flat">
                <a:noFill/>
                <a:prstDash val="solid"/>
                <a:miter/>
              </a:ln>
            </p:spPr>
            <p:txBody>
              <a:bodyPr rtlCol="0" anchor="ctr"/>
              <a:lstStyle/>
              <a:p>
                <a:endParaRPr lang="en-US"/>
              </a:p>
            </p:txBody>
          </p:sp>
          <p:sp>
            <p:nvSpPr>
              <p:cNvPr id="36" name="Freeform 1123">
                <a:extLst>
                  <a:ext uri="{FF2B5EF4-FFF2-40B4-BE49-F238E27FC236}">
                    <a16:creationId xmlns:a16="http://schemas.microsoft.com/office/drawing/2014/main" id="{3ED55050-D58A-3744-E826-737E23825F4F}"/>
                  </a:ext>
                </a:extLst>
              </p:cNvPr>
              <p:cNvSpPr/>
              <p:nvPr/>
            </p:nvSpPr>
            <p:spPr>
              <a:xfrm>
                <a:off x="8966180" y="2201920"/>
                <a:ext cx="120680" cy="120681"/>
              </a:xfrm>
              <a:custGeom>
                <a:avLst/>
                <a:gdLst>
                  <a:gd name="connsiteX0" fmla="*/ 0 w 120680"/>
                  <a:gd name="connsiteY0" fmla="*/ 60341 h 120681"/>
                  <a:gd name="connsiteX1" fmla="*/ 60340 w 120680"/>
                  <a:gd name="connsiteY1" fmla="*/ 120681 h 120681"/>
                  <a:gd name="connsiteX2" fmla="*/ 120681 w 120680"/>
                  <a:gd name="connsiteY2" fmla="*/ 60341 h 120681"/>
                  <a:gd name="connsiteX3" fmla="*/ 60340 w 120680"/>
                  <a:gd name="connsiteY3" fmla="*/ 0 h 120681"/>
                  <a:gd name="connsiteX4" fmla="*/ 0 w 120680"/>
                  <a:gd name="connsiteY4" fmla="*/ 60341 h 120681"/>
                  <a:gd name="connsiteX5" fmla="*/ 0 w 120680"/>
                  <a:gd name="connsiteY5" fmla="*/ 60341 h 120681"/>
                  <a:gd name="connsiteX6" fmla="*/ 82283 w 120680"/>
                  <a:gd name="connsiteY6" fmla="*/ 60341 h 120681"/>
                  <a:gd name="connsiteX7" fmla="*/ 63083 w 120680"/>
                  <a:gd name="connsiteY7" fmla="*/ 79540 h 120681"/>
                  <a:gd name="connsiteX8" fmla="*/ 43884 w 120680"/>
                  <a:gd name="connsiteY8" fmla="*/ 60341 h 120681"/>
                  <a:gd name="connsiteX9" fmla="*/ 63083 w 120680"/>
                  <a:gd name="connsiteY9" fmla="*/ 41141 h 120681"/>
                  <a:gd name="connsiteX10" fmla="*/ 82283 w 120680"/>
                  <a:gd name="connsiteY10" fmla="*/ 60341 h 120681"/>
                  <a:gd name="connsiteX11" fmla="*/ 82283 w 120680"/>
                  <a:gd name="connsiteY11" fmla="*/ 60341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80" h="120681">
                    <a:moveTo>
                      <a:pt x="0" y="60341"/>
                    </a:moveTo>
                    <a:cubicBezTo>
                      <a:pt x="0" y="93254"/>
                      <a:pt x="27428" y="120681"/>
                      <a:pt x="60340" y="120681"/>
                    </a:cubicBezTo>
                    <a:cubicBezTo>
                      <a:pt x="93253" y="120681"/>
                      <a:pt x="120681" y="93254"/>
                      <a:pt x="120681" y="60341"/>
                    </a:cubicBezTo>
                    <a:cubicBezTo>
                      <a:pt x="120681" y="27428"/>
                      <a:pt x="93253" y="0"/>
                      <a:pt x="60340" y="0"/>
                    </a:cubicBezTo>
                    <a:cubicBezTo>
                      <a:pt x="27428" y="0"/>
                      <a:pt x="0" y="27428"/>
                      <a:pt x="0" y="60341"/>
                    </a:cubicBezTo>
                    <a:lnTo>
                      <a:pt x="0" y="60341"/>
                    </a:lnTo>
                    <a:close/>
                    <a:moveTo>
                      <a:pt x="82283" y="60341"/>
                    </a:moveTo>
                    <a:cubicBezTo>
                      <a:pt x="82283" y="71312"/>
                      <a:pt x="74053" y="79540"/>
                      <a:pt x="63083" y="79540"/>
                    </a:cubicBezTo>
                    <a:cubicBezTo>
                      <a:pt x="52112" y="79540"/>
                      <a:pt x="43884" y="71312"/>
                      <a:pt x="43884" y="60341"/>
                    </a:cubicBezTo>
                    <a:cubicBezTo>
                      <a:pt x="43884" y="49369"/>
                      <a:pt x="52112" y="41141"/>
                      <a:pt x="63083" y="41141"/>
                    </a:cubicBezTo>
                    <a:cubicBezTo>
                      <a:pt x="71311" y="41141"/>
                      <a:pt x="82283" y="49369"/>
                      <a:pt x="82283" y="60341"/>
                    </a:cubicBezTo>
                    <a:lnTo>
                      <a:pt x="82283" y="60341"/>
                    </a:lnTo>
                    <a:close/>
                  </a:path>
                </a:pathLst>
              </a:custGeom>
              <a:grpFill/>
              <a:ln w="27426" cap="flat">
                <a:noFill/>
                <a:prstDash val="solid"/>
                <a:miter/>
              </a:ln>
            </p:spPr>
            <p:txBody>
              <a:bodyPr rtlCol="0" anchor="ctr"/>
              <a:lstStyle/>
              <a:p>
                <a:endParaRPr lang="en-US"/>
              </a:p>
            </p:txBody>
          </p:sp>
          <p:sp>
            <p:nvSpPr>
              <p:cNvPr id="37" name="Freeform 1124">
                <a:extLst>
                  <a:ext uri="{FF2B5EF4-FFF2-40B4-BE49-F238E27FC236}">
                    <a16:creationId xmlns:a16="http://schemas.microsoft.com/office/drawing/2014/main" id="{368B89DD-614B-0B1A-6E03-C3C783C42F43}"/>
                  </a:ext>
                </a:extLst>
              </p:cNvPr>
              <p:cNvSpPr/>
              <p:nvPr/>
            </p:nvSpPr>
            <p:spPr>
              <a:xfrm>
                <a:off x="9292568" y="2201920"/>
                <a:ext cx="120682" cy="120681"/>
              </a:xfrm>
              <a:custGeom>
                <a:avLst/>
                <a:gdLst>
                  <a:gd name="connsiteX0" fmla="*/ 120682 w 120682"/>
                  <a:gd name="connsiteY0" fmla="*/ 60341 h 120681"/>
                  <a:gd name="connsiteX1" fmla="*/ 60341 w 120682"/>
                  <a:gd name="connsiteY1" fmla="*/ 0 h 120681"/>
                  <a:gd name="connsiteX2" fmla="*/ 0 w 120682"/>
                  <a:gd name="connsiteY2" fmla="*/ 60341 h 120681"/>
                  <a:gd name="connsiteX3" fmla="*/ 60341 w 120682"/>
                  <a:gd name="connsiteY3" fmla="*/ 120681 h 120681"/>
                  <a:gd name="connsiteX4" fmla="*/ 120682 w 120682"/>
                  <a:gd name="connsiteY4" fmla="*/ 60341 h 120681"/>
                  <a:gd name="connsiteX5" fmla="*/ 120682 w 120682"/>
                  <a:gd name="connsiteY5" fmla="*/ 60341 h 120681"/>
                  <a:gd name="connsiteX6" fmla="*/ 41142 w 120682"/>
                  <a:gd name="connsiteY6" fmla="*/ 60341 h 120681"/>
                  <a:gd name="connsiteX7" fmla="*/ 60341 w 120682"/>
                  <a:gd name="connsiteY7" fmla="*/ 41141 h 120681"/>
                  <a:gd name="connsiteX8" fmla="*/ 79541 w 120682"/>
                  <a:gd name="connsiteY8" fmla="*/ 60341 h 120681"/>
                  <a:gd name="connsiteX9" fmla="*/ 60341 w 120682"/>
                  <a:gd name="connsiteY9" fmla="*/ 79540 h 120681"/>
                  <a:gd name="connsiteX10" fmla="*/ 41142 w 120682"/>
                  <a:gd name="connsiteY10" fmla="*/ 60341 h 120681"/>
                  <a:gd name="connsiteX11" fmla="*/ 41142 w 120682"/>
                  <a:gd name="connsiteY11" fmla="*/ 60341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82" h="120681">
                    <a:moveTo>
                      <a:pt x="120682" y="60341"/>
                    </a:moveTo>
                    <a:cubicBezTo>
                      <a:pt x="120682" y="27428"/>
                      <a:pt x="93255" y="0"/>
                      <a:pt x="60341" y="0"/>
                    </a:cubicBezTo>
                    <a:cubicBezTo>
                      <a:pt x="27428" y="0"/>
                      <a:pt x="0" y="27428"/>
                      <a:pt x="0" y="60341"/>
                    </a:cubicBezTo>
                    <a:cubicBezTo>
                      <a:pt x="0" y="93254"/>
                      <a:pt x="27428" y="120681"/>
                      <a:pt x="60341" y="120681"/>
                    </a:cubicBezTo>
                    <a:cubicBezTo>
                      <a:pt x="93255" y="120681"/>
                      <a:pt x="120682" y="93254"/>
                      <a:pt x="120682" y="60341"/>
                    </a:cubicBezTo>
                    <a:lnTo>
                      <a:pt x="120682" y="60341"/>
                    </a:lnTo>
                    <a:close/>
                    <a:moveTo>
                      <a:pt x="41142" y="60341"/>
                    </a:moveTo>
                    <a:cubicBezTo>
                      <a:pt x="41142" y="49369"/>
                      <a:pt x="49369" y="41141"/>
                      <a:pt x="60341" y="41141"/>
                    </a:cubicBezTo>
                    <a:cubicBezTo>
                      <a:pt x="71313" y="41141"/>
                      <a:pt x="79541" y="49369"/>
                      <a:pt x="79541" y="60341"/>
                    </a:cubicBezTo>
                    <a:cubicBezTo>
                      <a:pt x="79541" y="71312"/>
                      <a:pt x="71313" y="79540"/>
                      <a:pt x="60341" y="79540"/>
                    </a:cubicBezTo>
                    <a:cubicBezTo>
                      <a:pt x="49369" y="79540"/>
                      <a:pt x="41142" y="71312"/>
                      <a:pt x="41142" y="60341"/>
                    </a:cubicBezTo>
                    <a:lnTo>
                      <a:pt x="41142" y="60341"/>
                    </a:lnTo>
                    <a:close/>
                  </a:path>
                </a:pathLst>
              </a:custGeom>
              <a:grpFill/>
              <a:ln w="27426" cap="flat">
                <a:noFill/>
                <a:prstDash val="solid"/>
                <a:miter/>
              </a:ln>
            </p:spPr>
            <p:txBody>
              <a:bodyPr rtlCol="0" anchor="ctr"/>
              <a:lstStyle/>
              <a:p>
                <a:endParaRPr lang="en-US"/>
              </a:p>
            </p:txBody>
          </p:sp>
          <p:sp>
            <p:nvSpPr>
              <p:cNvPr id="38" name="Freeform 1125">
                <a:extLst>
                  <a:ext uri="{FF2B5EF4-FFF2-40B4-BE49-F238E27FC236}">
                    <a16:creationId xmlns:a16="http://schemas.microsoft.com/office/drawing/2014/main" id="{83240434-71B5-6FAB-CFB8-E6418DC90A99}"/>
                  </a:ext>
                </a:extLst>
              </p:cNvPr>
              <p:cNvSpPr/>
              <p:nvPr/>
            </p:nvSpPr>
            <p:spPr>
              <a:xfrm>
                <a:off x="9171887" y="2080812"/>
                <a:ext cx="38397" cy="38825"/>
              </a:xfrm>
              <a:custGeom>
                <a:avLst/>
                <a:gdLst>
                  <a:gd name="connsiteX0" fmla="*/ 38398 w 38397"/>
                  <a:gd name="connsiteY0" fmla="*/ 19625 h 38825"/>
                  <a:gd name="connsiteX1" fmla="*/ 19198 w 38397"/>
                  <a:gd name="connsiteY1" fmla="*/ 38825 h 38825"/>
                  <a:gd name="connsiteX2" fmla="*/ 0 w 38397"/>
                  <a:gd name="connsiteY2" fmla="*/ 19625 h 38825"/>
                  <a:gd name="connsiteX3" fmla="*/ 19198 w 38397"/>
                  <a:gd name="connsiteY3" fmla="*/ 426 h 38825"/>
                  <a:gd name="connsiteX4" fmla="*/ 38398 w 38397"/>
                  <a:gd name="connsiteY4" fmla="*/ 19625 h 38825"/>
                  <a:gd name="connsiteX5" fmla="*/ 38398 w 38397"/>
                  <a:gd name="connsiteY5" fmla="*/ 19625 h 3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97" h="38825">
                    <a:moveTo>
                      <a:pt x="38398" y="19625"/>
                    </a:moveTo>
                    <a:cubicBezTo>
                      <a:pt x="38398" y="30597"/>
                      <a:pt x="30170" y="38825"/>
                      <a:pt x="19198" y="38825"/>
                    </a:cubicBezTo>
                    <a:cubicBezTo>
                      <a:pt x="8228" y="38825"/>
                      <a:pt x="0" y="30597"/>
                      <a:pt x="0" y="19625"/>
                    </a:cubicBezTo>
                    <a:cubicBezTo>
                      <a:pt x="0" y="8655"/>
                      <a:pt x="8228" y="426"/>
                      <a:pt x="19198" y="426"/>
                    </a:cubicBezTo>
                    <a:cubicBezTo>
                      <a:pt x="30170" y="-2316"/>
                      <a:pt x="38398" y="8655"/>
                      <a:pt x="38398" y="19625"/>
                    </a:cubicBezTo>
                    <a:lnTo>
                      <a:pt x="38398" y="19625"/>
                    </a:lnTo>
                    <a:close/>
                  </a:path>
                </a:pathLst>
              </a:custGeom>
              <a:grpFill/>
              <a:ln w="27426" cap="flat">
                <a:noFill/>
                <a:prstDash val="solid"/>
                <a:miter/>
              </a:ln>
            </p:spPr>
            <p:txBody>
              <a:bodyPr rtlCol="0" anchor="ctr"/>
              <a:lstStyle/>
              <a:p>
                <a:endParaRPr lang="en-US"/>
              </a:p>
            </p:txBody>
          </p:sp>
          <p:sp>
            <p:nvSpPr>
              <p:cNvPr id="39" name="Freeform 1126">
                <a:extLst>
                  <a:ext uri="{FF2B5EF4-FFF2-40B4-BE49-F238E27FC236}">
                    <a16:creationId xmlns:a16="http://schemas.microsoft.com/office/drawing/2014/main" id="{0EC7ADC6-69BE-CE86-A93E-D7192A17E71F}"/>
                  </a:ext>
                </a:extLst>
              </p:cNvPr>
              <p:cNvSpPr/>
              <p:nvPr/>
            </p:nvSpPr>
            <p:spPr>
              <a:xfrm>
                <a:off x="8763214" y="2081238"/>
                <a:ext cx="855743" cy="460784"/>
              </a:xfrm>
              <a:custGeom>
                <a:avLst/>
                <a:gdLst>
                  <a:gd name="connsiteX0" fmla="*/ 449815 w 855743"/>
                  <a:gd name="connsiteY0" fmla="*/ 334617 h 460784"/>
                  <a:gd name="connsiteX1" fmla="*/ 427871 w 855743"/>
                  <a:gd name="connsiteY1" fmla="*/ 383987 h 460784"/>
                  <a:gd name="connsiteX2" fmla="*/ 405929 w 855743"/>
                  <a:gd name="connsiteY2" fmla="*/ 334617 h 460784"/>
                  <a:gd name="connsiteX3" fmla="*/ 386730 w 855743"/>
                  <a:gd name="connsiteY3" fmla="*/ 323646 h 460784"/>
                  <a:gd name="connsiteX4" fmla="*/ 183766 w 855743"/>
                  <a:gd name="connsiteY4" fmla="*/ 323646 h 460784"/>
                  <a:gd name="connsiteX5" fmla="*/ 41142 w 855743"/>
                  <a:gd name="connsiteY5" fmla="*/ 181022 h 460784"/>
                  <a:gd name="connsiteX6" fmla="*/ 183766 w 855743"/>
                  <a:gd name="connsiteY6" fmla="*/ 38399 h 460784"/>
                  <a:gd name="connsiteX7" fmla="*/ 337360 w 855743"/>
                  <a:gd name="connsiteY7" fmla="*/ 38399 h 460784"/>
                  <a:gd name="connsiteX8" fmla="*/ 356560 w 855743"/>
                  <a:gd name="connsiteY8" fmla="*/ 19199 h 460784"/>
                  <a:gd name="connsiteX9" fmla="*/ 337360 w 855743"/>
                  <a:gd name="connsiteY9" fmla="*/ 0 h 460784"/>
                  <a:gd name="connsiteX10" fmla="*/ 183766 w 855743"/>
                  <a:gd name="connsiteY10" fmla="*/ 0 h 460784"/>
                  <a:gd name="connsiteX11" fmla="*/ 0 w 855743"/>
                  <a:gd name="connsiteY11" fmla="*/ 183765 h 460784"/>
                  <a:gd name="connsiteX12" fmla="*/ 183766 w 855743"/>
                  <a:gd name="connsiteY12" fmla="*/ 367530 h 460784"/>
                  <a:gd name="connsiteX13" fmla="*/ 373016 w 855743"/>
                  <a:gd name="connsiteY13" fmla="*/ 367530 h 460784"/>
                  <a:gd name="connsiteX14" fmla="*/ 408673 w 855743"/>
                  <a:gd name="connsiteY14" fmla="*/ 449813 h 460784"/>
                  <a:gd name="connsiteX15" fmla="*/ 427871 w 855743"/>
                  <a:gd name="connsiteY15" fmla="*/ 460784 h 460784"/>
                  <a:gd name="connsiteX16" fmla="*/ 447071 w 855743"/>
                  <a:gd name="connsiteY16" fmla="*/ 449813 h 460784"/>
                  <a:gd name="connsiteX17" fmla="*/ 482726 w 855743"/>
                  <a:gd name="connsiteY17" fmla="*/ 367530 h 460784"/>
                  <a:gd name="connsiteX18" fmla="*/ 671978 w 855743"/>
                  <a:gd name="connsiteY18" fmla="*/ 367530 h 460784"/>
                  <a:gd name="connsiteX19" fmla="*/ 855744 w 855743"/>
                  <a:gd name="connsiteY19" fmla="*/ 183765 h 460784"/>
                  <a:gd name="connsiteX20" fmla="*/ 671978 w 855743"/>
                  <a:gd name="connsiteY20" fmla="*/ 0 h 460784"/>
                  <a:gd name="connsiteX21" fmla="*/ 518384 w 855743"/>
                  <a:gd name="connsiteY21" fmla="*/ 0 h 460784"/>
                  <a:gd name="connsiteX22" fmla="*/ 499184 w 855743"/>
                  <a:gd name="connsiteY22" fmla="*/ 19199 h 460784"/>
                  <a:gd name="connsiteX23" fmla="*/ 518384 w 855743"/>
                  <a:gd name="connsiteY23" fmla="*/ 38399 h 460784"/>
                  <a:gd name="connsiteX24" fmla="*/ 671978 w 855743"/>
                  <a:gd name="connsiteY24" fmla="*/ 38399 h 460784"/>
                  <a:gd name="connsiteX25" fmla="*/ 814602 w 855743"/>
                  <a:gd name="connsiteY25" fmla="*/ 181022 h 460784"/>
                  <a:gd name="connsiteX26" fmla="*/ 671978 w 855743"/>
                  <a:gd name="connsiteY26" fmla="*/ 323646 h 460784"/>
                  <a:gd name="connsiteX27" fmla="*/ 469013 w 855743"/>
                  <a:gd name="connsiteY27" fmla="*/ 323646 h 460784"/>
                  <a:gd name="connsiteX28" fmla="*/ 449815 w 855743"/>
                  <a:gd name="connsiteY28" fmla="*/ 334617 h 460784"/>
                  <a:gd name="connsiteX29" fmla="*/ 449815 w 855743"/>
                  <a:gd name="connsiteY29" fmla="*/ 334617 h 4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5743" h="460784">
                    <a:moveTo>
                      <a:pt x="449815" y="334617"/>
                    </a:moveTo>
                    <a:lnTo>
                      <a:pt x="427871" y="383987"/>
                    </a:lnTo>
                    <a:lnTo>
                      <a:pt x="405929" y="334617"/>
                    </a:lnTo>
                    <a:cubicBezTo>
                      <a:pt x="403187" y="326389"/>
                      <a:pt x="394959" y="323646"/>
                      <a:pt x="386730" y="323646"/>
                    </a:cubicBezTo>
                    <a:lnTo>
                      <a:pt x="183766" y="323646"/>
                    </a:lnTo>
                    <a:cubicBezTo>
                      <a:pt x="104225" y="323646"/>
                      <a:pt x="41142" y="260562"/>
                      <a:pt x="41142" y="181022"/>
                    </a:cubicBezTo>
                    <a:cubicBezTo>
                      <a:pt x="41142" y="101482"/>
                      <a:pt x="104225" y="38399"/>
                      <a:pt x="183766" y="38399"/>
                    </a:cubicBezTo>
                    <a:lnTo>
                      <a:pt x="337360" y="38399"/>
                    </a:lnTo>
                    <a:cubicBezTo>
                      <a:pt x="348332" y="38399"/>
                      <a:pt x="356560" y="30171"/>
                      <a:pt x="356560" y="19199"/>
                    </a:cubicBezTo>
                    <a:cubicBezTo>
                      <a:pt x="356560" y="8228"/>
                      <a:pt x="348332" y="0"/>
                      <a:pt x="337360" y="0"/>
                    </a:cubicBezTo>
                    <a:lnTo>
                      <a:pt x="183766" y="0"/>
                    </a:lnTo>
                    <a:cubicBezTo>
                      <a:pt x="82283" y="0"/>
                      <a:pt x="0" y="82283"/>
                      <a:pt x="0" y="183765"/>
                    </a:cubicBezTo>
                    <a:cubicBezTo>
                      <a:pt x="0" y="285248"/>
                      <a:pt x="82283" y="367530"/>
                      <a:pt x="183766" y="367530"/>
                    </a:cubicBezTo>
                    <a:lnTo>
                      <a:pt x="373016" y="367530"/>
                    </a:lnTo>
                    <a:lnTo>
                      <a:pt x="408673" y="449813"/>
                    </a:lnTo>
                    <a:cubicBezTo>
                      <a:pt x="411415" y="458041"/>
                      <a:pt x="419643" y="460784"/>
                      <a:pt x="427871" y="460784"/>
                    </a:cubicBezTo>
                    <a:cubicBezTo>
                      <a:pt x="436101" y="460784"/>
                      <a:pt x="444329" y="455299"/>
                      <a:pt x="447071" y="449813"/>
                    </a:cubicBezTo>
                    <a:lnTo>
                      <a:pt x="482726" y="367530"/>
                    </a:lnTo>
                    <a:lnTo>
                      <a:pt x="671978" y="367530"/>
                    </a:lnTo>
                    <a:cubicBezTo>
                      <a:pt x="773461" y="367530"/>
                      <a:pt x="855744" y="285248"/>
                      <a:pt x="855744" y="183765"/>
                    </a:cubicBezTo>
                    <a:cubicBezTo>
                      <a:pt x="855744" y="82283"/>
                      <a:pt x="773461" y="0"/>
                      <a:pt x="671978" y="0"/>
                    </a:cubicBezTo>
                    <a:lnTo>
                      <a:pt x="518384" y="0"/>
                    </a:lnTo>
                    <a:cubicBezTo>
                      <a:pt x="507412" y="0"/>
                      <a:pt x="499184" y="8228"/>
                      <a:pt x="499184" y="19199"/>
                    </a:cubicBezTo>
                    <a:cubicBezTo>
                      <a:pt x="499184" y="30171"/>
                      <a:pt x="507412" y="38399"/>
                      <a:pt x="518384" y="38399"/>
                    </a:cubicBezTo>
                    <a:lnTo>
                      <a:pt x="671978" y="38399"/>
                    </a:lnTo>
                    <a:cubicBezTo>
                      <a:pt x="751519" y="38399"/>
                      <a:pt x="814602" y="101482"/>
                      <a:pt x="814602" y="181022"/>
                    </a:cubicBezTo>
                    <a:cubicBezTo>
                      <a:pt x="814602" y="260562"/>
                      <a:pt x="751519" y="323646"/>
                      <a:pt x="671978" y="323646"/>
                    </a:cubicBezTo>
                    <a:lnTo>
                      <a:pt x="469013" y="323646"/>
                    </a:lnTo>
                    <a:cubicBezTo>
                      <a:pt x="460785" y="323646"/>
                      <a:pt x="452557" y="329131"/>
                      <a:pt x="449815" y="334617"/>
                    </a:cubicBezTo>
                    <a:lnTo>
                      <a:pt x="449815" y="334617"/>
                    </a:lnTo>
                    <a:close/>
                  </a:path>
                </a:pathLst>
              </a:custGeom>
              <a:grpFill/>
              <a:ln w="27426" cap="flat">
                <a:noFill/>
                <a:prstDash val="solid"/>
                <a:miter/>
              </a:ln>
            </p:spPr>
            <p:txBody>
              <a:bodyPr rtlCol="0" anchor="ctr"/>
              <a:lstStyle/>
              <a:p>
                <a:endParaRPr lang="en-US"/>
              </a:p>
            </p:txBody>
          </p:sp>
        </p:grpSp>
      </p:grpSp>
      <p:grpSp>
        <p:nvGrpSpPr>
          <p:cNvPr id="40" name="Graphic 3">
            <a:extLst>
              <a:ext uri="{FF2B5EF4-FFF2-40B4-BE49-F238E27FC236}">
                <a16:creationId xmlns:a16="http://schemas.microsoft.com/office/drawing/2014/main" id="{8736775B-22D7-7155-60D7-43501C869887}"/>
              </a:ext>
            </a:extLst>
          </p:cNvPr>
          <p:cNvGrpSpPr/>
          <p:nvPr/>
        </p:nvGrpSpPr>
        <p:grpSpPr>
          <a:xfrm>
            <a:off x="7732202" y="2048699"/>
            <a:ext cx="1130525" cy="1140988"/>
            <a:chOff x="8625571" y="3737866"/>
            <a:chExt cx="1130525" cy="1140988"/>
          </a:xfrm>
          <a:solidFill>
            <a:schemeClr val="bg1"/>
          </a:solidFill>
        </p:grpSpPr>
        <p:grpSp>
          <p:nvGrpSpPr>
            <p:cNvPr id="41" name="Graphic 3">
              <a:extLst>
                <a:ext uri="{FF2B5EF4-FFF2-40B4-BE49-F238E27FC236}">
                  <a16:creationId xmlns:a16="http://schemas.microsoft.com/office/drawing/2014/main" id="{F2E04C2C-436D-3E3A-CEF6-C35058D47FBB}"/>
                </a:ext>
              </a:extLst>
            </p:cNvPr>
            <p:cNvGrpSpPr/>
            <p:nvPr/>
          </p:nvGrpSpPr>
          <p:grpSpPr>
            <a:xfrm>
              <a:off x="8625571" y="4105396"/>
              <a:ext cx="908360" cy="521124"/>
              <a:chOff x="8625571" y="4105396"/>
              <a:chExt cx="908360" cy="521124"/>
            </a:xfrm>
            <a:grpFill/>
          </p:grpSpPr>
          <p:sp>
            <p:nvSpPr>
              <p:cNvPr id="50" name="Freeform 926">
                <a:extLst>
                  <a:ext uri="{FF2B5EF4-FFF2-40B4-BE49-F238E27FC236}">
                    <a16:creationId xmlns:a16="http://schemas.microsoft.com/office/drawing/2014/main" id="{26491499-1180-422F-2743-68D14F36C8A0}"/>
                  </a:ext>
                </a:extLst>
              </p:cNvPr>
              <p:cNvSpPr/>
              <p:nvPr/>
            </p:nvSpPr>
            <p:spPr>
              <a:xfrm>
                <a:off x="8625571" y="4105396"/>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84BA41"/>
              </a:solidFill>
              <a:ln w="27426" cap="flat">
                <a:noFill/>
                <a:prstDash val="solid"/>
                <a:miter/>
              </a:ln>
            </p:spPr>
            <p:txBody>
              <a:bodyPr rtlCol="0" anchor="ctr"/>
              <a:lstStyle/>
              <a:p>
                <a:endParaRPr lang="en-US"/>
              </a:p>
            </p:txBody>
          </p:sp>
          <p:sp>
            <p:nvSpPr>
              <p:cNvPr id="51" name="Freeform 927">
                <a:extLst>
                  <a:ext uri="{FF2B5EF4-FFF2-40B4-BE49-F238E27FC236}">
                    <a16:creationId xmlns:a16="http://schemas.microsoft.com/office/drawing/2014/main" id="{C07C1B02-14F1-7C19-D316-8FA572138376}"/>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84BA41"/>
              </a:solidFill>
              <a:ln w="27426" cap="flat">
                <a:noFill/>
                <a:prstDash val="solid"/>
                <a:miter/>
              </a:ln>
            </p:spPr>
            <p:txBody>
              <a:bodyPr rtlCol="0" anchor="ctr"/>
              <a:lstStyle/>
              <a:p>
                <a:endParaRPr lang="en-US"/>
              </a:p>
            </p:txBody>
          </p:sp>
        </p:grpSp>
        <p:sp>
          <p:nvSpPr>
            <p:cNvPr id="42" name="Freeform 918">
              <a:extLst>
                <a:ext uri="{FF2B5EF4-FFF2-40B4-BE49-F238E27FC236}">
                  <a16:creationId xmlns:a16="http://schemas.microsoft.com/office/drawing/2014/main" id="{8A0789AD-66CA-94C8-8994-0D42732518D9}"/>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43" name="Freeform 919">
              <a:extLst>
                <a:ext uri="{FF2B5EF4-FFF2-40B4-BE49-F238E27FC236}">
                  <a16:creationId xmlns:a16="http://schemas.microsoft.com/office/drawing/2014/main" id="{F568F2BD-F234-314C-745D-9E288B0FDD7A}"/>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44" name="Freeform 920">
              <a:extLst>
                <a:ext uri="{FF2B5EF4-FFF2-40B4-BE49-F238E27FC236}">
                  <a16:creationId xmlns:a16="http://schemas.microsoft.com/office/drawing/2014/main" id="{8D0637B2-4376-A30D-7551-08FFE4919E3D}"/>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45" name="Freeform 921">
              <a:extLst>
                <a:ext uri="{FF2B5EF4-FFF2-40B4-BE49-F238E27FC236}">
                  <a16:creationId xmlns:a16="http://schemas.microsoft.com/office/drawing/2014/main" id="{CC654FC4-14C8-1ED4-F856-270BE515BE9B}"/>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6" name="Freeform 922">
              <a:extLst>
                <a:ext uri="{FF2B5EF4-FFF2-40B4-BE49-F238E27FC236}">
                  <a16:creationId xmlns:a16="http://schemas.microsoft.com/office/drawing/2014/main" id="{5869D085-F03B-D7EB-EFF2-930236A8273B}"/>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7" name="Freeform 923">
              <a:extLst>
                <a:ext uri="{FF2B5EF4-FFF2-40B4-BE49-F238E27FC236}">
                  <a16:creationId xmlns:a16="http://schemas.microsoft.com/office/drawing/2014/main" id="{E28611F8-00BB-45E9-7098-EE2BD993A424}"/>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8" name="Freeform 924">
              <a:extLst>
                <a:ext uri="{FF2B5EF4-FFF2-40B4-BE49-F238E27FC236}">
                  <a16:creationId xmlns:a16="http://schemas.microsoft.com/office/drawing/2014/main" id="{CAE29A18-F1A1-14B4-E865-D83C3AEDF965}"/>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9" name="Freeform 925">
              <a:extLst>
                <a:ext uri="{FF2B5EF4-FFF2-40B4-BE49-F238E27FC236}">
                  <a16:creationId xmlns:a16="http://schemas.microsoft.com/office/drawing/2014/main" id="{82BB121F-C2F1-0755-121D-4305C953738D}"/>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grpSp>
        <p:nvGrpSpPr>
          <p:cNvPr id="52" name="Group 51">
            <a:extLst>
              <a:ext uri="{FF2B5EF4-FFF2-40B4-BE49-F238E27FC236}">
                <a16:creationId xmlns:a16="http://schemas.microsoft.com/office/drawing/2014/main" id="{2DB128FF-83C1-8285-A9A9-4CBE15478C5D}"/>
              </a:ext>
            </a:extLst>
          </p:cNvPr>
          <p:cNvGrpSpPr/>
          <p:nvPr/>
        </p:nvGrpSpPr>
        <p:grpSpPr>
          <a:xfrm>
            <a:off x="3492690" y="2065666"/>
            <a:ext cx="947670" cy="878506"/>
            <a:chOff x="5828070" y="2293165"/>
            <a:chExt cx="1185202" cy="1184653"/>
          </a:xfrm>
          <a:solidFill>
            <a:schemeClr val="bg1"/>
          </a:solidFill>
        </p:grpSpPr>
        <p:sp>
          <p:nvSpPr>
            <p:cNvPr id="53" name="Freeform 67">
              <a:extLst>
                <a:ext uri="{FF2B5EF4-FFF2-40B4-BE49-F238E27FC236}">
                  <a16:creationId xmlns:a16="http://schemas.microsoft.com/office/drawing/2014/main" id="{6A69FBCA-D9E1-ED8A-8510-3EACCF26C1AB}"/>
                </a:ext>
              </a:extLst>
            </p:cNvPr>
            <p:cNvSpPr/>
            <p:nvPr/>
          </p:nvSpPr>
          <p:spPr>
            <a:xfrm>
              <a:off x="5828070" y="2422663"/>
              <a:ext cx="1053970" cy="1055155"/>
            </a:xfrm>
            <a:custGeom>
              <a:avLst/>
              <a:gdLst>
                <a:gd name="connsiteX0" fmla="*/ 873468 w 1053970"/>
                <a:gd name="connsiteY0" fmla="*/ 1055156 h 1055155"/>
                <a:gd name="connsiteX1" fmla="*/ 180150 w 1053970"/>
                <a:gd name="connsiteY1" fmla="*/ 1055156 h 1055155"/>
                <a:gd name="connsiteX2" fmla="*/ 178739 w 1053970"/>
                <a:gd name="connsiteY2" fmla="*/ 1054685 h 1055155"/>
                <a:gd name="connsiteX3" fmla="*/ 176387 w 1053970"/>
                <a:gd name="connsiteY3" fmla="*/ 1053744 h 1055155"/>
                <a:gd name="connsiteX4" fmla="*/ 174035 w 1053970"/>
                <a:gd name="connsiteY4" fmla="*/ 1052804 h 1055155"/>
                <a:gd name="connsiteX5" fmla="*/ 6115 w 1053970"/>
                <a:gd name="connsiteY5" fmla="*/ 902722 h 1055155"/>
                <a:gd name="connsiteX6" fmla="*/ 1881 w 1053970"/>
                <a:gd name="connsiteY6" fmla="*/ 883903 h 1055155"/>
                <a:gd name="connsiteX7" fmla="*/ 0 w 1053970"/>
                <a:gd name="connsiteY7" fmla="*/ 875435 h 1055155"/>
                <a:gd name="connsiteX8" fmla="*/ 0 w 1053970"/>
                <a:gd name="connsiteY8" fmla="*/ 874494 h 1055155"/>
                <a:gd name="connsiteX9" fmla="*/ 0 w 1053970"/>
                <a:gd name="connsiteY9" fmla="*/ 181485 h 1055155"/>
                <a:gd name="connsiteX10" fmla="*/ 0 w 1053970"/>
                <a:gd name="connsiteY10" fmla="*/ 180544 h 1055155"/>
                <a:gd name="connsiteX11" fmla="*/ 1411 w 1053970"/>
                <a:gd name="connsiteY11" fmla="*/ 173017 h 1055155"/>
                <a:gd name="connsiteX12" fmla="*/ 5174 w 1053970"/>
                <a:gd name="connsiteY12" fmla="*/ 156080 h 1055155"/>
                <a:gd name="connsiteX13" fmla="*/ 200376 w 1053970"/>
                <a:gd name="connsiteY13" fmla="*/ 353 h 1055155"/>
                <a:gd name="connsiteX14" fmla="*/ 435088 w 1053970"/>
                <a:gd name="connsiteY14" fmla="*/ 353 h 1055155"/>
                <a:gd name="connsiteX15" fmla="*/ 460487 w 1053970"/>
                <a:gd name="connsiteY15" fmla="*/ 353 h 1055155"/>
                <a:gd name="connsiteX16" fmla="*/ 535746 w 1053970"/>
                <a:gd name="connsiteY16" fmla="*/ 73276 h 1055155"/>
                <a:gd name="connsiteX17" fmla="*/ 460487 w 1053970"/>
                <a:gd name="connsiteY17" fmla="*/ 147141 h 1055155"/>
                <a:gd name="connsiteX18" fmla="*/ 420036 w 1053970"/>
                <a:gd name="connsiteY18" fmla="*/ 147141 h 1055155"/>
                <a:gd name="connsiteX19" fmla="*/ 209313 w 1053970"/>
                <a:gd name="connsiteY19" fmla="*/ 146670 h 1055155"/>
                <a:gd name="connsiteX20" fmla="*/ 164157 w 1053970"/>
                <a:gd name="connsiteY20" fmla="*/ 163607 h 1055155"/>
                <a:gd name="connsiteX21" fmla="*/ 145813 w 1053970"/>
                <a:gd name="connsiteY21" fmla="*/ 209243 h 1055155"/>
                <a:gd name="connsiteX22" fmla="*/ 146284 w 1053970"/>
                <a:gd name="connsiteY22" fmla="*/ 672660 h 1055155"/>
                <a:gd name="connsiteX23" fmla="*/ 146284 w 1053970"/>
                <a:gd name="connsiteY23" fmla="*/ 845324 h 1055155"/>
                <a:gd name="connsiteX24" fmla="*/ 208372 w 1053970"/>
                <a:gd name="connsiteY24" fmla="*/ 907427 h 1055155"/>
                <a:gd name="connsiteX25" fmla="*/ 844305 w 1053970"/>
                <a:gd name="connsiteY25" fmla="*/ 907427 h 1055155"/>
                <a:gd name="connsiteX26" fmla="*/ 906864 w 1053970"/>
                <a:gd name="connsiteY26" fmla="*/ 845324 h 1055155"/>
                <a:gd name="connsiteX27" fmla="*/ 906864 w 1053970"/>
                <a:gd name="connsiteY27" fmla="*/ 749818 h 1055155"/>
                <a:gd name="connsiteX28" fmla="*/ 906864 w 1053970"/>
                <a:gd name="connsiteY28" fmla="*/ 594562 h 1055155"/>
                <a:gd name="connsiteX29" fmla="*/ 932264 w 1053970"/>
                <a:gd name="connsiteY29" fmla="*/ 535752 h 1055155"/>
                <a:gd name="connsiteX30" fmla="*/ 992000 w 1053970"/>
                <a:gd name="connsiteY30" fmla="*/ 519286 h 1055155"/>
                <a:gd name="connsiteX31" fmla="*/ 1053618 w 1053970"/>
                <a:gd name="connsiteY31" fmla="*/ 591268 h 1055155"/>
                <a:gd name="connsiteX32" fmla="*/ 1053618 w 1053970"/>
                <a:gd name="connsiteY32" fmla="*/ 798748 h 1055155"/>
                <a:gd name="connsiteX33" fmla="*/ 1053618 w 1053970"/>
                <a:gd name="connsiteY33" fmla="*/ 814273 h 1055155"/>
                <a:gd name="connsiteX34" fmla="*/ 1048444 w 1053970"/>
                <a:gd name="connsiteY34" fmla="*/ 892842 h 1055155"/>
                <a:gd name="connsiteX35" fmla="*/ 879112 w 1053970"/>
                <a:gd name="connsiteY35" fmla="*/ 1051392 h 1055155"/>
                <a:gd name="connsiteX36" fmla="*/ 876761 w 1053970"/>
                <a:gd name="connsiteY36" fmla="*/ 1052333 h 1055155"/>
                <a:gd name="connsiteX37" fmla="*/ 874409 w 1053970"/>
                <a:gd name="connsiteY37" fmla="*/ 1053274 h 1055155"/>
                <a:gd name="connsiteX38" fmla="*/ 873468 w 1053970"/>
                <a:gd name="connsiteY38" fmla="*/ 1055156 h 1055155"/>
                <a:gd name="connsiteX39" fmla="*/ 182972 w 1053970"/>
                <a:gd name="connsiteY39" fmla="*/ 1037748 h 1055155"/>
                <a:gd name="connsiteX40" fmla="*/ 870646 w 1053970"/>
                <a:gd name="connsiteY40" fmla="*/ 1037748 h 1055155"/>
                <a:gd name="connsiteX41" fmla="*/ 871116 w 1053970"/>
                <a:gd name="connsiteY41" fmla="*/ 1037748 h 1055155"/>
                <a:gd name="connsiteX42" fmla="*/ 877231 w 1053970"/>
                <a:gd name="connsiteY42" fmla="*/ 1035866 h 1055155"/>
                <a:gd name="connsiteX43" fmla="*/ 1031981 w 1053970"/>
                <a:gd name="connsiteY43" fmla="*/ 890960 h 1055155"/>
                <a:gd name="connsiteX44" fmla="*/ 1036685 w 1053970"/>
                <a:gd name="connsiteY44" fmla="*/ 815214 h 1055155"/>
                <a:gd name="connsiteX45" fmla="*/ 1036685 w 1053970"/>
                <a:gd name="connsiteY45" fmla="*/ 799218 h 1055155"/>
                <a:gd name="connsiteX46" fmla="*/ 1036685 w 1053970"/>
                <a:gd name="connsiteY46" fmla="*/ 591739 h 1055155"/>
                <a:gd name="connsiteX47" fmla="*/ 989648 w 1053970"/>
                <a:gd name="connsiteY47" fmla="*/ 536693 h 1055155"/>
                <a:gd name="connsiteX48" fmla="*/ 943552 w 1053970"/>
                <a:gd name="connsiteY48" fmla="*/ 549396 h 1055155"/>
                <a:gd name="connsiteX49" fmla="*/ 923797 w 1053970"/>
                <a:gd name="connsiteY49" fmla="*/ 595032 h 1055155"/>
                <a:gd name="connsiteX50" fmla="*/ 923797 w 1053970"/>
                <a:gd name="connsiteY50" fmla="*/ 750289 h 1055155"/>
                <a:gd name="connsiteX51" fmla="*/ 923797 w 1053970"/>
                <a:gd name="connsiteY51" fmla="*/ 845795 h 1055155"/>
                <a:gd name="connsiteX52" fmla="*/ 844305 w 1053970"/>
                <a:gd name="connsiteY52" fmla="*/ 924835 h 1055155"/>
                <a:gd name="connsiteX53" fmla="*/ 208372 w 1053970"/>
                <a:gd name="connsiteY53" fmla="*/ 924835 h 1055155"/>
                <a:gd name="connsiteX54" fmla="*/ 128880 w 1053970"/>
                <a:gd name="connsiteY54" fmla="*/ 845324 h 1055155"/>
                <a:gd name="connsiteX55" fmla="*/ 128880 w 1053970"/>
                <a:gd name="connsiteY55" fmla="*/ 672660 h 1055155"/>
                <a:gd name="connsiteX56" fmla="*/ 128410 w 1053970"/>
                <a:gd name="connsiteY56" fmla="*/ 209243 h 1055155"/>
                <a:gd name="connsiteX57" fmla="*/ 151928 w 1053970"/>
                <a:gd name="connsiteY57" fmla="*/ 151375 h 1055155"/>
                <a:gd name="connsiteX58" fmla="*/ 209313 w 1053970"/>
                <a:gd name="connsiteY58" fmla="*/ 129263 h 1055155"/>
                <a:gd name="connsiteX59" fmla="*/ 419566 w 1053970"/>
                <a:gd name="connsiteY59" fmla="*/ 129733 h 1055155"/>
                <a:gd name="connsiteX60" fmla="*/ 460017 w 1053970"/>
                <a:gd name="connsiteY60" fmla="*/ 129733 h 1055155"/>
                <a:gd name="connsiteX61" fmla="*/ 517872 w 1053970"/>
                <a:gd name="connsiteY61" fmla="*/ 73276 h 1055155"/>
                <a:gd name="connsiteX62" fmla="*/ 459547 w 1053970"/>
                <a:gd name="connsiteY62" fmla="*/ 17290 h 1055155"/>
                <a:gd name="connsiteX63" fmla="*/ 434147 w 1053970"/>
                <a:gd name="connsiteY63" fmla="*/ 17290 h 1055155"/>
                <a:gd name="connsiteX64" fmla="*/ 199905 w 1053970"/>
                <a:gd name="connsiteY64" fmla="*/ 17290 h 1055155"/>
                <a:gd name="connsiteX65" fmla="*/ 21637 w 1053970"/>
                <a:gd name="connsiteY65" fmla="*/ 159844 h 1055155"/>
                <a:gd name="connsiteX66" fmla="*/ 17874 w 1053970"/>
                <a:gd name="connsiteY66" fmla="*/ 176310 h 1055155"/>
                <a:gd name="connsiteX67" fmla="*/ 16463 w 1053970"/>
                <a:gd name="connsiteY67" fmla="*/ 183367 h 1055155"/>
                <a:gd name="connsiteX68" fmla="*/ 16463 w 1053970"/>
                <a:gd name="connsiteY68" fmla="*/ 872612 h 1055155"/>
                <a:gd name="connsiteX69" fmla="*/ 18344 w 1053970"/>
                <a:gd name="connsiteY69" fmla="*/ 880610 h 1055155"/>
                <a:gd name="connsiteX70" fmla="*/ 22578 w 1053970"/>
                <a:gd name="connsiteY70" fmla="*/ 898958 h 1055155"/>
                <a:gd name="connsiteX71" fmla="*/ 175917 w 1053970"/>
                <a:gd name="connsiteY71" fmla="*/ 1036337 h 1055155"/>
                <a:gd name="connsiteX72" fmla="*/ 182972 w 1053970"/>
                <a:gd name="connsiteY72" fmla="*/ 1037748 h 1055155"/>
                <a:gd name="connsiteX73" fmla="*/ 182972 w 1053970"/>
                <a:gd name="connsiteY73" fmla="*/ 1037748 h 10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53970" h="1055155">
                  <a:moveTo>
                    <a:pt x="873468" y="1055156"/>
                  </a:moveTo>
                  <a:lnTo>
                    <a:pt x="180150" y="1055156"/>
                  </a:lnTo>
                  <a:lnTo>
                    <a:pt x="178739" y="1054685"/>
                  </a:lnTo>
                  <a:cubicBezTo>
                    <a:pt x="177798" y="1054215"/>
                    <a:pt x="177328" y="1054215"/>
                    <a:pt x="176387" y="1053744"/>
                  </a:cubicBezTo>
                  <a:cubicBezTo>
                    <a:pt x="175446" y="1053274"/>
                    <a:pt x="174505" y="1052804"/>
                    <a:pt x="174035" y="1052804"/>
                  </a:cubicBezTo>
                  <a:cubicBezTo>
                    <a:pt x="92662" y="1041042"/>
                    <a:pt x="26811" y="982232"/>
                    <a:pt x="6115" y="902722"/>
                  </a:cubicBezTo>
                  <a:cubicBezTo>
                    <a:pt x="4233" y="896136"/>
                    <a:pt x="2822" y="890019"/>
                    <a:pt x="1881" y="883903"/>
                  </a:cubicBezTo>
                  <a:cubicBezTo>
                    <a:pt x="1411" y="881081"/>
                    <a:pt x="470" y="878258"/>
                    <a:pt x="0" y="875435"/>
                  </a:cubicBezTo>
                  <a:lnTo>
                    <a:pt x="0" y="874494"/>
                  </a:lnTo>
                  <a:lnTo>
                    <a:pt x="0" y="181485"/>
                  </a:lnTo>
                  <a:lnTo>
                    <a:pt x="0" y="180544"/>
                  </a:lnTo>
                  <a:cubicBezTo>
                    <a:pt x="470" y="178192"/>
                    <a:pt x="941" y="175369"/>
                    <a:pt x="1411" y="173017"/>
                  </a:cubicBezTo>
                  <a:cubicBezTo>
                    <a:pt x="2352" y="167371"/>
                    <a:pt x="3763" y="161726"/>
                    <a:pt x="5174" y="156080"/>
                  </a:cubicBezTo>
                  <a:cubicBezTo>
                    <a:pt x="26811" y="65278"/>
                    <a:pt x="107243" y="1294"/>
                    <a:pt x="200376" y="353"/>
                  </a:cubicBezTo>
                  <a:cubicBezTo>
                    <a:pt x="278456" y="-118"/>
                    <a:pt x="357948" y="-118"/>
                    <a:pt x="435088" y="353"/>
                  </a:cubicBezTo>
                  <a:lnTo>
                    <a:pt x="460487" y="353"/>
                  </a:lnTo>
                  <a:cubicBezTo>
                    <a:pt x="503291" y="353"/>
                    <a:pt x="535746" y="31875"/>
                    <a:pt x="535746" y="73276"/>
                  </a:cubicBezTo>
                  <a:cubicBezTo>
                    <a:pt x="535746" y="114208"/>
                    <a:pt x="502820" y="146670"/>
                    <a:pt x="460487" y="147141"/>
                  </a:cubicBezTo>
                  <a:cubicBezTo>
                    <a:pt x="446847" y="147141"/>
                    <a:pt x="433677" y="147141"/>
                    <a:pt x="420036" y="147141"/>
                  </a:cubicBezTo>
                  <a:cubicBezTo>
                    <a:pt x="350892" y="147611"/>
                    <a:pt x="279397" y="148082"/>
                    <a:pt x="209313" y="146670"/>
                  </a:cubicBezTo>
                  <a:cubicBezTo>
                    <a:pt x="191909" y="146200"/>
                    <a:pt x="175917" y="152316"/>
                    <a:pt x="164157" y="163607"/>
                  </a:cubicBezTo>
                  <a:cubicBezTo>
                    <a:pt x="152398" y="175369"/>
                    <a:pt x="145813" y="191365"/>
                    <a:pt x="145813" y="209243"/>
                  </a:cubicBezTo>
                  <a:cubicBezTo>
                    <a:pt x="146284" y="363559"/>
                    <a:pt x="146284" y="520697"/>
                    <a:pt x="146284" y="672660"/>
                  </a:cubicBezTo>
                  <a:cubicBezTo>
                    <a:pt x="146284" y="730058"/>
                    <a:pt x="146284" y="787927"/>
                    <a:pt x="146284" y="845324"/>
                  </a:cubicBezTo>
                  <a:cubicBezTo>
                    <a:pt x="146284" y="884844"/>
                    <a:pt x="168861" y="907427"/>
                    <a:pt x="208372" y="907427"/>
                  </a:cubicBezTo>
                  <a:cubicBezTo>
                    <a:pt x="420506" y="907427"/>
                    <a:pt x="632171" y="907427"/>
                    <a:pt x="844305" y="907427"/>
                  </a:cubicBezTo>
                  <a:cubicBezTo>
                    <a:pt x="884286" y="907427"/>
                    <a:pt x="906864" y="885315"/>
                    <a:pt x="906864" y="845324"/>
                  </a:cubicBezTo>
                  <a:cubicBezTo>
                    <a:pt x="906864" y="813332"/>
                    <a:pt x="906864" y="781340"/>
                    <a:pt x="906864" y="749818"/>
                  </a:cubicBezTo>
                  <a:cubicBezTo>
                    <a:pt x="906864" y="699007"/>
                    <a:pt x="906864" y="646314"/>
                    <a:pt x="906864" y="594562"/>
                  </a:cubicBezTo>
                  <a:cubicBezTo>
                    <a:pt x="906864" y="571038"/>
                    <a:pt x="915801" y="550337"/>
                    <a:pt x="932264" y="535752"/>
                  </a:cubicBezTo>
                  <a:cubicBezTo>
                    <a:pt x="948256" y="521638"/>
                    <a:pt x="969423" y="515993"/>
                    <a:pt x="992000" y="519286"/>
                  </a:cubicBezTo>
                  <a:cubicBezTo>
                    <a:pt x="1026807" y="524461"/>
                    <a:pt x="1053618" y="555512"/>
                    <a:pt x="1053618" y="591268"/>
                  </a:cubicBezTo>
                  <a:cubicBezTo>
                    <a:pt x="1054088" y="655253"/>
                    <a:pt x="1054088" y="728176"/>
                    <a:pt x="1053618" y="798748"/>
                  </a:cubicBezTo>
                  <a:cubicBezTo>
                    <a:pt x="1053618" y="803923"/>
                    <a:pt x="1053618" y="809098"/>
                    <a:pt x="1053618" y="814273"/>
                  </a:cubicBezTo>
                  <a:cubicBezTo>
                    <a:pt x="1053618" y="840149"/>
                    <a:pt x="1053618" y="866966"/>
                    <a:pt x="1048444" y="892842"/>
                  </a:cubicBezTo>
                  <a:cubicBezTo>
                    <a:pt x="1032922" y="975646"/>
                    <a:pt x="964719" y="1039160"/>
                    <a:pt x="879112" y="1051392"/>
                  </a:cubicBezTo>
                  <a:cubicBezTo>
                    <a:pt x="878642" y="1051392"/>
                    <a:pt x="877701" y="1051863"/>
                    <a:pt x="876761" y="1052333"/>
                  </a:cubicBezTo>
                  <a:cubicBezTo>
                    <a:pt x="875820" y="1052804"/>
                    <a:pt x="875350" y="1052804"/>
                    <a:pt x="874409" y="1053274"/>
                  </a:cubicBezTo>
                  <a:lnTo>
                    <a:pt x="873468" y="1055156"/>
                  </a:lnTo>
                  <a:close/>
                  <a:moveTo>
                    <a:pt x="182972" y="1037748"/>
                  </a:moveTo>
                  <a:lnTo>
                    <a:pt x="870646" y="1037748"/>
                  </a:lnTo>
                  <a:cubicBezTo>
                    <a:pt x="870646" y="1037748"/>
                    <a:pt x="871116" y="1037748"/>
                    <a:pt x="871116" y="1037748"/>
                  </a:cubicBezTo>
                  <a:cubicBezTo>
                    <a:pt x="872998" y="1037278"/>
                    <a:pt x="874879" y="1036337"/>
                    <a:pt x="877231" y="1035866"/>
                  </a:cubicBezTo>
                  <a:cubicBezTo>
                    <a:pt x="955782" y="1024575"/>
                    <a:pt x="1017870" y="966707"/>
                    <a:pt x="1031981" y="890960"/>
                  </a:cubicBezTo>
                  <a:cubicBezTo>
                    <a:pt x="1036685" y="866496"/>
                    <a:pt x="1036685" y="840620"/>
                    <a:pt x="1036685" y="815214"/>
                  </a:cubicBezTo>
                  <a:cubicBezTo>
                    <a:pt x="1036685" y="810039"/>
                    <a:pt x="1036685" y="804864"/>
                    <a:pt x="1036685" y="799218"/>
                  </a:cubicBezTo>
                  <a:cubicBezTo>
                    <a:pt x="1037155" y="728647"/>
                    <a:pt x="1037155" y="655723"/>
                    <a:pt x="1036685" y="591739"/>
                  </a:cubicBezTo>
                  <a:cubicBezTo>
                    <a:pt x="1036685" y="563981"/>
                    <a:pt x="1016459" y="540457"/>
                    <a:pt x="989648" y="536693"/>
                  </a:cubicBezTo>
                  <a:cubicBezTo>
                    <a:pt x="972245" y="534341"/>
                    <a:pt x="955782" y="538575"/>
                    <a:pt x="943552" y="549396"/>
                  </a:cubicBezTo>
                  <a:cubicBezTo>
                    <a:pt x="930853" y="560217"/>
                    <a:pt x="923797" y="576684"/>
                    <a:pt x="923797" y="595032"/>
                  </a:cubicBezTo>
                  <a:cubicBezTo>
                    <a:pt x="923797" y="646784"/>
                    <a:pt x="923797" y="699477"/>
                    <a:pt x="923797" y="750289"/>
                  </a:cubicBezTo>
                  <a:cubicBezTo>
                    <a:pt x="923797" y="782281"/>
                    <a:pt x="923797" y="814273"/>
                    <a:pt x="923797" y="845795"/>
                  </a:cubicBezTo>
                  <a:cubicBezTo>
                    <a:pt x="923797" y="895195"/>
                    <a:pt x="894164" y="924835"/>
                    <a:pt x="844305" y="924835"/>
                  </a:cubicBezTo>
                  <a:cubicBezTo>
                    <a:pt x="632171" y="924835"/>
                    <a:pt x="420506" y="924835"/>
                    <a:pt x="208372" y="924835"/>
                  </a:cubicBezTo>
                  <a:cubicBezTo>
                    <a:pt x="159454" y="924835"/>
                    <a:pt x="128880" y="894254"/>
                    <a:pt x="128880" y="845324"/>
                  </a:cubicBezTo>
                  <a:cubicBezTo>
                    <a:pt x="128880" y="787927"/>
                    <a:pt x="128880" y="730058"/>
                    <a:pt x="128880" y="672660"/>
                  </a:cubicBezTo>
                  <a:cubicBezTo>
                    <a:pt x="128880" y="520697"/>
                    <a:pt x="128880" y="363559"/>
                    <a:pt x="128410" y="209243"/>
                  </a:cubicBezTo>
                  <a:cubicBezTo>
                    <a:pt x="128410" y="186661"/>
                    <a:pt x="136406" y="165960"/>
                    <a:pt x="151928" y="151375"/>
                  </a:cubicBezTo>
                  <a:cubicBezTo>
                    <a:pt x="166980" y="136790"/>
                    <a:pt x="187205" y="128792"/>
                    <a:pt x="209313" y="129263"/>
                  </a:cubicBezTo>
                  <a:cubicBezTo>
                    <a:pt x="279397" y="130674"/>
                    <a:pt x="350422" y="130204"/>
                    <a:pt x="419566" y="129733"/>
                  </a:cubicBezTo>
                  <a:cubicBezTo>
                    <a:pt x="433206" y="129733"/>
                    <a:pt x="446376" y="129733"/>
                    <a:pt x="460017" y="129733"/>
                  </a:cubicBezTo>
                  <a:cubicBezTo>
                    <a:pt x="492943" y="129733"/>
                    <a:pt x="517872" y="105269"/>
                    <a:pt x="517872" y="73276"/>
                  </a:cubicBezTo>
                  <a:cubicBezTo>
                    <a:pt x="517872" y="41284"/>
                    <a:pt x="492943" y="17290"/>
                    <a:pt x="459547" y="17290"/>
                  </a:cubicBezTo>
                  <a:lnTo>
                    <a:pt x="434147" y="17290"/>
                  </a:lnTo>
                  <a:cubicBezTo>
                    <a:pt x="357478" y="17290"/>
                    <a:pt x="277986" y="16819"/>
                    <a:pt x="199905" y="17290"/>
                  </a:cubicBezTo>
                  <a:cubicBezTo>
                    <a:pt x="114769" y="17760"/>
                    <a:pt x="41392" y="76570"/>
                    <a:pt x="21637" y="159844"/>
                  </a:cubicBezTo>
                  <a:cubicBezTo>
                    <a:pt x="20226" y="165019"/>
                    <a:pt x="19285" y="170665"/>
                    <a:pt x="17874" y="176310"/>
                  </a:cubicBezTo>
                  <a:cubicBezTo>
                    <a:pt x="17404" y="178663"/>
                    <a:pt x="16933" y="181015"/>
                    <a:pt x="16463" y="183367"/>
                  </a:cubicBezTo>
                  <a:lnTo>
                    <a:pt x="16463" y="872612"/>
                  </a:lnTo>
                  <a:cubicBezTo>
                    <a:pt x="16933" y="875435"/>
                    <a:pt x="17404" y="877787"/>
                    <a:pt x="18344" y="880610"/>
                  </a:cubicBezTo>
                  <a:cubicBezTo>
                    <a:pt x="19755" y="886726"/>
                    <a:pt x="21166" y="892842"/>
                    <a:pt x="22578" y="898958"/>
                  </a:cubicBezTo>
                  <a:cubicBezTo>
                    <a:pt x="41392" y="971882"/>
                    <a:pt x="101599" y="1025516"/>
                    <a:pt x="175917" y="1036337"/>
                  </a:cubicBezTo>
                  <a:cubicBezTo>
                    <a:pt x="178739" y="1036337"/>
                    <a:pt x="181091" y="1037278"/>
                    <a:pt x="182972" y="1037748"/>
                  </a:cubicBezTo>
                  <a:cubicBezTo>
                    <a:pt x="182502" y="1037748"/>
                    <a:pt x="182972" y="1037748"/>
                    <a:pt x="182972" y="1037748"/>
                  </a:cubicBezTo>
                  <a:close/>
                </a:path>
              </a:pathLst>
            </a:custGeom>
            <a:grpFill/>
            <a:ln w="4695" cap="flat">
              <a:solidFill>
                <a:schemeClr val="bg1"/>
              </a:solidFill>
              <a:prstDash val="solid"/>
              <a:miter/>
            </a:ln>
          </p:spPr>
          <p:txBody>
            <a:bodyPr rtlCol="0" anchor="ctr"/>
            <a:lstStyle/>
            <a:p>
              <a:endParaRPr lang="en-US"/>
            </a:p>
          </p:txBody>
        </p:sp>
        <p:sp>
          <p:nvSpPr>
            <p:cNvPr id="54" name="Freeform 68">
              <a:extLst>
                <a:ext uri="{FF2B5EF4-FFF2-40B4-BE49-F238E27FC236}">
                  <a16:creationId xmlns:a16="http://schemas.microsoft.com/office/drawing/2014/main" id="{5F5C65AA-3BE5-3586-64E3-FBFF277E6131}"/>
                </a:ext>
              </a:extLst>
            </p:cNvPr>
            <p:cNvSpPr/>
            <p:nvPr/>
          </p:nvSpPr>
          <p:spPr>
            <a:xfrm>
              <a:off x="6214902" y="2326853"/>
              <a:ext cx="777967" cy="778155"/>
            </a:xfrm>
            <a:custGeom>
              <a:avLst/>
              <a:gdLst>
                <a:gd name="connsiteX0" fmla="*/ 552310 w 777967"/>
                <a:gd name="connsiteY0" fmla="*/ 129851 h 778154"/>
                <a:gd name="connsiteX1" fmla="*/ 540080 w 777967"/>
                <a:gd name="connsiteY1" fmla="*/ 129851 h 778154"/>
                <a:gd name="connsiteX2" fmla="*/ 324653 w 777967"/>
                <a:gd name="connsiteY2" fmla="*/ 129851 h 778154"/>
                <a:gd name="connsiteX3" fmla="*/ 262095 w 777967"/>
                <a:gd name="connsiteY3" fmla="*/ 43284 h 778154"/>
                <a:gd name="connsiteX4" fmla="*/ 325594 w 777967"/>
                <a:gd name="connsiteY4" fmla="*/ 0 h 778154"/>
                <a:gd name="connsiteX5" fmla="*/ 653909 w 777967"/>
                <a:gd name="connsiteY5" fmla="*/ 0 h 778154"/>
                <a:gd name="connsiteX6" fmla="*/ 712234 w 777967"/>
                <a:gd name="connsiteY6" fmla="*/ 0 h 778154"/>
                <a:gd name="connsiteX7" fmla="*/ 777615 w 777967"/>
                <a:gd name="connsiteY7" fmla="*/ 64925 h 778154"/>
                <a:gd name="connsiteX8" fmla="*/ 777615 w 777967"/>
                <a:gd name="connsiteY8" fmla="*/ 453537 h 778154"/>
                <a:gd name="connsiteX9" fmla="*/ 712704 w 777967"/>
                <a:gd name="connsiteY9" fmla="*/ 518933 h 778154"/>
                <a:gd name="connsiteX10" fmla="*/ 648264 w 777967"/>
                <a:gd name="connsiteY10" fmla="*/ 453067 h 778154"/>
                <a:gd name="connsiteX11" fmla="*/ 648264 w 777967"/>
                <a:gd name="connsiteY11" fmla="*/ 237589 h 778154"/>
                <a:gd name="connsiteX12" fmla="*/ 648264 w 777967"/>
                <a:gd name="connsiteY12" fmla="*/ 222064 h 778154"/>
                <a:gd name="connsiteX13" fmla="*/ 636505 w 777967"/>
                <a:gd name="connsiteY13" fmla="*/ 233355 h 778154"/>
                <a:gd name="connsiteX14" fmla="*/ 115341 w 777967"/>
                <a:gd name="connsiteY14" fmla="*/ 754641 h 778154"/>
                <a:gd name="connsiteX15" fmla="*/ 48549 w 777967"/>
                <a:gd name="connsiteY15" fmla="*/ 775812 h 778154"/>
                <a:gd name="connsiteX16" fmla="*/ 15623 w 777967"/>
                <a:gd name="connsiteY16" fmla="*/ 671367 h 778154"/>
                <a:gd name="connsiteX17" fmla="*/ 26442 w 777967"/>
                <a:gd name="connsiteY17" fmla="*/ 660075 h 778154"/>
                <a:gd name="connsiteX18" fmla="*/ 544784 w 777967"/>
                <a:gd name="connsiteY18" fmla="*/ 142083 h 778154"/>
                <a:gd name="connsiteX19" fmla="*/ 555602 w 777967"/>
                <a:gd name="connsiteY19" fmla="*/ 133615 h 778154"/>
                <a:gd name="connsiteX20" fmla="*/ 552310 w 777967"/>
                <a:gd name="connsiteY20" fmla="*/ 129851 h 77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967" h="778154">
                  <a:moveTo>
                    <a:pt x="552310" y="129851"/>
                  </a:moveTo>
                  <a:cubicBezTo>
                    <a:pt x="548077" y="129851"/>
                    <a:pt x="544314" y="129851"/>
                    <a:pt x="540080" y="129851"/>
                  </a:cubicBezTo>
                  <a:cubicBezTo>
                    <a:pt x="468114" y="129851"/>
                    <a:pt x="396619" y="129851"/>
                    <a:pt x="324653" y="129851"/>
                  </a:cubicBezTo>
                  <a:cubicBezTo>
                    <a:pt x="278087" y="129851"/>
                    <a:pt x="247043" y="86097"/>
                    <a:pt x="262095" y="43284"/>
                  </a:cubicBezTo>
                  <a:cubicBezTo>
                    <a:pt x="271502" y="16937"/>
                    <a:pt x="295491" y="0"/>
                    <a:pt x="325594" y="0"/>
                  </a:cubicBezTo>
                  <a:cubicBezTo>
                    <a:pt x="435189" y="0"/>
                    <a:pt x="544314" y="0"/>
                    <a:pt x="653909" y="0"/>
                  </a:cubicBezTo>
                  <a:cubicBezTo>
                    <a:pt x="673194" y="0"/>
                    <a:pt x="692479" y="0"/>
                    <a:pt x="712234" y="0"/>
                  </a:cubicBezTo>
                  <a:cubicBezTo>
                    <a:pt x="749393" y="471"/>
                    <a:pt x="777615" y="27758"/>
                    <a:pt x="777615" y="64925"/>
                  </a:cubicBezTo>
                  <a:cubicBezTo>
                    <a:pt x="778085" y="194306"/>
                    <a:pt x="778085" y="324157"/>
                    <a:pt x="777615" y="453537"/>
                  </a:cubicBezTo>
                  <a:cubicBezTo>
                    <a:pt x="777615" y="490234"/>
                    <a:pt x="748452" y="518933"/>
                    <a:pt x="712704" y="518933"/>
                  </a:cubicBezTo>
                  <a:cubicBezTo>
                    <a:pt x="676957" y="518933"/>
                    <a:pt x="648264" y="490234"/>
                    <a:pt x="648264" y="453067"/>
                  </a:cubicBezTo>
                  <a:cubicBezTo>
                    <a:pt x="647794" y="381084"/>
                    <a:pt x="648264" y="309572"/>
                    <a:pt x="648264" y="237589"/>
                  </a:cubicBezTo>
                  <a:cubicBezTo>
                    <a:pt x="648264" y="233355"/>
                    <a:pt x="648264" y="229121"/>
                    <a:pt x="648264" y="222064"/>
                  </a:cubicBezTo>
                  <a:cubicBezTo>
                    <a:pt x="643090" y="226769"/>
                    <a:pt x="639798" y="230062"/>
                    <a:pt x="636505" y="233355"/>
                  </a:cubicBezTo>
                  <a:cubicBezTo>
                    <a:pt x="462941" y="406960"/>
                    <a:pt x="288905" y="581036"/>
                    <a:pt x="115341" y="754641"/>
                  </a:cubicBezTo>
                  <a:cubicBezTo>
                    <a:pt x="96526" y="773460"/>
                    <a:pt x="74889" y="782869"/>
                    <a:pt x="48549" y="775812"/>
                  </a:cubicBezTo>
                  <a:cubicBezTo>
                    <a:pt x="1983" y="763580"/>
                    <a:pt x="-15421" y="708064"/>
                    <a:pt x="15623" y="671367"/>
                  </a:cubicBezTo>
                  <a:cubicBezTo>
                    <a:pt x="18916" y="667132"/>
                    <a:pt x="22679" y="663839"/>
                    <a:pt x="26442" y="660075"/>
                  </a:cubicBezTo>
                  <a:cubicBezTo>
                    <a:pt x="199066" y="487411"/>
                    <a:pt x="371690" y="314747"/>
                    <a:pt x="544784" y="142083"/>
                  </a:cubicBezTo>
                  <a:cubicBezTo>
                    <a:pt x="548077" y="138790"/>
                    <a:pt x="551840" y="136438"/>
                    <a:pt x="555602" y="133615"/>
                  </a:cubicBezTo>
                  <a:cubicBezTo>
                    <a:pt x="553721" y="132203"/>
                    <a:pt x="552780" y="131262"/>
                    <a:pt x="552310" y="129851"/>
                  </a:cubicBezTo>
                  <a:close/>
                </a:path>
              </a:pathLst>
            </a:custGeom>
            <a:solidFill>
              <a:srgbClr val="0B582E"/>
            </a:solidFill>
            <a:ln w="4695" cap="flat">
              <a:solidFill>
                <a:schemeClr val="bg1"/>
              </a:solidFill>
              <a:prstDash val="solid"/>
              <a:miter/>
            </a:ln>
          </p:spPr>
          <p:txBody>
            <a:bodyPr rtlCol="0" anchor="ctr"/>
            <a:lstStyle/>
            <a:p>
              <a:endParaRPr lang="en-US"/>
            </a:p>
          </p:txBody>
        </p:sp>
        <p:sp>
          <p:nvSpPr>
            <p:cNvPr id="55" name="Freeform 94">
              <a:extLst>
                <a:ext uri="{FF2B5EF4-FFF2-40B4-BE49-F238E27FC236}">
                  <a16:creationId xmlns:a16="http://schemas.microsoft.com/office/drawing/2014/main" id="{D9195CF0-C753-BC78-48D0-7A8F0671EF18}"/>
                </a:ext>
              </a:extLst>
            </p:cNvPr>
            <p:cNvSpPr/>
            <p:nvPr/>
          </p:nvSpPr>
          <p:spPr>
            <a:xfrm>
              <a:off x="6216972" y="2293165"/>
              <a:ext cx="796300" cy="795571"/>
            </a:xfrm>
            <a:custGeom>
              <a:avLst/>
              <a:gdLst>
                <a:gd name="connsiteX0" fmla="*/ 73937 w 796300"/>
                <a:gd name="connsiteY0" fmla="*/ 795572 h 795571"/>
                <a:gd name="connsiteX1" fmla="*/ 55123 w 796300"/>
                <a:gd name="connsiteY1" fmla="*/ 793219 h 795571"/>
                <a:gd name="connsiteX2" fmla="*/ 3382 w 796300"/>
                <a:gd name="connsiteY2" fmla="*/ 744761 h 795571"/>
                <a:gd name="connsiteX3" fmla="*/ 17493 w 796300"/>
                <a:gd name="connsiteY3" fmla="*/ 674660 h 795571"/>
                <a:gd name="connsiteX4" fmla="*/ 27371 w 796300"/>
                <a:gd name="connsiteY4" fmla="*/ 664310 h 795571"/>
                <a:gd name="connsiteX5" fmla="*/ 29253 w 796300"/>
                <a:gd name="connsiteY5" fmla="*/ 662428 h 795571"/>
                <a:gd name="connsiteX6" fmla="*/ 544773 w 796300"/>
                <a:gd name="connsiteY6" fmla="*/ 146788 h 795571"/>
                <a:gd name="connsiteX7" fmla="*/ 485977 w 796300"/>
                <a:gd name="connsiteY7" fmla="*/ 146788 h 795571"/>
                <a:gd name="connsiteX8" fmla="*/ 334519 w 796300"/>
                <a:gd name="connsiteY8" fmla="*/ 146788 h 795571"/>
                <a:gd name="connsiteX9" fmla="*/ 272902 w 796300"/>
                <a:gd name="connsiteY9" fmla="*/ 115266 h 795571"/>
                <a:gd name="connsiteX10" fmla="*/ 263965 w 796300"/>
                <a:gd name="connsiteY10" fmla="*/ 48929 h 795571"/>
                <a:gd name="connsiteX11" fmla="*/ 335460 w 796300"/>
                <a:gd name="connsiteY11" fmla="*/ 0 h 795571"/>
                <a:gd name="connsiteX12" fmla="*/ 575346 w 796300"/>
                <a:gd name="connsiteY12" fmla="*/ 0 h 795571"/>
                <a:gd name="connsiteX13" fmla="*/ 663775 w 796300"/>
                <a:gd name="connsiteY13" fmla="*/ 0 h 795571"/>
                <a:gd name="connsiteX14" fmla="*/ 681649 w 796300"/>
                <a:gd name="connsiteY14" fmla="*/ 0 h 795571"/>
                <a:gd name="connsiteX15" fmla="*/ 722100 w 796300"/>
                <a:gd name="connsiteY15" fmla="*/ 0 h 795571"/>
                <a:gd name="connsiteX16" fmla="*/ 795948 w 796300"/>
                <a:gd name="connsiteY16" fmla="*/ 73394 h 795571"/>
                <a:gd name="connsiteX17" fmla="*/ 795948 w 796300"/>
                <a:gd name="connsiteY17" fmla="*/ 462006 h 795571"/>
                <a:gd name="connsiteX18" fmla="*/ 774311 w 796300"/>
                <a:gd name="connsiteY18" fmla="*/ 514699 h 795571"/>
                <a:gd name="connsiteX19" fmla="*/ 722571 w 796300"/>
                <a:gd name="connsiteY19" fmla="*/ 535870 h 795571"/>
                <a:gd name="connsiteX20" fmla="*/ 649194 w 796300"/>
                <a:gd name="connsiteY20" fmla="*/ 461535 h 795571"/>
                <a:gd name="connsiteX21" fmla="*/ 649194 w 796300"/>
                <a:gd name="connsiteY21" fmla="*/ 309572 h 795571"/>
                <a:gd name="connsiteX22" fmla="*/ 649194 w 796300"/>
                <a:gd name="connsiteY22" fmla="*/ 250763 h 795571"/>
                <a:gd name="connsiteX23" fmla="*/ 549476 w 796300"/>
                <a:gd name="connsiteY23" fmla="*/ 350503 h 795571"/>
                <a:gd name="connsiteX24" fmla="*/ 130851 w 796300"/>
                <a:gd name="connsiteY24" fmla="*/ 769225 h 795571"/>
                <a:gd name="connsiteX25" fmla="*/ 73937 w 796300"/>
                <a:gd name="connsiteY25" fmla="*/ 795572 h 795571"/>
                <a:gd name="connsiteX26" fmla="*/ 561706 w 796300"/>
                <a:gd name="connsiteY26" fmla="*/ 129851 h 795571"/>
                <a:gd name="connsiteX27" fmla="*/ 566410 w 796300"/>
                <a:gd name="connsiteY27" fmla="*/ 129851 h 795571"/>
                <a:gd name="connsiteX28" fmla="*/ 574876 w 796300"/>
                <a:gd name="connsiteY28" fmla="*/ 143965 h 795571"/>
                <a:gd name="connsiteX29" fmla="*/ 568761 w 796300"/>
                <a:gd name="connsiteY29" fmla="*/ 148670 h 795571"/>
                <a:gd name="connsiteX30" fmla="*/ 564998 w 796300"/>
                <a:gd name="connsiteY30" fmla="*/ 151493 h 795571"/>
                <a:gd name="connsiteX31" fmla="*/ 558884 w 796300"/>
                <a:gd name="connsiteY31" fmla="*/ 156668 h 795571"/>
                <a:gd name="connsiteX32" fmla="*/ 40541 w 796300"/>
                <a:gd name="connsiteY32" fmla="*/ 674660 h 795571"/>
                <a:gd name="connsiteX33" fmla="*/ 38660 w 796300"/>
                <a:gd name="connsiteY33" fmla="*/ 676542 h 795571"/>
                <a:gd name="connsiteX34" fmla="*/ 30193 w 796300"/>
                <a:gd name="connsiteY34" fmla="*/ 685481 h 795571"/>
                <a:gd name="connsiteX35" fmla="*/ 19375 w 796300"/>
                <a:gd name="connsiteY35" fmla="*/ 739115 h 795571"/>
                <a:gd name="connsiteX36" fmla="*/ 58886 w 796300"/>
                <a:gd name="connsiteY36" fmla="*/ 776282 h 795571"/>
                <a:gd name="connsiteX37" fmla="*/ 117681 w 796300"/>
                <a:gd name="connsiteY37" fmla="*/ 757463 h 795571"/>
                <a:gd name="connsiteX38" fmla="*/ 536306 w 796300"/>
                <a:gd name="connsiteY38" fmla="*/ 338741 h 795571"/>
                <a:gd name="connsiteX39" fmla="*/ 639316 w 796300"/>
                <a:gd name="connsiteY39" fmla="*/ 235708 h 795571"/>
                <a:gd name="connsiteX40" fmla="*/ 646372 w 796300"/>
                <a:gd name="connsiteY40" fmla="*/ 229121 h 795571"/>
                <a:gd name="connsiteX41" fmla="*/ 665656 w 796300"/>
                <a:gd name="connsiteY41" fmla="*/ 210772 h 795571"/>
                <a:gd name="connsiteX42" fmla="*/ 665656 w 796300"/>
                <a:gd name="connsiteY42" fmla="*/ 246528 h 795571"/>
                <a:gd name="connsiteX43" fmla="*/ 665656 w 796300"/>
                <a:gd name="connsiteY43" fmla="*/ 310043 h 795571"/>
                <a:gd name="connsiteX44" fmla="*/ 665656 w 796300"/>
                <a:gd name="connsiteY44" fmla="*/ 462006 h 795571"/>
                <a:gd name="connsiteX45" fmla="*/ 721630 w 796300"/>
                <a:gd name="connsiteY45" fmla="*/ 519403 h 795571"/>
                <a:gd name="connsiteX46" fmla="*/ 722100 w 796300"/>
                <a:gd name="connsiteY46" fmla="*/ 519403 h 795571"/>
                <a:gd name="connsiteX47" fmla="*/ 761611 w 796300"/>
                <a:gd name="connsiteY47" fmla="*/ 503407 h 795571"/>
                <a:gd name="connsiteX48" fmla="*/ 778074 w 796300"/>
                <a:gd name="connsiteY48" fmla="*/ 462947 h 795571"/>
                <a:gd name="connsiteX49" fmla="*/ 778074 w 796300"/>
                <a:gd name="connsiteY49" fmla="*/ 74335 h 795571"/>
                <a:gd name="connsiteX50" fmla="*/ 721160 w 796300"/>
                <a:gd name="connsiteY50" fmla="*/ 17878 h 795571"/>
                <a:gd name="connsiteX51" fmla="*/ 681179 w 796300"/>
                <a:gd name="connsiteY51" fmla="*/ 17878 h 795571"/>
                <a:gd name="connsiteX52" fmla="*/ 663305 w 796300"/>
                <a:gd name="connsiteY52" fmla="*/ 17878 h 795571"/>
                <a:gd name="connsiteX53" fmla="*/ 574876 w 796300"/>
                <a:gd name="connsiteY53" fmla="*/ 17878 h 795571"/>
                <a:gd name="connsiteX54" fmla="*/ 334990 w 796300"/>
                <a:gd name="connsiteY54" fmla="*/ 17878 h 795571"/>
                <a:gd name="connsiteX55" fmla="*/ 279957 w 796300"/>
                <a:gd name="connsiteY55" fmla="*/ 55516 h 795571"/>
                <a:gd name="connsiteX56" fmla="*/ 286542 w 796300"/>
                <a:gd name="connsiteY56" fmla="*/ 106327 h 795571"/>
                <a:gd name="connsiteX57" fmla="*/ 334519 w 796300"/>
                <a:gd name="connsiteY57" fmla="*/ 130321 h 795571"/>
                <a:gd name="connsiteX58" fmla="*/ 485977 w 796300"/>
                <a:gd name="connsiteY58" fmla="*/ 130321 h 795571"/>
                <a:gd name="connsiteX59" fmla="*/ 549947 w 796300"/>
                <a:gd name="connsiteY59" fmla="*/ 130321 h 795571"/>
                <a:gd name="connsiteX60" fmla="*/ 561706 w 796300"/>
                <a:gd name="connsiteY60" fmla="*/ 130321 h 79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6300" h="795571">
                  <a:moveTo>
                    <a:pt x="73937" y="795572"/>
                  </a:moveTo>
                  <a:cubicBezTo>
                    <a:pt x="67822" y="795572"/>
                    <a:pt x="61237" y="794631"/>
                    <a:pt x="55123" y="793219"/>
                  </a:cubicBezTo>
                  <a:cubicBezTo>
                    <a:pt x="30664" y="786633"/>
                    <a:pt x="11379" y="768755"/>
                    <a:pt x="3382" y="744761"/>
                  </a:cubicBezTo>
                  <a:cubicBezTo>
                    <a:pt x="-4143" y="720766"/>
                    <a:pt x="1031" y="694420"/>
                    <a:pt x="17493" y="674660"/>
                  </a:cubicBezTo>
                  <a:cubicBezTo>
                    <a:pt x="20786" y="670896"/>
                    <a:pt x="24079" y="667603"/>
                    <a:pt x="27371" y="664310"/>
                  </a:cubicBezTo>
                  <a:lnTo>
                    <a:pt x="29253" y="662428"/>
                  </a:lnTo>
                  <a:cubicBezTo>
                    <a:pt x="200936" y="490705"/>
                    <a:pt x="372619" y="318981"/>
                    <a:pt x="544773" y="146788"/>
                  </a:cubicBezTo>
                  <a:cubicBezTo>
                    <a:pt x="525017" y="146788"/>
                    <a:pt x="505732" y="146788"/>
                    <a:pt x="485977" y="146788"/>
                  </a:cubicBezTo>
                  <a:cubicBezTo>
                    <a:pt x="436118" y="146788"/>
                    <a:pt x="384849" y="146788"/>
                    <a:pt x="334519" y="146788"/>
                  </a:cubicBezTo>
                  <a:cubicBezTo>
                    <a:pt x="309120" y="146788"/>
                    <a:pt x="286542" y="135026"/>
                    <a:pt x="272902" y="115266"/>
                  </a:cubicBezTo>
                  <a:cubicBezTo>
                    <a:pt x="259261" y="95977"/>
                    <a:pt x="255969" y="71512"/>
                    <a:pt x="263965" y="48929"/>
                  </a:cubicBezTo>
                  <a:cubicBezTo>
                    <a:pt x="274783" y="18819"/>
                    <a:pt x="302064" y="0"/>
                    <a:pt x="335460" y="0"/>
                  </a:cubicBezTo>
                  <a:cubicBezTo>
                    <a:pt x="415422" y="0"/>
                    <a:pt x="495384" y="0"/>
                    <a:pt x="575346" y="0"/>
                  </a:cubicBezTo>
                  <a:lnTo>
                    <a:pt x="663775" y="0"/>
                  </a:lnTo>
                  <a:cubicBezTo>
                    <a:pt x="669890" y="0"/>
                    <a:pt x="675534" y="0"/>
                    <a:pt x="681649" y="0"/>
                  </a:cubicBezTo>
                  <a:cubicBezTo>
                    <a:pt x="694819" y="0"/>
                    <a:pt x="708460" y="0"/>
                    <a:pt x="722100" y="0"/>
                  </a:cubicBezTo>
                  <a:cubicBezTo>
                    <a:pt x="763963" y="471"/>
                    <a:pt x="795948" y="31992"/>
                    <a:pt x="795948" y="73394"/>
                  </a:cubicBezTo>
                  <a:cubicBezTo>
                    <a:pt x="796418" y="195717"/>
                    <a:pt x="796418" y="323216"/>
                    <a:pt x="795948" y="462006"/>
                  </a:cubicBezTo>
                  <a:cubicBezTo>
                    <a:pt x="795948" y="482236"/>
                    <a:pt x="787951" y="501055"/>
                    <a:pt x="774311" y="514699"/>
                  </a:cubicBezTo>
                  <a:cubicBezTo>
                    <a:pt x="760670" y="528343"/>
                    <a:pt x="741856" y="535870"/>
                    <a:pt x="722571" y="535870"/>
                  </a:cubicBezTo>
                  <a:cubicBezTo>
                    <a:pt x="681649" y="535400"/>
                    <a:pt x="649664" y="502937"/>
                    <a:pt x="649194" y="461535"/>
                  </a:cubicBezTo>
                  <a:cubicBezTo>
                    <a:pt x="649194" y="410724"/>
                    <a:pt x="649194" y="359442"/>
                    <a:pt x="649194" y="309572"/>
                  </a:cubicBezTo>
                  <a:cubicBezTo>
                    <a:pt x="649194" y="289812"/>
                    <a:pt x="649194" y="270523"/>
                    <a:pt x="649194" y="250763"/>
                  </a:cubicBezTo>
                  <a:lnTo>
                    <a:pt x="549476" y="350503"/>
                  </a:lnTo>
                  <a:cubicBezTo>
                    <a:pt x="412130" y="487882"/>
                    <a:pt x="270550" y="629494"/>
                    <a:pt x="130851" y="769225"/>
                  </a:cubicBezTo>
                  <a:cubicBezTo>
                    <a:pt x="112978" y="786633"/>
                    <a:pt x="93693" y="795572"/>
                    <a:pt x="73937" y="795572"/>
                  </a:cubicBezTo>
                  <a:close/>
                  <a:moveTo>
                    <a:pt x="561706" y="129851"/>
                  </a:moveTo>
                  <a:lnTo>
                    <a:pt x="566410" y="129851"/>
                  </a:lnTo>
                  <a:lnTo>
                    <a:pt x="574876" y="143965"/>
                  </a:lnTo>
                  <a:lnTo>
                    <a:pt x="568761" y="148670"/>
                  </a:lnTo>
                  <a:cubicBezTo>
                    <a:pt x="567350" y="149611"/>
                    <a:pt x="566410" y="150552"/>
                    <a:pt x="564998" y="151493"/>
                  </a:cubicBezTo>
                  <a:cubicBezTo>
                    <a:pt x="562647" y="153375"/>
                    <a:pt x="560295" y="154786"/>
                    <a:pt x="558884" y="156668"/>
                  </a:cubicBezTo>
                  <a:cubicBezTo>
                    <a:pt x="386260" y="329332"/>
                    <a:pt x="213636" y="501996"/>
                    <a:pt x="40541" y="674660"/>
                  </a:cubicBezTo>
                  <a:lnTo>
                    <a:pt x="38660" y="676542"/>
                  </a:lnTo>
                  <a:cubicBezTo>
                    <a:pt x="35367" y="679835"/>
                    <a:pt x="32545" y="682658"/>
                    <a:pt x="30193" y="685481"/>
                  </a:cubicBezTo>
                  <a:cubicBezTo>
                    <a:pt x="17493" y="700536"/>
                    <a:pt x="13260" y="720296"/>
                    <a:pt x="19375" y="739115"/>
                  </a:cubicBezTo>
                  <a:cubicBezTo>
                    <a:pt x="25019" y="757463"/>
                    <a:pt x="40071" y="771107"/>
                    <a:pt x="58886" y="776282"/>
                  </a:cubicBezTo>
                  <a:cubicBezTo>
                    <a:pt x="80522" y="781928"/>
                    <a:pt x="99337" y="775812"/>
                    <a:pt x="117681" y="757463"/>
                  </a:cubicBezTo>
                  <a:cubicBezTo>
                    <a:pt x="256909" y="617733"/>
                    <a:pt x="398960" y="476120"/>
                    <a:pt x="536306" y="338741"/>
                  </a:cubicBezTo>
                  <a:lnTo>
                    <a:pt x="639316" y="235708"/>
                  </a:lnTo>
                  <a:cubicBezTo>
                    <a:pt x="641668" y="233355"/>
                    <a:pt x="643549" y="231473"/>
                    <a:pt x="646372" y="229121"/>
                  </a:cubicBezTo>
                  <a:lnTo>
                    <a:pt x="665656" y="210772"/>
                  </a:lnTo>
                  <a:lnTo>
                    <a:pt x="665656" y="246528"/>
                  </a:lnTo>
                  <a:cubicBezTo>
                    <a:pt x="665656" y="267700"/>
                    <a:pt x="665656" y="288871"/>
                    <a:pt x="665656" y="310043"/>
                  </a:cubicBezTo>
                  <a:cubicBezTo>
                    <a:pt x="665656" y="359913"/>
                    <a:pt x="665656" y="411194"/>
                    <a:pt x="665656" y="462006"/>
                  </a:cubicBezTo>
                  <a:cubicBezTo>
                    <a:pt x="665656" y="493998"/>
                    <a:pt x="690586" y="518933"/>
                    <a:pt x="721630" y="519403"/>
                  </a:cubicBezTo>
                  <a:cubicBezTo>
                    <a:pt x="721630" y="519403"/>
                    <a:pt x="721630" y="519403"/>
                    <a:pt x="722100" y="519403"/>
                  </a:cubicBezTo>
                  <a:cubicBezTo>
                    <a:pt x="737152" y="519403"/>
                    <a:pt x="750793" y="513758"/>
                    <a:pt x="761611" y="503407"/>
                  </a:cubicBezTo>
                  <a:cubicBezTo>
                    <a:pt x="772429" y="492586"/>
                    <a:pt x="778074" y="478472"/>
                    <a:pt x="778074" y="462947"/>
                  </a:cubicBezTo>
                  <a:cubicBezTo>
                    <a:pt x="778544" y="323686"/>
                    <a:pt x="778074" y="196658"/>
                    <a:pt x="778074" y="74335"/>
                  </a:cubicBezTo>
                  <a:cubicBezTo>
                    <a:pt x="778074" y="42813"/>
                    <a:pt x="753615" y="18349"/>
                    <a:pt x="721160" y="17878"/>
                  </a:cubicBezTo>
                  <a:cubicBezTo>
                    <a:pt x="707989" y="17878"/>
                    <a:pt x="694349" y="17878"/>
                    <a:pt x="681179" y="17878"/>
                  </a:cubicBezTo>
                  <a:cubicBezTo>
                    <a:pt x="675064" y="17878"/>
                    <a:pt x="669419" y="17878"/>
                    <a:pt x="663305" y="17878"/>
                  </a:cubicBezTo>
                  <a:lnTo>
                    <a:pt x="574876" y="17878"/>
                  </a:lnTo>
                  <a:cubicBezTo>
                    <a:pt x="494914" y="17878"/>
                    <a:pt x="414952" y="17878"/>
                    <a:pt x="334990" y="17878"/>
                  </a:cubicBezTo>
                  <a:cubicBezTo>
                    <a:pt x="309120" y="17878"/>
                    <a:pt x="287953" y="32463"/>
                    <a:pt x="279957" y="55516"/>
                  </a:cubicBezTo>
                  <a:cubicBezTo>
                    <a:pt x="273842" y="72923"/>
                    <a:pt x="276194" y="91272"/>
                    <a:pt x="286542" y="106327"/>
                  </a:cubicBezTo>
                  <a:cubicBezTo>
                    <a:pt x="297361" y="121853"/>
                    <a:pt x="314764" y="130321"/>
                    <a:pt x="334519" y="130321"/>
                  </a:cubicBezTo>
                  <a:cubicBezTo>
                    <a:pt x="384849" y="130321"/>
                    <a:pt x="436118" y="130321"/>
                    <a:pt x="485977" y="130321"/>
                  </a:cubicBezTo>
                  <a:cubicBezTo>
                    <a:pt x="507144" y="130321"/>
                    <a:pt x="528780" y="130321"/>
                    <a:pt x="549947" y="130321"/>
                  </a:cubicBezTo>
                  <a:lnTo>
                    <a:pt x="561706" y="130321"/>
                  </a:lnTo>
                  <a:close/>
                </a:path>
              </a:pathLst>
            </a:custGeom>
            <a:grpFill/>
            <a:ln w="4695" cap="flat">
              <a:solidFill>
                <a:schemeClr val="bg1"/>
              </a:solidFill>
              <a:prstDash val="solid"/>
              <a:miter/>
            </a:ln>
          </p:spPr>
          <p:txBody>
            <a:bodyPr rtlCol="0" anchor="ctr"/>
            <a:lstStyle/>
            <a:p>
              <a:endParaRPr lang="en-US"/>
            </a:p>
          </p:txBody>
        </p:sp>
      </p:grpSp>
    </p:spTree>
    <p:extLst>
      <p:ext uri="{BB962C8B-B14F-4D97-AF65-F5344CB8AC3E}">
        <p14:creationId xmlns:p14="http://schemas.microsoft.com/office/powerpoint/2010/main" val="846933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260AE4-F304-7580-E4F7-FCF4B17BAA39}"/>
              </a:ext>
            </a:extLst>
          </p:cNvPr>
          <p:cNvSpPr>
            <a:spLocks noGrp="1"/>
          </p:cNvSpPr>
          <p:nvPr>
            <p:ph type="body" sz="quarter" idx="16"/>
          </p:nvPr>
        </p:nvSpPr>
        <p:spPr>
          <a:xfrm>
            <a:off x="774354" y="661585"/>
            <a:ext cx="3272713" cy="5502712"/>
          </a:xfrm>
        </p:spPr>
        <p:txBody>
          <a:bodyPr>
            <a:normAutofit lnSpcReduction="10000"/>
          </a:bodyPr>
          <a:lstStyle/>
          <a:p>
            <a:r>
              <a:rPr lang="en-US"/>
              <a:t>What Is the Flow of Manufacturing Costs?</a:t>
            </a:r>
          </a:p>
          <a:p>
            <a:r>
              <a:rPr lang="en-US" sz="2800" b="0">
                <a:solidFill>
                  <a:schemeClr val="bg1"/>
                </a:solidFill>
              </a:rPr>
              <a:t>Efficient supply chain systems get each piece of the product where it is needed when it is needed. </a:t>
            </a:r>
          </a:p>
          <a:p>
            <a:r>
              <a:rPr lang="en-US" sz="2800" b="0">
                <a:solidFill>
                  <a:schemeClr val="bg1"/>
                </a:solidFill>
              </a:rPr>
              <a:t>This means controlling the flow of manufacturing costs.</a:t>
            </a:r>
            <a:endParaRPr lang="en-IE" sz="2800" b="0">
              <a:solidFill>
                <a:schemeClr val="bg1"/>
              </a:solidFill>
            </a:endParaRPr>
          </a:p>
        </p:txBody>
      </p:sp>
      <p:sp>
        <p:nvSpPr>
          <p:cNvPr id="3" name="Text Placeholder 2">
            <a:extLst>
              <a:ext uri="{FF2B5EF4-FFF2-40B4-BE49-F238E27FC236}">
                <a16:creationId xmlns:a16="http://schemas.microsoft.com/office/drawing/2014/main" id="{6524966C-A58E-1937-0DA8-404B7E0DA93D}"/>
              </a:ext>
            </a:extLst>
          </p:cNvPr>
          <p:cNvSpPr>
            <a:spLocks noGrp="1"/>
          </p:cNvSpPr>
          <p:nvPr>
            <p:ph type="body" sz="quarter" idx="18"/>
          </p:nvPr>
        </p:nvSpPr>
        <p:spPr/>
        <p:txBody>
          <a:bodyPr/>
          <a:lstStyle/>
          <a:p>
            <a:r>
              <a:rPr lang="en-US">
                <a:solidFill>
                  <a:srgbClr val="0B582E"/>
                </a:solidFill>
              </a:rPr>
              <a:t>The flow of manufacturing costs is most relevant to businesses that produce products that require many different parts from many vendors. </a:t>
            </a:r>
          </a:p>
          <a:p>
            <a:r>
              <a:rPr lang="en-US">
                <a:solidFill>
                  <a:srgbClr val="0B582E"/>
                </a:solidFill>
              </a:rPr>
              <a:t>For example, a clothing manufacturer may need deliveries of fabric, zippers, trim, and thread to arrive all at the same time. If some supplies arrive too early, they must be stored at the business' expense. If some arrive late, the machines stand idle while they wait.</a:t>
            </a:r>
          </a:p>
          <a:p>
            <a:endParaRPr lang="en-US">
              <a:solidFill>
                <a:srgbClr val="0B582E"/>
              </a:solidFill>
            </a:endParaRPr>
          </a:p>
          <a:p>
            <a:pPr algn="ctr"/>
            <a:r>
              <a:rPr lang="en-US" b="1">
                <a:solidFill>
                  <a:srgbClr val="0B582E"/>
                </a:solidFill>
              </a:rPr>
              <a:t>For SMEs like you with limited resources efficient supply chain systems are essential…therefore reliable suppliers are KEY and building good relationships with them so that you can collaborate effectively is advantageous. </a:t>
            </a:r>
            <a:endParaRPr lang="en-IE" b="1">
              <a:solidFill>
                <a:srgbClr val="0B582E"/>
              </a:solidFill>
            </a:endParaRPr>
          </a:p>
        </p:txBody>
      </p:sp>
    </p:spTree>
    <p:extLst>
      <p:ext uri="{BB962C8B-B14F-4D97-AF65-F5344CB8AC3E}">
        <p14:creationId xmlns:p14="http://schemas.microsoft.com/office/powerpoint/2010/main" val="3782076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44F966-6458-BF29-30C1-5B3925FBFD8E}"/>
              </a:ext>
            </a:extLst>
          </p:cNvPr>
          <p:cNvSpPr>
            <a:spLocks noGrp="1"/>
          </p:cNvSpPr>
          <p:nvPr>
            <p:ph type="body" sz="quarter" idx="18"/>
          </p:nvPr>
        </p:nvSpPr>
        <p:spPr>
          <a:xfrm>
            <a:off x="4826000" y="661586"/>
            <a:ext cx="6654800" cy="4881940"/>
          </a:xfrm>
        </p:spPr>
        <p:txBody>
          <a:bodyPr/>
          <a:lstStyle/>
          <a:p>
            <a:pPr marL="0" indent="0"/>
            <a:r>
              <a:rPr lang="en-US" b="1"/>
              <a:t>Supplier collaboration </a:t>
            </a:r>
            <a:r>
              <a:rPr lang="en-US"/>
              <a:t>is a joint activity between the supplier and the customer to develop strategies aimed at improving the procurement of goods and services. </a:t>
            </a:r>
          </a:p>
          <a:p>
            <a:pPr marL="0" indent="0"/>
            <a:r>
              <a:rPr lang="en-US"/>
              <a:t>This collaboration offers several benefits to both parties, including </a:t>
            </a:r>
          </a:p>
          <a:p>
            <a:pPr marL="0" indent="0"/>
            <a:endParaRPr lang="en-US"/>
          </a:p>
          <a:p>
            <a:pPr marL="1714500" lvl="3" indent="-342900">
              <a:buFont typeface="Arial" panose="020B0604020202020204" pitchFamily="34" charset="0"/>
              <a:buChar char="•"/>
            </a:pPr>
            <a:r>
              <a:rPr lang="en-US" sz="2400" b="1" spc="0">
                <a:solidFill>
                  <a:srgbClr val="A2CC3A"/>
                </a:solidFill>
                <a:latin typeface="+mn-lt"/>
              </a:rPr>
              <a:t>reduced costs </a:t>
            </a:r>
          </a:p>
          <a:p>
            <a:pPr marL="1714500" lvl="3" indent="-342900">
              <a:buFont typeface="Arial" panose="020B0604020202020204" pitchFamily="34" charset="0"/>
              <a:buChar char="•"/>
            </a:pPr>
            <a:r>
              <a:rPr lang="en-US" sz="2400" b="1" spc="0">
                <a:solidFill>
                  <a:srgbClr val="A2CC3A"/>
                </a:solidFill>
                <a:latin typeface="+mn-lt"/>
              </a:rPr>
              <a:t>streamlined ordering processes </a:t>
            </a:r>
          </a:p>
          <a:p>
            <a:pPr marL="1714500" lvl="3" indent="-342900">
              <a:buFont typeface="Arial" panose="020B0604020202020204" pitchFamily="34" charset="0"/>
              <a:buChar char="•"/>
            </a:pPr>
            <a:r>
              <a:rPr lang="en-US" sz="2400" b="1" spc="0">
                <a:solidFill>
                  <a:srgbClr val="A2CC3A"/>
                </a:solidFill>
                <a:latin typeface="+mn-lt"/>
              </a:rPr>
              <a:t>reduced errors and inefficiencies </a:t>
            </a:r>
          </a:p>
          <a:p>
            <a:pPr marL="1714500" lvl="3" indent="-342900">
              <a:buFont typeface="Arial" panose="020B0604020202020204" pitchFamily="34" charset="0"/>
              <a:buChar char="•"/>
            </a:pPr>
            <a:r>
              <a:rPr lang="en-US" sz="2400" b="1" spc="0">
                <a:solidFill>
                  <a:srgbClr val="A2CC3A"/>
                </a:solidFill>
                <a:latin typeface="+mn-lt"/>
              </a:rPr>
              <a:t>innovation in products or services</a:t>
            </a:r>
            <a:endParaRPr lang="en-IE" sz="2400" b="1" spc="0">
              <a:solidFill>
                <a:srgbClr val="A2CC3A"/>
              </a:solidFill>
              <a:latin typeface="+mn-lt"/>
            </a:endParaRPr>
          </a:p>
        </p:txBody>
      </p:sp>
      <p:sp>
        <p:nvSpPr>
          <p:cNvPr id="3" name="Text Placeholder 2">
            <a:extLst>
              <a:ext uri="{FF2B5EF4-FFF2-40B4-BE49-F238E27FC236}">
                <a16:creationId xmlns:a16="http://schemas.microsoft.com/office/drawing/2014/main" id="{6875152D-C692-9A04-F259-48A278B82ACB}"/>
              </a:ext>
            </a:extLst>
          </p:cNvPr>
          <p:cNvSpPr>
            <a:spLocks noGrp="1"/>
          </p:cNvSpPr>
          <p:nvPr>
            <p:ph type="body" sz="quarter" idx="16"/>
          </p:nvPr>
        </p:nvSpPr>
        <p:spPr>
          <a:xfrm>
            <a:off x="257888" y="1355851"/>
            <a:ext cx="3089893" cy="4881923"/>
          </a:xfrm>
        </p:spPr>
        <p:txBody>
          <a:bodyPr/>
          <a:lstStyle/>
          <a:p>
            <a:r>
              <a:rPr lang="en-IE"/>
              <a:t>What is Supplier Collaboration?</a:t>
            </a:r>
          </a:p>
        </p:txBody>
      </p:sp>
      <p:pic>
        <p:nvPicPr>
          <p:cNvPr id="4" name="Picture 8" descr="Icon&#10;&#10;Description automatically generated">
            <a:extLst>
              <a:ext uri="{FF2B5EF4-FFF2-40B4-BE49-F238E27FC236}">
                <a16:creationId xmlns:a16="http://schemas.microsoft.com/office/drawing/2014/main" id="{60DAD265-0272-70E9-336E-2114F63BCFFD}"/>
              </a:ext>
            </a:extLst>
          </p:cNvPr>
          <p:cNvPicPr>
            <a:picLocks noChangeAspect="1"/>
          </p:cNvPicPr>
          <p:nvPr/>
        </p:nvPicPr>
        <p:blipFill>
          <a:blip r:embed="rId2"/>
          <a:stretch>
            <a:fillRect/>
          </a:stretch>
        </p:blipFill>
        <p:spPr>
          <a:xfrm>
            <a:off x="257888" y="3102556"/>
            <a:ext cx="2741632" cy="2096219"/>
          </a:xfrm>
          <a:prstGeom prst="rect">
            <a:avLst/>
          </a:prstGeom>
        </p:spPr>
      </p:pic>
    </p:spTree>
    <p:extLst>
      <p:ext uri="{BB962C8B-B14F-4D97-AF65-F5344CB8AC3E}">
        <p14:creationId xmlns:p14="http://schemas.microsoft.com/office/powerpoint/2010/main" val="2021076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44F966-6458-BF29-30C1-5B3925FBFD8E}"/>
              </a:ext>
            </a:extLst>
          </p:cNvPr>
          <p:cNvSpPr>
            <a:spLocks noGrp="1"/>
          </p:cNvSpPr>
          <p:nvPr>
            <p:ph type="body" sz="quarter" idx="18"/>
          </p:nvPr>
        </p:nvSpPr>
        <p:spPr>
          <a:xfrm>
            <a:off x="4826000" y="661585"/>
            <a:ext cx="6807200" cy="5298947"/>
          </a:xfrm>
        </p:spPr>
        <p:txBody>
          <a:bodyPr>
            <a:normAutofit lnSpcReduction="10000"/>
          </a:bodyPr>
          <a:lstStyle/>
          <a:p>
            <a:pPr marL="0" indent="0"/>
            <a:r>
              <a:rPr lang="en-US" sz="2400" b="1" spc="0">
                <a:solidFill>
                  <a:srgbClr val="A2CC3A"/>
                </a:solidFill>
                <a:latin typeface="+mn-lt"/>
              </a:rPr>
              <a:t>Quality data can drive smart decisions related to procurement and supplier collaboration.</a:t>
            </a:r>
          </a:p>
          <a:p>
            <a:pPr marL="0" indent="0"/>
            <a:r>
              <a:rPr lang="en-US" sz="2400" spc="0">
                <a:latin typeface="+mn-lt"/>
              </a:rPr>
              <a:t>Information on vendors and their products, and their historical performance can help you identify gaps, areas of strength and assess supply chain risk more effectively.</a:t>
            </a:r>
          </a:p>
          <a:p>
            <a:pPr marL="0" indent="0"/>
            <a:r>
              <a:rPr lang="en-US" sz="2400" spc="0">
                <a:latin typeface="+mn-lt"/>
              </a:rPr>
              <a:t>Once there is a database of connected and consistent information, </a:t>
            </a:r>
            <a:r>
              <a:rPr lang="en-US"/>
              <a:t>you </a:t>
            </a:r>
            <a:r>
              <a:rPr lang="en-US" sz="2400" spc="0">
                <a:latin typeface="+mn-lt"/>
              </a:rPr>
              <a:t>can automate collaboration and lifecycle management, enhancing supplier onboarding, communication and monitoring.</a:t>
            </a:r>
          </a:p>
          <a:p>
            <a:pPr marL="0" indent="0"/>
            <a:r>
              <a:rPr lang="en-US" sz="2400" spc="0">
                <a:latin typeface="+mn-lt"/>
              </a:rPr>
              <a:t>Efforts to improve supplier collaboration also increase transparency and trust. For instance, more often and clearer two-way feedback can help create consensus among stakeholders and tackle issues jointly, ultimately ensuring successful, long-standing partnerships.</a:t>
            </a:r>
            <a:endParaRPr lang="en-IE" sz="2400" spc="0">
              <a:latin typeface="+mn-lt"/>
            </a:endParaRPr>
          </a:p>
        </p:txBody>
      </p:sp>
      <p:sp>
        <p:nvSpPr>
          <p:cNvPr id="3" name="Text Placeholder 2">
            <a:extLst>
              <a:ext uri="{FF2B5EF4-FFF2-40B4-BE49-F238E27FC236}">
                <a16:creationId xmlns:a16="http://schemas.microsoft.com/office/drawing/2014/main" id="{6875152D-C692-9A04-F259-48A278B82ACB}"/>
              </a:ext>
            </a:extLst>
          </p:cNvPr>
          <p:cNvSpPr>
            <a:spLocks noGrp="1"/>
          </p:cNvSpPr>
          <p:nvPr>
            <p:ph type="body" sz="quarter" idx="16"/>
          </p:nvPr>
        </p:nvSpPr>
        <p:spPr>
          <a:xfrm>
            <a:off x="257888" y="1355851"/>
            <a:ext cx="3089893" cy="4881923"/>
          </a:xfrm>
        </p:spPr>
        <p:txBody>
          <a:bodyPr/>
          <a:lstStyle/>
          <a:p>
            <a:r>
              <a:rPr lang="en-IE"/>
              <a:t>How to Drive Supplier Collaboration?</a:t>
            </a:r>
          </a:p>
        </p:txBody>
      </p:sp>
      <p:pic>
        <p:nvPicPr>
          <p:cNvPr id="4" name="Picture 8" descr="Icon&#10;&#10;Description automatically generated">
            <a:extLst>
              <a:ext uri="{FF2B5EF4-FFF2-40B4-BE49-F238E27FC236}">
                <a16:creationId xmlns:a16="http://schemas.microsoft.com/office/drawing/2014/main" id="{60DAD265-0272-70E9-336E-2114F63BCFFD}"/>
              </a:ext>
            </a:extLst>
          </p:cNvPr>
          <p:cNvPicPr>
            <a:picLocks noChangeAspect="1"/>
          </p:cNvPicPr>
          <p:nvPr/>
        </p:nvPicPr>
        <p:blipFill>
          <a:blip r:embed="rId2"/>
          <a:stretch>
            <a:fillRect/>
          </a:stretch>
        </p:blipFill>
        <p:spPr>
          <a:xfrm>
            <a:off x="257888" y="3102556"/>
            <a:ext cx="2741632" cy="2096219"/>
          </a:xfrm>
          <a:prstGeom prst="rect">
            <a:avLst/>
          </a:prstGeom>
        </p:spPr>
      </p:pic>
    </p:spTree>
    <p:extLst>
      <p:ext uri="{BB962C8B-B14F-4D97-AF65-F5344CB8AC3E}">
        <p14:creationId xmlns:p14="http://schemas.microsoft.com/office/powerpoint/2010/main" val="781150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822F72-8684-A81C-8E24-1FD0F5F4FA67}"/>
              </a:ext>
            </a:extLst>
          </p:cNvPr>
          <p:cNvSpPr>
            <a:spLocks noGrp="1"/>
          </p:cNvSpPr>
          <p:nvPr>
            <p:ph type="body" sz="quarter" idx="18"/>
          </p:nvPr>
        </p:nvSpPr>
        <p:spPr>
          <a:xfrm>
            <a:off x="567560" y="2421467"/>
            <a:ext cx="11041782" cy="1007533"/>
          </a:xfrm>
        </p:spPr>
        <p:txBody>
          <a:bodyPr>
            <a:normAutofit/>
          </a:bodyPr>
          <a:lstStyle/>
          <a:p>
            <a:r>
              <a:rPr lang="en-US" b="1">
                <a:solidFill>
                  <a:srgbClr val="0B582E"/>
                </a:solidFill>
              </a:rPr>
              <a:t>Strong Collaborators will develop their written, verbal, and non-verbal communication skills. Good collaborators usually exhibit the following traits:</a:t>
            </a:r>
          </a:p>
          <a:p>
            <a:endParaRPr lang="en-IE" b="1">
              <a:solidFill>
                <a:srgbClr val="0B582E"/>
              </a:solidFill>
            </a:endParaRPr>
          </a:p>
        </p:txBody>
      </p:sp>
      <p:sp>
        <p:nvSpPr>
          <p:cNvPr id="3" name="Text Placeholder 2">
            <a:extLst>
              <a:ext uri="{FF2B5EF4-FFF2-40B4-BE49-F238E27FC236}">
                <a16:creationId xmlns:a16="http://schemas.microsoft.com/office/drawing/2014/main" id="{E26FDB3D-5E77-6D63-36AE-672BB2AF44C4}"/>
              </a:ext>
            </a:extLst>
          </p:cNvPr>
          <p:cNvSpPr>
            <a:spLocks noGrp="1"/>
          </p:cNvSpPr>
          <p:nvPr>
            <p:ph type="body" sz="quarter" idx="16"/>
          </p:nvPr>
        </p:nvSpPr>
        <p:spPr/>
        <p:txBody>
          <a:bodyPr>
            <a:normAutofit lnSpcReduction="10000"/>
          </a:bodyPr>
          <a:lstStyle/>
          <a:p>
            <a:r>
              <a:rPr lang="en-IE"/>
              <a:t>Collaboration Skills</a:t>
            </a:r>
          </a:p>
          <a:p>
            <a:r>
              <a:rPr lang="en-US" b="0" i="0" u="none" strike="noStrike">
                <a:effectLst/>
              </a:rPr>
              <a:t>What skills does a good collaborator need?</a:t>
            </a:r>
            <a:endParaRPr lang="en-US" b="0" i="0">
              <a:effectLst/>
            </a:endParaRPr>
          </a:p>
          <a:p>
            <a:endParaRPr lang="en-IE"/>
          </a:p>
        </p:txBody>
      </p:sp>
      <p:sp>
        <p:nvSpPr>
          <p:cNvPr id="4" name="Text Placeholder 1">
            <a:extLst>
              <a:ext uri="{FF2B5EF4-FFF2-40B4-BE49-F238E27FC236}">
                <a16:creationId xmlns:a16="http://schemas.microsoft.com/office/drawing/2014/main" id="{B3574CBA-2FF6-0363-014B-D5C64E2DB00F}"/>
              </a:ext>
            </a:extLst>
          </p:cNvPr>
          <p:cNvSpPr txBox="1">
            <a:spLocks/>
          </p:cNvSpPr>
          <p:nvPr/>
        </p:nvSpPr>
        <p:spPr>
          <a:xfrm>
            <a:off x="1891974" y="3286712"/>
            <a:ext cx="9542584" cy="3757555"/>
          </a:xfrm>
          <a:prstGeom prst="rect">
            <a:avLst/>
          </a:prstGeom>
        </p:spPr>
        <p:txBody>
          <a:bodyPr vert="horz" lIns="91440" tIns="45720" rIns="91440" bIns="45720" numCol="2" rtlCol="0">
            <a:noAutofit/>
          </a:bodyPr>
          <a:lstStyle>
            <a:lvl1pPr marL="0" indent="0" algn="ctr" defTabSz="914400" rtl="0" eaLnBrk="1" latinLnBrk="0" hangingPunct="1">
              <a:lnSpc>
                <a:spcPct val="90000"/>
              </a:lnSpc>
              <a:spcBef>
                <a:spcPts val="1000"/>
              </a:spcBef>
              <a:buFont typeface="Arial"/>
              <a:buNone/>
              <a:defRPr sz="2400" kern="1200" baseline="0">
                <a:solidFill>
                  <a:srgbClr val="60220F"/>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B582E"/>
                </a:solidFill>
                <a:effectLst/>
                <a:uLnTx/>
                <a:uFillTx/>
                <a:latin typeface="Calibri" panose="020F0502020204030204" pitchFamily="34" charset="0"/>
                <a:ea typeface="+mn-ea"/>
                <a:cs typeface="+mn-cs"/>
              </a:rPr>
              <a:t>Effective speaking​</a:t>
            </a:r>
            <a:endParaRPr kumimoji="0" lang="en-US" sz="2400" b="0" i="0" u="none" strike="noStrike" kern="1200" cap="none" spc="0" normalizeH="0" baseline="0" noProof="0">
              <a:ln>
                <a:noFill/>
              </a:ln>
              <a:solidFill>
                <a:srgbClr val="0B582E"/>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B582E"/>
                </a:solidFill>
                <a:effectLst/>
                <a:uLnTx/>
                <a:uFillTx/>
                <a:latin typeface="Calibri" panose="020F0502020204030204" pitchFamily="34" charset="0"/>
                <a:ea typeface="+mn-ea"/>
                <a:cs typeface="+mn-cs"/>
              </a:rPr>
              <a:t>Effective/active listening​</a:t>
            </a:r>
            <a:endParaRPr kumimoji="0" lang="en-US" sz="2400" b="0" i="0" u="none" strike="noStrike" kern="1200" cap="none" spc="0" normalizeH="0" baseline="0" noProof="0">
              <a:ln>
                <a:noFill/>
              </a:ln>
              <a:solidFill>
                <a:srgbClr val="0B582E"/>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B582E"/>
                </a:solidFill>
                <a:effectLst/>
                <a:uLnTx/>
                <a:uFillTx/>
                <a:latin typeface="Calibri" panose="020F0502020204030204" pitchFamily="34" charset="0"/>
                <a:ea typeface="+mn-ea"/>
                <a:cs typeface="+mn-cs"/>
              </a:rPr>
              <a:t>A sense of </a:t>
            </a:r>
            <a:r>
              <a:rPr kumimoji="0" lang="en-US" sz="2400" b="0" i="0" u="none" strike="noStrike" kern="1200" cap="none" spc="0" normalizeH="0" baseline="0" noProof="0" err="1">
                <a:ln>
                  <a:noFill/>
                </a:ln>
                <a:solidFill>
                  <a:srgbClr val="0B582E"/>
                </a:solidFill>
                <a:effectLst/>
                <a:uLnTx/>
                <a:uFillTx/>
                <a:latin typeface="Calibri" panose="020F0502020204030204" pitchFamily="34" charset="0"/>
                <a:ea typeface="+mn-ea"/>
                <a:cs typeface="+mn-cs"/>
              </a:rPr>
              <a:t>humour</a:t>
            </a:r>
            <a:r>
              <a:rPr kumimoji="0" lang="en-US" sz="2400" b="0" i="0" u="none" strike="noStrike" kern="1200" cap="none" spc="0" normalizeH="0" baseline="0" noProof="0">
                <a:ln>
                  <a:noFill/>
                </a:ln>
                <a:solidFill>
                  <a:srgbClr val="0B582E"/>
                </a:solidFill>
                <a:effectLst/>
                <a:uLnTx/>
                <a:uFillTx/>
                <a:latin typeface="Calibri" panose="020F0502020204030204" pitchFamily="34" charset="0"/>
                <a:ea typeface="+mn-ea"/>
                <a:cs typeface="+mn-cs"/>
              </a:rPr>
              <a:t>​</a:t>
            </a:r>
            <a:endParaRPr kumimoji="0" lang="en-US" sz="2400" b="0" i="0" u="none" strike="noStrike" kern="1200" cap="none" spc="0" normalizeH="0" baseline="0" noProof="0">
              <a:ln>
                <a:noFill/>
              </a:ln>
              <a:solidFill>
                <a:srgbClr val="0B582E"/>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B582E"/>
                </a:solidFill>
                <a:effectLst/>
                <a:uLnTx/>
                <a:uFillTx/>
                <a:latin typeface="Calibri" panose="020F0502020204030204" pitchFamily="34" charset="0"/>
                <a:ea typeface="+mn-ea"/>
                <a:cs typeface="+mn-cs"/>
              </a:rPr>
              <a:t>A positive attitude ​</a:t>
            </a:r>
            <a:endParaRPr kumimoji="0" lang="en-US" sz="2400" b="0" i="0" u="none" strike="noStrike" kern="1200" cap="none" spc="0" normalizeH="0" baseline="0" noProof="0">
              <a:ln>
                <a:noFill/>
              </a:ln>
              <a:solidFill>
                <a:srgbClr val="0B582E"/>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B582E"/>
                </a:solidFill>
                <a:effectLst/>
                <a:uLnTx/>
                <a:uFillTx/>
                <a:latin typeface="Calibri" panose="020F0502020204030204" pitchFamily="34" charset="0"/>
                <a:ea typeface="+mn-ea"/>
                <a:cs typeface="+mn-cs"/>
              </a:rPr>
              <a:t>Respect </a:t>
            </a:r>
          </a:p>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B582E"/>
                </a:solidFill>
                <a:effectLst/>
                <a:uLnTx/>
                <a:uFillTx/>
                <a:latin typeface="Calibri" panose="020F0502020204030204" pitchFamily="34" charset="0"/>
                <a:ea typeface="+mn-ea"/>
                <a:cs typeface="+mn-cs"/>
              </a:rPr>
              <a:t>Flexibility</a:t>
            </a:r>
            <a:endParaRPr kumimoji="0" lang="hr-BA" sz="2400" b="0" i="0" u="none" strike="noStrike" kern="1200" cap="none" spc="0" normalizeH="0" baseline="0" noProof="0">
              <a:ln>
                <a:noFill/>
              </a:ln>
              <a:solidFill>
                <a:srgbClr val="0B582E"/>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IE" sz="2400" b="0" i="0" u="none" strike="noStrike" kern="1200" cap="none" spc="0" normalizeH="0" baseline="0" noProof="0">
              <a:ln>
                <a:noFill/>
              </a:ln>
              <a:solidFill>
                <a:srgbClr val="0B582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IE" sz="2400" b="0" i="0" u="none" strike="noStrike" kern="1200" cap="none" spc="0" normalizeH="0" baseline="0" noProof="0">
              <a:ln>
                <a:noFill/>
              </a:ln>
              <a:solidFill>
                <a:srgbClr val="0B582E"/>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0B582E"/>
                </a:solidFill>
                <a:effectLst/>
                <a:uLnTx/>
                <a:uFillTx/>
                <a:latin typeface="Calibri" panose="020F0502020204030204"/>
                <a:ea typeface="+mn-ea"/>
                <a:cs typeface="+mn-cs"/>
              </a:rPr>
              <a:t>Honesty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0B582E"/>
                </a:solidFill>
                <a:effectLst/>
                <a:uLnTx/>
                <a:uFillTx/>
                <a:latin typeface="Calibri" panose="020F0502020204030204"/>
                <a:ea typeface="+mn-ea"/>
                <a:cs typeface="+mn-cs"/>
              </a:rPr>
              <a:t>Self-confidence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0B582E"/>
                </a:solidFill>
                <a:effectLst/>
                <a:uLnTx/>
                <a:uFillTx/>
                <a:latin typeface="Calibri" panose="020F0502020204030204"/>
                <a:ea typeface="+mn-ea"/>
                <a:cs typeface="+mn-cs"/>
              </a:rPr>
              <a:t>Emotional intelligence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400" b="0" i="0" u="none" strike="noStrike" kern="1200" cap="none" spc="0" normalizeH="0" baseline="0" noProof="0" err="1">
                <a:ln>
                  <a:noFill/>
                </a:ln>
                <a:solidFill>
                  <a:srgbClr val="0B582E"/>
                </a:solidFill>
                <a:effectLst/>
                <a:uLnTx/>
                <a:uFillTx/>
                <a:latin typeface="Calibri" panose="020F0502020204030204"/>
                <a:ea typeface="+mn-ea"/>
                <a:cs typeface="+mn-cs"/>
              </a:rPr>
              <a:t>Persistance</a:t>
            </a:r>
            <a:endParaRPr kumimoji="0" lang="en-IE" sz="2400" b="0" i="0" u="none" strike="noStrike" kern="1200" cap="none" spc="0" normalizeH="0" baseline="0" noProof="0">
              <a:ln>
                <a:noFill/>
              </a:ln>
              <a:solidFill>
                <a:srgbClr val="0B582E"/>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0B582E"/>
                </a:solidFill>
                <a:effectLst/>
                <a:uLnTx/>
                <a:uFillTx/>
                <a:latin typeface="Calibri" panose="020F0502020204030204"/>
                <a:ea typeface="+mn-ea"/>
                <a:cs typeface="+mn-cs"/>
              </a:rPr>
              <a:t>Patience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0B582E"/>
                </a:solidFill>
                <a:effectLst/>
                <a:uLnTx/>
                <a:uFillTx/>
                <a:latin typeface="Calibri" panose="020F0502020204030204"/>
                <a:ea typeface="+mn-ea"/>
                <a:cs typeface="+mn-cs"/>
              </a:rPr>
              <a:t>An ability to influence</a:t>
            </a:r>
            <a:endParaRPr kumimoji="0" lang="en-RU" sz="2400" b="0" i="0" u="none" strike="noStrike" kern="1200" cap="none" spc="0" normalizeH="0" baseline="0" noProof="0">
              <a:ln>
                <a:noFill/>
              </a:ln>
              <a:solidFill>
                <a:srgbClr val="0B582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870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8C9E4A-2973-E9DA-2D07-1C31AA1D50D9}"/>
              </a:ext>
            </a:extLst>
          </p:cNvPr>
          <p:cNvSpPr>
            <a:spLocks noGrp="1"/>
          </p:cNvSpPr>
          <p:nvPr>
            <p:ph type="body" sz="quarter" idx="16"/>
          </p:nvPr>
        </p:nvSpPr>
        <p:spPr>
          <a:xfrm>
            <a:off x="0" y="973667"/>
            <a:ext cx="3636779" cy="3937001"/>
          </a:xfrm>
        </p:spPr>
        <p:txBody>
          <a:bodyPr>
            <a:normAutofit/>
          </a:bodyPr>
          <a:lstStyle/>
          <a:p>
            <a:r>
              <a:rPr lang="en-US">
                <a:solidFill>
                  <a:srgbClr val="0B582E"/>
                </a:solidFill>
              </a:rPr>
              <a:t>An important tip:</a:t>
            </a:r>
          </a:p>
          <a:p>
            <a:endParaRPr lang="en-US" sz="800">
              <a:solidFill>
                <a:srgbClr val="0B582E"/>
              </a:solidFill>
            </a:endParaRPr>
          </a:p>
          <a:p>
            <a:r>
              <a:rPr lang="en-US"/>
              <a:t>Have Self-awareness and Awareness of Others from the outset…</a:t>
            </a:r>
          </a:p>
          <a:p>
            <a:endParaRPr lang="en-IE"/>
          </a:p>
        </p:txBody>
      </p:sp>
      <p:sp>
        <p:nvSpPr>
          <p:cNvPr id="4" name="Text Placeholder 1">
            <a:extLst>
              <a:ext uri="{FF2B5EF4-FFF2-40B4-BE49-F238E27FC236}">
                <a16:creationId xmlns:a16="http://schemas.microsoft.com/office/drawing/2014/main" id="{B2306D15-4D38-8BC6-D382-C5AE9CD573C4}"/>
              </a:ext>
            </a:extLst>
          </p:cNvPr>
          <p:cNvSpPr>
            <a:spLocks noGrp="1"/>
          </p:cNvSpPr>
          <p:nvPr>
            <p:ph type="body" sz="quarter" idx="18"/>
          </p:nvPr>
        </p:nvSpPr>
        <p:spPr>
          <a:xfrm>
            <a:off x="4638675" y="661988"/>
            <a:ext cx="6970713" cy="5281612"/>
          </a:xfrm>
        </p:spPr>
        <p:txBody>
          <a:bodyPr anchor="ctr">
            <a:normAutofit lnSpcReduction="10000"/>
          </a:bodyPr>
          <a:lstStyle/>
          <a:p>
            <a:pPr marL="0" indent="0"/>
            <a:endParaRPr lang="en-US"/>
          </a:p>
          <a:p>
            <a:pPr marL="0" indent="0"/>
            <a:r>
              <a:rPr lang="en-US"/>
              <a:t>Before starting a collaboration with a supplier, it is important to assess not only what you are seeking out of the relationship, </a:t>
            </a:r>
            <a:r>
              <a:rPr lang="en-US" b="1"/>
              <a:t>but you must keep in mind what the other party is seeking as well. </a:t>
            </a:r>
            <a:r>
              <a:rPr lang="en-US"/>
              <a:t>Only by understanding each other’s desires can you hope to fulfill both parties’ needs in a win-win scenario.</a:t>
            </a:r>
          </a:p>
          <a:p>
            <a:pPr marL="0" indent="0"/>
            <a:endParaRPr lang="en-US"/>
          </a:p>
          <a:p>
            <a:pPr marL="0" indent="0"/>
            <a:endParaRPr lang="en-US"/>
          </a:p>
          <a:p>
            <a:pPr marL="0" indent="0"/>
            <a:endParaRPr lang="en-US"/>
          </a:p>
          <a:p>
            <a:pPr marL="0" indent="0"/>
            <a:r>
              <a:rPr lang="en-US"/>
              <a:t>If you only seek a scenario where only you get what you want, but the other party is disadvantaged, you will create hostility and are less likely to end up getting the outcome you desire. </a:t>
            </a:r>
            <a:endParaRPr lang="en-RU"/>
          </a:p>
        </p:txBody>
      </p:sp>
      <p:pic>
        <p:nvPicPr>
          <p:cNvPr id="6" name="Graphic 5" descr="Close with solid fill">
            <a:extLst>
              <a:ext uri="{FF2B5EF4-FFF2-40B4-BE49-F238E27FC236}">
                <a16:creationId xmlns:a16="http://schemas.microsoft.com/office/drawing/2014/main" id="{D13D8F39-B838-4EE7-D2DE-33CB411C64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8350" y="3590460"/>
            <a:ext cx="914400" cy="914400"/>
          </a:xfrm>
          <a:prstGeom prst="rect">
            <a:avLst/>
          </a:prstGeom>
        </p:spPr>
      </p:pic>
      <p:pic>
        <p:nvPicPr>
          <p:cNvPr id="8" name="Graphic 7" descr="Checkmark with solid fill">
            <a:extLst>
              <a:ext uri="{FF2B5EF4-FFF2-40B4-BE49-F238E27FC236}">
                <a16:creationId xmlns:a16="http://schemas.microsoft.com/office/drawing/2014/main" id="{C022CAC6-7667-B423-40A1-F768428314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38675" y="457200"/>
            <a:ext cx="914400" cy="914400"/>
          </a:xfrm>
          <a:prstGeom prst="rect">
            <a:avLst/>
          </a:prstGeom>
        </p:spPr>
      </p:pic>
    </p:spTree>
    <p:extLst>
      <p:ext uri="{BB962C8B-B14F-4D97-AF65-F5344CB8AC3E}">
        <p14:creationId xmlns:p14="http://schemas.microsoft.com/office/powerpoint/2010/main" val="3048695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C98862-2428-08F3-CE7C-8403BB5BF694}"/>
              </a:ext>
            </a:extLst>
          </p:cNvPr>
          <p:cNvSpPr>
            <a:spLocks noGrp="1"/>
          </p:cNvSpPr>
          <p:nvPr>
            <p:ph type="body" sz="quarter" idx="16"/>
          </p:nvPr>
        </p:nvSpPr>
        <p:spPr>
          <a:xfrm>
            <a:off x="410288" y="1718848"/>
            <a:ext cx="3089893" cy="2767415"/>
          </a:xfrm>
        </p:spPr>
        <p:txBody>
          <a:bodyPr/>
          <a:lstStyle/>
          <a:p>
            <a:r>
              <a:rPr lang="en-IE"/>
              <a:t>Common Collaboration Process Mistakes</a:t>
            </a:r>
          </a:p>
        </p:txBody>
      </p:sp>
      <p:sp>
        <p:nvSpPr>
          <p:cNvPr id="4" name="Text Placeholder 2">
            <a:extLst>
              <a:ext uri="{FF2B5EF4-FFF2-40B4-BE49-F238E27FC236}">
                <a16:creationId xmlns:a16="http://schemas.microsoft.com/office/drawing/2014/main" id="{DC5EDE99-D685-23C4-DF3B-E17296E9EFEF}"/>
              </a:ext>
            </a:extLst>
          </p:cNvPr>
          <p:cNvSpPr txBox="1">
            <a:spLocks noGrp="1"/>
          </p:cNvSpPr>
          <p:nvPr>
            <p:ph type="body" sz="quarter" idx="18"/>
          </p:nvPr>
        </p:nvSpPr>
        <p:spPr>
          <a:xfrm>
            <a:off x="4638675" y="592667"/>
            <a:ext cx="6970713" cy="5672665"/>
          </a:xfrm>
          <a:prstGeom prst="rect">
            <a:avLst/>
          </a:prstGeom>
        </p:spPr>
        <p:txBody>
          <a:bodyPr anchor="ctr">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endParaRPr lang="en-US">
              <a:solidFill>
                <a:schemeClr val="bg1"/>
              </a:solidFill>
            </a:endParaRPr>
          </a:p>
          <a:p>
            <a:pPr>
              <a:lnSpc>
                <a:spcPct val="120000"/>
              </a:lnSpc>
            </a:pPr>
            <a:r>
              <a:rPr lang="en-US">
                <a:solidFill>
                  <a:schemeClr val="bg1"/>
                </a:solidFill>
              </a:rPr>
              <a:t>Being under-prepared</a:t>
            </a:r>
          </a:p>
          <a:p>
            <a:pPr>
              <a:lnSpc>
                <a:spcPct val="120000"/>
              </a:lnSpc>
            </a:pPr>
            <a:r>
              <a:rPr lang="en-US">
                <a:solidFill>
                  <a:schemeClr val="bg1"/>
                </a:solidFill>
              </a:rPr>
              <a:t>Assuming that everything is ok</a:t>
            </a:r>
          </a:p>
          <a:p>
            <a:pPr>
              <a:lnSpc>
                <a:spcPct val="120000"/>
              </a:lnSpc>
            </a:pPr>
            <a:r>
              <a:rPr lang="en-US">
                <a:solidFill>
                  <a:schemeClr val="bg1"/>
                </a:solidFill>
              </a:rPr>
              <a:t>Giving in too quickly</a:t>
            </a:r>
          </a:p>
          <a:p>
            <a:pPr>
              <a:lnSpc>
                <a:spcPct val="120000"/>
              </a:lnSpc>
            </a:pPr>
            <a:r>
              <a:rPr lang="en-US">
                <a:solidFill>
                  <a:schemeClr val="bg1"/>
                </a:solidFill>
              </a:rPr>
              <a:t>Allow emotions get the better of you</a:t>
            </a:r>
          </a:p>
          <a:p>
            <a:pPr>
              <a:lnSpc>
                <a:spcPct val="120000"/>
              </a:lnSpc>
            </a:pPr>
            <a:r>
              <a:rPr lang="en-US">
                <a:solidFill>
                  <a:schemeClr val="bg1"/>
                </a:solidFill>
              </a:rPr>
              <a:t>Overconfidence </a:t>
            </a:r>
          </a:p>
          <a:p>
            <a:pPr>
              <a:lnSpc>
                <a:spcPct val="120000"/>
              </a:lnSpc>
            </a:pPr>
            <a:r>
              <a:rPr lang="en-US">
                <a:solidFill>
                  <a:schemeClr val="bg1"/>
                </a:solidFill>
              </a:rPr>
              <a:t>Being too fixed in your approach</a:t>
            </a:r>
          </a:p>
          <a:p>
            <a:pPr>
              <a:lnSpc>
                <a:spcPct val="120000"/>
              </a:lnSpc>
            </a:pPr>
            <a:r>
              <a:rPr lang="en-US">
                <a:solidFill>
                  <a:schemeClr val="bg1"/>
                </a:solidFill>
              </a:rPr>
              <a:t>Not asking targeted questions (5Ws’: Who? What? Where? When? and Why?)</a:t>
            </a:r>
          </a:p>
          <a:p>
            <a:pPr>
              <a:lnSpc>
                <a:spcPct val="120000"/>
              </a:lnSpc>
            </a:pPr>
            <a:r>
              <a:rPr lang="en-GB">
                <a:solidFill>
                  <a:schemeClr val="bg1"/>
                </a:solidFill>
              </a:rPr>
              <a:t>Assuming that cross-cultural collaborations are like “local" collaborations</a:t>
            </a:r>
          </a:p>
          <a:p>
            <a:pPr>
              <a:lnSpc>
                <a:spcPct val="120000"/>
              </a:lnSpc>
            </a:pPr>
            <a:r>
              <a:rPr lang="en-GB">
                <a:solidFill>
                  <a:schemeClr val="bg1"/>
                </a:solidFill>
              </a:rPr>
              <a:t>Relying on past performance ‘</a:t>
            </a:r>
            <a:r>
              <a:rPr lang="en-GB" i="1">
                <a:solidFill>
                  <a:schemeClr val="bg1"/>
                </a:solidFill>
              </a:rPr>
              <a:t>it worked last time</a:t>
            </a:r>
            <a:r>
              <a:rPr lang="en-GB">
                <a:solidFill>
                  <a:schemeClr val="bg1"/>
                </a:solidFill>
              </a:rPr>
              <a:t>’</a:t>
            </a:r>
          </a:p>
          <a:p>
            <a:pPr>
              <a:lnSpc>
                <a:spcPct val="120000"/>
              </a:lnSpc>
            </a:pPr>
            <a:endParaRPr lang="en-GB">
              <a:solidFill>
                <a:schemeClr val="bg1"/>
              </a:solidFill>
            </a:endParaRPr>
          </a:p>
          <a:p>
            <a:pPr>
              <a:lnSpc>
                <a:spcPct val="120000"/>
              </a:lnSpc>
            </a:pPr>
            <a:endParaRPr lang="en-GB">
              <a:solidFill>
                <a:schemeClr val="bg1"/>
              </a:solidFill>
            </a:endParaRPr>
          </a:p>
        </p:txBody>
      </p:sp>
    </p:spTree>
    <p:extLst>
      <p:ext uri="{BB962C8B-B14F-4D97-AF65-F5344CB8AC3E}">
        <p14:creationId xmlns:p14="http://schemas.microsoft.com/office/powerpoint/2010/main" val="1279194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C0E249-12B9-66ED-7CD4-22F2804B6C67}"/>
              </a:ext>
            </a:extLst>
          </p:cNvPr>
          <p:cNvSpPr>
            <a:spLocks noGrp="1"/>
          </p:cNvSpPr>
          <p:nvPr>
            <p:ph type="body" sz="quarter" idx="25"/>
          </p:nvPr>
        </p:nvSpPr>
        <p:spPr>
          <a:xfrm>
            <a:off x="558800" y="4047067"/>
            <a:ext cx="2505027" cy="2364731"/>
          </a:xfrm>
        </p:spPr>
        <p:txBody>
          <a:bodyPr>
            <a:normAutofit fontScale="92500" lnSpcReduction="20000"/>
          </a:bodyPr>
          <a:lstStyle/>
          <a:p>
            <a:pPr marL="0" indent="0"/>
            <a:r>
              <a:rPr lang="en-US"/>
              <a:t>This is crucial to getting a better understanding of what the other party is looking for. You want to ensure that you are listening &amp; questioning so that each side knows what is being sought</a:t>
            </a:r>
          </a:p>
          <a:p>
            <a:pPr marL="0" indent="0"/>
            <a:endParaRPr lang="en-IE"/>
          </a:p>
        </p:txBody>
      </p:sp>
      <p:sp>
        <p:nvSpPr>
          <p:cNvPr id="3" name="Text Placeholder 2">
            <a:extLst>
              <a:ext uri="{FF2B5EF4-FFF2-40B4-BE49-F238E27FC236}">
                <a16:creationId xmlns:a16="http://schemas.microsoft.com/office/drawing/2014/main" id="{147A26A4-34F0-BC8E-C72A-CDEDDE4D1682}"/>
              </a:ext>
            </a:extLst>
          </p:cNvPr>
          <p:cNvSpPr>
            <a:spLocks noGrp="1"/>
          </p:cNvSpPr>
          <p:nvPr>
            <p:ph type="body" sz="quarter" idx="31"/>
          </p:nvPr>
        </p:nvSpPr>
        <p:spPr>
          <a:xfrm>
            <a:off x="3452905" y="4047067"/>
            <a:ext cx="2314856" cy="2364731"/>
          </a:xfrm>
        </p:spPr>
        <p:txBody>
          <a:bodyPr>
            <a:normAutofit fontScale="92500" lnSpcReduction="20000"/>
          </a:bodyPr>
          <a:lstStyle/>
          <a:p>
            <a:pPr marL="0" indent="0"/>
            <a:r>
              <a:rPr lang="en-US"/>
              <a:t>The clarification stage is simply to ensure that both parties have identified and established a common ground on which to start their collaboration &amp; to minimize misunderstandings</a:t>
            </a:r>
          </a:p>
          <a:p>
            <a:pPr marL="0" indent="0"/>
            <a:endParaRPr lang="en-IE"/>
          </a:p>
        </p:txBody>
      </p:sp>
      <p:sp>
        <p:nvSpPr>
          <p:cNvPr id="4" name="Text Placeholder 3">
            <a:extLst>
              <a:ext uri="{FF2B5EF4-FFF2-40B4-BE49-F238E27FC236}">
                <a16:creationId xmlns:a16="http://schemas.microsoft.com/office/drawing/2014/main" id="{19362562-624E-F5B4-7F0C-3FCB703A38E6}"/>
              </a:ext>
            </a:extLst>
          </p:cNvPr>
          <p:cNvSpPr>
            <a:spLocks noGrp="1"/>
          </p:cNvSpPr>
          <p:nvPr>
            <p:ph type="body" sz="quarter" idx="35"/>
          </p:nvPr>
        </p:nvSpPr>
        <p:spPr>
          <a:xfrm>
            <a:off x="6424240" y="4047067"/>
            <a:ext cx="2061046" cy="2364731"/>
          </a:xfrm>
        </p:spPr>
        <p:txBody>
          <a:bodyPr>
            <a:normAutofit fontScale="92500" lnSpcReduction="10000"/>
          </a:bodyPr>
          <a:lstStyle/>
          <a:p>
            <a:pPr marL="0" indent="0"/>
            <a:r>
              <a:rPr lang="en-US"/>
              <a:t>As mentioned, a win-win outcome is the best outcome. Sometimes, it may not be possible, but it should be what both parties are striving for.</a:t>
            </a:r>
          </a:p>
          <a:p>
            <a:pPr marL="0" indent="0"/>
            <a:endParaRPr lang="en-IE"/>
          </a:p>
        </p:txBody>
      </p:sp>
      <p:sp>
        <p:nvSpPr>
          <p:cNvPr id="5" name="Text Placeholder 4">
            <a:extLst>
              <a:ext uri="{FF2B5EF4-FFF2-40B4-BE49-F238E27FC236}">
                <a16:creationId xmlns:a16="http://schemas.microsoft.com/office/drawing/2014/main" id="{EA1C319B-97C0-A9CC-8361-474A337917D0}"/>
              </a:ext>
            </a:extLst>
          </p:cNvPr>
          <p:cNvSpPr>
            <a:spLocks noGrp="1"/>
          </p:cNvSpPr>
          <p:nvPr>
            <p:ph type="body" sz="quarter" idx="37"/>
          </p:nvPr>
        </p:nvSpPr>
        <p:spPr>
          <a:xfrm>
            <a:off x="9395575" y="4047067"/>
            <a:ext cx="2061046" cy="2364731"/>
          </a:xfrm>
        </p:spPr>
        <p:txBody>
          <a:bodyPr>
            <a:normAutofit fontScale="92500" lnSpcReduction="20000"/>
          </a:bodyPr>
          <a:lstStyle/>
          <a:p>
            <a:pPr marL="0" indent="0"/>
            <a:r>
              <a:rPr lang="en-US"/>
              <a:t>Each party should keep an open mind so that the best solution can be achieved for all parties. Agreements should be clear to all parties, without ambiguity.</a:t>
            </a:r>
          </a:p>
          <a:p>
            <a:pPr marL="0" indent="0"/>
            <a:endParaRPr lang="en-IE"/>
          </a:p>
        </p:txBody>
      </p:sp>
      <p:sp>
        <p:nvSpPr>
          <p:cNvPr id="6" name="Text Placeholder 5">
            <a:extLst>
              <a:ext uri="{FF2B5EF4-FFF2-40B4-BE49-F238E27FC236}">
                <a16:creationId xmlns:a16="http://schemas.microsoft.com/office/drawing/2014/main" id="{39C55D40-C95E-DBDE-D550-BA08105B2614}"/>
              </a:ext>
            </a:extLst>
          </p:cNvPr>
          <p:cNvSpPr>
            <a:spLocks noGrp="1"/>
          </p:cNvSpPr>
          <p:nvPr>
            <p:ph type="body" sz="quarter" idx="29"/>
          </p:nvPr>
        </p:nvSpPr>
        <p:spPr/>
        <p:txBody>
          <a:bodyPr>
            <a:normAutofit lnSpcReduction="10000"/>
          </a:bodyPr>
          <a:lstStyle/>
          <a:p>
            <a:r>
              <a:rPr lang="en-IE" b="1">
                <a:solidFill>
                  <a:srgbClr val="0B582E"/>
                </a:solidFill>
              </a:rPr>
              <a:t>The main four PHASES in the process…</a:t>
            </a:r>
          </a:p>
        </p:txBody>
      </p:sp>
      <p:sp>
        <p:nvSpPr>
          <p:cNvPr id="7" name="Text Placeholder 7">
            <a:extLst>
              <a:ext uri="{FF2B5EF4-FFF2-40B4-BE49-F238E27FC236}">
                <a16:creationId xmlns:a16="http://schemas.microsoft.com/office/drawing/2014/main" id="{156C6D1C-CE56-287E-530B-F2A6D0D0CB9E}"/>
              </a:ext>
            </a:extLst>
          </p:cNvPr>
          <p:cNvSpPr txBox="1">
            <a:spLocks/>
          </p:cNvSpPr>
          <p:nvPr/>
        </p:nvSpPr>
        <p:spPr>
          <a:xfrm>
            <a:off x="984216" y="2179621"/>
            <a:ext cx="1581184" cy="344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2400">
                <a:solidFill>
                  <a:schemeClr val="bg1"/>
                </a:solidFill>
              </a:rPr>
              <a:t>Discussion Phase</a:t>
            </a:r>
            <a:endParaRPr lang="en-RU" sz="2400">
              <a:solidFill>
                <a:schemeClr val="bg1"/>
              </a:solidFill>
            </a:endParaRPr>
          </a:p>
        </p:txBody>
      </p:sp>
      <p:sp>
        <p:nvSpPr>
          <p:cNvPr id="9" name="TextBox 8">
            <a:extLst>
              <a:ext uri="{FF2B5EF4-FFF2-40B4-BE49-F238E27FC236}">
                <a16:creationId xmlns:a16="http://schemas.microsoft.com/office/drawing/2014/main" id="{278129F0-C785-F4A2-941B-8939299C45E2}"/>
              </a:ext>
            </a:extLst>
          </p:cNvPr>
          <p:cNvSpPr txBox="1"/>
          <p:nvPr/>
        </p:nvSpPr>
        <p:spPr>
          <a:xfrm>
            <a:off x="3666067" y="2169900"/>
            <a:ext cx="1667933" cy="830997"/>
          </a:xfrm>
          <a:prstGeom prst="rect">
            <a:avLst/>
          </a:prstGeom>
          <a:noFill/>
        </p:spPr>
        <p:txBody>
          <a:bodyPr wrap="square">
            <a:spAutoFit/>
          </a:bodyPr>
          <a:lstStyle/>
          <a:p>
            <a:pPr algn="ctr"/>
            <a:r>
              <a:rPr lang="en-IE" sz="2400">
                <a:solidFill>
                  <a:schemeClr val="bg1"/>
                </a:solidFill>
              </a:rPr>
              <a:t>Clarification Phase</a:t>
            </a:r>
          </a:p>
        </p:txBody>
      </p:sp>
      <p:sp>
        <p:nvSpPr>
          <p:cNvPr id="10" name="TextBox 9">
            <a:extLst>
              <a:ext uri="{FF2B5EF4-FFF2-40B4-BE49-F238E27FC236}">
                <a16:creationId xmlns:a16="http://schemas.microsoft.com/office/drawing/2014/main" id="{ACB59D21-D238-F763-8170-B3E594B9E10B}"/>
              </a:ext>
            </a:extLst>
          </p:cNvPr>
          <p:cNvSpPr txBox="1"/>
          <p:nvPr/>
        </p:nvSpPr>
        <p:spPr>
          <a:xfrm>
            <a:off x="9592131" y="2108827"/>
            <a:ext cx="1667933" cy="830997"/>
          </a:xfrm>
          <a:prstGeom prst="rect">
            <a:avLst/>
          </a:prstGeom>
          <a:noFill/>
        </p:spPr>
        <p:txBody>
          <a:bodyPr wrap="square">
            <a:spAutoFit/>
          </a:bodyPr>
          <a:lstStyle/>
          <a:p>
            <a:pPr algn="ctr"/>
            <a:r>
              <a:rPr lang="en-IE" sz="2400">
                <a:solidFill>
                  <a:schemeClr val="bg1"/>
                </a:solidFill>
              </a:rPr>
              <a:t>Agreement Phase</a:t>
            </a:r>
          </a:p>
        </p:txBody>
      </p:sp>
      <p:sp>
        <p:nvSpPr>
          <p:cNvPr id="11" name="TextBox 10">
            <a:extLst>
              <a:ext uri="{FF2B5EF4-FFF2-40B4-BE49-F238E27FC236}">
                <a16:creationId xmlns:a16="http://schemas.microsoft.com/office/drawing/2014/main" id="{EE2A67AB-22C0-B32C-D1A9-FA22C98CAF1F}"/>
              </a:ext>
            </a:extLst>
          </p:cNvPr>
          <p:cNvSpPr txBox="1"/>
          <p:nvPr/>
        </p:nvSpPr>
        <p:spPr>
          <a:xfrm>
            <a:off x="6620796" y="2165299"/>
            <a:ext cx="1667933" cy="830997"/>
          </a:xfrm>
          <a:prstGeom prst="rect">
            <a:avLst/>
          </a:prstGeom>
          <a:noFill/>
        </p:spPr>
        <p:txBody>
          <a:bodyPr wrap="square">
            <a:spAutoFit/>
          </a:bodyPr>
          <a:lstStyle/>
          <a:p>
            <a:pPr algn="ctr"/>
            <a:r>
              <a:rPr lang="en-IE" sz="2400">
                <a:solidFill>
                  <a:schemeClr val="bg1"/>
                </a:solidFill>
              </a:rPr>
              <a:t>Negotiation Phase</a:t>
            </a:r>
          </a:p>
        </p:txBody>
      </p:sp>
    </p:spTree>
    <p:extLst>
      <p:ext uri="{BB962C8B-B14F-4D97-AF65-F5344CB8AC3E}">
        <p14:creationId xmlns:p14="http://schemas.microsoft.com/office/powerpoint/2010/main" val="3087553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8FAC07-5647-0B4B-AD26-E78E3A698A1E}"/>
              </a:ext>
            </a:extLst>
          </p:cNvPr>
          <p:cNvSpPr>
            <a:spLocks noGrp="1"/>
          </p:cNvSpPr>
          <p:nvPr>
            <p:ph type="body" sz="quarter" idx="17"/>
          </p:nvPr>
        </p:nvSpPr>
        <p:spPr>
          <a:xfrm>
            <a:off x="5003137" y="2175836"/>
            <a:ext cx="3791493" cy="1881947"/>
          </a:xfrm>
        </p:spPr>
        <p:txBody>
          <a:bodyPr>
            <a:normAutofit/>
          </a:bodyPr>
          <a:lstStyle/>
          <a:p>
            <a:r>
              <a:rPr lang="en-US">
                <a:cs typeface="Calibri"/>
              </a:rPr>
              <a:t>Easy Wins / First Steps</a:t>
            </a:r>
          </a:p>
        </p:txBody>
      </p:sp>
      <p:sp>
        <p:nvSpPr>
          <p:cNvPr id="5" name="Text Placeholder 4">
            <a:extLst>
              <a:ext uri="{FF2B5EF4-FFF2-40B4-BE49-F238E27FC236}">
                <a16:creationId xmlns:a16="http://schemas.microsoft.com/office/drawing/2014/main" id="{430A4C18-0205-DC4A-91BE-E2303B132108}"/>
              </a:ext>
            </a:extLst>
          </p:cNvPr>
          <p:cNvSpPr>
            <a:spLocks noGrp="1"/>
          </p:cNvSpPr>
          <p:nvPr>
            <p:ph type="body" sz="quarter" idx="18"/>
          </p:nvPr>
        </p:nvSpPr>
        <p:spPr>
          <a:xfrm>
            <a:off x="5003138" y="819365"/>
            <a:ext cx="3791493" cy="845970"/>
          </a:xfrm>
        </p:spPr>
        <p:txBody>
          <a:bodyPr/>
          <a:lstStyle/>
          <a:p>
            <a:r>
              <a:rPr lang="en-US"/>
              <a:t>Section 3</a:t>
            </a:r>
          </a:p>
        </p:txBody>
      </p:sp>
    </p:spTree>
    <p:extLst>
      <p:ext uri="{BB962C8B-B14F-4D97-AF65-F5344CB8AC3E}">
        <p14:creationId xmlns:p14="http://schemas.microsoft.com/office/powerpoint/2010/main" val="2280438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DF42C7-B6B0-0855-3807-D2239B9AF908}"/>
              </a:ext>
            </a:extLst>
          </p:cNvPr>
          <p:cNvSpPr>
            <a:spLocks noGrp="1"/>
          </p:cNvSpPr>
          <p:nvPr>
            <p:ph type="body" sz="quarter" idx="16"/>
          </p:nvPr>
        </p:nvSpPr>
        <p:spPr>
          <a:xfrm>
            <a:off x="411246" y="429619"/>
            <a:ext cx="4308887" cy="1720914"/>
          </a:xfrm>
        </p:spPr>
        <p:txBody>
          <a:bodyPr>
            <a:normAutofit/>
          </a:bodyPr>
          <a:lstStyle/>
          <a:p>
            <a:r>
              <a:rPr lang="en-US">
                <a:solidFill>
                  <a:srgbClr val="297239"/>
                </a:solidFill>
              </a:rPr>
              <a:t>Six Tips to Drive Sustainable Procurement</a:t>
            </a:r>
            <a:endParaRPr lang="en-IE">
              <a:solidFill>
                <a:srgbClr val="297239"/>
              </a:solidFill>
            </a:endParaRPr>
          </a:p>
        </p:txBody>
      </p:sp>
      <p:sp>
        <p:nvSpPr>
          <p:cNvPr id="4" name="Text Placeholder 3">
            <a:extLst>
              <a:ext uri="{FF2B5EF4-FFF2-40B4-BE49-F238E27FC236}">
                <a16:creationId xmlns:a16="http://schemas.microsoft.com/office/drawing/2014/main" id="{A5BD1A70-4DEF-F02A-1DCA-85E9C223C2FF}"/>
              </a:ext>
            </a:extLst>
          </p:cNvPr>
          <p:cNvSpPr>
            <a:spLocks noGrp="1"/>
          </p:cNvSpPr>
          <p:nvPr>
            <p:ph type="body" sz="quarter" idx="21"/>
          </p:nvPr>
        </p:nvSpPr>
        <p:spPr>
          <a:xfrm>
            <a:off x="610239" y="2875939"/>
            <a:ext cx="1740791" cy="1072896"/>
          </a:xfrm>
        </p:spPr>
        <p:txBody>
          <a:bodyPr>
            <a:normAutofit lnSpcReduction="10000"/>
          </a:bodyPr>
          <a:lstStyle/>
          <a:p>
            <a:pPr marL="0" indent="0"/>
            <a:r>
              <a:rPr lang="en-IE"/>
              <a:t>Make a business case</a:t>
            </a:r>
          </a:p>
        </p:txBody>
      </p:sp>
      <p:sp>
        <p:nvSpPr>
          <p:cNvPr id="5" name="Text Placeholder 4">
            <a:extLst>
              <a:ext uri="{FF2B5EF4-FFF2-40B4-BE49-F238E27FC236}">
                <a16:creationId xmlns:a16="http://schemas.microsoft.com/office/drawing/2014/main" id="{ABECD0C6-F309-4CC7-FDB9-60A1A354C6BA}"/>
              </a:ext>
            </a:extLst>
          </p:cNvPr>
          <p:cNvSpPr>
            <a:spLocks noGrp="1"/>
          </p:cNvSpPr>
          <p:nvPr>
            <p:ph type="body" sz="quarter" idx="26"/>
          </p:nvPr>
        </p:nvSpPr>
        <p:spPr>
          <a:xfrm>
            <a:off x="3546932" y="3889293"/>
            <a:ext cx="2362811" cy="1720913"/>
          </a:xfrm>
        </p:spPr>
        <p:txBody>
          <a:bodyPr>
            <a:normAutofit/>
          </a:bodyPr>
          <a:lstStyle/>
          <a:p>
            <a:pPr marL="0" indent="0"/>
            <a:r>
              <a:rPr lang="en-IE"/>
              <a:t>Find suppliers that align with your end-goal</a:t>
            </a:r>
          </a:p>
        </p:txBody>
      </p:sp>
      <p:sp>
        <p:nvSpPr>
          <p:cNvPr id="6" name="Text Placeholder 5">
            <a:extLst>
              <a:ext uri="{FF2B5EF4-FFF2-40B4-BE49-F238E27FC236}">
                <a16:creationId xmlns:a16="http://schemas.microsoft.com/office/drawing/2014/main" id="{B4FC3A6D-D647-0200-A5F0-C07056D62EC5}"/>
              </a:ext>
            </a:extLst>
          </p:cNvPr>
          <p:cNvSpPr>
            <a:spLocks noGrp="1"/>
          </p:cNvSpPr>
          <p:nvPr>
            <p:ph type="body" sz="quarter" idx="28"/>
          </p:nvPr>
        </p:nvSpPr>
        <p:spPr/>
        <p:txBody>
          <a:bodyPr/>
          <a:lstStyle/>
          <a:p>
            <a:r>
              <a:rPr lang="en-IE"/>
              <a:t>Do your Homework</a:t>
            </a:r>
          </a:p>
        </p:txBody>
      </p:sp>
      <p:sp>
        <p:nvSpPr>
          <p:cNvPr id="7" name="Text Placeholder 6">
            <a:extLst>
              <a:ext uri="{FF2B5EF4-FFF2-40B4-BE49-F238E27FC236}">
                <a16:creationId xmlns:a16="http://schemas.microsoft.com/office/drawing/2014/main" id="{D743846C-31B7-7511-5468-06EF9760575F}"/>
              </a:ext>
            </a:extLst>
          </p:cNvPr>
          <p:cNvSpPr>
            <a:spLocks noGrp="1"/>
          </p:cNvSpPr>
          <p:nvPr>
            <p:ph type="body" sz="quarter" idx="30"/>
          </p:nvPr>
        </p:nvSpPr>
        <p:spPr/>
        <p:txBody>
          <a:bodyPr/>
          <a:lstStyle/>
          <a:p>
            <a:pPr marL="0" indent="0"/>
            <a:r>
              <a:rPr lang="en-IE"/>
              <a:t>Take it one step at a time</a:t>
            </a:r>
          </a:p>
        </p:txBody>
      </p:sp>
      <p:sp>
        <p:nvSpPr>
          <p:cNvPr id="8" name="Text Placeholder 7">
            <a:extLst>
              <a:ext uri="{FF2B5EF4-FFF2-40B4-BE49-F238E27FC236}">
                <a16:creationId xmlns:a16="http://schemas.microsoft.com/office/drawing/2014/main" id="{54A6B4F0-AF1C-7A7C-4FA4-9F772BD3B7FB}"/>
              </a:ext>
            </a:extLst>
          </p:cNvPr>
          <p:cNvSpPr>
            <a:spLocks noGrp="1"/>
          </p:cNvSpPr>
          <p:nvPr>
            <p:ph type="body" sz="quarter" idx="32"/>
          </p:nvPr>
        </p:nvSpPr>
        <p:spPr>
          <a:xfrm>
            <a:off x="4929501" y="2551712"/>
            <a:ext cx="2236394" cy="1256183"/>
          </a:xfrm>
        </p:spPr>
        <p:txBody>
          <a:bodyPr>
            <a:normAutofit/>
          </a:bodyPr>
          <a:lstStyle/>
          <a:p>
            <a:r>
              <a:rPr lang="en-IE"/>
              <a:t>Work collaboratively </a:t>
            </a:r>
          </a:p>
        </p:txBody>
      </p:sp>
      <p:sp>
        <p:nvSpPr>
          <p:cNvPr id="9" name="Text Placeholder 8">
            <a:extLst>
              <a:ext uri="{FF2B5EF4-FFF2-40B4-BE49-F238E27FC236}">
                <a16:creationId xmlns:a16="http://schemas.microsoft.com/office/drawing/2014/main" id="{3C15E81D-24C2-65CE-5937-4D8C31392AC6}"/>
              </a:ext>
            </a:extLst>
          </p:cNvPr>
          <p:cNvSpPr>
            <a:spLocks noGrp="1"/>
          </p:cNvSpPr>
          <p:nvPr>
            <p:ph type="body" sz="quarter" idx="34"/>
          </p:nvPr>
        </p:nvSpPr>
        <p:spPr/>
        <p:txBody>
          <a:bodyPr/>
          <a:lstStyle/>
          <a:p>
            <a:r>
              <a:rPr lang="en-IE"/>
              <a:t>1</a:t>
            </a:r>
          </a:p>
        </p:txBody>
      </p:sp>
      <p:sp>
        <p:nvSpPr>
          <p:cNvPr id="10" name="Text Placeholder 9">
            <a:extLst>
              <a:ext uri="{FF2B5EF4-FFF2-40B4-BE49-F238E27FC236}">
                <a16:creationId xmlns:a16="http://schemas.microsoft.com/office/drawing/2014/main" id="{9C492B4B-77E1-6357-8BE6-55AE7A9A42F9}"/>
              </a:ext>
            </a:extLst>
          </p:cNvPr>
          <p:cNvSpPr>
            <a:spLocks noGrp="1"/>
          </p:cNvSpPr>
          <p:nvPr>
            <p:ph type="body" sz="quarter" idx="38"/>
          </p:nvPr>
        </p:nvSpPr>
        <p:spPr/>
        <p:txBody>
          <a:bodyPr/>
          <a:lstStyle/>
          <a:p>
            <a:r>
              <a:rPr lang="en-IE"/>
              <a:t>6</a:t>
            </a:r>
          </a:p>
        </p:txBody>
      </p:sp>
      <p:sp>
        <p:nvSpPr>
          <p:cNvPr id="11" name="Text Placeholder 10">
            <a:extLst>
              <a:ext uri="{FF2B5EF4-FFF2-40B4-BE49-F238E27FC236}">
                <a16:creationId xmlns:a16="http://schemas.microsoft.com/office/drawing/2014/main" id="{C713EC95-C6D3-E89F-842A-BABF0DFF9BC7}"/>
              </a:ext>
            </a:extLst>
          </p:cNvPr>
          <p:cNvSpPr>
            <a:spLocks noGrp="1"/>
          </p:cNvSpPr>
          <p:nvPr>
            <p:ph type="body" sz="quarter" idx="35"/>
          </p:nvPr>
        </p:nvSpPr>
        <p:spPr/>
        <p:txBody>
          <a:bodyPr/>
          <a:lstStyle/>
          <a:p>
            <a:r>
              <a:rPr lang="en-IE"/>
              <a:t>3</a:t>
            </a:r>
          </a:p>
        </p:txBody>
      </p:sp>
      <p:sp>
        <p:nvSpPr>
          <p:cNvPr id="12" name="Text Placeholder 11">
            <a:extLst>
              <a:ext uri="{FF2B5EF4-FFF2-40B4-BE49-F238E27FC236}">
                <a16:creationId xmlns:a16="http://schemas.microsoft.com/office/drawing/2014/main" id="{389D594E-55B9-386C-B8B1-910C6D7BB3DE}"/>
              </a:ext>
            </a:extLst>
          </p:cNvPr>
          <p:cNvSpPr>
            <a:spLocks noGrp="1"/>
          </p:cNvSpPr>
          <p:nvPr>
            <p:ph type="body" sz="quarter" idx="36"/>
          </p:nvPr>
        </p:nvSpPr>
        <p:spPr/>
        <p:txBody>
          <a:bodyPr/>
          <a:lstStyle/>
          <a:p>
            <a:r>
              <a:rPr lang="en-IE"/>
              <a:t>4</a:t>
            </a:r>
          </a:p>
        </p:txBody>
      </p:sp>
      <p:sp>
        <p:nvSpPr>
          <p:cNvPr id="13" name="Text Placeholder 12">
            <a:extLst>
              <a:ext uri="{FF2B5EF4-FFF2-40B4-BE49-F238E27FC236}">
                <a16:creationId xmlns:a16="http://schemas.microsoft.com/office/drawing/2014/main" id="{086C381B-28C2-3991-0AAC-F8CE68392313}"/>
              </a:ext>
            </a:extLst>
          </p:cNvPr>
          <p:cNvSpPr>
            <a:spLocks noGrp="1"/>
          </p:cNvSpPr>
          <p:nvPr>
            <p:ph type="body" sz="quarter" idx="39"/>
          </p:nvPr>
        </p:nvSpPr>
        <p:spPr/>
        <p:txBody>
          <a:bodyPr/>
          <a:lstStyle/>
          <a:p>
            <a:r>
              <a:rPr lang="en-IE"/>
              <a:t>5</a:t>
            </a:r>
          </a:p>
        </p:txBody>
      </p:sp>
      <p:sp>
        <p:nvSpPr>
          <p:cNvPr id="14" name="Text Placeholder 13">
            <a:extLst>
              <a:ext uri="{FF2B5EF4-FFF2-40B4-BE49-F238E27FC236}">
                <a16:creationId xmlns:a16="http://schemas.microsoft.com/office/drawing/2014/main" id="{AE76BA7B-3E6D-F368-0152-0EDC4B58F48D}"/>
              </a:ext>
            </a:extLst>
          </p:cNvPr>
          <p:cNvSpPr>
            <a:spLocks noGrp="1"/>
          </p:cNvSpPr>
          <p:nvPr>
            <p:ph type="body" sz="quarter" idx="40"/>
          </p:nvPr>
        </p:nvSpPr>
        <p:spPr>
          <a:xfrm>
            <a:off x="1480634" y="4471013"/>
            <a:ext cx="2130961" cy="1246874"/>
          </a:xfrm>
        </p:spPr>
        <p:txBody>
          <a:bodyPr>
            <a:normAutofit/>
          </a:bodyPr>
          <a:lstStyle/>
          <a:p>
            <a:pPr marL="0" indent="0"/>
            <a:r>
              <a:rPr lang="en-IE"/>
              <a:t>Create a strategy that works for you</a:t>
            </a:r>
          </a:p>
        </p:txBody>
      </p:sp>
      <p:sp>
        <p:nvSpPr>
          <p:cNvPr id="15" name="Text Placeholder 14">
            <a:extLst>
              <a:ext uri="{FF2B5EF4-FFF2-40B4-BE49-F238E27FC236}">
                <a16:creationId xmlns:a16="http://schemas.microsoft.com/office/drawing/2014/main" id="{5F47A2C4-A74D-5CA4-54B4-4AA75C8D654F}"/>
              </a:ext>
            </a:extLst>
          </p:cNvPr>
          <p:cNvSpPr>
            <a:spLocks noGrp="1"/>
          </p:cNvSpPr>
          <p:nvPr>
            <p:ph type="body" sz="quarter" idx="41"/>
          </p:nvPr>
        </p:nvSpPr>
        <p:spPr/>
        <p:txBody>
          <a:bodyPr/>
          <a:lstStyle/>
          <a:p>
            <a:r>
              <a:rPr lang="en-IE"/>
              <a:t>2</a:t>
            </a:r>
          </a:p>
        </p:txBody>
      </p:sp>
      <p:sp>
        <p:nvSpPr>
          <p:cNvPr id="2" name="TextBox 1">
            <a:extLst>
              <a:ext uri="{FF2B5EF4-FFF2-40B4-BE49-F238E27FC236}">
                <a16:creationId xmlns:a16="http://schemas.microsoft.com/office/drawing/2014/main" id="{ECC802E0-842B-4CEF-F2BE-98536A53E15B}"/>
              </a:ext>
            </a:extLst>
          </p:cNvPr>
          <p:cNvSpPr txBox="1"/>
          <p:nvPr/>
        </p:nvSpPr>
        <p:spPr>
          <a:xfrm>
            <a:off x="9872134" y="6189134"/>
            <a:ext cx="1971524" cy="369332"/>
          </a:xfrm>
          <a:prstGeom prst="rect">
            <a:avLst/>
          </a:prstGeom>
          <a:noFill/>
        </p:spPr>
        <p:txBody>
          <a:bodyPr wrap="square" rtlCol="0">
            <a:spAutoFit/>
          </a:bodyPr>
          <a:lstStyle/>
          <a:p>
            <a:r>
              <a:rPr lang="en-IE">
                <a:hlinkClick r:id="rId2"/>
              </a:rPr>
              <a:t>source</a:t>
            </a:r>
            <a:endParaRPr lang="en-IE"/>
          </a:p>
        </p:txBody>
      </p:sp>
    </p:spTree>
    <p:extLst>
      <p:ext uri="{BB962C8B-B14F-4D97-AF65-F5344CB8AC3E}">
        <p14:creationId xmlns:p14="http://schemas.microsoft.com/office/powerpoint/2010/main" val="3715590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8FAC07-5647-0B4B-AD26-E78E3A698A1E}"/>
              </a:ext>
            </a:extLst>
          </p:cNvPr>
          <p:cNvSpPr>
            <a:spLocks noGrp="1"/>
          </p:cNvSpPr>
          <p:nvPr>
            <p:ph type="body" sz="quarter" idx="17"/>
          </p:nvPr>
        </p:nvSpPr>
        <p:spPr>
          <a:xfrm>
            <a:off x="5003138" y="2175836"/>
            <a:ext cx="4784329" cy="1881947"/>
          </a:xfrm>
        </p:spPr>
        <p:txBody>
          <a:bodyPr>
            <a:normAutofit lnSpcReduction="10000"/>
          </a:bodyPr>
          <a:lstStyle/>
          <a:p>
            <a:r>
              <a:rPr lang="en-US" dirty="0">
                <a:cs typeface="Calibri"/>
              </a:rPr>
              <a:t>What is Sustainable Procurement?</a:t>
            </a:r>
            <a:endParaRPr lang="en-US" dirty="0"/>
          </a:p>
        </p:txBody>
      </p:sp>
      <p:sp>
        <p:nvSpPr>
          <p:cNvPr id="5" name="Text Placeholder 4">
            <a:extLst>
              <a:ext uri="{FF2B5EF4-FFF2-40B4-BE49-F238E27FC236}">
                <a16:creationId xmlns:a16="http://schemas.microsoft.com/office/drawing/2014/main" id="{430A4C18-0205-DC4A-91BE-E2303B132108}"/>
              </a:ext>
            </a:extLst>
          </p:cNvPr>
          <p:cNvSpPr>
            <a:spLocks noGrp="1"/>
          </p:cNvSpPr>
          <p:nvPr>
            <p:ph type="body" sz="quarter" idx="18"/>
          </p:nvPr>
        </p:nvSpPr>
        <p:spPr>
          <a:xfrm>
            <a:off x="5003138" y="819365"/>
            <a:ext cx="3791493" cy="845970"/>
          </a:xfrm>
        </p:spPr>
        <p:txBody>
          <a:bodyPr/>
          <a:lstStyle/>
          <a:p>
            <a:r>
              <a:rPr lang="en-US"/>
              <a:t>Section 1</a:t>
            </a:r>
          </a:p>
        </p:txBody>
      </p:sp>
    </p:spTree>
    <p:extLst>
      <p:ext uri="{BB962C8B-B14F-4D97-AF65-F5344CB8AC3E}">
        <p14:creationId xmlns:p14="http://schemas.microsoft.com/office/powerpoint/2010/main" val="259500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11271E-E868-E213-9DA8-C3885988069B}"/>
              </a:ext>
            </a:extLst>
          </p:cNvPr>
          <p:cNvSpPr>
            <a:spLocks noGrp="1"/>
          </p:cNvSpPr>
          <p:nvPr>
            <p:ph type="body" sz="quarter" idx="20"/>
          </p:nvPr>
        </p:nvSpPr>
        <p:spPr>
          <a:xfrm>
            <a:off x="5623803" y="1560875"/>
            <a:ext cx="5532910" cy="4306547"/>
          </a:xfrm>
        </p:spPr>
        <p:txBody>
          <a:bodyPr/>
          <a:lstStyle/>
          <a:p>
            <a:r>
              <a:rPr lang="en-US"/>
              <a:t>So, you’ve decided it’s about time you shaped a comprehensive sustainability </a:t>
            </a:r>
            <a:r>
              <a:rPr lang="en-US" err="1"/>
              <a:t>programme</a:t>
            </a:r>
            <a:r>
              <a:rPr lang="en-US"/>
              <a:t>, but where to start? </a:t>
            </a:r>
          </a:p>
          <a:p>
            <a:r>
              <a:rPr lang="en-US"/>
              <a:t>The first step to making lasting change is identifying key stakeholders and decision-makers concerned with your company and communicating your business case to them. Put together a presentation that explains </a:t>
            </a:r>
            <a:r>
              <a:rPr lang="en-US" b="1"/>
              <a:t>why sustainable procurement is essential </a:t>
            </a:r>
            <a:r>
              <a:rPr lang="en-US"/>
              <a:t>and how it will contribute to the business’s bottom line. </a:t>
            </a:r>
          </a:p>
          <a:p>
            <a:r>
              <a:rPr lang="en-US"/>
              <a:t>Identify other cheerleaders inside or outside the company who will advocate for you and support your efforts.</a:t>
            </a:r>
          </a:p>
          <a:p>
            <a:endParaRPr lang="en-IE"/>
          </a:p>
        </p:txBody>
      </p:sp>
      <p:sp>
        <p:nvSpPr>
          <p:cNvPr id="3" name="Text Placeholder 2">
            <a:extLst>
              <a:ext uri="{FF2B5EF4-FFF2-40B4-BE49-F238E27FC236}">
                <a16:creationId xmlns:a16="http://schemas.microsoft.com/office/drawing/2014/main" id="{E5D2932B-C261-2A91-B6AA-CB0A24615570}"/>
              </a:ext>
            </a:extLst>
          </p:cNvPr>
          <p:cNvSpPr>
            <a:spLocks noGrp="1"/>
          </p:cNvSpPr>
          <p:nvPr>
            <p:ph type="body" sz="quarter" idx="22"/>
          </p:nvPr>
        </p:nvSpPr>
        <p:spPr/>
        <p:txBody>
          <a:bodyPr anchor="t"/>
          <a:lstStyle/>
          <a:p>
            <a:r>
              <a:rPr lang="en-IE"/>
              <a:t>Make a business case</a:t>
            </a:r>
          </a:p>
          <a:p>
            <a:endParaRPr lang="en-IE"/>
          </a:p>
        </p:txBody>
      </p:sp>
      <p:sp>
        <p:nvSpPr>
          <p:cNvPr id="5" name="Text Placeholder 4">
            <a:extLst>
              <a:ext uri="{FF2B5EF4-FFF2-40B4-BE49-F238E27FC236}">
                <a16:creationId xmlns:a16="http://schemas.microsoft.com/office/drawing/2014/main" id="{38653808-E3EE-4BAD-B8E5-663B8D5AAE24}"/>
              </a:ext>
            </a:extLst>
          </p:cNvPr>
          <p:cNvSpPr>
            <a:spLocks noGrp="1"/>
          </p:cNvSpPr>
          <p:nvPr>
            <p:ph type="body" sz="quarter" idx="24"/>
          </p:nvPr>
        </p:nvSpPr>
        <p:spPr/>
        <p:txBody>
          <a:bodyPr/>
          <a:lstStyle/>
          <a:p>
            <a:r>
              <a:rPr lang="en-IE"/>
              <a:t>1</a:t>
            </a:r>
          </a:p>
        </p:txBody>
      </p:sp>
      <p:pic>
        <p:nvPicPr>
          <p:cNvPr id="7" name="Picture 6" descr="People in a presentation">
            <a:extLst>
              <a:ext uri="{FF2B5EF4-FFF2-40B4-BE49-F238E27FC236}">
                <a16:creationId xmlns:a16="http://schemas.microsoft.com/office/drawing/2014/main" id="{AE867965-9F61-C1C3-B187-4D8058A571ED}"/>
              </a:ext>
            </a:extLst>
          </p:cNvPr>
          <p:cNvPicPr>
            <a:picLocks noChangeAspect="1"/>
          </p:cNvPicPr>
          <p:nvPr/>
        </p:nvPicPr>
        <p:blipFill rotWithShape="1">
          <a:blip r:embed="rId2"/>
          <a:srcRect l="12350" r="7240"/>
          <a:stretch/>
        </p:blipFill>
        <p:spPr>
          <a:xfrm>
            <a:off x="103536" y="1941875"/>
            <a:ext cx="4866397" cy="4038710"/>
          </a:xfrm>
          <a:prstGeom prst="rect">
            <a:avLst/>
          </a:prstGeom>
        </p:spPr>
      </p:pic>
    </p:spTree>
    <p:extLst>
      <p:ext uri="{BB962C8B-B14F-4D97-AF65-F5344CB8AC3E}">
        <p14:creationId xmlns:p14="http://schemas.microsoft.com/office/powerpoint/2010/main" val="2042729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1715C-5666-0505-644E-2A8FDD168722}"/>
              </a:ext>
            </a:extLst>
          </p:cNvPr>
          <p:cNvSpPr>
            <a:spLocks noGrp="1"/>
          </p:cNvSpPr>
          <p:nvPr>
            <p:ph type="body" sz="quarter" idx="20"/>
          </p:nvPr>
        </p:nvSpPr>
        <p:spPr>
          <a:xfrm>
            <a:off x="5626483" y="1560875"/>
            <a:ext cx="5630515" cy="4812216"/>
          </a:xfrm>
        </p:spPr>
        <p:txBody>
          <a:bodyPr/>
          <a:lstStyle/>
          <a:p>
            <a:pPr marL="342900" indent="-342900">
              <a:buClr>
                <a:srgbClr val="A2CC3A"/>
              </a:buClr>
              <a:buFont typeface="Arial" panose="020B0604020202020204" pitchFamily="34" charset="0"/>
              <a:buChar char="•"/>
            </a:pPr>
            <a:r>
              <a:rPr lang="en-US"/>
              <a:t>Identify your priorities: pain points, and high-risk areas. </a:t>
            </a:r>
          </a:p>
          <a:p>
            <a:pPr marL="342900" indent="-342900">
              <a:buClr>
                <a:srgbClr val="A2CC3A"/>
              </a:buClr>
              <a:buFont typeface="Arial" panose="020B0604020202020204" pitchFamily="34" charset="0"/>
              <a:buChar char="•"/>
            </a:pPr>
            <a:r>
              <a:rPr lang="en-US"/>
              <a:t>Which areas of your supply chain will most benefit from the change? </a:t>
            </a:r>
          </a:p>
          <a:p>
            <a:pPr marL="342900" indent="-342900">
              <a:buClr>
                <a:srgbClr val="A2CC3A"/>
              </a:buClr>
              <a:buFont typeface="Arial" panose="020B0604020202020204" pitchFamily="34" charset="0"/>
              <a:buChar char="•"/>
            </a:pPr>
            <a:r>
              <a:rPr lang="en-US"/>
              <a:t>Be realistic with your goals. Sustainability initiatives should never come at the expense of business success.</a:t>
            </a:r>
          </a:p>
          <a:p>
            <a:pPr marL="342900" indent="-342900">
              <a:buClr>
                <a:srgbClr val="A2CC3A"/>
              </a:buClr>
              <a:buFont typeface="Arial" panose="020B0604020202020204" pitchFamily="34" charset="0"/>
              <a:buChar char="•"/>
            </a:pPr>
            <a:r>
              <a:rPr lang="en-US"/>
              <a:t>Figuring out how to operate more efficiently is often a practical place to start. </a:t>
            </a:r>
          </a:p>
          <a:p>
            <a:pPr marL="342900" indent="-342900">
              <a:buClr>
                <a:srgbClr val="A2CC3A"/>
              </a:buClr>
              <a:buFont typeface="Arial" panose="020B0604020202020204" pitchFamily="34" charset="0"/>
              <a:buChar char="•"/>
            </a:pPr>
            <a:r>
              <a:rPr lang="en-US"/>
              <a:t>It’s also important to try and integrate sustainable practices into your existing procurement processes, rather than starting anew.</a:t>
            </a:r>
          </a:p>
          <a:p>
            <a:pPr marL="342900" indent="-342900">
              <a:buClr>
                <a:srgbClr val="A2CC3A"/>
              </a:buClr>
              <a:buFont typeface="Arial" panose="020B0604020202020204" pitchFamily="34" charset="0"/>
              <a:buChar char="•"/>
            </a:pPr>
            <a:endParaRPr lang="en-IE"/>
          </a:p>
        </p:txBody>
      </p:sp>
      <p:sp>
        <p:nvSpPr>
          <p:cNvPr id="3" name="Text Placeholder 2">
            <a:extLst>
              <a:ext uri="{FF2B5EF4-FFF2-40B4-BE49-F238E27FC236}">
                <a16:creationId xmlns:a16="http://schemas.microsoft.com/office/drawing/2014/main" id="{27F765AB-9C14-0471-8989-B5A3C4719EA9}"/>
              </a:ext>
            </a:extLst>
          </p:cNvPr>
          <p:cNvSpPr>
            <a:spLocks noGrp="1"/>
          </p:cNvSpPr>
          <p:nvPr>
            <p:ph type="body" sz="quarter" idx="22"/>
          </p:nvPr>
        </p:nvSpPr>
        <p:spPr>
          <a:xfrm>
            <a:off x="5980953" y="556073"/>
            <a:ext cx="4921574" cy="1146008"/>
          </a:xfrm>
        </p:spPr>
        <p:txBody>
          <a:bodyPr>
            <a:normAutofit/>
          </a:bodyPr>
          <a:lstStyle/>
          <a:p>
            <a:r>
              <a:rPr lang="en-US"/>
              <a:t>Create a strategy that works for you</a:t>
            </a:r>
          </a:p>
          <a:p>
            <a:endParaRPr lang="en-IE"/>
          </a:p>
        </p:txBody>
      </p:sp>
      <p:sp>
        <p:nvSpPr>
          <p:cNvPr id="4" name="Text Placeholder 3">
            <a:extLst>
              <a:ext uri="{FF2B5EF4-FFF2-40B4-BE49-F238E27FC236}">
                <a16:creationId xmlns:a16="http://schemas.microsoft.com/office/drawing/2014/main" id="{EB69AC88-DBB0-AE0B-39FC-96C01B53C0E0}"/>
              </a:ext>
            </a:extLst>
          </p:cNvPr>
          <p:cNvSpPr>
            <a:spLocks noGrp="1"/>
          </p:cNvSpPr>
          <p:nvPr>
            <p:ph type="body" sz="quarter" idx="23"/>
          </p:nvPr>
        </p:nvSpPr>
        <p:spPr>
          <a:xfrm>
            <a:off x="98668" y="257503"/>
            <a:ext cx="4662529" cy="1743148"/>
          </a:xfrm>
        </p:spPr>
        <p:txBody>
          <a:bodyPr>
            <a:normAutofit/>
          </a:bodyPr>
          <a:lstStyle/>
          <a:p>
            <a:pPr algn="ctr"/>
            <a:r>
              <a:rPr lang="en-US" sz="2400" b="1"/>
              <a:t>Procurement teams and companies come in all different shapes and sizes, which means there is no one-size-fits-all when implementing sustainability initiatives.</a:t>
            </a:r>
            <a:endParaRPr lang="en-IE" sz="2400" b="1"/>
          </a:p>
        </p:txBody>
      </p:sp>
      <p:sp>
        <p:nvSpPr>
          <p:cNvPr id="5" name="Text Placeholder 4">
            <a:extLst>
              <a:ext uri="{FF2B5EF4-FFF2-40B4-BE49-F238E27FC236}">
                <a16:creationId xmlns:a16="http://schemas.microsoft.com/office/drawing/2014/main" id="{B90E0BB2-2957-3A0C-5A00-B7C4A58D3539}"/>
              </a:ext>
            </a:extLst>
          </p:cNvPr>
          <p:cNvSpPr>
            <a:spLocks noGrp="1"/>
          </p:cNvSpPr>
          <p:nvPr>
            <p:ph type="body" sz="quarter" idx="24"/>
          </p:nvPr>
        </p:nvSpPr>
        <p:spPr/>
        <p:txBody>
          <a:bodyPr/>
          <a:lstStyle/>
          <a:p>
            <a:r>
              <a:rPr lang="en-IE"/>
              <a:t>2</a:t>
            </a:r>
          </a:p>
        </p:txBody>
      </p:sp>
      <p:pic>
        <p:nvPicPr>
          <p:cNvPr id="7" name="Picture 6" descr="Shelf filled with packed boxes and shopping bags">
            <a:extLst>
              <a:ext uri="{FF2B5EF4-FFF2-40B4-BE49-F238E27FC236}">
                <a16:creationId xmlns:a16="http://schemas.microsoft.com/office/drawing/2014/main" id="{731AC0CD-E984-7F3D-522B-050D1AEA1643}"/>
              </a:ext>
            </a:extLst>
          </p:cNvPr>
          <p:cNvPicPr>
            <a:picLocks noChangeAspect="1"/>
          </p:cNvPicPr>
          <p:nvPr/>
        </p:nvPicPr>
        <p:blipFill rotWithShape="1">
          <a:blip r:embed="rId2"/>
          <a:srcRect l="5863" r="5751"/>
          <a:stretch/>
        </p:blipFill>
        <p:spPr>
          <a:xfrm>
            <a:off x="0" y="2259766"/>
            <a:ext cx="5037667" cy="3988634"/>
          </a:xfrm>
          <a:prstGeom prst="rect">
            <a:avLst/>
          </a:prstGeom>
        </p:spPr>
      </p:pic>
    </p:spTree>
    <p:extLst>
      <p:ext uri="{BB962C8B-B14F-4D97-AF65-F5344CB8AC3E}">
        <p14:creationId xmlns:p14="http://schemas.microsoft.com/office/powerpoint/2010/main" val="129078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423044-FCA4-E7A2-C1EB-E27616C0D766}"/>
              </a:ext>
            </a:extLst>
          </p:cNvPr>
          <p:cNvSpPr>
            <a:spLocks noGrp="1"/>
          </p:cNvSpPr>
          <p:nvPr>
            <p:ph type="body" sz="quarter" idx="20"/>
          </p:nvPr>
        </p:nvSpPr>
        <p:spPr>
          <a:xfrm>
            <a:off x="5623802" y="1565252"/>
            <a:ext cx="5501397" cy="4807839"/>
          </a:xfrm>
        </p:spPr>
        <p:txBody>
          <a:bodyPr/>
          <a:lstStyle/>
          <a:p>
            <a:r>
              <a:rPr lang="en-US"/>
              <a:t>Once you’ve figured out your sustainability priorities and ultimate aims, it’s time to review and audit your suppliers. </a:t>
            </a:r>
          </a:p>
          <a:p>
            <a:r>
              <a:rPr lang="en-US" b="1"/>
              <a:t>Which of them accommodates, or can work to accommodate, your newly-established needs? </a:t>
            </a:r>
          </a:p>
          <a:p>
            <a:r>
              <a:rPr lang="en-US"/>
              <a:t>It’s worth developing a scoresheet to rate and compare suppliers. This process is also a fantastic opportunity to get to know your suppliers better.</a:t>
            </a:r>
          </a:p>
          <a:p>
            <a:endParaRPr lang="en-IE"/>
          </a:p>
        </p:txBody>
      </p:sp>
      <p:sp>
        <p:nvSpPr>
          <p:cNvPr id="3" name="Text Placeholder 2">
            <a:extLst>
              <a:ext uri="{FF2B5EF4-FFF2-40B4-BE49-F238E27FC236}">
                <a16:creationId xmlns:a16="http://schemas.microsoft.com/office/drawing/2014/main" id="{6D81E91D-FA32-8F0F-E2FA-9AD2B4C22BE3}"/>
              </a:ext>
            </a:extLst>
          </p:cNvPr>
          <p:cNvSpPr>
            <a:spLocks noGrp="1"/>
          </p:cNvSpPr>
          <p:nvPr>
            <p:ph type="body" sz="quarter" idx="22"/>
          </p:nvPr>
        </p:nvSpPr>
        <p:spPr>
          <a:xfrm>
            <a:off x="5945738" y="484909"/>
            <a:ext cx="4921574" cy="1058332"/>
          </a:xfrm>
        </p:spPr>
        <p:txBody>
          <a:bodyPr anchor="t">
            <a:normAutofit lnSpcReduction="10000"/>
          </a:bodyPr>
          <a:lstStyle/>
          <a:p>
            <a:r>
              <a:rPr lang="en-US"/>
              <a:t>Find suppliers that align with your end-goal</a:t>
            </a:r>
          </a:p>
          <a:p>
            <a:endParaRPr lang="en-IE"/>
          </a:p>
        </p:txBody>
      </p:sp>
      <p:sp>
        <p:nvSpPr>
          <p:cNvPr id="5" name="Text Placeholder 4">
            <a:extLst>
              <a:ext uri="{FF2B5EF4-FFF2-40B4-BE49-F238E27FC236}">
                <a16:creationId xmlns:a16="http://schemas.microsoft.com/office/drawing/2014/main" id="{8FFDB995-AA66-C59C-AC08-EF30E899D905}"/>
              </a:ext>
            </a:extLst>
          </p:cNvPr>
          <p:cNvSpPr>
            <a:spLocks noGrp="1"/>
          </p:cNvSpPr>
          <p:nvPr>
            <p:ph type="body" sz="quarter" idx="24"/>
          </p:nvPr>
        </p:nvSpPr>
        <p:spPr/>
        <p:txBody>
          <a:bodyPr/>
          <a:lstStyle/>
          <a:p>
            <a:r>
              <a:rPr lang="en-IE"/>
              <a:t>3</a:t>
            </a:r>
          </a:p>
        </p:txBody>
      </p:sp>
      <p:pic>
        <p:nvPicPr>
          <p:cNvPr id="7" name="Picture 6" descr="Person writing in planner">
            <a:extLst>
              <a:ext uri="{FF2B5EF4-FFF2-40B4-BE49-F238E27FC236}">
                <a16:creationId xmlns:a16="http://schemas.microsoft.com/office/drawing/2014/main" id="{B59E8ED6-6B06-7644-8C6E-E7FDB643AD80}"/>
              </a:ext>
            </a:extLst>
          </p:cNvPr>
          <p:cNvPicPr>
            <a:picLocks noChangeAspect="1"/>
          </p:cNvPicPr>
          <p:nvPr/>
        </p:nvPicPr>
        <p:blipFill>
          <a:blip r:embed="rId2"/>
          <a:stretch>
            <a:fillRect/>
          </a:stretch>
        </p:blipFill>
        <p:spPr>
          <a:xfrm>
            <a:off x="67733" y="2110737"/>
            <a:ext cx="5003800" cy="3716867"/>
          </a:xfrm>
          <a:prstGeom prst="rect">
            <a:avLst/>
          </a:prstGeom>
        </p:spPr>
      </p:pic>
    </p:spTree>
    <p:extLst>
      <p:ext uri="{BB962C8B-B14F-4D97-AF65-F5344CB8AC3E}">
        <p14:creationId xmlns:p14="http://schemas.microsoft.com/office/powerpoint/2010/main" val="2313802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391977-904F-EBD1-7A80-FDD84E0260E3}"/>
              </a:ext>
            </a:extLst>
          </p:cNvPr>
          <p:cNvSpPr>
            <a:spLocks noGrp="1"/>
          </p:cNvSpPr>
          <p:nvPr>
            <p:ph type="body" sz="quarter" idx="20"/>
          </p:nvPr>
        </p:nvSpPr>
        <p:spPr>
          <a:xfrm>
            <a:off x="5623803" y="1560876"/>
            <a:ext cx="5560664" cy="4812216"/>
          </a:xfrm>
        </p:spPr>
        <p:txBody>
          <a:bodyPr/>
          <a:lstStyle/>
          <a:p>
            <a:r>
              <a:rPr lang="en-US"/>
              <a:t>Change won’t happen without company-wide collaboration that ensures all areas of your </a:t>
            </a:r>
            <a:r>
              <a:rPr lang="en-US" err="1"/>
              <a:t>organisation</a:t>
            </a:r>
            <a:r>
              <a:rPr lang="en-US"/>
              <a:t> or company are aligned. </a:t>
            </a:r>
          </a:p>
          <a:p>
            <a:endParaRPr lang="en-US" sz="1800"/>
          </a:p>
          <a:p>
            <a:r>
              <a:rPr lang="en-US"/>
              <a:t>Indeed, 70% of companies claim that multi-stakeholder collaborations are key to more sustainable and ethical supply chains. </a:t>
            </a:r>
          </a:p>
          <a:p>
            <a:endParaRPr lang="en-US" sz="1800"/>
          </a:p>
          <a:p>
            <a:r>
              <a:rPr lang="en-US"/>
              <a:t>You might also choose to work alongside other businesses or NGOs to share best practices in achieving your common goals.</a:t>
            </a:r>
          </a:p>
          <a:p>
            <a:endParaRPr lang="en-IE"/>
          </a:p>
        </p:txBody>
      </p:sp>
      <p:sp>
        <p:nvSpPr>
          <p:cNvPr id="3" name="Text Placeholder 2">
            <a:extLst>
              <a:ext uri="{FF2B5EF4-FFF2-40B4-BE49-F238E27FC236}">
                <a16:creationId xmlns:a16="http://schemas.microsoft.com/office/drawing/2014/main" id="{6B941CC9-F1E5-E3F8-DE71-3DD1D4CC0429}"/>
              </a:ext>
            </a:extLst>
          </p:cNvPr>
          <p:cNvSpPr>
            <a:spLocks noGrp="1"/>
          </p:cNvSpPr>
          <p:nvPr>
            <p:ph type="body" sz="quarter" idx="22"/>
          </p:nvPr>
        </p:nvSpPr>
        <p:spPr/>
        <p:txBody>
          <a:bodyPr anchor="t"/>
          <a:lstStyle/>
          <a:p>
            <a:r>
              <a:rPr lang="en-IE"/>
              <a:t>Work collaboratively</a:t>
            </a:r>
          </a:p>
          <a:p>
            <a:endParaRPr lang="en-IE"/>
          </a:p>
        </p:txBody>
      </p:sp>
      <p:sp>
        <p:nvSpPr>
          <p:cNvPr id="5" name="Text Placeholder 4">
            <a:extLst>
              <a:ext uri="{FF2B5EF4-FFF2-40B4-BE49-F238E27FC236}">
                <a16:creationId xmlns:a16="http://schemas.microsoft.com/office/drawing/2014/main" id="{78B81036-F89F-F20E-CB91-2076BC213F02}"/>
              </a:ext>
            </a:extLst>
          </p:cNvPr>
          <p:cNvSpPr>
            <a:spLocks noGrp="1"/>
          </p:cNvSpPr>
          <p:nvPr>
            <p:ph type="body" sz="quarter" idx="24"/>
          </p:nvPr>
        </p:nvSpPr>
        <p:spPr/>
        <p:txBody>
          <a:bodyPr/>
          <a:lstStyle/>
          <a:p>
            <a:r>
              <a:rPr lang="en-IE"/>
              <a:t>4</a:t>
            </a:r>
          </a:p>
        </p:txBody>
      </p:sp>
      <p:pic>
        <p:nvPicPr>
          <p:cNvPr id="7" name="Picture 6" descr="Business team brainstorming">
            <a:extLst>
              <a:ext uri="{FF2B5EF4-FFF2-40B4-BE49-F238E27FC236}">
                <a16:creationId xmlns:a16="http://schemas.microsoft.com/office/drawing/2014/main" id="{1995A5EA-7F8D-BA49-6882-34E541DD6102}"/>
              </a:ext>
            </a:extLst>
          </p:cNvPr>
          <p:cNvPicPr>
            <a:picLocks noChangeAspect="1"/>
          </p:cNvPicPr>
          <p:nvPr/>
        </p:nvPicPr>
        <p:blipFill>
          <a:blip r:embed="rId2"/>
          <a:stretch>
            <a:fillRect/>
          </a:stretch>
        </p:blipFill>
        <p:spPr>
          <a:xfrm>
            <a:off x="118533" y="2140372"/>
            <a:ext cx="4910667" cy="3657600"/>
          </a:xfrm>
          <a:prstGeom prst="rect">
            <a:avLst/>
          </a:prstGeom>
        </p:spPr>
      </p:pic>
    </p:spTree>
    <p:extLst>
      <p:ext uri="{BB962C8B-B14F-4D97-AF65-F5344CB8AC3E}">
        <p14:creationId xmlns:p14="http://schemas.microsoft.com/office/powerpoint/2010/main" val="374698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34A600-5FEA-BBFF-98CA-A3570639812B}"/>
              </a:ext>
            </a:extLst>
          </p:cNvPr>
          <p:cNvSpPr>
            <a:spLocks noGrp="1"/>
          </p:cNvSpPr>
          <p:nvPr>
            <p:ph type="body" sz="quarter" idx="20"/>
          </p:nvPr>
        </p:nvSpPr>
        <p:spPr>
          <a:xfrm>
            <a:off x="5470909" y="1565252"/>
            <a:ext cx="5873930" cy="4812216"/>
          </a:xfrm>
        </p:spPr>
        <p:txBody>
          <a:bodyPr/>
          <a:lstStyle/>
          <a:p>
            <a:r>
              <a:rPr lang="en-US"/>
              <a:t>Sustainable procurement </a:t>
            </a:r>
            <a:r>
              <a:rPr lang="en-US" u="sng"/>
              <a:t>cannot</a:t>
            </a:r>
            <a:r>
              <a:rPr lang="en-US"/>
              <a:t> be achieved without </a:t>
            </a:r>
            <a:r>
              <a:rPr lang="en-US" b="1"/>
              <a:t>transparency</a:t>
            </a:r>
            <a:r>
              <a:rPr lang="en-US"/>
              <a:t> throughout the supply chain, which means doing your homework. </a:t>
            </a:r>
          </a:p>
          <a:p>
            <a:r>
              <a:rPr lang="en-US"/>
              <a:t>You’ll need complete visibility of all your tier 1 suppliers, require tier 1 suppliers to do the same for their suppliers, and so on.</a:t>
            </a:r>
          </a:p>
          <a:p>
            <a:r>
              <a:rPr lang="en-US">
                <a:hlinkClick r:id="rId2">
                  <a:extLst>
                    <a:ext uri="{A12FA001-AC4F-418D-AE19-62706E023703}">
                      <ahyp:hlinkClr xmlns:ahyp="http://schemas.microsoft.com/office/drawing/2018/hyperlinkcolor" val="tx"/>
                    </a:ext>
                  </a:extLst>
                </a:hlinkClick>
              </a:rPr>
              <a:t>EcoVadis’ biennial report </a:t>
            </a:r>
            <a:r>
              <a:rPr lang="en-US"/>
              <a:t>Sustainable Procurement Barometer found that 45% of </a:t>
            </a:r>
            <a:r>
              <a:rPr lang="en-US" err="1"/>
              <a:t>organisations</a:t>
            </a:r>
            <a:r>
              <a:rPr lang="en-US"/>
              <a:t> only have visibility with tier 1 suppliers and concerningly, 28% claim to have no visibility into their supply chains at all.</a:t>
            </a:r>
          </a:p>
          <a:p>
            <a:endParaRPr lang="en-IE"/>
          </a:p>
        </p:txBody>
      </p:sp>
      <p:sp>
        <p:nvSpPr>
          <p:cNvPr id="3" name="Text Placeholder 2">
            <a:extLst>
              <a:ext uri="{FF2B5EF4-FFF2-40B4-BE49-F238E27FC236}">
                <a16:creationId xmlns:a16="http://schemas.microsoft.com/office/drawing/2014/main" id="{20B1A9AF-3949-B26F-5495-B9E34BC5AACA}"/>
              </a:ext>
            </a:extLst>
          </p:cNvPr>
          <p:cNvSpPr>
            <a:spLocks noGrp="1"/>
          </p:cNvSpPr>
          <p:nvPr>
            <p:ph type="body" sz="quarter" idx="22"/>
          </p:nvPr>
        </p:nvSpPr>
        <p:spPr>
          <a:xfrm>
            <a:off x="5947087" y="585184"/>
            <a:ext cx="4921574" cy="857158"/>
          </a:xfrm>
        </p:spPr>
        <p:txBody>
          <a:bodyPr anchor="t"/>
          <a:lstStyle/>
          <a:p>
            <a:r>
              <a:rPr lang="en-IE"/>
              <a:t>Do your homework</a:t>
            </a:r>
          </a:p>
          <a:p>
            <a:endParaRPr lang="en-IE"/>
          </a:p>
        </p:txBody>
      </p:sp>
      <p:sp>
        <p:nvSpPr>
          <p:cNvPr id="5" name="Text Placeholder 4">
            <a:extLst>
              <a:ext uri="{FF2B5EF4-FFF2-40B4-BE49-F238E27FC236}">
                <a16:creationId xmlns:a16="http://schemas.microsoft.com/office/drawing/2014/main" id="{161F0540-8BAF-A6BC-18DD-693CB3D856C2}"/>
              </a:ext>
            </a:extLst>
          </p:cNvPr>
          <p:cNvSpPr>
            <a:spLocks noGrp="1"/>
          </p:cNvSpPr>
          <p:nvPr>
            <p:ph type="body" sz="quarter" idx="24"/>
          </p:nvPr>
        </p:nvSpPr>
        <p:spPr/>
        <p:txBody>
          <a:bodyPr/>
          <a:lstStyle/>
          <a:p>
            <a:r>
              <a:rPr lang="en-IE"/>
              <a:t>5</a:t>
            </a:r>
          </a:p>
        </p:txBody>
      </p:sp>
      <p:pic>
        <p:nvPicPr>
          <p:cNvPr id="7" name="Picture 6" descr="Antique wood desk with pencil and paper">
            <a:extLst>
              <a:ext uri="{FF2B5EF4-FFF2-40B4-BE49-F238E27FC236}">
                <a16:creationId xmlns:a16="http://schemas.microsoft.com/office/drawing/2014/main" id="{DC92D63D-1074-F4B4-A42F-05E176AD6687}"/>
              </a:ext>
            </a:extLst>
          </p:cNvPr>
          <p:cNvPicPr>
            <a:picLocks noChangeAspect="1"/>
          </p:cNvPicPr>
          <p:nvPr/>
        </p:nvPicPr>
        <p:blipFill rotWithShape="1">
          <a:blip r:embed="rId3"/>
          <a:srcRect l="3694" r="3260"/>
          <a:stretch/>
        </p:blipFill>
        <p:spPr>
          <a:xfrm>
            <a:off x="46106" y="2192865"/>
            <a:ext cx="4991562" cy="3674535"/>
          </a:xfrm>
          <a:prstGeom prst="rect">
            <a:avLst/>
          </a:prstGeom>
        </p:spPr>
      </p:pic>
      <p:pic>
        <p:nvPicPr>
          <p:cNvPr id="8" name="Picture 4" descr="A picture containing logo&#10;&#10;Description automatically generated">
            <a:extLst>
              <a:ext uri="{FF2B5EF4-FFF2-40B4-BE49-F238E27FC236}">
                <a16:creationId xmlns:a16="http://schemas.microsoft.com/office/drawing/2014/main" id="{726D6B52-0215-7D66-BE7F-87AEBF7732F2}"/>
              </a:ext>
            </a:extLst>
          </p:cNvPr>
          <p:cNvPicPr>
            <a:picLocks noChangeAspect="1"/>
          </p:cNvPicPr>
          <p:nvPr/>
        </p:nvPicPr>
        <p:blipFill>
          <a:blip r:embed="rId4"/>
          <a:stretch>
            <a:fillRect/>
          </a:stretch>
        </p:blipFill>
        <p:spPr>
          <a:xfrm rot="1103149">
            <a:off x="1762408" y="2930809"/>
            <a:ext cx="1558958" cy="1099323"/>
          </a:xfrm>
          <a:prstGeom prst="rect">
            <a:avLst/>
          </a:prstGeom>
        </p:spPr>
      </p:pic>
    </p:spTree>
    <p:extLst>
      <p:ext uri="{BB962C8B-B14F-4D97-AF65-F5344CB8AC3E}">
        <p14:creationId xmlns:p14="http://schemas.microsoft.com/office/powerpoint/2010/main" val="2135226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EA8EAA-FEB1-B573-8101-029D16584C49}"/>
              </a:ext>
            </a:extLst>
          </p:cNvPr>
          <p:cNvSpPr>
            <a:spLocks noGrp="1"/>
          </p:cNvSpPr>
          <p:nvPr>
            <p:ph type="body" sz="quarter" idx="20"/>
          </p:nvPr>
        </p:nvSpPr>
        <p:spPr>
          <a:xfrm>
            <a:off x="5623803" y="1560876"/>
            <a:ext cx="5281882" cy="4812216"/>
          </a:xfrm>
        </p:spPr>
        <p:txBody>
          <a:bodyPr/>
          <a:lstStyle/>
          <a:p>
            <a:r>
              <a:rPr lang="en-US"/>
              <a:t>One thing we can guarantee is that change won’t happen overnight.</a:t>
            </a:r>
          </a:p>
          <a:p>
            <a:r>
              <a:rPr lang="en-US"/>
              <a:t>Implementing sustainability measures takes time, commitment and patience.</a:t>
            </a:r>
          </a:p>
          <a:p>
            <a:r>
              <a:rPr lang="en-US"/>
              <a:t>Rather than biting off more than you can chew in a small space of time, start by focusing on the quick wins.</a:t>
            </a:r>
          </a:p>
          <a:p>
            <a:endParaRPr lang="en-IE"/>
          </a:p>
        </p:txBody>
      </p:sp>
      <p:sp>
        <p:nvSpPr>
          <p:cNvPr id="3" name="Text Placeholder 2">
            <a:extLst>
              <a:ext uri="{FF2B5EF4-FFF2-40B4-BE49-F238E27FC236}">
                <a16:creationId xmlns:a16="http://schemas.microsoft.com/office/drawing/2014/main" id="{55726329-1C8B-CA45-4DBE-629F83AF41BB}"/>
              </a:ext>
            </a:extLst>
          </p:cNvPr>
          <p:cNvSpPr>
            <a:spLocks noGrp="1"/>
          </p:cNvSpPr>
          <p:nvPr>
            <p:ph type="body" sz="quarter" idx="22"/>
          </p:nvPr>
        </p:nvSpPr>
        <p:spPr>
          <a:xfrm>
            <a:off x="5803957" y="537113"/>
            <a:ext cx="4921574" cy="857158"/>
          </a:xfrm>
        </p:spPr>
        <p:txBody>
          <a:bodyPr anchor="t"/>
          <a:lstStyle/>
          <a:p>
            <a:r>
              <a:rPr lang="en-US"/>
              <a:t>Take it one step at a time </a:t>
            </a:r>
          </a:p>
          <a:p>
            <a:endParaRPr lang="en-IE"/>
          </a:p>
        </p:txBody>
      </p:sp>
      <p:sp>
        <p:nvSpPr>
          <p:cNvPr id="4" name="Text Placeholder 3">
            <a:extLst>
              <a:ext uri="{FF2B5EF4-FFF2-40B4-BE49-F238E27FC236}">
                <a16:creationId xmlns:a16="http://schemas.microsoft.com/office/drawing/2014/main" id="{6050A549-A986-5714-886E-CDF7A7CA309F}"/>
              </a:ext>
            </a:extLst>
          </p:cNvPr>
          <p:cNvSpPr>
            <a:spLocks noGrp="1"/>
          </p:cNvSpPr>
          <p:nvPr>
            <p:ph type="body" sz="quarter" idx="23"/>
          </p:nvPr>
        </p:nvSpPr>
        <p:spPr>
          <a:xfrm>
            <a:off x="279401" y="441251"/>
            <a:ext cx="4393462" cy="1048882"/>
          </a:xfrm>
        </p:spPr>
        <p:txBody>
          <a:bodyPr>
            <a:normAutofit lnSpcReduction="10000"/>
          </a:bodyPr>
          <a:lstStyle/>
          <a:p>
            <a:pPr algn="ctr"/>
            <a:r>
              <a:rPr lang="en-US" sz="2400" b="1"/>
              <a:t>Those seemingly insignificant incremental changes can add up to make the greatest change.</a:t>
            </a:r>
          </a:p>
          <a:p>
            <a:pPr algn="ctr"/>
            <a:endParaRPr lang="en-IE" sz="2400" b="1"/>
          </a:p>
        </p:txBody>
      </p:sp>
      <p:sp>
        <p:nvSpPr>
          <p:cNvPr id="5" name="Text Placeholder 4">
            <a:extLst>
              <a:ext uri="{FF2B5EF4-FFF2-40B4-BE49-F238E27FC236}">
                <a16:creationId xmlns:a16="http://schemas.microsoft.com/office/drawing/2014/main" id="{021C3D92-2976-9D7D-A2D4-184F26AE32CC}"/>
              </a:ext>
            </a:extLst>
          </p:cNvPr>
          <p:cNvSpPr>
            <a:spLocks noGrp="1"/>
          </p:cNvSpPr>
          <p:nvPr>
            <p:ph type="body" sz="quarter" idx="24"/>
          </p:nvPr>
        </p:nvSpPr>
        <p:spPr/>
        <p:txBody>
          <a:bodyPr/>
          <a:lstStyle/>
          <a:p>
            <a:r>
              <a:rPr lang="en-IE"/>
              <a:t>6</a:t>
            </a:r>
          </a:p>
        </p:txBody>
      </p:sp>
      <p:pic>
        <p:nvPicPr>
          <p:cNvPr id="7" name="Picture 6" descr="Person stepping into the light">
            <a:extLst>
              <a:ext uri="{FF2B5EF4-FFF2-40B4-BE49-F238E27FC236}">
                <a16:creationId xmlns:a16="http://schemas.microsoft.com/office/drawing/2014/main" id="{3D1174B3-5D1A-491D-56A7-E164EF0DDA57}"/>
              </a:ext>
            </a:extLst>
          </p:cNvPr>
          <p:cNvPicPr>
            <a:picLocks noChangeAspect="1"/>
          </p:cNvPicPr>
          <p:nvPr/>
        </p:nvPicPr>
        <p:blipFill rotWithShape="1">
          <a:blip r:embed="rId2"/>
          <a:srcRect r="5204"/>
          <a:stretch/>
        </p:blipFill>
        <p:spPr>
          <a:xfrm>
            <a:off x="76200" y="1996438"/>
            <a:ext cx="4986867" cy="3945467"/>
          </a:xfrm>
          <a:prstGeom prst="rect">
            <a:avLst/>
          </a:prstGeom>
        </p:spPr>
      </p:pic>
    </p:spTree>
    <p:extLst>
      <p:ext uri="{BB962C8B-B14F-4D97-AF65-F5344CB8AC3E}">
        <p14:creationId xmlns:p14="http://schemas.microsoft.com/office/powerpoint/2010/main" val="62434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303A3D-287E-B57E-B5B9-AA02889B35A3}"/>
              </a:ext>
            </a:extLst>
          </p:cNvPr>
          <p:cNvSpPr>
            <a:spLocks noGrp="1"/>
          </p:cNvSpPr>
          <p:nvPr>
            <p:ph type="body" sz="quarter" idx="16"/>
          </p:nvPr>
        </p:nvSpPr>
        <p:spPr/>
        <p:txBody>
          <a:bodyPr>
            <a:normAutofit lnSpcReduction="10000"/>
          </a:bodyPr>
          <a:lstStyle/>
          <a:p>
            <a:r>
              <a:rPr lang="en-IE">
                <a:solidFill>
                  <a:srgbClr val="0B582E"/>
                </a:solidFill>
              </a:rPr>
              <a:t>RECAP:</a:t>
            </a:r>
          </a:p>
        </p:txBody>
      </p:sp>
      <p:sp>
        <p:nvSpPr>
          <p:cNvPr id="3" name="Text Placeholder 2">
            <a:extLst>
              <a:ext uri="{FF2B5EF4-FFF2-40B4-BE49-F238E27FC236}">
                <a16:creationId xmlns:a16="http://schemas.microsoft.com/office/drawing/2014/main" id="{79FB41AD-6C71-F79F-7F9A-D37CCC7A1F93}"/>
              </a:ext>
            </a:extLst>
          </p:cNvPr>
          <p:cNvSpPr>
            <a:spLocks noGrp="1"/>
          </p:cNvSpPr>
          <p:nvPr>
            <p:ph type="body" sz="quarter" idx="34"/>
          </p:nvPr>
        </p:nvSpPr>
        <p:spPr/>
        <p:txBody>
          <a:bodyPr>
            <a:normAutofit lnSpcReduction="10000"/>
          </a:bodyPr>
          <a:lstStyle/>
          <a:p>
            <a:r>
              <a:rPr lang="en-IE"/>
              <a:t>1</a:t>
            </a:r>
          </a:p>
        </p:txBody>
      </p:sp>
      <p:sp>
        <p:nvSpPr>
          <p:cNvPr id="4" name="Text Placeholder 3">
            <a:extLst>
              <a:ext uri="{FF2B5EF4-FFF2-40B4-BE49-F238E27FC236}">
                <a16:creationId xmlns:a16="http://schemas.microsoft.com/office/drawing/2014/main" id="{BA6A3EA0-3A86-D296-2CDB-73A70A89B255}"/>
              </a:ext>
            </a:extLst>
          </p:cNvPr>
          <p:cNvSpPr>
            <a:spLocks noGrp="1"/>
          </p:cNvSpPr>
          <p:nvPr>
            <p:ph type="body" sz="quarter" idx="35"/>
          </p:nvPr>
        </p:nvSpPr>
        <p:spPr/>
        <p:txBody>
          <a:bodyPr>
            <a:normAutofit lnSpcReduction="10000"/>
          </a:bodyPr>
          <a:lstStyle/>
          <a:p>
            <a:r>
              <a:rPr lang="en-IE"/>
              <a:t>2</a:t>
            </a:r>
          </a:p>
        </p:txBody>
      </p:sp>
      <p:sp>
        <p:nvSpPr>
          <p:cNvPr id="5" name="Text Placeholder 4">
            <a:extLst>
              <a:ext uri="{FF2B5EF4-FFF2-40B4-BE49-F238E27FC236}">
                <a16:creationId xmlns:a16="http://schemas.microsoft.com/office/drawing/2014/main" id="{8F8C0F3D-3FE7-4B52-3217-A26B0B3F0EEF}"/>
              </a:ext>
            </a:extLst>
          </p:cNvPr>
          <p:cNvSpPr>
            <a:spLocks noGrp="1"/>
          </p:cNvSpPr>
          <p:nvPr>
            <p:ph type="body" sz="quarter" idx="36"/>
          </p:nvPr>
        </p:nvSpPr>
        <p:spPr/>
        <p:txBody>
          <a:bodyPr>
            <a:normAutofit lnSpcReduction="10000"/>
          </a:bodyPr>
          <a:lstStyle/>
          <a:p>
            <a:r>
              <a:rPr lang="en-IE"/>
              <a:t>3</a:t>
            </a:r>
          </a:p>
        </p:txBody>
      </p:sp>
      <p:sp>
        <p:nvSpPr>
          <p:cNvPr id="6" name="Text Placeholder 5">
            <a:extLst>
              <a:ext uri="{FF2B5EF4-FFF2-40B4-BE49-F238E27FC236}">
                <a16:creationId xmlns:a16="http://schemas.microsoft.com/office/drawing/2014/main" id="{23415908-5EFD-C2E5-8F1D-25628B3FDDA6}"/>
              </a:ext>
            </a:extLst>
          </p:cNvPr>
          <p:cNvSpPr>
            <a:spLocks noGrp="1"/>
          </p:cNvSpPr>
          <p:nvPr>
            <p:ph type="body" sz="quarter" idx="21"/>
          </p:nvPr>
        </p:nvSpPr>
        <p:spPr/>
        <p:txBody>
          <a:bodyPr/>
          <a:lstStyle/>
          <a:p>
            <a:pPr marL="0" indent="0"/>
            <a:r>
              <a:rPr lang="en-US"/>
              <a:t>Planning ahead to manage demand</a:t>
            </a:r>
            <a:endParaRPr lang="en-IE"/>
          </a:p>
        </p:txBody>
      </p:sp>
      <p:sp>
        <p:nvSpPr>
          <p:cNvPr id="7" name="Text Placeholder 6">
            <a:extLst>
              <a:ext uri="{FF2B5EF4-FFF2-40B4-BE49-F238E27FC236}">
                <a16:creationId xmlns:a16="http://schemas.microsoft.com/office/drawing/2014/main" id="{A27A1C6B-5C19-EF7A-1BB6-C7F06B0E1144}"/>
              </a:ext>
            </a:extLst>
          </p:cNvPr>
          <p:cNvSpPr>
            <a:spLocks noGrp="1"/>
          </p:cNvSpPr>
          <p:nvPr>
            <p:ph type="body" sz="quarter" idx="39"/>
          </p:nvPr>
        </p:nvSpPr>
        <p:spPr>
          <a:xfrm>
            <a:off x="7497596" y="3594503"/>
            <a:ext cx="2408403" cy="1202080"/>
          </a:xfrm>
        </p:spPr>
        <p:txBody>
          <a:bodyPr>
            <a:normAutofit/>
          </a:bodyPr>
          <a:lstStyle/>
          <a:p>
            <a:pPr marL="0" indent="0"/>
            <a:r>
              <a:rPr lang="en-US"/>
              <a:t>Dealing with supply chain risks and impacts</a:t>
            </a:r>
            <a:endParaRPr lang="en-IE"/>
          </a:p>
        </p:txBody>
      </p:sp>
      <p:sp>
        <p:nvSpPr>
          <p:cNvPr id="8" name="Text Placeholder 7">
            <a:extLst>
              <a:ext uri="{FF2B5EF4-FFF2-40B4-BE49-F238E27FC236}">
                <a16:creationId xmlns:a16="http://schemas.microsoft.com/office/drawing/2014/main" id="{097E7CB8-BB9D-1CA5-90BF-03772F72F298}"/>
              </a:ext>
            </a:extLst>
          </p:cNvPr>
          <p:cNvSpPr>
            <a:spLocks noGrp="1"/>
          </p:cNvSpPr>
          <p:nvPr>
            <p:ph type="body" sz="quarter" idx="38"/>
          </p:nvPr>
        </p:nvSpPr>
        <p:spPr>
          <a:xfrm>
            <a:off x="4435825" y="3590035"/>
            <a:ext cx="2337507" cy="1202080"/>
          </a:xfrm>
        </p:spPr>
        <p:txBody>
          <a:bodyPr>
            <a:normAutofit/>
          </a:bodyPr>
          <a:lstStyle/>
          <a:p>
            <a:pPr marL="0" indent="0"/>
            <a:r>
              <a:rPr lang="en-IE"/>
              <a:t>Effective ongoing contract management</a:t>
            </a:r>
          </a:p>
        </p:txBody>
      </p:sp>
      <p:sp>
        <p:nvSpPr>
          <p:cNvPr id="9" name="TextBox 8">
            <a:extLst>
              <a:ext uri="{FF2B5EF4-FFF2-40B4-BE49-F238E27FC236}">
                <a16:creationId xmlns:a16="http://schemas.microsoft.com/office/drawing/2014/main" id="{289A060D-F8B1-114F-FF1D-5190C5DDE13C}"/>
              </a:ext>
            </a:extLst>
          </p:cNvPr>
          <p:cNvSpPr txBox="1"/>
          <p:nvPr/>
        </p:nvSpPr>
        <p:spPr>
          <a:xfrm>
            <a:off x="347133" y="1023358"/>
            <a:ext cx="10617200" cy="461665"/>
          </a:xfrm>
          <a:prstGeom prst="rect">
            <a:avLst/>
          </a:prstGeom>
          <a:noFill/>
        </p:spPr>
        <p:txBody>
          <a:bodyPr wrap="square" rtlCol="0">
            <a:spAutoFit/>
          </a:bodyPr>
          <a:lstStyle/>
          <a:p>
            <a:r>
              <a:rPr lang="en-US" sz="2400">
                <a:solidFill>
                  <a:srgbClr val="0B582E"/>
                </a:solidFill>
              </a:rPr>
              <a:t>Sustainable procurement isn’t just about buying ‘GREEN’ products. It also includes:</a:t>
            </a:r>
            <a:endParaRPr lang="en-IE" sz="2400">
              <a:solidFill>
                <a:srgbClr val="0B582E"/>
              </a:solidFill>
            </a:endParaRPr>
          </a:p>
        </p:txBody>
      </p:sp>
    </p:spTree>
    <p:extLst>
      <p:ext uri="{BB962C8B-B14F-4D97-AF65-F5344CB8AC3E}">
        <p14:creationId xmlns:p14="http://schemas.microsoft.com/office/powerpoint/2010/main" val="34212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8401B7-FB96-387D-FF91-F8802D6E540A}"/>
              </a:ext>
            </a:extLst>
          </p:cNvPr>
          <p:cNvSpPr>
            <a:spLocks noGrp="1"/>
          </p:cNvSpPr>
          <p:nvPr>
            <p:ph type="body" sz="quarter" idx="17"/>
          </p:nvPr>
        </p:nvSpPr>
        <p:spPr>
          <a:xfrm>
            <a:off x="5003138" y="2006502"/>
            <a:ext cx="4750462" cy="3107714"/>
          </a:xfrm>
        </p:spPr>
        <p:txBody>
          <a:bodyPr>
            <a:normAutofit/>
          </a:bodyPr>
          <a:lstStyle/>
          <a:p>
            <a:r>
              <a:rPr lang="en-IE"/>
              <a:t>Developing a Sustainable Procurement Strategy</a:t>
            </a:r>
          </a:p>
        </p:txBody>
      </p:sp>
      <p:sp>
        <p:nvSpPr>
          <p:cNvPr id="3" name="Text Placeholder 2">
            <a:extLst>
              <a:ext uri="{FF2B5EF4-FFF2-40B4-BE49-F238E27FC236}">
                <a16:creationId xmlns:a16="http://schemas.microsoft.com/office/drawing/2014/main" id="{0865AC6F-C78B-7B03-A8D3-5E3D224CEABE}"/>
              </a:ext>
            </a:extLst>
          </p:cNvPr>
          <p:cNvSpPr>
            <a:spLocks noGrp="1"/>
          </p:cNvSpPr>
          <p:nvPr>
            <p:ph type="body" sz="quarter" idx="18"/>
          </p:nvPr>
        </p:nvSpPr>
        <p:spPr>
          <a:xfrm>
            <a:off x="5003138" y="897815"/>
            <a:ext cx="3791493" cy="845970"/>
          </a:xfrm>
        </p:spPr>
        <p:txBody>
          <a:bodyPr/>
          <a:lstStyle/>
          <a:p>
            <a:r>
              <a:rPr lang="en-IE"/>
              <a:t>Section 4</a:t>
            </a:r>
          </a:p>
        </p:txBody>
      </p:sp>
    </p:spTree>
    <p:extLst>
      <p:ext uri="{BB962C8B-B14F-4D97-AF65-F5344CB8AC3E}">
        <p14:creationId xmlns:p14="http://schemas.microsoft.com/office/powerpoint/2010/main" val="1635985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39F594-4155-F0B4-489F-278148AA242D}"/>
              </a:ext>
            </a:extLst>
          </p:cNvPr>
          <p:cNvSpPr>
            <a:spLocks noGrp="1"/>
          </p:cNvSpPr>
          <p:nvPr>
            <p:ph type="body" sz="quarter" idx="18"/>
          </p:nvPr>
        </p:nvSpPr>
        <p:spPr>
          <a:xfrm>
            <a:off x="5291743" y="611725"/>
            <a:ext cx="6146723" cy="3071275"/>
          </a:xfrm>
        </p:spPr>
        <p:txBody>
          <a:bodyPr>
            <a:normAutofit/>
          </a:bodyPr>
          <a:lstStyle/>
          <a:p>
            <a:r>
              <a:rPr lang="en-IE"/>
              <a:t>We want to help you d</a:t>
            </a:r>
            <a:r>
              <a:rPr lang="en-US" err="1"/>
              <a:t>iscover</a:t>
            </a:r>
            <a:r>
              <a:rPr lang="en-US"/>
              <a:t> how sustainable purchasing and ethically sourced products in your supply chain can help your business on your </a:t>
            </a:r>
            <a:r>
              <a:rPr lang="en-US" b="1"/>
              <a:t>NET ZERO JOURNEY</a:t>
            </a:r>
            <a:r>
              <a:rPr lang="en-US"/>
              <a:t>.</a:t>
            </a:r>
          </a:p>
          <a:p>
            <a:r>
              <a:rPr lang="en-US"/>
              <a:t>Sustainable procurement allows you to unlock the financial, operational, and reputational benefits of developing and working with sustainable supply chains.</a:t>
            </a:r>
            <a:endParaRPr lang="en-IE"/>
          </a:p>
        </p:txBody>
      </p:sp>
      <p:sp>
        <p:nvSpPr>
          <p:cNvPr id="3" name="Text Placeholder 2">
            <a:extLst>
              <a:ext uri="{FF2B5EF4-FFF2-40B4-BE49-F238E27FC236}">
                <a16:creationId xmlns:a16="http://schemas.microsoft.com/office/drawing/2014/main" id="{45444493-D9C5-0874-8185-E434A123931A}"/>
              </a:ext>
            </a:extLst>
          </p:cNvPr>
          <p:cNvSpPr>
            <a:spLocks noGrp="1"/>
          </p:cNvSpPr>
          <p:nvPr>
            <p:ph type="body" sz="quarter" idx="16"/>
          </p:nvPr>
        </p:nvSpPr>
        <p:spPr>
          <a:xfrm>
            <a:off x="410288" y="1591734"/>
            <a:ext cx="4163428" cy="4194206"/>
          </a:xfrm>
        </p:spPr>
        <p:txBody>
          <a:bodyPr/>
          <a:lstStyle/>
          <a:p>
            <a:r>
              <a:rPr lang="en-IE"/>
              <a:t>Starting your journey to Sustainable Procurement</a:t>
            </a:r>
          </a:p>
        </p:txBody>
      </p:sp>
      <p:pic>
        <p:nvPicPr>
          <p:cNvPr id="1026" name="Picture 2">
            <a:extLst>
              <a:ext uri="{FF2B5EF4-FFF2-40B4-BE49-F238E27FC236}">
                <a16:creationId xmlns:a16="http://schemas.microsoft.com/office/drawing/2014/main" id="{5C9A8A5E-3351-6C43-DFDA-9D29C0598E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111"/>
          <a:stretch/>
        </p:blipFill>
        <p:spPr bwMode="auto">
          <a:xfrm>
            <a:off x="5398461" y="3683000"/>
            <a:ext cx="6209339" cy="256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356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9728F4-30B7-7A9E-C57A-D454820BAFE8}"/>
              </a:ext>
            </a:extLst>
          </p:cNvPr>
          <p:cNvSpPr>
            <a:spLocks noGrp="1"/>
          </p:cNvSpPr>
          <p:nvPr>
            <p:ph type="body" sz="quarter" idx="18"/>
          </p:nvPr>
        </p:nvSpPr>
        <p:spPr/>
        <p:txBody>
          <a:bodyPr/>
          <a:lstStyle/>
          <a:p>
            <a:r>
              <a:rPr lang="en-US"/>
              <a:t>A sustainable product avoids the depletion of natural resources to maintain an ecological balance. When purchasing for sustainability you must consider that all products, supplies, and contracts may pose sustainability issues. </a:t>
            </a:r>
          </a:p>
          <a:p>
            <a:r>
              <a:rPr lang="en-US"/>
              <a:t>The sustainability impacts of the following areas must be considered: </a:t>
            </a:r>
          </a:p>
          <a:p>
            <a:pPr marL="2628900" lvl="5" indent="-342900"/>
            <a:r>
              <a:rPr lang="en-US" sz="2400" b="1">
                <a:solidFill>
                  <a:srgbClr val="0B582E"/>
                </a:solidFill>
              </a:rPr>
              <a:t>buying products, </a:t>
            </a:r>
          </a:p>
          <a:p>
            <a:pPr marL="2628900" lvl="5" indent="-342900"/>
            <a:r>
              <a:rPr lang="en-US" sz="2400" b="1">
                <a:solidFill>
                  <a:srgbClr val="0B582E"/>
                </a:solidFill>
              </a:rPr>
              <a:t>purchasing decisions, </a:t>
            </a:r>
          </a:p>
          <a:p>
            <a:pPr marL="2628900" lvl="5" indent="-342900"/>
            <a:r>
              <a:rPr lang="en-US" sz="2400" b="1">
                <a:solidFill>
                  <a:srgbClr val="0B582E"/>
                </a:solidFill>
              </a:rPr>
              <a:t>your supply chain. </a:t>
            </a:r>
            <a:endParaRPr lang="en-IE" sz="2400" b="1">
              <a:solidFill>
                <a:srgbClr val="0B582E"/>
              </a:solidFill>
            </a:endParaRPr>
          </a:p>
        </p:txBody>
      </p:sp>
      <p:sp>
        <p:nvSpPr>
          <p:cNvPr id="3" name="Text Placeholder 2">
            <a:extLst>
              <a:ext uri="{FF2B5EF4-FFF2-40B4-BE49-F238E27FC236}">
                <a16:creationId xmlns:a16="http://schemas.microsoft.com/office/drawing/2014/main" id="{6A1375F9-5CAF-5743-6245-BB3B473DC3E8}"/>
              </a:ext>
            </a:extLst>
          </p:cNvPr>
          <p:cNvSpPr>
            <a:spLocks noGrp="1"/>
          </p:cNvSpPr>
          <p:nvPr>
            <p:ph type="body" sz="quarter" idx="16"/>
          </p:nvPr>
        </p:nvSpPr>
        <p:spPr/>
        <p:txBody>
          <a:bodyPr/>
          <a:lstStyle/>
          <a:p>
            <a:r>
              <a:rPr lang="en-IE"/>
              <a:t>What is A Sustainable Product?</a:t>
            </a:r>
          </a:p>
        </p:txBody>
      </p:sp>
      <p:pic>
        <p:nvPicPr>
          <p:cNvPr id="4" name="Picture 3">
            <a:extLst>
              <a:ext uri="{FF2B5EF4-FFF2-40B4-BE49-F238E27FC236}">
                <a16:creationId xmlns:a16="http://schemas.microsoft.com/office/drawing/2014/main" id="{49509A73-8607-F66A-F5A0-EB6BA1508365}"/>
              </a:ext>
            </a:extLst>
          </p:cNvPr>
          <p:cNvPicPr>
            <a:picLocks noChangeAspect="1"/>
          </p:cNvPicPr>
          <p:nvPr/>
        </p:nvPicPr>
        <p:blipFill>
          <a:blip r:embed="rId2"/>
          <a:stretch>
            <a:fillRect/>
          </a:stretch>
        </p:blipFill>
        <p:spPr>
          <a:xfrm>
            <a:off x="9313334" y="661585"/>
            <a:ext cx="1390943" cy="1381546"/>
          </a:xfrm>
          <a:prstGeom prst="rect">
            <a:avLst/>
          </a:prstGeom>
        </p:spPr>
      </p:pic>
    </p:spTree>
    <p:extLst>
      <p:ext uri="{BB962C8B-B14F-4D97-AF65-F5344CB8AC3E}">
        <p14:creationId xmlns:p14="http://schemas.microsoft.com/office/powerpoint/2010/main" val="3605055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603C1-E8F2-8646-8D1C-AF7780F62AE9}"/>
              </a:ext>
            </a:extLst>
          </p:cNvPr>
          <p:cNvSpPr>
            <a:spLocks noGrp="1"/>
          </p:cNvSpPr>
          <p:nvPr>
            <p:ph type="body" sz="quarter" idx="18"/>
          </p:nvPr>
        </p:nvSpPr>
        <p:spPr>
          <a:xfrm>
            <a:off x="5627065" y="397440"/>
            <a:ext cx="5616667" cy="3818960"/>
          </a:xfrm>
        </p:spPr>
        <p:txBody>
          <a:bodyPr>
            <a:normAutofit lnSpcReduction="10000"/>
          </a:bodyPr>
          <a:lstStyle/>
          <a:p>
            <a:pPr marL="0" indent="0"/>
            <a:r>
              <a:rPr lang="en-US" b="1"/>
              <a:t>Procurement</a:t>
            </a:r>
            <a:r>
              <a:rPr lang="en-US"/>
              <a:t> is one of the most vital, transactional parts of conducting a business since the beginning of commerce. Though the days of scribes writing and checking the orders on papyrus scrolls, the basic activity involving the selection and purchase of goods and services needed for everyday functioning remains the same.</a:t>
            </a:r>
          </a:p>
          <a:p>
            <a:pPr marL="0" indent="0"/>
            <a:r>
              <a:rPr lang="en-US"/>
              <a:t>Considering the increasing environmental degradation and our endless needs, sustainable procurement has become the need of the hour. </a:t>
            </a:r>
          </a:p>
        </p:txBody>
      </p:sp>
      <p:sp>
        <p:nvSpPr>
          <p:cNvPr id="4" name="Text Placeholder 3">
            <a:extLst>
              <a:ext uri="{FF2B5EF4-FFF2-40B4-BE49-F238E27FC236}">
                <a16:creationId xmlns:a16="http://schemas.microsoft.com/office/drawing/2014/main" id="{25303A16-1D94-7648-8BE9-06D07F8F14ED}"/>
              </a:ext>
            </a:extLst>
          </p:cNvPr>
          <p:cNvSpPr>
            <a:spLocks noGrp="1"/>
          </p:cNvSpPr>
          <p:nvPr>
            <p:ph type="body" sz="quarter" idx="16"/>
          </p:nvPr>
        </p:nvSpPr>
        <p:spPr>
          <a:xfrm>
            <a:off x="1027788" y="397440"/>
            <a:ext cx="4164986" cy="5025470"/>
          </a:xfrm>
        </p:spPr>
        <p:txBody>
          <a:bodyPr anchor="ctr"/>
          <a:lstStyle/>
          <a:p>
            <a:pPr algn="ctr"/>
            <a:r>
              <a:rPr lang="en-US"/>
              <a:t>Understanding the Procurement process and making this process more Sustainable!!!</a:t>
            </a:r>
          </a:p>
        </p:txBody>
      </p:sp>
      <p:sp>
        <p:nvSpPr>
          <p:cNvPr id="3" name="TextBox 2">
            <a:extLst>
              <a:ext uri="{FF2B5EF4-FFF2-40B4-BE49-F238E27FC236}">
                <a16:creationId xmlns:a16="http://schemas.microsoft.com/office/drawing/2014/main" id="{1780B1F4-B283-06F8-F6C3-8BEAB0E6BA6C}"/>
              </a:ext>
            </a:extLst>
          </p:cNvPr>
          <p:cNvSpPr txBox="1"/>
          <p:nvPr/>
        </p:nvSpPr>
        <p:spPr>
          <a:xfrm>
            <a:off x="5789564" y="4314735"/>
            <a:ext cx="5156200" cy="2308324"/>
          </a:xfrm>
          <a:prstGeom prst="rect">
            <a:avLst/>
          </a:prstGeom>
          <a:solidFill>
            <a:srgbClr val="A2CC3A"/>
          </a:solidFill>
        </p:spPr>
        <p:txBody>
          <a:bodyPr wrap="square">
            <a:spAutoFit/>
          </a:bodyPr>
          <a:lstStyle/>
          <a:p>
            <a:pPr marL="0" indent="0" algn="ctr"/>
            <a:r>
              <a:rPr lang="en-US" sz="2400" b="1">
                <a:solidFill>
                  <a:srgbClr val="0B582E"/>
                </a:solidFill>
                <a:highlight>
                  <a:srgbClr val="A2CC3A"/>
                </a:highlight>
              </a:rPr>
              <a:t>Sustainable procurement is a method by which we ensure that the goods and services purchased by us are as sustainable as possible, with the lowest environmental impact and highest positive social results.</a:t>
            </a:r>
          </a:p>
        </p:txBody>
      </p:sp>
      <p:pic>
        <p:nvPicPr>
          <p:cNvPr id="6" name="Picture 4" descr="Icon&#10;&#10;Description automatically generated">
            <a:extLst>
              <a:ext uri="{FF2B5EF4-FFF2-40B4-BE49-F238E27FC236}">
                <a16:creationId xmlns:a16="http://schemas.microsoft.com/office/drawing/2014/main" id="{E365ED1C-10A4-DE73-5DC1-E6F809E91149}"/>
              </a:ext>
            </a:extLst>
          </p:cNvPr>
          <p:cNvPicPr>
            <a:picLocks noChangeAspect="1"/>
          </p:cNvPicPr>
          <p:nvPr/>
        </p:nvPicPr>
        <p:blipFill>
          <a:blip r:embed="rId2"/>
          <a:stretch>
            <a:fillRect/>
          </a:stretch>
        </p:blipFill>
        <p:spPr>
          <a:xfrm>
            <a:off x="1466995" y="4569297"/>
            <a:ext cx="2152677" cy="1799199"/>
          </a:xfrm>
          <a:prstGeom prst="rect">
            <a:avLst/>
          </a:prstGeom>
        </p:spPr>
      </p:pic>
    </p:spTree>
    <p:extLst>
      <p:ext uri="{BB962C8B-B14F-4D97-AF65-F5344CB8AC3E}">
        <p14:creationId xmlns:p14="http://schemas.microsoft.com/office/powerpoint/2010/main" val="3761459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9728F4-30B7-7A9E-C57A-D454820BAFE8}"/>
              </a:ext>
            </a:extLst>
          </p:cNvPr>
          <p:cNvSpPr>
            <a:spLocks noGrp="1"/>
          </p:cNvSpPr>
          <p:nvPr>
            <p:ph type="body" sz="quarter" idx="18"/>
          </p:nvPr>
        </p:nvSpPr>
        <p:spPr>
          <a:xfrm>
            <a:off x="313559" y="2654738"/>
            <a:ext cx="11709107" cy="3720662"/>
          </a:xfrm>
        </p:spPr>
        <p:txBody>
          <a:bodyPr>
            <a:normAutofit/>
          </a:bodyPr>
          <a:lstStyle/>
          <a:p>
            <a:r>
              <a:rPr lang="en-US" sz="2400">
                <a:solidFill>
                  <a:srgbClr val="0B582E"/>
                </a:solidFill>
              </a:rPr>
              <a:t>Sustainable products should use fewer natural resources, contain fewer hazardous materials, have a longer lifespan, consume less energy or water in production or use, be able to be reused or recycled upon disposal and lastly, generate less waste upon the end of their lifespan.  </a:t>
            </a:r>
            <a:endParaRPr lang="en-US">
              <a:solidFill>
                <a:srgbClr val="0B582E"/>
              </a:solidFill>
            </a:endParaRPr>
          </a:p>
          <a:p>
            <a:r>
              <a:rPr lang="en-US" sz="2400">
                <a:solidFill>
                  <a:srgbClr val="0B582E"/>
                </a:solidFill>
              </a:rPr>
              <a:t>Sustainable purchasing is not just about the proxy of purchasing ‘green products’, it is about </a:t>
            </a:r>
            <a:r>
              <a:rPr lang="en-US" sz="2400" err="1">
                <a:solidFill>
                  <a:srgbClr val="0B582E"/>
                </a:solidFill>
              </a:rPr>
              <a:t>minimising</a:t>
            </a:r>
            <a:r>
              <a:rPr lang="en-US" sz="2400">
                <a:solidFill>
                  <a:srgbClr val="0B582E"/>
                </a:solidFill>
              </a:rPr>
              <a:t> the negative socio-economic effects of a business’s purchasing decision. </a:t>
            </a:r>
          </a:p>
          <a:p>
            <a:r>
              <a:rPr lang="en-US" sz="2400">
                <a:solidFill>
                  <a:srgbClr val="0B582E"/>
                </a:solidFill>
              </a:rPr>
              <a:t>As a business, making sustainable purchasing decisions gives you the ability to </a:t>
            </a:r>
            <a:r>
              <a:rPr lang="en-US" sz="2400" err="1">
                <a:solidFill>
                  <a:srgbClr val="0B582E"/>
                </a:solidFill>
              </a:rPr>
              <a:t>minimise</a:t>
            </a:r>
            <a:r>
              <a:rPr lang="en-US" sz="2400">
                <a:solidFill>
                  <a:srgbClr val="0B582E"/>
                </a:solidFill>
              </a:rPr>
              <a:t> the indirect, negative impacts of your </a:t>
            </a:r>
            <a:r>
              <a:rPr lang="en-US" sz="2400" err="1">
                <a:solidFill>
                  <a:srgbClr val="0B582E"/>
                </a:solidFill>
              </a:rPr>
              <a:t>organisation</a:t>
            </a:r>
            <a:r>
              <a:rPr lang="en-US" sz="2400">
                <a:solidFill>
                  <a:srgbClr val="0B582E"/>
                </a:solidFill>
              </a:rPr>
              <a:t>, its operations, and the services you deliver on the environment. </a:t>
            </a:r>
            <a:endParaRPr lang="en-IE" sz="2400">
              <a:solidFill>
                <a:srgbClr val="0B582E"/>
              </a:solidFill>
            </a:endParaRPr>
          </a:p>
        </p:txBody>
      </p:sp>
      <p:sp>
        <p:nvSpPr>
          <p:cNvPr id="3" name="Text Placeholder 2">
            <a:extLst>
              <a:ext uri="{FF2B5EF4-FFF2-40B4-BE49-F238E27FC236}">
                <a16:creationId xmlns:a16="http://schemas.microsoft.com/office/drawing/2014/main" id="{6A1375F9-5CAF-5743-6245-BB3B473DC3E8}"/>
              </a:ext>
            </a:extLst>
          </p:cNvPr>
          <p:cNvSpPr>
            <a:spLocks noGrp="1"/>
          </p:cNvSpPr>
          <p:nvPr>
            <p:ph type="body" sz="quarter" idx="16"/>
          </p:nvPr>
        </p:nvSpPr>
        <p:spPr>
          <a:xfrm>
            <a:off x="568718" y="661585"/>
            <a:ext cx="6873482" cy="1511344"/>
          </a:xfrm>
        </p:spPr>
        <p:txBody>
          <a:bodyPr/>
          <a:lstStyle/>
          <a:p>
            <a:pPr>
              <a:lnSpc>
                <a:spcPct val="100000"/>
              </a:lnSpc>
            </a:pPr>
            <a:r>
              <a:rPr lang="en-IE"/>
              <a:t>What is a Sustainable Product &amp; How will it help business?</a:t>
            </a:r>
          </a:p>
        </p:txBody>
      </p:sp>
      <p:pic>
        <p:nvPicPr>
          <p:cNvPr id="4" name="Picture 3">
            <a:extLst>
              <a:ext uri="{FF2B5EF4-FFF2-40B4-BE49-F238E27FC236}">
                <a16:creationId xmlns:a16="http://schemas.microsoft.com/office/drawing/2014/main" id="{C4FC4312-489E-9C9F-E188-E4F8EF81FE79}"/>
              </a:ext>
            </a:extLst>
          </p:cNvPr>
          <p:cNvPicPr>
            <a:picLocks noChangeAspect="1"/>
          </p:cNvPicPr>
          <p:nvPr/>
        </p:nvPicPr>
        <p:blipFill>
          <a:blip r:embed="rId2"/>
          <a:stretch>
            <a:fillRect/>
          </a:stretch>
        </p:blipFill>
        <p:spPr>
          <a:xfrm>
            <a:off x="9313334" y="661585"/>
            <a:ext cx="1390943" cy="1381546"/>
          </a:xfrm>
          <a:prstGeom prst="rect">
            <a:avLst/>
          </a:prstGeom>
        </p:spPr>
      </p:pic>
    </p:spTree>
    <p:extLst>
      <p:ext uri="{BB962C8B-B14F-4D97-AF65-F5344CB8AC3E}">
        <p14:creationId xmlns:p14="http://schemas.microsoft.com/office/powerpoint/2010/main" val="435170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BDBAA5-4A8C-793D-8D37-53E53DF10F3F}"/>
              </a:ext>
            </a:extLst>
          </p:cNvPr>
          <p:cNvSpPr>
            <a:spLocks noGrp="1"/>
          </p:cNvSpPr>
          <p:nvPr>
            <p:ph type="body" sz="quarter" idx="18"/>
          </p:nvPr>
        </p:nvSpPr>
        <p:spPr>
          <a:xfrm>
            <a:off x="4638601" y="661586"/>
            <a:ext cx="7053866" cy="4881940"/>
          </a:xfrm>
        </p:spPr>
        <p:txBody>
          <a:bodyPr>
            <a:normAutofit fontScale="92500"/>
          </a:bodyPr>
          <a:lstStyle/>
          <a:p>
            <a:pPr marL="0" indent="0"/>
            <a:r>
              <a:rPr lang="en-US"/>
              <a:t>All businesses, no matter how small or large, need to purchase goods no matter what and we need to use our influence in a positive manner.  </a:t>
            </a:r>
          </a:p>
          <a:p>
            <a:pPr marL="0" indent="0"/>
            <a:r>
              <a:rPr lang="en-US"/>
              <a:t>Here are a few aspects to think about when it comes to purchasing sustainably. </a:t>
            </a:r>
          </a:p>
          <a:p>
            <a:pPr marL="0" indent="0"/>
            <a:r>
              <a:rPr lang="en-US" b="1">
                <a:solidFill>
                  <a:srgbClr val="84BA41"/>
                </a:solidFill>
              </a:rPr>
              <a:t>Ethically sourced and traded products </a:t>
            </a:r>
            <a:r>
              <a:rPr lang="en-US"/>
              <a:t>are key in sustainable purchasing. Ethical sourcing ensures that minimum </a:t>
            </a:r>
            <a:r>
              <a:rPr lang="en-US" err="1"/>
              <a:t>labour</a:t>
            </a:r>
            <a:r>
              <a:rPr lang="en-US"/>
              <a:t> standards are met during the production of the product you are purchasing. However, Fair Trade simply refers to the ethical trading process. An example would be for a business that buys in paper to print on to consider buying in </a:t>
            </a:r>
            <a:r>
              <a:rPr lang="en-US" err="1"/>
              <a:t>evercopy</a:t>
            </a:r>
            <a:r>
              <a:rPr lang="en-US"/>
              <a:t> premium 100% recycled paper. This has the blue angel mark, EU Ecolabel, and forestry stewardship council to support reforestation. Similarly, A-rated equipment is better for energy usage and is more compliant with energy legislation. </a:t>
            </a:r>
            <a:endParaRPr lang="en-IE"/>
          </a:p>
        </p:txBody>
      </p:sp>
      <p:sp>
        <p:nvSpPr>
          <p:cNvPr id="3" name="Text Placeholder 2">
            <a:extLst>
              <a:ext uri="{FF2B5EF4-FFF2-40B4-BE49-F238E27FC236}">
                <a16:creationId xmlns:a16="http://schemas.microsoft.com/office/drawing/2014/main" id="{F3744177-A7BD-5B37-3F16-430B1BBACB0E}"/>
              </a:ext>
            </a:extLst>
          </p:cNvPr>
          <p:cNvSpPr>
            <a:spLocks noGrp="1"/>
          </p:cNvSpPr>
          <p:nvPr>
            <p:ph type="body" sz="quarter" idx="16"/>
          </p:nvPr>
        </p:nvSpPr>
        <p:spPr>
          <a:xfrm>
            <a:off x="0" y="1054397"/>
            <a:ext cx="3089893" cy="1638004"/>
          </a:xfrm>
        </p:spPr>
        <p:txBody>
          <a:bodyPr/>
          <a:lstStyle/>
          <a:p>
            <a:r>
              <a:rPr lang="en-IE"/>
              <a:t>What should your business consider?</a:t>
            </a:r>
          </a:p>
        </p:txBody>
      </p:sp>
      <p:pic>
        <p:nvPicPr>
          <p:cNvPr id="5" name="Picture 4">
            <a:extLst>
              <a:ext uri="{FF2B5EF4-FFF2-40B4-BE49-F238E27FC236}">
                <a16:creationId xmlns:a16="http://schemas.microsoft.com/office/drawing/2014/main" id="{F0337E08-4623-A9DB-0A98-F7ECF82BBB1D}"/>
              </a:ext>
            </a:extLst>
          </p:cNvPr>
          <p:cNvPicPr>
            <a:picLocks noChangeAspect="1"/>
          </p:cNvPicPr>
          <p:nvPr/>
        </p:nvPicPr>
        <p:blipFill>
          <a:blip r:embed="rId2"/>
          <a:stretch>
            <a:fillRect/>
          </a:stretch>
        </p:blipFill>
        <p:spPr>
          <a:xfrm>
            <a:off x="257887" y="4313054"/>
            <a:ext cx="1034700" cy="1014991"/>
          </a:xfrm>
          <a:prstGeom prst="rect">
            <a:avLst/>
          </a:prstGeom>
        </p:spPr>
      </p:pic>
      <p:pic>
        <p:nvPicPr>
          <p:cNvPr id="7" name="Picture 6">
            <a:extLst>
              <a:ext uri="{FF2B5EF4-FFF2-40B4-BE49-F238E27FC236}">
                <a16:creationId xmlns:a16="http://schemas.microsoft.com/office/drawing/2014/main" id="{02D8D314-ED48-DDE4-8B81-B59EE392021B}"/>
              </a:ext>
            </a:extLst>
          </p:cNvPr>
          <p:cNvPicPr>
            <a:picLocks noChangeAspect="1"/>
          </p:cNvPicPr>
          <p:nvPr/>
        </p:nvPicPr>
        <p:blipFill>
          <a:blip r:embed="rId3"/>
          <a:stretch>
            <a:fillRect/>
          </a:stretch>
        </p:blipFill>
        <p:spPr>
          <a:xfrm>
            <a:off x="1535675" y="3805558"/>
            <a:ext cx="1047733" cy="1014991"/>
          </a:xfrm>
          <a:prstGeom prst="rect">
            <a:avLst/>
          </a:prstGeom>
        </p:spPr>
      </p:pic>
      <p:pic>
        <p:nvPicPr>
          <p:cNvPr id="9" name="Picture 8">
            <a:extLst>
              <a:ext uri="{FF2B5EF4-FFF2-40B4-BE49-F238E27FC236}">
                <a16:creationId xmlns:a16="http://schemas.microsoft.com/office/drawing/2014/main" id="{18A24DCD-EA69-8B4F-0075-8ACF452F43F1}"/>
              </a:ext>
            </a:extLst>
          </p:cNvPr>
          <p:cNvPicPr>
            <a:picLocks noChangeAspect="1"/>
          </p:cNvPicPr>
          <p:nvPr/>
        </p:nvPicPr>
        <p:blipFill>
          <a:blip r:embed="rId4"/>
          <a:stretch>
            <a:fillRect/>
          </a:stretch>
        </p:blipFill>
        <p:spPr>
          <a:xfrm>
            <a:off x="499533" y="2801910"/>
            <a:ext cx="1102617" cy="1254179"/>
          </a:xfrm>
          <a:prstGeom prst="rect">
            <a:avLst/>
          </a:prstGeom>
        </p:spPr>
      </p:pic>
    </p:spTree>
    <p:extLst>
      <p:ext uri="{BB962C8B-B14F-4D97-AF65-F5344CB8AC3E}">
        <p14:creationId xmlns:p14="http://schemas.microsoft.com/office/powerpoint/2010/main" val="1204388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42E4A7-8A73-5815-28A4-80DC1EEC2FBB}"/>
              </a:ext>
            </a:extLst>
          </p:cNvPr>
          <p:cNvSpPr>
            <a:spLocks noGrp="1"/>
          </p:cNvSpPr>
          <p:nvPr>
            <p:ph type="body" sz="quarter" idx="18"/>
          </p:nvPr>
        </p:nvSpPr>
        <p:spPr/>
        <p:txBody>
          <a:bodyPr>
            <a:normAutofit fontScale="92500"/>
          </a:bodyPr>
          <a:lstStyle/>
          <a:p>
            <a:pPr marL="0" indent="0"/>
            <a:r>
              <a:rPr lang="en-US" b="1">
                <a:solidFill>
                  <a:srgbClr val="84BA41"/>
                </a:solidFill>
              </a:rPr>
              <a:t>Purchasing goods from local suppliers </a:t>
            </a:r>
            <a:r>
              <a:rPr lang="en-US"/>
              <a:t>is incredibly beneficial as local jobs and services are supported through sustainable purchasing, which is not only beneficial for your company but also beneficial for your local economy. </a:t>
            </a:r>
          </a:p>
          <a:p>
            <a:pPr marL="0" indent="0"/>
            <a:endParaRPr lang="en-US"/>
          </a:p>
          <a:p>
            <a:pPr marL="0" indent="0"/>
            <a:r>
              <a:rPr lang="en-US"/>
              <a:t>When consideration is given to </a:t>
            </a:r>
            <a:r>
              <a:rPr lang="en-US" err="1"/>
              <a:t>utilising</a:t>
            </a:r>
            <a:r>
              <a:rPr lang="en-US"/>
              <a:t> the community and voluntary sectors, goods are more deliverable and sustainable on social factors, such as skill development within the local community. </a:t>
            </a:r>
          </a:p>
          <a:p>
            <a:pPr marL="0" indent="0"/>
            <a:endParaRPr lang="en-US"/>
          </a:p>
          <a:p>
            <a:pPr marL="0" indent="0"/>
            <a:r>
              <a:rPr lang="en-US"/>
              <a:t>Local job creation and developing community skills as mentioned previously will further show social sustainability and improve your profile as a sustainable company. </a:t>
            </a:r>
            <a:endParaRPr lang="en-IE"/>
          </a:p>
        </p:txBody>
      </p:sp>
      <p:sp>
        <p:nvSpPr>
          <p:cNvPr id="3" name="Text Placeholder 2">
            <a:extLst>
              <a:ext uri="{FF2B5EF4-FFF2-40B4-BE49-F238E27FC236}">
                <a16:creationId xmlns:a16="http://schemas.microsoft.com/office/drawing/2014/main" id="{CF2C59D1-2EF8-8E78-2332-456CD6D81585}"/>
              </a:ext>
            </a:extLst>
          </p:cNvPr>
          <p:cNvSpPr>
            <a:spLocks noGrp="1"/>
          </p:cNvSpPr>
          <p:nvPr>
            <p:ph type="body" sz="quarter" idx="16"/>
          </p:nvPr>
        </p:nvSpPr>
        <p:spPr>
          <a:xfrm>
            <a:off x="0" y="1453705"/>
            <a:ext cx="3089893" cy="4881923"/>
          </a:xfrm>
        </p:spPr>
        <p:txBody>
          <a:bodyPr/>
          <a:lstStyle/>
          <a:p>
            <a:r>
              <a:rPr lang="en-IE"/>
              <a:t>Buying Local!</a:t>
            </a:r>
          </a:p>
        </p:txBody>
      </p:sp>
      <p:grpSp>
        <p:nvGrpSpPr>
          <p:cNvPr id="4" name="Graphic 3">
            <a:extLst>
              <a:ext uri="{FF2B5EF4-FFF2-40B4-BE49-F238E27FC236}">
                <a16:creationId xmlns:a16="http://schemas.microsoft.com/office/drawing/2014/main" id="{A31CECA3-B58B-DCF4-DA71-C14751A18770}"/>
              </a:ext>
            </a:extLst>
          </p:cNvPr>
          <p:cNvGrpSpPr/>
          <p:nvPr/>
        </p:nvGrpSpPr>
        <p:grpSpPr>
          <a:xfrm>
            <a:off x="503691" y="2785536"/>
            <a:ext cx="1662426" cy="1628680"/>
            <a:chOff x="978339" y="4767300"/>
            <a:chExt cx="715862" cy="735059"/>
          </a:xfrm>
          <a:solidFill>
            <a:srgbClr val="0B582E"/>
          </a:solidFill>
        </p:grpSpPr>
        <p:sp>
          <p:nvSpPr>
            <p:cNvPr id="5" name="Freeform 4">
              <a:extLst>
                <a:ext uri="{FF2B5EF4-FFF2-40B4-BE49-F238E27FC236}">
                  <a16:creationId xmlns:a16="http://schemas.microsoft.com/office/drawing/2014/main" id="{AD398FAC-63AF-1F0D-0ACA-9F61251C29B8}"/>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A2CC3A"/>
            </a:solidFill>
            <a:ln w="2742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C0D4A01-3C7B-F06F-7BB8-0F4994F847EE}"/>
                </a:ext>
              </a:extLst>
            </p:cNvPr>
            <p:cNvSpPr/>
            <p:nvPr/>
          </p:nvSpPr>
          <p:spPr>
            <a:xfrm>
              <a:off x="978339" y="4767300"/>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4225469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18032B-F0BE-F920-0998-34D6B28299C0}"/>
              </a:ext>
            </a:extLst>
          </p:cNvPr>
          <p:cNvSpPr>
            <a:spLocks noGrp="1"/>
          </p:cNvSpPr>
          <p:nvPr>
            <p:ph type="body" sz="quarter" idx="18"/>
          </p:nvPr>
        </p:nvSpPr>
        <p:spPr/>
        <p:txBody>
          <a:bodyPr>
            <a:normAutofit lnSpcReduction="10000"/>
          </a:bodyPr>
          <a:lstStyle/>
          <a:p>
            <a:pPr marL="0" indent="0"/>
            <a:r>
              <a:rPr lang="en-US" b="1">
                <a:solidFill>
                  <a:srgbClr val="84BA41"/>
                </a:solidFill>
              </a:rPr>
              <a:t>External Processes:</a:t>
            </a:r>
          </a:p>
          <a:p>
            <a:pPr marL="0" indent="0"/>
            <a:r>
              <a:rPr lang="en-US"/>
              <a:t>When it comes to improving sustainability and </a:t>
            </a:r>
            <a:r>
              <a:rPr lang="en-US" err="1"/>
              <a:t>optimising</a:t>
            </a:r>
            <a:r>
              <a:rPr lang="en-US"/>
              <a:t> operations, procurement channels are some of the first places to focus on. After all, the supply chain not only accounts for most costs and sources of inefficiency but produces more emissions than internal operations typically do.</a:t>
            </a:r>
          </a:p>
          <a:p>
            <a:pPr marL="0" indent="0"/>
            <a:r>
              <a:rPr lang="en-US" b="1">
                <a:solidFill>
                  <a:srgbClr val="84BA41"/>
                </a:solidFill>
              </a:rPr>
              <a:t>Internal Processes:</a:t>
            </a:r>
          </a:p>
          <a:p>
            <a:pPr marL="0" indent="0"/>
            <a:r>
              <a:rPr lang="en-US"/>
              <a:t>Inefficiencies can come from within, too. Achieving a transformational change, for the better, means maintaining proper operations across the board, from fostering supplier-buyer relationships to cultivating employee compliance.</a:t>
            </a:r>
            <a:endParaRPr lang="en-IE"/>
          </a:p>
        </p:txBody>
      </p:sp>
      <p:sp>
        <p:nvSpPr>
          <p:cNvPr id="3" name="Text Placeholder 2">
            <a:extLst>
              <a:ext uri="{FF2B5EF4-FFF2-40B4-BE49-F238E27FC236}">
                <a16:creationId xmlns:a16="http://schemas.microsoft.com/office/drawing/2014/main" id="{71533851-8978-FDF9-3E3D-04B75CCCC664}"/>
              </a:ext>
            </a:extLst>
          </p:cNvPr>
          <p:cNvSpPr>
            <a:spLocks noGrp="1"/>
          </p:cNvSpPr>
          <p:nvPr>
            <p:ph type="body" sz="quarter" idx="16"/>
          </p:nvPr>
        </p:nvSpPr>
        <p:spPr/>
        <p:txBody>
          <a:bodyPr/>
          <a:lstStyle/>
          <a:p>
            <a:r>
              <a:rPr lang="en-IE"/>
              <a:t>Where to start and why?</a:t>
            </a:r>
          </a:p>
        </p:txBody>
      </p:sp>
      <p:grpSp>
        <p:nvGrpSpPr>
          <p:cNvPr id="4" name="Graphic 3">
            <a:extLst>
              <a:ext uri="{FF2B5EF4-FFF2-40B4-BE49-F238E27FC236}">
                <a16:creationId xmlns:a16="http://schemas.microsoft.com/office/drawing/2014/main" id="{A40337F5-599A-1F04-182F-A6A70A5E09DB}"/>
              </a:ext>
            </a:extLst>
          </p:cNvPr>
          <p:cNvGrpSpPr/>
          <p:nvPr/>
        </p:nvGrpSpPr>
        <p:grpSpPr>
          <a:xfrm>
            <a:off x="8330978" y="711462"/>
            <a:ext cx="1166440" cy="1151736"/>
            <a:chOff x="2286778" y="4634843"/>
            <a:chExt cx="815973" cy="805687"/>
          </a:xfrm>
          <a:solidFill>
            <a:schemeClr val="bg1"/>
          </a:solidFill>
        </p:grpSpPr>
        <p:sp>
          <p:nvSpPr>
            <p:cNvPr id="5" name="Freeform 54">
              <a:extLst>
                <a:ext uri="{FF2B5EF4-FFF2-40B4-BE49-F238E27FC236}">
                  <a16:creationId xmlns:a16="http://schemas.microsoft.com/office/drawing/2014/main" id="{5D2A8882-5615-83D4-5058-EAE86853C5CC}"/>
                </a:ext>
              </a:extLst>
            </p:cNvPr>
            <p:cNvSpPr/>
            <p:nvPr/>
          </p:nvSpPr>
          <p:spPr>
            <a:xfrm>
              <a:off x="2977461" y="4676296"/>
              <a:ext cx="63084" cy="65826"/>
            </a:xfrm>
            <a:custGeom>
              <a:avLst/>
              <a:gdLst>
                <a:gd name="connsiteX0" fmla="*/ 0 w 63084"/>
                <a:gd name="connsiteY0" fmla="*/ 0 h 65826"/>
                <a:gd name="connsiteX1" fmla="*/ 63084 w 63084"/>
                <a:gd name="connsiteY1" fmla="*/ 32913 h 65826"/>
                <a:gd name="connsiteX2" fmla="*/ 0 w 63084"/>
                <a:gd name="connsiteY2" fmla="*/ 65827 h 65826"/>
              </a:gdLst>
              <a:ahLst/>
              <a:cxnLst>
                <a:cxn ang="0">
                  <a:pos x="connsiteX0" y="connsiteY0"/>
                </a:cxn>
                <a:cxn ang="0">
                  <a:pos x="connsiteX1" y="connsiteY1"/>
                </a:cxn>
                <a:cxn ang="0">
                  <a:pos x="connsiteX2" y="connsiteY2"/>
                </a:cxn>
              </a:cxnLst>
              <a:rect l="l" t="t" r="r" b="b"/>
              <a:pathLst>
                <a:path w="63084" h="65826">
                  <a:moveTo>
                    <a:pt x="0" y="0"/>
                  </a:moveTo>
                  <a:lnTo>
                    <a:pt x="63084" y="32913"/>
                  </a:lnTo>
                  <a:lnTo>
                    <a:pt x="0" y="65827"/>
                  </a:lnTo>
                </a:path>
              </a:pathLst>
            </a:custGeom>
            <a:solidFill>
              <a:srgbClr val="A2CC3A"/>
            </a:solidFill>
            <a:ln w="27426" cap="flat">
              <a:noFill/>
              <a:prstDash val="solid"/>
              <a:miter/>
            </a:ln>
          </p:spPr>
          <p:txBody>
            <a:bodyPr rtlCol="0" anchor="ctr"/>
            <a:lstStyle/>
            <a:p>
              <a:endParaRPr lang="en-US"/>
            </a:p>
          </p:txBody>
        </p:sp>
        <p:sp>
          <p:nvSpPr>
            <p:cNvPr id="6" name="Freeform 55">
              <a:extLst>
                <a:ext uri="{FF2B5EF4-FFF2-40B4-BE49-F238E27FC236}">
                  <a16:creationId xmlns:a16="http://schemas.microsoft.com/office/drawing/2014/main" id="{12C8F6B7-9774-9A64-B73C-EFDD56970572}"/>
                </a:ext>
              </a:extLst>
            </p:cNvPr>
            <p:cNvSpPr/>
            <p:nvPr/>
          </p:nvSpPr>
          <p:spPr>
            <a:xfrm>
              <a:off x="2286778" y="4634843"/>
              <a:ext cx="815973" cy="805687"/>
            </a:xfrm>
            <a:custGeom>
              <a:avLst/>
              <a:gdLst>
                <a:gd name="connsiteX0" fmla="*/ 687064 w 815973"/>
                <a:gd name="connsiteY0" fmla="*/ 388787 h 805687"/>
                <a:gd name="connsiteX1" fmla="*/ 687064 w 815973"/>
                <a:gd name="connsiteY1" fmla="*/ 295533 h 805687"/>
                <a:gd name="connsiteX2" fmla="*/ 687064 w 815973"/>
                <a:gd name="connsiteY2" fmla="*/ 240678 h 805687"/>
                <a:gd name="connsiteX3" fmla="*/ 687064 w 815973"/>
                <a:gd name="connsiteY3" fmla="*/ 128224 h 805687"/>
                <a:gd name="connsiteX4" fmla="*/ 788545 w 815973"/>
                <a:gd name="connsiteY4" fmla="*/ 78855 h 805687"/>
                <a:gd name="connsiteX5" fmla="*/ 796774 w 815973"/>
                <a:gd name="connsiteY5" fmla="*/ 67883 h 805687"/>
                <a:gd name="connsiteX6" fmla="*/ 788545 w 815973"/>
                <a:gd name="connsiteY6" fmla="*/ 56912 h 805687"/>
                <a:gd name="connsiteX7" fmla="*/ 681578 w 815973"/>
                <a:gd name="connsiteY7" fmla="*/ 2057 h 805687"/>
                <a:gd name="connsiteX8" fmla="*/ 667864 w 815973"/>
                <a:gd name="connsiteY8" fmla="*/ 2057 h 805687"/>
                <a:gd name="connsiteX9" fmla="*/ 662378 w 815973"/>
                <a:gd name="connsiteY9" fmla="*/ 13028 h 805687"/>
                <a:gd name="connsiteX10" fmla="*/ 662378 w 815973"/>
                <a:gd name="connsiteY10" fmla="*/ 119996 h 805687"/>
                <a:gd name="connsiteX11" fmla="*/ 662378 w 815973"/>
                <a:gd name="connsiteY11" fmla="*/ 226964 h 805687"/>
                <a:gd name="connsiteX12" fmla="*/ 560896 w 815973"/>
                <a:gd name="connsiteY12" fmla="*/ 226964 h 805687"/>
                <a:gd name="connsiteX13" fmla="*/ 582838 w 815973"/>
                <a:gd name="connsiteY13" fmla="*/ 172109 h 805687"/>
                <a:gd name="connsiteX14" fmla="*/ 503298 w 815973"/>
                <a:gd name="connsiteY14" fmla="*/ 92569 h 805687"/>
                <a:gd name="connsiteX15" fmla="*/ 423758 w 815973"/>
                <a:gd name="connsiteY15" fmla="*/ 172109 h 805687"/>
                <a:gd name="connsiteX16" fmla="*/ 451185 w 815973"/>
                <a:gd name="connsiteY16" fmla="*/ 232449 h 805687"/>
                <a:gd name="connsiteX17" fmla="*/ 335989 w 815973"/>
                <a:gd name="connsiteY17" fmla="*/ 336675 h 805687"/>
                <a:gd name="connsiteX18" fmla="*/ 261935 w 815973"/>
                <a:gd name="connsiteY18" fmla="*/ 375073 h 805687"/>
                <a:gd name="connsiteX19" fmla="*/ 223535 w 815973"/>
                <a:gd name="connsiteY19" fmla="*/ 369587 h 805687"/>
                <a:gd name="connsiteX20" fmla="*/ 250963 w 815973"/>
                <a:gd name="connsiteY20" fmla="*/ 309247 h 805687"/>
                <a:gd name="connsiteX21" fmla="*/ 171423 w 815973"/>
                <a:gd name="connsiteY21" fmla="*/ 229707 h 805687"/>
                <a:gd name="connsiteX22" fmla="*/ 91883 w 815973"/>
                <a:gd name="connsiteY22" fmla="*/ 309247 h 805687"/>
                <a:gd name="connsiteX23" fmla="*/ 119310 w 815973"/>
                <a:gd name="connsiteY23" fmla="*/ 369587 h 805687"/>
                <a:gd name="connsiteX24" fmla="*/ 119310 w 815973"/>
                <a:gd name="connsiteY24" fmla="*/ 369587 h 805687"/>
                <a:gd name="connsiteX25" fmla="*/ 78169 w 815973"/>
                <a:gd name="connsiteY25" fmla="*/ 479298 h 805687"/>
                <a:gd name="connsiteX26" fmla="*/ 83655 w 815973"/>
                <a:gd name="connsiteY26" fmla="*/ 539639 h 805687"/>
                <a:gd name="connsiteX27" fmla="*/ 91883 w 815973"/>
                <a:gd name="connsiteY27" fmla="*/ 547867 h 805687"/>
                <a:gd name="connsiteX28" fmla="*/ 56227 w 815973"/>
                <a:gd name="connsiteY28" fmla="*/ 608208 h 805687"/>
                <a:gd name="connsiteX29" fmla="*/ 4114 w 815973"/>
                <a:gd name="connsiteY29" fmla="*/ 660320 h 805687"/>
                <a:gd name="connsiteX30" fmla="*/ 4114 w 815973"/>
                <a:gd name="connsiteY30" fmla="*/ 679520 h 805687"/>
                <a:gd name="connsiteX31" fmla="*/ 45255 w 815973"/>
                <a:gd name="connsiteY31" fmla="*/ 720661 h 805687"/>
                <a:gd name="connsiteX32" fmla="*/ 53484 w 815973"/>
                <a:gd name="connsiteY32" fmla="*/ 723404 h 805687"/>
                <a:gd name="connsiteX33" fmla="*/ 61712 w 815973"/>
                <a:gd name="connsiteY33" fmla="*/ 720661 h 805687"/>
                <a:gd name="connsiteX34" fmla="*/ 130281 w 815973"/>
                <a:gd name="connsiteY34" fmla="*/ 652092 h 805687"/>
                <a:gd name="connsiteX35" fmla="*/ 133024 w 815973"/>
                <a:gd name="connsiteY35" fmla="*/ 649349 h 805687"/>
                <a:gd name="connsiteX36" fmla="*/ 185137 w 815973"/>
                <a:gd name="connsiteY36" fmla="*/ 572552 h 805687"/>
                <a:gd name="connsiteX37" fmla="*/ 204336 w 815973"/>
                <a:gd name="connsiteY37" fmla="*/ 575294 h 805687"/>
                <a:gd name="connsiteX38" fmla="*/ 204336 w 815973"/>
                <a:gd name="connsiteY38" fmla="*/ 630150 h 805687"/>
                <a:gd name="connsiteX39" fmla="*/ 190622 w 815973"/>
                <a:gd name="connsiteY39" fmla="*/ 630150 h 805687"/>
                <a:gd name="connsiteX40" fmla="*/ 176909 w 815973"/>
                <a:gd name="connsiteY40" fmla="*/ 643863 h 805687"/>
                <a:gd name="connsiteX41" fmla="*/ 176909 w 815973"/>
                <a:gd name="connsiteY41" fmla="*/ 739860 h 805687"/>
                <a:gd name="connsiteX42" fmla="*/ 12343 w 815973"/>
                <a:gd name="connsiteY42" fmla="*/ 778259 h 805687"/>
                <a:gd name="connsiteX43" fmla="*/ 1372 w 815973"/>
                <a:gd name="connsiteY43" fmla="*/ 791973 h 805687"/>
                <a:gd name="connsiteX44" fmla="*/ 1372 w 815973"/>
                <a:gd name="connsiteY44" fmla="*/ 805687 h 805687"/>
                <a:gd name="connsiteX45" fmla="*/ 28799 w 815973"/>
                <a:gd name="connsiteY45" fmla="*/ 805687 h 805687"/>
                <a:gd name="connsiteX46" fmla="*/ 28799 w 815973"/>
                <a:gd name="connsiteY46" fmla="*/ 802944 h 805687"/>
                <a:gd name="connsiteX47" fmla="*/ 193365 w 815973"/>
                <a:gd name="connsiteY47" fmla="*/ 764546 h 805687"/>
                <a:gd name="connsiteX48" fmla="*/ 204336 w 815973"/>
                <a:gd name="connsiteY48" fmla="*/ 750832 h 805687"/>
                <a:gd name="connsiteX49" fmla="*/ 204336 w 815973"/>
                <a:gd name="connsiteY49" fmla="*/ 657577 h 805687"/>
                <a:gd name="connsiteX50" fmla="*/ 218050 w 815973"/>
                <a:gd name="connsiteY50" fmla="*/ 657577 h 805687"/>
                <a:gd name="connsiteX51" fmla="*/ 286619 w 815973"/>
                <a:gd name="connsiteY51" fmla="*/ 657577 h 805687"/>
                <a:gd name="connsiteX52" fmla="*/ 407301 w 815973"/>
                <a:gd name="connsiteY52" fmla="*/ 657577 h 805687"/>
                <a:gd name="connsiteX53" fmla="*/ 418272 w 815973"/>
                <a:gd name="connsiteY53" fmla="*/ 652092 h 805687"/>
                <a:gd name="connsiteX54" fmla="*/ 536211 w 815973"/>
                <a:gd name="connsiteY54" fmla="*/ 523182 h 805687"/>
                <a:gd name="connsiteX55" fmla="*/ 558153 w 815973"/>
                <a:gd name="connsiteY55" fmla="*/ 523182 h 805687"/>
                <a:gd name="connsiteX56" fmla="*/ 626722 w 815973"/>
                <a:gd name="connsiteY56" fmla="*/ 523182 h 805687"/>
                <a:gd name="connsiteX57" fmla="*/ 815973 w 815973"/>
                <a:gd name="connsiteY57" fmla="*/ 523182 h 805687"/>
                <a:gd name="connsiteX58" fmla="*/ 815973 w 815973"/>
                <a:gd name="connsiteY58" fmla="*/ 495754 h 805687"/>
                <a:gd name="connsiteX59" fmla="*/ 640436 w 815973"/>
                <a:gd name="connsiteY59" fmla="*/ 495754 h 805687"/>
                <a:gd name="connsiteX60" fmla="*/ 640436 w 815973"/>
                <a:gd name="connsiteY60" fmla="*/ 397015 h 805687"/>
                <a:gd name="connsiteX61" fmla="*/ 607523 w 815973"/>
                <a:gd name="connsiteY61" fmla="*/ 355873 h 805687"/>
                <a:gd name="connsiteX62" fmla="*/ 563639 w 815973"/>
                <a:gd name="connsiteY62" fmla="*/ 347645 h 805687"/>
                <a:gd name="connsiteX63" fmla="*/ 571867 w 815973"/>
                <a:gd name="connsiteY63" fmla="*/ 303761 h 805687"/>
                <a:gd name="connsiteX64" fmla="*/ 681578 w 815973"/>
                <a:gd name="connsiteY64" fmla="*/ 303761 h 805687"/>
                <a:gd name="connsiteX65" fmla="*/ 681578 w 815973"/>
                <a:gd name="connsiteY65" fmla="*/ 383301 h 805687"/>
                <a:gd name="connsiteX66" fmla="*/ 687064 w 815973"/>
                <a:gd name="connsiteY66" fmla="*/ 383301 h 805687"/>
                <a:gd name="connsiteX67" fmla="*/ 687064 w 815973"/>
                <a:gd name="connsiteY67" fmla="*/ 98054 h 805687"/>
                <a:gd name="connsiteX68" fmla="*/ 687064 w 815973"/>
                <a:gd name="connsiteY68" fmla="*/ 32228 h 805687"/>
                <a:gd name="connsiteX69" fmla="*/ 750147 w 815973"/>
                <a:gd name="connsiteY69" fmla="*/ 65141 h 805687"/>
                <a:gd name="connsiteX70" fmla="*/ 687064 w 815973"/>
                <a:gd name="connsiteY70" fmla="*/ 98054 h 805687"/>
                <a:gd name="connsiteX71" fmla="*/ 500555 w 815973"/>
                <a:gd name="connsiteY71" fmla="*/ 119996 h 805687"/>
                <a:gd name="connsiteX72" fmla="*/ 555410 w 815973"/>
                <a:gd name="connsiteY72" fmla="*/ 174852 h 805687"/>
                <a:gd name="connsiteX73" fmla="*/ 500555 w 815973"/>
                <a:gd name="connsiteY73" fmla="*/ 229707 h 805687"/>
                <a:gd name="connsiteX74" fmla="*/ 445699 w 815973"/>
                <a:gd name="connsiteY74" fmla="*/ 174852 h 805687"/>
                <a:gd name="connsiteX75" fmla="*/ 500555 w 815973"/>
                <a:gd name="connsiteY75" fmla="*/ 119996 h 805687"/>
                <a:gd name="connsiteX76" fmla="*/ 426501 w 815973"/>
                <a:gd name="connsiteY76" fmla="*/ 287304 h 805687"/>
                <a:gd name="connsiteX77" fmla="*/ 407301 w 815973"/>
                <a:gd name="connsiteY77" fmla="*/ 339417 h 805687"/>
                <a:gd name="connsiteX78" fmla="*/ 368902 w 815973"/>
                <a:gd name="connsiteY78" fmla="*/ 366845 h 805687"/>
                <a:gd name="connsiteX79" fmla="*/ 355189 w 815973"/>
                <a:gd name="connsiteY79" fmla="*/ 347645 h 805687"/>
                <a:gd name="connsiteX80" fmla="*/ 426501 w 815973"/>
                <a:gd name="connsiteY80" fmla="*/ 287304 h 805687"/>
                <a:gd name="connsiteX81" fmla="*/ 440214 w 815973"/>
                <a:gd name="connsiteY81" fmla="*/ 429928 h 805687"/>
                <a:gd name="connsiteX82" fmla="*/ 462156 w 815973"/>
                <a:gd name="connsiteY82" fmla="*/ 435414 h 805687"/>
                <a:gd name="connsiteX83" fmla="*/ 478613 w 815973"/>
                <a:gd name="connsiteY83" fmla="*/ 438156 h 805687"/>
                <a:gd name="connsiteX84" fmla="*/ 434729 w 815973"/>
                <a:gd name="connsiteY84" fmla="*/ 501240 h 805687"/>
                <a:gd name="connsiteX85" fmla="*/ 377130 w 815973"/>
                <a:gd name="connsiteY85" fmla="*/ 558838 h 805687"/>
                <a:gd name="connsiteX86" fmla="*/ 355189 w 815973"/>
                <a:gd name="connsiteY86" fmla="*/ 536896 h 805687"/>
                <a:gd name="connsiteX87" fmla="*/ 399073 w 815973"/>
                <a:gd name="connsiteY87" fmla="*/ 493011 h 805687"/>
                <a:gd name="connsiteX88" fmla="*/ 401815 w 815973"/>
                <a:gd name="connsiteY88" fmla="*/ 490269 h 805687"/>
                <a:gd name="connsiteX89" fmla="*/ 440214 w 815973"/>
                <a:gd name="connsiteY89" fmla="*/ 429928 h 805687"/>
                <a:gd name="connsiteX90" fmla="*/ 163195 w 815973"/>
                <a:gd name="connsiteY90" fmla="*/ 254392 h 805687"/>
                <a:gd name="connsiteX91" fmla="*/ 218050 w 815973"/>
                <a:gd name="connsiteY91" fmla="*/ 309247 h 805687"/>
                <a:gd name="connsiteX92" fmla="*/ 163195 w 815973"/>
                <a:gd name="connsiteY92" fmla="*/ 364102 h 805687"/>
                <a:gd name="connsiteX93" fmla="*/ 108339 w 815973"/>
                <a:gd name="connsiteY93" fmla="*/ 309247 h 805687"/>
                <a:gd name="connsiteX94" fmla="*/ 163195 w 815973"/>
                <a:gd name="connsiteY94" fmla="*/ 254392 h 805687"/>
                <a:gd name="connsiteX95" fmla="*/ 100111 w 815973"/>
                <a:gd name="connsiteY95" fmla="*/ 635635 h 805687"/>
                <a:gd name="connsiteX96" fmla="*/ 42513 w 815973"/>
                <a:gd name="connsiteY96" fmla="*/ 693234 h 805687"/>
                <a:gd name="connsiteX97" fmla="*/ 20571 w 815973"/>
                <a:gd name="connsiteY97" fmla="*/ 671291 h 805687"/>
                <a:gd name="connsiteX98" fmla="*/ 64455 w 815973"/>
                <a:gd name="connsiteY98" fmla="*/ 627408 h 805687"/>
                <a:gd name="connsiteX99" fmla="*/ 67198 w 815973"/>
                <a:gd name="connsiteY99" fmla="*/ 624665 h 805687"/>
                <a:gd name="connsiteX100" fmla="*/ 102854 w 815973"/>
                <a:gd name="connsiteY100" fmla="*/ 564323 h 805687"/>
                <a:gd name="connsiteX101" fmla="*/ 124796 w 815973"/>
                <a:gd name="connsiteY101" fmla="*/ 569809 h 805687"/>
                <a:gd name="connsiteX102" fmla="*/ 141252 w 815973"/>
                <a:gd name="connsiteY102" fmla="*/ 572552 h 805687"/>
                <a:gd name="connsiteX103" fmla="*/ 100111 w 815973"/>
                <a:gd name="connsiteY103" fmla="*/ 635635 h 805687"/>
                <a:gd name="connsiteX104" fmla="*/ 218050 w 815973"/>
                <a:gd name="connsiteY104" fmla="*/ 630150 h 805687"/>
                <a:gd name="connsiteX105" fmla="*/ 218050 w 815973"/>
                <a:gd name="connsiteY105" fmla="*/ 561581 h 805687"/>
                <a:gd name="connsiteX106" fmla="*/ 207079 w 815973"/>
                <a:gd name="connsiteY106" fmla="*/ 547867 h 805687"/>
                <a:gd name="connsiteX107" fmla="*/ 130281 w 815973"/>
                <a:gd name="connsiteY107" fmla="*/ 539639 h 805687"/>
                <a:gd name="connsiteX108" fmla="*/ 100111 w 815973"/>
                <a:gd name="connsiteY108" fmla="*/ 520439 h 805687"/>
                <a:gd name="connsiteX109" fmla="*/ 97369 w 815973"/>
                <a:gd name="connsiteY109" fmla="*/ 484784 h 805687"/>
                <a:gd name="connsiteX110" fmla="*/ 135767 w 815973"/>
                <a:gd name="connsiteY110" fmla="*/ 386044 h 805687"/>
                <a:gd name="connsiteX111" fmla="*/ 179652 w 815973"/>
                <a:gd name="connsiteY111" fmla="*/ 386044 h 805687"/>
                <a:gd name="connsiteX112" fmla="*/ 259192 w 815973"/>
                <a:gd name="connsiteY112" fmla="*/ 399758 h 805687"/>
                <a:gd name="connsiteX113" fmla="*/ 267420 w 815973"/>
                <a:gd name="connsiteY113" fmla="*/ 399758 h 805687"/>
                <a:gd name="connsiteX114" fmla="*/ 338732 w 815973"/>
                <a:gd name="connsiteY114" fmla="*/ 364102 h 805687"/>
                <a:gd name="connsiteX115" fmla="*/ 349703 w 815973"/>
                <a:gd name="connsiteY115" fmla="*/ 383301 h 805687"/>
                <a:gd name="connsiteX116" fmla="*/ 270163 w 815973"/>
                <a:gd name="connsiteY116" fmla="*/ 427185 h 805687"/>
                <a:gd name="connsiteX117" fmla="*/ 207079 w 815973"/>
                <a:gd name="connsiteY117" fmla="*/ 427185 h 805687"/>
                <a:gd name="connsiteX118" fmla="*/ 193365 w 815973"/>
                <a:gd name="connsiteY118" fmla="*/ 438156 h 805687"/>
                <a:gd name="connsiteX119" fmla="*/ 179652 w 815973"/>
                <a:gd name="connsiteY119" fmla="*/ 493011 h 805687"/>
                <a:gd name="connsiteX120" fmla="*/ 182394 w 815973"/>
                <a:gd name="connsiteY120" fmla="*/ 503983 h 805687"/>
                <a:gd name="connsiteX121" fmla="*/ 190622 w 815973"/>
                <a:gd name="connsiteY121" fmla="*/ 509468 h 805687"/>
                <a:gd name="connsiteX122" fmla="*/ 248221 w 815973"/>
                <a:gd name="connsiteY122" fmla="*/ 520439 h 805687"/>
                <a:gd name="connsiteX123" fmla="*/ 259192 w 815973"/>
                <a:gd name="connsiteY123" fmla="*/ 534153 h 805687"/>
                <a:gd name="connsiteX124" fmla="*/ 259192 w 815973"/>
                <a:gd name="connsiteY124" fmla="*/ 632893 h 805687"/>
                <a:gd name="connsiteX125" fmla="*/ 218050 w 815973"/>
                <a:gd name="connsiteY125" fmla="*/ 632893 h 805687"/>
                <a:gd name="connsiteX126" fmla="*/ 514269 w 815973"/>
                <a:gd name="connsiteY126" fmla="*/ 495754 h 805687"/>
                <a:gd name="connsiteX127" fmla="*/ 503298 w 815973"/>
                <a:gd name="connsiteY127" fmla="*/ 501240 h 805687"/>
                <a:gd name="connsiteX128" fmla="*/ 385359 w 815973"/>
                <a:gd name="connsiteY128" fmla="*/ 630150 h 805687"/>
                <a:gd name="connsiteX129" fmla="*/ 283876 w 815973"/>
                <a:gd name="connsiteY129" fmla="*/ 630150 h 805687"/>
                <a:gd name="connsiteX130" fmla="*/ 283876 w 815973"/>
                <a:gd name="connsiteY130" fmla="*/ 531411 h 805687"/>
                <a:gd name="connsiteX131" fmla="*/ 250963 w 815973"/>
                <a:gd name="connsiteY131" fmla="*/ 490269 h 805687"/>
                <a:gd name="connsiteX132" fmla="*/ 207079 w 815973"/>
                <a:gd name="connsiteY132" fmla="*/ 482041 h 805687"/>
                <a:gd name="connsiteX133" fmla="*/ 215307 w 815973"/>
                <a:gd name="connsiteY133" fmla="*/ 451870 h 805687"/>
                <a:gd name="connsiteX134" fmla="*/ 272905 w 815973"/>
                <a:gd name="connsiteY134" fmla="*/ 451870 h 805687"/>
                <a:gd name="connsiteX135" fmla="*/ 278391 w 815973"/>
                <a:gd name="connsiteY135" fmla="*/ 449128 h 805687"/>
                <a:gd name="connsiteX136" fmla="*/ 371645 w 815973"/>
                <a:gd name="connsiteY136" fmla="*/ 394273 h 805687"/>
                <a:gd name="connsiteX137" fmla="*/ 371645 w 815973"/>
                <a:gd name="connsiteY137" fmla="*/ 394273 h 805687"/>
                <a:gd name="connsiteX138" fmla="*/ 371645 w 815973"/>
                <a:gd name="connsiteY138" fmla="*/ 394273 h 805687"/>
                <a:gd name="connsiteX139" fmla="*/ 399073 w 815973"/>
                <a:gd name="connsiteY139" fmla="*/ 372330 h 805687"/>
                <a:gd name="connsiteX140" fmla="*/ 407301 w 815973"/>
                <a:gd name="connsiteY140" fmla="*/ 397015 h 805687"/>
                <a:gd name="connsiteX141" fmla="*/ 415529 w 815973"/>
                <a:gd name="connsiteY141" fmla="*/ 405244 h 805687"/>
                <a:gd name="connsiteX142" fmla="*/ 379873 w 815973"/>
                <a:gd name="connsiteY142" fmla="*/ 465584 h 805687"/>
                <a:gd name="connsiteX143" fmla="*/ 327761 w 815973"/>
                <a:gd name="connsiteY143" fmla="*/ 517697 h 805687"/>
                <a:gd name="connsiteX144" fmla="*/ 327761 w 815973"/>
                <a:gd name="connsiteY144" fmla="*/ 536896 h 805687"/>
                <a:gd name="connsiteX145" fmla="*/ 368902 w 815973"/>
                <a:gd name="connsiteY145" fmla="*/ 578037 h 805687"/>
                <a:gd name="connsiteX146" fmla="*/ 377130 w 815973"/>
                <a:gd name="connsiteY146" fmla="*/ 580780 h 805687"/>
                <a:gd name="connsiteX147" fmla="*/ 385359 w 815973"/>
                <a:gd name="connsiteY147" fmla="*/ 578037 h 805687"/>
                <a:gd name="connsiteX148" fmla="*/ 453928 w 815973"/>
                <a:gd name="connsiteY148" fmla="*/ 509468 h 805687"/>
                <a:gd name="connsiteX149" fmla="*/ 456670 w 815973"/>
                <a:gd name="connsiteY149" fmla="*/ 506725 h 805687"/>
                <a:gd name="connsiteX150" fmla="*/ 508784 w 815973"/>
                <a:gd name="connsiteY150" fmla="*/ 429928 h 805687"/>
                <a:gd name="connsiteX151" fmla="*/ 527983 w 815973"/>
                <a:gd name="connsiteY151" fmla="*/ 432671 h 805687"/>
                <a:gd name="connsiteX152" fmla="*/ 527983 w 815973"/>
                <a:gd name="connsiteY152" fmla="*/ 487526 h 805687"/>
                <a:gd name="connsiteX153" fmla="*/ 514269 w 815973"/>
                <a:gd name="connsiteY153" fmla="*/ 487526 h 805687"/>
                <a:gd name="connsiteX154" fmla="*/ 538953 w 815973"/>
                <a:gd name="connsiteY154" fmla="*/ 281819 h 805687"/>
                <a:gd name="connsiteX155" fmla="*/ 525240 w 815973"/>
                <a:gd name="connsiteY155" fmla="*/ 292790 h 805687"/>
                <a:gd name="connsiteX156" fmla="*/ 511526 w 815973"/>
                <a:gd name="connsiteY156" fmla="*/ 361359 h 805687"/>
                <a:gd name="connsiteX157" fmla="*/ 514269 w 815973"/>
                <a:gd name="connsiteY157" fmla="*/ 372330 h 805687"/>
                <a:gd name="connsiteX158" fmla="*/ 522497 w 815973"/>
                <a:gd name="connsiteY158" fmla="*/ 377816 h 805687"/>
                <a:gd name="connsiteX159" fmla="*/ 580095 w 815973"/>
                <a:gd name="connsiteY159" fmla="*/ 388787 h 805687"/>
                <a:gd name="connsiteX160" fmla="*/ 591067 w 815973"/>
                <a:gd name="connsiteY160" fmla="*/ 402501 h 805687"/>
                <a:gd name="connsiteX161" fmla="*/ 591067 w 815973"/>
                <a:gd name="connsiteY161" fmla="*/ 501240 h 805687"/>
                <a:gd name="connsiteX162" fmla="*/ 549925 w 815973"/>
                <a:gd name="connsiteY162" fmla="*/ 501240 h 805687"/>
                <a:gd name="connsiteX163" fmla="*/ 549925 w 815973"/>
                <a:gd name="connsiteY163" fmla="*/ 432671 h 805687"/>
                <a:gd name="connsiteX164" fmla="*/ 538953 w 815973"/>
                <a:gd name="connsiteY164" fmla="*/ 418957 h 805687"/>
                <a:gd name="connsiteX165" fmla="*/ 462156 w 815973"/>
                <a:gd name="connsiteY165" fmla="*/ 410729 h 805687"/>
                <a:gd name="connsiteX166" fmla="*/ 431986 w 815973"/>
                <a:gd name="connsiteY166" fmla="*/ 391530 h 805687"/>
                <a:gd name="connsiteX167" fmla="*/ 429243 w 815973"/>
                <a:gd name="connsiteY167" fmla="*/ 355873 h 805687"/>
                <a:gd name="connsiteX168" fmla="*/ 467642 w 815973"/>
                <a:gd name="connsiteY168" fmla="*/ 257135 h 805687"/>
                <a:gd name="connsiteX169" fmla="*/ 659636 w 815973"/>
                <a:gd name="connsiteY169" fmla="*/ 257135 h 805687"/>
                <a:gd name="connsiteX170" fmla="*/ 659636 w 815973"/>
                <a:gd name="connsiteY170" fmla="*/ 284562 h 805687"/>
                <a:gd name="connsiteX171" fmla="*/ 538953 w 815973"/>
                <a:gd name="connsiteY171" fmla="*/ 284562 h 80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815973" h="805687">
                  <a:moveTo>
                    <a:pt x="687064" y="388787"/>
                  </a:moveTo>
                  <a:lnTo>
                    <a:pt x="687064" y="295533"/>
                  </a:lnTo>
                  <a:lnTo>
                    <a:pt x="687064" y="240678"/>
                  </a:lnTo>
                  <a:lnTo>
                    <a:pt x="687064" y="128224"/>
                  </a:lnTo>
                  <a:lnTo>
                    <a:pt x="788545" y="78855"/>
                  </a:lnTo>
                  <a:cubicBezTo>
                    <a:pt x="794031" y="76112"/>
                    <a:pt x="796774" y="70626"/>
                    <a:pt x="796774" y="67883"/>
                  </a:cubicBezTo>
                  <a:cubicBezTo>
                    <a:pt x="796774" y="65141"/>
                    <a:pt x="794031" y="56912"/>
                    <a:pt x="788545" y="56912"/>
                  </a:cubicBezTo>
                  <a:lnTo>
                    <a:pt x="681578" y="2057"/>
                  </a:lnTo>
                  <a:cubicBezTo>
                    <a:pt x="676092" y="-686"/>
                    <a:pt x="673350" y="-686"/>
                    <a:pt x="667864" y="2057"/>
                  </a:cubicBezTo>
                  <a:cubicBezTo>
                    <a:pt x="665121" y="4800"/>
                    <a:pt x="662378" y="7543"/>
                    <a:pt x="662378" y="13028"/>
                  </a:cubicBezTo>
                  <a:lnTo>
                    <a:pt x="662378" y="119996"/>
                  </a:lnTo>
                  <a:lnTo>
                    <a:pt x="662378" y="226964"/>
                  </a:lnTo>
                  <a:lnTo>
                    <a:pt x="560896" y="226964"/>
                  </a:lnTo>
                  <a:cubicBezTo>
                    <a:pt x="574610" y="213250"/>
                    <a:pt x="582838" y="194051"/>
                    <a:pt x="582838" y="172109"/>
                  </a:cubicBezTo>
                  <a:cubicBezTo>
                    <a:pt x="582838" y="128224"/>
                    <a:pt x="547182" y="92569"/>
                    <a:pt x="503298" y="92569"/>
                  </a:cubicBezTo>
                  <a:cubicBezTo>
                    <a:pt x="459413" y="92569"/>
                    <a:pt x="423758" y="128224"/>
                    <a:pt x="423758" y="172109"/>
                  </a:cubicBezTo>
                  <a:cubicBezTo>
                    <a:pt x="423758" y="196793"/>
                    <a:pt x="434729" y="218735"/>
                    <a:pt x="451185" y="232449"/>
                  </a:cubicBezTo>
                  <a:lnTo>
                    <a:pt x="335989" y="336675"/>
                  </a:lnTo>
                  <a:lnTo>
                    <a:pt x="261935" y="375073"/>
                  </a:lnTo>
                  <a:lnTo>
                    <a:pt x="223535" y="369587"/>
                  </a:lnTo>
                  <a:cubicBezTo>
                    <a:pt x="239992" y="355873"/>
                    <a:pt x="250963" y="333932"/>
                    <a:pt x="250963" y="309247"/>
                  </a:cubicBezTo>
                  <a:cubicBezTo>
                    <a:pt x="250963" y="265363"/>
                    <a:pt x="215307" y="229707"/>
                    <a:pt x="171423" y="229707"/>
                  </a:cubicBezTo>
                  <a:cubicBezTo>
                    <a:pt x="127538" y="229707"/>
                    <a:pt x="91883" y="265363"/>
                    <a:pt x="91883" y="309247"/>
                  </a:cubicBezTo>
                  <a:cubicBezTo>
                    <a:pt x="91883" y="333932"/>
                    <a:pt x="102854" y="355873"/>
                    <a:pt x="119310" y="369587"/>
                  </a:cubicBezTo>
                  <a:cubicBezTo>
                    <a:pt x="119310" y="369587"/>
                    <a:pt x="119310" y="369587"/>
                    <a:pt x="119310" y="369587"/>
                  </a:cubicBezTo>
                  <a:lnTo>
                    <a:pt x="78169" y="479298"/>
                  </a:lnTo>
                  <a:cubicBezTo>
                    <a:pt x="69941" y="498497"/>
                    <a:pt x="72683" y="520439"/>
                    <a:pt x="83655" y="539639"/>
                  </a:cubicBezTo>
                  <a:cubicBezTo>
                    <a:pt x="86397" y="542382"/>
                    <a:pt x="89140" y="545125"/>
                    <a:pt x="91883" y="547867"/>
                  </a:cubicBezTo>
                  <a:lnTo>
                    <a:pt x="56227" y="608208"/>
                  </a:lnTo>
                  <a:lnTo>
                    <a:pt x="4114" y="660320"/>
                  </a:lnTo>
                  <a:cubicBezTo>
                    <a:pt x="-1371" y="665806"/>
                    <a:pt x="-1371" y="674034"/>
                    <a:pt x="4114" y="679520"/>
                  </a:cubicBezTo>
                  <a:lnTo>
                    <a:pt x="45255" y="720661"/>
                  </a:lnTo>
                  <a:cubicBezTo>
                    <a:pt x="47998" y="723404"/>
                    <a:pt x="50741" y="723404"/>
                    <a:pt x="53484" y="723404"/>
                  </a:cubicBezTo>
                  <a:cubicBezTo>
                    <a:pt x="56227" y="723404"/>
                    <a:pt x="61712" y="723404"/>
                    <a:pt x="61712" y="720661"/>
                  </a:cubicBezTo>
                  <a:lnTo>
                    <a:pt x="130281" y="652092"/>
                  </a:lnTo>
                  <a:cubicBezTo>
                    <a:pt x="130281" y="652092"/>
                    <a:pt x="130281" y="652092"/>
                    <a:pt x="133024" y="649349"/>
                  </a:cubicBezTo>
                  <a:lnTo>
                    <a:pt x="185137" y="572552"/>
                  </a:lnTo>
                  <a:lnTo>
                    <a:pt x="204336" y="575294"/>
                  </a:lnTo>
                  <a:lnTo>
                    <a:pt x="204336" y="630150"/>
                  </a:lnTo>
                  <a:lnTo>
                    <a:pt x="190622" y="630150"/>
                  </a:lnTo>
                  <a:cubicBezTo>
                    <a:pt x="182394" y="630150"/>
                    <a:pt x="176909" y="635635"/>
                    <a:pt x="176909" y="643863"/>
                  </a:cubicBezTo>
                  <a:lnTo>
                    <a:pt x="176909" y="739860"/>
                  </a:lnTo>
                  <a:lnTo>
                    <a:pt x="12343" y="778259"/>
                  </a:lnTo>
                  <a:cubicBezTo>
                    <a:pt x="6857" y="781002"/>
                    <a:pt x="1372" y="783744"/>
                    <a:pt x="1372" y="791973"/>
                  </a:cubicBezTo>
                  <a:lnTo>
                    <a:pt x="1372" y="805687"/>
                  </a:lnTo>
                  <a:lnTo>
                    <a:pt x="28799" y="805687"/>
                  </a:lnTo>
                  <a:lnTo>
                    <a:pt x="28799" y="802944"/>
                  </a:lnTo>
                  <a:lnTo>
                    <a:pt x="193365" y="764546"/>
                  </a:lnTo>
                  <a:cubicBezTo>
                    <a:pt x="198850" y="761803"/>
                    <a:pt x="204336" y="759060"/>
                    <a:pt x="204336" y="750832"/>
                  </a:cubicBezTo>
                  <a:lnTo>
                    <a:pt x="204336" y="657577"/>
                  </a:lnTo>
                  <a:lnTo>
                    <a:pt x="218050" y="657577"/>
                  </a:lnTo>
                  <a:lnTo>
                    <a:pt x="286619" y="657577"/>
                  </a:lnTo>
                  <a:lnTo>
                    <a:pt x="407301" y="657577"/>
                  </a:lnTo>
                  <a:cubicBezTo>
                    <a:pt x="410044" y="657577"/>
                    <a:pt x="415529" y="654835"/>
                    <a:pt x="418272" y="652092"/>
                  </a:cubicBezTo>
                  <a:lnTo>
                    <a:pt x="536211" y="523182"/>
                  </a:lnTo>
                  <a:lnTo>
                    <a:pt x="558153" y="523182"/>
                  </a:lnTo>
                  <a:lnTo>
                    <a:pt x="626722" y="523182"/>
                  </a:lnTo>
                  <a:lnTo>
                    <a:pt x="815973" y="523182"/>
                  </a:lnTo>
                  <a:lnTo>
                    <a:pt x="815973" y="495754"/>
                  </a:lnTo>
                  <a:lnTo>
                    <a:pt x="640436" y="495754"/>
                  </a:lnTo>
                  <a:lnTo>
                    <a:pt x="640436" y="397015"/>
                  </a:lnTo>
                  <a:cubicBezTo>
                    <a:pt x="640436" y="377816"/>
                    <a:pt x="626722" y="361359"/>
                    <a:pt x="607523" y="355873"/>
                  </a:cubicBezTo>
                  <a:lnTo>
                    <a:pt x="563639" y="347645"/>
                  </a:lnTo>
                  <a:lnTo>
                    <a:pt x="571867" y="303761"/>
                  </a:lnTo>
                  <a:lnTo>
                    <a:pt x="681578" y="303761"/>
                  </a:lnTo>
                  <a:lnTo>
                    <a:pt x="681578" y="383301"/>
                  </a:lnTo>
                  <a:lnTo>
                    <a:pt x="687064" y="383301"/>
                  </a:lnTo>
                  <a:close/>
                  <a:moveTo>
                    <a:pt x="687064" y="98054"/>
                  </a:moveTo>
                  <a:lnTo>
                    <a:pt x="687064" y="32228"/>
                  </a:lnTo>
                  <a:lnTo>
                    <a:pt x="750147" y="65141"/>
                  </a:lnTo>
                  <a:lnTo>
                    <a:pt x="687064" y="98054"/>
                  </a:lnTo>
                  <a:close/>
                  <a:moveTo>
                    <a:pt x="500555" y="119996"/>
                  </a:moveTo>
                  <a:cubicBezTo>
                    <a:pt x="530725" y="119996"/>
                    <a:pt x="555410" y="144681"/>
                    <a:pt x="555410" y="174852"/>
                  </a:cubicBezTo>
                  <a:cubicBezTo>
                    <a:pt x="555410" y="205021"/>
                    <a:pt x="530725" y="229707"/>
                    <a:pt x="500555" y="229707"/>
                  </a:cubicBezTo>
                  <a:cubicBezTo>
                    <a:pt x="470384" y="229707"/>
                    <a:pt x="445699" y="205021"/>
                    <a:pt x="445699" y="174852"/>
                  </a:cubicBezTo>
                  <a:cubicBezTo>
                    <a:pt x="445699" y="141938"/>
                    <a:pt x="470384" y="119996"/>
                    <a:pt x="500555" y="119996"/>
                  </a:cubicBezTo>
                  <a:close/>
                  <a:moveTo>
                    <a:pt x="426501" y="287304"/>
                  </a:moveTo>
                  <a:lnTo>
                    <a:pt x="407301" y="339417"/>
                  </a:lnTo>
                  <a:lnTo>
                    <a:pt x="368902" y="366845"/>
                  </a:lnTo>
                  <a:lnTo>
                    <a:pt x="355189" y="347645"/>
                  </a:lnTo>
                  <a:lnTo>
                    <a:pt x="426501" y="287304"/>
                  </a:lnTo>
                  <a:close/>
                  <a:moveTo>
                    <a:pt x="440214" y="429928"/>
                  </a:moveTo>
                  <a:cubicBezTo>
                    <a:pt x="445699" y="432671"/>
                    <a:pt x="453928" y="435414"/>
                    <a:pt x="462156" y="435414"/>
                  </a:cubicBezTo>
                  <a:lnTo>
                    <a:pt x="478613" y="438156"/>
                  </a:lnTo>
                  <a:lnTo>
                    <a:pt x="434729" y="501240"/>
                  </a:lnTo>
                  <a:lnTo>
                    <a:pt x="377130" y="558838"/>
                  </a:lnTo>
                  <a:lnTo>
                    <a:pt x="355189" y="536896"/>
                  </a:lnTo>
                  <a:lnTo>
                    <a:pt x="399073" y="493011"/>
                  </a:lnTo>
                  <a:cubicBezTo>
                    <a:pt x="399073" y="493011"/>
                    <a:pt x="401815" y="490269"/>
                    <a:pt x="401815" y="490269"/>
                  </a:cubicBezTo>
                  <a:lnTo>
                    <a:pt x="440214" y="429928"/>
                  </a:lnTo>
                  <a:close/>
                  <a:moveTo>
                    <a:pt x="163195" y="254392"/>
                  </a:moveTo>
                  <a:cubicBezTo>
                    <a:pt x="193365" y="254392"/>
                    <a:pt x="218050" y="279076"/>
                    <a:pt x="218050" y="309247"/>
                  </a:cubicBezTo>
                  <a:cubicBezTo>
                    <a:pt x="218050" y="339417"/>
                    <a:pt x="193365" y="364102"/>
                    <a:pt x="163195" y="364102"/>
                  </a:cubicBezTo>
                  <a:cubicBezTo>
                    <a:pt x="133024" y="364102"/>
                    <a:pt x="108339" y="339417"/>
                    <a:pt x="108339" y="309247"/>
                  </a:cubicBezTo>
                  <a:cubicBezTo>
                    <a:pt x="108339" y="279076"/>
                    <a:pt x="133024" y="254392"/>
                    <a:pt x="163195" y="254392"/>
                  </a:cubicBezTo>
                  <a:close/>
                  <a:moveTo>
                    <a:pt x="100111" y="635635"/>
                  </a:moveTo>
                  <a:lnTo>
                    <a:pt x="42513" y="693234"/>
                  </a:lnTo>
                  <a:lnTo>
                    <a:pt x="20571" y="671291"/>
                  </a:lnTo>
                  <a:lnTo>
                    <a:pt x="64455" y="627408"/>
                  </a:lnTo>
                  <a:cubicBezTo>
                    <a:pt x="64455" y="627408"/>
                    <a:pt x="67198" y="624665"/>
                    <a:pt x="67198" y="624665"/>
                  </a:cubicBezTo>
                  <a:lnTo>
                    <a:pt x="102854" y="564323"/>
                  </a:lnTo>
                  <a:cubicBezTo>
                    <a:pt x="108339" y="567066"/>
                    <a:pt x="116567" y="569809"/>
                    <a:pt x="124796" y="569809"/>
                  </a:cubicBezTo>
                  <a:lnTo>
                    <a:pt x="141252" y="572552"/>
                  </a:lnTo>
                  <a:lnTo>
                    <a:pt x="100111" y="635635"/>
                  </a:lnTo>
                  <a:close/>
                  <a:moveTo>
                    <a:pt x="218050" y="630150"/>
                  </a:moveTo>
                  <a:lnTo>
                    <a:pt x="218050" y="561581"/>
                  </a:lnTo>
                  <a:cubicBezTo>
                    <a:pt x="218050" y="553353"/>
                    <a:pt x="212564" y="547867"/>
                    <a:pt x="207079" y="547867"/>
                  </a:cubicBezTo>
                  <a:lnTo>
                    <a:pt x="130281" y="539639"/>
                  </a:lnTo>
                  <a:cubicBezTo>
                    <a:pt x="116567" y="539639"/>
                    <a:pt x="105597" y="531411"/>
                    <a:pt x="100111" y="520439"/>
                  </a:cubicBezTo>
                  <a:cubicBezTo>
                    <a:pt x="94626" y="509468"/>
                    <a:pt x="91883" y="495754"/>
                    <a:pt x="97369" y="484784"/>
                  </a:cubicBezTo>
                  <a:lnTo>
                    <a:pt x="135767" y="386044"/>
                  </a:lnTo>
                  <a:lnTo>
                    <a:pt x="179652" y="386044"/>
                  </a:lnTo>
                  <a:lnTo>
                    <a:pt x="259192" y="399758"/>
                  </a:lnTo>
                  <a:cubicBezTo>
                    <a:pt x="261935" y="399758"/>
                    <a:pt x="264677" y="399758"/>
                    <a:pt x="267420" y="399758"/>
                  </a:cubicBezTo>
                  <a:lnTo>
                    <a:pt x="338732" y="364102"/>
                  </a:lnTo>
                  <a:lnTo>
                    <a:pt x="349703" y="383301"/>
                  </a:lnTo>
                  <a:lnTo>
                    <a:pt x="270163" y="427185"/>
                  </a:lnTo>
                  <a:lnTo>
                    <a:pt x="207079" y="427185"/>
                  </a:lnTo>
                  <a:cubicBezTo>
                    <a:pt x="201593" y="427185"/>
                    <a:pt x="196107" y="432671"/>
                    <a:pt x="193365" y="438156"/>
                  </a:cubicBezTo>
                  <a:lnTo>
                    <a:pt x="179652" y="493011"/>
                  </a:lnTo>
                  <a:cubicBezTo>
                    <a:pt x="179652" y="495754"/>
                    <a:pt x="179652" y="501240"/>
                    <a:pt x="182394" y="503983"/>
                  </a:cubicBezTo>
                  <a:cubicBezTo>
                    <a:pt x="185137" y="506725"/>
                    <a:pt x="187880" y="509468"/>
                    <a:pt x="190622" y="509468"/>
                  </a:cubicBezTo>
                  <a:lnTo>
                    <a:pt x="248221" y="520439"/>
                  </a:lnTo>
                  <a:cubicBezTo>
                    <a:pt x="253706" y="520439"/>
                    <a:pt x="259192" y="525925"/>
                    <a:pt x="259192" y="534153"/>
                  </a:cubicBezTo>
                  <a:lnTo>
                    <a:pt x="259192" y="632893"/>
                  </a:lnTo>
                  <a:lnTo>
                    <a:pt x="218050" y="632893"/>
                  </a:lnTo>
                  <a:close/>
                  <a:moveTo>
                    <a:pt x="514269" y="495754"/>
                  </a:moveTo>
                  <a:cubicBezTo>
                    <a:pt x="511526" y="495754"/>
                    <a:pt x="506041" y="498497"/>
                    <a:pt x="503298" y="501240"/>
                  </a:cubicBezTo>
                  <a:lnTo>
                    <a:pt x="385359" y="630150"/>
                  </a:lnTo>
                  <a:lnTo>
                    <a:pt x="283876" y="630150"/>
                  </a:lnTo>
                  <a:lnTo>
                    <a:pt x="283876" y="531411"/>
                  </a:lnTo>
                  <a:cubicBezTo>
                    <a:pt x="283876" y="512211"/>
                    <a:pt x="270163" y="495754"/>
                    <a:pt x="250963" y="490269"/>
                  </a:cubicBezTo>
                  <a:lnTo>
                    <a:pt x="207079" y="482041"/>
                  </a:lnTo>
                  <a:lnTo>
                    <a:pt x="215307" y="451870"/>
                  </a:lnTo>
                  <a:lnTo>
                    <a:pt x="272905" y="451870"/>
                  </a:lnTo>
                  <a:cubicBezTo>
                    <a:pt x="275648" y="451870"/>
                    <a:pt x="278391" y="451870"/>
                    <a:pt x="278391" y="449128"/>
                  </a:cubicBezTo>
                  <a:lnTo>
                    <a:pt x="371645" y="394273"/>
                  </a:lnTo>
                  <a:cubicBezTo>
                    <a:pt x="371645" y="394273"/>
                    <a:pt x="371645" y="394273"/>
                    <a:pt x="371645" y="394273"/>
                  </a:cubicBezTo>
                  <a:cubicBezTo>
                    <a:pt x="371645" y="394273"/>
                    <a:pt x="371645" y="394273"/>
                    <a:pt x="371645" y="394273"/>
                  </a:cubicBezTo>
                  <a:lnTo>
                    <a:pt x="399073" y="372330"/>
                  </a:lnTo>
                  <a:cubicBezTo>
                    <a:pt x="399073" y="380559"/>
                    <a:pt x="404558" y="388787"/>
                    <a:pt x="407301" y="397015"/>
                  </a:cubicBezTo>
                  <a:cubicBezTo>
                    <a:pt x="410044" y="399758"/>
                    <a:pt x="412787" y="402501"/>
                    <a:pt x="415529" y="405244"/>
                  </a:cubicBezTo>
                  <a:lnTo>
                    <a:pt x="379873" y="465584"/>
                  </a:lnTo>
                  <a:lnTo>
                    <a:pt x="327761" y="517697"/>
                  </a:lnTo>
                  <a:cubicBezTo>
                    <a:pt x="322275" y="523182"/>
                    <a:pt x="322275" y="531411"/>
                    <a:pt x="327761" y="536896"/>
                  </a:cubicBezTo>
                  <a:lnTo>
                    <a:pt x="368902" y="578037"/>
                  </a:lnTo>
                  <a:cubicBezTo>
                    <a:pt x="371645" y="580780"/>
                    <a:pt x="374387" y="580780"/>
                    <a:pt x="377130" y="580780"/>
                  </a:cubicBezTo>
                  <a:cubicBezTo>
                    <a:pt x="379873" y="580780"/>
                    <a:pt x="385359" y="580780"/>
                    <a:pt x="385359" y="578037"/>
                  </a:cubicBezTo>
                  <a:lnTo>
                    <a:pt x="453928" y="509468"/>
                  </a:lnTo>
                  <a:cubicBezTo>
                    <a:pt x="453928" y="509468"/>
                    <a:pt x="453928" y="509468"/>
                    <a:pt x="456670" y="506725"/>
                  </a:cubicBezTo>
                  <a:lnTo>
                    <a:pt x="508784" y="429928"/>
                  </a:lnTo>
                  <a:lnTo>
                    <a:pt x="527983" y="432671"/>
                  </a:lnTo>
                  <a:lnTo>
                    <a:pt x="527983" y="487526"/>
                  </a:lnTo>
                  <a:lnTo>
                    <a:pt x="514269" y="487526"/>
                  </a:lnTo>
                  <a:close/>
                  <a:moveTo>
                    <a:pt x="538953" y="281819"/>
                  </a:moveTo>
                  <a:cubicBezTo>
                    <a:pt x="533468" y="281819"/>
                    <a:pt x="527983" y="287304"/>
                    <a:pt x="525240" y="292790"/>
                  </a:cubicBezTo>
                  <a:lnTo>
                    <a:pt x="511526" y="361359"/>
                  </a:lnTo>
                  <a:cubicBezTo>
                    <a:pt x="511526" y="364102"/>
                    <a:pt x="511526" y="369587"/>
                    <a:pt x="514269" y="372330"/>
                  </a:cubicBezTo>
                  <a:cubicBezTo>
                    <a:pt x="517012" y="375073"/>
                    <a:pt x="519755" y="377816"/>
                    <a:pt x="522497" y="377816"/>
                  </a:cubicBezTo>
                  <a:lnTo>
                    <a:pt x="580095" y="388787"/>
                  </a:lnTo>
                  <a:cubicBezTo>
                    <a:pt x="585581" y="388787"/>
                    <a:pt x="591067" y="394273"/>
                    <a:pt x="591067" y="402501"/>
                  </a:cubicBezTo>
                  <a:lnTo>
                    <a:pt x="591067" y="501240"/>
                  </a:lnTo>
                  <a:lnTo>
                    <a:pt x="549925" y="501240"/>
                  </a:lnTo>
                  <a:lnTo>
                    <a:pt x="549925" y="432671"/>
                  </a:lnTo>
                  <a:cubicBezTo>
                    <a:pt x="549925" y="424442"/>
                    <a:pt x="544439" y="418957"/>
                    <a:pt x="538953" y="418957"/>
                  </a:cubicBezTo>
                  <a:lnTo>
                    <a:pt x="462156" y="410729"/>
                  </a:lnTo>
                  <a:cubicBezTo>
                    <a:pt x="448442" y="410729"/>
                    <a:pt x="437472" y="402501"/>
                    <a:pt x="431986" y="391530"/>
                  </a:cubicBezTo>
                  <a:cubicBezTo>
                    <a:pt x="426501" y="380559"/>
                    <a:pt x="423758" y="366845"/>
                    <a:pt x="429243" y="355873"/>
                  </a:cubicBezTo>
                  <a:lnTo>
                    <a:pt x="467642" y="257135"/>
                  </a:lnTo>
                  <a:lnTo>
                    <a:pt x="659636" y="257135"/>
                  </a:lnTo>
                  <a:lnTo>
                    <a:pt x="659636" y="284562"/>
                  </a:lnTo>
                  <a:lnTo>
                    <a:pt x="538953" y="284562"/>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1660698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2F5296-F643-CD9B-6D2B-8C6156CCF22D}"/>
              </a:ext>
            </a:extLst>
          </p:cNvPr>
          <p:cNvSpPr>
            <a:spLocks noGrp="1"/>
          </p:cNvSpPr>
          <p:nvPr>
            <p:ph type="body" sz="quarter" idx="31"/>
          </p:nvPr>
        </p:nvSpPr>
        <p:spPr/>
        <p:txBody>
          <a:bodyPr/>
          <a:lstStyle/>
          <a:p>
            <a:pPr marL="0" indent="0"/>
            <a:r>
              <a:rPr lang="en-IE"/>
              <a:t>Evaluate Your Existing Setup</a:t>
            </a:r>
          </a:p>
        </p:txBody>
      </p:sp>
      <p:sp>
        <p:nvSpPr>
          <p:cNvPr id="3" name="Text Placeholder 2">
            <a:extLst>
              <a:ext uri="{FF2B5EF4-FFF2-40B4-BE49-F238E27FC236}">
                <a16:creationId xmlns:a16="http://schemas.microsoft.com/office/drawing/2014/main" id="{B7A63A03-969D-3BE6-4C48-F1A3E696FB6A}"/>
              </a:ext>
            </a:extLst>
          </p:cNvPr>
          <p:cNvSpPr>
            <a:spLocks noGrp="1"/>
          </p:cNvSpPr>
          <p:nvPr>
            <p:ph type="body" sz="quarter" idx="32"/>
          </p:nvPr>
        </p:nvSpPr>
        <p:spPr/>
        <p:txBody>
          <a:bodyPr/>
          <a:lstStyle/>
          <a:p>
            <a:pPr marL="0" indent="0"/>
            <a:r>
              <a:rPr lang="en-IE"/>
              <a:t>Educate and Build Awareness</a:t>
            </a:r>
          </a:p>
        </p:txBody>
      </p:sp>
      <p:sp>
        <p:nvSpPr>
          <p:cNvPr id="4" name="Text Placeholder 3">
            <a:extLst>
              <a:ext uri="{FF2B5EF4-FFF2-40B4-BE49-F238E27FC236}">
                <a16:creationId xmlns:a16="http://schemas.microsoft.com/office/drawing/2014/main" id="{ACAFAF87-F604-F4CB-5B00-3A9C65D94D54}"/>
              </a:ext>
            </a:extLst>
          </p:cNvPr>
          <p:cNvSpPr>
            <a:spLocks noGrp="1"/>
          </p:cNvSpPr>
          <p:nvPr>
            <p:ph type="body" sz="quarter" idx="33"/>
          </p:nvPr>
        </p:nvSpPr>
        <p:spPr/>
        <p:txBody>
          <a:bodyPr>
            <a:normAutofit fontScale="92500" lnSpcReduction="10000"/>
          </a:bodyPr>
          <a:lstStyle/>
          <a:p>
            <a:pPr marL="0" indent="0"/>
            <a:r>
              <a:rPr lang="en-US"/>
              <a:t>Define a Code of Conduct and Collaboration Requirements</a:t>
            </a:r>
            <a:endParaRPr lang="en-IE"/>
          </a:p>
        </p:txBody>
      </p:sp>
      <p:sp>
        <p:nvSpPr>
          <p:cNvPr id="5" name="Text Placeholder 4">
            <a:extLst>
              <a:ext uri="{FF2B5EF4-FFF2-40B4-BE49-F238E27FC236}">
                <a16:creationId xmlns:a16="http://schemas.microsoft.com/office/drawing/2014/main" id="{23193356-9784-14B3-9E35-01360578CAE7}"/>
              </a:ext>
            </a:extLst>
          </p:cNvPr>
          <p:cNvSpPr>
            <a:spLocks noGrp="1"/>
          </p:cNvSpPr>
          <p:nvPr>
            <p:ph type="body" sz="quarter" idx="34"/>
          </p:nvPr>
        </p:nvSpPr>
        <p:spPr/>
        <p:txBody>
          <a:bodyPr/>
          <a:lstStyle/>
          <a:p>
            <a:pPr marL="0" indent="0"/>
            <a:r>
              <a:rPr lang="en-IE"/>
              <a:t>Reward and Respond</a:t>
            </a:r>
          </a:p>
        </p:txBody>
      </p:sp>
      <p:sp>
        <p:nvSpPr>
          <p:cNvPr id="6" name="Text Placeholder 5">
            <a:extLst>
              <a:ext uri="{FF2B5EF4-FFF2-40B4-BE49-F238E27FC236}">
                <a16:creationId xmlns:a16="http://schemas.microsoft.com/office/drawing/2014/main" id="{4D95D492-0422-261C-753C-7960890A8E47}"/>
              </a:ext>
            </a:extLst>
          </p:cNvPr>
          <p:cNvSpPr>
            <a:spLocks noGrp="1"/>
          </p:cNvSpPr>
          <p:nvPr>
            <p:ph type="body" sz="quarter" idx="16"/>
          </p:nvPr>
        </p:nvSpPr>
        <p:spPr>
          <a:xfrm>
            <a:off x="411246" y="262467"/>
            <a:ext cx="11027221" cy="1744133"/>
          </a:xfrm>
        </p:spPr>
        <p:txBody>
          <a:bodyPr>
            <a:normAutofit/>
          </a:bodyPr>
          <a:lstStyle/>
          <a:p>
            <a:pPr algn="ctr"/>
            <a:r>
              <a:rPr lang="en-US" sz="2800">
                <a:solidFill>
                  <a:srgbClr val="0B582E"/>
                </a:solidFill>
              </a:rPr>
              <a:t>In practice, sustainability is not easy to do. After all, monitoring, communicating and collaborating with many suppliers at a time is no small feat. Luckily, there are some things that YOU can do to keep procurement operations on the right track. Here are 6 actionable steps…</a:t>
            </a:r>
            <a:endParaRPr lang="en-IE" sz="2800">
              <a:solidFill>
                <a:srgbClr val="0B582E"/>
              </a:solidFill>
            </a:endParaRPr>
          </a:p>
        </p:txBody>
      </p:sp>
      <p:pic>
        <p:nvPicPr>
          <p:cNvPr id="8" name="Graphic 7" descr="Badge 3 outline">
            <a:extLst>
              <a:ext uri="{FF2B5EF4-FFF2-40B4-BE49-F238E27FC236}">
                <a16:creationId xmlns:a16="http://schemas.microsoft.com/office/drawing/2014/main" id="{0693D5C3-ADB3-E4B4-07C7-EDCFF44A02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96184" y="2789191"/>
            <a:ext cx="914400" cy="914400"/>
          </a:xfrm>
          <a:prstGeom prst="rect">
            <a:avLst/>
          </a:prstGeom>
        </p:spPr>
      </p:pic>
      <p:pic>
        <p:nvPicPr>
          <p:cNvPr id="10" name="Graphic 9" descr="Badge 1 outline">
            <a:extLst>
              <a:ext uri="{FF2B5EF4-FFF2-40B4-BE49-F238E27FC236}">
                <a16:creationId xmlns:a16="http://schemas.microsoft.com/office/drawing/2014/main" id="{D55FFAFB-9FE0-889D-1C6D-0798E63A67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22890" y="2823088"/>
            <a:ext cx="914400" cy="914400"/>
          </a:xfrm>
          <a:prstGeom prst="rect">
            <a:avLst/>
          </a:prstGeom>
        </p:spPr>
      </p:pic>
      <p:pic>
        <p:nvPicPr>
          <p:cNvPr id="12" name="Graphic 11" descr="Badge outline">
            <a:extLst>
              <a:ext uri="{FF2B5EF4-FFF2-40B4-BE49-F238E27FC236}">
                <a16:creationId xmlns:a16="http://schemas.microsoft.com/office/drawing/2014/main" id="{6D54EA3E-6997-A509-7431-050BC2A397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1175" y="5102586"/>
            <a:ext cx="914400" cy="914400"/>
          </a:xfrm>
          <a:prstGeom prst="rect">
            <a:avLst/>
          </a:prstGeom>
        </p:spPr>
      </p:pic>
      <p:pic>
        <p:nvPicPr>
          <p:cNvPr id="14" name="Graphic 13" descr="Badge 4 outline">
            <a:extLst>
              <a:ext uri="{FF2B5EF4-FFF2-40B4-BE49-F238E27FC236}">
                <a16:creationId xmlns:a16="http://schemas.microsoft.com/office/drawing/2014/main" id="{FB105806-088B-427C-1E48-EDC68E0517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09800" y="5065244"/>
            <a:ext cx="914400" cy="914400"/>
          </a:xfrm>
          <a:prstGeom prst="rect">
            <a:avLst/>
          </a:prstGeom>
        </p:spPr>
      </p:pic>
      <p:sp>
        <p:nvSpPr>
          <p:cNvPr id="16" name="Freeform 59">
            <a:extLst>
              <a:ext uri="{FF2B5EF4-FFF2-40B4-BE49-F238E27FC236}">
                <a16:creationId xmlns:a16="http://schemas.microsoft.com/office/drawing/2014/main" id="{D984B821-9856-EFCC-6DE7-C2EF03BCFD78}"/>
              </a:ext>
            </a:extLst>
          </p:cNvPr>
          <p:cNvSpPr/>
          <p:nvPr/>
        </p:nvSpPr>
        <p:spPr>
          <a:xfrm>
            <a:off x="9776547" y="4269286"/>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0B582E"/>
          </a:solidFill>
          <a:ln cap="flat">
            <a:solidFill>
              <a:srgbClr val="0B582E"/>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Tree>
    <p:extLst>
      <p:ext uri="{BB962C8B-B14F-4D97-AF65-F5344CB8AC3E}">
        <p14:creationId xmlns:p14="http://schemas.microsoft.com/office/powerpoint/2010/main" val="4267781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0AEBC6-409C-0CC0-20CC-620690AC84E3}"/>
              </a:ext>
            </a:extLst>
          </p:cNvPr>
          <p:cNvSpPr>
            <a:spLocks noGrp="1"/>
          </p:cNvSpPr>
          <p:nvPr>
            <p:ph type="body" sz="quarter" idx="31"/>
          </p:nvPr>
        </p:nvSpPr>
        <p:spPr/>
        <p:txBody>
          <a:bodyPr/>
          <a:lstStyle/>
          <a:p>
            <a:pPr marL="0" indent="0"/>
            <a:r>
              <a:rPr lang="en-IE"/>
              <a:t>Optimise Communication</a:t>
            </a:r>
          </a:p>
        </p:txBody>
      </p:sp>
      <p:sp>
        <p:nvSpPr>
          <p:cNvPr id="3" name="Text Placeholder 2">
            <a:extLst>
              <a:ext uri="{FF2B5EF4-FFF2-40B4-BE49-F238E27FC236}">
                <a16:creationId xmlns:a16="http://schemas.microsoft.com/office/drawing/2014/main" id="{C0FD4BE3-AFAB-5969-4643-FA7718E4C125}"/>
              </a:ext>
            </a:extLst>
          </p:cNvPr>
          <p:cNvSpPr>
            <a:spLocks noGrp="1"/>
          </p:cNvSpPr>
          <p:nvPr>
            <p:ph type="body" sz="quarter" idx="33"/>
          </p:nvPr>
        </p:nvSpPr>
        <p:spPr/>
        <p:txBody>
          <a:bodyPr/>
          <a:lstStyle/>
          <a:p>
            <a:pPr marL="0" indent="0"/>
            <a:r>
              <a:rPr lang="en-IE"/>
              <a:t>Align Core Business Strategies</a:t>
            </a:r>
          </a:p>
        </p:txBody>
      </p:sp>
      <p:sp>
        <p:nvSpPr>
          <p:cNvPr id="4" name="Text Placeholder 3">
            <a:extLst>
              <a:ext uri="{FF2B5EF4-FFF2-40B4-BE49-F238E27FC236}">
                <a16:creationId xmlns:a16="http://schemas.microsoft.com/office/drawing/2014/main" id="{B7FCEF70-6105-FE01-C28F-D5EFE98B4734}"/>
              </a:ext>
            </a:extLst>
          </p:cNvPr>
          <p:cNvSpPr>
            <a:spLocks noGrp="1"/>
          </p:cNvSpPr>
          <p:nvPr>
            <p:ph type="body" sz="quarter" idx="16"/>
          </p:nvPr>
        </p:nvSpPr>
        <p:spPr>
          <a:xfrm>
            <a:off x="411246" y="429619"/>
            <a:ext cx="9587887" cy="582221"/>
          </a:xfrm>
        </p:spPr>
        <p:txBody>
          <a:bodyPr>
            <a:noAutofit/>
          </a:bodyPr>
          <a:lstStyle/>
          <a:p>
            <a:r>
              <a:rPr lang="en-US" sz="2800">
                <a:solidFill>
                  <a:srgbClr val="0B582E"/>
                </a:solidFill>
              </a:rPr>
              <a:t>Keeping procurement operations on the right track…6 actionable steps – continued</a:t>
            </a:r>
            <a:endParaRPr lang="en-IE" sz="2800">
              <a:solidFill>
                <a:srgbClr val="0B582E"/>
              </a:solidFill>
            </a:endParaRPr>
          </a:p>
        </p:txBody>
      </p:sp>
      <p:pic>
        <p:nvPicPr>
          <p:cNvPr id="6" name="Graphic 5" descr="Badge 5 outline">
            <a:extLst>
              <a:ext uri="{FF2B5EF4-FFF2-40B4-BE49-F238E27FC236}">
                <a16:creationId xmlns:a16="http://schemas.microsoft.com/office/drawing/2014/main" id="{C25F3056-FFC0-BB90-7ACF-170361A895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9934" y="2823088"/>
            <a:ext cx="914400" cy="914400"/>
          </a:xfrm>
          <a:prstGeom prst="rect">
            <a:avLst/>
          </a:prstGeom>
        </p:spPr>
      </p:pic>
      <p:pic>
        <p:nvPicPr>
          <p:cNvPr id="8" name="Graphic 7" descr="Badge 6 outline">
            <a:extLst>
              <a:ext uri="{FF2B5EF4-FFF2-40B4-BE49-F238E27FC236}">
                <a16:creationId xmlns:a16="http://schemas.microsoft.com/office/drawing/2014/main" id="{1AA83638-F448-0285-458E-1E4DAB797E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5800" y="5102586"/>
            <a:ext cx="914400" cy="914400"/>
          </a:xfrm>
          <a:prstGeom prst="rect">
            <a:avLst/>
          </a:prstGeom>
        </p:spPr>
      </p:pic>
      <p:sp>
        <p:nvSpPr>
          <p:cNvPr id="9" name="Ribbon: Tilted Down 8">
            <a:extLst>
              <a:ext uri="{FF2B5EF4-FFF2-40B4-BE49-F238E27FC236}">
                <a16:creationId xmlns:a16="http://schemas.microsoft.com/office/drawing/2014/main" id="{7C131C72-E811-EF83-BB3E-381FCD34516D}"/>
              </a:ext>
            </a:extLst>
          </p:cNvPr>
          <p:cNvSpPr/>
          <p:nvPr/>
        </p:nvSpPr>
        <p:spPr>
          <a:xfrm>
            <a:off x="7399867" y="3649134"/>
            <a:ext cx="4301066" cy="1811866"/>
          </a:xfrm>
          <a:prstGeom prst="ribbon">
            <a:avLst/>
          </a:prstGeom>
          <a:solidFill>
            <a:srgbClr val="297239"/>
          </a:solidFill>
          <a:ln>
            <a:solidFill>
              <a:srgbClr val="0B5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a:solidFill>
                  <a:schemeClr val="bg1"/>
                </a:solidFill>
              </a:rPr>
              <a:t>A Great start to an effective </a:t>
            </a:r>
            <a:r>
              <a:rPr lang="en-IE" sz="2000" b="1">
                <a:solidFill>
                  <a:schemeClr val="bg1"/>
                </a:solidFill>
              </a:rPr>
              <a:t>Sustainable Procurement Strategy</a:t>
            </a:r>
          </a:p>
        </p:txBody>
      </p:sp>
    </p:spTree>
    <p:extLst>
      <p:ext uri="{BB962C8B-B14F-4D97-AF65-F5344CB8AC3E}">
        <p14:creationId xmlns:p14="http://schemas.microsoft.com/office/powerpoint/2010/main" val="1969942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E2C926-39A4-98AF-41ED-E5B87A5E9419}"/>
              </a:ext>
            </a:extLst>
          </p:cNvPr>
          <p:cNvSpPr>
            <a:spLocks noGrp="1"/>
          </p:cNvSpPr>
          <p:nvPr>
            <p:ph type="body" sz="quarter" idx="18"/>
          </p:nvPr>
        </p:nvSpPr>
        <p:spPr>
          <a:xfrm>
            <a:off x="381000" y="1631093"/>
            <a:ext cx="8153400" cy="4651174"/>
          </a:xfrm>
        </p:spPr>
        <p:txBody>
          <a:bodyPr>
            <a:normAutofit fontScale="92500"/>
          </a:bodyPr>
          <a:lstStyle/>
          <a:p>
            <a:pPr marL="0" indent="0"/>
            <a:r>
              <a:rPr lang="en-US" b="0" i="0">
                <a:solidFill>
                  <a:srgbClr val="222222"/>
                </a:solidFill>
                <a:effectLst/>
              </a:rPr>
              <a:t>More than likely, your business has been involved with its suppliers and partners for many years. Before jumping ship for more efficient and eco-friendly partners, evaluate your existing setup. It may be better to swap merely one or two suppliers at a time, starting small. Besides, the teams you already work with may have green initiatives in place or </a:t>
            </a:r>
            <a:r>
              <a:rPr lang="en-US" b="0" i="0" err="1">
                <a:solidFill>
                  <a:srgbClr val="222222"/>
                </a:solidFill>
                <a:effectLst/>
              </a:rPr>
              <a:t>programmes</a:t>
            </a:r>
            <a:r>
              <a:rPr lang="en-US" b="0" i="0">
                <a:solidFill>
                  <a:srgbClr val="222222"/>
                </a:solidFill>
                <a:effectLst/>
              </a:rPr>
              <a:t> that are actively developing. It’s always a good idea to communicate your plans for improved sustainability, even just to see if anyone else is on board.</a:t>
            </a:r>
            <a:br>
              <a:rPr lang="en-US"/>
            </a:br>
            <a:br>
              <a:rPr lang="en-US"/>
            </a:br>
            <a:r>
              <a:rPr lang="en-US" b="0" i="0">
                <a:solidFill>
                  <a:srgbClr val="222222"/>
                </a:solidFill>
                <a:effectLst/>
              </a:rPr>
              <a:t>Establish </a:t>
            </a:r>
            <a:r>
              <a:rPr lang="en-US" b="0" i="0" u="none" strike="noStrike">
                <a:solidFill>
                  <a:srgbClr val="008CFF"/>
                </a:solidFill>
                <a:effectLst/>
                <a:hlinkClick r:id="rId2"/>
              </a:rPr>
              <a:t>a decision framework for choosing new suppliers</a:t>
            </a:r>
            <a:r>
              <a:rPr lang="en-US" b="0" i="0">
                <a:solidFill>
                  <a:srgbClr val="222222"/>
                </a:solidFill>
                <a:effectLst/>
              </a:rPr>
              <a:t> to work with. When issuing Requests for Proposals (RFPs), be sure to negotiate environmentally sound and resource-efficient practices with potential suppliers. Also, it’s important to secure the most energy-efficient and green products available at the same or lower price than alternatives — something that should always be included in agreements.</a:t>
            </a:r>
            <a:endParaRPr lang="en-IE"/>
          </a:p>
        </p:txBody>
      </p:sp>
      <p:sp>
        <p:nvSpPr>
          <p:cNvPr id="3" name="Text Placeholder 2">
            <a:extLst>
              <a:ext uri="{FF2B5EF4-FFF2-40B4-BE49-F238E27FC236}">
                <a16:creationId xmlns:a16="http://schemas.microsoft.com/office/drawing/2014/main" id="{D1788C0B-8D0E-B58A-7BA0-AE28D32F6EEE}"/>
              </a:ext>
            </a:extLst>
          </p:cNvPr>
          <p:cNvSpPr>
            <a:spLocks noGrp="1"/>
          </p:cNvSpPr>
          <p:nvPr>
            <p:ph type="body" sz="quarter" idx="16"/>
          </p:nvPr>
        </p:nvSpPr>
        <p:spPr/>
        <p:txBody>
          <a:bodyPr>
            <a:normAutofit lnSpcReduction="10000"/>
          </a:bodyPr>
          <a:lstStyle/>
          <a:p>
            <a:pPr marL="742950" indent="-742950">
              <a:buFont typeface="+mj-lt"/>
              <a:buAutoNum type="arabicPeriod"/>
            </a:pPr>
            <a:r>
              <a:rPr lang="en-IE"/>
              <a:t>Evaluate Your Existing Setup</a:t>
            </a:r>
          </a:p>
          <a:p>
            <a:endParaRPr lang="en-IE"/>
          </a:p>
        </p:txBody>
      </p:sp>
      <p:pic>
        <p:nvPicPr>
          <p:cNvPr id="5" name="Picture 4" descr="Quizzical burrowing owl looking forward">
            <a:extLst>
              <a:ext uri="{FF2B5EF4-FFF2-40B4-BE49-F238E27FC236}">
                <a16:creationId xmlns:a16="http://schemas.microsoft.com/office/drawing/2014/main" id="{FDBD5824-24CA-A028-E849-C571C3100E15}"/>
              </a:ext>
            </a:extLst>
          </p:cNvPr>
          <p:cNvPicPr>
            <a:picLocks noChangeAspect="1"/>
          </p:cNvPicPr>
          <p:nvPr/>
        </p:nvPicPr>
        <p:blipFill rotWithShape="1">
          <a:blip r:embed="rId3"/>
          <a:srcRect l="6165" r="33187"/>
          <a:stretch/>
        </p:blipFill>
        <p:spPr>
          <a:xfrm>
            <a:off x="8683978" y="1810681"/>
            <a:ext cx="3127022" cy="3582585"/>
          </a:xfrm>
          <a:prstGeom prst="rect">
            <a:avLst/>
          </a:prstGeom>
        </p:spPr>
      </p:pic>
    </p:spTree>
    <p:extLst>
      <p:ext uri="{BB962C8B-B14F-4D97-AF65-F5344CB8AC3E}">
        <p14:creationId xmlns:p14="http://schemas.microsoft.com/office/powerpoint/2010/main" val="2088297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CE999F-CE55-0A9D-2D95-9663E04A84B8}"/>
              </a:ext>
            </a:extLst>
          </p:cNvPr>
          <p:cNvSpPr>
            <a:spLocks noGrp="1"/>
          </p:cNvSpPr>
          <p:nvPr>
            <p:ph type="body" sz="quarter" idx="18"/>
          </p:nvPr>
        </p:nvSpPr>
        <p:spPr>
          <a:xfrm>
            <a:off x="712706" y="3149601"/>
            <a:ext cx="5442561" cy="2690748"/>
          </a:xfrm>
        </p:spPr>
        <p:txBody>
          <a:bodyPr>
            <a:normAutofit/>
          </a:bodyPr>
          <a:lstStyle/>
          <a:p>
            <a:pPr marL="0" indent="0"/>
            <a:r>
              <a:rPr lang="en-US" b="1" i="0" dirty="0">
                <a:solidFill>
                  <a:srgbClr val="0B2471"/>
                </a:solidFill>
                <a:effectLst/>
              </a:rPr>
              <a:t> </a:t>
            </a:r>
            <a:r>
              <a:rPr lang="en-US" b="1" i="0" u="sng" dirty="0">
                <a:solidFill>
                  <a:srgbClr val="0B2471"/>
                </a:solidFill>
                <a:effectLst/>
                <a:hlinkClick r:id="rId2"/>
              </a:rPr>
              <a:t>Watershed Supply Chain</a:t>
            </a:r>
            <a:r>
              <a:rPr lang="en-US" b="1" i="0" dirty="0">
                <a:solidFill>
                  <a:srgbClr val="0B582E"/>
                </a:solidFill>
                <a:effectLst/>
              </a:rPr>
              <a:t>, is a solution dedicated to helping businesses reduce carbon emissions at scale across their supply chain. </a:t>
            </a:r>
            <a:r>
              <a:rPr lang="en-US" dirty="0">
                <a:solidFill>
                  <a:srgbClr val="0B582E"/>
                </a:solidFill>
              </a:rPr>
              <a:t>Thei</a:t>
            </a:r>
            <a:r>
              <a:rPr lang="en-US" b="0" i="0" dirty="0">
                <a:solidFill>
                  <a:srgbClr val="0B582E"/>
                </a:solidFill>
                <a:effectLst/>
              </a:rPr>
              <a:t>r goal is to make measuring, understanding, and reducing emissions across businesses’ supply chains fast, easy, and effective.</a:t>
            </a:r>
            <a:endParaRPr lang="en-IE" dirty="0">
              <a:solidFill>
                <a:srgbClr val="0B582E"/>
              </a:solidFill>
            </a:endParaRPr>
          </a:p>
        </p:txBody>
      </p:sp>
      <p:sp>
        <p:nvSpPr>
          <p:cNvPr id="3" name="Text Placeholder 2">
            <a:extLst>
              <a:ext uri="{FF2B5EF4-FFF2-40B4-BE49-F238E27FC236}">
                <a16:creationId xmlns:a16="http://schemas.microsoft.com/office/drawing/2014/main" id="{D72A068E-BCE2-0710-AE98-B9169959D154}"/>
              </a:ext>
            </a:extLst>
          </p:cNvPr>
          <p:cNvSpPr>
            <a:spLocks noGrp="1"/>
          </p:cNvSpPr>
          <p:nvPr>
            <p:ph type="body" sz="quarter" idx="16"/>
          </p:nvPr>
        </p:nvSpPr>
        <p:spPr>
          <a:xfrm>
            <a:off x="712184" y="907301"/>
            <a:ext cx="4384750" cy="1688415"/>
          </a:xfrm>
        </p:spPr>
        <p:txBody>
          <a:bodyPr/>
          <a:lstStyle/>
          <a:p>
            <a:r>
              <a:rPr lang="en-IE"/>
              <a:t>Tools that are out there to help…one example!</a:t>
            </a:r>
          </a:p>
        </p:txBody>
      </p:sp>
      <p:pic>
        <p:nvPicPr>
          <p:cNvPr id="6" name="Picture Placeholder 5">
            <a:extLst>
              <a:ext uri="{FF2B5EF4-FFF2-40B4-BE49-F238E27FC236}">
                <a16:creationId xmlns:a16="http://schemas.microsoft.com/office/drawing/2014/main" id="{267CF8E0-EA2D-9DF3-90DE-683CBB5E95AE}"/>
              </a:ext>
            </a:extLst>
          </p:cNvPr>
          <p:cNvPicPr>
            <a:picLocks noGrp="1" noChangeAspect="1"/>
          </p:cNvPicPr>
          <p:nvPr>
            <p:ph type="pic" sz="quarter" idx="10"/>
          </p:nvPr>
        </p:nvPicPr>
        <p:blipFill rotWithShape="1">
          <a:blip r:embed="rId3"/>
          <a:srcRect l="6004" r="477"/>
          <a:stretch/>
        </p:blipFill>
        <p:spPr>
          <a:xfrm>
            <a:off x="7035029" y="1481931"/>
            <a:ext cx="5130800" cy="3913188"/>
          </a:xfrm>
        </p:spPr>
      </p:pic>
    </p:spTree>
    <p:extLst>
      <p:ext uri="{BB962C8B-B14F-4D97-AF65-F5344CB8AC3E}">
        <p14:creationId xmlns:p14="http://schemas.microsoft.com/office/powerpoint/2010/main" val="3027357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6E451F-79CB-5D8B-3A0D-BFC6F8471D9D}"/>
              </a:ext>
            </a:extLst>
          </p:cNvPr>
          <p:cNvSpPr>
            <a:spLocks noGrp="1"/>
          </p:cNvSpPr>
          <p:nvPr>
            <p:ph type="body" sz="quarter" idx="18"/>
          </p:nvPr>
        </p:nvSpPr>
        <p:spPr>
          <a:xfrm>
            <a:off x="338669" y="1631093"/>
            <a:ext cx="7884932" cy="5023707"/>
          </a:xfrm>
        </p:spPr>
        <p:txBody>
          <a:bodyPr>
            <a:normAutofit lnSpcReduction="10000"/>
          </a:bodyPr>
          <a:lstStyle/>
          <a:p>
            <a:pPr marL="0" indent="0"/>
            <a:r>
              <a:rPr lang="en-US" b="0" i="0" dirty="0">
                <a:solidFill>
                  <a:srgbClr val="222222"/>
                </a:solidFill>
                <a:effectLst/>
              </a:rPr>
              <a:t>Collaborating with eco-friendly suppliers and partners is always a plus, but what does that mean? What does it look like for your business, products and practices?</a:t>
            </a:r>
            <a:br>
              <a:rPr lang="en-US" dirty="0"/>
            </a:br>
            <a:br>
              <a:rPr lang="en-US" dirty="0"/>
            </a:br>
            <a:r>
              <a:rPr lang="en-US" dirty="0">
                <a:solidFill>
                  <a:srgbClr val="222222"/>
                </a:solidFill>
              </a:rPr>
              <a:t>For clarity</a:t>
            </a:r>
            <a:r>
              <a:rPr lang="en-US" b="0" i="0" dirty="0">
                <a:solidFill>
                  <a:srgbClr val="222222"/>
                </a:solidFill>
                <a:effectLst/>
              </a:rPr>
              <a:t>, it’s important to establish a </a:t>
            </a:r>
            <a:r>
              <a:rPr lang="en-US" b="1" i="0" dirty="0">
                <a:solidFill>
                  <a:srgbClr val="222222"/>
                </a:solidFill>
                <a:effectLst/>
              </a:rPr>
              <a:t>code of conduct </a:t>
            </a:r>
            <a:r>
              <a:rPr lang="en-US" b="0" i="0" dirty="0">
                <a:solidFill>
                  <a:srgbClr val="222222"/>
                </a:solidFill>
                <a:effectLst/>
              </a:rPr>
              <a:t>and a </a:t>
            </a:r>
            <a:r>
              <a:rPr lang="en-US" b="1" i="0" dirty="0">
                <a:solidFill>
                  <a:srgbClr val="222222"/>
                </a:solidFill>
                <a:effectLst/>
              </a:rPr>
              <a:t>series of requirements </a:t>
            </a:r>
            <a:r>
              <a:rPr lang="en-US" b="0" i="0" dirty="0">
                <a:solidFill>
                  <a:srgbClr val="222222"/>
                </a:solidFill>
                <a:effectLst/>
              </a:rPr>
              <a:t>that can apply to all potential and existing suppliers. Make it clear about what you’re looking for and what their responsibilities will be. What behaviours do you expect to see, how do you want waste handled and your views on emissions? Are there limits or boundaries to said restrictions?</a:t>
            </a:r>
            <a:br>
              <a:rPr lang="en-US" dirty="0"/>
            </a:br>
            <a:br>
              <a:rPr lang="en-US" dirty="0"/>
            </a:br>
            <a:r>
              <a:rPr lang="en-US" b="0" i="0" dirty="0">
                <a:solidFill>
                  <a:srgbClr val="222222"/>
                </a:solidFill>
                <a:effectLst/>
              </a:rPr>
              <a:t>A good idea to </a:t>
            </a:r>
            <a:r>
              <a:rPr lang="en-US" b="0" i="0" dirty="0" err="1">
                <a:solidFill>
                  <a:srgbClr val="222222"/>
                </a:solidFill>
                <a:effectLst/>
              </a:rPr>
              <a:t>honour</a:t>
            </a:r>
            <a:r>
              <a:rPr lang="en-US" b="0" i="0" dirty="0">
                <a:solidFill>
                  <a:srgbClr val="222222"/>
                </a:solidFill>
                <a:effectLst/>
              </a:rPr>
              <a:t> this is by </a:t>
            </a:r>
            <a:r>
              <a:rPr lang="en-US" b="0" i="0" u="none" strike="noStrike" dirty="0">
                <a:solidFill>
                  <a:srgbClr val="008CFF"/>
                </a:solidFill>
                <a:effectLst/>
                <a:hlinkClick r:id="rId2"/>
              </a:rPr>
              <a:t>incorporating ISO standards and becoming certified</a:t>
            </a:r>
            <a:r>
              <a:rPr lang="en-US" b="0" i="0" dirty="0">
                <a:solidFill>
                  <a:srgbClr val="222222"/>
                </a:solidFill>
                <a:effectLst/>
              </a:rPr>
              <a:t>. The new ISO 20400 explicitly deals with sustainable procurement practices, making it an ideal match for most businesses.</a:t>
            </a:r>
            <a:endParaRPr lang="en-IE" dirty="0"/>
          </a:p>
        </p:txBody>
      </p:sp>
      <p:sp>
        <p:nvSpPr>
          <p:cNvPr id="3" name="Text Placeholder 2">
            <a:extLst>
              <a:ext uri="{FF2B5EF4-FFF2-40B4-BE49-F238E27FC236}">
                <a16:creationId xmlns:a16="http://schemas.microsoft.com/office/drawing/2014/main" id="{3BD01C55-9910-EBC0-ADF0-048CD286986E}"/>
              </a:ext>
            </a:extLst>
          </p:cNvPr>
          <p:cNvSpPr>
            <a:spLocks noGrp="1"/>
          </p:cNvSpPr>
          <p:nvPr>
            <p:ph type="body" sz="quarter" idx="16"/>
          </p:nvPr>
        </p:nvSpPr>
        <p:spPr>
          <a:xfrm>
            <a:off x="484051" y="441452"/>
            <a:ext cx="10979962" cy="989415"/>
          </a:xfrm>
        </p:spPr>
        <p:txBody>
          <a:bodyPr>
            <a:normAutofit lnSpcReduction="10000"/>
          </a:bodyPr>
          <a:lstStyle/>
          <a:p>
            <a:pPr marL="742950" marR="0" lvl="0" indent="-742950" algn="l" defTabSz="914400" rtl="0" eaLnBrk="1" fontAlgn="auto" latinLnBrk="0" hangingPunct="1">
              <a:lnSpc>
                <a:spcPct val="90000"/>
              </a:lnSpc>
              <a:spcBef>
                <a:spcPts val="1000"/>
              </a:spcBef>
              <a:spcAft>
                <a:spcPts val="0"/>
              </a:spcAft>
              <a:buClrTx/>
              <a:buSzTx/>
              <a:buFont typeface="+mj-lt"/>
              <a:buAutoNum type="arabicPeriod" startAt="2"/>
              <a:tabLst/>
              <a:defRPr/>
            </a:pPr>
            <a:r>
              <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rPr>
              <a:t>Define a Code of Conduct &amp; Collaboration Requirements</a:t>
            </a:r>
          </a:p>
          <a:p>
            <a:pPr marL="742950" indent="-742950">
              <a:buFont typeface="+mj-lt"/>
              <a:buAutoNum type="arabicPeriod" startAt="2"/>
            </a:pPr>
            <a:endParaRPr lang="en-IE"/>
          </a:p>
        </p:txBody>
      </p:sp>
      <p:pic>
        <p:nvPicPr>
          <p:cNvPr id="5" name="Picture 4" descr="Solar panels on sunny day">
            <a:extLst>
              <a:ext uri="{FF2B5EF4-FFF2-40B4-BE49-F238E27FC236}">
                <a16:creationId xmlns:a16="http://schemas.microsoft.com/office/drawing/2014/main" id="{51316551-C864-5259-19EB-DF4A3516133B}"/>
              </a:ext>
            </a:extLst>
          </p:cNvPr>
          <p:cNvPicPr>
            <a:picLocks noChangeAspect="1"/>
          </p:cNvPicPr>
          <p:nvPr/>
        </p:nvPicPr>
        <p:blipFill rotWithShape="1">
          <a:blip r:embed="rId3"/>
          <a:srcRect r="22456"/>
          <a:stretch/>
        </p:blipFill>
        <p:spPr>
          <a:xfrm>
            <a:off x="8392933" y="2012411"/>
            <a:ext cx="3392667" cy="3273446"/>
          </a:xfrm>
          <a:prstGeom prst="rect">
            <a:avLst/>
          </a:prstGeom>
        </p:spPr>
      </p:pic>
    </p:spTree>
    <p:extLst>
      <p:ext uri="{BB962C8B-B14F-4D97-AF65-F5344CB8AC3E}">
        <p14:creationId xmlns:p14="http://schemas.microsoft.com/office/powerpoint/2010/main" val="3550282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C81AB8-CEA5-8AA3-45EB-ED2DF0CAA72A}"/>
              </a:ext>
            </a:extLst>
          </p:cNvPr>
          <p:cNvSpPr>
            <a:spLocks noGrp="1"/>
          </p:cNvSpPr>
          <p:nvPr>
            <p:ph type="body" sz="quarter" idx="18"/>
          </p:nvPr>
        </p:nvSpPr>
        <p:spPr>
          <a:xfrm>
            <a:off x="355601" y="1631093"/>
            <a:ext cx="7467600" cy="4344035"/>
          </a:xfrm>
        </p:spPr>
        <p:txBody>
          <a:bodyPr>
            <a:normAutofit lnSpcReduction="10000"/>
          </a:bodyPr>
          <a:lstStyle/>
          <a:p>
            <a:pPr marL="0" indent="0"/>
            <a:r>
              <a:rPr lang="en-US"/>
              <a:t>Establish a team dedicated to corporate social responsibility and sustainability and use their help with </a:t>
            </a:r>
            <a:r>
              <a:rPr lang="en-US" err="1"/>
              <a:t>optimising</a:t>
            </a:r>
            <a:r>
              <a:rPr lang="en-US"/>
              <a:t> the business. More importantly, that team should also invest time </a:t>
            </a:r>
            <a:r>
              <a:rPr lang="en-US" b="1"/>
              <a:t>educating and spreading awareness </a:t>
            </a:r>
            <a:r>
              <a:rPr lang="en-US"/>
              <a:t>about eco-friendly initiatives with suppliers, for both existing and potential prospects.</a:t>
            </a:r>
          </a:p>
          <a:p>
            <a:pPr marL="0" indent="0"/>
            <a:endParaRPr lang="en-US" sz="900"/>
          </a:p>
          <a:p>
            <a:pPr marL="0" indent="0"/>
            <a:r>
              <a:rPr lang="en-US"/>
              <a:t>An alternative for small to medium-sized businesses that don’t have the manpower to create a dedicated team, would be to sponsor online training </a:t>
            </a:r>
            <a:r>
              <a:rPr lang="en-US" err="1"/>
              <a:t>programmes</a:t>
            </a:r>
            <a:r>
              <a:rPr lang="en-US"/>
              <a:t> and seminars. By sharing these </a:t>
            </a:r>
            <a:r>
              <a:rPr lang="en-US" err="1"/>
              <a:t>programmes</a:t>
            </a:r>
            <a:r>
              <a:rPr lang="en-US"/>
              <a:t> with suppliers, managers can better communicate what they are looking for and what that means for the relationship. Sharing is caring!!</a:t>
            </a:r>
            <a:endParaRPr lang="en-IE"/>
          </a:p>
        </p:txBody>
      </p:sp>
      <p:sp>
        <p:nvSpPr>
          <p:cNvPr id="3" name="Text Placeholder 2">
            <a:extLst>
              <a:ext uri="{FF2B5EF4-FFF2-40B4-BE49-F238E27FC236}">
                <a16:creationId xmlns:a16="http://schemas.microsoft.com/office/drawing/2014/main" id="{833523D2-FD0D-224E-89AC-D2E20C909C80}"/>
              </a:ext>
            </a:extLst>
          </p:cNvPr>
          <p:cNvSpPr>
            <a:spLocks noGrp="1"/>
          </p:cNvSpPr>
          <p:nvPr>
            <p:ph type="body" sz="quarter" idx="16"/>
          </p:nvPr>
        </p:nvSpPr>
        <p:spPr/>
        <p:txBody>
          <a:bodyPr>
            <a:normAutofit lnSpcReduction="10000"/>
          </a:bodyPr>
          <a:lstStyle/>
          <a:p>
            <a:pPr marL="742950" indent="-742950">
              <a:buFont typeface="+mj-lt"/>
              <a:buAutoNum type="arabicPeriod" startAt="3"/>
            </a:pPr>
            <a:r>
              <a:rPr lang="en-IE"/>
              <a:t>Educate and Build Awareness</a:t>
            </a:r>
          </a:p>
        </p:txBody>
      </p:sp>
      <p:pic>
        <p:nvPicPr>
          <p:cNvPr id="5" name="Picture 4" descr="Woman attending online class">
            <a:extLst>
              <a:ext uri="{FF2B5EF4-FFF2-40B4-BE49-F238E27FC236}">
                <a16:creationId xmlns:a16="http://schemas.microsoft.com/office/drawing/2014/main" id="{434C6A0F-5294-12C8-326F-60A03A3B5BAC}"/>
              </a:ext>
            </a:extLst>
          </p:cNvPr>
          <p:cNvPicPr>
            <a:picLocks noChangeAspect="1"/>
          </p:cNvPicPr>
          <p:nvPr/>
        </p:nvPicPr>
        <p:blipFill rotWithShape="1">
          <a:blip r:embed="rId2"/>
          <a:srcRect l="5946" r="6094"/>
          <a:stretch/>
        </p:blipFill>
        <p:spPr>
          <a:xfrm>
            <a:off x="7921926" y="2133600"/>
            <a:ext cx="3999140" cy="3031068"/>
          </a:xfrm>
          <a:prstGeom prst="rect">
            <a:avLst/>
          </a:prstGeom>
        </p:spPr>
      </p:pic>
    </p:spTree>
    <p:extLst>
      <p:ext uri="{BB962C8B-B14F-4D97-AF65-F5344CB8AC3E}">
        <p14:creationId xmlns:p14="http://schemas.microsoft.com/office/powerpoint/2010/main" val="4199958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125432-3B18-046A-9044-17C553CD93C1}"/>
              </a:ext>
            </a:extLst>
          </p:cNvPr>
          <p:cNvSpPr>
            <a:spLocks noGrp="1"/>
          </p:cNvSpPr>
          <p:nvPr>
            <p:ph type="body" sz="quarter" idx="18"/>
          </p:nvPr>
        </p:nvSpPr>
        <p:spPr>
          <a:xfrm>
            <a:off x="4638601" y="661586"/>
            <a:ext cx="7091283" cy="4881940"/>
          </a:xfrm>
        </p:spPr>
        <p:txBody>
          <a:bodyPr/>
          <a:lstStyle/>
          <a:p>
            <a:pPr marL="0" indent="0"/>
            <a:r>
              <a:rPr lang="en-US"/>
              <a:t>We are all aware of the significance of climate change, and </a:t>
            </a:r>
            <a:r>
              <a:rPr lang="en-US" err="1"/>
              <a:t>organisations</a:t>
            </a:r>
            <a:r>
              <a:rPr lang="en-US"/>
              <a:t> big or small are beginning to </a:t>
            </a:r>
            <a:r>
              <a:rPr lang="en-US" err="1"/>
              <a:t>recognise</a:t>
            </a:r>
            <a:r>
              <a:rPr lang="en-US"/>
              <a:t> the negative impact that our supply chains are having on this. </a:t>
            </a:r>
          </a:p>
          <a:p>
            <a:pPr marL="0" indent="0"/>
            <a:r>
              <a:rPr lang="en-US"/>
              <a:t>Consumers are also starting to demand that companies (even yours) make immediate change, and some are boycotting those companies who continue to provide minimal supply chain transparency and continue to operate without concern for their environmental impact.</a:t>
            </a:r>
          </a:p>
          <a:p>
            <a:pPr marL="0" indent="0"/>
            <a:endParaRPr lang="en-US" sz="1800"/>
          </a:p>
          <a:p>
            <a:pPr marL="0" indent="0" algn="ctr"/>
            <a:r>
              <a:rPr lang="en-US" b="1"/>
              <a:t>The case for change is clear, and support to make the required change needs to be driven by YOU!</a:t>
            </a:r>
            <a:endParaRPr lang="en-IE" b="1"/>
          </a:p>
        </p:txBody>
      </p:sp>
      <p:sp>
        <p:nvSpPr>
          <p:cNvPr id="3" name="Text Placeholder 2">
            <a:extLst>
              <a:ext uri="{FF2B5EF4-FFF2-40B4-BE49-F238E27FC236}">
                <a16:creationId xmlns:a16="http://schemas.microsoft.com/office/drawing/2014/main" id="{B8E63FD7-80F3-9703-3A7E-FC7CDA658CA2}"/>
              </a:ext>
            </a:extLst>
          </p:cNvPr>
          <p:cNvSpPr>
            <a:spLocks noGrp="1"/>
          </p:cNvSpPr>
          <p:nvPr>
            <p:ph type="body" sz="quarter" idx="16"/>
          </p:nvPr>
        </p:nvSpPr>
        <p:spPr>
          <a:xfrm>
            <a:off x="181688" y="1669119"/>
            <a:ext cx="3089893" cy="2445682"/>
          </a:xfrm>
        </p:spPr>
        <p:txBody>
          <a:bodyPr/>
          <a:lstStyle/>
          <a:p>
            <a:r>
              <a:rPr lang="en-IE"/>
              <a:t>The Driving force behind Sustainable procurement</a:t>
            </a:r>
          </a:p>
        </p:txBody>
      </p:sp>
      <p:pic>
        <p:nvPicPr>
          <p:cNvPr id="5" name="Picture 5">
            <a:extLst>
              <a:ext uri="{FF2B5EF4-FFF2-40B4-BE49-F238E27FC236}">
                <a16:creationId xmlns:a16="http://schemas.microsoft.com/office/drawing/2014/main" id="{C4841096-88F5-8915-5C34-E40F319BFC9C}"/>
              </a:ext>
            </a:extLst>
          </p:cNvPr>
          <p:cNvPicPr>
            <a:picLocks noChangeAspect="1"/>
          </p:cNvPicPr>
          <p:nvPr/>
        </p:nvPicPr>
        <p:blipFill>
          <a:blip r:embed="rId2"/>
          <a:stretch>
            <a:fillRect/>
          </a:stretch>
        </p:blipFill>
        <p:spPr>
          <a:xfrm>
            <a:off x="363788" y="4175007"/>
            <a:ext cx="1976289" cy="1607090"/>
          </a:xfrm>
          <a:prstGeom prst="rect">
            <a:avLst/>
          </a:prstGeom>
        </p:spPr>
      </p:pic>
    </p:spTree>
    <p:extLst>
      <p:ext uri="{BB962C8B-B14F-4D97-AF65-F5344CB8AC3E}">
        <p14:creationId xmlns:p14="http://schemas.microsoft.com/office/powerpoint/2010/main" val="2659854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DB3B36A-8BBF-E84A-AB95-0FD576309410}"/>
              </a:ext>
            </a:extLst>
          </p:cNvPr>
          <p:cNvSpPr>
            <a:spLocks noGrp="1"/>
          </p:cNvSpPr>
          <p:nvPr>
            <p:ph type="body" sz="quarter" idx="14"/>
          </p:nvPr>
        </p:nvSpPr>
        <p:spPr>
          <a:xfrm>
            <a:off x="7015824" y="2765762"/>
            <a:ext cx="785328" cy="1056986"/>
          </a:xfrm>
        </p:spPr>
        <p:txBody>
          <a:bodyPr/>
          <a:lstStyle/>
          <a:p>
            <a:r>
              <a:rPr lang="en-US"/>
              <a:t>”</a:t>
            </a:r>
          </a:p>
        </p:txBody>
      </p:sp>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1692582" y="726979"/>
            <a:ext cx="7601856" cy="4029672"/>
          </a:xfrm>
        </p:spPr>
        <p:txBody>
          <a:bodyPr/>
          <a:lstStyle/>
          <a:p>
            <a:r>
              <a:rPr lang="en-IE" b="0"/>
              <a:t>No one will protect what they don’t care about, and no one will care about what they have never experienced</a:t>
            </a:r>
            <a:endParaRPr lang="en-US"/>
          </a:p>
        </p:txBody>
      </p:sp>
      <p:sp>
        <p:nvSpPr>
          <p:cNvPr id="6" name="Text Placeholder 5">
            <a:extLst>
              <a:ext uri="{FF2B5EF4-FFF2-40B4-BE49-F238E27FC236}">
                <a16:creationId xmlns:a16="http://schemas.microsoft.com/office/drawing/2014/main" id="{7B413F0C-3612-6343-98D0-7C5AA118D575}"/>
              </a:ext>
            </a:extLst>
          </p:cNvPr>
          <p:cNvSpPr>
            <a:spLocks noGrp="1"/>
          </p:cNvSpPr>
          <p:nvPr>
            <p:ph type="body" sz="quarter" idx="15"/>
          </p:nvPr>
        </p:nvSpPr>
        <p:spPr>
          <a:xfrm>
            <a:off x="856344" y="1520149"/>
            <a:ext cx="2613204" cy="1221666"/>
          </a:xfrm>
        </p:spPr>
        <p:txBody>
          <a:bodyPr/>
          <a:lstStyle/>
          <a:p>
            <a:r>
              <a:rPr lang="en-US"/>
              <a:t>“</a:t>
            </a:r>
          </a:p>
        </p:txBody>
      </p:sp>
      <p:sp>
        <p:nvSpPr>
          <p:cNvPr id="7" name="Text Placeholder 6">
            <a:extLst>
              <a:ext uri="{FF2B5EF4-FFF2-40B4-BE49-F238E27FC236}">
                <a16:creationId xmlns:a16="http://schemas.microsoft.com/office/drawing/2014/main" id="{93614E25-4C69-6049-85FD-AD1A0E84F837}"/>
              </a:ext>
            </a:extLst>
          </p:cNvPr>
          <p:cNvSpPr>
            <a:spLocks noGrp="1"/>
          </p:cNvSpPr>
          <p:nvPr>
            <p:ph type="body" sz="quarter" idx="16"/>
          </p:nvPr>
        </p:nvSpPr>
        <p:spPr>
          <a:xfrm>
            <a:off x="599169" y="4249447"/>
            <a:ext cx="9948036" cy="933903"/>
          </a:xfrm>
        </p:spPr>
        <p:txBody>
          <a:bodyPr/>
          <a:lstStyle/>
          <a:p>
            <a:r>
              <a:rPr lang="en-IE" b="1"/>
              <a:t>David Attenborough</a:t>
            </a:r>
            <a:endParaRPr lang="en-US" b="1"/>
          </a:p>
        </p:txBody>
      </p:sp>
    </p:spTree>
    <p:extLst>
      <p:ext uri="{BB962C8B-B14F-4D97-AF65-F5344CB8AC3E}">
        <p14:creationId xmlns:p14="http://schemas.microsoft.com/office/powerpoint/2010/main" val="3227263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A0481-BA38-1A55-53D3-A4C2FBAF988C}"/>
              </a:ext>
            </a:extLst>
          </p:cNvPr>
          <p:cNvSpPr>
            <a:spLocks noGrp="1"/>
          </p:cNvSpPr>
          <p:nvPr>
            <p:ph type="body" sz="quarter" idx="18"/>
          </p:nvPr>
        </p:nvSpPr>
        <p:spPr>
          <a:xfrm>
            <a:off x="347134" y="1631093"/>
            <a:ext cx="7078134" cy="4344035"/>
          </a:xfrm>
        </p:spPr>
        <p:txBody>
          <a:bodyPr/>
          <a:lstStyle/>
          <a:p>
            <a:pPr marL="0" indent="0"/>
            <a:r>
              <a:rPr lang="en-US"/>
              <a:t>As you do with employees for conventional operations, it’s important to evaluate and respond accordingly to your supplier’s progress and achievements. </a:t>
            </a:r>
          </a:p>
          <a:p>
            <a:pPr marL="0" indent="0"/>
            <a:endParaRPr lang="en-US"/>
          </a:p>
          <a:p>
            <a:pPr marL="0" indent="0"/>
            <a:r>
              <a:rPr lang="en-US"/>
              <a:t>Establish a series of </a:t>
            </a:r>
            <a:r>
              <a:rPr lang="en-US" b="1"/>
              <a:t>audit mechanisms </a:t>
            </a:r>
            <a:r>
              <a:rPr lang="en-US"/>
              <a:t>to grade their commitment to sustainability and reward good </a:t>
            </a:r>
            <a:r>
              <a:rPr lang="en-US" err="1"/>
              <a:t>behaviour</a:t>
            </a:r>
            <a:r>
              <a:rPr lang="en-US"/>
              <a:t>/operations. Offer incentives to help encourage greater levels of commitment. Those incentives don’t necessarily have to be monetary, but they should show value for your partner’s time and commitment.</a:t>
            </a:r>
            <a:endParaRPr lang="en-IE"/>
          </a:p>
        </p:txBody>
      </p:sp>
      <p:sp>
        <p:nvSpPr>
          <p:cNvPr id="3" name="Text Placeholder 2">
            <a:extLst>
              <a:ext uri="{FF2B5EF4-FFF2-40B4-BE49-F238E27FC236}">
                <a16:creationId xmlns:a16="http://schemas.microsoft.com/office/drawing/2014/main" id="{922D89A9-A6BE-DD4C-36EA-7A0992386206}"/>
              </a:ext>
            </a:extLst>
          </p:cNvPr>
          <p:cNvSpPr>
            <a:spLocks noGrp="1"/>
          </p:cNvSpPr>
          <p:nvPr>
            <p:ph type="body" sz="quarter" idx="16"/>
          </p:nvPr>
        </p:nvSpPr>
        <p:spPr/>
        <p:txBody>
          <a:bodyPr>
            <a:normAutofit lnSpcReduction="10000"/>
          </a:bodyPr>
          <a:lstStyle/>
          <a:p>
            <a:pPr marL="742950" indent="-742950">
              <a:buFont typeface="+mj-lt"/>
              <a:buAutoNum type="arabicPeriod" startAt="4"/>
            </a:pPr>
            <a:r>
              <a:rPr lang="en-IE"/>
              <a:t>Reward and Respond</a:t>
            </a:r>
          </a:p>
        </p:txBody>
      </p:sp>
      <p:pic>
        <p:nvPicPr>
          <p:cNvPr id="5" name="Picture 4" descr="Gold medal with blue ribbon">
            <a:extLst>
              <a:ext uri="{FF2B5EF4-FFF2-40B4-BE49-F238E27FC236}">
                <a16:creationId xmlns:a16="http://schemas.microsoft.com/office/drawing/2014/main" id="{0F220619-E4F4-B6DD-FC8D-6030B55609A6}"/>
              </a:ext>
            </a:extLst>
          </p:cNvPr>
          <p:cNvPicPr>
            <a:picLocks noChangeAspect="1"/>
          </p:cNvPicPr>
          <p:nvPr/>
        </p:nvPicPr>
        <p:blipFill>
          <a:blip r:embed="rId2"/>
          <a:stretch>
            <a:fillRect/>
          </a:stretch>
        </p:blipFill>
        <p:spPr>
          <a:xfrm>
            <a:off x="7971229" y="1854198"/>
            <a:ext cx="3577451" cy="4478867"/>
          </a:xfrm>
          <a:prstGeom prst="rect">
            <a:avLst/>
          </a:prstGeom>
        </p:spPr>
      </p:pic>
      <p:pic>
        <p:nvPicPr>
          <p:cNvPr id="7" name="Graphic 6" descr="Checkmark with solid fill">
            <a:extLst>
              <a:ext uri="{FF2B5EF4-FFF2-40B4-BE49-F238E27FC236}">
                <a16:creationId xmlns:a16="http://schemas.microsoft.com/office/drawing/2014/main" id="{8361CEF3-3E39-67A7-AD6E-0A12910A9C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2754" y="2692400"/>
            <a:ext cx="914400" cy="914400"/>
          </a:xfrm>
          <a:prstGeom prst="rect">
            <a:avLst/>
          </a:prstGeom>
        </p:spPr>
      </p:pic>
    </p:spTree>
    <p:extLst>
      <p:ext uri="{BB962C8B-B14F-4D97-AF65-F5344CB8AC3E}">
        <p14:creationId xmlns:p14="http://schemas.microsoft.com/office/powerpoint/2010/main" val="4038027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83F20B-8EB7-4230-430A-9BED8ED38621}"/>
              </a:ext>
            </a:extLst>
          </p:cNvPr>
          <p:cNvSpPr>
            <a:spLocks noGrp="1"/>
          </p:cNvSpPr>
          <p:nvPr>
            <p:ph type="body" sz="quarter" idx="18"/>
          </p:nvPr>
        </p:nvSpPr>
        <p:spPr>
          <a:xfrm>
            <a:off x="355894" y="1664960"/>
            <a:ext cx="8059973" cy="4693507"/>
          </a:xfrm>
        </p:spPr>
        <p:txBody>
          <a:bodyPr>
            <a:normAutofit lnSpcReduction="10000"/>
          </a:bodyPr>
          <a:lstStyle/>
          <a:p>
            <a:pPr marL="0" indent="0"/>
            <a:r>
              <a:rPr lang="en-US"/>
              <a:t>We can’t reiterate this point enough…All this talk about evaluating suppliers and prospects isn’t going to do any good if there are no open channels of communication and collaboration. It’s important to implement a streamlined method of communication across all involved parties, not just internally.</a:t>
            </a:r>
          </a:p>
          <a:p>
            <a:pPr marL="0" indent="0"/>
            <a:r>
              <a:rPr lang="en-US"/>
              <a:t>Are there ways to highlight an active process and suggest improvements? What real-time and maintenance opportunities are available to your management team? If something goes wrong, how long until the appropriate contacts are notified?</a:t>
            </a:r>
          </a:p>
          <a:p>
            <a:pPr marL="0" indent="0"/>
            <a:r>
              <a:rPr lang="en-US"/>
              <a:t>Once that line of communication is open, it’s just as important to keep it consistent and effective. You and your team must be able to communicate with any partners — not just to evaluate but to help improve collaborative processes, too.</a:t>
            </a:r>
            <a:endParaRPr lang="en-IE"/>
          </a:p>
        </p:txBody>
      </p:sp>
      <p:sp>
        <p:nvSpPr>
          <p:cNvPr id="3" name="Text Placeholder 2">
            <a:extLst>
              <a:ext uri="{FF2B5EF4-FFF2-40B4-BE49-F238E27FC236}">
                <a16:creationId xmlns:a16="http://schemas.microsoft.com/office/drawing/2014/main" id="{AAA98990-ACB2-4E56-7BE2-9EA75635A539}"/>
              </a:ext>
            </a:extLst>
          </p:cNvPr>
          <p:cNvSpPr>
            <a:spLocks noGrp="1"/>
          </p:cNvSpPr>
          <p:nvPr>
            <p:ph type="body" sz="quarter" idx="16"/>
          </p:nvPr>
        </p:nvSpPr>
        <p:spPr/>
        <p:txBody>
          <a:bodyPr>
            <a:normAutofit lnSpcReduction="10000"/>
          </a:bodyPr>
          <a:lstStyle/>
          <a:p>
            <a:pPr marL="742950" indent="-742950">
              <a:buFont typeface="+mj-lt"/>
              <a:buAutoNum type="arabicPeriod" startAt="5"/>
            </a:pPr>
            <a:r>
              <a:rPr lang="en-IE"/>
              <a:t> Optimise Communication</a:t>
            </a:r>
          </a:p>
        </p:txBody>
      </p:sp>
      <p:pic>
        <p:nvPicPr>
          <p:cNvPr id="5" name="Picture 4" descr="Two phones with conversation bubbles">
            <a:extLst>
              <a:ext uri="{FF2B5EF4-FFF2-40B4-BE49-F238E27FC236}">
                <a16:creationId xmlns:a16="http://schemas.microsoft.com/office/drawing/2014/main" id="{4F256D11-0B53-CB29-2D44-1579C39BEFF0}"/>
              </a:ext>
            </a:extLst>
          </p:cNvPr>
          <p:cNvPicPr>
            <a:picLocks noChangeAspect="1"/>
          </p:cNvPicPr>
          <p:nvPr/>
        </p:nvPicPr>
        <p:blipFill rotWithShape="1">
          <a:blip r:embed="rId2"/>
          <a:srcRect l="14410" r="16387"/>
          <a:stretch/>
        </p:blipFill>
        <p:spPr>
          <a:xfrm>
            <a:off x="8322439" y="2030512"/>
            <a:ext cx="3513667" cy="3725333"/>
          </a:xfrm>
          <a:prstGeom prst="rect">
            <a:avLst/>
          </a:prstGeom>
        </p:spPr>
      </p:pic>
    </p:spTree>
    <p:extLst>
      <p:ext uri="{BB962C8B-B14F-4D97-AF65-F5344CB8AC3E}">
        <p14:creationId xmlns:p14="http://schemas.microsoft.com/office/powerpoint/2010/main" val="1955508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AE5667-A64B-9981-7F46-EE1842AD4A72}"/>
              </a:ext>
            </a:extLst>
          </p:cNvPr>
          <p:cNvSpPr>
            <a:spLocks noGrp="1"/>
          </p:cNvSpPr>
          <p:nvPr>
            <p:ph type="body" sz="quarter" idx="18"/>
          </p:nvPr>
        </p:nvSpPr>
        <p:spPr>
          <a:xfrm>
            <a:off x="372533" y="1631093"/>
            <a:ext cx="7552267" cy="4344035"/>
          </a:xfrm>
        </p:spPr>
        <p:txBody>
          <a:bodyPr/>
          <a:lstStyle/>
          <a:p>
            <a:pPr marL="0" indent="0"/>
            <a:r>
              <a:rPr lang="en-US"/>
              <a:t>The adage says to </a:t>
            </a:r>
            <a:r>
              <a:rPr lang="en-US" b="1"/>
              <a:t>practice what you preach</a:t>
            </a:r>
            <a:r>
              <a:rPr lang="en-US"/>
              <a:t>, and that’s true here. Ensure your employees and your operations adhere to sustainable and eco-friendly requirements. If it’s not a priority for your team, then any suppliers and partners you work with are going to follow that example.</a:t>
            </a:r>
          </a:p>
          <a:p>
            <a:pPr marL="0" indent="0"/>
            <a:r>
              <a:rPr lang="en-US"/>
              <a:t>That's why you want to lead by example. Send a strong message to your partners that sustainability is ingrained in your core business practices. It’s not just a movement or an afterthought. It’s a way of life. When they see just how serious you and your constituents are, they’ll make it a priority for doing business with you, as they should.</a:t>
            </a:r>
            <a:endParaRPr lang="en-IE"/>
          </a:p>
        </p:txBody>
      </p:sp>
      <p:sp>
        <p:nvSpPr>
          <p:cNvPr id="3" name="Text Placeholder 2">
            <a:extLst>
              <a:ext uri="{FF2B5EF4-FFF2-40B4-BE49-F238E27FC236}">
                <a16:creationId xmlns:a16="http://schemas.microsoft.com/office/drawing/2014/main" id="{5C498924-45EF-4C5D-374D-B8472C222154}"/>
              </a:ext>
            </a:extLst>
          </p:cNvPr>
          <p:cNvSpPr>
            <a:spLocks noGrp="1"/>
          </p:cNvSpPr>
          <p:nvPr>
            <p:ph type="body" sz="quarter" idx="16"/>
          </p:nvPr>
        </p:nvSpPr>
        <p:spPr/>
        <p:txBody>
          <a:bodyPr>
            <a:normAutofit lnSpcReduction="10000"/>
          </a:bodyPr>
          <a:lstStyle/>
          <a:p>
            <a:pPr marL="742950" indent="-742950">
              <a:buFont typeface="+mj-lt"/>
              <a:buAutoNum type="arabicPeriod" startAt="6"/>
            </a:pPr>
            <a:r>
              <a:rPr lang="en-IE"/>
              <a:t>Align Core Business Strategies</a:t>
            </a:r>
          </a:p>
        </p:txBody>
      </p:sp>
      <p:pic>
        <p:nvPicPr>
          <p:cNvPr id="5" name="Picture 4" descr="Mother rubber duck leading several rubber ducklings">
            <a:extLst>
              <a:ext uri="{FF2B5EF4-FFF2-40B4-BE49-F238E27FC236}">
                <a16:creationId xmlns:a16="http://schemas.microsoft.com/office/drawing/2014/main" id="{23109919-EEBE-E938-933F-302D43619B36}"/>
              </a:ext>
            </a:extLst>
          </p:cNvPr>
          <p:cNvPicPr>
            <a:picLocks noChangeAspect="1"/>
          </p:cNvPicPr>
          <p:nvPr/>
        </p:nvPicPr>
        <p:blipFill rotWithShape="1">
          <a:blip r:embed="rId2"/>
          <a:srcRect r="5935"/>
          <a:stretch/>
        </p:blipFill>
        <p:spPr>
          <a:xfrm>
            <a:off x="7924800" y="2053483"/>
            <a:ext cx="3894667" cy="3173424"/>
          </a:xfrm>
          <a:prstGeom prst="rect">
            <a:avLst/>
          </a:prstGeom>
        </p:spPr>
      </p:pic>
    </p:spTree>
    <p:extLst>
      <p:ext uri="{BB962C8B-B14F-4D97-AF65-F5344CB8AC3E}">
        <p14:creationId xmlns:p14="http://schemas.microsoft.com/office/powerpoint/2010/main" val="3169043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12E369-70AD-5682-585E-71F8289186A0}"/>
              </a:ext>
            </a:extLst>
          </p:cNvPr>
          <p:cNvSpPr>
            <a:spLocks noGrp="1"/>
          </p:cNvSpPr>
          <p:nvPr>
            <p:ph type="body" sz="quarter" idx="18"/>
          </p:nvPr>
        </p:nvSpPr>
        <p:spPr>
          <a:xfrm>
            <a:off x="5291744" y="611725"/>
            <a:ext cx="6189056" cy="5775219"/>
          </a:xfrm>
        </p:spPr>
        <p:txBody>
          <a:bodyPr>
            <a:normAutofit lnSpcReduction="10000"/>
          </a:bodyPr>
          <a:lstStyle/>
          <a:p>
            <a:pPr marL="0" indent="0"/>
            <a:r>
              <a:rPr lang="en-US">
                <a:solidFill>
                  <a:srgbClr val="0B582E"/>
                </a:solidFill>
              </a:rPr>
              <a:t>While it’s certainly true that suppliers can cause real problems when it comes to sustainability and corporate social responsibility, they are not the sole reason why things go wrong. Green initiatives and improved sustainability start from within, as part of a core business strategy.</a:t>
            </a:r>
          </a:p>
          <a:p>
            <a:pPr marL="0" indent="0"/>
            <a:r>
              <a:rPr lang="en-US">
                <a:solidFill>
                  <a:srgbClr val="0B582E"/>
                </a:solidFill>
              </a:rPr>
              <a:t>These best practices send a clear message that it’s important to establish relevant practices at a foundational level. The best place to start is by educating and training employees, managers and partners as to what they can do to contribute and maintain sustainability. Then it’s on to more actionable strategies, such as incorporating green initiatives internally, collaborating with eco-friendly suppliers and continuing to evaluate the total footprint of your business. </a:t>
            </a:r>
          </a:p>
          <a:p>
            <a:pPr marL="0" indent="0" algn="ctr"/>
            <a:r>
              <a:rPr lang="en-US" sz="2800" b="1">
                <a:solidFill>
                  <a:srgbClr val="0B582E"/>
                </a:solidFill>
              </a:rPr>
              <a:t>You can do this!!!</a:t>
            </a:r>
            <a:endParaRPr lang="en-IE" sz="2800" b="1">
              <a:solidFill>
                <a:srgbClr val="0B582E"/>
              </a:solidFill>
            </a:endParaRPr>
          </a:p>
        </p:txBody>
      </p:sp>
      <p:sp>
        <p:nvSpPr>
          <p:cNvPr id="3" name="Text Placeholder 2">
            <a:extLst>
              <a:ext uri="{FF2B5EF4-FFF2-40B4-BE49-F238E27FC236}">
                <a16:creationId xmlns:a16="http://schemas.microsoft.com/office/drawing/2014/main" id="{DDB8C9CD-8343-91E6-7F44-D29086D04FF3}"/>
              </a:ext>
            </a:extLst>
          </p:cNvPr>
          <p:cNvSpPr>
            <a:spLocks noGrp="1"/>
          </p:cNvSpPr>
          <p:nvPr>
            <p:ph type="body" sz="quarter" idx="16"/>
          </p:nvPr>
        </p:nvSpPr>
        <p:spPr>
          <a:xfrm>
            <a:off x="384888" y="1353358"/>
            <a:ext cx="4163428" cy="2524375"/>
          </a:xfrm>
        </p:spPr>
        <p:txBody>
          <a:bodyPr/>
          <a:lstStyle/>
          <a:p>
            <a:r>
              <a:rPr lang="en-IE">
                <a:solidFill>
                  <a:srgbClr val="0B582E"/>
                </a:solidFill>
              </a:rPr>
              <a:t>REMEMBER…</a:t>
            </a:r>
          </a:p>
          <a:p>
            <a:r>
              <a:rPr lang="en-IE"/>
              <a:t>Sustainable Procurement Starts from within!!!</a:t>
            </a:r>
          </a:p>
        </p:txBody>
      </p:sp>
    </p:spTree>
    <p:extLst>
      <p:ext uri="{BB962C8B-B14F-4D97-AF65-F5344CB8AC3E}">
        <p14:creationId xmlns:p14="http://schemas.microsoft.com/office/powerpoint/2010/main" val="40807971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8CF8AF-D3E1-F240-8EFB-EA834F8C10CF}"/>
              </a:ext>
            </a:extLst>
          </p:cNvPr>
          <p:cNvSpPr>
            <a:spLocks noGrp="1"/>
          </p:cNvSpPr>
          <p:nvPr>
            <p:ph type="body" sz="quarter" idx="17"/>
          </p:nvPr>
        </p:nvSpPr>
        <p:spPr>
          <a:xfrm>
            <a:off x="3220791" y="2121716"/>
            <a:ext cx="3791493" cy="2755084"/>
          </a:xfrm>
        </p:spPr>
        <p:txBody>
          <a:bodyPr>
            <a:normAutofit/>
          </a:bodyPr>
          <a:lstStyle/>
          <a:p>
            <a:r>
              <a:rPr lang="en-US"/>
              <a:t>How Do You as an SME Benefit</a:t>
            </a:r>
          </a:p>
        </p:txBody>
      </p:sp>
      <p:sp>
        <p:nvSpPr>
          <p:cNvPr id="5" name="Text Placeholder 4">
            <a:extLst>
              <a:ext uri="{FF2B5EF4-FFF2-40B4-BE49-F238E27FC236}">
                <a16:creationId xmlns:a16="http://schemas.microsoft.com/office/drawing/2014/main" id="{E540CCD1-3CA5-A94C-84B6-7549267A3333}"/>
              </a:ext>
            </a:extLst>
          </p:cNvPr>
          <p:cNvSpPr>
            <a:spLocks noGrp="1"/>
          </p:cNvSpPr>
          <p:nvPr>
            <p:ph type="body" sz="quarter" idx="18"/>
          </p:nvPr>
        </p:nvSpPr>
        <p:spPr>
          <a:xfrm>
            <a:off x="3220791" y="1046894"/>
            <a:ext cx="3791493" cy="845970"/>
          </a:xfrm>
        </p:spPr>
        <p:txBody>
          <a:bodyPr/>
          <a:lstStyle/>
          <a:p>
            <a:r>
              <a:rPr lang="en-US"/>
              <a:t>Section 5</a:t>
            </a:r>
          </a:p>
        </p:txBody>
      </p:sp>
    </p:spTree>
    <p:extLst>
      <p:ext uri="{BB962C8B-B14F-4D97-AF65-F5344CB8AC3E}">
        <p14:creationId xmlns:p14="http://schemas.microsoft.com/office/powerpoint/2010/main" val="945518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603C1-E8F2-8646-8D1C-AF7780F62AE9}"/>
              </a:ext>
            </a:extLst>
          </p:cNvPr>
          <p:cNvSpPr>
            <a:spLocks noGrp="1"/>
          </p:cNvSpPr>
          <p:nvPr>
            <p:ph type="body" sz="quarter" idx="18"/>
          </p:nvPr>
        </p:nvSpPr>
        <p:spPr/>
        <p:txBody>
          <a:bodyPr>
            <a:normAutofit lnSpcReduction="10000"/>
          </a:bodyPr>
          <a:lstStyle/>
          <a:p>
            <a:pPr algn="l"/>
            <a:r>
              <a:rPr lang="en-US" b="0" i="0">
                <a:effectLst/>
              </a:rPr>
              <a:t>By committing to sustainable procurement and having the ability to meet the demands of emerging markets, even as you reduce the pressures of costs by the reduction in energy consumption and waste generation, you have these 2 main </a:t>
            </a:r>
            <a:r>
              <a:rPr lang="en-US" b="1" i="0">
                <a:effectLst/>
              </a:rPr>
              <a:t>benefits</a:t>
            </a:r>
            <a:r>
              <a:rPr lang="en-US" b="0" i="0">
                <a:effectLst/>
              </a:rPr>
              <a:t> to look forward to:</a:t>
            </a:r>
          </a:p>
          <a:p>
            <a:pPr algn="l">
              <a:buFont typeface="Arial" panose="020B0604020202020204" pitchFamily="34" charset="0"/>
              <a:buChar char="•"/>
            </a:pPr>
            <a:r>
              <a:rPr lang="en-US" b="0" i="0">
                <a:effectLst/>
              </a:rPr>
              <a:t>Your brand would be differentiated from your competitors as you procure sustainably to develop innovative products and services as demanded by your customers.</a:t>
            </a:r>
          </a:p>
          <a:p>
            <a:pPr algn="l">
              <a:buFont typeface="Arial" panose="020B0604020202020204" pitchFamily="34" charset="0"/>
              <a:buChar char="•"/>
            </a:pPr>
            <a:r>
              <a:rPr lang="en-US" b="0" i="0">
                <a:effectLst/>
              </a:rPr>
              <a:t>Your </a:t>
            </a:r>
            <a:r>
              <a:rPr lang="en-US" b="0" i="0" u="none" strike="noStrike">
                <a:effectLst/>
                <a:hlinkClick r:id="rId2">
                  <a:extLst>
                    <a:ext uri="{A12FA001-AC4F-418D-AE19-62706E023703}">
                      <ahyp:hlinkClr xmlns:ahyp="http://schemas.microsoft.com/office/drawing/2018/hyperlinkcolor" val="tx"/>
                    </a:ext>
                  </a:extLst>
                </a:hlinkClick>
              </a:rPr>
              <a:t>brand awareness</a:t>
            </a:r>
            <a:r>
              <a:rPr lang="en-US" b="0" i="0">
                <a:effectLst/>
              </a:rPr>
              <a:t> would increase, and your </a:t>
            </a:r>
            <a:r>
              <a:rPr lang="en-US" b="0" i="0" u="none" strike="noStrike">
                <a:effectLst/>
                <a:hlinkClick r:id="rId3">
                  <a:extLst>
                    <a:ext uri="{A12FA001-AC4F-418D-AE19-62706E023703}">
                      <ahyp:hlinkClr xmlns:ahyp="http://schemas.microsoft.com/office/drawing/2018/hyperlinkcolor" val="tx"/>
                    </a:ext>
                  </a:extLst>
                </a:hlinkClick>
              </a:rPr>
              <a:t>brand positioning statement</a:t>
            </a:r>
            <a:r>
              <a:rPr lang="en-US" b="0" i="0">
                <a:effectLst/>
              </a:rPr>
              <a:t> would be strengthened. However, this will require proper risk management and addressing weak areas to prevent scandals and bad publicity for your company.</a:t>
            </a:r>
          </a:p>
        </p:txBody>
      </p:sp>
      <p:sp>
        <p:nvSpPr>
          <p:cNvPr id="4" name="Text Placeholder 3">
            <a:extLst>
              <a:ext uri="{FF2B5EF4-FFF2-40B4-BE49-F238E27FC236}">
                <a16:creationId xmlns:a16="http://schemas.microsoft.com/office/drawing/2014/main" id="{25303A16-1D94-7648-8BE9-06D07F8F14ED}"/>
              </a:ext>
            </a:extLst>
          </p:cNvPr>
          <p:cNvSpPr>
            <a:spLocks noGrp="1"/>
          </p:cNvSpPr>
          <p:nvPr>
            <p:ph type="body" sz="quarter" idx="16"/>
          </p:nvPr>
        </p:nvSpPr>
        <p:spPr>
          <a:xfrm>
            <a:off x="139354" y="1203451"/>
            <a:ext cx="3089893" cy="4881923"/>
          </a:xfrm>
        </p:spPr>
        <p:txBody>
          <a:bodyPr/>
          <a:lstStyle/>
          <a:p>
            <a:r>
              <a:rPr lang="en-US"/>
              <a:t>Ultimate benefits when you commit to sustainable procurement strategies</a:t>
            </a:r>
          </a:p>
        </p:txBody>
      </p:sp>
    </p:spTree>
    <p:extLst>
      <p:ext uri="{BB962C8B-B14F-4D97-AF65-F5344CB8AC3E}">
        <p14:creationId xmlns:p14="http://schemas.microsoft.com/office/powerpoint/2010/main" val="3157854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E2817D-FB65-7DEB-1F12-48C2066E6A69}"/>
              </a:ext>
            </a:extLst>
          </p:cNvPr>
          <p:cNvPicPr>
            <a:picLocks noChangeAspect="1"/>
          </p:cNvPicPr>
          <p:nvPr/>
        </p:nvPicPr>
        <p:blipFill>
          <a:blip r:embed="rId2"/>
          <a:stretch>
            <a:fillRect/>
          </a:stretch>
        </p:blipFill>
        <p:spPr>
          <a:xfrm>
            <a:off x="4716328" y="939800"/>
            <a:ext cx="6819900" cy="4978400"/>
          </a:xfrm>
          <a:prstGeom prst="rect">
            <a:avLst/>
          </a:prstGeom>
        </p:spPr>
      </p:pic>
      <p:sp>
        <p:nvSpPr>
          <p:cNvPr id="2" name="Text Placeholder 1">
            <a:extLst>
              <a:ext uri="{FF2B5EF4-FFF2-40B4-BE49-F238E27FC236}">
                <a16:creationId xmlns:a16="http://schemas.microsoft.com/office/drawing/2014/main" id="{B6267CF4-21F8-DDA7-1EB5-70A896798E47}"/>
              </a:ext>
            </a:extLst>
          </p:cNvPr>
          <p:cNvSpPr>
            <a:spLocks noGrp="1"/>
          </p:cNvSpPr>
          <p:nvPr>
            <p:ph type="body" sz="quarter" idx="16"/>
          </p:nvPr>
        </p:nvSpPr>
        <p:spPr/>
        <p:txBody>
          <a:bodyPr anchor="ctr"/>
          <a:lstStyle/>
          <a:p>
            <a:pPr>
              <a:lnSpc>
                <a:spcPct val="100000"/>
              </a:lnSpc>
            </a:pPr>
            <a:r>
              <a:rPr lang="en-IE"/>
              <a:t>Drivers for Sustainable Procurement</a:t>
            </a:r>
          </a:p>
          <a:p>
            <a:pPr>
              <a:lnSpc>
                <a:spcPct val="100000"/>
              </a:lnSpc>
            </a:pPr>
            <a:endParaRPr lang="en-IE"/>
          </a:p>
        </p:txBody>
      </p:sp>
      <p:sp>
        <p:nvSpPr>
          <p:cNvPr id="6" name="Text Placeholder 2">
            <a:extLst>
              <a:ext uri="{FF2B5EF4-FFF2-40B4-BE49-F238E27FC236}">
                <a16:creationId xmlns:a16="http://schemas.microsoft.com/office/drawing/2014/main" id="{D417EC19-4A5A-8C79-76F7-2D75C6CE5A1A}"/>
              </a:ext>
            </a:extLst>
          </p:cNvPr>
          <p:cNvSpPr txBox="1">
            <a:spLocks/>
          </p:cNvSpPr>
          <p:nvPr/>
        </p:nvSpPr>
        <p:spPr>
          <a:xfrm>
            <a:off x="7501180" y="1592415"/>
            <a:ext cx="1658318" cy="169448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000">
                <a:solidFill>
                  <a:srgbClr val="0B582E"/>
                </a:solidFill>
              </a:rPr>
              <a:t>Drivers for Sustainable Procurement</a:t>
            </a:r>
          </a:p>
        </p:txBody>
      </p:sp>
      <p:sp>
        <p:nvSpPr>
          <p:cNvPr id="7" name="Text Placeholder 2">
            <a:extLst>
              <a:ext uri="{FF2B5EF4-FFF2-40B4-BE49-F238E27FC236}">
                <a16:creationId xmlns:a16="http://schemas.microsoft.com/office/drawing/2014/main" id="{F7A40504-3B0E-D0CC-9B1F-62C0D47EC60D}"/>
              </a:ext>
            </a:extLst>
          </p:cNvPr>
          <p:cNvSpPr txBox="1">
            <a:spLocks/>
          </p:cNvSpPr>
          <p:nvPr/>
        </p:nvSpPr>
        <p:spPr>
          <a:xfrm>
            <a:off x="5651250" y="3239837"/>
            <a:ext cx="1173799" cy="6715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100"/>
              </a:lnSpc>
              <a:spcBef>
                <a:spcPts val="0"/>
              </a:spcBef>
            </a:pPr>
            <a:r>
              <a:rPr lang="en-IE" sz="1400">
                <a:solidFill>
                  <a:schemeClr val="bg1"/>
                </a:solidFill>
              </a:rPr>
              <a:t>Cost </a:t>
            </a:r>
          </a:p>
          <a:p>
            <a:pPr algn="ctr">
              <a:lnSpc>
                <a:spcPts val="1100"/>
              </a:lnSpc>
              <a:spcBef>
                <a:spcPts val="0"/>
              </a:spcBef>
            </a:pPr>
            <a:r>
              <a:rPr lang="en-IE" sz="1400">
                <a:solidFill>
                  <a:schemeClr val="bg1"/>
                </a:solidFill>
              </a:rPr>
              <a:t>Reduction</a:t>
            </a:r>
          </a:p>
        </p:txBody>
      </p:sp>
      <p:sp>
        <p:nvSpPr>
          <p:cNvPr id="9" name="Text Placeholder 2">
            <a:extLst>
              <a:ext uri="{FF2B5EF4-FFF2-40B4-BE49-F238E27FC236}">
                <a16:creationId xmlns:a16="http://schemas.microsoft.com/office/drawing/2014/main" id="{3AE39EEF-95E9-857C-5B30-9C6521ACF455}"/>
              </a:ext>
            </a:extLst>
          </p:cNvPr>
          <p:cNvSpPr txBox="1">
            <a:spLocks/>
          </p:cNvSpPr>
          <p:nvPr/>
        </p:nvSpPr>
        <p:spPr>
          <a:xfrm>
            <a:off x="9864904" y="3239837"/>
            <a:ext cx="1173799" cy="6715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100"/>
              </a:lnSpc>
              <a:spcBef>
                <a:spcPts val="0"/>
              </a:spcBef>
            </a:pPr>
            <a:r>
              <a:rPr lang="en-IE" sz="1400">
                <a:solidFill>
                  <a:schemeClr val="bg1"/>
                </a:solidFill>
              </a:rPr>
              <a:t>Revenue Growth</a:t>
            </a:r>
          </a:p>
        </p:txBody>
      </p:sp>
      <p:sp>
        <p:nvSpPr>
          <p:cNvPr id="10" name="Text Placeholder 2">
            <a:extLst>
              <a:ext uri="{FF2B5EF4-FFF2-40B4-BE49-F238E27FC236}">
                <a16:creationId xmlns:a16="http://schemas.microsoft.com/office/drawing/2014/main" id="{2DD67B3A-5F97-44FC-7B64-11748056101A}"/>
              </a:ext>
            </a:extLst>
          </p:cNvPr>
          <p:cNvSpPr txBox="1">
            <a:spLocks/>
          </p:cNvSpPr>
          <p:nvPr/>
        </p:nvSpPr>
        <p:spPr>
          <a:xfrm>
            <a:off x="7702471" y="4821502"/>
            <a:ext cx="1173799" cy="6715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100"/>
              </a:lnSpc>
              <a:spcBef>
                <a:spcPts val="0"/>
              </a:spcBef>
            </a:pPr>
            <a:r>
              <a:rPr lang="en-IE" sz="1400">
                <a:solidFill>
                  <a:schemeClr val="bg1"/>
                </a:solidFill>
              </a:rPr>
              <a:t>Risk Reduction</a:t>
            </a:r>
          </a:p>
        </p:txBody>
      </p:sp>
    </p:spTree>
    <p:extLst>
      <p:ext uri="{BB962C8B-B14F-4D97-AF65-F5344CB8AC3E}">
        <p14:creationId xmlns:p14="http://schemas.microsoft.com/office/powerpoint/2010/main" val="7415201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BA1BFC-EA24-F661-3B61-3F37EEA71BD0}"/>
              </a:ext>
            </a:extLst>
          </p:cNvPr>
          <p:cNvSpPr>
            <a:spLocks noGrp="1"/>
          </p:cNvSpPr>
          <p:nvPr>
            <p:ph type="body" sz="quarter" idx="18"/>
          </p:nvPr>
        </p:nvSpPr>
        <p:spPr>
          <a:xfrm>
            <a:off x="5291743" y="611725"/>
            <a:ext cx="6312170" cy="5543541"/>
          </a:xfrm>
        </p:spPr>
        <p:txBody>
          <a:bodyPr/>
          <a:lstStyle/>
          <a:p>
            <a:pPr indent="0"/>
            <a:r>
              <a:rPr lang="en-US">
                <a:solidFill>
                  <a:srgbClr val="0B582E"/>
                </a:solidFill>
              </a:rPr>
              <a:t>Following sustainable procurement practices and decisions will lead to a reduction in the total cost of ownership. This is through reduced energy costs, reduced over-specification, reduced consumption and reduced social and environmental compliance costs.</a:t>
            </a:r>
          </a:p>
          <a:p>
            <a:pPr indent="0"/>
            <a:r>
              <a:rPr lang="en-US">
                <a:solidFill>
                  <a:srgbClr val="0B582E"/>
                </a:solidFill>
              </a:rPr>
              <a:t>For example…Avoiding energy costs. Sustainable procurement sources machines, systems, and equipment that consume the least energy and generate the least waste. Sustainable procurement seeks to reduce energy consumption and energy emissions, thus avoiding hefty costs associated with environmental degradation. </a:t>
            </a:r>
            <a:endParaRPr lang="en-IE">
              <a:solidFill>
                <a:srgbClr val="0B582E"/>
              </a:solidFill>
            </a:endParaRPr>
          </a:p>
        </p:txBody>
      </p:sp>
      <p:sp>
        <p:nvSpPr>
          <p:cNvPr id="3" name="Text Placeholder 2">
            <a:extLst>
              <a:ext uri="{FF2B5EF4-FFF2-40B4-BE49-F238E27FC236}">
                <a16:creationId xmlns:a16="http://schemas.microsoft.com/office/drawing/2014/main" id="{934361E7-5306-55F0-DA9C-CEE39BAD63C3}"/>
              </a:ext>
            </a:extLst>
          </p:cNvPr>
          <p:cNvSpPr>
            <a:spLocks noGrp="1"/>
          </p:cNvSpPr>
          <p:nvPr>
            <p:ph type="body" sz="quarter" idx="16"/>
          </p:nvPr>
        </p:nvSpPr>
        <p:spPr>
          <a:xfrm>
            <a:off x="588087" y="274895"/>
            <a:ext cx="4163428" cy="2531534"/>
          </a:xfrm>
        </p:spPr>
        <p:txBody>
          <a:bodyPr anchor="ctr"/>
          <a:lstStyle/>
          <a:p>
            <a:r>
              <a:rPr lang="en-IE"/>
              <a:t>Cost Reduction</a:t>
            </a:r>
          </a:p>
        </p:txBody>
      </p:sp>
      <p:grpSp>
        <p:nvGrpSpPr>
          <p:cNvPr id="4" name="Group 3">
            <a:extLst>
              <a:ext uri="{FF2B5EF4-FFF2-40B4-BE49-F238E27FC236}">
                <a16:creationId xmlns:a16="http://schemas.microsoft.com/office/drawing/2014/main" id="{650E83FD-6C86-E6D1-957B-407FA665B77F}"/>
              </a:ext>
            </a:extLst>
          </p:cNvPr>
          <p:cNvGrpSpPr/>
          <p:nvPr/>
        </p:nvGrpSpPr>
        <p:grpSpPr>
          <a:xfrm>
            <a:off x="1494919" y="3604939"/>
            <a:ext cx="1073645" cy="867598"/>
            <a:chOff x="2183461" y="3309567"/>
            <a:chExt cx="1315031" cy="1062659"/>
          </a:xfrm>
          <a:solidFill>
            <a:srgbClr val="000000"/>
          </a:solidFill>
        </p:grpSpPr>
        <p:sp>
          <p:nvSpPr>
            <p:cNvPr id="5" name="Freeform 189">
              <a:extLst>
                <a:ext uri="{FF2B5EF4-FFF2-40B4-BE49-F238E27FC236}">
                  <a16:creationId xmlns:a16="http://schemas.microsoft.com/office/drawing/2014/main" id="{89ABD7C8-30DF-65FD-281E-90CA4EE4A092}"/>
                </a:ext>
              </a:extLst>
            </p:cNvPr>
            <p:cNvSpPr/>
            <p:nvPr/>
          </p:nvSpPr>
          <p:spPr>
            <a:xfrm>
              <a:off x="2611644" y="3377920"/>
              <a:ext cx="603886" cy="896703"/>
            </a:xfrm>
            <a:custGeom>
              <a:avLst/>
              <a:gdLst>
                <a:gd name="connsiteX0" fmla="*/ 377263 w 758141"/>
                <a:gd name="connsiteY0" fmla="*/ 1125755 h 1125755"/>
                <a:gd name="connsiteX1" fmla="*/ 366538 w 758141"/>
                <a:gd name="connsiteY1" fmla="*/ 1120394 h 1125755"/>
                <a:gd name="connsiteX2" fmla="*/ 3210 w 758141"/>
                <a:gd name="connsiteY2" fmla="*/ 678133 h 1125755"/>
                <a:gd name="connsiteX3" fmla="*/ 1868 w 758141"/>
                <a:gd name="connsiteY3" fmla="*/ 663391 h 1125755"/>
                <a:gd name="connsiteX4" fmla="*/ 15275 w 758141"/>
                <a:gd name="connsiteY4" fmla="*/ 655350 h 1125755"/>
                <a:gd name="connsiteX5" fmla="*/ 145324 w 758141"/>
                <a:gd name="connsiteY5" fmla="*/ 655350 h 1125755"/>
                <a:gd name="connsiteX6" fmla="*/ 145324 w 758141"/>
                <a:gd name="connsiteY6" fmla="*/ 14742 h 1125755"/>
                <a:gd name="connsiteX7" fmla="*/ 160071 w 758141"/>
                <a:gd name="connsiteY7" fmla="*/ 0 h 1125755"/>
                <a:gd name="connsiteX8" fmla="*/ 598478 w 758141"/>
                <a:gd name="connsiteY8" fmla="*/ 0 h 1125755"/>
                <a:gd name="connsiteX9" fmla="*/ 613227 w 758141"/>
                <a:gd name="connsiteY9" fmla="*/ 14742 h 1125755"/>
                <a:gd name="connsiteX10" fmla="*/ 613227 w 758141"/>
                <a:gd name="connsiteY10" fmla="*/ 655350 h 1125755"/>
                <a:gd name="connsiteX11" fmla="*/ 743273 w 758141"/>
                <a:gd name="connsiteY11" fmla="*/ 655350 h 1125755"/>
                <a:gd name="connsiteX12" fmla="*/ 756680 w 758141"/>
                <a:gd name="connsiteY12" fmla="*/ 663391 h 1125755"/>
                <a:gd name="connsiteX13" fmla="*/ 755340 w 758141"/>
                <a:gd name="connsiteY13" fmla="*/ 678133 h 1125755"/>
                <a:gd name="connsiteX14" fmla="*/ 392012 w 758141"/>
                <a:gd name="connsiteY14" fmla="*/ 1120394 h 1125755"/>
                <a:gd name="connsiteX15" fmla="*/ 377263 w 758141"/>
                <a:gd name="connsiteY15" fmla="*/ 1125755 h 112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8141" h="1125755">
                  <a:moveTo>
                    <a:pt x="377263" y="1125755"/>
                  </a:moveTo>
                  <a:cubicBezTo>
                    <a:pt x="373242" y="1125755"/>
                    <a:pt x="369219" y="1124414"/>
                    <a:pt x="366538" y="1120394"/>
                  </a:cubicBezTo>
                  <a:lnTo>
                    <a:pt x="3210" y="678133"/>
                  </a:lnTo>
                  <a:cubicBezTo>
                    <a:pt x="-813" y="674113"/>
                    <a:pt x="-813" y="667412"/>
                    <a:pt x="1868" y="663391"/>
                  </a:cubicBezTo>
                  <a:cubicBezTo>
                    <a:pt x="4551" y="658030"/>
                    <a:pt x="9914" y="655350"/>
                    <a:pt x="15275" y="655350"/>
                  </a:cubicBezTo>
                  <a:lnTo>
                    <a:pt x="145324" y="655350"/>
                  </a:lnTo>
                  <a:lnTo>
                    <a:pt x="145324" y="14742"/>
                  </a:lnTo>
                  <a:cubicBezTo>
                    <a:pt x="145324" y="6701"/>
                    <a:pt x="152027" y="0"/>
                    <a:pt x="160071" y="0"/>
                  </a:cubicBezTo>
                  <a:lnTo>
                    <a:pt x="598478" y="0"/>
                  </a:lnTo>
                  <a:cubicBezTo>
                    <a:pt x="606523" y="0"/>
                    <a:pt x="613227" y="6701"/>
                    <a:pt x="613227" y="14742"/>
                  </a:cubicBezTo>
                  <a:lnTo>
                    <a:pt x="613227" y="655350"/>
                  </a:lnTo>
                  <a:lnTo>
                    <a:pt x="743273" y="655350"/>
                  </a:lnTo>
                  <a:cubicBezTo>
                    <a:pt x="748637" y="655350"/>
                    <a:pt x="754000" y="659371"/>
                    <a:pt x="756680" y="663391"/>
                  </a:cubicBezTo>
                  <a:cubicBezTo>
                    <a:pt x="759361" y="667412"/>
                    <a:pt x="758021" y="674113"/>
                    <a:pt x="755340" y="678133"/>
                  </a:cubicBezTo>
                  <a:lnTo>
                    <a:pt x="392012" y="1120394"/>
                  </a:lnTo>
                  <a:cubicBezTo>
                    <a:pt x="385308" y="1123075"/>
                    <a:pt x="381286" y="1125755"/>
                    <a:pt x="377263" y="1125755"/>
                  </a:cubicBezTo>
                  <a:close/>
                </a:path>
              </a:pathLst>
            </a:custGeom>
            <a:solidFill>
              <a:srgbClr val="297239"/>
            </a:solidFill>
            <a:ln w="13404" cap="flat">
              <a:noFill/>
              <a:prstDash val="solid"/>
              <a:miter/>
            </a:ln>
          </p:spPr>
          <p:txBody>
            <a:bodyPr rtlCol="0" anchor="ctr"/>
            <a:lstStyle/>
            <a:p>
              <a:endParaRPr lang="en-US"/>
            </a:p>
          </p:txBody>
        </p:sp>
        <p:grpSp>
          <p:nvGrpSpPr>
            <p:cNvPr id="6" name="Graphic 8">
              <a:extLst>
                <a:ext uri="{FF2B5EF4-FFF2-40B4-BE49-F238E27FC236}">
                  <a16:creationId xmlns:a16="http://schemas.microsoft.com/office/drawing/2014/main" id="{EF4ADD52-E488-8647-003D-E44D2D0433DB}"/>
                </a:ext>
              </a:extLst>
            </p:cNvPr>
            <p:cNvGrpSpPr/>
            <p:nvPr/>
          </p:nvGrpSpPr>
          <p:grpSpPr>
            <a:xfrm>
              <a:off x="2183461" y="3309567"/>
              <a:ext cx="1315031" cy="1062659"/>
              <a:chOff x="6363120" y="2593423"/>
              <a:chExt cx="700697" cy="566224"/>
            </a:xfrm>
            <a:grpFill/>
          </p:grpSpPr>
          <p:grpSp>
            <p:nvGrpSpPr>
              <p:cNvPr id="7" name="Graphic 8">
                <a:extLst>
                  <a:ext uri="{FF2B5EF4-FFF2-40B4-BE49-F238E27FC236}">
                    <a16:creationId xmlns:a16="http://schemas.microsoft.com/office/drawing/2014/main" id="{9840F8F6-5733-17A2-FFD1-34C9DFDA5A57}"/>
                  </a:ext>
                </a:extLst>
              </p:cNvPr>
              <p:cNvGrpSpPr/>
              <p:nvPr/>
            </p:nvGrpSpPr>
            <p:grpSpPr>
              <a:xfrm>
                <a:off x="6520715" y="2593423"/>
                <a:ext cx="379810" cy="566224"/>
                <a:chOff x="6520715" y="2593423"/>
                <a:chExt cx="379810" cy="566224"/>
              </a:xfrm>
              <a:grpFill/>
            </p:grpSpPr>
            <p:sp>
              <p:nvSpPr>
                <p:cNvPr id="14" name="Freeform 198">
                  <a:extLst>
                    <a:ext uri="{FF2B5EF4-FFF2-40B4-BE49-F238E27FC236}">
                      <a16:creationId xmlns:a16="http://schemas.microsoft.com/office/drawing/2014/main" id="{68905696-074A-93D9-1FA0-BC5AFA438B75}"/>
                    </a:ext>
                  </a:extLst>
                </p:cNvPr>
                <p:cNvSpPr/>
                <p:nvPr/>
              </p:nvSpPr>
              <p:spPr>
                <a:xfrm>
                  <a:off x="6520715" y="2593423"/>
                  <a:ext cx="379810" cy="566224"/>
                </a:xfrm>
                <a:custGeom>
                  <a:avLst/>
                  <a:gdLst>
                    <a:gd name="connsiteX0" fmla="*/ 189270 w 379810"/>
                    <a:gd name="connsiteY0" fmla="*/ 566224 h 566224"/>
                    <a:gd name="connsiteX1" fmla="*/ 183762 w 379810"/>
                    <a:gd name="connsiteY1" fmla="*/ 563683 h 566224"/>
                    <a:gd name="connsiteX2" fmla="*/ 1586 w 379810"/>
                    <a:gd name="connsiteY2" fmla="*/ 341344 h 566224"/>
                    <a:gd name="connsiteX3" fmla="*/ 739 w 379810"/>
                    <a:gd name="connsiteY3" fmla="*/ 333721 h 566224"/>
                    <a:gd name="connsiteX4" fmla="*/ 7517 w 379810"/>
                    <a:gd name="connsiteY4" fmla="*/ 329486 h 566224"/>
                    <a:gd name="connsiteX5" fmla="*/ 72762 w 379810"/>
                    <a:gd name="connsiteY5" fmla="*/ 329486 h 566224"/>
                    <a:gd name="connsiteX6" fmla="*/ 72762 w 379810"/>
                    <a:gd name="connsiteY6" fmla="*/ 7200 h 566224"/>
                    <a:gd name="connsiteX7" fmla="*/ 79964 w 379810"/>
                    <a:gd name="connsiteY7" fmla="*/ 0 h 566224"/>
                    <a:gd name="connsiteX8" fmla="*/ 299846 w 379810"/>
                    <a:gd name="connsiteY8" fmla="*/ 0 h 566224"/>
                    <a:gd name="connsiteX9" fmla="*/ 307049 w 379810"/>
                    <a:gd name="connsiteY9" fmla="*/ 7200 h 566224"/>
                    <a:gd name="connsiteX10" fmla="*/ 307049 w 379810"/>
                    <a:gd name="connsiteY10" fmla="*/ 329486 h 566224"/>
                    <a:gd name="connsiteX11" fmla="*/ 372293 w 379810"/>
                    <a:gd name="connsiteY11" fmla="*/ 329486 h 566224"/>
                    <a:gd name="connsiteX12" fmla="*/ 379072 w 379810"/>
                    <a:gd name="connsiteY12" fmla="*/ 333721 h 566224"/>
                    <a:gd name="connsiteX13" fmla="*/ 378224 w 379810"/>
                    <a:gd name="connsiteY13" fmla="*/ 341344 h 566224"/>
                    <a:gd name="connsiteX14" fmla="*/ 196048 w 379810"/>
                    <a:gd name="connsiteY14" fmla="*/ 563683 h 566224"/>
                    <a:gd name="connsiteX15" fmla="*/ 189270 w 379810"/>
                    <a:gd name="connsiteY15" fmla="*/ 566224 h 566224"/>
                    <a:gd name="connsiteX16" fmla="*/ 22346 w 379810"/>
                    <a:gd name="connsiteY16" fmla="*/ 343885 h 566224"/>
                    <a:gd name="connsiteX17" fmla="*/ 189270 w 379810"/>
                    <a:gd name="connsiteY17" fmla="*/ 547167 h 566224"/>
                    <a:gd name="connsiteX18" fmla="*/ 356194 w 379810"/>
                    <a:gd name="connsiteY18" fmla="*/ 343885 h 566224"/>
                    <a:gd name="connsiteX19" fmla="*/ 299423 w 379810"/>
                    <a:gd name="connsiteY19" fmla="*/ 343885 h 566224"/>
                    <a:gd name="connsiteX20" fmla="*/ 292221 w 379810"/>
                    <a:gd name="connsiteY20" fmla="*/ 336685 h 566224"/>
                    <a:gd name="connsiteX21" fmla="*/ 292221 w 379810"/>
                    <a:gd name="connsiteY21" fmla="*/ 14399 h 566224"/>
                    <a:gd name="connsiteX22" fmla="*/ 87167 w 379810"/>
                    <a:gd name="connsiteY22" fmla="*/ 14399 h 566224"/>
                    <a:gd name="connsiteX23" fmla="*/ 87167 w 379810"/>
                    <a:gd name="connsiteY23" fmla="*/ 336685 h 566224"/>
                    <a:gd name="connsiteX24" fmla="*/ 79964 w 379810"/>
                    <a:gd name="connsiteY24" fmla="*/ 343885 h 566224"/>
                    <a:gd name="connsiteX25" fmla="*/ 22346 w 379810"/>
                    <a:gd name="connsiteY25" fmla="*/ 343885 h 56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9810" h="566224">
                      <a:moveTo>
                        <a:pt x="189270" y="566224"/>
                      </a:moveTo>
                      <a:cubicBezTo>
                        <a:pt x="187151" y="566224"/>
                        <a:pt x="185033" y="565377"/>
                        <a:pt x="183762" y="563683"/>
                      </a:cubicBezTo>
                      <a:lnTo>
                        <a:pt x="1586" y="341344"/>
                      </a:lnTo>
                      <a:cubicBezTo>
                        <a:pt x="-108" y="339226"/>
                        <a:pt x="-532" y="336262"/>
                        <a:pt x="739" y="333721"/>
                      </a:cubicBezTo>
                      <a:cubicBezTo>
                        <a:pt x="2010" y="331180"/>
                        <a:pt x="4552" y="329486"/>
                        <a:pt x="7517" y="329486"/>
                      </a:cubicBezTo>
                      <a:lnTo>
                        <a:pt x="72762" y="329486"/>
                      </a:lnTo>
                      <a:lnTo>
                        <a:pt x="72762" y="7200"/>
                      </a:lnTo>
                      <a:cubicBezTo>
                        <a:pt x="72762" y="2965"/>
                        <a:pt x="76151" y="0"/>
                        <a:pt x="79964" y="0"/>
                      </a:cubicBezTo>
                      <a:lnTo>
                        <a:pt x="299846" y="0"/>
                      </a:lnTo>
                      <a:cubicBezTo>
                        <a:pt x="304083" y="0"/>
                        <a:pt x="307049" y="3388"/>
                        <a:pt x="307049" y="7200"/>
                      </a:cubicBezTo>
                      <a:lnTo>
                        <a:pt x="307049" y="329486"/>
                      </a:lnTo>
                      <a:lnTo>
                        <a:pt x="372293" y="329486"/>
                      </a:lnTo>
                      <a:cubicBezTo>
                        <a:pt x="375259" y="329486"/>
                        <a:pt x="377801" y="331180"/>
                        <a:pt x="379072" y="333721"/>
                      </a:cubicBezTo>
                      <a:cubicBezTo>
                        <a:pt x="380343" y="336262"/>
                        <a:pt x="379919" y="339226"/>
                        <a:pt x="378224" y="341344"/>
                      </a:cubicBezTo>
                      <a:lnTo>
                        <a:pt x="196048" y="563683"/>
                      </a:lnTo>
                      <a:cubicBezTo>
                        <a:pt x="193506" y="564954"/>
                        <a:pt x="191388" y="566224"/>
                        <a:pt x="189270" y="566224"/>
                      </a:cubicBezTo>
                      <a:close/>
                      <a:moveTo>
                        <a:pt x="22346" y="343885"/>
                      </a:moveTo>
                      <a:lnTo>
                        <a:pt x="189270" y="547167"/>
                      </a:lnTo>
                      <a:lnTo>
                        <a:pt x="356194" y="343885"/>
                      </a:lnTo>
                      <a:lnTo>
                        <a:pt x="299423" y="343885"/>
                      </a:lnTo>
                      <a:cubicBezTo>
                        <a:pt x="295610" y="343885"/>
                        <a:pt x="292221" y="340497"/>
                        <a:pt x="292221" y="336685"/>
                      </a:cubicBezTo>
                      <a:lnTo>
                        <a:pt x="292221" y="14399"/>
                      </a:lnTo>
                      <a:lnTo>
                        <a:pt x="87167" y="14399"/>
                      </a:lnTo>
                      <a:lnTo>
                        <a:pt x="87167" y="336685"/>
                      </a:lnTo>
                      <a:cubicBezTo>
                        <a:pt x="87167" y="340920"/>
                        <a:pt x="83777" y="343885"/>
                        <a:pt x="79964" y="343885"/>
                      </a:cubicBezTo>
                      <a:lnTo>
                        <a:pt x="22346" y="343885"/>
                      </a:lnTo>
                      <a:close/>
                    </a:path>
                  </a:pathLst>
                </a:custGeom>
                <a:grpFill/>
                <a:ln w="4233" cap="flat">
                  <a:noFill/>
                  <a:prstDash val="solid"/>
                  <a:miter/>
                </a:ln>
              </p:spPr>
              <p:txBody>
                <a:bodyPr rtlCol="0" anchor="ctr"/>
                <a:lstStyle/>
                <a:p>
                  <a:endParaRPr lang="en-US"/>
                </a:p>
              </p:txBody>
            </p:sp>
            <p:sp>
              <p:nvSpPr>
                <p:cNvPr id="15" name="Freeform 199">
                  <a:extLst>
                    <a:ext uri="{FF2B5EF4-FFF2-40B4-BE49-F238E27FC236}">
                      <a16:creationId xmlns:a16="http://schemas.microsoft.com/office/drawing/2014/main" id="{31D14E73-FEC9-4791-C463-A249CF1D741E}"/>
                    </a:ext>
                  </a:extLst>
                </p:cNvPr>
                <p:cNvSpPr/>
                <p:nvPr/>
              </p:nvSpPr>
              <p:spPr>
                <a:xfrm>
                  <a:off x="6597399" y="2629844"/>
                  <a:ext cx="225596" cy="472206"/>
                </a:xfrm>
                <a:custGeom>
                  <a:avLst/>
                  <a:gdLst>
                    <a:gd name="connsiteX0" fmla="*/ 112586 w 225596"/>
                    <a:gd name="connsiteY0" fmla="*/ 472207 h 472206"/>
                    <a:gd name="connsiteX1" fmla="*/ 107079 w 225596"/>
                    <a:gd name="connsiteY1" fmla="*/ 469666 h 472206"/>
                    <a:gd name="connsiteX2" fmla="*/ 90980 w 225596"/>
                    <a:gd name="connsiteY2" fmla="*/ 449761 h 472206"/>
                    <a:gd name="connsiteX3" fmla="*/ 91827 w 225596"/>
                    <a:gd name="connsiteY3" fmla="*/ 439597 h 472206"/>
                    <a:gd name="connsiteX4" fmla="*/ 102418 w 225596"/>
                    <a:gd name="connsiteY4" fmla="*/ 440867 h 472206"/>
                    <a:gd name="connsiteX5" fmla="*/ 113010 w 225596"/>
                    <a:gd name="connsiteY5" fmla="*/ 453573 h 472206"/>
                    <a:gd name="connsiteX6" fmla="*/ 123602 w 225596"/>
                    <a:gd name="connsiteY6" fmla="*/ 440444 h 472206"/>
                    <a:gd name="connsiteX7" fmla="*/ 133770 w 225596"/>
                    <a:gd name="connsiteY7" fmla="*/ 439597 h 472206"/>
                    <a:gd name="connsiteX8" fmla="*/ 134617 w 225596"/>
                    <a:gd name="connsiteY8" fmla="*/ 449761 h 472206"/>
                    <a:gd name="connsiteX9" fmla="*/ 118518 w 225596"/>
                    <a:gd name="connsiteY9" fmla="*/ 469666 h 472206"/>
                    <a:gd name="connsiteX10" fmla="*/ 117247 w 225596"/>
                    <a:gd name="connsiteY10" fmla="*/ 470936 h 472206"/>
                    <a:gd name="connsiteX11" fmla="*/ 112586 w 225596"/>
                    <a:gd name="connsiteY11" fmla="*/ 472207 h 472206"/>
                    <a:gd name="connsiteX12" fmla="*/ 80388 w 225596"/>
                    <a:gd name="connsiteY12" fmla="*/ 432821 h 472206"/>
                    <a:gd name="connsiteX13" fmla="*/ 74457 w 225596"/>
                    <a:gd name="connsiteY13" fmla="*/ 430280 h 472206"/>
                    <a:gd name="connsiteX14" fmla="*/ 58358 w 225596"/>
                    <a:gd name="connsiteY14" fmla="*/ 410375 h 472206"/>
                    <a:gd name="connsiteX15" fmla="*/ 59628 w 225596"/>
                    <a:gd name="connsiteY15" fmla="*/ 400211 h 472206"/>
                    <a:gd name="connsiteX16" fmla="*/ 69796 w 225596"/>
                    <a:gd name="connsiteY16" fmla="*/ 401058 h 472206"/>
                    <a:gd name="connsiteX17" fmla="*/ 85896 w 225596"/>
                    <a:gd name="connsiteY17" fmla="*/ 420963 h 472206"/>
                    <a:gd name="connsiteX18" fmla="*/ 85048 w 225596"/>
                    <a:gd name="connsiteY18" fmla="*/ 431127 h 472206"/>
                    <a:gd name="connsiteX19" fmla="*/ 80388 w 225596"/>
                    <a:gd name="connsiteY19" fmla="*/ 432821 h 472206"/>
                    <a:gd name="connsiteX20" fmla="*/ 145209 w 225596"/>
                    <a:gd name="connsiteY20" fmla="*/ 432397 h 472206"/>
                    <a:gd name="connsiteX21" fmla="*/ 140548 w 225596"/>
                    <a:gd name="connsiteY21" fmla="*/ 430703 h 472206"/>
                    <a:gd name="connsiteX22" fmla="*/ 139701 w 225596"/>
                    <a:gd name="connsiteY22" fmla="*/ 420539 h 472206"/>
                    <a:gd name="connsiteX23" fmla="*/ 155801 w 225596"/>
                    <a:gd name="connsiteY23" fmla="*/ 400635 h 472206"/>
                    <a:gd name="connsiteX24" fmla="*/ 165968 w 225596"/>
                    <a:gd name="connsiteY24" fmla="*/ 399788 h 472206"/>
                    <a:gd name="connsiteX25" fmla="*/ 167239 w 225596"/>
                    <a:gd name="connsiteY25" fmla="*/ 409952 h 472206"/>
                    <a:gd name="connsiteX26" fmla="*/ 151140 w 225596"/>
                    <a:gd name="connsiteY26" fmla="*/ 429856 h 472206"/>
                    <a:gd name="connsiteX27" fmla="*/ 145209 w 225596"/>
                    <a:gd name="connsiteY27" fmla="*/ 432397 h 472206"/>
                    <a:gd name="connsiteX28" fmla="*/ 47766 w 225596"/>
                    <a:gd name="connsiteY28" fmla="*/ 393011 h 472206"/>
                    <a:gd name="connsiteX29" fmla="*/ 42258 w 225596"/>
                    <a:gd name="connsiteY29" fmla="*/ 390470 h 472206"/>
                    <a:gd name="connsiteX30" fmla="*/ 26159 w 225596"/>
                    <a:gd name="connsiteY30" fmla="*/ 370566 h 472206"/>
                    <a:gd name="connsiteX31" fmla="*/ 27006 w 225596"/>
                    <a:gd name="connsiteY31" fmla="*/ 360402 h 472206"/>
                    <a:gd name="connsiteX32" fmla="*/ 37174 w 225596"/>
                    <a:gd name="connsiteY32" fmla="*/ 361249 h 472206"/>
                    <a:gd name="connsiteX33" fmla="*/ 53273 w 225596"/>
                    <a:gd name="connsiteY33" fmla="*/ 381153 h 472206"/>
                    <a:gd name="connsiteX34" fmla="*/ 52426 w 225596"/>
                    <a:gd name="connsiteY34" fmla="*/ 391317 h 472206"/>
                    <a:gd name="connsiteX35" fmla="*/ 47766 w 225596"/>
                    <a:gd name="connsiteY35" fmla="*/ 393011 h 472206"/>
                    <a:gd name="connsiteX36" fmla="*/ 177831 w 225596"/>
                    <a:gd name="connsiteY36" fmla="*/ 393011 h 472206"/>
                    <a:gd name="connsiteX37" fmla="*/ 173171 w 225596"/>
                    <a:gd name="connsiteY37" fmla="*/ 391317 h 472206"/>
                    <a:gd name="connsiteX38" fmla="*/ 172323 w 225596"/>
                    <a:gd name="connsiteY38" fmla="*/ 381153 h 472206"/>
                    <a:gd name="connsiteX39" fmla="*/ 188423 w 225596"/>
                    <a:gd name="connsiteY39" fmla="*/ 361249 h 472206"/>
                    <a:gd name="connsiteX40" fmla="*/ 198591 w 225596"/>
                    <a:gd name="connsiteY40" fmla="*/ 360402 h 472206"/>
                    <a:gd name="connsiteX41" fmla="*/ 199438 w 225596"/>
                    <a:gd name="connsiteY41" fmla="*/ 370989 h 472206"/>
                    <a:gd name="connsiteX42" fmla="*/ 183339 w 225596"/>
                    <a:gd name="connsiteY42" fmla="*/ 390894 h 472206"/>
                    <a:gd name="connsiteX43" fmla="*/ 177831 w 225596"/>
                    <a:gd name="connsiteY43" fmla="*/ 393011 h 472206"/>
                    <a:gd name="connsiteX44" fmla="*/ 15144 w 225596"/>
                    <a:gd name="connsiteY44" fmla="*/ 353626 h 472206"/>
                    <a:gd name="connsiteX45" fmla="*/ 9636 w 225596"/>
                    <a:gd name="connsiteY45" fmla="*/ 351085 h 472206"/>
                    <a:gd name="connsiteX46" fmla="*/ 1586 w 225596"/>
                    <a:gd name="connsiteY46" fmla="*/ 341344 h 472206"/>
                    <a:gd name="connsiteX47" fmla="*/ 739 w 225596"/>
                    <a:gd name="connsiteY47" fmla="*/ 333721 h 472206"/>
                    <a:gd name="connsiteX48" fmla="*/ 7518 w 225596"/>
                    <a:gd name="connsiteY48" fmla="*/ 329486 h 472206"/>
                    <a:gd name="connsiteX49" fmla="*/ 20228 w 225596"/>
                    <a:gd name="connsiteY49" fmla="*/ 329486 h 472206"/>
                    <a:gd name="connsiteX50" fmla="*/ 27430 w 225596"/>
                    <a:gd name="connsiteY50" fmla="*/ 336685 h 472206"/>
                    <a:gd name="connsiteX51" fmla="*/ 22346 w 225596"/>
                    <a:gd name="connsiteY51" fmla="*/ 343885 h 472206"/>
                    <a:gd name="connsiteX52" fmla="*/ 20228 w 225596"/>
                    <a:gd name="connsiteY52" fmla="*/ 352355 h 472206"/>
                    <a:gd name="connsiteX53" fmla="*/ 15144 w 225596"/>
                    <a:gd name="connsiteY53" fmla="*/ 353626 h 472206"/>
                    <a:gd name="connsiteX54" fmla="*/ 210029 w 225596"/>
                    <a:gd name="connsiteY54" fmla="*/ 353626 h 472206"/>
                    <a:gd name="connsiteX55" fmla="*/ 205369 w 225596"/>
                    <a:gd name="connsiteY55" fmla="*/ 351932 h 472206"/>
                    <a:gd name="connsiteX56" fmla="*/ 203251 w 225596"/>
                    <a:gd name="connsiteY56" fmla="*/ 343885 h 472206"/>
                    <a:gd name="connsiteX57" fmla="*/ 197743 w 225596"/>
                    <a:gd name="connsiteY57" fmla="*/ 336685 h 472206"/>
                    <a:gd name="connsiteX58" fmla="*/ 204946 w 225596"/>
                    <a:gd name="connsiteY58" fmla="*/ 329486 h 472206"/>
                    <a:gd name="connsiteX59" fmla="*/ 218079 w 225596"/>
                    <a:gd name="connsiteY59" fmla="*/ 329486 h 472206"/>
                    <a:gd name="connsiteX60" fmla="*/ 224858 w 225596"/>
                    <a:gd name="connsiteY60" fmla="*/ 333721 h 472206"/>
                    <a:gd name="connsiteX61" fmla="*/ 224011 w 225596"/>
                    <a:gd name="connsiteY61" fmla="*/ 341344 h 472206"/>
                    <a:gd name="connsiteX62" fmla="*/ 215961 w 225596"/>
                    <a:gd name="connsiteY62" fmla="*/ 351085 h 472206"/>
                    <a:gd name="connsiteX63" fmla="*/ 210029 w 225596"/>
                    <a:gd name="connsiteY63" fmla="*/ 353626 h 472206"/>
                    <a:gd name="connsiteX64" fmla="*/ 38869 w 225596"/>
                    <a:gd name="connsiteY64" fmla="*/ 337532 h 472206"/>
                    <a:gd name="connsiteX65" fmla="*/ 31667 w 225596"/>
                    <a:gd name="connsiteY65" fmla="*/ 330333 h 472206"/>
                    <a:gd name="connsiteX66" fmla="*/ 31667 w 225596"/>
                    <a:gd name="connsiteY66" fmla="*/ 304923 h 472206"/>
                    <a:gd name="connsiteX67" fmla="*/ 38869 w 225596"/>
                    <a:gd name="connsiteY67" fmla="*/ 297723 h 472206"/>
                    <a:gd name="connsiteX68" fmla="*/ 46495 w 225596"/>
                    <a:gd name="connsiteY68" fmla="*/ 304923 h 472206"/>
                    <a:gd name="connsiteX69" fmla="*/ 46495 w 225596"/>
                    <a:gd name="connsiteY69" fmla="*/ 330333 h 472206"/>
                    <a:gd name="connsiteX70" fmla="*/ 38869 w 225596"/>
                    <a:gd name="connsiteY70" fmla="*/ 337532 h 472206"/>
                    <a:gd name="connsiteX71" fmla="*/ 186304 w 225596"/>
                    <a:gd name="connsiteY71" fmla="*/ 337109 h 472206"/>
                    <a:gd name="connsiteX72" fmla="*/ 179102 w 225596"/>
                    <a:gd name="connsiteY72" fmla="*/ 329909 h 472206"/>
                    <a:gd name="connsiteX73" fmla="*/ 179102 w 225596"/>
                    <a:gd name="connsiteY73" fmla="*/ 304076 h 472206"/>
                    <a:gd name="connsiteX74" fmla="*/ 186304 w 225596"/>
                    <a:gd name="connsiteY74" fmla="*/ 296876 h 472206"/>
                    <a:gd name="connsiteX75" fmla="*/ 193506 w 225596"/>
                    <a:gd name="connsiteY75" fmla="*/ 304076 h 472206"/>
                    <a:gd name="connsiteX76" fmla="*/ 193506 w 225596"/>
                    <a:gd name="connsiteY76" fmla="*/ 329909 h 472206"/>
                    <a:gd name="connsiteX77" fmla="*/ 186304 w 225596"/>
                    <a:gd name="connsiteY77" fmla="*/ 337109 h 472206"/>
                    <a:gd name="connsiteX78" fmla="*/ 38869 w 225596"/>
                    <a:gd name="connsiteY78" fmla="*/ 286289 h 472206"/>
                    <a:gd name="connsiteX79" fmla="*/ 31667 w 225596"/>
                    <a:gd name="connsiteY79" fmla="*/ 279089 h 472206"/>
                    <a:gd name="connsiteX80" fmla="*/ 31667 w 225596"/>
                    <a:gd name="connsiteY80" fmla="*/ 253679 h 472206"/>
                    <a:gd name="connsiteX81" fmla="*/ 38869 w 225596"/>
                    <a:gd name="connsiteY81" fmla="*/ 246479 h 472206"/>
                    <a:gd name="connsiteX82" fmla="*/ 46495 w 225596"/>
                    <a:gd name="connsiteY82" fmla="*/ 253679 h 472206"/>
                    <a:gd name="connsiteX83" fmla="*/ 46495 w 225596"/>
                    <a:gd name="connsiteY83" fmla="*/ 279089 h 472206"/>
                    <a:gd name="connsiteX84" fmla="*/ 38869 w 225596"/>
                    <a:gd name="connsiteY84" fmla="*/ 286289 h 472206"/>
                    <a:gd name="connsiteX85" fmla="*/ 186304 w 225596"/>
                    <a:gd name="connsiteY85" fmla="*/ 285865 h 472206"/>
                    <a:gd name="connsiteX86" fmla="*/ 179102 w 225596"/>
                    <a:gd name="connsiteY86" fmla="*/ 278665 h 472206"/>
                    <a:gd name="connsiteX87" fmla="*/ 179102 w 225596"/>
                    <a:gd name="connsiteY87" fmla="*/ 253255 h 472206"/>
                    <a:gd name="connsiteX88" fmla="*/ 186304 w 225596"/>
                    <a:gd name="connsiteY88" fmla="*/ 246056 h 472206"/>
                    <a:gd name="connsiteX89" fmla="*/ 193506 w 225596"/>
                    <a:gd name="connsiteY89" fmla="*/ 253255 h 472206"/>
                    <a:gd name="connsiteX90" fmla="*/ 193506 w 225596"/>
                    <a:gd name="connsiteY90" fmla="*/ 278665 h 472206"/>
                    <a:gd name="connsiteX91" fmla="*/ 186304 w 225596"/>
                    <a:gd name="connsiteY91" fmla="*/ 285865 h 472206"/>
                    <a:gd name="connsiteX92" fmla="*/ 38869 w 225596"/>
                    <a:gd name="connsiteY92" fmla="*/ 235045 h 472206"/>
                    <a:gd name="connsiteX93" fmla="*/ 31667 w 225596"/>
                    <a:gd name="connsiteY93" fmla="*/ 227845 h 472206"/>
                    <a:gd name="connsiteX94" fmla="*/ 31667 w 225596"/>
                    <a:gd name="connsiteY94" fmla="*/ 202011 h 472206"/>
                    <a:gd name="connsiteX95" fmla="*/ 38869 w 225596"/>
                    <a:gd name="connsiteY95" fmla="*/ 194812 h 472206"/>
                    <a:gd name="connsiteX96" fmla="*/ 46495 w 225596"/>
                    <a:gd name="connsiteY96" fmla="*/ 202011 h 472206"/>
                    <a:gd name="connsiteX97" fmla="*/ 46495 w 225596"/>
                    <a:gd name="connsiteY97" fmla="*/ 227845 h 472206"/>
                    <a:gd name="connsiteX98" fmla="*/ 38869 w 225596"/>
                    <a:gd name="connsiteY98" fmla="*/ 235045 h 472206"/>
                    <a:gd name="connsiteX99" fmla="*/ 186304 w 225596"/>
                    <a:gd name="connsiteY99" fmla="*/ 234621 h 472206"/>
                    <a:gd name="connsiteX100" fmla="*/ 179102 w 225596"/>
                    <a:gd name="connsiteY100" fmla="*/ 227422 h 472206"/>
                    <a:gd name="connsiteX101" fmla="*/ 179102 w 225596"/>
                    <a:gd name="connsiteY101" fmla="*/ 202011 h 472206"/>
                    <a:gd name="connsiteX102" fmla="*/ 186304 w 225596"/>
                    <a:gd name="connsiteY102" fmla="*/ 194812 h 472206"/>
                    <a:gd name="connsiteX103" fmla="*/ 193506 w 225596"/>
                    <a:gd name="connsiteY103" fmla="*/ 202011 h 472206"/>
                    <a:gd name="connsiteX104" fmla="*/ 193506 w 225596"/>
                    <a:gd name="connsiteY104" fmla="*/ 227422 h 472206"/>
                    <a:gd name="connsiteX105" fmla="*/ 186304 w 225596"/>
                    <a:gd name="connsiteY105" fmla="*/ 234621 h 472206"/>
                    <a:gd name="connsiteX106" fmla="*/ 38869 w 225596"/>
                    <a:gd name="connsiteY106" fmla="*/ 183801 h 472206"/>
                    <a:gd name="connsiteX107" fmla="*/ 31667 w 225596"/>
                    <a:gd name="connsiteY107" fmla="*/ 176601 h 472206"/>
                    <a:gd name="connsiteX108" fmla="*/ 31667 w 225596"/>
                    <a:gd name="connsiteY108" fmla="*/ 151191 h 472206"/>
                    <a:gd name="connsiteX109" fmla="*/ 38869 w 225596"/>
                    <a:gd name="connsiteY109" fmla="*/ 143991 h 472206"/>
                    <a:gd name="connsiteX110" fmla="*/ 46495 w 225596"/>
                    <a:gd name="connsiteY110" fmla="*/ 151191 h 472206"/>
                    <a:gd name="connsiteX111" fmla="*/ 46495 w 225596"/>
                    <a:gd name="connsiteY111" fmla="*/ 176601 h 472206"/>
                    <a:gd name="connsiteX112" fmla="*/ 38869 w 225596"/>
                    <a:gd name="connsiteY112" fmla="*/ 183801 h 472206"/>
                    <a:gd name="connsiteX113" fmla="*/ 186304 w 225596"/>
                    <a:gd name="connsiteY113" fmla="*/ 183377 h 472206"/>
                    <a:gd name="connsiteX114" fmla="*/ 179102 w 225596"/>
                    <a:gd name="connsiteY114" fmla="*/ 176178 h 472206"/>
                    <a:gd name="connsiteX115" fmla="*/ 179102 w 225596"/>
                    <a:gd name="connsiteY115" fmla="*/ 150767 h 472206"/>
                    <a:gd name="connsiteX116" fmla="*/ 186304 w 225596"/>
                    <a:gd name="connsiteY116" fmla="*/ 143568 h 472206"/>
                    <a:gd name="connsiteX117" fmla="*/ 193506 w 225596"/>
                    <a:gd name="connsiteY117" fmla="*/ 150767 h 472206"/>
                    <a:gd name="connsiteX118" fmla="*/ 193506 w 225596"/>
                    <a:gd name="connsiteY118" fmla="*/ 176178 h 472206"/>
                    <a:gd name="connsiteX119" fmla="*/ 186304 w 225596"/>
                    <a:gd name="connsiteY119" fmla="*/ 183377 h 472206"/>
                    <a:gd name="connsiteX120" fmla="*/ 38869 w 225596"/>
                    <a:gd name="connsiteY120" fmla="*/ 132557 h 472206"/>
                    <a:gd name="connsiteX121" fmla="*/ 31667 w 225596"/>
                    <a:gd name="connsiteY121" fmla="*/ 125357 h 472206"/>
                    <a:gd name="connsiteX122" fmla="*/ 31667 w 225596"/>
                    <a:gd name="connsiteY122" fmla="*/ 99947 h 472206"/>
                    <a:gd name="connsiteX123" fmla="*/ 38869 w 225596"/>
                    <a:gd name="connsiteY123" fmla="*/ 92324 h 472206"/>
                    <a:gd name="connsiteX124" fmla="*/ 46495 w 225596"/>
                    <a:gd name="connsiteY124" fmla="*/ 99947 h 472206"/>
                    <a:gd name="connsiteX125" fmla="*/ 46495 w 225596"/>
                    <a:gd name="connsiteY125" fmla="*/ 125357 h 472206"/>
                    <a:gd name="connsiteX126" fmla="*/ 38869 w 225596"/>
                    <a:gd name="connsiteY126" fmla="*/ 132557 h 472206"/>
                    <a:gd name="connsiteX127" fmla="*/ 186304 w 225596"/>
                    <a:gd name="connsiteY127" fmla="*/ 132557 h 472206"/>
                    <a:gd name="connsiteX128" fmla="*/ 179102 w 225596"/>
                    <a:gd name="connsiteY128" fmla="*/ 125357 h 472206"/>
                    <a:gd name="connsiteX129" fmla="*/ 179102 w 225596"/>
                    <a:gd name="connsiteY129" fmla="*/ 99947 h 472206"/>
                    <a:gd name="connsiteX130" fmla="*/ 186304 w 225596"/>
                    <a:gd name="connsiteY130" fmla="*/ 92747 h 472206"/>
                    <a:gd name="connsiteX131" fmla="*/ 193506 w 225596"/>
                    <a:gd name="connsiteY131" fmla="*/ 99947 h 472206"/>
                    <a:gd name="connsiteX132" fmla="*/ 193506 w 225596"/>
                    <a:gd name="connsiteY132" fmla="*/ 125357 h 472206"/>
                    <a:gd name="connsiteX133" fmla="*/ 186304 w 225596"/>
                    <a:gd name="connsiteY133" fmla="*/ 132557 h 472206"/>
                    <a:gd name="connsiteX134" fmla="*/ 38869 w 225596"/>
                    <a:gd name="connsiteY134" fmla="*/ 81736 h 472206"/>
                    <a:gd name="connsiteX135" fmla="*/ 31667 w 225596"/>
                    <a:gd name="connsiteY135" fmla="*/ 74113 h 472206"/>
                    <a:gd name="connsiteX136" fmla="*/ 31667 w 225596"/>
                    <a:gd name="connsiteY136" fmla="*/ 48703 h 472206"/>
                    <a:gd name="connsiteX137" fmla="*/ 38869 w 225596"/>
                    <a:gd name="connsiteY137" fmla="*/ 41503 h 472206"/>
                    <a:gd name="connsiteX138" fmla="*/ 46495 w 225596"/>
                    <a:gd name="connsiteY138" fmla="*/ 48703 h 472206"/>
                    <a:gd name="connsiteX139" fmla="*/ 46495 w 225596"/>
                    <a:gd name="connsiteY139" fmla="*/ 74113 h 472206"/>
                    <a:gd name="connsiteX140" fmla="*/ 38869 w 225596"/>
                    <a:gd name="connsiteY140" fmla="*/ 81736 h 472206"/>
                    <a:gd name="connsiteX141" fmla="*/ 186304 w 225596"/>
                    <a:gd name="connsiteY141" fmla="*/ 81313 h 472206"/>
                    <a:gd name="connsiteX142" fmla="*/ 179102 w 225596"/>
                    <a:gd name="connsiteY142" fmla="*/ 74113 h 472206"/>
                    <a:gd name="connsiteX143" fmla="*/ 179102 w 225596"/>
                    <a:gd name="connsiteY143" fmla="*/ 48703 h 472206"/>
                    <a:gd name="connsiteX144" fmla="*/ 186304 w 225596"/>
                    <a:gd name="connsiteY144" fmla="*/ 41503 h 472206"/>
                    <a:gd name="connsiteX145" fmla="*/ 193506 w 225596"/>
                    <a:gd name="connsiteY145" fmla="*/ 48703 h 472206"/>
                    <a:gd name="connsiteX146" fmla="*/ 193506 w 225596"/>
                    <a:gd name="connsiteY146" fmla="*/ 74113 h 472206"/>
                    <a:gd name="connsiteX147" fmla="*/ 186304 w 225596"/>
                    <a:gd name="connsiteY147" fmla="*/ 81313 h 472206"/>
                    <a:gd name="connsiteX148" fmla="*/ 38869 w 225596"/>
                    <a:gd name="connsiteY148" fmla="*/ 30492 h 472206"/>
                    <a:gd name="connsiteX149" fmla="*/ 31667 w 225596"/>
                    <a:gd name="connsiteY149" fmla="*/ 23293 h 472206"/>
                    <a:gd name="connsiteX150" fmla="*/ 31667 w 225596"/>
                    <a:gd name="connsiteY150" fmla="*/ 7200 h 472206"/>
                    <a:gd name="connsiteX151" fmla="*/ 38869 w 225596"/>
                    <a:gd name="connsiteY151" fmla="*/ 0 h 472206"/>
                    <a:gd name="connsiteX152" fmla="*/ 48190 w 225596"/>
                    <a:gd name="connsiteY152" fmla="*/ 0 h 472206"/>
                    <a:gd name="connsiteX153" fmla="*/ 55392 w 225596"/>
                    <a:gd name="connsiteY153" fmla="*/ 7200 h 472206"/>
                    <a:gd name="connsiteX154" fmla="*/ 48190 w 225596"/>
                    <a:gd name="connsiteY154" fmla="*/ 14399 h 472206"/>
                    <a:gd name="connsiteX155" fmla="*/ 46071 w 225596"/>
                    <a:gd name="connsiteY155" fmla="*/ 14399 h 472206"/>
                    <a:gd name="connsiteX156" fmla="*/ 46071 w 225596"/>
                    <a:gd name="connsiteY156" fmla="*/ 23293 h 472206"/>
                    <a:gd name="connsiteX157" fmla="*/ 38869 w 225596"/>
                    <a:gd name="connsiteY157" fmla="*/ 30492 h 472206"/>
                    <a:gd name="connsiteX158" fmla="*/ 186304 w 225596"/>
                    <a:gd name="connsiteY158" fmla="*/ 30069 h 472206"/>
                    <a:gd name="connsiteX159" fmla="*/ 179102 w 225596"/>
                    <a:gd name="connsiteY159" fmla="*/ 22869 h 472206"/>
                    <a:gd name="connsiteX160" fmla="*/ 179102 w 225596"/>
                    <a:gd name="connsiteY160" fmla="*/ 14399 h 472206"/>
                    <a:gd name="connsiteX161" fmla="*/ 176560 w 225596"/>
                    <a:gd name="connsiteY161" fmla="*/ 14399 h 472206"/>
                    <a:gd name="connsiteX162" fmla="*/ 169358 w 225596"/>
                    <a:gd name="connsiteY162" fmla="*/ 7200 h 472206"/>
                    <a:gd name="connsiteX163" fmla="*/ 176560 w 225596"/>
                    <a:gd name="connsiteY163" fmla="*/ 0 h 472206"/>
                    <a:gd name="connsiteX164" fmla="*/ 186304 w 225596"/>
                    <a:gd name="connsiteY164" fmla="*/ 0 h 472206"/>
                    <a:gd name="connsiteX165" fmla="*/ 193506 w 225596"/>
                    <a:gd name="connsiteY165" fmla="*/ 7200 h 472206"/>
                    <a:gd name="connsiteX166" fmla="*/ 193506 w 225596"/>
                    <a:gd name="connsiteY166" fmla="*/ 22869 h 472206"/>
                    <a:gd name="connsiteX167" fmla="*/ 186304 w 225596"/>
                    <a:gd name="connsiteY167" fmla="*/ 30069 h 472206"/>
                    <a:gd name="connsiteX168" fmla="*/ 150716 w 225596"/>
                    <a:gd name="connsiteY168" fmla="*/ 14399 h 472206"/>
                    <a:gd name="connsiteX169" fmla="*/ 125296 w 225596"/>
                    <a:gd name="connsiteY169" fmla="*/ 14399 h 472206"/>
                    <a:gd name="connsiteX170" fmla="*/ 118094 w 225596"/>
                    <a:gd name="connsiteY170" fmla="*/ 7200 h 472206"/>
                    <a:gd name="connsiteX171" fmla="*/ 125296 w 225596"/>
                    <a:gd name="connsiteY171" fmla="*/ 0 h 472206"/>
                    <a:gd name="connsiteX172" fmla="*/ 150716 w 225596"/>
                    <a:gd name="connsiteY172" fmla="*/ 0 h 472206"/>
                    <a:gd name="connsiteX173" fmla="*/ 157919 w 225596"/>
                    <a:gd name="connsiteY173" fmla="*/ 7200 h 472206"/>
                    <a:gd name="connsiteX174" fmla="*/ 150716 w 225596"/>
                    <a:gd name="connsiteY174" fmla="*/ 14399 h 472206"/>
                    <a:gd name="connsiteX175" fmla="*/ 99877 w 225596"/>
                    <a:gd name="connsiteY175" fmla="*/ 14399 h 472206"/>
                    <a:gd name="connsiteX176" fmla="*/ 74457 w 225596"/>
                    <a:gd name="connsiteY176" fmla="*/ 14399 h 472206"/>
                    <a:gd name="connsiteX177" fmla="*/ 66831 w 225596"/>
                    <a:gd name="connsiteY177" fmla="*/ 7200 h 472206"/>
                    <a:gd name="connsiteX178" fmla="*/ 74457 w 225596"/>
                    <a:gd name="connsiteY178" fmla="*/ 0 h 472206"/>
                    <a:gd name="connsiteX179" fmla="*/ 99877 w 225596"/>
                    <a:gd name="connsiteY179" fmla="*/ 0 h 472206"/>
                    <a:gd name="connsiteX180" fmla="*/ 107079 w 225596"/>
                    <a:gd name="connsiteY180" fmla="*/ 7200 h 472206"/>
                    <a:gd name="connsiteX181" fmla="*/ 99877 w 225596"/>
                    <a:gd name="connsiteY181" fmla="*/ 14399 h 47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225596" h="472206">
                      <a:moveTo>
                        <a:pt x="112586" y="472207"/>
                      </a:moveTo>
                      <a:cubicBezTo>
                        <a:pt x="110468" y="472207"/>
                        <a:pt x="108350" y="471360"/>
                        <a:pt x="107079" y="469666"/>
                      </a:cubicBezTo>
                      <a:lnTo>
                        <a:pt x="90980" y="449761"/>
                      </a:lnTo>
                      <a:cubicBezTo>
                        <a:pt x="88438" y="446796"/>
                        <a:pt x="88861" y="442138"/>
                        <a:pt x="91827" y="439597"/>
                      </a:cubicBezTo>
                      <a:cubicBezTo>
                        <a:pt x="95216" y="437056"/>
                        <a:pt x="99453" y="437479"/>
                        <a:pt x="102418" y="440867"/>
                      </a:cubicBezTo>
                      <a:lnTo>
                        <a:pt x="113010" y="453573"/>
                      </a:lnTo>
                      <a:lnTo>
                        <a:pt x="123602" y="440444"/>
                      </a:lnTo>
                      <a:cubicBezTo>
                        <a:pt x="126144" y="437056"/>
                        <a:pt x="130804" y="436632"/>
                        <a:pt x="133770" y="439597"/>
                      </a:cubicBezTo>
                      <a:cubicBezTo>
                        <a:pt x="136736" y="442138"/>
                        <a:pt x="137159" y="446796"/>
                        <a:pt x="134617" y="449761"/>
                      </a:cubicBezTo>
                      <a:lnTo>
                        <a:pt x="118518" y="469666"/>
                      </a:lnTo>
                      <a:cubicBezTo>
                        <a:pt x="118094" y="470089"/>
                        <a:pt x="117671" y="470513"/>
                        <a:pt x="117247" y="470936"/>
                      </a:cubicBezTo>
                      <a:cubicBezTo>
                        <a:pt x="115976" y="471783"/>
                        <a:pt x="114281" y="472207"/>
                        <a:pt x="112586" y="472207"/>
                      </a:cubicBezTo>
                      <a:close/>
                      <a:moveTo>
                        <a:pt x="80388" y="432821"/>
                      </a:moveTo>
                      <a:cubicBezTo>
                        <a:pt x="78270" y="432821"/>
                        <a:pt x="76151" y="431974"/>
                        <a:pt x="74457" y="430280"/>
                      </a:cubicBezTo>
                      <a:lnTo>
                        <a:pt x="58358" y="410375"/>
                      </a:lnTo>
                      <a:cubicBezTo>
                        <a:pt x="55815" y="407411"/>
                        <a:pt x="56239" y="402752"/>
                        <a:pt x="59628" y="400211"/>
                      </a:cubicBezTo>
                      <a:cubicBezTo>
                        <a:pt x="62594" y="397670"/>
                        <a:pt x="67255" y="398093"/>
                        <a:pt x="69796" y="401058"/>
                      </a:cubicBezTo>
                      <a:lnTo>
                        <a:pt x="85896" y="420963"/>
                      </a:lnTo>
                      <a:cubicBezTo>
                        <a:pt x="88438" y="423927"/>
                        <a:pt x="88014" y="428586"/>
                        <a:pt x="85048" y="431127"/>
                      </a:cubicBezTo>
                      <a:cubicBezTo>
                        <a:pt x="83353" y="432397"/>
                        <a:pt x="81659" y="432821"/>
                        <a:pt x="80388" y="432821"/>
                      </a:cubicBezTo>
                      <a:close/>
                      <a:moveTo>
                        <a:pt x="145209" y="432397"/>
                      </a:moveTo>
                      <a:cubicBezTo>
                        <a:pt x="143514" y="432397"/>
                        <a:pt x="141819" y="431974"/>
                        <a:pt x="140548" y="430703"/>
                      </a:cubicBezTo>
                      <a:cubicBezTo>
                        <a:pt x="137583" y="428162"/>
                        <a:pt x="137159" y="423504"/>
                        <a:pt x="139701" y="420539"/>
                      </a:cubicBezTo>
                      <a:lnTo>
                        <a:pt x="155801" y="400635"/>
                      </a:lnTo>
                      <a:cubicBezTo>
                        <a:pt x="158343" y="397670"/>
                        <a:pt x="163003" y="397246"/>
                        <a:pt x="165968" y="399788"/>
                      </a:cubicBezTo>
                      <a:cubicBezTo>
                        <a:pt x="169358" y="402328"/>
                        <a:pt x="169781" y="406987"/>
                        <a:pt x="167239" y="409952"/>
                      </a:cubicBezTo>
                      <a:lnTo>
                        <a:pt x="151140" y="429856"/>
                      </a:lnTo>
                      <a:cubicBezTo>
                        <a:pt x="149446" y="431550"/>
                        <a:pt x="147327" y="432397"/>
                        <a:pt x="145209" y="432397"/>
                      </a:cubicBezTo>
                      <a:close/>
                      <a:moveTo>
                        <a:pt x="47766" y="393011"/>
                      </a:moveTo>
                      <a:cubicBezTo>
                        <a:pt x="45648" y="393011"/>
                        <a:pt x="43529" y="392165"/>
                        <a:pt x="42258" y="390470"/>
                      </a:cubicBezTo>
                      <a:lnTo>
                        <a:pt x="26159" y="370566"/>
                      </a:lnTo>
                      <a:cubicBezTo>
                        <a:pt x="23617" y="367601"/>
                        <a:pt x="24040" y="362943"/>
                        <a:pt x="27006" y="360402"/>
                      </a:cubicBezTo>
                      <a:cubicBezTo>
                        <a:pt x="29972" y="357861"/>
                        <a:pt x="34632" y="358284"/>
                        <a:pt x="37174" y="361249"/>
                      </a:cubicBezTo>
                      <a:lnTo>
                        <a:pt x="53273" y="381153"/>
                      </a:lnTo>
                      <a:cubicBezTo>
                        <a:pt x="55815" y="384118"/>
                        <a:pt x="55392" y="388776"/>
                        <a:pt x="52426" y="391317"/>
                      </a:cubicBezTo>
                      <a:cubicBezTo>
                        <a:pt x="51155" y="392588"/>
                        <a:pt x="49460" y="393011"/>
                        <a:pt x="47766" y="393011"/>
                      </a:cubicBezTo>
                      <a:close/>
                      <a:moveTo>
                        <a:pt x="177831" y="393011"/>
                      </a:moveTo>
                      <a:cubicBezTo>
                        <a:pt x="176136" y="393011"/>
                        <a:pt x="174441" y="392588"/>
                        <a:pt x="173171" y="391317"/>
                      </a:cubicBezTo>
                      <a:cubicBezTo>
                        <a:pt x="169781" y="388776"/>
                        <a:pt x="169358" y="384118"/>
                        <a:pt x="172323" y="381153"/>
                      </a:cubicBezTo>
                      <a:lnTo>
                        <a:pt x="188423" y="361249"/>
                      </a:lnTo>
                      <a:cubicBezTo>
                        <a:pt x="190965" y="358284"/>
                        <a:pt x="195625" y="357861"/>
                        <a:pt x="198591" y="360402"/>
                      </a:cubicBezTo>
                      <a:cubicBezTo>
                        <a:pt x="201980" y="362943"/>
                        <a:pt x="202404" y="367601"/>
                        <a:pt x="199438" y="370989"/>
                      </a:cubicBezTo>
                      <a:lnTo>
                        <a:pt x="183339" y="390894"/>
                      </a:lnTo>
                      <a:cubicBezTo>
                        <a:pt x="182068" y="392165"/>
                        <a:pt x="179949" y="393011"/>
                        <a:pt x="177831" y="393011"/>
                      </a:cubicBezTo>
                      <a:close/>
                      <a:moveTo>
                        <a:pt x="15144" y="353626"/>
                      </a:moveTo>
                      <a:cubicBezTo>
                        <a:pt x="13025" y="353626"/>
                        <a:pt x="10907" y="352779"/>
                        <a:pt x="9636" y="351085"/>
                      </a:cubicBezTo>
                      <a:lnTo>
                        <a:pt x="1586" y="341344"/>
                      </a:lnTo>
                      <a:cubicBezTo>
                        <a:pt x="-108" y="339227"/>
                        <a:pt x="-532" y="336262"/>
                        <a:pt x="739" y="333721"/>
                      </a:cubicBezTo>
                      <a:cubicBezTo>
                        <a:pt x="2010" y="331180"/>
                        <a:pt x="4552" y="329486"/>
                        <a:pt x="7518" y="329486"/>
                      </a:cubicBezTo>
                      <a:lnTo>
                        <a:pt x="20228" y="329486"/>
                      </a:lnTo>
                      <a:cubicBezTo>
                        <a:pt x="24464" y="329486"/>
                        <a:pt x="27430" y="332874"/>
                        <a:pt x="27430" y="336685"/>
                      </a:cubicBezTo>
                      <a:cubicBezTo>
                        <a:pt x="27430" y="340073"/>
                        <a:pt x="25312" y="342615"/>
                        <a:pt x="22346" y="343885"/>
                      </a:cubicBezTo>
                      <a:cubicBezTo>
                        <a:pt x="23617" y="346850"/>
                        <a:pt x="22770" y="350238"/>
                        <a:pt x="20228" y="352355"/>
                      </a:cubicBezTo>
                      <a:cubicBezTo>
                        <a:pt x="18533" y="353202"/>
                        <a:pt x="16838" y="353626"/>
                        <a:pt x="15144" y="353626"/>
                      </a:cubicBezTo>
                      <a:close/>
                      <a:moveTo>
                        <a:pt x="210029" y="353626"/>
                      </a:moveTo>
                      <a:cubicBezTo>
                        <a:pt x="208335" y="353626"/>
                        <a:pt x="206640" y="353202"/>
                        <a:pt x="205369" y="351932"/>
                      </a:cubicBezTo>
                      <a:cubicBezTo>
                        <a:pt x="202827" y="349814"/>
                        <a:pt x="201980" y="346426"/>
                        <a:pt x="203251" y="343885"/>
                      </a:cubicBezTo>
                      <a:cubicBezTo>
                        <a:pt x="200285" y="343038"/>
                        <a:pt x="197743" y="340073"/>
                        <a:pt x="197743" y="336685"/>
                      </a:cubicBezTo>
                      <a:cubicBezTo>
                        <a:pt x="197743" y="332450"/>
                        <a:pt x="201133" y="329486"/>
                        <a:pt x="204946" y="329486"/>
                      </a:cubicBezTo>
                      <a:lnTo>
                        <a:pt x="218079" y="329486"/>
                      </a:lnTo>
                      <a:cubicBezTo>
                        <a:pt x="221045" y="329486"/>
                        <a:pt x="223587" y="331180"/>
                        <a:pt x="224858" y="333721"/>
                      </a:cubicBezTo>
                      <a:cubicBezTo>
                        <a:pt x="226129" y="336262"/>
                        <a:pt x="225705" y="339227"/>
                        <a:pt x="224011" y="341344"/>
                      </a:cubicBezTo>
                      <a:lnTo>
                        <a:pt x="215961" y="351085"/>
                      </a:lnTo>
                      <a:cubicBezTo>
                        <a:pt x="214266" y="352355"/>
                        <a:pt x="212148" y="353626"/>
                        <a:pt x="210029" y="353626"/>
                      </a:cubicBezTo>
                      <a:close/>
                      <a:moveTo>
                        <a:pt x="38869" y="337532"/>
                      </a:moveTo>
                      <a:cubicBezTo>
                        <a:pt x="35056" y="337532"/>
                        <a:pt x="31667" y="334145"/>
                        <a:pt x="31667" y="330333"/>
                      </a:cubicBezTo>
                      <a:lnTo>
                        <a:pt x="31667" y="304923"/>
                      </a:lnTo>
                      <a:cubicBezTo>
                        <a:pt x="31667" y="300688"/>
                        <a:pt x="35056" y="297723"/>
                        <a:pt x="38869" y="297723"/>
                      </a:cubicBezTo>
                      <a:cubicBezTo>
                        <a:pt x="43105" y="297723"/>
                        <a:pt x="46495" y="301111"/>
                        <a:pt x="46495" y="304923"/>
                      </a:cubicBezTo>
                      <a:lnTo>
                        <a:pt x="46495" y="330333"/>
                      </a:lnTo>
                      <a:cubicBezTo>
                        <a:pt x="46495" y="334145"/>
                        <a:pt x="43105" y="337532"/>
                        <a:pt x="38869" y="337532"/>
                      </a:cubicBezTo>
                      <a:close/>
                      <a:moveTo>
                        <a:pt x="186304" y="337109"/>
                      </a:moveTo>
                      <a:cubicBezTo>
                        <a:pt x="182068" y="337109"/>
                        <a:pt x="179102" y="333721"/>
                        <a:pt x="179102" y="329909"/>
                      </a:cubicBezTo>
                      <a:lnTo>
                        <a:pt x="179102" y="304076"/>
                      </a:lnTo>
                      <a:cubicBezTo>
                        <a:pt x="179102" y="300264"/>
                        <a:pt x="182491" y="296876"/>
                        <a:pt x="186304" y="296876"/>
                      </a:cubicBezTo>
                      <a:cubicBezTo>
                        <a:pt x="190541" y="296876"/>
                        <a:pt x="193506" y="300264"/>
                        <a:pt x="193506" y="304076"/>
                      </a:cubicBezTo>
                      <a:lnTo>
                        <a:pt x="193506" y="329909"/>
                      </a:lnTo>
                      <a:cubicBezTo>
                        <a:pt x="193506" y="333721"/>
                        <a:pt x="190117" y="337109"/>
                        <a:pt x="186304" y="337109"/>
                      </a:cubicBezTo>
                      <a:close/>
                      <a:moveTo>
                        <a:pt x="38869" y="286289"/>
                      </a:moveTo>
                      <a:cubicBezTo>
                        <a:pt x="35056" y="286289"/>
                        <a:pt x="31667" y="282900"/>
                        <a:pt x="31667" y="279089"/>
                      </a:cubicBezTo>
                      <a:lnTo>
                        <a:pt x="31667" y="253679"/>
                      </a:lnTo>
                      <a:cubicBezTo>
                        <a:pt x="31667" y="249444"/>
                        <a:pt x="35056" y="246479"/>
                        <a:pt x="38869" y="246479"/>
                      </a:cubicBezTo>
                      <a:cubicBezTo>
                        <a:pt x="43105" y="246479"/>
                        <a:pt x="46495" y="249867"/>
                        <a:pt x="46495" y="253679"/>
                      </a:cubicBezTo>
                      <a:lnTo>
                        <a:pt x="46495" y="279089"/>
                      </a:lnTo>
                      <a:cubicBezTo>
                        <a:pt x="46495" y="282900"/>
                        <a:pt x="43105" y="286289"/>
                        <a:pt x="38869" y="286289"/>
                      </a:cubicBezTo>
                      <a:close/>
                      <a:moveTo>
                        <a:pt x="186304" y="285865"/>
                      </a:moveTo>
                      <a:cubicBezTo>
                        <a:pt x="182068" y="285865"/>
                        <a:pt x="179102" y="282477"/>
                        <a:pt x="179102" y="278665"/>
                      </a:cubicBezTo>
                      <a:lnTo>
                        <a:pt x="179102" y="253255"/>
                      </a:lnTo>
                      <a:cubicBezTo>
                        <a:pt x="179102" y="249020"/>
                        <a:pt x="182491" y="246056"/>
                        <a:pt x="186304" y="246056"/>
                      </a:cubicBezTo>
                      <a:cubicBezTo>
                        <a:pt x="190541" y="246056"/>
                        <a:pt x="193506" y="249444"/>
                        <a:pt x="193506" y="253255"/>
                      </a:cubicBezTo>
                      <a:lnTo>
                        <a:pt x="193506" y="278665"/>
                      </a:lnTo>
                      <a:cubicBezTo>
                        <a:pt x="193506" y="282477"/>
                        <a:pt x="190117" y="285865"/>
                        <a:pt x="186304" y="285865"/>
                      </a:cubicBezTo>
                      <a:close/>
                      <a:moveTo>
                        <a:pt x="38869" y="235045"/>
                      </a:moveTo>
                      <a:cubicBezTo>
                        <a:pt x="35056" y="235045"/>
                        <a:pt x="31667" y="231657"/>
                        <a:pt x="31667" y="227845"/>
                      </a:cubicBezTo>
                      <a:lnTo>
                        <a:pt x="31667" y="202011"/>
                      </a:lnTo>
                      <a:cubicBezTo>
                        <a:pt x="31667" y="197776"/>
                        <a:pt x="35056" y="194812"/>
                        <a:pt x="38869" y="194812"/>
                      </a:cubicBezTo>
                      <a:cubicBezTo>
                        <a:pt x="43105" y="194812"/>
                        <a:pt x="46495" y="198200"/>
                        <a:pt x="46495" y="202011"/>
                      </a:cubicBezTo>
                      <a:lnTo>
                        <a:pt x="46495" y="227845"/>
                      </a:lnTo>
                      <a:cubicBezTo>
                        <a:pt x="46495" y="231657"/>
                        <a:pt x="43105" y="235045"/>
                        <a:pt x="38869" y="235045"/>
                      </a:cubicBezTo>
                      <a:close/>
                      <a:moveTo>
                        <a:pt x="186304" y="234621"/>
                      </a:moveTo>
                      <a:cubicBezTo>
                        <a:pt x="182068" y="234621"/>
                        <a:pt x="179102" y="231233"/>
                        <a:pt x="179102" y="227422"/>
                      </a:cubicBezTo>
                      <a:lnTo>
                        <a:pt x="179102" y="202011"/>
                      </a:lnTo>
                      <a:cubicBezTo>
                        <a:pt x="179102" y="197776"/>
                        <a:pt x="182491" y="194812"/>
                        <a:pt x="186304" y="194812"/>
                      </a:cubicBezTo>
                      <a:cubicBezTo>
                        <a:pt x="190541" y="194812"/>
                        <a:pt x="193506" y="198200"/>
                        <a:pt x="193506" y="202011"/>
                      </a:cubicBezTo>
                      <a:lnTo>
                        <a:pt x="193506" y="227422"/>
                      </a:lnTo>
                      <a:cubicBezTo>
                        <a:pt x="193506" y="231657"/>
                        <a:pt x="190117" y="234621"/>
                        <a:pt x="186304" y="234621"/>
                      </a:cubicBezTo>
                      <a:close/>
                      <a:moveTo>
                        <a:pt x="38869" y="183801"/>
                      </a:moveTo>
                      <a:cubicBezTo>
                        <a:pt x="35056" y="183801"/>
                        <a:pt x="31667" y="180413"/>
                        <a:pt x="31667" y="176601"/>
                      </a:cubicBezTo>
                      <a:lnTo>
                        <a:pt x="31667" y="151191"/>
                      </a:lnTo>
                      <a:cubicBezTo>
                        <a:pt x="31667" y="146956"/>
                        <a:pt x="35056" y="143991"/>
                        <a:pt x="38869" y="143991"/>
                      </a:cubicBezTo>
                      <a:cubicBezTo>
                        <a:pt x="43105" y="143991"/>
                        <a:pt x="46495" y="147379"/>
                        <a:pt x="46495" y="151191"/>
                      </a:cubicBezTo>
                      <a:lnTo>
                        <a:pt x="46495" y="176601"/>
                      </a:lnTo>
                      <a:cubicBezTo>
                        <a:pt x="46495" y="180413"/>
                        <a:pt x="43105" y="183801"/>
                        <a:pt x="38869" y="183801"/>
                      </a:cubicBezTo>
                      <a:close/>
                      <a:moveTo>
                        <a:pt x="186304" y="183377"/>
                      </a:moveTo>
                      <a:cubicBezTo>
                        <a:pt x="182068" y="183377"/>
                        <a:pt x="179102" y="179989"/>
                        <a:pt x="179102" y="176178"/>
                      </a:cubicBezTo>
                      <a:lnTo>
                        <a:pt x="179102" y="150767"/>
                      </a:lnTo>
                      <a:cubicBezTo>
                        <a:pt x="179102" y="146532"/>
                        <a:pt x="182491" y="143568"/>
                        <a:pt x="186304" y="143568"/>
                      </a:cubicBezTo>
                      <a:cubicBezTo>
                        <a:pt x="190541" y="143568"/>
                        <a:pt x="193506" y="146956"/>
                        <a:pt x="193506" y="150767"/>
                      </a:cubicBezTo>
                      <a:lnTo>
                        <a:pt x="193506" y="176178"/>
                      </a:lnTo>
                      <a:cubicBezTo>
                        <a:pt x="193506" y="180413"/>
                        <a:pt x="190117" y="183377"/>
                        <a:pt x="186304" y="183377"/>
                      </a:cubicBezTo>
                      <a:close/>
                      <a:moveTo>
                        <a:pt x="38869" y="132557"/>
                      </a:moveTo>
                      <a:cubicBezTo>
                        <a:pt x="35056" y="132557"/>
                        <a:pt x="31667" y="129169"/>
                        <a:pt x="31667" y="125357"/>
                      </a:cubicBezTo>
                      <a:lnTo>
                        <a:pt x="31667" y="99947"/>
                      </a:lnTo>
                      <a:cubicBezTo>
                        <a:pt x="31667" y="95712"/>
                        <a:pt x="35056" y="92324"/>
                        <a:pt x="38869" y="92324"/>
                      </a:cubicBezTo>
                      <a:cubicBezTo>
                        <a:pt x="43105" y="92324"/>
                        <a:pt x="46495" y="95712"/>
                        <a:pt x="46495" y="99947"/>
                      </a:cubicBezTo>
                      <a:lnTo>
                        <a:pt x="46495" y="125357"/>
                      </a:lnTo>
                      <a:cubicBezTo>
                        <a:pt x="46495" y="129169"/>
                        <a:pt x="43105" y="132557"/>
                        <a:pt x="38869" y="132557"/>
                      </a:cubicBezTo>
                      <a:close/>
                      <a:moveTo>
                        <a:pt x="186304" y="132557"/>
                      </a:moveTo>
                      <a:cubicBezTo>
                        <a:pt x="182068" y="132557"/>
                        <a:pt x="179102" y="129169"/>
                        <a:pt x="179102" y="125357"/>
                      </a:cubicBezTo>
                      <a:lnTo>
                        <a:pt x="179102" y="99947"/>
                      </a:lnTo>
                      <a:cubicBezTo>
                        <a:pt x="179102" y="95712"/>
                        <a:pt x="182491" y="92747"/>
                        <a:pt x="186304" y="92747"/>
                      </a:cubicBezTo>
                      <a:cubicBezTo>
                        <a:pt x="190541" y="92747"/>
                        <a:pt x="193506" y="96135"/>
                        <a:pt x="193506" y="99947"/>
                      </a:cubicBezTo>
                      <a:lnTo>
                        <a:pt x="193506" y="125357"/>
                      </a:lnTo>
                      <a:cubicBezTo>
                        <a:pt x="193506" y="129169"/>
                        <a:pt x="190117" y="132557"/>
                        <a:pt x="186304" y="132557"/>
                      </a:cubicBezTo>
                      <a:close/>
                      <a:moveTo>
                        <a:pt x="38869" y="81736"/>
                      </a:moveTo>
                      <a:cubicBezTo>
                        <a:pt x="35056" y="81736"/>
                        <a:pt x="31667" y="78348"/>
                        <a:pt x="31667" y="74113"/>
                      </a:cubicBezTo>
                      <a:lnTo>
                        <a:pt x="31667" y="48703"/>
                      </a:lnTo>
                      <a:cubicBezTo>
                        <a:pt x="31667" y="44892"/>
                        <a:pt x="35056" y="41503"/>
                        <a:pt x="38869" y="41503"/>
                      </a:cubicBezTo>
                      <a:cubicBezTo>
                        <a:pt x="43105" y="41503"/>
                        <a:pt x="46495" y="44892"/>
                        <a:pt x="46495" y="48703"/>
                      </a:cubicBezTo>
                      <a:lnTo>
                        <a:pt x="46495" y="74113"/>
                      </a:lnTo>
                      <a:cubicBezTo>
                        <a:pt x="46495" y="78348"/>
                        <a:pt x="43105" y="81736"/>
                        <a:pt x="38869" y="81736"/>
                      </a:cubicBezTo>
                      <a:close/>
                      <a:moveTo>
                        <a:pt x="186304" y="81313"/>
                      </a:moveTo>
                      <a:cubicBezTo>
                        <a:pt x="182068" y="81313"/>
                        <a:pt x="179102" y="77925"/>
                        <a:pt x="179102" y="74113"/>
                      </a:cubicBezTo>
                      <a:lnTo>
                        <a:pt x="179102" y="48703"/>
                      </a:lnTo>
                      <a:cubicBezTo>
                        <a:pt x="179102" y="44468"/>
                        <a:pt x="182491" y="41503"/>
                        <a:pt x="186304" y="41503"/>
                      </a:cubicBezTo>
                      <a:cubicBezTo>
                        <a:pt x="190541" y="41503"/>
                        <a:pt x="193506" y="44892"/>
                        <a:pt x="193506" y="48703"/>
                      </a:cubicBezTo>
                      <a:lnTo>
                        <a:pt x="193506" y="74113"/>
                      </a:lnTo>
                      <a:cubicBezTo>
                        <a:pt x="193506" y="77925"/>
                        <a:pt x="190117" y="81313"/>
                        <a:pt x="186304" y="81313"/>
                      </a:cubicBezTo>
                      <a:close/>
                      <a:moveTo>
                        <a:pt x="38869" y="30492"/>
                      </a:moveTo>
                      <a:cubicBezTo>
                        <a:pt x="35056" y="30492"/>
                        <a:pt x="31667" y="27104"/>
                        <a:pt x="31667" y="23293"/>
                      </a:cubicBezTo>
                      <a:lnTo>
                        <a:pt x="31667" y="7200"/>
                      </a:lnTo>
                      <a:cubicBezTo>
                        <a:pt x="31667" y="2965"/>
                        <a:pt x="35056" y="0"/>
                        <a:pt x="38869" y="0"/>
                      </a:cubicBezTo>
                      <a:lnTo>
                        <a:pt x="48190" y="0"/>
                      </a:lnTo>
                      <a:cubicBezTo>
                        <a:pt x="52426" y="0"/>
                        <a:pt x="55392" y="3388"/>
                        <a:pt x="55392" y="7200"/>
                      </a:cubicBezTo>
                      <a:cubicBezTo>
                        <a:pt x="55392" y="11435"/>
                        <a:pt x="52003" y="14399"/>
                        <a:pt x="48190" y="14399"/>
                      </a:cubicBezTo>
                      <a:lnTo>
                        <a:pt x="46071" y="14399"/>
                      </a:lnTo>
                      <a:lnTo>
                        <a:pt x="46071" y="23293"/>
                      </a:lnTo>
                      <a:cubicBezTo>
                        <a:pt x="46495" y="27104"/>
                        <a:pt x="43105" y="30492"/>
                        <a:pt x="38869" y="30492"/>
                      </a:cubicBezTo>
                      <a:close/>
                      <a:moveTo>
                        <a:pt x="186304" y="30069"/>
                      </a:moveTo>
                      <a:cubicBezTo>
                        <a:pt x="182068" y="30069"/>
                        <a:pt x="179102" y="26681"/>
                        <a:pt x="179102" y="22869"/>
                      </a:cubicBezTo>
                      <a:lnTo>
                        <a:pt x="179102" y="14399"/>
                      </a:lnTo>
                      <a:lnTo>
                        <a:pt x="176560" y="14399"/>
                      </a:lnTo>
                      <a:cubicBezTo>
                        <a:pt x="172323" y="14399"/>
                        <a:pt x="169358" y="11011"/>
                        <a:pt x="169358" y="7200"/>
                      </a:cubicBezTo>
                      <a:cubicBezTo>
                        <a:pt x="169358" y="2965"/>
                        <a:pt x="172747" y="0"/>
                        <a:pt x="176560" y="0"/>
                      </a:cubicBezTo>
                      <a:lnTo>
                        <a:pt x="186304" y="0"/>
                      </a:lnTo>
                      <a:cubicBezTo>
                        <a:pt x="190541" y="0"/>
                        <a:pt x="193506" y="3388"/>
                        <a:pt x="193506" y="7200"/>
                      </a:cubicBezTo>
                      <a:lnTo>
                        <a:pt x="193506" y="22869"/>
                      </a:lnTo>
                      <a:cubicBezTo>
                        <a:pt x="193506" y="26681"/>
                        <a:pt x="190117" y="30069"/>
                        <a:pt x="186304" y="30069"/>
                      </a:cubicBezTo>
                      <a:close/>
                      <a:moveTo>
                        <a:pt x="150716" y="14399"/>
                      </a:moveTo>
                      <a:lnTo>
                        <a:pt x="125296" y="14399"/>
                      </a:lnTo>
                      <a:cubicBezTo>
                        <a:pt x="121060" y="14399"/>
                        <a:pt x="118094" y="11011"/>
                        <a:pt x="118094" y="7200"/>
                      </a:cubicBezTo>
                      <a:cubicBezTo>
                        <a:pt x="118094" y="2965"/>
                        <a:pt x="121483" y="0"/>
                        <a:pt x="125296" y="0"/>
                      </a:cubicBezTo>
                      <a:lnTo>
                        <a:pt x="150716" y="0"/>
                      </a:lnTo>
                      <a:cubicBezTo>
                        <a:pt x="154953" y="0"/>
                        <a:pt x="157919" y="3388"/>
                        <a:pt x="157919" y="7200"/>
                      </a:cubicBezTo>
                      <a:cubicBezTo>
                        <a:pt x="158343" y="11011"/>
                        <a:pt x="154953" y="14399"/>
                        <a:pt x="150716" y="14399"/>
                      </a:cubicBezTo>
                      <a:close/>
                      <a:moveTo>
                        <a:pt x="99877" y="14399"/>
                      </a:moveTo>
                      <a:lnTo>
                        <a:pt x="74457" y="14399"/>
                      </a:lnTo>
                      <a:cubicBezTo>
                        <a:pt x="70220" y="14399"/>
                        <a:pt x="66831" y="11011"/>
                        <a:pt x="66831" y="7200"/>
                      </a:cubicBezTo>
                      <a:cubicBezTo>
                        <a:pt x="66831" y="2965"/>
                        <a:pt x="70220" y="0"/>
                        <a:pt x="74457" y="0"/>
                      </a:cubicBezTo>
                      <a:lnTo>
                        <a:pt x="99877" y="0"/>
                      </a:lnTo>
                      <a:cubicBezTo>
                        <a:pt x="104113" y="0"/>
                        <a:pt x="107079" y="3388"/>
                        <a:pt x="107079" y="7200"/>
                      </a:cubicBezTo>
                      <a:cubicBezTo>
                        <a:pt x="107079" y="11011"/>
                        <a:pt x="103690" y="14399"/>
                        <a:pt x="99877" y="14399"/>
                      </a:cubicBezTo>
                      <a:close/>
                    </a:path>
                  </a:pathLst>
                </a:custGeom>
                <a:grpFill/>
                <a:ln w="4233" cap="flat">
                  <a:noFill/>
                  <a:prstDash val="solid"/>
                  <a:miter/>
                </a:ln>
              </p:spPr>
              <p:txBody>
                <a:bodyPr rtlCol="0" anchor="ctr"/>
                <a:lstStyle/>
                <a:p>
                  <a:endParaRPr lang="en-US"/>
                </a:p>
              </p:txBody>
            </p:sp>
          </p:grpSp>
          <p:grpSp>
            <p:nvGrpSpPr>
              <p:cNvPr id="8" name="Graphic 8">
                <a:extLst>
                  <a:ext uri="{FF2B5EF4-FFF2-40B4-BE49-F238E27FC236}">
                    <a16:creationId xmlns:a16="http://schemas.microsoft.com/office/drawing/2014/main" id="{EC027C75-36AE-9255-D5C9-900B98066D37}"/>
                  </a:ext>
                </a:extLst>
              </p:cNvPr>
              <p:cNvGrpSpPr/>
              <p:nvPr/>
            </p:nvGrpSpPr>
            <p:grpSpPr>
              <a:xfrm>
                <a:off x="6962626" y="2623492"/>
                <a:ext cx="101190" cy="345155"/>
                <a:chOff x="6962626" y="2623492"/>
                <a:chExt cx="101190" cy="345155"/>
              </a:xfrm>
              <a:grpFill/>
            </p:grpSpPr>
            <p:sp>
              <p:nvSpPr>
                <p:cNvPr id="12" name="Freeform 196">
                  <a:extLst>
                    <a:ext uri="{FF2B5EF4-FFF2-40B4-BE49-F238E27FC236}">
                      <a16:creationId xmlns:a16="http://schemas.microsoft.com/office/drawing/2014/main" id="{765FF839-6679-A58A-A25C-F3CB0B7C4124}"/>
                    </a:ext>
                  </a:extLst>
                </p:cNvPr>
                <p:cNvSpPr/>
                <p:nvPr/>
              </p:nvSpPr>
              <p:spPr>
                <a:xfrm>
                  <a:off x="6962626" y="2884910"/>
                  <a:ext cx="101190" cy="83737"/>
                </a:xfrm>
                <a:custGeom>
                  <a:avLst/>
                  <a:gdLst>
                    <a:gd name="connsiteX0" fmla="*/ 50703 w 101190"/>
                    <a:gd name="connsiteY0" fmla="*/ 83738 h 83737"/>
                    <a:gd name="connsiteX1" fmla="*/ 44349 w 101190"/>
                    <a:gd name="connsiteY1" fmla="*/ 80350 h 83737"/>
                    <a:gd name="connsiteX2" fmla="*/ 1135 w 101190"/>
                    <a:gd name="connsiteY2" fmla="*/ 11319 h 83737"/>
                    <a:gd name="connsiteX3" fmla="*/ 3677 w 101190"/>
                    <a:gd name="connsiteY3" fmla="*/ 1154 h 83737"/>
                    <a:gd name="connsiteX4" fmla="*/ 13845 w 101190"/>
                    <a:gd name="connsiteY4" fmla="*/ 3272 h 83737"/>
                    <a:gd name="connsiteX5" fmla="*/ 50703 w 101190"/>
                    <a:gd name="connsiteY5" fmla="*/ 62139 h 83737"/>
                    <a:gd name="connsiteX6" fmla="*/ 87563 w 101190"/>
                    <a:gd name="connsiteY6" fmla="*/ 3272 h 83737"/>
                    <a:gd name="connsiteX7" fmla="*/ 97731 w 101190"/>
                    <a:gd name="connsiteY7" fmla="*/ 1154 h 83737"/>
                    <a:gd name="connsiteX8" fmla="*/ 99849 w 101190"/>
                    <a:gd name="connsiteY8" fmla="*/ 11319 h 83737"/>
                    <a:gd name="connsiteX9" fmla="*/ 56635 w 101190"/>
                    <a:gd name="connsiteY9" fmla="*/ 80350 h 83737"/>
                    <a:gd name="connsiteX10" fmla="*/ 50703 w 101190"/>
                    <a:gd name="connsiteY10" fmla="*/ 83738 h 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90" h="83737">
                      <a:moveTo>
                        <a:pt x="50703" y="83738"/>
                      </a:moveTo>
                      <a:cubicBezTo>
                        <a:pt x="48162" y="83738"/>
                        <a:pt x="45620" y="82467"/>
                        <a:pt x="44349" y="80350"/>
                      </a:cubicBezTo>
                      <a:lnTo>
                        <a:pt x="1135" y="11319"/>
                      </a:lnTo>
                      <a:cubicBezTo>
                        <a:pt x="-983" y="7931"/>
                        <a:pt x="-136" y="3272"/>
                        <a:pt x="3677" y="1154"/>
                      </a:cubicBezTo>
                      <a:cubicBezTo>
                        <a:pt x="7066" y="-963"/>
                        <a:pt x="11727" y="-116"/>
                        <a:pt x="13845" y="3272"/>
                      </a:cubicBezTo>
                      <a:lnTo>
                        <a:pt x="50703" y="62139"/>
                      </a:lnTo>
                      <a:lnTo>
                        <a:pt x="87563" y="3272"/>
                      </a:lnTo>
                      <a:cubicBezTo>
                        <a:pt x="89681" y="-116"/>
                        <a:pt x="94341" y="-963"/>
                        <a:pt x="97731" y="1154"/>
                      </a:cubicBezTo>
                      <a:cubicBezTo>
                        <a:pt x="101120" y="3272"/>
                        <a:pt x="102391" y="7931"/>
                        <a:pt x="99849" y="11319"/>
                      </a:cubicBezTo>
                      <a:lnTo>
                        <a:pt x="56635" y="80350"/>
                      </a:lnTo>
                      <a:cubicBezTo>
                        <a:pt x="55364" y="82467"/>
                        <a:pt x="53246" y="83738"/>
                        <a:pt x="50703" y="83738"/>
                      </a:cubicBezTo>
                      <a:close/>
                    </a:path>
                  </a:pathLst>
                </a:custGeom>
                <a:grpFill/>
                <a:ln w="4233" cap="flat">
                  <a:noFill/>
                  <a:prstDash val="solid"/>
                  <a:miter/>
                </a:ln>
              </p:spPr>
              <p:txBody>
                <a:bodyPr rtlCol="0" anchor="ctr"/>
                <a:lstStyle/>
                <a:p>
                  <a:endParaRPr lang="en-US"/>
                </a:p>
              </p:txBody>
            </p:sp>
            <p:sp>
              <p:nvSpPr>
                <p:cNvPr id="13" name="Freeform 197">
                  <a:extLst>
                    <a:ext uri="{FF2B5EF4-FFF2-40B4-BE49-F238E27FC236}">
                      <a16:creationId xmlns:a16="http://schemas.microsoft.com/office/drawing/2014/main" id="{5774A650-38D0-EEE9-533C-03DB094FA149}"/>
                    </a:ext>
                  </a:extLst>
                </p:cNvPr>
                <p:cNvSpPr/>
                <p:nvPr/>
              </p:nvSpPr>
              <p:spPr>
                <a:xfrm>
                  <a:off x="7006127" y="2623492"/>
                  <a:ext cx="14404" cy="345155"/>
                </a:xfrm>
                <a:custGeom>
                  <a:avLst/>
                  <a:gdLst>
                    <a:gd name="connsiteX0" fmla="*/ 7202 w 14404"/>
                    <a:gd name="connsiteY0" fmla="*/ 345155 h 345155"/>
                    <a:gd name="connsiteX1" fmla="*/ 0 w 14404"/>
                    <a:gd name="connsiteY1" fmla="*/ 337532 h 345155"/>
                    <a:gd name="connsiteX2" fmla="*/ 0 w 14404"/>
                    <a:gd name="connsiteY2" fmla="*/ 313393 h 345155"/>
                    <a:gd name="connsiteX3" fmla="*/ 7202 w 14404"/>
                    <a:gd name="connsiteY3" fmla="*/ 306193 h 345155"/>
                    <a:gd name="connsiteX4" fmla="*/ 14405 w 14404"/>
                    <a:gd name="connsiteY4" fmla="*/ 313393 h 345155"/>
                    <a:gd name="connsiteX5" fmla="*/ 14405 w 14404"/>
                    <a:gd name="connsiteY5" fmla="*/ 337532 h 345155"/>
                    <a:gd name="connsiteX6" fmla="*/ 7202 w 14404"/>
                    <a:gd name="connsiteY6" fmla="*/ 345155 h 345155"/>
                    <a:gd name="connsiteX7" fmla="*/ 7202 w 14404"/>
                    <a:gd name="connsiteY7" fmla="*/ 295606 h 345155"/>
                    <a:gd name="connsiteX8" fmla="*/ 0 w 14404"/>
                    <a:gd name="connsiteY8" fmla="*/ 288406 h 345155"/>
                    <a:gd name="connsiteX9" fmla="*/ 0 w 14404"/>
                    <a:gd name="connsiteY9" fmla="*/ 262996 h 345155"/>
                    <a:gd name="connsiteX10" fmla="*/ 7202 w 14404"/>
                    <a:gd name="connsiteY10" fmla="*/ 255373 h 345155"/>
                    <a:gd name="connsiteX11" fmla="*/ 14405 w 14404"/>
                    <a:gd name="connsiteY11" fmla="*/ 262996 h 345155"/>
                    <a:gd name="connsiteX12" fmla="*/ 14405 w 14404"/>
                    <a:gd name="connsiteY12" fmla="*/ 288406 h 345155"/>
                    <a:gd name="connsiteX13" fmla="*/ 7202 w 14404"/>
                    <a:gd name="connsiteY13" fmla="*/ 295606 h 345155"/>
                    <a:gd name="connsiteX14" fmla="*/ 7202 w 14404"/>
                    <a:gd name="connsiteY14" fmla="*/ 244362 h 345155"/>
                    <a:gd name="connsiteX15" fmla="*/ 0 w 14404"/>
                    <a:gd name="connsiteY15" fmla="*/ 237162 h 345155"/>
                    <a:gd name="connsiteX16" fmla="*/ 0 w 14404"/>
                    <a:gd name="connsiteY16" fmla="*/ 211752 h 345155"/>
                    <a:gd name="connsiteX17" fmla="*/ 7202 w 14404"/>
                    <a:gd name="connsiteY17" fmla="*/ 204552 h 345155"/>
                    <a:gd name="connsiteX18" fmla="*/ 14405 w 14404"/>
                    <a:gd name="connsiteY18" fmla="*/ 211752 h 345155"/>
                    <a:gd name="connsiteX19" fmla="*/ 14405 w 14404"/>
                    <a:gd name="connsiteY19" fmla="*/ 237162 h 345155"/>
                    <a:gd name="connsiteX20" fmla="*/ 7202 w 14404"/>
                    <a:gd name="connsiteY20" fmla="*/ 244362 h 345155"/>
                    <a:gd name="connsiteX21" fmla="*/ 7202 w 14404"/>
                    <a:gd name="connsiteY21" fmla="*/ 193118 h 345155"/>
                    <a:gd name="connsiteX22" fmla="*/ 0 w 14404"/>
                    <a:gd name="connsiteY22" fmla="*/ 185918 h 345155"/>
                    <a:gd name="connsiteX23" fmla="*/ 0 w 14404"/>
                    <a:gd name="connsiteY23" fmla="*/ 160508 h 345155"/>
                    <a:gd name="connsiteX24" fmla="*/ 7202 w 14404"/>
                    <a:gd name="connsiteY24" fmla="*/ 153308 h 345155"/>
                    <a:gd name="connsiteX25" fmla="*/ 14405 w 14404"/>
                    <a:gd name="connsiteY25" fmla="*/ 160508 h 345155"/>
                    <a:gd name="connsiteX26" fmla="*/ 14405 w 14404"/>
                    <a:gd name="connsiteY26" fmla="*/ 185918 h 345155"/>
                    <a:gd name="connsiteX27" fmla="*/ 7202 w 14404"/>
                    <a:gd name="connsiteY27" fmla="*/ 193118 h 345155"/>
                    <a:gd name="connsiteX28" fmla="*/ 7202 w 14404"/>
                    <a:gd name="connsiteY28" fmla="*/ 141874 h 345155"/>
                    <a:gd name="connsiteX29" fmla="*/ 0 w 14404"/>
                    <a:gd name="connsiteY29" fmla="*/ 134674 h 345155"/>
                    <a:gd name="connsiteX30" fmla="*/ 0 w 14404"/>
                    <a:gd name="connsiteY30" fmla="*/ 109264 h 345155"/>
                    <a:gd name="connsiteX31" fmla="*/ 7202 w 14404"/>
                    <a:gd name="connsiteY31" fmla="*/ 102065 h 345155"/>
                    <a:gd name="connsiteX32" fmla="*/ 14405 w 14404"/>
                    <a:gd name="connsiteY32" fmla="*/ 109264 h 345155"/>
                    <a:gd name="connsiteX33" fmla="*/ 14405 w 14404"/>
                    <a:gd name="connsiteY33" fmla="*/ 134674 h 345155"/>
                    <a:gd name="connsiteX34" fmla="*/ 7202 w 14404"/>
                    <a:gd name="connsiteY34" fmla="*/ 141874 h 345155"/>
                    <a:gd name="connsiteX35" fmla="*/ 7202 w 14404"/>
                    <a:gd name="connsiteY35" fmla="*/ 91053 h 345155"/>
                    <a:gd name="connsiteX36" fmla="*/ 0 w 14404"/>
                    <a:gd name="connsiteY36" fmla="*/ 83854 h 345155"/>
                    <a:gd name="connsiteX37" fmla="*/ 0 w 14404"/>
                    <a:gd name="connsiteY37" fmla="*/ 58443 h 345155"/>
                    <a:gd name="connsiteX38" fmla="*/ 7202 w 14404"/>
                    <a:gd name="connsiteY38" fmla="*/ 51244 h 345155"/>
                    <a:gd name="connsiteX39" fmla="*/ 14405 w 14404"/>
                    <a:gd name="connsiteY39" fmla="*/ 58443 h 345155"/>
                    <a:gd name="connsiteX40" fmla="*/ 14405 w 14404"/>
                    <a:gd name="connsiteY40" fmla="*/ 83854 h 345155"/>
                    <a:gd name="connsiteX41" fmla="*/ 7202 w 14404"/>
                    <a:gd name="connsiteY41" fmla="*/ 91053 h 345155"/>
                    <a:gd name="connsiteX42" fmla="*/ 7202 w 14404"/>
                    <a:gd name="connsiteY42" fmla="*/ 39809 h 345155"/>
                    <a:gd name="connsiteX43" fmla="*/ 0 w 14404"/>
                    <a:gd name="connsiteY43" fmla="*/ 32610 h 345155"/>
                    <a:gd name="connsiteX44" fmla="*/ 0 w 14404"/>
                    <a:gd name="connsiteY44" fmla="*/ 7200 h 345155"/>
                    <a:gd name="connsiteX45" fmla="*/ 7202 w 14404"/>
                    <a:gd name="connsiteY45" fmla="*/ 0 h 345155"/>
                    <a:gd name="connsiteX46" fmla="*/ 14405 w 14404"/>
                    <a:gd name="connsiteY46" fmla="*/ 7200 h 345155"/>
                    <a:gd name="connsiteX47" fmla="*/ 14405 w 14404"/>
                    <a:gd name="connsiteY47" fmla="*/ 32610 h 345155"/>
                    <a:gd name="connsiteX48" fmla="*/ 7202 w 14404"/>
                    <a:gd name="connsiteY48" fmla="*/ 39809 h 34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404" h="345155">
                      <a:moveTo>
                        <a:pt x="7202" y="345155"/>
                      </a:moveTo>
                      <a:cubicBezTo>
                        <a:pt x="2965" y="345155"/>
                        <a:pt x="0" y="341768"/>
                        <a:pt x="0" y="337532"/>
                      </a:cubicBezTo>
                      <a:lnTo>
                        <a:pt x="0" y="313393"/>
                      </a:lnTo>
                      <a:cubicBezTo>
                        <a:pt x="0" y="309581"/>
                        <a:pt x="3390" y="306193"/>
                        <a:pt x="7202" y="306193"/>
                      </a:cubicBezTo>
                      <a:cubicBezTo>
                        <a:pt x="11439" y="306193"/>
                        <a:pt x="14405" y="309581"/>
                        <a:pt x="14405" y="313393"/>
                      </a:cubicBezTo>
                      <a:lnTo>
                        <a:pt x="14405" y="337532"/>
                      </a:lnTo>
                      <a:cubicBezTo>
                        <a:pt x="14405" y="341768"/>
                        <a:pt x="11015" y="345155"/>
                        <a:pt x="7202" y="345155"/>
                      </a:cubicBezTo>
                      <a:close/>
                      <a:moveTo>
                        <a:pt x="7202" y="295606"/>
                      </a:moveTo>
                      <a:cubicBezTo>
                        <a:pt x="2965" y="295606"/>
                        <a:pt x="0" y="292218"/>
                        <a:pt x="0" y="288406"/>
                      </a:cubicBezTo>
                      <a:lnTo>
                        <a:pt x="0" y="262996"/>
                      </a:lnTo>
                      <a:cubicBezTo>
                        <a:pt x="0" y="258761"/>
                        <a:pt x="3390" y="255373"/>
                        <a:pt x="7202" y="255373"/>
                      </a:cubicBezTo>
                      <a:cubicBezTo>
                        <a:pt x="11439" y="255373"/>
                        <a:pt x="14405" y="258761"/>
                        <a:pt x="14405" y="262996"/>
                      </a:cubicBezTo>
                      <a:lnTo>
                        <a:pt x="14405" y="288406"/>
                      </a:lnTo>
                      <a:cubicBezTo>
                        <a:pt x="14405" y="292218"/>
                        <a:pt x="11015" y="295606"/>
                        <a:pt x="7202" y="295606"/>
                      </a:cubicBezTo>
                      <a:close/>
                      <a:moveTo>
                        <a:pt x="7202" y="244362"/>
                      </a:moveTo>
                      <a:cubicBezTo>
                        <a:pt x="2965" y="244362"/>
                        <a:pt x="0" y="240974"/>
                        <a:pt x="0" y="237162"/>
                      </a:cubicBezTo>
                      <a:lnTo>
                        <a:pt x="0" y="211752"/>
                      </a:lnTo>
                      <a:cubicBezTo>
                        <a:pt x="0" y="207517"/>
                        <a:pt x="3390" y="204552"/>
                        <a:pt x="7202" y="204552"/>
                      </a:cubicBezTo>
                      <a:cubicBezTo>
                        <a:pt x="11439" y="204552"/>
                        <a:pt x="14405" y="207940"/>
                        <a:pt x="14405" y="211752"/>
                      </a:cubicBezTo>
                      <a:lnTo>
                        <a:pt x="14405" y="237162"/>
                      </a:lnTo>
                      <a:cubicBezTo>
                        <a:pt x="14405" y="240974"/>
                        <a:pt x="11015" y="244362"/>
                        <a:pt x="7202" y="244362"/>
                      </a:cubicBezTo>
                      <a:close/>
                      <a:moveTo>
                        <a:pt x="7202" y="193118"/>
                      </a:moveTo>
                      <a:cubicBezTo>
                        <a:pt x="2965" y="193118"/>
                        <a:pt x="0" y="189730"/>
                        <a:pt x="0" y="185918"/>
                      </a:cubicBezTo>
                      <a:lnTo>
                        <a:pt x="0" y="160508"/>
                      </a:lnTo>
                      <a:cubicBezTo>
                        <a:pt x="0" y="156696"/>
                        <a:pt x="3390" y="153308"/>
                        <a:pt x="7202" y="153308"/>
                      </a:cubicBezTo>
                      <a:cubicBezTo>
                        <a:pt x="11439" y="153308"/>
                        <a:pt x="14405" y="156696"/>
                        <a:pt x="14405" y="160508"/>
                      </a:cubicBezTo>
                      <a:lnTo>
                        <a:pt x="14405" y="185918"/>
                      </a:lnTo>
                      <a:cubicBezTo>
                        <a:pt x="14405" y="189730"/>
                        <a:pt x="11015" y="193118"/>
                        <a:pt x="7202" y="193118"/>
                      </a:cubicBezTo>
                      <a:close/>
                      <a:moveTo>
                        <a:pt x="7202" y="141874"/>
                      </a:moveTo>
                      <a:cubicBezTo>
                        <a:pt x="2965" y="141874"/>
                        <a:pt x="0" y="138486"/>
                        <a:pt x="0" y="134674"/>
                      </a:cubicBezTo>
                      <a:lnTo>
                        <a:pt x="0" y="109264"/>
                      </a:lnTo>
                      <a:cubicBezTo>
                        <a:pt x="0" y="105029"/>
                        <a:pt x="3390" y="102065"/>
                        <a:pt x="7202" y="102065"/>
                      </a:cubicBezTo>
                      <a:cubicBezTo>
                        <a:pt x="11439" y="102065"/>
                        <a:pt x="14405" y="105453"/>
                        <a:pt x="14405" y="109264"/>
                      </a:cubicBezTo>
                      <a:lnTo>
                        <a:pt x="14405" y="134674"/>
                      </a:lnTo>
                      <a:cubicBezTo>
                        <a:pt x="14405" y="138909"/>
                        <a:pt x="11015" y="141874"/>
                        <a:pt x="7202" y="141874"/>
                      </a:cubicBezTo>
                      <a:close/>
                      <a:moveTo>
                        <a:pt x="7202" y="91053"/>
                      </a:moveTo>
                      <a:cubicBezTo>
                        <a:pt x="2965" y="91053"/>
                        <a:pt x="0" y="87665"/>
                        <a:pt x="0" y="83854"/>
                      </a:cubicBezTo>
                      <a:lnTo>
                        <a:pt x="0" y="58443"/>
                      </a:lnTo>
                      <a:cubicBezTo>
                        <a:pt x="0" y="54208"/>
                        <a:pt x="3390" y="51244"/>
                        <a:pt x="7202" y="51244"/>
                      </a:cubicBezTo>
                      <a:cubicBezTo>
                        <a:pt x="11439" y="51244"/>
                        <a:pt x="14405" y="54632"/>
                        <a:pt x="14405" y="58443"/>
                      </a:cubicBezTo>
                      <a:lnTo>
                        <a:pt x="14405" y="83854"/>
                      </a:lnTo>
                      <a:cubicBezTo>
                        <a:pt x="14405" y="87665"/>
                        <a:pt x="11015" y="91053"/>
                        <a:pt x="7202" y="91053"/>
                      </a:cubicBezTo>
                      <a:close/>
                      <a:moveTo>
                        <a:pt x="7202" y="39809"/>
                      </a:moveTo>
                      <a:cubicBezTo>
                        <a:pt x="2965" y="39809"/>
                        <a:pt x="0" y="36421"/>
                        <a:pt x="0" y="32610"/>
                      </a:cubicBezTo>
                      <a:lnTo>
                        <a:pt x="0" y="7200"/>
                      </a:lnTo>
                      <a:cubicBezTo>
                        <a:pt x="0" y="3388"/>
                        <a:pt x="3390" y="0"/>
                        <a:pt x="7202" y="0"/>
                      </a:cubicBezTo>
                      <a:cubicBezTo>
                        <a:pt x="11439" y="0"/>
                        <a:pt x="14405" y="3388"/>
                        <a:pt x="14405" y="7200"/>
                      </a:cubicBezTo>
                      <a:lnTo>
                        <a:pt x="14405" y="32610"/>
                      </a:lnTo>
                      <a:cubicBezTo>
                        <a:pt x="14405" y="36421"/>
                        <a:pt x="11015" y="39809"/>
                        <a:pt x="7202" y="39809"/>
                      </a:cubicBezTo>
                      <a:close/>
                    </a:path>
                  </a:pathLst>
                </a:custGeom>
                <a:grpFill/>
                <a:ln w="4233" cap="flat">
                  <a:noFill/>
                  <a:prstDash val="solid"/>
                  <a:miter/>
                </a:ln>
              </p:spPr>
              <p:txBody>
                <a:bodyPr rtlCol="0" anchor="ctr"/>
                <a:lstStyle/>
                <a:p>
                  <a:endParaRPr lang="en-US"/>
                </a:p>
              </p:txBody>
            </p:sp>
          </p:grpSp>
          <p:grpSp>
            <p:nvGrpSpPr>
              <p:cNvPr id="9" name="Graphic 8">
                <a:extLst>
                  <a:ext uri="{FF2B5EF4-FFF2-40B4-BE49-F238E27FC236}">
                    <a16:creationId xmlns:a16="http://schemas.microsoft.com/office/drawing/2014/main" id="{DE1E7B8C-4BFB-25F8-5ACB-E980735E2C9C}"/>
                  </a:ext>
                </a:extLst>
              </p:cNvPr>
              <p:cNvGrpSpPr/>
              <p:nvPr/>
            </p:nvGrpSpPr>
            <p:grpSpPr>
              <a:xfrm>
                <a:off x="6363120" y="2623492"/>
                <a:ext cx="100904" cy="345155"/>
                <a:chOff x="6363120" y="2623492"/>
                <a:chExt cx="100904" cy="345155"/>
              </a:xfrm>
              <a:grpFill/>
            </p:grpSpPr>
            <p:sp>
              <p:nvSpPr>
                <p:cNvPr id="10" name="Freeform 194">
                  <a:extLst>
                    <a:ext uri="{FF2B5EF4-FFF2-40B4-BE49-F238E27FC236}">
                      <a16:creationId xmlns:a16="http://schemas.microsoft.com/office/drawing/2014/main" id="{D5C6B4A1-97DF-5ED2-A83E-2C54DCE0DD33}"/>
                    </a:ext>
                  </a:extLst>
                </p:cNvPr>
                <p:cNvSpPr/>
                <p:nvPr/>
              </p:nvSpPr>
              <p:spPr>
                <a:xfrm>
                  <a:off x="6363120" y="2884910"/>
                  <a:ext cx="100904" cy="83737"/>
                </a:xfrm>
                <a:custGeom>
                  <a:avLst/>
                  <a:gdLst>
                    <a:gd name="connsiteX0" fmla="*/ 50724 w 100904"/>
                    <a:gd name="connsiteY0" fmla="*/ 83738 h 83737"/>
                    <a:gd name="connsiteX1" fmla="*/ 44369 w 100904"/>
                    <a:gd name="connsiteY1" fmla="*/ 80350 h 83737"/>
                    <a:gd name="connsiteX2" fmla="*/ 1155 w 100904"/>
                    <a:gd name="connsiteY2" fmla="*/ 11319 h 83737"/>
                    <a:gd name="connsiteX3" fmla="*/ 3273 w 100904"/>
                    <a:gd name="connsiteY3" fmla="*/ 1154 h 83737"/>
                    <a:gd name="connsiteX4" fmla="*/ 13441 w 100904"/>
                    <a:gd name="connsiteY4" fmla="*/ 3272 h 83737"/>
                    <a:gd name="connsiteX5" fmla="*/ 50300 w 100904"/>
                    <a:gd name="connsiteY5" fmla="*/ 62139 h 83737"/>
                    <a:gd name="connsiteX6" fmla="*/ 87159 w 100904"/>
                    <a:gd name="connsiteY6" fmla="*/ 3272 h 83737"/>
                    <a:gd name="connsiteX7" fmla="*/ 97327 w 100904"/>
                    <a:gd name="connsiteY7" fmla="*/ 1154 h 83737"/>
                    <a:gd name="connsiteX8" fmla="*/ 99869 w 100904"/>
                    <a:gd name="connsiteY8" fmla="*/ 11319 h 83737"/>
                    <a:gd name="connsiteX9" fmla="*/ 56655 w 100904"/>
                    <a:gd name="connsiteY9" fmla="*/ 80350 h 83737"/>
                    <a:gd name="connsiteX10" fmla="*/ 50724 w 100904"/>
                    <a:gd name="connsiteY10" fmla="*/ 83738 h 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04" h="83737">
                      <a:moveTo>
                        <a:pt x="50724" y="83738"/>
                      </a:moveTo>
                      <a:cubicBezTo>
                        <a:pt x="48182" y="83738"/>
                        <a:pt x="45640" y="82467"/>
                        <a:pt x="44369" y="80350"/>
                      </a:cubicBezTo>
                      <a:lnTo>
                        <a:pt x="1155" y="11319"/>
                      </a:lnTo>
                      <a:cubicBezTo>
                        <a:pt x="-963" y="7931"/>
                        <a:pt x="-116" y="3272"/>
                        <a:pt x="3273" y="1154"/>
                      </a:cubicBezTo>
                      <a:cubicBezTo>
                        <a:pt x="6663" y="-963"/>
                        <a:pt x="11323" y="-116"/>
                        <a:pt x="13441" y="3272"/>
                      </a:cubicBezTo>
                      <a:lnTo>
                        <a:pt x="50300" y="62139"/>
                      </a:lnTo>
                      <a:lnTo>
                        <a:pt x="87159" y="3272"/>
                      </a:lnTo>
                      <a:cubicBezTo>
                        <a:pt x="89277" y="-116"/>
                        <a:pt x="93938" y="-963"/>
                        <a:pt x="97327" y="1154"/>
                      </a:cubicBezTo>
                      <a:cubicBezTo>
                        <a:pt x="100716" y="3272"/>
                        <a:pt x="101987" y="7931"/>
                        <a:pt x="99869" y="11319"/>
                      </a:cubicBezTo>
                      <a:lnTo>
                        <a:pt x="56655" y="80350"/>
                      </a:lnTo>
                      <a:cubicBezTo>
                        <a:pt x="55384" y="82467"/>
                        <a:pt x="53266" y="83738"/>
                        <a:pt x="50724" y="83738"/>
                      </a:cubicBezTo>
                      <a:close/>
                    </a:path>
                  </a:pathLst>
                </a:custGeom>
                <a:grpFill/>
                <a:ln w="4233" cap="flat">
                  <a:noFill/>
                  <a:prstDash val="solid"/>
                  <a:miter/>
                </a:ln>
              </p:spPr>
              <p:txBody>
                <a:bodyPr rtlCol="0" anchor="ctr"/>
                <a:lstStyle/>
                <a:p>
                  <a:endParaRPr lang="en-US"/>
                </a:p>
              </p:txBody>
            </p:sp>
            <p:sp>
              <p:nvSpPr>
                <p:cNvPr id="11" name="Freeform 195">
                  <a:extLst>
                    <a:ext uri="{FF2B5EF4-FFF2-40B4-BE49-F238E27FC236}">
                      <a16:creationId xmlns:a16="http://schemas.microsoft.com/office/drawing/2014/main" id="{25AF44CA-C3DB-FAD7-9DE7-8C22DFFAC717}"/>
                    </a:ext>
                  </a:extLst>
                </p:cNvPr>
                <p:cNvSpPr/>
                <p:nvPr/>
              </p:nvSpPr>
              <p:spPr>
                <a:xfrm>
                  <a:off x="6406641" y="2623492"/>
                  <a:ext cx="14404" cy="345155"/>
                </a:xfrm>
                <a:custGeom>
                  <a:avLst/>
                  <a:gdLst>
                    <a:gd name="connsiteX0" fmla="*/ 7202 w 14404"/>
                    <a:gd name="connsiteY0" fmla="*/ 345155 h 345155"/>
                    <a:gd name="connsiteX1" fmla="*/ 0 w 14404"/>
                    <a:gd name="connsiteY1" fmla="*/ 337532 h 345155"/>
                    <a:gd name="connsiteX2" fmla="*/ 0 w 14404"/>
                    <a:gd name="connsiteY2" fmla="*/ 313393 h 345155"/>
                    <a:gd name="connsiteX3" fmla="*/ 7202 w 14404"/>
                    <a:gd name="connsiteY3" fmla="*/ 306193 h 345155"/>
                    <a:gd name="connsiteX4" fmla="*/ 14405 w 14404"/>
                    <a:gd name="connsiteY4" fmla="*/ 313393 h 345155"/>
                    <a:gd name="connsiteX5" fmla="*/ 14405 w 14404"/>
                    <a:gd name="connsiteY5" fmla="*/ 337532 h 345155"/>
                    <a:gd name="connsiteX6" fmla="*/ 7202 w 14404"/>
                    <a:gd name="connsiteY6" fmla="*/ 345155 h 345155"/>
                    <a:gd name="connsiteX7" fmla="*/ 7202 w 14404"/>
                    <a:gd name="connsiteY7" fmla="*/ 295606 h 345155"/>
                    <a:gd name="connsiteX8" fmla="*/ 0 w 14404"/>
                    <a:gd name="connsiteY8" fmla="*/ 288406 h 345155"/>
                    <a:gd name="connsiteX9" fmla="*/ 0 w 14404"/>
                    <a:gd name="connsiteY9" fmla="*/ 262996 h 345155"/>
                    <a:gd name="connsiteX10" fmla="*/ 7202 w 14404"/>
                    <a:gd name="connsiteY10" fmla="*/ 255373 h 345155"/>
                    <a:gd name="connsiteX11" fmla="*/ 14405 w 14404"/>
                    <a:gd name="connsiteY11" fmla="*/ 262996 h 345155"/>
                    <a:gd name="connsiteX12" fmla="*/ 14405 w 14404"/>
                    <a:gd name="connsiteY12" fmla="*/ 288406 h 345155"/>
                    <a:gd name="connsiteX13" fmla="*/ 7202 w 14404"/>
                    <a:gd name="connsiteY13" fmla="*/ 295606 h 345155"/>
                    <a:gd name="connsiteX14" fmla="*/ 7202 w 14404"/>
                    <a:gd name="connsiteY14" fmla="*/ 244362 h 345155"/>
                    <a:gd name="connsiteX15" fmla="*/ 0 w 14404"/>
                    <a:gd name="connsiteY15" fmla="*/ 237162 h 345155"/>
                    <a:gd name="connsiteX16" fmla="*/ 0 w 14404"/>
                    <a:gd name="connsiteY16" fmla="*/ 211752 h 345155"/>
                    <a:gd name="connsiteX17" fmla="*/ 7202 w 14404"/>
                    <a:gd name="connsiteY17" fmla="*/ 204552 h 345155"/>
                    <a:gd name="connsiteX18" fmla="*/ 14405 w 14404"/>
                    <a:gd name="connsiteY18" fmla="*/ 211752 h 345155"/>
                    <a:gd name="connsiteX19" fmla="*/ 14405 w 14404"/>
                    <a:gd name="connsiteY19" fmla="*/ 237162 h 345155"/>
                    <a:gd name="connsiteX20" fmla="*/ 7202 w 14404"/>
                    <a:gd name="connsiteY20" fmla="*/ 244362 h 345155"/>
                    <a:gd name="connsiteX21" fmla="*/ 7202 w 14404"/>
                    <a:gd name="connsiteY21" fmla="*/ 193118 h 345155"/>
                    <a:gd name="connsiteX22" fmla="*/ 0 w 14404"/>
                    <a:gd name="connsiteY22" fmla="*/ 185918 h 345155"/>
                    <a:gd name="connsiteX23" fmla="*/ 0 w 14404"/>
                    <a:gd name="connsiteY23" fmla="*/ 160508 h 345155"/>
                    <a:gd name="connsiteX24" fmla="*/ 7202 w 14404"/>
                    <a:gd name="connsiteY24" fmla="*/ 153308 h 345155"/>
                    <a:gd name="connsiteX25" fmla="*/ 14405 w 14404"/>
                    <a:gd name="connsiteY25" fmla="*/ 160508 h 345155"/>
                    <a:gd name="connsiteX26" fmla="*/ 14405 w 14404"/>
                    <a:gd name="connsiteY26" fmla="*/ 185918 h 345155"/>
                    <a:gd name="connsiteX27" fmla="*/ 7202 w 14404"/>
                    <a:gd name="connsiteY27" fmla="*/ 193118 h 345155"/>
                    <a:gd name="connsiteX28" fmla="*/ 7202 w 14404"/>
                    <a:gd name="connsiteY28" fmla="*/ 141874 h 345155"/>
                    <a:gd name="connsiteX29" fmla="*/ 0 w 14404"/>
                    <a:gd name="connsiteY29" fmla="*/ 134674 h 345155"/>
                    <a:gd name="connsiteX30" fmla="*/ 0 w 14404"/>
                    <a:gd name="connsiteY30" fmla="*/ 109264 h 345155"/>
                    <a:gd name="connsiteX31" fmla="*/ 7202 w 14404"/>
                    <a:gd name="connsiteY31" fmla="*/ 102065 h 345155"/>
                    <a:gd name="connsiteX32" fmla="*/ 14405 w 14404"/>
                    <a:gd name="connsiteY32" fmla="*/ 109264 h 345155"/>
                    <a:gd name="connsiteX33" fmla="*/ 14405 w 14404"/>
                    <a:gd name="connsiteY33" fmla="*/ 134674 h 345155"/>
                    <a:gd name="connsiteX34" fmla="*/ 7202 w 14404"/>
                    <a:gd name="connsiteY34" fmla="*/ 141874 h 345155"/>
                    <a:gd name="connsiteX35" fmla="*/ 7202 w 14404"/>
                    <a:gd name="connsiteY35" fmla="*/ 91053 h 345155"/>
                    <a:gd name="connsiteX36" fmla="*/ 0 w 14404"/>
                    <a:gd name="connsiteY36" fmla="*/ 83854 h 345155"/>
                    <a:gd name="connsiteX37" fmla="*/ 0 w 14404"/>
                    <a:gd name="connsiteY37" fmla="*/ 58443 h 345155"/>
                    <a:gd name="connsiteX38" fmla="*/ 7202 w 14404"/>
                    <a:gd name="connsiteY38" fmla="*/ 51244 h 345155"/>
                    <a:gd name="connsiteX39" fmla="*/ 14405 w 14404"/>
                    <a:gd name="connsiteY39" fmla="*/ 58443 h 345155"/>
                    <a:gd name="connsiteX40" fmla="*/ 14405 w 14404"/>
                    <a:gd name="connsiteY40" fmla="*/ 83854 h 345155"/>
                    <a:gd name="connsiteX41" fmla="*/ 7202 w 14404"/>
                    <a:gd name="connsiteY41" fmla="*/ 91053 h 345155"/>
                    <a:gd name="connsiteX42" fmla="*/ 7202 w 14404"/>
                    <a:gd name="connsiteY42" fmla="*/ 39809 h 345155"/>
                    <a:gd name="connsiteX43" fmla="*/ 0 w 14404"/>
                    <a:gd name="connsiteY43" fmla="*/ 32610 h 345155"/>
                    <a:gd name="connsiteX44" fmla="*/ 0 w 14404"/>
                    <a:gd name="connsiteY44" fmla="*/ 7200 h 345155"/>
                    <a:gd name="connsiteX45" fmla="*/ 7202 w 14404"/>
                    <a:gd name="connsiteY45" fmla="*/ 0 h 345155"/>
                    <a:gd name="connsiteX46" fmla="*/ 14405 w 14404"/>
                    <a:gd name="connsiteY46" fmla="*/ 7200 h 345155"/>
                    <a:gd name="connsiteX47" fmla="*/ 14405 w 14404"/>
                    <a:gd name="connsiteY47" fmla="*/ 32610 h 345155"/>
                    <a:gd name="connsiteX48" fmla="*/ 7202 w 14404"/>
                    <a:gd name="connsiteY48" fmla="*/ 39809 h 34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404" h="345155">
                      <a:moveTo>
                        <a:pt x="7202" y="345155"/>
                      </a:moveTo>
                      <a:cubicBezTo>
                        <a:pt x="2965" y="345155"/>
                        <a:pt x="0" y="341768"/>
                        <a:pt x="0" y="337532"/>
                      </a:cubicBezTo>
                      <a:lnTo>
                        <a:pt x="0" y="313393"/>
                      </a:lnTo>
                      <a:cubicBezTo>
                        <a:pt x="0" y="309581"/>
                        <a:pt x="3390" y="306193"/>
                        <a:pt x="7202" y="306193"/>
                      </a:cubicBezTo>
                      <a:cubicBezTo>
                        <a:pt x="11439" y="306193"/>
                        <a:pt x="14405" y="309581"/>
                        <a:pt x="14405" y="313393"/>
                      </a:cubicBezTo>
                      <a:lnTo>
                        <a:pt x="14405" y="337532"/>
                      </a:lnTo>
                      <a:cubicBezTo>
                        <a:pt x="14405" y="341768"/>
                        <a:pt x="11015" y="345155"/>
                        <a:pt x="7202" y="345155"/>
                      </a:cubicBezTo>
                      <a:close/>
                      <a:moveTo>
                        <a:pt x="7202" y="295606"/>
                      </a:moveTo>
                      <a:cubicBezTo>
                        <a:pt x="2965" y="295606"/>
                        <a:pt x="0" y="292218"/>
                        <a:pt x="0" y="288406"/>
                      </a:cubicBezTo>
                      <a:lnTo>
                        <a:pt x="0" y="262996"/>
                      </a:lnTo>
                      <a:cubicBezTo>
                        <a:pt x="0" y="258761"/>
                        <a:pt x="3390" y="255373"/>
                        <a:pt x="7202" y="255373"/>
                      </a:cubicBezTo>
                      <a:cubicBezTo>
                        <a:pt x="11439" y="255373"/>
                        <a:pt x="14405" y="258761"/>
                        <a:pt x="14405" y="262996"/>
                      </a:cubicBezTo>
                      <a:lnTo>
                        <a:pt x="14405" y="288406"/>
                      </a:lnTo>
                      <a:cubicBezTo>
                        <a:pt x="14405" y="292218"/>
                        <a:pt x="11015" y="295606"/>
                        <a:pt x="7202" y="295606"/>
                      </a:cubicBezTo>
                      <a:close/>
                      <a:moveTo>
                        <a:pt x="7202" y="244362"/>
                      </a:moveTo>
                      <a:cubicBezTo>
                        <a:pt x="2965" y="244362"/>
                        <a:pt x="0" y="240974"/>
                        <a:pt x="0" y="237162"/>
                      </a:cubicBezTo>
                      <a:lnTo>
                        <a:pt x="0" y="211752"/>
                      </a:lnTo>
                      <a:cubicBezTo>
                        <a:pt x="0" y="207517"/>
                        <a:pt x="3390" y="204552"/>
                        <a:pt x="7202" y="204552"/>
                      </a:cubicBezTo>
                      <a:cubicBezTo>
                        <a:pt x="11439" y="204552"/>
                        <a:pt x="14405" y="207940"/>
                        <a:pt x="14405" y="211752"/>
                      </a:cubicBezTo>
                      <a:lnTo>
                        <a:pt x="14405" y="237162"/>
                      </a:lnTo>
                      <a:cubicBezTo>
                        <a:pt x="14405" y="240974"/>
                        <a:pt x="11015" y="244362"/>
                        <a:pt x="7202" y="244362"/>
                      </a:cubicBezTo>
                      <a:close/>
                      <a:moveTo>
                        <a:pt x="7202" y="193118"/>
                      </a:moveTo>
                      <a:cubicBezTo>
                        <a:pt x="2965" y="193118"/>
                        <a:pt x="0" y="189730"/>
                        <a:pt x="0" y="185918"/>
                      </a:cubicBezTo>
                      <a:lnTo>
                        <a:pt x="0" y="160508"/>
                      </a:lnTo>
                      <a:cubicBezTo>
                        <a:pt x="0" y="156696"/>
                        <a:pt x="3390" y="153308"/>
                        <a:pt x="7202" y="153308"/>
                      </a:cubicBezTo>
                      <a:cubicBezTo>
                        <a:pt x="11439" y="153308"/>
                        <a:pt x="14405" y="156696"/>
                        <a:pt x="14405" y="160508"/>
                      </a:cubicBezTo>
                      <a:lnTo>
                        <a:pt x="14405" y="185918"/>
                      </a:lnTo>
                      <a:cubicBezTo>
                        <a:pt x="14405" y="189730"/>
                        <a:pt x="11015" y="193118"/>
                        <a:pt x="7202" y="193118"/>
                      </a:cubicBezTo>
                      <a:close/>
                      <a:moveTo>
                        <a:pt x="7202" y="141874"/>
                      </a:moveTo>
                      <a:cubicBezTo>
                        <a:pt x="2965" y="141874"/>
                        <a:pt x="0" y="138486"/>
                        <a:pt x="0" y="134674"/>
                      </a:cubicBezTo>
                      <a:lnTo>
                        <a:pt x="0" y="109264"/>
                      </a:lnTo>
                      <a:cubicBezTo>
                        <a:pt x="0" y="105029"/>
                        <a:pt x="3390" y="102065"/>
                        <a:pt x="7202" y="102065"/>
                      </a:cubicBezTo>
                      <a:cubicBezTo>
                        <a:pt x="11439" y="102065"/>
                        <a:pt x="14405" y="105453"/>
                        <a:pt x="14405" y="109264"/>
                      </a:cubicBezTo>
                      <a:lnTo>
                        <a:pt x="14405" y="134674"/>
                      </a:lnTo>
                      <a:cubicBezTo>
                        <a:pt x="14405" y="138909"/>
                        <a:pt x="11015" y="141874"/>
                        <a:pt x="7202" y="141874"/>
                      </a:cubicBezTo>
                      <a:close/>
                      <a:moveTo>
                        <a:pt x="7202" y="91053"/>
                      </a:moveTo>
                      <a:cubicBezTo>
                        <a:pt x="2965" y="91053"/>
                        <a:pt x="0" y="87665"/>
                        <a:pt x="0" y="83854"/>
                      </a:cubicBezTo>
                      <a:lnTo>
                        <a:pt x="0" y="58443"/>
                      </a:lnTo>
                      <a:cubicBezTo>
                        <a:pt x="0" y="54208"/>
                        <a:pt x="3390" y="51244"/>
                        <a:pt x="7202" y="51244"/>
                      </a:cubicBezTo>
                      <a:cubicBezTo>
                        <a:pt x="11439" y="51244"/>
                        <a:pt x="14405" y="54632"/>
                        <a:pt x="14405" y="58443"/>
                      </a:cubicBezTo>
                      <a:lnTo>
                        <a:pt x="14405" y="83854"/>
                      </a:lnTo>
                      <a:cubicBezTo>
                        <a:pt x="14405" y="87665"/>
                        <a:pt x="11015" y="91053"/>
                        <a:pt x="7202" y="91053"/>
                      </a:cubicBezTo>
                      <a:close/>
                      <a:moveTo>
                        <a:pt x="7202" y="39809"/>
                      </a:moveTo>
                      <a:cubicBezTo>
                        <a:pt x="2965" y="39809"/>
                        <a:pt x="0" y="36421"/>
                        <a:pt x="0" y="32610"/>
                      </a:cubicBezTo>
                      <a:lnTo>
                        <a:pt x="0" y="7200"/>
                      </a:lnTo>
                      <a:cubicBezTo>
                        <a:pt x="0" y="3388"/>
                        <a:pt x="3390" y="0"/>
                        <a:pt x="7202" y="0"/>
                      </a:cubicBezTo>
                      <a:cubicBezTo>
                        <a:pt x="11439" y="0"/>
                        <a:pt x="14405" y="3388"/>
                        <a:pt x="14405" y="7200"/>
                      </a:cubicBezTo>
                      <a:lnTo>
                        <a:pt x="14405" y="32610"/>
                      </a:lnTo>
                      <a:cubicBezTo>
                        <a:pt x="14405" y="36421"/>
                        <a:pt x="11015" y="39809"/>
                        <a:pt x="7202" y="39809"/>
                      </a:cubicBezTo>
                      <a:close/>
                    </a:path>
                  </a:pathLst>
                </a:custGeom>
                <a:grpFill/>
                <a:ln w="4233" cap="flat">
                  <a:noFill/>
                  <a:prstDash val="solid"/>
                  <a:miter/>
                </a:ln>
              </p:spPr>
              <p:txBody>
                <a:bodyPr rtlCol="0" anchor="ctr"/>
                <a:lstStyle/>
                <a:p>
                  <a:endParaRPr lang="en-US"/>
                </a:p>
              </p:txBody>
            </p:sp>
          </p:grpSp>
        </p:grpSp>
      </p:grpSp>
      <p:pic>
        <p:nvPicPr>
          <p:cNvPr id="17" name="Graphic 16" descr="Euro with solid fill">
            <a:extLst>
              <a:ext uri="{FF2B5EF4-FFF2-40B4-BE49-F238E27FC236}">
                <a16:creationId xmlns:a16="http://schemas.microsoft.com/office/drawing/2014/main" id="{BD50B086-896B-D44D-FA8C-FAF8E502B2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61604" y="2571241"/>
            <a:ext cx="914400" cy="914400"/>
          </a:xfrm>
          <a:prstGeom prst="rect">
            <a:avLst/>
          </a:prstGeom>
        </p:spPr>
      </p:pic>
    </p:spTree>
    <p:extLst>
      <p:ext uri="{BB962C8B-B14F-4D97-AF65-F5344CB8AC3E}">
        <p14:creationId xmlns:p14="http://schemas.microsoft.com/office/powerpoint/2010/main" val="4199912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BA1BFC-EA24-F661-3B61-3F37EEA71BD0}"/>
              </a:ext>
            </a:extLst>
          </p:cNvPr>
          <p:cNvSpPr>
            <a:spLocks noGrp="1"/>
          </p:cNvSpPr>
          <p:nvPr>
            <p:ph type="body" sz="quarter" idx="18"/>
          </p:nvPr>
        </p:nvSpPr>
        <p:spPr>
          <a:xfrm>
            <a:off x="5291742" y="611725"/>
            <a:ext cx="6378653" cy="5899141"/>
          </a:xfrm>
        </p:spPr>
        <p:txBody>
          <a:bodyPr>
            <a:normAutofit/>
          </a:bodyPr>
          <a:lstStyle/>
          <a:p>
            <a:pPr indent="0"/>
            <a:r>
              <a:rPr lang="en-US">
                <a:solidFill>
                  <a:srgbClr val="0B582E"/>
                </a:solidFill>
              </a:rPr>
              <a:t>By following sustainable procurement practices and decisions, risks are reduced because you will no longer face the financial impact on your brand value due to bad supplier practices. You would also be saved from the economic costs of sustainable procurement disruptions like noncompliance with environmental regulations.</a:t>
            </a:r>
          </a:p>
          <a:p>
            <a:pPr indent="0"/>
            <a:r>
              <a:rPr lang="en-US">
                <a:solidFill>
                  <a:srgbClr val="0B582E"/>
                </a:solidFill>
              </a:rPr>
              <a:t>The process of evaluating supply chain sustainability will reveal those high-risk areas that have historically been neglected, whether it’s bad supplier practices (such as modern slavery) or environmental risks (including local pollution). Investing in sustainable practices means working alongside suppliers that are compliant (or working towards being compliant) when it comes to factors like environmental regulations.</a:t>
            </a:r>
            <a:endParaRPr lang="en-IE">
              <a:solidFill>
                <a:srgbClr val="0B582E"/>
              </a:solidFill>
            </a:endParaRPr>
          </a:p>
        </p:txBody>
      </p:sp>
      <p:sp>
        <p:nvSpPr>
          <p:cNvPr id="3" name="Text Placeholder 2">
            <a:extLst>
              <a:ext uri="{FF2B5EF4-FFF2-40B4-BE49-F238E27FC236}">
                <a16:creationId xmlns:a16="http://schemas.microsoft.com/office/drawing/2014/main" id="{934361E7-5306-55F0-DA9C-CEE39BAD63C3}"/>
              </a:ext>
            </a:extLst>
          </p:cNvPr>
          <p:cNvSpPr>
            <a:spLocks noGrp="1"/>
          </p:cNvSpPr>
          <p:nvPr>
            <p:ph type="body" sz="quarter" idx="16"/>
          </p:nvPr>
        </p:nvSpPr>
        <p:spPr>
          <a:xfrm>
            <a:off x="588087" y="274895"/>
            <a:ext cx="4163428" cy="2531534"/>
          </a:xfrm>
        </p:spPr>
        <p:txBody>
          <a:bodyPr anchor="ctr"/>
          <a:lstStyle/>
          <a:p>
            <a:pPr algn="l"/>
            <a:r>
              <a:rPr lang="en-IE" b="1" i="0">
                <a:effectLst/>
                <a:latin typeface="Inter"/>
              </a:rPr>
              <a:t>Risk Reduction</a:t>
            </a:r>
          </a:p>
        </p:txBody>
      </p:sp>
      <p:grpSp>
        <p:nvGrpSpPr>
          <p:cNvPr id="4" name="Group 3">
            <a:extLst>
              <a:ext uri="{FF2B5EF4-FFF2-40B4-BE49-F238E27FC236}">
                <a16:creationId xmlns:a16="http://schemas.microsoft.com/office/drawing/2014/main" id="{650E83FD-6C86-E6D1-957B-407FA665B77F}"/>
              </a:ext>
            </a:extLst>
          </p:cNvPr>
          <p:cNvGrpSpPr/>
          <p:nvPr/>
        </p:nvGrpSpPr>
        <p:grpSpPr>
          <a:xfrm>
            <a:off x="1494919" y="3604939"/>
            <a:ext cx="1073645" cy="867598"/>
            <a:chOff x="2183461" y="3309567"/>
            <a:chExt cx="1315031" cy="1062659"/>
          </a:xfrm>
          <a:solidFill>
            <a:srgbClr val="000000"/>
          </a:solidFill>
        </p:grpSpPr>
        <p:sp>
          <p:nvSpPr>
            <p:cNvPr id="5" name="Freeform 189">
              <a:extLst>
                <a:ext uri="{FF2B5EF4-FFF2-40B4-BE49-F238E27FC236}">
                  <a16:creationId xmlns:a16="http://schemas.microsoft.com/office/drawing/2014/main" id="{89ABD7C8-30DF-65FD-281E-90CA4EE4A092}"/>
                </a:ext>
              </a:extLst>
            </p:cNvPr>
            <p:cNvSpPr/>
            <p:nvPr/>
          </p:nvSpPr>
          <p:spPr>
            <a:xfrm>
              <a:off x="2611644" y="3377920"/>
              <a:ext cx="603886" cy="896703"/>
            </a:xfrm>
            <a:custGeom>
              <a:avLst/>
              <a:gdLst>
                <a:gd name="connsiteX0" fmla="*/ 377263 w 758141"/>
                <a:gd name="connsiteY0" fmla="*/ 1125755 h 1125755"/>
                <a:gd name="connsiteX1" fmla="*/ 366538 w 758141"/>
                <a:gd name="connsiteY1" fmla="*/ 1120394 h 1125755"/>
                <a:gd name="connsiteX2" fmla="*/ 3210 w 758141"/>
                <a:gd name="connsiteY2" fmla="*/ 678133 h 1125755"/>
                <a:gd name="connsiteX3" fmla="*/ 1868 w 758141"/>
                <a:gd name="connsiteY3" fmla="*/ 663391 h 1125755"/>
                <a:gd name="connsiteX4" fmla="*/ 15275 w 758141"/>
                <a:gd name="connsiteY4" fmla="*/ 655350 h 1125755"/>
                <a:gd name="connsiteX5" fmla="*/ 145324 w 758141"/>
                <a:gd name="connsiteY5" fmla="*/ 655350 h 1125755"/>
                <a:gd name="connsiteX6" fmla="*/ 145324 w 758141"/>
                <a:gd name="connsiteY6" fmla="*/ 14742 h 1125755"/>
                <a:gd name="connsiteX7" fmla="*/ 160071 w 758141"/>
                <a:gd name="connsiteY7" fmla="*/ 0 h 1125755"/>
                <a:gd name="connsiteX8" fmla="*/ 598478 w 758141"/>
                <a:gd name="connsiteY8" fmla="*/ 0 h 1125755"/>
                <a:gd name="connsiteX9" fmla="*/ 613227 w 758141"/>
                <a:gd name="connsiteY9" fmla="*/ 14742 h 1125755"/>
                <a:gd name="connsiteX10" fmla="*/ 613227 w 758141"/>
                <a:gd name="connsiteY10" fmla="*/ 655350 h 1125755"/>
                <a:gd name="connsiteX11" fmla="*/ 743273 w 758141"/>
                <a:gd name="connsiteY11" fmla="*/ 655350 h 1125755"/>
                <a:gd name="connsiteX12" fmla="*/ 756680 w 758141"/>
                <a:gd name="connsiteY12" fmla="*/ 663391 h 1125755"/>
                <a:gd name="connsiteX13" fmla="*/ 755340 w 758141"/>
                <a:gd name="connsiteY13" fmla="*/ 678133 h 1125755"/>
                <a:gd name="connsiteX14" fmla="*/ 392012 w 758141"/>
                <a:gd name="connsiteY14" fmla="*/ 1120394 h 1125755"/>
                <a:gd name="connsiteX15" fmla="*/ 377263 w 758141"/>
                <a:gd name="connsiteY15" fmla="*/ 1125755 h 112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8141" h="1125755">
                  <a:moveTo>
                    <a:pt x="377263" y="1125755"/>
                  </a:moveTo>
                  <a:cubicBezTo>
                    <a:pt x="373242" y="1125755"/>
                    <a:pt x="369219" y="1124414"/>
                    <a:pt x="366538" y="1120394"/>
                  </a:cubicBezTo>
                  <a:lnTo>
                    <a:pt x="3210" y="678133"/>
                  </a:lnTo>
                  <a:cubicBezTo>
                    <a:pt x="-813" y="674113"/>
                    <a:pt x="-813" y="667412"/>
                    <a:pt x="1868" y="663391"/>
                  </a:cubicBezTo>
                  <a:cubicBezTo>
                    <a:pt x="4551" y="658030"/>
                    <a:pt x="9914" y="655350"/>
                    <a:pt x="15275" y="655350"/>
                  </a:cubicBezTo>
                  <a:lnTo>
                    <a:pt x="145324" y="655350"/>
                  </a:lnTo>
                  <a:lnTo>
                    <a:pt x="145324" y="14742"/>
                  </a:lnTo>
                  <a:cubicBezTo>
                    <a:pt x="145324" y="6701"/>
                    <a:pt x="152027" y="0"/>
                    <a:pt x="160071" y="0"/>
                  </a:cubicBezTo>
                  <a:lnTo>
                    <a:pt x="598478" y="0"/>
                  </a:lnTo>
                  <a:cubicBezTo>
                    <a:pt x="606523" y="0"/>
                    <a:pt x="613227" y="6701"/>
                    <a:pt x="613227" y="14742"/>
                  </a:cubicBezTo>
                  <a:lnTo>
                    <a:pt x="613227" y="655350"/>
                  </a:lnTo>
                  <a:lnTo>
                    <a:pt x="743273" y="655350"/>
                  </a:lnTo>
                  <a:cubicBezTo>
                    <a:pt x="748637" y="655350"/>
                    <a:pt x="754000" y="659371"/>
                    <a:pt x="756680" y="663391"/>
                  </a:cubicBezTo>
                  <a:cubicBezTo>
                    <a:pt x="759361" y="667412"/>
                    <a:pt x="758021" y="674113"/>
                    <a:pt x="755340" y="678133"/>
                  </a:cubicBezTo>
                  <a:lnTo>
                    <a:pt x="392012" y="1120394"/>
                  </a:lnTo>
                  <a:cubicBezTo>
                    <a:pt x="385308" y="1123075"/>
                    <a:pt x="381286" y="1125755"/>
                    <a:pt x="377263" y="1125755"/>
                  </a:cubicBezTo>
                  <a:close/>
                </a:path>
              </a:pathLst>
            </a:custGeom>
            <a:solidFill>
              <a:srgbClr val="297239"/>
            </a:solidFill>
            <a:ln w="13404" cap="flat">
              <a:noFill/>
              <a:prstDash val="solid"/>
              <a:miter/>
            </a:ln>
          </p:spPr>
          <p:txBody>
            <a:bodyPr rtlCol="0" anchor="ctr"/>
            <a:lstStyle/>
            <a:p>
              <a:endParaRPr lang="en-US"/>
            </a:p>
          </p:txBody>
        </p:sp>
        <p:grpSp>
          <p:nvGrpSpPr>
            <p:cNvPr id="6" name="Graphic 8">
              <a:extLst>
                <a:ext uri="{FF2B5EF4-FFF2-40B4-BE49-F238E27FC236}">
                  <a16:creationId xmlns:a16="http://schemas.microsoft.com/office/drawing/2014/main" id="{EF4ADD52-E488-8647-003D-E44D2D0433DB}"/>
                </a:ext>
              </a:extLst>
            </p:cNvPr>
            <p:cNvGrpSpPr/>
            <p:nvPr/>
          </p:nvGrpSpPr>
          <p:grpSpPr>
            <a:xfrm>
              <a:off x="2183461" y="3309567"/>
              <a:ext cx="1315031" cy="1062659"/>
              <a:chOff x="6363120" y="2593423"/>
              <a:chExt cx="700697" cy="566224"/>
            </a:xfrm>
            <a:grpFill/>
          </p:grpSpPr>
          <p:grpSp>
            <p:nvGrpSpPr>
              <p:cNvPr id="7" name="Graphic 8">
                <a:extLst>
                  <a:ext uri="{FF2B5EF4-FFF2-40B4-BE49-F238E27FC236}">
                    <a16:creationId xmlns:a16="http://schemas.microsoft.com/office/drawing/2014/main" id="{9840F8F6-5733-17A2-FFD1-34C9DFDA5A57}"/>
                  </a:ext>
                </a:extLst>
              </p:cNvPr>
              <p:cNvGrpSpPr/>
              <p:nvPr/>
            </p:nvGrpSpPr>
            <p:grpSpPr>
              <a:xfrm>
                <a:off x="6520715" y="2593423"/>
                <a:ext cx="379810" cy="566224"/>
                <a:chOff x="6520715" y="2593423"/>
                <a:chExt cx="379810" cy="566224"/>
              </a:xfrm>
              <a:grpFill/>
            </p:grpSpPr>
            <p:sp>
              <p:nvSpPr>
                <p:cNvPr id="14" name="Freeform 198">
                  <a:extLst>
                    <a:ext uri="{FF2B5EF4-FFF2-40B4-BE49-F238E27FC236}">
                      <a16:creationId xmlns:a16="http://schemas.microsoft.com/office/drawing/2014/main" id="{68905696-074A-93D9-1FA0-BC5AFA438B75}"/>
                    </a:ext>
                  </a:extLst>
                </p:cNvPr>
                <p:cNvSpPr/>
                <p:nvPr/>
              </p:nvSpPr>
              <p:spPr>
                <a:xfrm>
                  <a:off x="6520715" y="2593423"/>
                  <a:ext cx="379810" cy="566224"/>
                </a:xfrm>
                <a:custGeom>
                  <a:avLst/>
                  <a:gdLst>
                    <a:gd name="connsiteX0" fmla="*/ 189270 w 379810"/>
                    <a:gd name="connsiteY0" fmla="*/ 566224 h 566224"/>
                    <a:gd name="connsiteX1" fmla="*/ 183762 w 379810"/>
                    <a:gd name="connsiteY1" fmla="*/ 563683 h 566224"/>
                    <a:gd name="connsiteX2" fmla="*/ 1586 w 379810"/>
                    <a:gd name="connsiteY2" fmla="*/ 341344 h 566224"/>
                    <a:gd name="connsiteX3" fmla="*/ 739 w 379810"/>
                    <a:gd name="connsiteY3" fmla="*/ 333721 h 566224"/>
                    <a:gd name="connsiteX4" fmla="*/ 7517 w 379810"/>
                    <a:gd name="connsiteY4" fmla="*/ 329486 h 566224"/>
                    <a:gd name="connsiteX5" fmla="*/ 72762 w 379810"/>
                    <a:gd name="connsiteY5" fmla="*/ 329486 h 566224"/>
                    <a:gd name="connsiteX6" fmla="*/ 72762 w 379810"/>
                    <a:gd name="connsiteY6" fmla="*/ 7200 h 566224"/>
                    <a:gd name="connsiteX7" fmla="*/ 79964 w 379810"/>
                    <a:gd name="connsiteY7" fmla="*/ 0 h 566224"/>
                    <a:gd name="connsiteX8" fmla="*/ 299846 w 379810"/>
                    <a:gd name="connsiteY8" fmla="*/ 0 h 566224"/>
                    <a:gd name="connsiteX9" fmla="*/ 307049 w 379810"/>
                    <a:gd name="connsiteY9" fmla="*/ 7200 h 566224"/>
                    <a:gd name="connsiteX10" fmla="*/ 307049 w 379810"/>
                    <a:gd name="connsiteY10" fmla="*/ 329486 h 566224"/>
                    <a:gd name="connsiteX11" fmla="*/ 372293 w 379810"/>
                    <a:gd name="connsiteY11" fmla="*/ 329486 h 566224"/>
                    <a:gd name="connsiteX12" fmla="*/ 379072 w 379810"/>
                    <a:gd name="connsiteY12" fmla="*/ 333721 h 566224"/>
                    <a:gd name="connsiteX13" fmla="*/ 378224 w 379810"/>
                    <a:gd name="connsiteY13" fmla="*/ 341344 h 566224"/>
                    <a:gd name="connsiteX14" fmla="*/ 196048 w 379810"/>
                    <a:gd name="connsiteY14" fmla="*/ 563683 h 566224"/>
                    <a:gd name="connsiteX15" fmla="*/ 189270 w 379810"/>
                    <a:gd name="connsiteY15" fmla="*/ 566224 h 566224"/>
                    <a:gd name="connsiteX16" fmla="*/ 22346 w 379810"/>
                    <a:gd name="connsiteY16" fmla="*/ 343885 h 566224"/>
                    <a:gd name="connsiteX17" fmla="*/ 189270 w 379810"/>
                    <a:gd name="connsiteY17" fmla="*/ 547167 h 566224"/>
                    <a:gd name="connsiteX18" fmla="*/ 356194 w 379810"/>
                    <a:gd name="connsiteY18" fmla="*/ 343885 h 566224"/>
                    <a:gd name="connsiteX19" fmla="*/ 299423 w 379810"/>
                    <a:gd name="connsiteY19" fmla="*/ 343885 h 566224"/>
                    <a:gd name="connsiteX20" fmla="*/ 292221 w 379810"/>
                    <a:gd name="connsiteY20" fmla="*/ 336685 h 566224"/>
                    <a:gd name="connsiteX21" fmla="*/ 292221 w 379810"/>
                    <a:gd name="connsiteY21" fmla="*/ 14399 h 566224"/>
                    <a:gd name="connsiteX22" fmla="*/ 87167 w 379810"/>
                    <a:gd name="connsiteY22" fmla="*/ 14399 h 566224"/>
                    <a:gd name="connsiteX23" fmla="*/ 87167 w 379810"/>
                    <a:gd name="connsiteY23" fmla="*/ 336685 h 566224"/>
                    <a:gd name="connsiteX24" fmla="*/ 79964 w 379810"/>
                    <a:gd name="connsiteY24" fmla="*/ 343885 h 566224"/>
                    <a:gd name="connsiteX25" fmla="*/ 22346 w 379810"/>
                    <a:gd name="connsiteY25" fmla="*/ 343885 h 56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9810" h="566224">
                      <a:moveTo>
                        <a:pt x="189270" y="566224"/>
                      </a:moveTo>
                      <a:cubicBezTo>
                        <a:pt x="187151" y="566224"/>
                        <a:pt x="185033" y="565377"/>
                        <a:pt x="183762" y="563683"/>
                      </a:cubicBezTo>
                      <a:lnTo>
                        <a:pt x="1586" y="341344"/>
                      </a:lnTo>
                      <a:cubicBezTo>
                        <a:pt x="-108" y="339226"/>
                        <a:pt x="-532" y="336262"/>
                        <a:pt x="739" y="333721"/>
                      </a:cubicBezTo>
                      <a:cubicBezTo>
                        <a:pt x="2010" y="331180"/>
                        <a:pt x="4552" y="329486"/>
                        <a:pt x="7517" y="329486"/>
                      </a:cubicBezTo>
                      <a:lnTo>
                        <a:pt x="72762" y="329486"/>
                      </a:lnTo>
                      <a:lnTo>
                        <a:pt x="72762" y="7200"/>
                      </a:lnTo>
                      <a:cubicBezTo>
                        <a:pt x="72762" y="2965"/>
                        <a:pt x="76151" y="0"/>
                        <a:pt x="79964" y="0"/>
                      </a:cubicBezTo>
                      <a:lnTo>
                        <a:pt x="299846" y="0"/>
                      </a:lnTo>
                      <a:cubicBezTo>
                        <a:pt x="304083" y="0"/>
                        <a:pt x="307049" y="3388"/>
                        <a:pt x="307049" y="7200"/>
                      </a:cubicBezTo>
                      <a:lnTo>
                        <a:pt x="307049" y="329486"/>
                      </a:lnTo>
                      <a:lnTo>
                        <a:pt x="372293" y="329486"/>
                      </a:lnTo>
                      <a:cubicBezTo>
                        <a:pt x="375259" y="329486"/>
                        <a:pt x="377801" y="331180"/>
                        <a:pt x="379072" y="333721"/>
                      </a:cubicBezTo>
                      <a:cubicBezTo>
                        <a:pt x="380343" y="336262"/>
                        <a:pt x="379919" y="339226"/>
                        <a:pt x="378224" y="341344"/>
                      </a:cubicBezTo>
                      <a:lnTo>
                        <a:pt x="196048" y="563683"/>
                      </a:lnTo>
                      <a:cubicBezTo>
                        <a:pt x="193506" y="564954"/>
                        <a:pt x="191388" y="566224"/>
                        <a:pt x="189270" y="566224"/>
                      </a:cubicBezTo>
                      <a:close/>
                      <a:moveTo>
                        <a:pt x="22346" y="343885"/>
                      </a:moveTo>
                      <a:lnTo>
                        <a:pt x="189270" y="547167"/>
                      </a:lnTo>
                      <a:lnTo>
                        <a:pt x="356194" y="343885"/>
                      </a:lnTo>
                      <a:lnTo>
                        <a:pt x="299423" y="343885"/>
                      </a:lnTo>
                      <a:cubicBezTo>
                        <a:pt x="295610" y="343885"/>
                        <a:pt x="292221" y="340497"/>
                        <a:pt x="292221" y="336685"/>
                      </a:cubicBezTo>
                      <a:lnTo>
                        <a:pt x="292221" y="14399"/>
                      </a:lnTo>
                      <a:lnTo>
                        <a:pt x="87167" y="14399"/>
                      </a:lnTo>
                      <a:lnTo>
                        <a:pt x="87167" y="336685"/>
                      </a:lnTo>
                      <a:cubicBezTo>
                        <a:pt x="87167" y="340920"/>
                        <a:pt x="83777" y="343885"/>
                        <a:pt x="79964" y="343885"/>
                      </a:cubicBezTo>
                      <a:lnTo>
                        <a:pt x="22346" y="343885"/>
                      </a:lnTo>
                      <a:close/>
                    </a:path>
                  </a:pathLst>
                </a:custGeom>
                <a:grpFill/>
                <a:ln w="4233" cap="flat">
                  <a:noFill/>
                  <a:prstDash val="solid"/>
                  <a:miter/>
                </a:ln>
              </p:spPr>
              <p:txBody>
                <a:bodyPr rtlCol="0" anchor="ctr"/>
                <a:lstStyle/>
                <a:p>
                  <a:endParaRPr lang="en-US"/>
                </a:p>
              </p:txBody>
            </p:sp>
            <p:sp>
              <p:nvSpPr>
                <p:cNvPr id="15" name="Freeform 199">
                  <a:extLst>
                    <a:ext uri="{FF2B5EF4-FFF2-40B4-BE49-F238E27FC236}">
                      <a16:creationId xmlns:a16="http://schemas.microsoft.com/office/drawing/2014/main" id="{31D14E73-FEC9-4791-C463-A249CF1D741E}"/>
                    </a:ext>
                  </a:extLst>
                </p:cNvPr>
                <p:cNvSpPr/>
                <p:nvPr/>
              </p:nvSpPr>
              <p:spPr>
                <a:xfrm>
                  <a:off x="6597399" y="2629844"/>
                  <a:ext cx="225596" cy="472206"/>
                </a:xfrm>
                <a:custGeom>
                  <a:avLst/>
                  <a:gdLst>
                    <a:gd name="connsiteX0" fmla="*/ 112586 w 225596"/>
                    <a:gd name="connsiteY0" fmla="*/ 472207 h 472206"/>
                    <a:gd name="connsiteX1" fmla="*/ 107079 w 225596"/>
                    <a:gd name="connsiteY1" fmla="*/ 469666 h 472206"/>
                    <a:gd name="connsiteX2" fmla="*/ 90980 w 225596"/>
                    <a:gd name="connsiteY2" fmla="*/ 449761 h 472206"/>
                    <a:gd name="connsiteX3" fmla="*/ 91827 w 225596"/>
                    <a:gd name="connsiteY3" fmla="*/ 439597 h 472206"/>
                    <a:gd name="connsiteX4" fmla="*/ 102418 w 225596"/>
                    <a:gd name="connsiteY4" fmla="*/ 440867 h 472206"/>
                    <a:gd name="connsiteX5" fmla="*/ 113010 w 225596"/>
                    <a:gd name="connsiteY5" fmla="*/ 453573 h 472206"/>
                    <a:gd name="connsiteX6" fmla="*/ 123602 w 225596"/>
                    <a:gd name="connsiteY6" fmla="*/ 440444 h 472206"/>
                    <a:gd name="connsiteX7" fmla="*/ 133770 w 225596"/>
                    <a:gd name="connsiteY7" fmla="*/ 439597 h 472206"/>
                    <a:gd name="connsiteX8" fmla="*/ 134617 w 225596"/>
                    <a:gd name="connsiteY8" fmla="*/ 449761 h 472206"/>
                    <a:gd name="connsiteX9" fmla="*/ 118518 w 225596"/>
                    <a:gd name="connsiteY9" fmla="*/ 469666 h 472206"/>
                    <a:gd name="connsiteX10" fmla="*/ 117247 w 225596"/>
                    <a:gd name="connsiteY10" fmla="*/ 470936 h 472206"/>
                    <a:gd name="connsiteX11" fmla="*/ 112586 w 225596"/>
                    <a:gd name="connsiteY11" fmla="*/ 472207 h 472206"/>
                    <a:gd name="connsiteX12" fmla="*/ 80388 w 225596"/>
                    <a:gd name="connsiteY12" fmla="*/ 432821 h 472206"/>
                    <a:gd name="connsiteX13" fmla="*/ 74457 w 225596"/>
                    <a:gd name="connsiteY13" fmla="*/ 430280 h 472206"/>
                    <a:gd name="connsiteX14" fmla="*/ 58358 w 225596"/>
                    <a:gd name="connsiteY14" fmla="*/ 410375 h 472206"/>
                    <a:gd name="connsiteX15" fmla="*/ 59628 w 225596"/>
                    <a:gd name="connsiteY15" fmla="*/ 400211 h 472206"/>
                    <a:gd name="connsiteX16" fmla="*/ 69796 w 225596"/>
                    <a:gd name="connsiteY16" fmla="*/ 401058 h 472206"/>
                    <a:gd name="connsiteX17" fmla="*/ 85896 w 225596"/>
                    <a:gd name="connsiteY17" fmla="*/ 420963 h 472206"/>
                    <a:gd name="connsiteX18" fmla="*/ 85048 w 225596"/>
                    <a:gd name="connsiteY18" fmla="*/ 431127 h 472206"/>
                    <a:gd name="connsiteX19" fmla="*/ 80388 w 225596"/>
                    <a:gd name="connsiteY19" fmla="*/ 432821 h 472206"/>
                    <a:gd name="connsiteX20" fmla="*/ 145209 w 225596"/>
                    <a:gd name="connsiteY20" fmla="*/ 432397 h 472206"/>
                    <a:gd name="connsiteX21" fmla="*/ 140548 w 225596"/>
                    <a:gd name="connsiteY21" fmla="*/ 430703 h 472206"/>
                    <a:gd name="connsiteX22" fmla="*/ 139701 w 225596"/>
                    <a:gd name="connsiteY22" fmla="*/ 420539 h 472206"/>
                    <a:gd name="connsiteX23" fmla="*/ 155801 w 225596"/>
                    <a:gd name="connsiteY23" fmla="*/ 400635 h 472206"/>
                    <a:gd name="connsiteX24" fmla="*/ 165968 w 225596"/>
                    <a:gd name="connsiteY24" fmla="*/ 399788 h 472206"/>
                    <a:gd name="connsiteX25" fmla="*/ 167239 w 225596"/>
                    <a:gd name="connsiteY25" fmla="*/ 409952 h 472206"/>
                    <a:gd name="connsiteX26" fmla="*/ 151140 w 225596"/>
                    <a:gd name="connsiteY26" fmla="*/ 429856 h 472206"/>
                    <a:gd name="connsiteX27" fmla="*/ 145209 w 225596"/>
                    <a:gd name="connsiteY27" fmla="*/ 432397 h 472206"/>
                    <a:gd name="connsiteX28" fmla="*/ 47766 w 225596"/>
                    <a:gd name="connsiteY28" fmla="*/ 393011 h 472206"/>
                    <a:gd name="connsiteX29" fmla="*/ 42258 w 225596"/>
                    <a:gd name="connsiteY29" fmla="*/ 390470 h 472206"/>
                    <a:gd name="connsiteX30" fmla="*/ 26159 w 225596"/>
                    <a:gd name="connsiteY30" fmla="*/ 370566 h 472206"/>
                    <a:gd name="connsiteX31" fmla="*/ 27006 w 225596"/>
                    <a:gd name="connsiteY31" fmla="*/ 360402 h 472206"/>
                    <a:gd name="connsiteX32" fmla="*/ 37174 w 225596"/>
                    <a:gd name="connsiteY32" fmla="*/ 361249 h 472206"/>
                    <a:gd name="connsiteX33" fmla="*/ 53273 w 225596"/>
                    <a:gd name="connsiteY33" fmla="*/ 381153 h 472206"/>
                    <a:gd name="connsiteX34" fmla="*/ 52426 w 225596"/>
                    <a:gd name="connsiteY34" fmla="*/ 391317 h 472206"/>
                    <a:gd name="connsiteX35" fmla="*/ 47766 w 225596"/>
                    <a:gd name="connsiteY35" fmla="*/ 393011 h 472206"/>
                    <a:gd name="connsiteX36" fmla="*/ 177831 w 225596"/>
                    <a:gd name="connsiteY36" fmla="*/ 393011 h 472206"/>
                    <a:gd name="connsiteX37" fmla="*/ 173171 w 225596"/>
                    <a:gd name="connsiteY37" fmla="*/ 391317 h 472206"/>
                    <a:gd name="connsiteX38" fmla="*/ 172323 w 225596"/>
                    <a:gd name="connsiteY38" fmla="*/ 381153 h 472206"/>
                    <a:gd name="connsiteX39" fmla="*/ 188423 w 225596"/>
                    <a:gd name="connsiteY39" fmla="*/ 361249 h 472206"/>
                    <a:gd name="connsiteX40" fmla="*/ 198591 w 225596"/>
                    <a:gd name="connsiteY40" fmla="*/ 360402 h 472206"/>
                    <a:gd name="connsiteX41" fmla="*/ 199438 w 225596"/>
                    <a:gd name="connsiteY41" fmla="*/ 370989 h 472206"/>
                    <a:gd name="connsiteX42" fmla="*/ 183339 w 225596"/>
                    <a:gd name="connsiteY42" fmla="*/ 390894 h 472206"/>
                    <a:gd name="connsiteX43" fmla="*/ 177831 w 225596"/>
                    <a:gd name="connsiteY43" fmla="*/ 393011 h 472206"/>
                    <a:gd name="connsiteX44" fmla="*/ 15144 w 225596"/>
                    <a:gd name="connsiteY44" fmla="*/ 353626 h 472206"/>
                    <a:gd name="connsiteX45" fmla="*/ 9636 w 225596"/>
                    <a:gd name="connsiteY45" fmla="*/ 351085 h 472206"/>
                    <a:gd name="connsiteX46" fmla="*/ 1586 w 225596"/>
                    <a:gd name="connsiteY46" fmla="*/ 341344 h 472206"/>
                    <a:gd name="connsiteX47" fmla="*/ 739 w 225596"/>
                    <a:gd name="connsiteY47" fmla="*/ 333721 h 472206"/>
                    <a:gd name="connsiteX48" fmla="*/ 7518 w 225596"/>
                    <a:gd name="connsiteY48" fmla="*/ 329486 h 472206"/>
                    <a:gd name="connsiteX49" fmla="*/ 20228 w 225596"/>
                    <a:gd name="connsiteY49" fmla="*/ 329486 h 472206"/>
                    <a:gd name="connsiteX50" fmla="*/ 27430 w 225596"/>
                    <a:gd name="connsiteY50" fmla="*/ 336685 h 472206"/>
                    <a:gd name="connsiteX51" fmla="*/ 22346 w 225596"/>
                    <a:gd name="connsiteY51" fmla="*/ 343885 h 472206"/>
                    <a:gd name="connsiteX52" fmla="*/ 20228 w 225596"/>
                    <a:gd name="connsiteY52" fmla="*/ 352355 h 472206"/>
                    <a:gd name="connsiteX53" fmla="*/ 15144 w 225596"/>
                    <a:gd name="connsiteY53" fmla="*/ 353626 h 472206"/>
                    <a:gd name="connsiteX54" fmla="*/ 210029 w 225596"/>
                    <a:gd name="connsiteY54" fmla="*/ 353626 h 472206"/>
                    <a:gd name="connsiteX55" fmla="*/ 205369 w 225596"/>
                    <a:gd name="connsiteY55" fmla="*/ 351932 h 472206"/>
                    <a:gd name="connsiteX56" fmla="*/ 203251 w 225596"/>
                    <a:gd name="connsiteY56" fmla="*/ 343885 h 472206"/>
                    <a:gd name="connsiteX57" fmla="*/ 197743 w 225596"/>
                    <a:gd name="connsiteY57" fmla="*/ 336685 h 472206"/>
                    <a:gd name="connsiteX58" fmla="*/ 204946 w 225596"/>
                    <a:gd name="connsiteY58" fmla="*/ 329486 h 472206"/>
                    <a:gd name="connsiteX59" fmla="*/ 218079 w 225596"/>
                    <a:gd name="connsiteY59" fmla="*/ 329486 h 472206"/>
                    <a:gd name="connsiteX60" fmla="*/ 224858 w 225596"/>
                    <a:gd name="connsiteY60" fmla="*/ 333721 h 472206"/>
                    <a:gd name="connsiteX61" fmla="*/ 224011 w 225596"/>
                    <a:gd name="connsiteY61" fmla="*/ 341344 h 472206"/>
                    <a:gd name="connsiteX62" fmla="*/ 215961 w 225596"/>
                    <a:gd name="connsiteY62" fmla="*/ 351085 h 472206"/>
                    <a:gd name="connsiteX63" fmla="*/ 210029 w 225596"/>
                    <a:gd name="connsiteY63" fmla="*/ 353626 h 472206"/>
                    <a:gd name="connsiteX64" fmla="*/ 38869 w 225596"/>
                    <a:gd name="connsiteY64" fmla="*/ 337532 h 472206"/>
                    <a:gd name="connsiteX65" fmla="*/ 31667 w 225596"/>
                    <a:gd name="connsiteY65" fmla="*/ 330333 h 472206"/>
                    <a:gd name="connsiteX66" fmla="*/ 31667 w 225596"/>
                    <a:gd name="connsiteY66" fmla="*/ 304923 h 472206"/>
                    <a:gd name="connsiteX67" fmla="*/ 38869 w 225596"/>
                    <a:gd name="connsiteY67" fmla="*/ 297723 h 472206"/>
                    <a:gd name="connsiteX68" fmla="*/ 46495 w 225596"/>
                    <a:gd name="connsiteY68" fmla="*/ 304923 h 472206"/>
                    <a:gd name="connsiteX69" fmla="*/ 46495 w 225596"/>
                    <a:gd name="connsiteY69" fmla="*/ 330333 h 472206"/>
                    <a:gd name="connsiteX70" fmla="*/ 38869 w 225596"/>
                    <a:gd name="connsiteY70" fmla="*/ 337532 h 472206"/>
                    <a:gd name="connsiteX71" fmla="*/ 186304 w 225596"/>
                    <a:gd name="connsiteY71" fmla="*/ 337109 h 472206"/>
                    <a:gd name="connsiteX72" fmla="*/ 179102 w 225596"/>
                    <a:gd name="connsiteY72" fmla="*/ 329909 h 472206"/>
                    <a:gd name="connsiteX73" fmla="*/ 179102 w 225596"/>
                    <a:gd name="connsiteY73" fmla="*/ 304076 h 472206"/>
                    <a:gd name="connsiteX74" fmla="*/ 186304 w 225596"/>
                    <a:gd name="connsiteY74" fmla="*/ 296876 h 472206"/>
                    <a:gd name="connsiteX75" fmla="*/ 193506 w 225596"/>
                    <a:gd name="connsiteY75" fmla="*/ 304076 h 472206"/>
                    <a:gd name="connsiteX76" fmla="*/ 193506 w 225596"/>
                    <a:gd name="connsiteY76" fmla="*/ 329909 h 472206"/>
                    <a:gd name="connsiteX77" fmla="*/ 186304 w 225596"/>
                    <a:gd name="connsiteY77" fmla="*/ 337109 h 472206"/>
                    <a:gd name="connsiteX78" fmla="*/ 38869 w 225596"/>
                    <a:gd name="connsiteY78" fmla="*/ 286289 h 472206"/>
                    <a:gd name="connsiteX79" fmla="*/ 31667 w 225596"/>
                    <a:gd name="connsiteY79" fmla="*/ 279089 h 472206"/>
                    <a:gd name="connsiteX80" fmla="*/ 31667 w 225596"/>
                    <a:gd name="connsiteY80" fmla="*/ 253679 h 472206"/>
                    <a:gd name="connsiteX81" fmla="*/ 38869 w 225596"/>
                    <a:gd name="connsiteY81" fmla="*/ 246479 h 472206"/>
                    <a:gd name="connsiteX82" fmla="*/ 46495 w 225596"/>
                    <a:gd name="connsiteY82" fmla="*/ 253679 h 472206"/>
                    <a:gd name="connsiteX83" fmla="*/ 46495 w 225596"/>
                    <a:gd name="connsiteY83" fmla="*/ 279089 h 472206"/>
                    <a:gd name="connsiteX84" fmla="*/ 38869 w 225596"/>
                    <a:gd name="connsiteY84" fmla="*/ 286289 h 472206"/>
                    <a:gd name="connsiteX85" fmla="*/ 186304 w 225596"/>
                    <a:gd name="connsiteY85" fmla="*/ 285865 h 472206"/>
                    <a:gd name="connsiteX86" fmla="*/ 179102 w 225596"/>
                    <a:gd name="connsiteY86" fmla="*/ 278665 h 472206"/>
                    <a:gd name="connsiteX87" fmla="*/ 179102 w 225596"/>
                    <a:gd name="connsiteY87" fmla="*/ 253255 h 472206"/>
                    <a:gd name="connsiteX88" fmla="*/ 186304 w 225596"/>
                    <a:gd name="connsiteY88" fmla="*/ 246056 h 472206"/>
                    <a:gd name="connsiteX89" fmla="*/ 193506 w 225596"/>
                    <a:gd name="connsiteY89" fmla="*/ 253255 h 472206"/>
                    <a:gd name="connsiteX90" fmla="*/ 193506 w 225596"/>
                    <a:gd name="connsiteY90" fmla="*/ 278665 h 472206"/>
                    <a:gd name="connsiteX91" fmla="*/ 186304 w 225596"/>
                    <a:gd name="connsiteY91" fmla="*/ 285865 h 472206"/>
                    <a:gd name="connsiteX92" fmla="*/ 38869 w 225596"/>
                    <a:gd name="connsiteY92" fmla="*/ 235045 h 472206"/>
                    <a:gd name="connsiteX93" fmla="*/ 31667 w 225596"/>
                    <a:gd name="connsiteY93" fmla="*/ 227845 h 472206"/>
                    <a:gd name="connsiteX94" fmla="*/ 31667 w 225596"/>
                    <a:gd name="connsiteY94" fmla="*/ 202011 h 472206"/>
                    <a:gd name="connsiteX95" fmla="*/ 38869 w 225596"/>
                    <a:gd name="connsiteY95" fmla="*/ 194812 h 472206"/>
                    <a:gd name="connsiteX96" fmla="*/ 46495 w 225596"/>
                    <a:gd name="connsiteY96" fmla="*/ 202011 h 472206"/>
                    <a:gd name="connsiteX97" fmla="*/ 46495 w 225596"/>
                    <a:gd name="connsiteY97" fmla="*/ 227845 h 472206"/>
                    <a:gd name="connsiteX98" fmla="*/ 38869 w 225596"/>
                    <a:gd name="connsiteY98" fmla="*/ 235045 h 472206"/>
                    <a:gd name="connsiteX99" fmla="*/ 186304 w 225596"/>
                    <a:gd name="connsiteY99" fmla="*/ 234621 h 472206"/>
                    <a:gd name="connsiteX100" fmla="*/ 179102 w 225596"/>
                    <a:gd name="connsiteY100" fmla="*/ 227422 h 472206"/>
                    <a:gd name="connsiteX101" fmla="*/ 179102 w 225596"/>
                    <a:gd name="connsiteY101" fmla="*/ 202011 h 472206"/>
                    <a:gd name="connsiteX102" fmla="*/ 186304 w 225596"/>
                    <a:gd name="connsiteY102" fmla="*/ 194812 h 472206"/>
                    <a:gd name="connsiteX103" fmla="*/ 193506 w 225596"/>
                    <a:gd name="connsiteY103" fmla="*/ 202011 h 472206"/>
                    <a:gd name="connsiteX104" fmla="*/ 193506 w 225596"/>
                    <a:gd name="connsiteY104" fmla="*/ 227422 h 472206"/>
                    <a:gd name="connsiteX105" fmla="*/ 186304 w 225596"/>
                    <a:gd name="connsiteY105" fmla="*/ 234621 h 472206"/>
                    <a:gd name="connsiteX106" fmla="*/ 38869 w 225596"/>
                    <a:gd name="connsiteY106" fmla="*/ 183801 h 472206"/>
                    <a:gd name="connsiteX107" fmla="*/ 31667 w 225596"/>
                    <a:gd name="connsiteY107" fmla="*/ 176601 h 472206"/>
                    <a:gd name="connsiteX108" fmla="*/ 31667 w 225596"/>
                    <a:gd name="connsiteY108" fmla="*/ 151191 h 472206"/>
                    <a:gd name="connsiteX109" fmla="*/ 38869 w 225596"/>
                    <a:gd name="connsiteY109" fmla="*/ 143991 h 472206"/>
                    <a:gd name="connsiteX110" fmla="*/ 46495 w 225596"/>
                    <a:gd name="connsiteY110" fmla="*/ 151191 h 472206"/>
                    <a:gd name="connsiteX111" fmla="*/ 46495 w 225596"/>
                    <a:gd name="connsiteY111" fmla="*/ 176601 h 472206"/>
                    <a:gd name="connsiteX112" fmla="*/ 38869 w 225596"/>
                    <a:gd name="connsiteY112" fmla="*/ 183801 h 472206"/>
                    <a:gd name="connsiteX113" fmla="*/ 186304 w 225596"/>
                    <a:gd name="connsiteY113" fmla="*/ 183377 h 472206"/>
                    <a:gd name="connsiteX114" fmla="*/ 179102 w 225596"/>
                    <a:gd name="connsiteY114" fmla="*/ 176178 h 472206"/>
                    <a:gd name="connsiteX115" fmla="*/ 179102 w 225596"/>
                    <a:gd name="connsiteY115" fmla="*/ 150767 h 472206"/>
                    <a:gd name="connsiteX116" fmla="*/ 186304 w 225596"/>
                    <a:gd name="connsiteY116" fmla="*/ 143568 h 472206"/>
                    <a:gd name="connsiteX117" fmla="*/ 193506 w 225596"/>
                    <a:gd name="connsiteY117" fmla="*/ 150767 h 472206"/>
                    <a:gd name="connsiteX118" fmla="*/ 193506 w 225596"/>
                    <a:gd name="connsiteY118" fmla="*/ 176178 h 472206"/>
                    <a:gd name="connsiteX119" fmla="*/ 186304 w 225596"/>
                    <a:gd name="connsiteY119" fmla="*/ 183377 h 472206"/>
                    <a:gd name="connsiteX120" fmla="*/ 38869 w 225596"/>
                    <a:gd name="connsiteY120" fmla="*/ 132557 h 472206"/>
                    <a:gd name="connsiteX121" fmla="*/ 31667 w 225596"/>
                    <a:gd name="connsiteY121" fmla="*/ 125357 h 472206"/>
                    <a:gd name="connsiteX122" fmla="*/ 31667 w 225596"/>
                    <a:gd name="connsiteY122" fmla="*/ 99947 h 472206"/>
                    <a:gd name="connsiteX123" fmla="*/ 38869 w 225596"/>
                    <a:gd name="connsiteY123" fmla="*/ 92324 h 472206"/>
                    <a:gd name="connsiteX124" fmla="*/ 46495 w 225596"/>
                    <a:gd name="connsiteY124" fmla="*/ 99947 h 472206"/>
                    <a:gd name="connsiteX125" fmla="*/ 46495 w 225596"/>
                    <a:gd name="connsiteY125" fmla="*/ 125357 h 472206"/>
                    <a:gd name="connsiteX126" fmla="*/ 38869 w 225596"/>
                    <a:gd name="connsiteY126" fmla="*/ 132557 h 472206"/>
                    <a:gd name="connsiteX127" fmla="*/ 186304 w 225596"/>
                    <a:gd name="connsiteY127" fmla="*/ 132557 h 472206"/>
                    <a:gd name="connsiteX128" fmla="*/ 179102 w 225596"/>
                    <a:gd name="connsiteY128" fmla="*/ 125357 h 472206"/>
                    <a:gd name="connsiteX129" fmla="*/ 179102 w 225596"/>
                    <a:gd name="connsiteY129" fmla="*/ 99947 h 472206"/>
                    <a:gd name="connsiteX130" fmla="*/ 186304 w 225596"/>
                    <a:gd name="connsiteY130" fmla="*/ 92747 h 472206"/>
                    <a:gd name="connsiteX131" fmla="*/ 193506 w 225596"/>
                    <a:gd name="connsiteY131" fmla="*/ 99947 h 472206"/>
                    <a:gd name="connsiteX132" fmla="*/ 193506 w 225596"/>
                    <a:gd name="connsiteY132" fmla="*/ 125357 h 472206"/>
                    <a:gd name="connsiteX133" fmla="*/ 186304 w 225596"/>
                    <a:gd name="connsiteY133" fmla="*/ 132557 h 472206"/>
                    <a:gd name="connsiteX134" fmla="*/ 38869 w 225596"/>
                    <a:gd name="connsiteY134" fmla="*/ 81736 h 472206"/>
                    <a:gd name="connsiteX135" fmla="*/ 31667 w 225596"/>
                    <a:gd name="connsiteY135" fmla="*/ 74113 h 472206"/>
                    <a:gd name="connsiteX136" fmla="*/ 31667 w 225596"/>
                    <a:gd name="connsiteY136" fmla="*/ 48703 h 472206"/>
                    <a:gd name="connsiteX137" fmla="*/ 38869 w 225596"/>
                    <a:gd name="connsiteY137" fmla="*/ 41503 h 472206"/>
                    <a:gd name="connsiteX138" fmla="*/ 46495 w 225596"/>
                    <a:gd name="connsiteY138" fmla="*/ 48703 h 472206"/>
                    <a:gd name="connsiteX139" fmla="*/ 46495 w 225596"/>
                    <a:gd name="connsiteY139" fmla="*/ 74113 h 472206"/>
                    <a:gd name="connsiteX140" fmla="*/ 38869 w 225596"/>
                    <a:gd name="connsiteY140" fmla="*/ 81736 h 472206"/>
                    <a:gd name="connsiteX141" fmla="*/ 186304 w 225596"/>
                    <a:gd name="connsiteY141" fmla="*/ 81313 h 472206"/>
                    <a:gd name="connsiteX142" fmla="*/ 179102 w 225596"/>
                    <a:gd name="connsiteY142" fmla="*/ 74113 h 472206"/>
                    <a:gd name="connsiteX143" fmla="*/ 179102 w 225596"/>
                    <a:gd name="connsiteY143" fmla="*/ 48703 h 472206"/>
                    <a:gd name="connsiteX144" fmla="*/ 186304 w 225596"/>
                    <a:gd name="connsiteY144" fmla="*/ 41503 h 472206"/>
                    <a:gd name="connsiteX145" fmla="*/ 193506 w 225596"/>
                    <a:gd name="connsiteY145" fmla="*/ 48703 h 472206"/>
                    <a:gd name="connsiteX146" fmla="*/ 193506 w 225596"/>
                    <a:gd name="connsiteY146" fmla="*/ 74113 h 472206"/>
                    <a:gd name="connsiteX147" fmla="*/ 186304 w 225596"/>
                    <a:gd name="connsiteY147" fmla="*/ 81313 h 472206"/>
                    <a:gd name="connsiteX148" fmla="*/ 38869 w 225596"/>
                    <a:gd name="connsiteY148" fmla="*/ 30492 h 472206"/>
                    <a:gd name="connsiteX149" fmla="*/ 31667 w 225596"/>
                    <a:gd name="connsiteY149" fmla="*/ 23293 h 472206"/>
                    <a:gd name="connsiteX150" fmla="*/ 31667 w 225596"/>
                    <a:gd name="connsiteY150" fmla="*/ 7200 h 472206"/>
                    <a:gd name="connsiteX151" fmla="*/ 38869 w 225596"/>
                    <a:gd name="connsiteY151" fmla="*/ 0 h 472206"/>
                    <a:gd name="connsiteX152" fmla="*/ 48190 w 225596"/>
                    <a:gd name="connsiteY152" fmla="*/ 0 h 472206"/>
                    <a:gd name="connsiteX153" fmla="*/ 55392 w 225596"/>
                    <a:gd name="connsiteY153" fmla="*/ 7200 h 472206"/>
                    <a:gd name="connsiteX154" fmla="*/ 48190 w 225596"/>
                    <a:gd name="connsiteY154" fmla="*/ 14399 h 472206"/>
                    <a:gd name="connsiteX155" fmla="*/ 46071 w 225596"/>
                    <a:gd name="connsiteY155" fmla="*/ 14399 h 472206"/>
                    <a:gd name="connsiteX156" fmla="*/ 46071 w 225596"/>
                    <a:gd name="connsiteY156" fmla="*/ 23293 h 472206"/>
                    <a:gd name="connsiteX157" fmla="*/ 38869 w 225596"/>
                    <a:gd name="connsiteY157" fmla="*/ 30492 h 472206"/>
                    <a:gd name="connsiteX158" fmla="*/ 186304 w 225596"/>
                    <a:gd name="connsiteY158" fmla="*/ 30069 h 472206"/>
                    <a:gd name="connsiteX159" fmla="*/ 179102 w 225596"/>
                    <a:gd name="connsiteY159" fmla="*/ 22869 h 472206"/>
                    <a:gd name="connsiteX160" fmla="*/ 179102 w 225596"/>
                    <a:gd name="connsiteY160" fmla="*/ 14399 h 472206"/>
                    <a:gd name="connsiteX161" fmla="*/ 176560 w 225596"/>
                    <a:gd name="connsiteY161" fmla="*/ 14399 h 472206"/>
                    <a:gd name="connsiteX162" fmla="*/ 169358 w 225596"/>
                    <a:gd name="connsiteY162" fmla="*/ 7200 h 472206"/>
                    <a:gd name="connsiteX163" fmla="*/ 176560 w 225596"/>
                    <a:gd name="connsiteY163" fmla="*/ 0 h 472206"/>
                    <a:gd name="connsiteX164" fmla="*/ 186304 w 225596"/>
                    <a:gd name="connsiteY164" fmla="*/ 0 h 472206"/>
                    <a:gd name="connsiteX165" fmla="*/ 193506 w 225596"/>
                    <a:gd name="connsiteY165" fmla="*/ 7200 h 472206"/>
                    <a:gd name="connsiteX166" fmla="*/ 193506 w 225596"/>
                    <a:gd name="connsiteY166" fmla="*/ 22869 h 472206"/>
                    <a:gd name="connsiteX167" fmla="*/ 186304 w 225596"/>
                    <a:gd name="connsiteY167" fmla="*/ 30069 h 472206"/>
                    <a:gd name="connsiteX168" fmla="*/ 150716 w 225596"/>
                    <a:gd name="connsiteY168" fmla="*/ 14399 h 472206"/>
                    <a:gd name="connsiteX169" fmla="*/ 125296 w 225596"/>
                    <a:gd name="connsiteY169" fmla="*/ 14399 h 472206"/>
                    <a:gd name="connsiteX170" fmla="*/ 118094 w 225596"/>
                    <a:gd name="connsiteY170" fmla="*/ 7200 h 472206"/>
                    <a:gd name="connsiteX171" fmla="*/ 125296 w 225596"/>
                    <a:gd name="connsiteY171" fmla="*/ 0 h 472206"/>
                    <a:gd name="connsiteX172" fmla="*/ 150716 w 225596"/>
                    <a:gd name="connsiteY172" fmla="*/ 0 h 472206"/>
                    <a:gd name="connsiteX173" fmla="*/ 157919 w 225596"/>
                    <a:gd name="connsiteY173" fmla="*/ 7200 h 472206"/>
                    <a:gd name="connsiteX174" fmla="*/ 150716 w 225596"/>
                    <a:gd name="connsiteY174" fmla="*/ 14399 h 472206"/>
                    <a:gd name="connsiteX175" fmla="*/ 99877 w 225596"/>
                    <a:gd name="connsiteY175" fmla="*/ 14399 h 472206"/>
                    <a:gd name="connsiteX176" fmla="*/ 74457 w 225596"/>
                    <a:gd name="connsiteY176" fmla="*/ 14399 h 472206"/>
                    <a:gd name="connsiteX177" fmla="*/ 66831 w 225596"/>
                    <a:gd name="connsiteY177" fmla="*/ 7200 h 472206"/>
                    <a:gd name="connsiteX178" fmla="*/ 74457 w 225596"/>
                    <a:gd name="connsiteY178" fmla="*/ 0 h 472206"/>
                    <a:gd name="connsiteX179" fmla="*/ 99877 w 225596"/>
                    <a:gd name="connsiteY179" fmla="*/ 0 h 472206"/>
                    <a:gd name="connsiteX180" fmla="*/ 107079 w 225596"/>
                    <a:gd name="connsiteY180" fmla="*/ 7200 h 472206"/>
                    <a:gd name="connsiteX181" fmla="*/ 99877 w 225596"/>
                    <a:gd name="connsiteY181" fmla="*/ 14399 h 47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225596" h="472206">
                      <a:moveTo>
                        <a:pt x="112586" y="472207"/>
                      </a:moveTo>
                      <a:cubicBezTo>
                        <a:pt x="110468" y="472207"/>
                        <a:pt x="108350" y="471360"/>
                        <a:pt x="107079" y="469666"/>
                      </a:cubicBezTo>
                      <a:lnTo>
                        <a:pt x="90980" y="449761"/>
                      </a:lnTo>
                      <a:cubicBezTo>
                        <a:pt x="88438" y="446796"/>
                        <a:pt x="88861" y="442138"/>
                        <a:pt x="91827" y="439597"/>
                      </a:cubicBezTo>
                      <a:cubicBezTo>
                        <a:pt x="95216" y="437056"/>
                        <a:pt x="99453" y="437479"/>
                        <a:pt x="102418" y="440867"/>
                      </a:cubicBezTo>
                      <a:lnTo>
                        <a:pt x="113010" y="453573"/>
                      </a:lnTo>
                      <a:lnTo>
                        <a:pt x="123602" y="440444"/>
                      </a:lnTo>
                      <a:cubicBezTo>
                        <a:pt x="126144" y="437056"/>
                        <a:pt x="130804" y="436632"/>
                        <a:pt x="133770" y="439597"/>
                      </a:cubicBezTo>
                      <a:cubicBezTo>
                        <a:pt x="136736" y="442138"/>
                        <a:pt x="137159" y="446796"/>
                        <a:pt x="134617" y="449761"/>
                      </a:cubicBezTo>
                      <a:lnTo>
                        <a:pt x="118518" y="469666"/>
                      </a:lnTo>
                      <a:cubicBezTo>
                        <a:pt x="118094" y="470089"/>
                        <a:pt x="117671" y="470513"/>
                        <a:pt x="117247" y="470936"/>
                      </a:cubicBezTo>
                      <a:cubicBezTo>
                        <a:pt x="115976" y="471783"/>
                        <a:pt x="114281" y="472207"/>
                        <a:pt x="112586" y="472207"/>
                      </a:cubicBezTo>
                      <a:close/>
                      <a:moveTo>
                        <a:pt x="80388" y="432821"/>
                      </a:moveTo>
                      <a:cubicBezTo>
                        <a:pt x="78270" y="432821"/>
                        <a:pt x="76151" y="431974"/>
                        <a:pt x="74457" y="430280"/>
                      </a:cubicBezTo>
                      <a:lnTo>
                        <a:pt x="58358" y="410375"/>
                      </a:lnTo>
                      <a:cubicBezTo>
                        <a:pt x="55815" y="407411"/>
                        <a:pt x="56239" y="402752"/>
                        <a:pt x="59628" y="400211"/>
                      </a:cubicBezTo>
                      <a:cubicBezTo>
                        <a:pt x="62594" y="397670"/>
                        <a:pt x="67255" y="398093"/>
                        <a:pt x="69796" y="401058"/>
                      </a:cubicBezTo>
                      <a:lnTo>
                        <a:pt x="85896" y="420963"/>
                      </a:lnTo>
                      <a:cubicBezTo>
                        <a:pt x="88438" y="423927"/>
                        <a:pt x="88014" y="428586"/>
                        <a:pt x="85048" y="431127"/>
                      </a:cubicBezTo>
                      <a:cubicBezTo>
                        <a:pt x="83353" y="432397"/>
                        <a:pt x="81659" y="432821"/>
                        <a:pt x="80388" y="432821"/>
                      </a:cubicBezTo>
                      <a:close/>
                      <a:moveTo>
                        <a:pt x="145209" y="432397"/>
                      </a:moveTo>
                      <a:cubicBezTo>
                        <a:pt x="143514" y="432397"/>
                        <a:pt x="141819" y="431974"/>
                        <a:pt x="140548" y="430703"/>
                      </a:cubicBezTo>
                      <a:cubicBezTo>
                        <a:pt x="137583" y="428162"/>
                        <a:pt x="137159" y="423504"/>
                        <a:pt x="139701" y="420539"/>
                      </a:cubicBezTo>
                      <a:lnTo>
                        <a:pt x="155801" y="400635"/>
                      </a:lnTo>
                      <a:cubicBezTo>
                        <a:pt x="158343" y="397670"/>
                        <a:pt x="163003" y="397246"/>
                        <a:pt x="165968" y="399788"/>
                      </a:cubicBezTo>
                      <a:cubicBezTo>
                        <a:pt x="169358" y="402328"/>
                        <a:pt x="169781" y="406987"/>
                        <a:pt x="167239" y="409952"/>
                      </a:cubicBezTo>
                      <a:lnTo>
                        <a:pt x="151140" y="429856"/>
                      </a:lnTo>
                      <a:cubicBezTo>
                        <a:pt x="149446" y="431550"/>
                        <a:pt x="147327" y="432397"/>
                        <a:pt x="145209" y="432397"/>
                      </a:cubicBezTo>
                      <a:close/>
                      <a:moveTo>
                        <a:pt x="47766" y="393011"/>
                      </a:moveTo>
                      <a:cubicBezTo>
                        <a:pt x="45648" y="393011"/>
                        <a:pt x="43529" y="392165"/>
                        <a:pt x="42258" y="390470"/>
                      </a:cubicBezTo>
                      <a:lnTo>
                        <a:pt x="26159" y="370566"/>
                      </a:lnTo>
                      <a:cubicBezTo>
                        <a:pt x="23617" y="367601"/>
                        <a:pt x="24040" y="362943"/>
                        <a:pt x="27006" y="360402"/>
                      </a:cubicBezTo>
                      <a:cubicBezTo>
                        <a:pt x="29972" y="357861"/>
                        <a:pt x="34632" y="358284"/>
                        <a:pt x="37174" y="361249"/>
                      </a:cubicBezTo>
                      <a:lnTo>
                        <a:pt x="53273" y="381153"/>
                      </a:lnTo>
                      <a:cubicBezTo>
                        <a:pt x="55815" y="384118"/>
                        <a:pt x="55392" y="388776"/>
                        <a:pt x="52426" y="391317"/>
                      </a:cubicBezTo>
                      <a:cubicBezTo>
                        <a:pt x="51155" y="392588"/>
                        <a:pt x="49460" y="393011"/>
                        <a:pt x="47766" y="393011"/>
                      </a:cubicBezTo>
                      <a:close/>
                      <a:moveTo>
                        <a:pt x="177831" y="393011"/>
                      </a:moveTo>
                      <a:cubicBezTo>
                        <a:pt x="176136" y="393011"/>
                        <a:pt x="174441" y="392588"/>
                        <a:pt x="173171" y="391317"/>
                      </a:cubicBezTo>
                      <a:cubicBezTo>
                        <a:pt x="169781" y="388776"/>
                        <a:pt x="169358" y="384118"/>
                        <a:pt x="172323" y="381153"/>
                      </a:cubicBezTo>
                      <a:lnTo>
                        <a:pt x="188423" y="361249"/>
                      </a:lnTo>
                      <a:cubicBezTo>
                        <a:pt x="190965" y="358284"/>
                        <a:pt x="195625" y="357861"/>
                        <a:pt x="198591" y="360402"/>
                      </a:cubicBezTo>
                      <a:cubicBezTo>
                        <a:pt x="201980" y="362943"/>
                        <a:pt x="202404" y="367601"/>
                        <a:pt x="199438" y="370989"/>
                      </a:cubicBezTo>
                      <a:lnTo>
                        <a:pt x="183339" y="390894"/>
                      </a:lnTo>
                      <a:cubicBezTo>
                        <a:pt x="182068" y="392165"/>
                        <a:pt x="179949" y="393011"/>
                        <a:pt x="177831" y="393011"/>
                      </a:cubicBezTo>
                      <a:close/>
                      <a:moveTo>
                        <a:pt x="15144" y="353626"/>
                      </a:moveTo>
                      <a:cubicBezTo>
                        <a:pt x="13025" y="353626"/>
                        <a:pt x="10907" y="352779"/>
                        <a:pt x="9636" y="351085"/>
                      </a:cubicBezTo>
                      <a:lnTo>
                        <a:pt x="1586" y="341344"/>
                      </a:lnTo>
                      <a:cubicBezTo>
                        <a:pt x="-108" y="339227"/>
                        <a:pt x="-532" y="336262"/>
                        <a:pt x="739" y="333721"/>
                      </a:cubicBezTo>
                      <a:cubicBezTo>
                        <a:pt x="2010" y="331180"/>
                        <a:pt x="4552" y="329486"/>
                        <a:pt x="7518" y="329486"/>
                      </a:cubicBezTo>
                      <a:lnTo>
                        <a:pt x="20228" y="329486"/>
                      </a:lnTo>
                      <a:cubicBezTo>
                        <a:pt x="24464" y="329486"/>
                        <a:pt x="27430" y="332874"/>
                        <a:pt x="27430" y="336685"/>
                      </a:cubicBezTo>
                      <a:cubicBezTo>
                        <a:pt x="27430" y="340073"/>
                        <a:pt x="25312" y="342615"/>
                        <a:pt x="22346" y="343885"/>
                      </a:cubicBezTo>
                      <a:cubicBezTo>
                        <a:pt x="23617" y="346850"/>
                        <a:pt x="22770" y="350238"/>
                        <a:pt x="20228" y="352355"/>
                      </a:cubicBezTo>
                      <a:cubicBezTo>
                        <a:pt x="18533" y="353202"/>
                        <a:pt x="16838" y="353626"/>
                        <a:pt x="15144" y="353626"/>
                      </a:cubicBezTo>
                      <a:close/>
                      <a:moveTo>
                        <a:pt x="210029" y="353626"/>
                      </a:moveTo>
                      <a:cubicBezTo>
                        <a:pt x="208335" y="353626"/>
                        <a:pt x="206640" y="353202"/>
                        <a:pt x="205369" y="351932"/>
                      </a:cubicBezTo>
                      <a:cubicBezTo>
                        <a:pt x="202827" y="349814"/>
                        <a:pt x="201980" y="346426"/>
                        <a:pt x="203251" y="343885"/>
                      </a:cubicBezTo>
                      <a:cubicBezTo>
                        <a:pt x="200285" y="343038"/>
                        <a:pt x="197743" y="340073"/>
                        <a:pt x="197743" y="336685"/>
                      </a:cubicBezTo>
                      <a:cubicBezTo>
                        <a:pt x="197743" y="332450"/>
                        <a:pt x="201133" y="329486"/>
                        <a:pt x="204946" y="329486"/>
                      </a:cubicBezTo>
                      <a:lnTo>
                        <a:pt x="218079" y="329486"/>
                      </a:lnTo>
                      <a:cubicBezTo>
                        <a:pt x="221045" y="329486"/>
                        <a:pt x="223587" y="331180"/>
                        <a:pt x="224858" y="333721"/>
                      </a:cubicBezTo>
                      <a:cubicBezTo>
                        <a:pt x="226129" y="336262"/>
                        <a:pt x="225705" y="339227"/>
                        <a:pt x="224011" y="341344"/>
                      </a:cubicBezTo>
                      <a:lnTo>
                        <a:pt x="215961" y="351085"/>
                      </a:lnTo>
                      <a:cubicBezTo>
                        <a:pt x="214266" y="352355"/>
                        <a:pt x="212148" y="353626"/>
                        <a:pt x="210029" y="353626"/>
                      </a:cubicBezTo>
                      <a:close/>
                      <a:moveTo>
                        <a:pt x="38869" y="337532"/>
                      </a:moveTo>
                      <a:cubicBezTo>
                        <a:pt x="35056" y="337532"/>
                        <a:pt x="31667" y="334145"/>
                        <a:pt x="31667" y="330333"/>
                      </a:cubicBezTo>
                      <a:lnTo>
                        <a:pt x="31667" y="304923"/>
                      </a:lnTo>
                      <a:cubicBezTo>
                        <a:pt x="31667" y="300688"/>
                        <a:pt x="35056" y="297723"/>
                        <a:pt x="38869" y="297723"/>
                      </a:cubicBezTo>
                      <a:cubicBezTo>
                        <a:pt x="43105" y="297723"/>
                        <a:pt x="46495" y="301111"/>
                        <a:pt x="46495" y="304923"/>
                      </a:cubicBezTo>
                      <a:lnTo>
                        <a:pt x="46495" y="330333"/>
                      </a:lnTo>
                      <a:cubicBezTo>
                        <a:pt x="46495" y="334145"/>
                        <a:pt x="43105" y="337532"/>
                        <a:pt x="38869" y="337532"/>
                      </a:cubicBezTo>
                      <a:close/>
                      <a:moveTo>
                        <a:pt x="186304" y="337109"/>
                      </a:moveTo>
                      <a:cubicBezTo>
                        <a:pt x="182068" y="337109"/>
                        <a:pt x="179102" y="333721"/>
                        <a:pt x="179102" y="329909"/>
                      </a:cubicBezTo>
                      <a:lnTo>
                        <a:pt x="179102" y="304076"/>
                      </a:lnTo>
                      <a:cubicBezTo>
                        <a:pt x="179102" y="300264"/>
                        <a:pt x="182491" y="296876"/>
                        <a:pt x="186304" y="296876"/>
                      </a:cubicBezTo>
                      <a:cubicBezTo>
                        <a:pt x="190541" y="296876"/>
                        <a:pt x="193506" y="300264"/>
                        <a:pt x="193506" y="304076"/>
                      </a:cubicBezTo>
                      <a:lnTo>
                        <a:pt x="193506" y="329909"/>
                      </a:lnTo>
                      <a:cubicBezTo>
                        <a:pt x="193506" y="333721"/>
                        <a:pt x="190117" y="337109"/>
                        <a:pt x="186304" y="337109"/>
                      </a:cubicBezTo>
                      <a:close/>
                      <a:moveTo>
                        <a:pt x="38869" y="286289"/>
                      </a:moveTo>
                      <a:cubicBezTo>
                        <a:pt x="35056" y="286289"/>
                        <a:pt x="31667" y="282900"/>
                        <a:pt x="31667" y="279089"/>
                      </a:cubicBezTo>
                      <a:lnTo>
                        <a:pt x="31667" y="253679"/>
                      </a:lnTo>
                      <a:cubicBezTo>
                        <a:pt x="31667" y="249444"/>
                        <a:pt x="35056" y="246479"/>
                        <a:pt x="38869" y="246479"/>
                      </a:cubicBezTo>
                      <a:cubicBezTo>
                        <a:pt x="43105" y="246479"/>
                        <a:pt x="46495" y="249867"/>
                        <a:pt x="46495" y="253679"/>
                      </a:cubicBezTo>
                      <a:lnTo>
                        <a:pt x="46495" y="279089"/>
                      </a:lnTo>
                      <a:cubicBezTo>
                        <a:pt x="46495" y="282900"/>
                        <a:pt x="43105" y="286289"/>
                        <a:pt x="38869" y="286289"/>
                      </a:cubicBezTo>
                      <a:close/>
                      <a:moveTo>
                        <a:pt x="186304" y="285865"/>
                      </a:moveTo>
                      <a:cubicBezTo>
                        <a:pt x="182068" y="285865"/>
                        <a:pt x="179102" y="282477"/>
                        <a:pt x="179102" y="278665"/>
                      </a:cubicBezTo>
                      <a:lnTo>
                        <a:pt x="179102" y="253255"/>
                      </a:lnTo>
                      <a:cubicBezTo>
                        <a:pt x="179102" y="249020"/>
                        <a:pt x="182491" y="246056"/>
                        <a:pt x="186304" y="246056"/>
                      </a:cubicBezTo>
                      <a:cubicBezTo>
                        <a:pt x="190541" y="246056"/>
                        <a:pt x="193506" y="249444"/>
                        <a:pt x="193506" y="253255"/>
                      </a:cubicBezTo>
                      <a:lnTo>
                        <a:pt x="193506" y="278665"/>
                      </a:lnTo>
                      <a:cubicBezTo>
                        <a:pt x="193506" y="282477"/>
                        <a:pt x="190117" y="285865"/>
                        <a:pt x="186304" y="285865"/>
                      </a:cubicBezTo>
                      <a:close/>
                      <a:moveTo>
                        <a:pt x="38869" y="235045"/>
                      </a:moveTo>
                      <a:cubicBezTo>
                        <a:pt x="35056" y="235045"/>
                        <a:pt x="31667" y="231657"/>
                        <a:pt x="31667" y="227845"/>
                      </a:cubicBezTo>
                      <a:lnTo>
                        <a:pt x="31667" y="202011"/>
                      </a:lnTo>
                      <a:cubicBezTo>
                        <a:pt x="31667" y="197776"/>
                        <a:pt x="35056" y="194812"/>
                        <a:pt x="38869" y="194812"/>
                      </a:cubicBezTo>
                      <a:cubicBezTo>
                        <a:pt x="43105" y="194812"/>
                        <a:pt x="46495" y="198200"/>
                        <a:pt x="46495" y="202011"/>
                      </a:cubicBezTo>
                      <a:lnTo>
                        <a:pt x="46495" y="227845"/>
                      </a:lnTo>
                      <a:cubicBezTo>
                        <a:pt x="46495" y="231657"/>
                        <a:pt x="43105" y="235045"/>
                        <a:pt x="38869" y="235045"/>
                      </a:cubicBezTo>
                      <a:close/>
                      <a:moveTo>
                        <a:pt x="186304" y="234621"/>
                      </a:moveTo>
                      <a:cubicBezTo>
                        <a:pt x="182068" y="234621"/>
                        <a:pt x="179102" y="231233"/>
                        <a:pt x="179102" y="227422"/>
                      </a:cubicBezTo>
                      <a:lnTo>
                        <a:pt x="179102" y="202011"/>
                      </a:lnTo>
                      <a:cubicBezTo>
                        <a:pt x="179102" y="197776"/>
                        <a:pt x="182491" y="194812"/>
                        <a:pt x="186304" y="194812"/>
                      </a:cubicBezTo>
                      <a:cubicBezTo>
                        <a:pt x="190541" y="194812"/>
                        <a:pt x="193506" y="198200"/>
                        <a:pt x="193506" y="202011"/>
                      </a:cubicBezTo>
                      <a:lnTo>
                        <a:pt x="193506" y="227422"/>
                      </a:lnTo>
                      <a:cubicBezTo>
                        <a:pt x="193506" y="231657"/>
                        <a:pt x="190117" y="234621"/>
                        <a:pt x="186304" y="234621"/>
                      </a:cubicBezTo>
                      <a:close/>
                      <a:moveTo>
                        <a:pt x="38869" y="183801"/>
                      </a:moveTo>
                      <a:cubicBezTo>
                        <a:pt x="35056" y="183801"/>
                        <a:pt x="31667" y="180413"/>
                        <a:pt x="31667" y="176601"/>
                      </a:cubicBezTo>
                      <a:lnTo>
                        <a:pt x="31667" y="151191"/>
                      </a:lnTo>
                      <a:cubicBezTo>
                        <a:pt x="31667" y="146956"/>
                        <a:pt x="35056" y="143991"/>
                        <a:pt x="38869" y="143991"/>
                      </a:cubicBezTo>
                      <a:cubicBezTo>
                        <a:pt x="43105" y="143991"/>
                        <a:pt x="46495" y="147379"/>
                        <a:pt x="46495" y="151191"/>
                      </a:cubicBezTo>
                      <a:lnTo>
                        <a:pt x="46495" y="176601"/>
                      </a:lnTo>
                      <a:cubicBezTo>
                        <a:pt x="46495" y="180413"/>
                        <a:pt x="43105" y="183801"/>
                        <a:pt x="38869" y="183801"/>
                      </a:cubicBezTo>
                      <a:close/>
                      <a:moveTo>
                        <a:pt x="186304" y="183377"/>
                      </a:moveTo>
                      <a:cubicBezTo>
                        <a:pt x="182068" y="183377"/>
                        <a:pt x="179102" y="179989"/>
                        <a:pt x="179102" y="176178"/>
                      </a:cubicBezTo>
                      <a:lnTo>
                        <a:pt x="179102" y="150767"/>
                      </a:lnTo>
                      <a:cubicBezTo>
                        <a:pt x="179102" y="146532"/>
                        <a:pt x="182491" y="143568"/>
                        <a:pt x="186304" y="143568"/>
                      </a:cubicBezTo>
                      <a:cubicBezTo>
                        <a:pt x="190541" y="143568"/>
                        <a:pt x="193506" y="146956"/>
                        <a:pt x="193506" y="150767"/>
                      </a:cubicBezTo>
                      <a:lnTo>
                        <a:pt x="193506" y="176178"/>
                      </a:lnTo>
                      <a:cubicBezTo>
                        <a:pt x="193506" y="180413"/>
                        <a:pt x="190117" y="183377"/>
                        <a:pt x="186304" y="183377"/>
                      </a:cubicBezTo>
                      <a:close/>
                      <a:moveTo>
                        <a:pt x="38869" y="132557"/>
                      </a:moveTo>
                      <a:cubicBezTo>
                        <a:pt x="35056" y="132557"/>
                        <a:pt x="31667" y="129169"/>
                        <a:pt x="31667" y="125357"/>
                      </a:cubicBezTo>
                      <a:lnTo>
                        <a:pt x="31667" y="99947"/>
                      </a:lnTo>
                      <a:cubicBezTo>
                        <a:pt x="31667" y="95712"/>
                        <a:pt x="35056" y="92324"/>
                        <a:pt x="38869" y="92324"/>
                      </a:cubicBezTo>
                      <a:cubicBezTo>
                        <a:pt x="43105" y="92324"/>
                        <a:pt x="46495" y="95712"/>
                        <a:pt x="46495" y="99947"/>
                      </a:cubicBezTo>
                      <a:lnTo>
                        <a:pt x="46495" y="125357"/>
                      </a:lnTo>
                      <a:cubicBezTo>
                        <a:pt x="46495" y="129169"/>
                        <a:pt x="43105" y="132557"/>
                        <a:pt x="38869" y="132557"/>
                      </a:cubicBezTo>
                      <a:close/>
                      <a:moveTo>
                        <a:pt x="186304" y="132557"/>
                      </a:moveTo>
                      <a:cubicBezTo>
                        <a:pt x="182068" y="132557"/>
                        <a:pt x="179102" y="129169"/>
                        <a:pt x="179102" y="125357"/>
                      </a:cubicBezTo>
                      <a:lnTo>
                        <a:pt x="179102" y="99947"/>
                      </a:lnTo>
                      <a:cubicBezTo>
                        <a:pt x="179102" y="95712"/>
                        <a:pt x="182491" y="92747"/>
                        <a:pt x="186304" y="92747"/>
                      </a:cubicBezTo>
                      <a:cubicBezTo>
                        <a:pt x="190541" y="92747"/>
                        <a:pt x="193506" y="96135"/>
                        <a:pt x="193506" y="99947"/>
                      </a:cubicBezTo>
                      <a:lnTo>
                        <a:pt x="193506" y="125357"/>
                      </a:lnTo>
                      <a:cubicBezTo>
                        <a:pt x="193506" y="129169"/>
                        <a:pt x="190117" y="132557"/>
                        <a:pt x="186304" y="132557"/>
                      </a:cubicBezTo>
                      <a:close/>
                      <a:moveTo>
                        <a:pt x="38869" y="81736"/>
                      </a:moveTo>
                      <a:cubicBezTo>
                        <a:pt x="35056" y="81736"/>
                        <a:pt x="31667" y="78348"/>
                        <a:pt x="31667" y="74113"/>
                      </a:cubicBezTo>
                      <a:lnTo>
                        <a:pt x="31667" y="48703"/>
                      </a:lnTo>
                      <a:cubicBezTo>
                        <a:pt x="31667" y="44892"/>
                        <a:pt x="35056" y="41503"/>
                        <a:pt x="38869" y="41503"/>
                      </a:cubicBezTo>
                      <a:cubicBezTo>
                        <a:pt x="43105" y="41503"/>
                        <a:pt x="46495" y="44892"/>
                        <a:pt x="46495" y="48703"/>
                      </a:cubicBezTo>
                      <a:lnTo>
                        <a:pt x="46495" y="74113"/>
                      </a:lnTo>
                      <a:cubicBezTo>
                        <a:pt x="46495" y="78348"/>
                        <a:pt x="43105" y="81736"/>
                        <a:pt x="38869" y="81736"/>
                      </a:cubicBezTo>
                      <a:close/>
                      <a:moveTo>
                        <a:pt x="186304" y="81313"/>
                      </a:moveTo>
                      <a:cubicBezTo>
                        <a:pt x="182068" y="81313"/>
                        <a:pt x="179102" y="77925"/>
                        <a:pt x="179102" y="74113"/>
                      </a:cubicBezTo>
                      <a:lnTo>
                        <a:pt x="179102" y="48703"/>
                      </a:lnTo>
                      <a:cubicBezTo>
                        <a:pt x="179102" y="44468"/>
                        <a:pt x="182491" y="41503"/>
                        <a:pt x="186304" y="41503"/>
                      </a:cubicBezTo>
                      <a:cubicBezTo>
                        <a:pt x="190541" y="41503"/>
                        <a:pt x="193506" y="44892"/>
                        <a:pt x="193506" y="48703"/>
                      </a:cubicBezTo>
                      <a:lnTo>
                        <a:pt x="193506" y="74113"/>
                      </a:lnTo>
                      <a:cubicBezTo>
                        <a:pt x="193506" y="77925"/>
                        <a:pt x="190117" y="81313"/>
                        <a:pt x="186304" y="81313"/>
                      </a:cubicBezTo>
                      <a:close/>
                      <a:moveTo>
                        <a:pt x="38869" y="30492"/>
                      </a:moveTo>
                      <a:cubicBezTo>
                        <a:pt x="35056" y="30492"/>
                        <a:pt x="31667" y="27104"/>
                        <a:pt x="31667" y="23293"/>
                      </a:cubicBezTo>
                      <a:lnTo>
                        <a:pt x="31667" y="7200"/>
                      </a:lnTo>
                      <a:cubicBezTo>
                        <a:pt x="31667" y="2965"/>
                        <a:pt x="35056" y="0"/>
                        <a:pt x="38869" y="0"/>
                      </a:cubicBezTo>
                      <a:lnTo>
                        <a:pt x="48190" y="0"/>
                      </a:lnTo>
                      <a:cubicBezTo>
                        <a:pt x="52426" y="0"/>
                        <a:pt x="55392" y="3388"/>
                        <a:pt x="55392" y="7200"/>
                      </a:cubicBezTo>
                      <a:cubicBezTo>
                        <a:pt x="55392" y="11435"/>
                        <a:pt x="52003" y="14399"/>
                        <a:pt x="48190" y="14399"/>
                      </a:cubicBezTo>
                      <a:lnTo>
                        <a:pt x="46071" y="14399"/>
                      </a:lnTo>
                      <a:lnTo>
                        <a:pt x="46071" y="23293"/>
                      </a:lnTo>
                      <a:cubicBezTo>
                        <a:pt x="46495" y="27104"/>
                        <a:pt x="43105" y="30492"/>
                        <a:pt x="38869" y="30492"/>
                      </a:cubicBezTo>
                      <a:close/>
                      <a:moveTo>
                        <a:pt x="186304" y="30069"/>
                      </a:moveTo>
                      <a:cubicBezTo>
                        <a:pt x="182068" y="30069"/>
                        <a:pt x="179102" y="26681"/>
                        <a:pt x="179102" y="22869"/>
                      </a:cubicBezTo>
                      <a:lnTo>
                        <a:pt x="179102" y="14399"/>
                      </a:lnTo>
                      <a:lnTo>
                        <a:pt x="176560" y="14399"/>
                      </a:lnTo>
                      <a:cubicBezTo>
                        <a:pt x="172323" y="14399"/>
                        <a:pt x="169358" y="11011"/>
                        <a:pt x="169358" y="7200"/>
                      </a:cubicBezTo>
                      <a:cubicBezTo>
                        <a:pt x="169358" y="2965"/>
                        <a:pt x="172747" y="0"/>
                        <a:pt x="176560" y="0"/>
                      </a:cubicBezTo>
                      <a:lnTo>
                        <a:pt x="186304" y="0"/>
                      </a:lnTo>
                      <a:cubicBezTo>
                        <a:pt x="190541" y="0"/>
                        <a:pt x="193506" y="3388"/>
                        <a:pt x="193506" y="7200"/>
                      </a:cubicBezTo>
                      <a:lnTo>
                        <a:pt x="193506" y="22869"/>
                      </a:lnTo>
                      <a:cubicBezTo>
                        <a:pt x="193506" y="26681"/>
                        <a:pt x="190117" y="30069"/>
                        <a:pt x="186304" y="30069"/>
                      </a:cubicBezTo>
                      <a:close/>
                      <a:moveTo>
                        <a:pt x="150716" y="14399"/>
                      </a:moveTo>
                      <a:lnTo>
                        <a:pt x="125296" y="14399"/>
                      </a:lnTo>
                      <a:cubicBezTo>
                        <a:pt x="121060" y="14399"/>
                        <a:pt x="118094" y="11011"/>
                        <a:pt x="118094" y="7200"/>
                      </a:cubicBezTo>
                      <a:cubicBezTo>
                        <a:pt x="118094" y="2965"/>
                        <a:pt x="121483" y="0"/>
                        <a:pt x="125296" y="0"/>
                      </a:cubicBezTo>
                      <a:lnTo>
                        <a:pt x="150716" y="0"/>
                      </a:lnTo>
                      <a:cubicBezTo>
                        <a:pt x="154953" y="0"/>
                        <a:pt x="157919" y="3388"/>
                        <a:pt x="157919" y="7200"/>
                      </a:cubicBezTo>
                      <a:cubicBezTo>
                        <a:pt x="158343" y="11011"/>
                        <a:pt x="154953" y="14399"/>
                        <a:pt x="150716" y="14399"/>
                      </a:cubicBezTo>
                      <a:close/>
                      <a:moveTo>
                        <a:pt x="99877" y="14399"/>
                      </a:moveTo>
                      <a:lnTo>
                        <a:pt x="74457" y="14399"/>
                      </a:lnTo>
                      <a:cubicBezTo>
                        <a:pt x="70220" y="14399"/>
                        <a:pt x="66831" y="11011"/>
                        <a:pt x="66831" y="7200"/>
                      </a:cubicBezTo>
                      <a:cubicBezTo>
                        <a:pt x="66831" y="2965"/>
                        <a:pt x="70220" y="0"/>
                        <a:pt x="74457" y="0"/>
                      </a:cubicBezTo>
                      <a:lnTo>
                        <a:pt x="99877" y="0"/>
                      </a:lnTo>
                      <a:cubicBezTo>
                        <a:pt x="104113" y="0"/>
                        <a:pt x="107079" y="3388"/>
                        <a:pt x="107079" y="7200"/>
                      </a:cubicBezTo>
                      <a:cubicBezTo>
                        <a:pt x="107079" y="11011"/>
                        <a:pt x="103690" y="14399"/>
                        <a:pt x="99877" y="14399"/>
                      </a:cubicBezTo>
                      <a:close/>
                    </a:path>
                  </a:pathLst>
                </a:custGeom>
                <a:grpFill/>
                <a:ln w="4233" cap="flat">
                  <a:noFill/>
                  <a:prstDash val="solid"/>
                  <a:miter/>
                </a:ln>
              </p:spPr>
              <p:txBody>
                <a:bodyPr rtlCol="0" anchor="ctr"/>
                <a:lstStyle/>
                <a:p>
                  <a:endParaRPr lang="en-US"/>
                </a:p>
              </p:txBody>
            </p:sp>
          </p:grpSp>
          <p:grpSp>
            <p:nvGrpSpPr>
              <p:cNvPr id="8" name="Graphic 8">
                <a:extLst>
                  <a:ext uri="{FF2B5EF4-FFF2-40B4-BE49-F238E27FC236}">
                    <a16:creationId xmlns:a16="http://schemas.microsoft.com/office/drawing/2014/main" id="{EC027C75-36AE-9255-D5C9-900B98066D37}"/>
                  </a:ext>
                </a:extLst>
              </p:cNvPr>
              <p:cNvGrpSpPr/>
              <p:nvPr/>
            </p:nvGrpSpPr>
            <p:grpSpPr>
              <a:xfrm>
                <a:off x="6962626" y="2623492"/>
                <a:ext cx="101190" cy="345155"/>
                <a:chOff x="6962626" y="2623492"/>
                <a:chExt cx="101190" cy="345155"/>
              </a:xfrm>
              <a:grpFill/>
            </p:grpSpPr>
            <p:sp>
              <p:nvSpPr>
                <p:cNvPr id="12" name="Freeform 196">
                  <a:extLst>
                    <a:ext uri="{FF2B5EF4-FFF2-40B4-BE49-F238E27FC236}">
                      <a16:creationId xmlns:a16="http://schemas.microsoft.com/office/drawing/2014/main" id="{765FF839-6679-A58A-A25C-F3CB0B7C4124}"/>
                    </a:ext>
                  </a:extLst>
                </p:cNvPr>
                <p:cNvSpPr/>
                <p:nvPr/>
              </p:nvSpPr>
              <p:spPr>
                <a:xfrm>
                  <a:off x="6962626" y="2884910"/>
                  <a:ext cx="101190" cy="83737"/>
                </a:xfrm>
                <a:custGeom>
                  <a:avLst/>
                  <a:gdLst>
                    <a:gd name="connsiteX0" fmla="*/ 50703 w 101190"/>
                    <a:gd name="connsiteY0" fmla="*/ 83738 h 83737"/>
                    <a:gd name="connsiteX1" fmla="*/ 44349 w 101190"/>
                    <a:gd name="connsiteY1" fmla="*/ 80350 h 83737"/>
                    <a:gd name="connsiteX2" fmla="*/ 1135 w 101190"/>
                    <a:gd name="connsiteY2" fmla="*/ 11319 h 83737"/>
                    <a:gd name="connsiteX3" fmla="*/ 3677 w 101190"/>
                    <a:gd name="connsiteY3" fmla="*/ 1154 h 83737"/>
                    <a:gd name="connsiteX4" fmla="*/ 13845 w 101190"/>
                    <a:gd name="connsiteY4" fmla="*/ 3272 h 83737"/>
                    <a:gd name="connsiteX5" fmla="*/ 50703 w 101190"/>
                    <a:gd name="connsiteY5" fmla="*/ 62139 h 83737"/>
                    <a:gd name="connsiteX6" fmla="*/ 87563 w 101190"/>
                    <a:gd name="connsiteY6" fmla="*/ 3272 h 83737"/>
                    <a:gd name="connsiteX7" fmla="*/ 97731 w 101190"/>
                    <a:gd name="connsiteY7" fmla="*/ 1154 h 83737"/>
                    <a:gd name="connsiteX8" fmla="*/ 99849 w 101190"/>
                    <a:gd name="connsiteY8" fmla="*/ 11319 h 83737"/>
                    <a:gd name="connsiteX9" fmla="*/ 56635 w 101190"/>
                    <a:gd name="connsiteY9" fmla="*/ 80350 h 83737"/>
                    <a:gd name="connsiteX10" fmla="*/ 50703 w 101190"/>
                    <a:gd name="connsiteY10" fmla="*/ 83738 h 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90" h="83737">
                      <a:moveTo>
                        <a:pt x="50703" y="83738"/>
                      </a:moveTo>
                      <a:cubicBezTo>
                        <a:pt x="48162" y="83738"/>
                        <a:pt x="45620" y="82467"/>
                        <a:pt x="44349" y="80350"/>
                      </a:cubicBezTo>
                      <a:lnTo>
                        <a:pt x="1135" y="11319"/>
                      </a:lnTo>
                      <a:cubicBezTo>
                        <a:pt x="-983" y="7931"/>
                        <a:pt x="-136" y="3272"/>
                        <a:pt x="3677" y="1154"/>
                      </a:cubicBezTo>
                      <a:cubicBezTo>
                        <a:pt x="7066" y="-963"/>
                        <a:pt x="11727" y="-116"/>
                        <a:pt x="13845" y="3272"/>
                      </a:cubicBezTo>
                      <a:lnTo>
                        <a:pt x="50703" y="62139"/>
                      </a:lnTo>
                      <a:lnTo>
                        <a:pt x="87563" y="3272"/>
                      </a:lnTo>
                      <a:cubicBezTo>
                        <a:pt x="89681" y="-116"/>
                        <a:pt x="94341" y="-963"/>
                        <a:pt x="97731" y="1154"/>
                      </a:cubicBezTo>
                      <a:cubicBezTo>
                        <a:pt x="101120" y="3272"/>
                        <a:pt x="102391" y="7931"/>
                        <a:pt x="99849" y="11319"/>
                      </a:cubicBezTo>
                      <a:lnTo>
                        <a:pt x="56635" y="80350"/>
                      </a:lnTo>
                      <a:cubicBezTo>
                        <a:pt x="55364" y="82467"/>
                        <a:pt x="53246" y="83738"/>
                        <a:pt x="50703" y="83738"/>
                      </a:cubicBezTo>
                      <a:close/>
                    </a:path>
                  </a:pathLst>
                </a:custGeom>
                <a:grpFill/>
                <a:ln w="4233" cap="flat">
                  <a:noFill/>
                  <a:prstDash val="solid"/>
                  <a:miter/>
                </a:ln>
              </p:spPr>
              <p:txBody>
                <a:bodyPr rtlCol="0" anchor="ctr"/>
                <a:lstStyle/>
                <a:p>
                  <a:endParaRPr lang="en-US"/>
                </a:p>
              </p:txBody>
            </p:sp>
            <p:sp>
              <p:nvSpPr>
                <p:cNvPr id="13" name="Freeform 197">
                  <a:extLst>
                    <a:ext uri="{FF2B5EF4-FFF2-40B4-BE49-F238E27FC236}">
                      <a16:creationId xmlns:a16="http://schemas.microsoft.com/office/drawing/2014/main" id="{5774A650-38D0-EEE9-533C-03DB094FA149}"/>
                    </a:ext>
                  </a:extLst>
                </p:cNvPr>
                <p:cNvSpPr/>
                <p:nvPr/>
              </p:nvSpPr>
              <p:spPr>
                <a:xfrm>
                  <a:off x="7006127" y="2623492"/>
                  <a:ext cx="14404" cy="345155"/>
                </a:xfrm>
                <a:custGeom>
                  <a:avLst/>
                  <a:gdLst>
                    <a:gd name="connsiteX0" fmla="*/ 7202 w 14404"/>
                    <a:gd name="connsiteY0" fmla="*/ 345155 h 345155"/>
                    <a:gd name="connsiteX1" fmla="*/ 0 w 14404"/>
                    <a:gd name="connsiteY1" fmla="*/ 337532 h 345155"/>
                    <a:gd name="connsiteX2" fmla="*/ 0 w 14404"/>
                    <a:gd name="connsiteY2" fmla="*/ 313393 h 345155"/>
                    <a:gd name="connsiteX3" fmla="*/ 7202 w 14404"/>
                    <a:gd name="connsiteY3" fmla="*/ 306193 h 345155"/>
                    <a:gd name="connsiteX4" fmla="*/ 14405 w 14404"/>
                    <a:gd name="connsiteY4" fmla="*/ 313393 h 345155"/>
                    <a:gd name="connsiteX5" fmla="*/ 14405 w 14404"/>
                    <a:gd name="connsiteY5" fmla="*/ 337532 h 345155"/>
                    <a:gd name="connsiteX6" fmla="*/ 7202 w 14404"/>
                    <a:gd name="connsiteY6" fmla="*/ 345155 h 345155"/>
                    <a:gd name="connsiteX7" fmla="*/ 7202 w 14404"/>
                    <a:gd name="connsiteY7" fmla="*/ 295606 h 345155"/>
                    <a:gd name="connsiteX8" fmla="*/ 0 w 14404"/>
                    <a:gd name="connsiteY8" fmla="*/ 288406 h 345155"/>
                    <a:gd name="connsiteX9" fmla="*/ 0 w 14404"/>
                    <a:gd name="connsiteY9" fmla="*/ 262996 h 345155"/>
                    <a:gd name="connsiteX10" fmla="*/ 7202 w 14404"/>
                    <a:gd name="connsiteY10" fmla="*/ 255373 h 345155"/>
                    <a:gd name="connsiteX11" fmla="*/ 14405 w 14404"/>
                    <a:gd name="connsiteY11" fmla="*/ 262996 h 345155"/>
                    <a:gd name="connsiteX12" fmla="*/ 14405 w 14404"/>
                    <a:gd name="connsiteY12" fmla="*/ 288406 h 345155"/>
                    <a:gd name="connsiteX13" fmla="*/ 7202 w 14404"/>
                    <a:gd name="connsiteY13" fmla="*/ 295606 h 345155"/>
                    <a:gd name="connsiteX14" fmla="*/ 7202 w 14404"/>
                    <a:gd name="connsiteY14" fmla="*/ 244362 h 345155"/>
                    <a:gd name="connsiteX15" fmla="*/ 0 w 14404"/>
                    <a:gd name="connsiteY15" fmla="*/ 237162 h 345155"/>
                    <a:gd name="connsiteX16" fmla="*/ 0 w 14404"/>
                    <a:gd name="connsiteY16" fmla="*/ 211752 h 345155"/>
                    <a:gd name="connsiteX17" fmla="*/ 7202 w 14404"/>
                    <a:gd name="connsiteY17" fmla="*/ 204552 h 345155"/>
                    <a:gd name="connsiteX18" fmla="*/ 14405 w 14404"/>
                    <a:gd name="connsiteY18" fmla="*/ 211752 h 345155"/>
                    <a:gd name="connsiteX19" fmla="*/ 14405 w 14404"/>
                    <a:gd name="connsiteY19" fmla="*/ 237162 h 345155"/>
                    <a:gd name="connsiteX20" fmla="*/ 7202 w 14404"/>
                    <a:gd name="connsiteY20" fmla="*/ 244362 h 345155"/>
                    <a:gd name="connsiteX21" fmla="*/ 7202 w 14404"/>
                    <a:gd name="connsiteY21" fmla="*/ 193118 h 345155"/>
                    <a:gd name="connsiteX22" fmla="*/ 0 w 14404"/>
                    <a:gd name="connsiteY22" fmla="*/ 185918 h 345155"/>
                    <a:gd name="connsiteX23" fmla="*/ 0 w 14404"/>
                    <a:gd name="connsiteY23" fmla="*/ 160508 h 345155"/>
                    <a:gd name="connsiteX24" fmla="*/ 7202 w 14404"/>
                    <a:gd name="connsiteY24" fmla="*/ 153308 h 345155"/>
                    <a:gd name="connsiteX25" fmla="*/ 14405 w 14404"/>
                    <a:gd name="connsiteY25" fmla="*/ 160508 h 345155"/>
                    <a:gd name="connsiteX26" fmla="*/ 14405 w 14404"/>
                    <a:gd name="connsiteY26" fmla="*/ 185918 h 345155"/>
                    <a:gd name="connsiteX27" fmla="*/ 7202 w 14404"/>
                    <a:gd name="connsiteY27" fmla="*/ 193118 h 345155"/>
                    <a:gd name="connsiteX28" fmla="*/ 7202 w 14404"/>
                    <a:gd name="connsiteY28" fmla="*/ 141874 h 345155"/>
                    <a:gd name="connsiteX29" fmla="*/ 0 w 14404"/>
                    <a:gd name="connsiteY29" fmla="*/ 134674 h 345155"/>
                    <a:gd name="connsiteX30" fmla="*/ 0 w 14404"/>
                    <a:gd name="connsiteY30" fmla="*/ 109264 h 345155"/>
                    <a:gd name="connsiteX31" fmla="*/ 7202 w 14404"/>
                    <a:gd name="connsiteY31" fmla="*/ 102065 h 345155"/>
                    <a:gd name="connsiteX32" fmla="*/ 14405 w 14404"/>
                    <a:gd name="connsiteY32" fmla="*/ 109264 h 345155"/>
                    <a:gd name="connsiteX33" fmla="*/ 14405 w 14404"/>
                    <a:gd name="connsiteY33" fmla="*/ 134674 h 345155"/>
                    <a:gd name="connsiteX34" fmla="*/ 7202 w 14404"/>
                    <a:gd name="connsiteY34" fmla="*/ 141874 h 345155"/>
                    <a:gd name="connsiteX35" fmla="*/ 7202 w 14404"/>
                    <a:gd name="connsiteY35" fmla="*/ 91053 h 345155"/>
                    <a:gd name="connsiteX36" fmla="*/ 0 w 14404"/>
                    <a:gd name="connsiteY36" fmla="*/ 83854 h 345155"/>
                    <a:gd name="connsiteX37" fmla="*/ 0 w 14404"/>
                    <a:gd name="connsiteY37" fmla="*/ 58443 h 345155"/>
                    <a:gd name="connsiteX38" fmla="*/ 7202 w 14404"/>
                    <a:gd name="connsiteY38" fmla="*/ 51244 h 345155"/>
                    <a:gd name="connsiteX39" fmla="*/ 14405 w 14404"/>
                    <a:gd name="connsiteY39" fmla="*/ 58443 h 345155"/>
                    <a:gd name="connsiteX40" fmla="*/ 14405 w 14404"/>
                    <a:gd name="connsiteY40" fmla="*/ 83854 h 345155"/>
                    <a:gd name="connsiteX41" fmla="*/ 7202 w 14404"/>
                    <a:gd name="connsiteY41" fmla="*/ 91053 h 345155"/>
                    <a:gd name="connsiteX42" fmla="*/ 7202 w 14404"/>
                    <a:gd name="connsiteY42" fmla="*/ 39809 h 345155"/>
                    <a:gd name="connsiteX43" fmla="*/ 0 w 14404"/>
                    <a:gd name="connsiteY43" fmla="*/ 32610 h 345155"/>
                    <a:gd name="connsiteX44" fmla="*/ 0 w 14404"/>
                    <a:gd name="connsiteY44" fmla="*/ 7200 h 345155"/>
                    <a:gd name="connsiteX45" fmla="*/ 7202 w 14404"/>
                    <a:gd name="connsiteY45" fmla="*/ 0 h 345155"/>
                    <a:gd name="connsiteX46" fmla="*/ 14405 w 14404"/>
                    <a:gd name="connsiteY46" fmla="*/ 7200 h 345155"/>
                    <a:gd name="connsiteX47" fmla="*/ 14405 w 14404"/>
                    <a:gd name="connsiteY47" fmla="*/ 32610 h 345155"/>
                    <a:gd name="connsiteX48" fmla="*/ 7202 w 14404"/>
                    <a:gd name="connsiteY48" fmla="*/ 39809 h 34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404" h="345155">
                      <a:moveTo>
                        <a:pt x="7202" y="345155"/>
                      </a:moveTo>
                      <a:cubicBezTo>
                        <a:pt x="2965" y="345155"/>
                        <a:pt x="0" y="341768"/>
                        <a:pt x="0" y="337532"/>
                      </a:cubicBezTo>
                      <a:lnTo>
                        <a:pt x="0" y="313393"/>
                      </a:lnTo>
                      <a:cubicBezTo>
                        <a:pt x="0" y="309581"/>
                        <a:pt x="3390" y="306193"/>
                        <a:pt x="7202" y="306193"/>
                      </a:cubicBezTo>
                      <a:cubicBezTo>
                        <a:pt x="11439" y="306193"/>
                        <a:pt x="14405" y="309581"/>
                        <a:pt x="14405" y="313393"/>
                      </a:cubicBezTo>
                      <a:lnTo>
                        <a:pt x="14405" y="337532"/>
                      </a:lnTo>
                      <a:cubicBezTo>
                        <a:pt x="14405" y="341768"/>
                        <a:pt x="11015" y="345155"/>
                        <a:pt x="7202" y="345155"/>
                      </a:cubicBezTo>
                      <a:close/>
                      <a:moveTo>
                        <a:pt x="7202" y="295606"/>
                      </a:moveTo>
                      <a:cubicBezTo>
                        <a:pt x="2965" y="295606"/>
                        <a:pt x="0" y="292218"/>
                        <a:pt x="0" y="288406"/>
                      </a:cubicBezTo>
                      <a:lnTo>
                        <a:pt x="0" y="262996"/>
                      </a:lnTo>
                      <a:cubicBezTo>
                        <a:pt x="0" y="258761"/>
                        <a:pt x="3390" y="255373"/>
                        <a:pt x="7202" y="255373"/>
                      </a:cubicBezTo>
                      <a:cubicBezTo>
                        <a:pt x="11439" y="255373"/>
                        <a:pt x="14405" y="258761"/>
                        <a:pt x="14405" y="262996"/>
                      </a:cubicBezTo>
                      <a:lnTo>
                        <a:pt x="14405" y="288406"/>
                      </a:lnTo>
                      <a:cubicBezTo>
                        <a:pt x="14405" y="292218"/>
                        <a:pt x="11015" y="295606"/>
                        <a:pt x="7202" y="295606"/>
                      </a:cubicBezTo>
                      <a:close/>
                      <a:moveTo>
                        <a:pt x="7202" y="244362"/>
                      </a:moveTo>
                      <a:cubicBezTo>
                        <a:pt x="2965" y="244362"/>
                        <a:pt x="0" y="240974"/>
                        <a:pt x="0" y="237162"/>
                      </a:cubicBezTo>
                      <a:lnTo>
                        <a:pt x="0" y="211752"/>
                      </a:lnTo>
                      <a:cubicBezTo>
                        <a:pt x="0" y="207517"/>
                        <a:pt x="3390" y="204552"/>
                        <a:pt x="7202" y="204552"/>
                      </a:cubicBezTo>
                      <a:cubicBezTo>
                        <a:pt x="11439" y="204552"/>
                        <a:pt x="14405" y="207940"/>
                        <a:pt x="14405" y="211752"/>
                      </a:cubicBezTo>
                      <a:lnTo>
                        <a:pt x="14405" y="237162"/>
                      </a:lnTo>
                      <a:cubicBezTo>
                        <a:pt x="14405" y="240974"/>
                        <a:pt x="11015" y="244362"/>
                        <a:pt x="7202" y="244362"/>
                      </a:cubicBezTo>
                      <a:close/>
                      <a:moveTo>
                        <a:pt x="7202" y="193118"/>
                      </a:moveTo>
                      <a:cubicBezTo>
                        <a:pt x="2965" y="193118"/>
                        <a:pt x="0" y="189730"/>
                        <a:pt x="0" y="185918"/>
                      </a:cubicBezTo>
                      <a:lnTo>
                        <a:pt x="0" y="160508"/>
                      </a:lnTo>
                      <a:cubicBezTo>
                        <a:pt x="0" y="156696"/>
                        <a:pt x="3390" y="153308"/>
                        <a:pt x="7202" y="153308"/>
                      </a:cubicBezTo>
                      <a:cubicBezTo>
                        <a:pt x="11439" y="153308"/>
                        <a:pt x="14405" y="156696"/>
                        <a:pt x="14405" y="160508"/>
                      </a:cubicBezTo>
                      <a:lnTo>
                        <a:pt x="14405" y="185918"/>
                      </a:lnTo>
                      <a:cubicBezTo>
                        <a:pt x="14405" y="189730"/>
                        <a:pt x="11015" y="193118"/>
                        <a:pt x="7202" y="193118"/>
                      </a:cubicBezTo>
                      <a:close/>
                      <a:moveTo>
                        <a:pt x="7202" y="141874"/>
                      </a:moveTo>
                      <a:cubicBezTo>
                        <a:pt x="2965" y="141874"/>
                        <a:pt x="0" y="138486"/>
                        <a:pt x="0" y="134674"/>
                      </a:cubicBezTo>
                      <a:lnTo>
                        <a:pt x="0" y="109264"/>
                      </a:lnTo>
                      <a:cubicBezTo>
                        <a:pt x="0" y="105029"/>
                        <a:pt x="3390" y="102065"/>
                        <a:pt x="7202" y="102065"/>
                      </a:cubicBezTo>
                      <a:cubicBezTo>
                        <a:pt x="11439" y="102065"/>
                        <a:pt x="14405" y="105453"/>
                        <a:pt x="14405" y="109264"/>
                      </a:cubicBezTo>
                      <a:lnTo>
                        <a:pt x="14405" y="134674"/>
                      </a:lnTo>
                      <a:cubicBezTo>
                        <a:pt x="14405" y="138909"/>
                        <a:pt x="11015" y="141874"/>
                        <a:pt x="7202" y="141874"/>
                      </a:cubicBezTo>
                      <a:close/>
                      <a:moveTo>
                        <a:pt x="7202" y="91053"/>
                      </a:moveTo>
                      <a:cubicBezTo>
                        <a:pt x="2965" y="91053"/>
                        <a:pt x="0" y="87665"/>
                        <a:pt x="0" y="83854"/>
                      </a:cubicBezTo>
                      <a:lnTo>
                        <a:pt x="0" y="58443"/>
                      </a:lnTo>
                      <a:cubicBezTo>
                        <a:pt x="0" y="54208"/>
                        <a:pt x="3390" y="51244"/>
                        <a:pt x="7202" y="51244"/>
                      </a:cubicBezTo>
                      <a:cubicBezTo>
                        <a:pt x="11439" y="51244"/>
                        <a:pt x="14405" y="54632"/>
                        <a:pt x="14405" y="58443"/>
                      </a:cubicBezTo>
                      <a:lnTo>
                        <a:pt x="14405" y="83854"/>
                      </a:lnTo>
                      <a:cubicBezTo>
                        <a:pt x="14405" y="87665"/>
                        <a:pt x="11015" y="91053"/>
                        <a:pt x="7202" y="91053"/>
                      </a:cubicBezTo>
                      <a:close/>
                      <a:moveTo>
                        <a:pt x="7202" y="39809"/>
                      </a:moveTo>
                      <a:cubicBezTo>
                        <a:pt x="2965" y="39809"/>
                        <a:pt x="0" y="36421"/>
                        <a:pt x="0" y="32610"/>
                      </a:cubicBezTo>
                      <a:lnTo>
                        <a:pt x="0" y="7200"/>
                      </a:lnTo>
                      <a:cubicBezTo>
                        <a:pt x="0" y="3388"/>
                        <a:pt x="3390" y="0"/>
                        <a:pt x="7202" y="0"/>
                      </a:cubicBezTo>
                      <a:cubicBezTo>
                        <a:pt x="11439" y="0"/>
                        <a:pt x="14405" y="3388"/>
                        <a:pt x="14405" y="7200"/>
                      </a:cubicBezTo>
                      <a:lnTo>
                        <a:pt x="14405" y="32610"/>
                      </a:lnTo>
                      <a:cubicBezTo>
                        <a:pt x="14405" y="36421"/>
                        <a:pt x="11015" y="39809"/>
                        <a:pt x="7202" y="39809"/>
                      </a:cubicBezTo>
                      <a:close/>
                    </a:path>
                  </a:pathLst>
                </a:custGeom>
                <a:grpFill/>
                <a:ln w="4233" cap="flat">
                  <a:noFill/>
                  <a:prstDash val="solid"/>
                  <a:miter/>
                </a:ln>
              </p:spPr>
              <p:txBody>
                <a:bodyPr rtlCol="0" anchor="ctr"/>
                <a:lstStyle/>
                <a:p>
                  <a:endParaRPr lang="en-US"/>
                </a:p>
              </p:txBody>
            </p:sp>
          </p:grpSp>
          <p:grpSp>
            <p:nvGrpSpPr>
              <p:cNvPr id="9" name="Graphic 8">
                <a:extLst>
                  <a:ext uri="{FF2B5EF4-FFF2-40B4-BE49-F238E27FC236}">
                    <a16:creationId xmlns:a16="http://schemas.microsoft.com/office/drawing/2014/main" id="{DE1E7B8C-4BFB-25F8-5ACB-E980735E2C9C}"/>
                  </a:ext>
                </a:extLst>
              </p:cNvPr>
              <p:cNvGrpSpPr/>
              <p:nvPr/>
            </p:nvGrpSpPr>
            <p:grpSpPr>
              <a:xfrm>
                <a:off x="6363120" y="2623492"/>
                <a:ext cx="100904" cy="345155"/>
                <a:chOff x="6363120" y="2623492"/>
                <a:chExt cx="100904" cy="345155"/>
              </a:xfrm>
              <a:grpFill/>
            </p:grpSpPr>
            <p:sp>
              <p:nvSpPr>
                <p:cNvPr id="10" name="Freeform 194">
                  <a:extLst>
                    <a:ext uri="{FF2B5EF4-FFF2-40B4-BE49-F238E27FC236}">
                      <a16:creationId xmlns:a16="http://schemas.microsoft.com/office/drawing/2014/main" id="{D5C6B4A1-97DF-5ED2-A83E-2C54DCE0DD33}"/>
                    </a:ext>
                  </a:extLst>
                </p:cNvPr>
                <p:cNvSpPr/>
                <p:nvPr/>
              </p:nvSpPr>
              <p:spPr>
                <a:xfrm>
                  <a:off x="6363120" y="2884910"/>
                  <a:ext cx="100904" cy="83737"/>
                </a:xfrm>
                <a:custGeom>
                  <a:avLst/>
                  <a:gdLst>
                    <a:gd name="connsiteX0" fmla="*/ 50724 w 100904"/>
                    <a:gd name="connsiteY0" fmla="*/ 83738 h 83737"/>
                    <a:gd name="connsiteX1" fmla="*/ 44369 w 100904"/>
                    <a:gd name="connsiteY1" fmla="*/ 80350 h 83737"/>
                    <a:gd name="connsiteX2" fmla="*/ 1155 w 100904"/>
                    <a:gd name="connsiteY2" fmla="*/ 11319 h 83737"/>
                    <a:gd name="connsiteX3" fmla="*/ 3273 w 100904"/>
                    <a:gd name="connsiteY3" fmla="*/ 1154 h 83737"/>
                    <a:gd name="connsiteX4" fmla="*/ 13441 w 100904"/>
                    <a:gd name="connsiteY4" fmla="*/ 3272 h 83737"/>
                    <a:gd name="connsiteX5" fmla="*/ 50300 w 100904"/>
                    <a:gd name="connsiteY5" fmla="*/ 62139 h 83737"/>
                    <a:gd name="connsiteX6" fmla="*/ 87159 w 100904"/>
                    <a:gd name="connsiteY6" fmla="*/ 3272 h 83737"/>
                    <a:gd name="connsiteX7" fmla="*/ 97327 w 100904"/>
                    <a:gd name="connsiteY7" fmla="*/ 1154 h 83737"/>
                    <a:gd name="connsiteX8" fmla="*/ 99869 w 100904"/>
                    <a:gd name="connsiteY8" fmla="*/ 11319 h 83737"/>
                    <a:gd name="connsiteX9" fmla="*/ 56655 w 100904"/>
                    <a:gd name="connsiteY9" fmla="*/ 80350 h 83737"/>
                    <a:gd name="connsiteX10" fmla="*/ 50724 w 100904"/>
                    <a:gd name="connsiteY10" fmla="*/ 83738 h 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04" h="83737">
                      <a:moveTo>
                        <a:pt x="50724" y="83738"/>
                      </a:moveTo>
                      <a:cubicBezTo>
                        <a:pt x="48182" y="83738"/>
                        <a:pt x="45640" y="82467"/>
                        <a:pt x="44369" y="80350"/>
                      </a:cubicBezTo>
                      <a:lnTo>
                        <a:pt x="1155" y="11319"/>
                      </a:lnTo>
                      <a:cubicBezTo>
                        <a:pt x="-963" y="7931"/>
                        <a:pt x="-116" y="3272"/>
                        <a:pt x="3273" y="1154"/>
                      </a:cubicBezTo>
                      <a:cubicBezTo>
                        <a:pt x="6663" y="-963"/>
                        <a:pt x="11323" y="-116"/>
                        <a:pt x="13441" y="3272"/>
                      </a:cubicBezTo>
                      <a:lnTo>
                        <a:pt x="50300" y="62139"/>
                      </a:lnTo>
                      <a:lnTo>
                        <a:pt x="87159" y="3272"/>
                      </a:lnTo>
                      <a:cubicBezTo>
                        <a:pt x="89277" y="-116"/>
                        <a:pt x="93938" y="-963"/>
                        <a:pt x="97327" y="1154"/>
                      </a:cubicBezTo>
                      <a:cubicBezTo>
                        <a:pt x="100716" y="3272"/>
                        <a:pt x="101987" y="7931"/>
                        <a:pt x="99869" y="11319"/>
                      </a:cubicBezTo>
                      <a:lnTo>
                        <a:pt x="56655" y="80350"/>
                      </a:lnTo>
                      <a:cubicBezTo>
                        <a:pt x="55384" y="82467"/>
                        <a:pt x="53266" y="83738"/>
                        <a:pt x="50724" y="83738"/>
                      </a:cubicBezTo>
                      <a:close/>
                    </a:path>
                  </a:pathLst>
                </a:custGeom>
                <a:grpFill/>
                <a:ln w="4233" cap="flat">
                  <a:noFill/>
                  <a:prstDash val="solid"/>
                  <a:miter/>
                </a:ln>
              </p:spPr>
              <p:txBody>
                <a:bodyPr rtlCol="0" anchor="ctr"/>
                <a:lstStyle/>
                <a:p>
                  <a:endParaRPr lang="en-US"/>
                </a:p>
              </p:txBody>
            </p:sp>
            <p:sp>
              <p:nvSpPr>
                <p:cNvPr id="11" name="Freeform 195">
                  <a:extLst>
                    <a:ext uri="{FF2B5EF4-FFF2-40B4-BE49-F238E27FC236}">
                      <a16:creationId xmlns:a16="http://schemas.microsoft.com/office/drawing/2014/main" id="{25AF44CA-C3DB-FAD7-9DE7-8C22DFFAC717}"/>
                    </a:ext>
                  </a:extLst>
                </p:cNvPr>
                <p:cNvSpPr/>
                <p:nvPr/>
              </p:nvSpPr>
              <p:spPr>
                <a:xfrm>
                  <a:off x="6406641" y="2623492"/>
                  <a:ext cx="14404" cy="345155"/>
                </a:xfrm>
                <a:custGeom>
                  <a:avLst/>
                  <a:gdLst>
                    <a:gd name="connsiteX0" fmla="*/ 7202 w 14404"/>
                    <a:gd name="connsiteY0" fmla="*/ 345155 h 345155"/>
                    <a:gd name="connsiteX1" fmla="*/ 0 w 14404"/>
                    <a:gd name="connsiteY1" fmla="*/ 337532 h 345155"/>
                    <a:gd name="connsiteX2" fmla="*/ 0 w 14404"/>
                    <a:gd name="connsiteY2" fmla="*/ 313393 h 345155"/>
                    <a:gd name="connsiteX3" fmla="*/ 7202 w 14404"/>
                    <a:gd name="connsiteY3" fmla="*/ 306193 h 345155"/>
                    <a:gd name="connsiteX4" fmla="*/ 14405 w 14404"/>
                    <a:gd name="connsiteY4" fmla="*/ 313393 h 345155"/>
                    <a:gd name="connsiteX5" fmla="*/ 14405 w 14404"/>
                    <a:gd name="connsiteY5" fmla="*/ 337532 h 345155"/>
                    <a:gd name="connsiteX6" fmla="*/ 7202 w 14404"/>
                    <a:gd name="connsiteY6" fmla="*/ 345155 h 345155"/>
                    <a:gd name="connsiteX7" fmla="*/ 7202 w 14404"/>
                    <a:gd name="connsiteY7" fmla="*/ 295606 h 345155"/>
                    <a:gd name="connsiteX8" fmla="*/ 0 w 14404"/>
                    <a:gd name="connsiteY8" fmla="*/ 288406 h 345155"/>
                    <a:gd name="connsiteX9" fmla="*/ 0 w 14404"/>
                    <a:gd name="connsiteY9" fmla="*/ 262996 h 345155"/>
                    <a:gd name="connsiteX10" fmla="*/ 7202 w 14404"/>
                    <a:gd name="connsiteY10" fmla="*/ 255373 h 345155"/>
                    <a:gd name="connsiteX11" fmla="*/ 14405 w 14404"/>
                    <a:gd name="connsiteY11" fmla="*/ 262996 h 345155"/>
                    <a:gd name="connsiteX12" fmla="*/ 14405 w 14404"/>
                    <a:gd name="connsiteY12" fmla="*/ 288406 h 345155"/>
                    <a:gd name="connsiteX13" fmla="*/ 7202 w 14404"/>
                    <a:gd name="connsiteY13" fmla="*/ 295606 h 345155"/>
                    <a:gd name="connsiteX14" fmla="*/ 7202 w 14404"/>
                    <a:gd name="connsiteY14" fmla="*/ 244362 h 345155"/>
                    <a:gd name="connsiteX15" fmla="*/ 0 w 14404"/>
                    <a:gd name="connsiteY15" fmla="*/ 237162 h 345155"/>
                    <a:gd name="connsiteX16" fmla="*/ 0 w 14404"/>
                    <a:gd name="connsiteY16" fmla="*/ 211752 h 345155"/>
                    <a:gd name="connsiteX17" fmla="*/ 7202 w 14404"/>
                    <a:gd name="connsiteY17" fmla="*/ 204552 h 345155"/>
                    <a:gd name="connsiteX18" fmla="*/ 14405 w 14404"/>
                    <a:gd name="connsiteY18" fmla="*/ 211752 h 345155"/>
                    <a:gd name="connsiteX19" fmla="*/ 14405 w 14404"/>
                    <a:gd name="connsiteY19" fmla="*/ 237162 h 345155"/>
                    <a:gd name="connsiteX20" fmla="*/ 7202 w 14404"/>
                    <a:gd name="connsiteY20" fmla="*/ 244362 h 345155"/>
                    <a:gd name="connsiteX21" fmla="*/ 7202 w 14404"/>
                    <a:gd name="connsiteY21" fmla="*/ 193118 h 345155"/>
                    <a:gd name="connsiteX22" fmla="*/ 0 w 14404"/>
                    <a:gd name="connsiteY22" fmla="*/ 185918 h 345155"/>
                    <a:gd name="connsiteX23" fmla="*/ 0 w 14404"/>
                    <a:gd name="connsiteY23" fmla="*/ 160508 h 345155"/>
                    <a:gd name="connsiteX24" fmla="*/ 7202 w 14404"/>
                    <a:gd name="connsiteY24" fmla="*/ 153308 h 345155"/>
                    <a:gd name="connsiteX25" fmla="*/ 14405 w 14404"/>
                    <a:gd name="connsiteY25" fmla="*/ 160508 h 345155"/>
                    <a:gd name="connsiteX26" fmla="*/ 14405 w 14404"/>
                    <a:gd name="connsiteY26" fmla="*/ 185918 h 345155"/>
                    <a:gd name="connsiteX27" fmla="*/ 7202 w 14404"/>
                    <a:gd name="connsiteY27" fmla="*/ 193118 h 345155"/>
                    <a:gd name="connsiteX28" fmla="*/ 7202 w 14404"/>
                    <a:gd name="connsiteY28" fmla="*/ 141874 h 345155"/>
                    <a:gd name="connsiteX29" fmla="*/ 0 w 14404"/>
                    <a:gd name="connsiteY29" fmla="*/ 134674 h 345155"/>
                    <a:gd name="connsiteX30" fmla="*/ 0 w 14404"/>
                    <a:gd name="connsiteY30" fmla="*/ 109264 h 345155"/>
                    <a:gd name="connsiteX31" fmla="*/ 7202 w 14404"/>
                    <a:gd name="connsiteY31" fmla="*/ 102065 h 345155"/>
                    <a:gd name="connsiteX32" fmla="*/ 14405 w 14404"/>
                    <a:gd name="connsiteY32" fmla="*/ 109264 h 345155"/>
                    <a:gd name="connsiteX33" fmla="*/ 14405 w 14404"/>
                    <a:gd name="connsiteY33" fmla="*/ 134674 h 345155"/>
                    <a:gd name="connsiteX34" fmla="*/ 7202 w 14404"/>
                    <a:gd name="connsiteY34" fmla="*/ 141874 h 345155"/>
                    <a:gd name="connsiteX35" fmla="*/ 7202 w 14404"/>
                    <a:gd name="connsiteY35" fmla="*/ 91053 h 345155"/>
                    <a:gd name="connsiteX36" fmla="*/ 0 w 14404"/>
                    <a:gd name="connsiteY36" fmla="*/ 83854 h 345155"/>
                    <a:gd name="connsiteX37" fmla="*/ 0 w 14404"/>
                    <a:gd name="connsiteY37" fmla="*/ 58443 h 345155"/>
                    <a:gd name="connsiteX38" fmla="*/ 7202 w 14404"/>
                    <a:gd name="connsiteY38" fmla="*/ 51244 h 345155"/>
                    <a:gd name="connsiteX39" fmla="*/ 14405 w 14404"/>
                    <a:gd name="connsiteY39" fmla="*/ 58443 h 345155"/>
                    <a:gd name="connsiteX40" fmla="*/ 14405 w 14404"/>
                    <a:gd name="connsiteY40" fmla="*/ 83854 h 345155"/>
                    <a:gd name="connsiteX41" fmla="*/ 7202 w 14404"/>
                    <a:gd name="connsiteY41" fmla="*/ 91053 h 345155"/>
                    <a:gd name="connsiteX42" fmla="*/ 7202 w 14404"/>
                    <a:gd name="connsiteY42" fmla="*/ 39809 h 345155"/>
                    <a:gd name="connsiteX43" fmla="*/ 0 w 14404"/>
                    <a:gd name="connsiteY43" fmla="*/ 32610 h 345155"/>
                    <a:gd name="connsiteX44" fmla="*/ 0 w 14404"/>
                    <a:gd name="connsiteY44" fmla="*/ 7200 h 345155"/>
                    <a:gd name="connsiteX45" fmla="*/ 7202 w 14404"/>
                    <a:gd name="connsiteY45" fmla="*/ 0 h 345155"/>
                    <a:gd name="connsiteX46" fmla="*/ 14405 w 14404"/>
                    <a:gd name="connsiteY46" fmla="*/ 7200 h 345155"/>
                    <a:gd name="connsiteX47" fmla="*/ 14405 w 14404"/>
                    <a:gd name="connsiteY47" fmla="*/ 32610 h 345155"/>
                    <a:gd name="connsiteX48" fmla="*/ 7202 w 14404"/>
                    <a:gd name="connsiteY48" fmla="*/ 39809 h 34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404" h="345155">
                      <a:moveTo>
                        <a:pt x="7202" y="345155"/>
                      </a:moveTo>
                      <a:cubicBezTo>
                        <a:pt x="2965" y="345155"/>
                        <a:pt x="0" y="341768"/>
                        <a:pt x="0" y="337532"/>
                      </a:cubicBezTo>
                      <a:lnTo>
                        <a:pt x="0" y="313393"/>
                      </a:lnTo>
                      <a:cubicBezTo>
                        <a:pt x="0" y="309581"/>
                        <a:pt x="3390" y="306193"/>
                        <a:pt x="7202" y="306193"/>
                      </a:cubicBezTo>
                      <a:cubicBezTo>
                        <a:pt x="11439" y="306193"/>
                        <a:pt x="14405" y="309581"/>
                        <a:pt x="14405" y="313393"/>
                      </a:cubicBezTo>
                      <a:lnTo>
                        <a:pt x="14405" y="337532"/>
                      </a:lnTo>
                      <a:cubicBezTo>
                        <a:pt x="14405" y="341768"/>
                        <a:pt x="11015" y="345155"/>
                        <a:pt x="7202" y="345155"/>
                      </a:cubicBezTo>
                      <a:close/>
                      <a:moveTo>
                        <a:pt x="7202" y="295606"/>
                      </a:moveTo>
                      <a:cubicBezTo>
                        <a:pt x="2965" y="295606"/>
                        <a:pt x="0" y="292218"/>
                        <a:pt x="0" y="288406"/>
                      </a:cubicBezTo>
                      <a:lnTo>
                        <a:pt x="0" y="262996"/>
                      </a:lnTo>
                      <a:cubicBezTo>
                        <a:pt x="0" y="258761"/>
                        <a:pt x="3390" y="255373"/>
                        <a:pt x="7202" y="255373"/>
                      </a:cubicBezTo>
                      <a:cubicBezTo>
                        <a:pt x="11439" y="255373"/>
                        <a:pt x="14405" y="258761"/>
                        <a:pt x="14405" y="262996"/>
                      </a:cubicBezTo>
                      <a:lnTo>
                        <a:pt x="14405" y="288406"/>
                      </a:lnTo>
                      <a:cubicBezTo>
                        <a:pt x="14405" y="292218"/>
                        <a:pt x="11015" y="295606"/>
                        <a:pt x="7202" y="295606"/>
                      </a:cubicBezTo>
                      <a:close/>
                      <a:moveTo>
                        <a:pt x="7202" y="244362"/>
                      </a:moveTo>
                      <a:cubicBezTo>
                        <a:pt x="2965" y="244362"/>
                        <a:pt x="0" y="240974"/>
                        <a:pt x="0" y="237162"/>
                      </a:cubicBezTo>
                      <a:lnTo>
                        <a:pt x="0" y="211752"/>
                      </a:lnTo>
                      <a:cubicBezTo>
                        <a:pt x="0" y="207517"/>
                        <a:pt x="3390" y="204552"/>
                        <a:pt x="7202" y="204552"/>
                      </a:cubicBezTo>
                      <a:cubicBezTo>
                        <a:pt x="11439" y="204552"/>
                        <a:pt x="14405" y="207940"/>
                        <a:pt x="14405" y="211752"/>
                      </a:cubicBezTo>
                      <a:lnTo>
                        <a:pt x="14405" y="237162"/>
                      </a:lnTo>
                      <a:cubicBezTo>
                        <a:pt x="14405" y="240974"/>
                        <a:pt x="11015" y="244362"/>
                        <a:pt x="7202" y="244362"/>
                      </a:cubicBezTo>
                      <a:close/>
                      <a:moveTo>
                        <a:pt x="7202" y="193118"/>
                      </a:moveTo>
                      <a:cubicBezTo>
                        <a:pt x="2965" y="193118"/>
                        <a:pt x="0" y="189730"/>
                        <a:pt x="0" y="185918"/>
                      </a:cubicBezTo>
                      <a:lnTo>
                        <a:pt x="0" y="160508"/>
                      </a:lnTo>
                      <a:cubicBezTo>
                        <a:pt x="0" y="156696"/>
                        <a:pt x="3390" y="153308"/>
                        <a:pt x="7202" y="153308"/>
                      </a:cubicBezTo>
                      <a:cubicBezTo>
                        <a:pt x="11439" y="153308"/>
                        <a:pt x="14405" y="156696"/>
                        <a:pt x="14405" y="160508"/>
                      </a:cubicBezTo>
                      <a:lnTo>
                        <a:pt x="14405" y="185918"/>
                      </a:lnTo>
                      <a:cubicBezTo>
                        <a:pt x="14405" y="189730"/>
                        <a:pt x="11015" y="193118"/>
                        <a:pt x="7202" y="193118"/>
                      </a:cubicBezTo>
                      <a:close/>
                      <a:moveTo>
                        <a:pt x="7202" y="141874"/>
                      </a:moveTo>
                      <a:cubicBezTo>
                        <a:pt x="2965" y="141874"/>
                        <a:pt x="0" y="138486"/>
                        <a:pt x="0" y="134674"/>
                      </a:cubicBezTo>
                      <a:lnTo>
                        <a:pt x="0" y="109264"/>
                      </a:lnTo>
                      <a:cubicBezTo>
                        <a:pt x="0" y="105029"/>
                        <a:pt x="3390" y="102065"/>
                        <a:pt x="7202" y="102065"/>
                      </a:cubicBezTo>
                      <a:cubicBezTo>
                        <a:pt x="11439" y="102065"/>
                        <a:pt x="14405" y="105453"/>
                        <a:pt x="14405" y="109264"/>
                      </a:cubicBezTo>
                      <a:lnTo>
                        <a:pt x="14405" y="134674"/>
                      </a:lnTo>
                      <a:cubicBezTo>
                        <a:pt x="14405" y="138909"/>
                        <a:pt x="11015" y="141874"/>
                        <a:pt x="7202" y="141874"/>
                      </a:cubicBezTo>
                      <a:close/>
                      <a:moveTo>
                        <a:pt x="7202" y="91053"/>
                      </a:moveTo>
                      <a:cubicBezTo>
                        <a:pt x="2965" y="91053"/>
                        <a:pt x="0" y="87665"/>
                        <a:pt x="0" y="83854"/>
                      </a:cubicBezTo>
                      <a:lnTo>
                        <a:pt x="0" y="58443"/>
                      </a:lnTo>
                      <a:cubicBezTo>
                        <a:pt x="0" y="54208"/>
                        <a:pt x="3390" y="51244"/>
                        <a:pt x="7202" y="51244"/>
                      </a:cubicBezTo>
                      <a:cubicBezTo>
                        <a:pt x="11439" y="51244"/>
                        <a:pt x="14405" y="54632"/>
                        <a:pt x="14405" y="58443"/>
                      </a:cubicBezTo>
                      <a:lnTo>
                        <a:pt x="14405" y="83854"/>
                      </a:lnTo>
                      <a:cubicBezTo>
                        <a:pt x="14405" y="87665"/>
                        <a:pt x="11015" y="91053"/>
                        <a:pt x="7202" y="91053"/>
                      </a:cubicBezTo>
                      <a:close/>
                      <a:moveTo>
                        <a:pt x="7202" y="39809"/>
                      </a:moveTo>
                      <a:cubicBezTo>
                        <a:pt x="2965" y="39809"/>
                        <a:pt x="0" y="36421"/>
                        <a:pt x="0" y="32610"/>
                      </a:cubicBezTo>
                      <a:lnTo>
                        <a:pt x="0" y="7200"/>
                      </a:lnTo>
                      <a:cubicBezTo>
                        <a:pt x="0" y="3388"/>
                        <a:pt x="3390" y="0"/>
                        <a:pt x="7202" y="0"/>
                      </a:cubicBezTo>
                      <a:cubicBezTo>
                        <a:pt x="11439" y="0"/>
                        <a:pt x="14405" y="3388"/>
                        <a:pt x="14405" y="7200"/>
                      </a:cubicBezTo>
                      <a:lnTo>
                        <a:pt x="14405" y="32610"/>
                      </a:lnTo>
                      <a:cubicBezTo>
                        <a:pt x="14405" y="36421"/>
                        <a:pt x="11015" y="39809"/>
                        <a:pt x="7202" y="39809"/>
                      </a:cubicBezTo>
                      <a:close/>
                    </a:path>
                  </a:pathLst>
                </a:custGeom>
                <a:grpFill/>
                <a:ln w="4233" cap="flat">
                  <a:noFill/>
                  <a:prstDash val="solid"/>
                  <a:miter/>
                </a:ln>
              </p:spPr>
              <p:txBody>
                <a:bodyPr rtlCol="0" anchor="ctr"/>
                <a:lstStyle/>
                <a:p>
                  <a:endParaRPr lang="en-US"/>
                </a:p>
              </p:txBody>
            </p:sp>
          </p:grpSp>
        </p:grpSp>
      </p:grpSp>
      <p:grpSp>
        <p:nvGrpSpPr>
          <p:cNvPr id="16" name="Group 15">
            <a:extLst>
              <a:ext uri="{FF2B5EF4-FFF2-40B4-BE49-F238E27FC236}">
                <a16:creationId xmlns:a16="http://schemas.microsoft.com/office/drawing/2014/main" id="{D61ADE19-FF8C-A1AB-8C08-943E52864C8B}"/>
              </a:ext>
            </a:extLst>
          </p:cNvPr>
          <p:cNvGrpSpPr/>
          <p:nvPr/>
        </p:nvGrpSpPr>
        <p:grpSpPr>
          <a:xfrm>
            <a:off x="1499743" y="2325583"/>
            <a:ext cx="1053970" cy="1073304"/>
            <a:chOff x="5834687" y="3140849"/>
            <a:chExt cx="1290933" cy="1314614"/>
          </a:xfrm>
          <a:solidFill>
            <a:srgbClr val="000000"/>
          </a:solidFill>
        </p:grpSpPr>
        <p:sp>
          <p:nvSpPr>
            <p:cNvPr id="18" name="Freeform 155">
              <a:extLst>
                <a:ext uri="{FF2B5EF4-FFF2-40B4-BE49-F238E27FC236}">
                  <a16:creationId xmlns:a16="http://schemas.microsoft.com/office/drawing/2014/main" id="{E690E89D-E909-B5F4-0072-C41EFBA728E6}"/>
                </a:ext>
              </a:extLst>
            </p:cNvPr>
            <p:cNvSpPr/>
            <p:nvPr/>
          </p:nvSpPr>
          <p:spPr>
            <a:xfrm>
              <a:off x="5916513" y="3217290"/>
              <a:ext cx="1132441" cy="1001179"/>
            </a:xfrm>
            <a:custGeom>
              <a:avLst/>
              <a:gdLst>
                <a:gd name="connsiteX0" fmla="*/ 652593 w 1305183"/>
                <a:gd name="connsiteY0" fmla="*/ 0 h 1153898"/>
                <a:gd name="connsiteX1" fmla="*/ 548018 w 1305183"/>
                <a:gd name="connsiteY1" fmla="*/ 67009 h 1153898"/>
                <a:gd name="connsiteX2" fmla="*/ 21124 w 1305183"/>
                <a:gd name="connsiteY2" fmla="*/ 974314 h 1153898"/>
                <a:gd name="connsiteX3" fmla="*/ 14420 w 1305183"/>
                <a:gd name="connsiteY3" fmla="*/ 1097611 h 1153898"/>
                <a:gd name="connsiteX4" fmla="*/ 125699 w 1305183"/>
                <a:gd name="connsiteY4" fmla="*/ 1153899 h 1153898"/>
                <a:gd name="connsiteX5" fmla="*/ 1179485 w 1305183"/>
                <a:gd name="connsiteY5" fmla="*/ 1153899 h 1153898"/>
                <a:gd name="connsiteX6" fmla="*/ 1290763 w 1305183"/>
                <a:gd name="connsiteY6" fmla="*/ 1097611 h 1153898"/>
                <a:gd name="connsiteX7" fmla="*/ 1284060 w 1305183"/>
                <a:gd name="connsiteY7" fmla="*/ 974314 h 1153898"/>
                <a:gd name="connsiteX8" fmla="*/ 757166 w 1305183"/>
                <a:gd name="connsiteY8" fmla="*/ 67009 h 1153898"/>
                <a:gd name="connsiteX9" fmla="*/ 652593 w 1305183"/>
                <a:gd name="connsiteY9" fmla="*/ 0 h 115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183" h="1153898">
                  <a:moveTo>
                    <a:pt x="652593" y="0"/>
                  </a:moveTo>
                  <a:cubicBezTo>
                    <a:pt x="611030" y="0"/>
                    <a:pt x="573491" y="25463"/>
                    <a:pt x="548018" y="67009"/>
                  </a:cubicBezTo>
                  <a:lnTo>
                    <a:pt x="21124" y="974314"/>
                  </a:lnTo>
                  <a:cubicBezTo>
                    <a:pt x="-4348" y="1017200"/>
                    <a:pt x="-7031" y="1061426"/>
                    <a:pt x="14420" y="1097611"/>
                  </a:cubicBezTo>
                  <a:cubicBezTo>
                    <a:pt x="35873" y="1133796"/>
                    <a:pt x="76093" y="1153899"/>
                    <a:pt x="125699" y="1153899"/>
                  </a:cubicBezTo>
                  <a:lnTo>
                    <a:pt x="1179485" y="1153899"/>
                  </a:lnTo>
                  <a:cubicBezTo>
                    <a:pt x="1229092" y="1153899"/>
                    <a:pt x="1269312" y="1133796"/>
                    <a:pt x="1290763" y="1097611"/>
                  </a:cubicBezTo>
                  <a:cubicBezTo>
                    <a:pt x="1312214" y="1061426"/>
                    <a:pt x="1309533" y="1017200"/>
                    <a:pt x="1284060" y="974314"/>
                  </a:cubicBezTo>
                  <a:lnTo>
                    <a:pt x="757166" y="67009"/>
                  </a:lnTo>
                  <a:cubicBezTo>
                    <a:pt x="731692" y="25463"/>
                    <a:pt x="694154" y="0"/>
                    <a:pt x="652593" y="0"/>
                  </a:cubicBezTo>
                  <a:close/>
                </a:path>
              </a:pathLst>
            </a:custGeom>
            <a:solidFill>
              <a:schemeClr val="accent5">
                <a:lumMod val="75000"/>
              </a:schemeClr>
            </a:solidFill>
            <a:ln w="13404" cap="flat">
              <a:noFill/>
              <a:prstDash val="solid"/>
              <a:miter/>
            </a:ln>
          </p:spPr>
          <p:txBody>
            <a:bodyPr rtlCol="0" anchor="ctr"/>
            <a:lstStyle/>
            <a:p>
              <a:endParaRPr lang="en-US"/>
            </a:p>
          </p:txBody>
        </p:sp>
        <p:grpSp>
          <p:nvGrpSpPr>
            <p:cNvPr id="19" name="Graphic 8">
              <a:extLst>
                <a:ext uri="{FF2B5EF4-FFF2-40B4-BE49-F238E27FC236}">
                  <a16:creationId xmlns:a16="http://schemas.microsoft.com/office/drawing/2014/main" id="{0DC7B9EA-0A12-8850-6B41-44CFF1891139}"/>
                </a:ext>
              </a:extLst>
            </p:cNvPr>
            <p:cNvGrpSpPr/>
            <p:nvPr/>
          </p:nvGrpSpPr>
          <p:grpSpPr>
            <a:xfrm>
              <a:off x="5834687" y="3140849"/>
              <a:ext cx="1290933" cy="1314614"/>
              <a:chOff x="5197376" y="5607922"/>
              <a:chExt cx="687857" cy="700475"/>
            </a:xfrm>
            <a:grpFill/>
          </p:grpSpPr>
          <p:grpSp>
            <p:nvGrpSpPr>
              <p:cNvPr id="20" name="Graphic 8">
                <a:extLst>
                  <a:ext uri="{FF2B5EF4-FFF2-40B4-BE49-F238E27FC236}">
                    <a16:creationId xmlns:a16="http://schemas.microsoft.com/office/drawing/2014/main" id="{9626C6DB-9875-0002-30C1-7D9BCE315028}"/>
                  </a:ext>
                </a:extLst>
              </p:cNvPr>
              <p:cNvGrpSpPr/>
              <p:nvPr/>
            </p:nvGrpSpPr>
            <p:grpSpPr>
              <a:xfrm>
                <a:off x="5234593" y="5645191"/>
                <a:ext cx="612999" cy="540390"/>
                <a:chOff x="5234593" y="5645191"/>
                <a:chExt cx="612999" cy="540390"/>
              </a:xfrm>
              <a:grpFill/>
            </p:grpSpPr>
            <p:grpSp>
              <p:nvGrpSpPr>
                <p:cNvPr id="24" name="Graphic 8">
                  <a:extLst>
                    <a:ext uri="{FF2B5EF4-FFF2-40B4-BE49-F238E27FC236}">
                      <a16:creationId xmlns:a16="http://schemas.microsoft.com/office/drawing/2014/main" id="{B9C00204-22AD-02C8-7375-E181C6CE03AD}"/>
                    </a:ext>
                  </a:extLst>
                </p:cNvPr>
                <p:cNvGrpSpPr/>
                <p:nvPr/>
              </p:nvGrpSpPr>
              <p:grpSpPr>
                <a:xfrm>
                  <a:off x="5234593" y="5645191"/>
                  <a:ext cx="612999" cy="540390"/>
                  <a:chOff x="5234593" y="5645191"/>
                  <a:chExt cx="612999" cy="540390"/>
                </a:xfrm>
                <a:grpFill/>
              </p:grpSpPr>
              <p:sp>
                <p:nvSpPr>
                  <p:cNvPr id="28" name="Freeform 165">
                    <a:extLst>
                      <a:ext uri="{FF2B5EF4-FFF2-40B4-BE49-F238E27FC236}">
                        <a16:creationId xmlns:a16="http://schemas.microsoft.com/office/drawing/2014/main" id="{409ACE81-38B8-9260-1D58-AE624EE5F875}"/>
                      </a:ext>
                    </a:extLst>
                  </p:cNvPr>
                  <p:cNvSpPr/>
                  <p:nvPr/>
                </p:nvSpPr>
                <p:spPr>
                  <a:xfrm>
                    <a:off x="5471424" y="5645191"/>
                    <a:ext cx="140186" cy="96558"/>
                  </a:xfrm>
                  <a:custGeom>
                    <a:avLst/>
                    <a:gdLst>
                      <a:gd name="connsiteX0" fmla="*/ 132795 w 140186"/>
                      <a:gd name="connsiteY0" fmla="*/ 96559 h 96558"/>
                      <a:gd name="connsiteX1" fmla="*/ 126440 w 140186"/>
                      <a:gd name="connsiteY1" fmla="*/ 92747 h 96558"/>
                      <a:gd name="connsiteX2" fmla="*/ 90429 w 140186"/>
                      <a:gd name="connsiteY2" fmla="*/ 30492 h 96558"/>
                      <a:gd name="connsiteX3" fmla="*/ 70093 w 140186"/>
                      <a:gd name="connsiteY3" fmla="*/ 14823 h 96558"/>
                      <a:gd name="connsiteX4" fmla="*/ 49757 w 140186"/>
                      <a:gd name="connsiteY4" fmla="*/ 30492 h 96558"/>
                      <a:gd name="connsiteX5" fmla="*/ 13746 w 140186"/>
                      <a:gd name="connsiteY5" fmla="*/ 92747 h 96558"/>
                      <a:gd name="connsiteX6" fmla="*/ 3578 w 140186"/>
                      <a:gd name="connsiteY6" fmla="*/ 95288 h 96558"/>
                      <a:gd name="connsiteX7" fmla="*/ 1036 w 140186"/>
                      <a:gd name="connsiteY7" fmla="*/ 85124 h 96558"/>
                      <a:gd name="connsiteX8" fmla="*/ 37047 w 140186"/>
                      <a:gd name="connsiteY8" fmla="*/ 22869 h 96558"/>
                      <a:gd name="connsiteX9" fmla="*/ 70093 w 140186"/>
                      <a:gd name="connsiteY9" fmla="*/ 0 h 96558"/>
                      <a:gd name="connsiteX10" fmla="*/ 103139 w 140186"/>
                      <a:gd name="connsiteY10" fmla="*/ 22869 h 96558"/>
                      <a:gd name="connsiteX11" fmla="*/ 139150 w 140186"/>
                      <a:gd name="connsiteY11" fmla="*/ 85124 h 96558"/>
                      <a:gd name="connsiteX12" fmla="*/ 136608 w 140186"/>
                      <a:gd name="connsiteY12" fmla="*/ 95288 h 96558"/>
                      <a:gd name="connsiteX13" fmla="*/ 132795 w 140186"/>
                      <a:gd name="connsiteY13" fmla="*/ 96559 h 9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186" h="96558">
                        <a:moveTo>
                          <a:pt x="132795" y="96559"/>
                        </a:moveTo>
                        <a:cubicBezTo>
                          <a:pt x="130253" y="96559"/>
                          <a:pt x="127712" y="95288"/>
                          <a:pt x="126440" y="92747"/>
                        </a:cubicBezTo>
                        <a:lnTo>
                          <a:pt x="90429" y="30492"/>
                        </a:lnTo>
                        <a:cubicBezTo>
                          <a:pt x="84497" y="20328"/>
                          <a:pt x="77295" y="14823"/>
                          <a:pt x="70093" y="14823"/>
                        </a:cubicBezTo>
                        <a:cubicBezTo>
                          <a:pt x="62891" y="14823"/>
                          <a:pt x="55265" y="20328"/>
                          <a:pt x="49757" y="30492"/>
                        </a:cubicBezTo>
                        <a:lnTo>
                          <a:pt x="13746" y="92747"/>
                        </a:lnTo>
                        <a:cubicBezTo>
                          <a:pt x="11627" y="96135"/>
                          <a:pt x="7391" y="97406"/>
                          <a:pt x="3578" y="95288"/>
                        </a:cubicBezTo>
                        <a:cubicBezTo>
                          <a:pt x="188" y="93171"/>
                          <a:pt x="-1083" y="88936"/>
                          <a:pt x="1036" y="85124"/>
                        </a:cubicBezTo>
                        <a:lnTo>
                          <a:pt x="37047" y="22869"/>
                        </a:lnTo>
                        <a:cubicBezTo>
                          <a:pt x="45520" y="8046"/>
                          <a:pt x="57383" y="0"/>
                          <a:pt x="70093" y="0"/>
                        </a:cubicBezTo>
                        <a:cubicBezTo>
                          <a:pt x="82803" y="0"/>
                          <a:pt x="94666" y="8046"/>
                          <a:pt x="103139" y="22869"/>
                        </a:cubicBezTo>
                        <a:lnTo>
                          <a:pt x="139150" y="85124"/>
                        </a:lnTo>
                        <a:cubicBezTo>
                          <a:pt x="141269" y="88512"/>
                          <a:pt x="139998" y="93171"/>
                          <a:pt x="136608" y="95288"/>
                        </a:cubicBezTo>
                        <a:cubicBezTo>
                          <a:pt x="135337" y="96135"/>
                          <a:pt x="134067" y="96559"/>
                          <a:pt x="132795" y="96559"/>
                        </a:cubicBezTo>
                        <a:close/>
                      </a:path>
                    </a:pathLst>
                  </a:custGeom>
                  <a:grpFill/>
                  <a:ln w="4233" cap="flat">
                    <a:noFill/>
                    <a:prstDash val="solid"/>
                    <a:miter/>
                  </a:ln>
                </p:spPr>
                <p:txBody>
                  <a:bodyPr rtlCol="0" anchor="ctr"/>
                  <a:lstStyle/>
                  <a:p>
                    <a:endParaRPr lang="en-US"/>
                  </a:p>
                </p:txBody>
              </p:sp>
              <p:sp>
                <p:nvSpPr>
                  <p:cNvPr id="29" name="Freeform 166">
                    <a:extLst>
                      <a:ext uri="{FF2B5EF4-FFF2-40B4-BE49-F238E27FC236}">
                        <a16:creationId xmlns:a16="http://schemas.microsoft.com/office/drawing/2014/main" id="{41CC2D1A-2E77-2DB4-EB12-E42EB0FAB14D}"/>
                      </a:ext>
                    </a:extLst>
                  </p:cNvPr>
                  <p:cNvSpPr/>
                  <p:nvPr/>
                </p:nvSpPr>
                <p:spPr>
                  <a:xfrm>
                    <a:off x="5727506" y="6062577"/>
                    <a:ext cx="120087" cy="123004"/>
                  </a:xfrm>
                  <a:custGeom>
                    <a:avLst/>
                    <a:gdLst>
                      <a:gd name="connsiteX0" fmla="*/ 79649 w 120087"/>
                      <a:gd name="connsiteY0" fmla="*/ 123004 h 123004"/>
                      <a:gd name="connsiteX1" fmla="*/ 7203 w 120087"/>
                      <a:gd name="connsiteY1" fmla="*/ 123004 h 123004"/>
                      <a:gd name="connsiteX2" fmla="*/ 0 w 120087"/>
                      <a:gd name="connsiteY2" fmla="*/ 115805 h 123004"/>
                      <a:gd name="connsiteX3" fmla="*/ 7203 w 120087"/>
                      <a:gd name="connsiteY3" fmla="*/ 108605 h 123004"/>
                      <a:gd name="connsiteX4" fmla="*/ 79649 w 120087"/>
                      <a:gd name="connsiteY4" fmla="*/ 108605 h 123004"/>
                      <a:gd name="connsiteX5" fmla="*/ 103374 w 120087"/>
                      <a:gd name="connsiteY5" fmla="*/ 98441 h 123004"/>
                      <a:gd name="connsiteX6" fmla="*/ 99985 w 120087"/>
                      <a:gd name="connsiteY6" fmla="*/ 73031 h 123004"/>
                      <a:gd name="connsiteX7" fmla="*/ 63974 w 120087"/>
                      <a:gd name="connsiteY7" fmla="*/ 11199 h 123004"/>
                      <a:gd name="connsiteX8" fmla="*/ 66516 w 120087"/>
                      <a:gd name="connsiteY8" fmla="*/ 1035 h 123004"/>
                      <a:gd name="connsiteX9" fmla="*/ 76684 w 120087"/>
                      <a:gd name="connsiteY9" fmla="*/ 3576 h 123004"/>
                      <a:gd name="connsiteX10" fmla="*/ 112695 w 120087"/>
                      <a:gd name="connsiteY10" fmla="*/ 65408 h 123004"/>
                      <a:gd name="connsiteX11" fmla="*/ 116084 w 120087"/>
                      <a:gd name="connsiteY11" fmla="*/ 105641 h 123004"/>
                      <a:gd name="connsiteX12" fmla="*/ 79649 w 120087"/>
                      <a:gd name="connsiteY12" fmla="*/ 123004 h 12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087" h="123004">
                        <a:moveTo>
                          <a:pt x="79649" y="123004"/>
                        </a:moveTo>
                        <a:lnTo>
                          <a:pt x="7203" y="123004"/>
                        </a:lnTo>
                        <a:cubicBezTo>
                          <a:pt x="3390" y="123004"/>
                          <a:pt x="0" y="119616"/>
                          <a:pt x="0" y="115805"/>
                        </a:cubicBezTo>
                        <a:cubicBezTo>
                          <a:pt x="0" y="111570"/>
                          <a:pt x="3390" y="108605"/>
                          <a:pt x="7203" y="108605"/>
                        </a:cubicBezTo>
                        <a:lnTo>
                          <a:pt x="79649" y="108605"/>
                        </a:lnTo>
                        <a:cubicBezTo>
                          <a:pt x="91088" y="108605"/>
                          <a:pt x="99561" y="105217"/>
                          <a:pt x="103374" y="98441"/>
                        </a:cubicBezTo>
                        <a:cubicBezTo>
                          <a:pt x="107187" y="92088"/>
                          <a:pt x="105916" y="83195"/>
                          <a:pt x="99985" y="73031"/>
                        </a:cubicBezTo>
                        <a:lnTo>
                          <a:pt x="63974" y="11199"/>
                        </a:lnTo>
                        <a:cubicBezTo>
                          <a:pt x="61856" y="7811"/>
                          <a:pt x="63126" y="3153"/>
                          <a:pt x="66516" y="1035"/>
                        </a:cubicBezTo>
                        <a:cubicBezTo>
                          <a:pt x="69905" y="-1082"/>
                          <a:pt x="74565" y="188"/>
                          <a:pt x="76684" y="3576"/>
                        </a:cubicBezTo>
                        <a:lnTo>
                          <a:pt x="112695" y="65408"/>
                        </a:lnTo>
                        <a:cubicBezTo>
                          <a:pt x="121169" y="80231"/>
                          <a:pt x="122439" y="94206"/>
                          <a:pt x="116084" y="105641"/>
                        </a:cubicBezTo>
                        <a:cubicBezTo>
                          <a:pt x="109729" y="117075"/>
                          <a:pt x="97019" y="123004"/>
                          <a:pt x="79649" y="123004"/>
                        </a:cubicBezTo>
                        <a:close/>
                      </a:path>
                    </a:pathLst>
                  </a:custGeom>
                  <a:grpFill/>
                  <a:ln w="4233" cap="flat">
                    <a:noFill/>
                    <a:prstDash val="solid"/>
                    <a:miter/>
                  </a:ln>
                </p:spPr>
                <p:txBody>
                  <a:bodyPr rtlCol="0" anchor="ctr"/>
                  <a:lstStyle/>
                  <a:p>
                    <a:endParaRPr lang="en-US"/>
                  </a:p>
                </p:txBody>
              </p:sp>
              <p:sp>
                <p:nvSpPr>
                  <p:cNvPr id="30" name="Freeform 167">
                    <a:extLst>
                      <a:ext uri="{FF2B5EF4-FFF2-40B4-BE49-F238E27FC236}">
                        <a16:creationId xmlns:a16="http://schemas.microsoft.com/office/drawing/2014/main" id="{9EB7F121-F130-514D-D27E-1F009BA3CC93}"/>
                      </a:ext>
                    </a:extLst>
                  </p:cNvPr>
                  <p:cNvSpPr/>
                  <p:nvPr/>
                </p:nvSpPr>
                <p:spPr>
                  <a:xfrm>
                    <a:off x="5234593" y="6062577"/>
                    <a:ext cx="120123" cy="123004"/>
                  </a:xfrm>
                  <a:custGeom>
                    <a:avLst/>
                    <a:gdLst>
                      <a:gd name="connsiteX0" fmla="*/ 112885 w 120123"/>
                      <a:gd name="connsiteY0" fmla="*/ 123004 h 123004"/>
                      <a:gd name="connsiteX1" fmla="*/ 40438 w 120123"/>
                      <a:gd name="connsiteY1" fmla="*/ 123004 h 123004"/>
                      <a:gd name="connsiteX2" fmla="*/ 4003 w 120123"/>
                      <a:gd name="connsiteY2" fmla="*/ 105641 h 123004"/>
                      <a:gd name="connsiteX3" fmla="*/ 7392 w 120123"/>
                      <a:gd name="connsiteY3" fmla="*/ 65408 h 123004"/>
                      <a:gd name="connsiteX4" fmla="*/ 43404 w 120123"/>
                      <a:gd name="connsiteY4" fmla="*/ 3576 h 123004"/>
                      <a:gd name="connsiteX5" fmla="*/ 53572 w 120123"/>
                      <a:gd name="connsiteY5" fmla="*/ 1035 h 123004"/>
                      <a:gd name="connsiteX6" fmla="*/ 56114 w 120123"/>
                      <a:gd name="connsiteY6" fmla="*/ 11199 h 123004"/>
                      <a:gd name="connsiteX7" fmla="*/ 20102 w 120123"/>
                      <a:gd name="connsiteY7" fmla="*/ 73031 h 123004"/>
                      <a:gd name="connsiteX8" fmla="*/ 16713 w 120123"/>
                      <a:gd name="connsiteY8" fmla="*/ 98441 h 123004"/>
                      <a:gd name="connsiteX9" fmla="*/ 40438 w 120123"/>
                      <a:gd name="connsiteY9" fmla="*/ 108605 h 123004"/>
                      <a:gd name="connsiteX10" fmla="*/ 112885 w 120123"/>
                      <a:gd name="connsiteY10" fmla="*/ 108605 h 123004"/>
                      <a:gd name="connsiteX11" fmla="*/ 120087 w 120123"/>
                      <a:gd name="connsiteY11" fmla="*/ 115805 h 123004"/>
                      <a:gd name="connsiteX12" fmla="*/ 112885 w 120123"/>
                      <a:gd name="connsiteY12" fmla="*/ 123004 h 12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123" h="123004">
                        <a:moveTo>
                          <a:pt x="112885" y="123004"/>
                        </a:moveTo>
                        <a:lnTo>
                          <a:pt x="40438" y="123004"/>
                        </a:lnTo>
                        <a:cubicBezTo>
                          <a:pt x="23492" y="123004"/>
                          <a:pt x="10358" y="116652"/>
                          <a:pt x="4003" y="105641"/>
                        </a:cubicBezTo>
                        <a:cubicBezTo>
                          <a:pt x="-2352" y="94629"/>
                          <a:pt x="-1081" y="80231"/>
                          <a:pt x="7392" y="65408"/>
                        </a:cubicBezTo>
                        <a:lnTo>
                          <a:pt x="43404" y="3576"/>
                        </a:lnTo>
                        <a:cubicBezTo>
                          <a:pt x="45522" y="188"/>
                          <a:pt x="49759" y="-1082"/>
                          <a:pt x="53572" y="1035"/>
                        </a:cubicBezTo>
                        <a:cubicBezTo>
                          <a:pt x="56961" y="3153"/>
                          <a:pt x="58232" y="7388"/>
                          <a:pt x="56114" y="11199"/>
                        </a:cubicBezTo>
                        <a:lnTo>
                          <a:pt x="20102" y="73031"/>
                        </a:lnTo>
                        <a:cubicBezTo>
                          <a:pt x="14171" y="83195"/>
                          <a:pt x="13324" y="92088"/>
                          <a:pt x="16713" y="98441"/>
                        </a:cubicBezTo>
                        <a:cubicBezTo>
                          <a:pt x="20526" y="104794"/>
                          <a:pt x="28576" y="108605"/>
                          <a:pt x="40438" y="108605"/>
                        </a:cubicBezTo>
                        <a:lnTo>
                          <a:pt x="112885" y="108605"/>
                        </a:lnTo>
                        <a:cubicBezTo>
                          <a:pt x="116698" y="108605"/>
                          <a:pt x="120087" y="111993"/>
                          <a:pt x="120087" y="115805"/>
                        </a:cubicBezTo>
                        <a:cubicBezTo>
                          <a:pt x="120511" y="119616"/>
                          <a:pt x="117122" y="123004"/>
                          <a:pt x="112885" y="123004"/>
                        </a:cubicBezTo>
                        <a:close/>
                      </a:path>
                    </a:pathLst>
                  </a:custGeom>
                  <a:grpFill/>
                  <a:ln w="4233" cap="flat">
                    <a:noFill/>
                    <a:prstDash val="solid"/>
                    <a:miter/>
                  </a:ln>
                </p:spPr>
                <p:txBody>
                  <a:bodyPr rtlCol="0" anchor="ctr"/>
                  <a:lstStyle/>
                  <a:p>
                    <a:endParaRPr lang="en-US"/>
                  </a:p>
                </p:txBody>
              </p:sp>
            </p:grpSp>
            <p:sp>
              <p:nvSpPr>
                <p:cNvPr id="25" name="Freeform 162">
                  <a:extLst>
                    <a:ext uri="{FF2B5EF4-FFF2-40B4-BE49-F238E27FC236}">
                      <a16:creationId xmlns:a16="http://schemas.microsoft.com/office/drawing/2014/main" id="{BAFB851C-AC3E-3161-9095-11B54FD6DC25}"/>
                    </a:ext>
                  </a:extLst>
                </p:cNvPr>
                <p:cNvSpPr/>
                <p:nvPr/>
              </p:nvSpPr>
              <p:spPr>
                <a:xfrm>
                  <a:off x="5596405" y="5727162"/>
                  <a:ext cx="208395" cy="348308"/>
                </a:xfrm>
                <a:custGeom>
                  <a:avLst/>
                  <a:gdLst>
                    <a:gd name="connsiteX0" fmla="*/ 201005 w 208395"/>
                    <a:gd name="connsiteY0" fmla="*/ 348308 h 348308"/>
                    <a:gd name="connsiteX1" fmla="*/ 194650 w 208395"/>
                    <a:gd name="connsiteY1" fmla="*/ 344497 h 348308"/>
                    <a:gd name="connsiteX2" fmla="*/ 173044 w 208395"/>
                    <a:gd name="connsiteY2" fmla="*/ 307228 h 348308"/>
                    <a:gd name="connsiteX3" fmla="*/ 175585 w 208395"/>
                    <a:gd name="connsiteY3" fmla="*/ 297064 h 348308"/>
                    <a:gd name="connsiteX4" fmla="*/ 185753 w 208395"/>
                    <a:gd name="connsiteY4" fmla="*/ 299605 h 348308"/>
                    <a:gd name="connsiteX5" fmla="*/ 207360 w 208395"/>
                    <a:gd name="connsiteY5" fmla="*/ 336450 h 348308"/>
                    <a:gd name="connsiteX6" fmla="*/ 204818 w 208395"/>
                    <a:gd name="connsiteY6" fmla="*/ 346614 h 348308"/>
                    <a:gd name="connsiteX7" fmla="*/ 201005 w 208395"/>
                    <a:gd name="connsiteY7" fmla="*/ 348308 h 348308"/>
                    <a:gd name="connsiteX8" fmla="*/ 157792 w 208395"/>
                    <a:gd name="connsiteY8" fmla="*/ 274195 h 348308"/>
                    <a:gd name="connsiteX9" fmla="*/ 151437 w 208395"/>
                    <a:gd name="connsiteY9" fmla="*/ 270384 h 348308"/>
                    <a:gd name="connsiteX10" fmla="*/ 129830 w 208395"/>
                    <a:gd name="connsiteY10" fmla="*/ 233115 h 348308"/>
                    <a:gd name="connsiteX11" fmla="*/ 132372 w 208395"/>
                    <a:gd name="connsiteY11" fmla="*/ 222951 h 348308"/>
                    <a:gd name="connsiteX12" fmla="*/ 142540 w 208395"/>
                    <a:gd name="connsiteY12" fmla="*/ 225492 h 348308"/>
                    <a:gd name="connsiteX13" fmla="*/ 164147 w 208395"/>
                    <a:gd name="connsiteY13" fmla="*/ 262760 h 348308"/>
                    <a:gd name="connsiteX14" fmla="*/ 161605 w 208395"/>
                    <a:gd name="connsiteY14" fmla="*/ 272924 h 348308"/>
                    <a:gd name="connsiteX15" fmla="*/ 157792 w 208395"/>
                    <a:gd name="connsiteY15" fmla="*/ 274195 h 348308"/>
                    <a:gd name="connsiteX16" fmla="*/ 115002 w 208395"/>
                    <a:gd name="connsiteY16" fmla="*/ 200082 h 348308"/>
                    <a:gd name="connsiteX17" fmla="*/ 108647 w 208395"/>
                    <a:gd name="connsiteY17" fmla="*/ 196270 h 348308"/>
                    <a:gd name="connsiteX18" fmla="*/ 87040 w 208395"/>
                    <a:gd name="connsiteY18" fmla="*/ 159002 h 348308"/>
                    <a:gd name="connsiteX19" fmla="*/ 89582 w 208395"/>
                    <a:gd name="connsiteY19" fmla="*/ 148838 h 348308"/>
                    <a:gd name="connsiteX20" fmla="*/ 99750 w 208395"/>
                    <a:gd name="connsiteY20" fmla="*/ 151379 h 348308"/>
                    <a:gd name="connsiteX21" fmla="*/ 121357 w 208395"/>
                    <a:gd name="connsiteY21" fmla="*/ 188647 h 348308"/>
                    <a:gd name="connsiteX22" fmla="*/ 118815 w 208395"/>
                    <a:gd name="connsiteY22" fmla="*/ 198811 h 348308"/>
                    <a:gd name="connsiteX23" fmla="*/ 115002 w 208395"/>
                    <a:gd name="connsiteY23" fmla="*/ 200082 h 348308"/>
                    <a:gd name="connsiteX24" fmla="*/ 72212 w 208395"/>
                    <a:gd name="connsiteY24" fmla="*/ 125969 h 348308"/>
                    <a:gd name="connsiteX25" fmla="*/ 65857 w 208395"/>
                    <a:gd name="connsiteY25" fmla="*/ 122157 h 348308"/>
                    <a:gd name="connsiteX26" fmla="*/ 44249 w 208395"/>
                    <a:gd name="connsiteY26" fmla="*/ 84889 h 348308"/>
                    <a:gd name="connsiteX27" fmla="*/ 46792 w 208395"/>
                    <a:gd name="connsiteY27" fmla="*/ 74725 h 348308"/>
                    <a:gd name="connsiteX28" fmla="*/ 56959 w 208395"/>
                    <a:gd name="connsiteY28" fmla="*/ 77266 h 348308"/>
                    <a:gd name="connsiteX29" fmla="*/ 78567 w 208395"/>
                    <a:gd name="connsiteY29" fmla="*/ 114534 h 348308"/>
                    <a:gd name="connsiteX30" fmla="*/ 76024 w 208395"/>
                    <a:gd name="connsiteY30" fmla="*/ 124698 h 348308"/>
                    <a:gd name="connsiteX31" fmla="*/ 72212 w 208395"/>
                    <a:gd name="connsiteY31" fmla="*/ 125969 h 348308"/>
                    <a:gd name="connsiteX32" fmla="*/ 28997 w 208395"/>
                    <a:gd name="connsiteY32" fmla="*/ 51856 h 348308"/>
                    <a:gd name="connsiteX33" fmla="*/ 22642 w 208395"/>
                    <a:gd name="connsiteY33" fmla="*/ 48044 h 348308"/>
                    <a:gd name="connsiteX34" fmla="*/ 1036 w 208395"/>
                    <a:gd name="connsiteY34" fmla="*/ 11199 h 348308"/>
                    <a:gd name="connsiteX35" fmla="*/ 3577 w 208395"/>
                    <a:gd name="connsiteY35" fmla="*/ 1035 h 348308"/>
                    <a:gd name="connsiteX36" fmla="*/ 13746 w 208395"/>
                    <a:gd name="connsiteY36" fmla="*/ 3576 h 348308"/>
                    <a:gd name="connsiteX37" fmla="*/ 35352 w 208395"/>
                    <a:gd name="connsiteY37" fmla="*/ 40845 h 348308"/>
                    <a:gd name="connsiteX38" fmla="*/ 32810 w 208395"/>
                    <a:gd name="connsiteY38" fmla="*/ 51008 h 348308"/>
                    <a:gd name="connsiteX39" fmla="*/ 28997 w 208395"/>
                    <a:gd name="connsiteY39" fmla="*/ 51856 h 3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8395" h="348308">
                      <a:moveTo>
                        <a:pt x="201005" y="348308"/>
                      </a:moveTo>
                      <a:cubicBezTo>
                        <a:pt x="198463" y="348308"/>
                        <a:pt x="195922" y="347038"/>
                        <a:pt x="194650" y="344497"/>
                      </a:cubicBezTo>
                      <a:lnTo>
                        <a:pt x="173044" y="307228"/>
                      </a:lnTo>
                      <a:cubicBezTo>
                        <a:pt x="170925" y="303840"/>
                        <a:pt x="172196" y="299182"/>
                        <a:pt x="175585" y="297064"/>
                      </a:cubicBezTo>
                      <a:cubicBezTo>
                        <a:pt x="178975" y="294947"/>
                        <a:pt x="183635" y="296217"/>
                        <a:pt x="185753" y="299605"/>
                      </a:cubicBezTo>
                      <a:lnTo>
                        <a:pt x="207360" y="336450"/>
                      </a:lnTo>
                      <a:cubicBezTo>
                        <a:pt x="209479" y="339838"/>
                        <a:pt x="208208" y="344497"/>
                        <a:pt x="204818" y="346614"/>
                      </a:cubicBezTo>
                      <a:cubicBezTo>
                        <a:pt x="203124" y="347885"/>
                        <a:pt x="202277" y="348308"/>
                        <a:pt x="201005" y="348308"/>
                      </a:cubicBezTo>
                      <a:close/>
                      <a:moveTo>
                        <a:pt x="157792" y="274195"/>
                      </a:moveTo>
                      <a:cubicBezTo>
                        <a:pt x="155250" y="274195"/>
                        <a:pt x="152708" y="272924"/>
                        <a:pt x="151437" y="270384"/>
                      </a:cubicBezTo>
                      <a:lnTo>
                        <a:pt x="129830" y="233115"/>
                      </a:lnTo>
                      <a:cubicBezTo>
                        <a:pt x="127712" y="229727"/>
                        <a:pt x="128982" y="225069"/>
                        <a:pt x="132372" y="222951"/>
                      </a:cubicBezTo>
                      <a:cubicBezTo>
                        <a:pt x="135761" y="220834"/>
                        <a:pt x="140422" y="222104"/>
                        <a:pt x="142540" y="225492"/>
                      </a:cubicBezTo>
                      <a:lnTo>
                        <a:pt x="164147" y="262760"/>
                      </a:lnTo>
                      <a:cubicBezTo>
                        <a:pt x="166265" y="266149"/>
                        <a:pt x="164994" y="270807"/>
                        <a:pt x="161605" y="272924"/>
                      </a:cubicBezTo>
                      <a:cubicBezTo>
                        <a:pt x="160334" y="273772"/>
                        <a:pt x="159063" y="274195"/>
                        <a:pt x="157792" y="274195"/>
                      </a:cubicBezTo>
                      <a:close/>
                      <a:moveTo>
                        <a:pt x="115002" y="200082"/>
                      </a:moveTo>
                      <a:cubicBezTo>
                        <a:pt x="112460" y="200082"/>
                        <a:pt x="109917" y="198811"/>
                        <a:pt x="108647" y="196270"/>
                      </a:cubicBezTo>
                      <a:lnTo>
                        <a:pt x="87040" y="159002"/>
                      </a:lnTo>
                      <a:cubicBezTo>
                        <a:pt x="84921" y="155614"/>
                        <a:pt x="86192" y="150956"/>
                        <a:pt x="89582" y="148838"/>
                      </a:cubicBezTo>
                      <a:cubicBezTo>
                        <a:pt x="92971" y="146721"/>
                        <a:pt x="97631" y="147991"/>
                        <a:pt x="99750" y="151379"/>
                      </a:cubicBezTo>
                      <a:lnTo>
                        <a:pt x="121357" y="188647"/>
                      </a:lnTo>
                      <a:cubicBezTo>
                        <a:pt x="123475" y="192035"/>
                        <a:pt x="122204" y="196694"/>
                        <a:pt x="118815" y="198811"/>
                      </a:cubicBezTo>
                      <a:cubicBezTo>
                        <a:pt x="117543" y="199659"/>
                        <a:pt x="116272" y="200082"/>
                        <a:pt x="115002" y="200082"/>
                      </a:cubicBezTo>
                      <a:close/>
                      <a:moveTo>
                        <a:pt x="72212" y="125969"/>
                      </a:moveTo>
                      <a:cubicBezTo>
                        <a:pt x="69669" y="125969"/>
                        <a:pt x="67127" y="124698"/>
                        <a:pt x="65857" y="122157"/>
                      </a:cubicBezTo>
                      <a:lnTo>
                        <a:pt x="44249" y="84889"/>
                      </a:lnTo>
                      <a:cubicBezTo>
                        <a:pt x="42131" y="81501"/>
                        <a:pt x="43402" y="76843"/>
                        <a:pt x="46792" y="74725"/>
                      </a:cubicBezTo>
                      <a:cubicBezTo>
                        <a:pt x="50181" y="72608"/>
                        <a:pt x="54841" y="73878"/>
                        <a:pt x="56959" y="77266"/>
                      </a:cubicBezTo>
                      <a:lnTo>
                        <a:pt x="78567" y="114534"/>
                      </a:lnTo>
                      <a:cubicBezTo>
                        <a:pt x="80685" y="117922"/>
                        <a:pt x="79414" y="122581"/>
                        <a:pt x="76024" y="124698"/>
                      </a:cubicBezTo>
                      <a:cubicBezTo>
                        <a:pt x="74753" y="125545"/>
                        <a:pt x="73482" y="125969"/>
                        <a:pt x="72212" y="125969"/>
                      </a:cubicBezTo>
                      <a:close/>
                      <a:moveTo>
                        <a:pt x="28997" y="51856"/>
                      </a:moveTo>
                      <a:cubicBezTo>
                        <a:pt x="26455" y="51856"/>
                        <a:pt x="23914" y="50585"/>
                        <a:pt x="22642" y="48044"/>
                      </a:cubicBezTo>
                      <a:lnTo>
                        <a:pt x="1036" y="11199"/>
                      </a:lnTo>
                      <a:cubicBezTo>
                        <a:pt x="-1083" y="7811"/>
                        <a:pt x="188" y="3153"/>
                        <a:pt x="3577" y="1035"/>
                      </a:cubicBezTo>
                      <a:cubicBezTo>
                        <a:pt x="6967" y="-1082"/>
                        <a:pt x="11627" y="188"/>
                        <a:pt x="13746" y="3576"/>
                      </a:cubicBezTo>
                      <a:lnTo>
                        <a:pt x="35352" y="40845"/>
                      </a:lnTo>
                      <a:cubicBezTo>
                        <a:pt x="37471" y="44232"/>
                        <a:pt x="36200" y="48891"/>
                        <a:pt x="32810" y="51008"/>
                      </a:cubicBezTo>
                      <a:cubicBezTo>
                        <a:pt x="31539" y="51432"/>
                        <a:pt x="30269" y="51856"/>
                        <a:pt x="28997" y="51856"/>
                      </a:cubicBezTo>
                      <a:close/>
                    </a:path>
                  </a:pathLst>
                </a:custGeom>
                <a:grpFill/>
                <a:ln w="4233" cap="flat">
                  <a:noFill/>
                  <a:prstDash val="solid"/>
                  <a:miter/>
                </a:ln>
              </p:spPr>
              <p:txBody>
                <a:bodyPr rtlCol="0" anchor="ctr"/>
                <a:lstStyle/>
                <a:p>
                  <a:endParaRPr lang="en-US"/>
                </a:p>
              </p:txBody>
            </p:sp>
            <p:sp>
              <p:nvSpPr>
                <p:cNvPr id="26" name="Freeform 163">
                  <a:extLst>
                    <a:ext uri="{FF2B5EF4-FFF2-40B4-BE49-F238E27FC236}">
                      <a16:creationId xmlns:a16="http://schemas.microsoft.com/office/drawing/2014/main" id="{C7977BB5-980A-47CC-0333-07321209803F}"/>
                    </a:ext>
                  </a:extLst>
                </p:cNvPr>
                <p:cNvSpPr/>
                <p:nvPr/>
              </p:nvSpPr>
              <p:spPr>
                <a:xfrm>
                  <a:off x="5277809" y="5727162"/>
                  <a:ext cx="207972" cy="348308"/>
                </a:xfrm>
                <a:custGeom>
                  <a:avLst/>
                  <a:gdLst>
                    <a:gd name="connsiteX0" fmla="*/ 7391 w 207972"/>
                    <a:gd name="connsiteY0" fmla="*/ 348308 h 348308"/>
                    <a:gd name="connsiteX1" fmla="*/ 3578 w 207972"/>
                    <a:gd name="connsiteY1" fmla="*/ 347461 h 348308"/>
                    <a:gd name="connsiteX2" fmla="*/ 1036 w 207972"/>
                    <a:gd name="connsiteY2" fmla="*/ 337297 h 348308"/>
                    <a:gd name="connsiteX3" fmla="*/ 22643 w 207972"/>
                    <a:gd name="connsiteY3" fmla="*/ 300029 h 348308"/>
                    <a:gd name="connsiteX4" fmla="*/ 32811 w 207972"/>
                    <a:gd name="connsiteY4" fmla="*/ 297488 h 348308"/>
                    <a:gd name="connsiteX5" fmla="*/ 35353 w 207972"/>
                    <a:gd name="connsiteY5" fmla="*/ 307652 h 348308"/>
                    <a:gd name="connsiteX6" fmla="*/ 13746 w 207972"/>
                    <a:gd name="connsiteY6" fmla="*/ 344920 h 348308"/>
                    <a:gd name="connsiteX7" fmla="*/ 7391 w 207972"/>
                    <a:gd name="connsiteY7" fmla="*/ 348308 h 348308"/>
                    <a:gd name="connsiteX8" fmla="*/ 50181 w 207972"/>
                    <a:gd name="connsiteY8" fmla="*/ 274195 h 348308"/>
                    <a:gd name="connsiteX9" fmla="*/ 46368 w 207972"/>
                    <a:gd name="connsiteY9" fmla="*/ 273348 h 348308"/>
                    <a:gd name="connsiteX10" fmla="*/ 43826 w 207972"/>
                    <a:gd name="connsiteY10" fmla="*/ 263184 h 348308"/>
                    <a:gd name="connsiteX11" fmla="*/ 65433 w 207972"/>
                    <a:gd name="connsiteY11" fmla="*/ 225916 h 348308"/>
                    <a:gd name="connsiteX12" fmla="*/ 75601 w 207972"/>
                    <a:gd name="connsiteY12" fmla="*/ 223375 h 348308"/>
                    <a:gd name="connsiteX13" fmla="*/ 78143 w 207972"/>
                    <a:gd name="connsiteY13" fmla="*/ 233539 h 348308"/>
                    <a:gd name="connsiteX14" fmla="*/ 56536 w 207972"/>
                    <a:gd name="connsiteY14" fmla="*/ 270807 h 348308"/>
                    <a:gd name="connsiteX15" fmla="*/ 50181 w 207972"/>
                    <a:gd name="connsiteY15" fmla="*/ 274195 h 348308"/>
                    <a:gd name="connsiteX16" fmla="*/ 92971 w 207972"/>
                    <a:gd name="connsiteY16" fmla="*/ 200082 h 348308"/>
                    <a:gd name="connsiteX17" fmla="*/ 89158 w 207972"/>
                    <a:gd name="connsiteY17" fmla="*/ 199235 h 348308"/>
                    <a:gd name="connsiteX18" fmla="*/ 86616 w 207972"/>
                    <a:gd name="connsiteY18" fmla="*/ 189071 h 348308"/>
                    <a:gd name="connsiteX19" fmla="*/ 108223 w 207972"/>
                    <a:gd name="connsiteY19" fmla="*/ 151803 h 348308"/>
                    <a:gd name="connsiteX20" fmla="*/ 118391 w 207972"/>
                    <a:gd name="connsiteY20" fmla="*/ 149262 h 348308"/>
                    <a:gd name="connsiteX21" fmla="*/ 120933 w 207972"/>
                    <a:gd name="connsiteY21" fmla="*/ 159426 h 348308"/>
                    <a:gd name="connsiteX22" fmla="*/ 99326 w 207972"/>
                    <a:gd name="connsiteY22" fmla="*/ 196694 h 348308"/>
                    <a:gd name="connsiteX23" fmla="*/ 92971 w 207972"/>
                    <a:gd name="connsiteY23" fmla="*/ 200082 h 348308"/>
                    <a:gd name="connsiteX24" fmla="*/ 136185 w 207972"/>
                    <a:gd name="connsiteY24" fmla="*/ 125969 h 348308"/>
                    <a:gd name="connsiteX25" fmla="*/ 132372 w 207972"/>
                    <a:gd name="connsiteY25" fmla="*/ 125122 h 348308"/>
                    <a:gd name="connsiteX26" fmla="*/ 129830 w 207972"/>
                    <a:gd name="connsiteY26" fmla="*/ 114958 h 348308"/>
                    <a:gd name="connsiteX27" fmla="*/ 151437 w 207972"/>
                    <a:gd name="connsiteY27" fmla="*/ 77689 h 348308"/>
                    <a:gd name="connsiteX28" fmla="*/ 161605 w 207972"/>
                    <a:gd name="connsiteY28" fmla="*/ 75148 h 348308"/>
                    <a:gd name="connsiteX29" fmla="*/ 164147 w 207972"/>
                    <a:gd name="connsiteY29" fmla="*/ 85313 h 348308"/>
                    <a:gd name="connsiteX30" fmla="*/ 142540 w 207972"/>
                    <a:gd name="connsiteY30" fmla="*/ 122581 h 348308"/>
                    <a:gd name="connsiteX31" fmla="*/ 136185 w 207972"/>
                    <a:gd name="connsiteY31" fmla="*/ 125969 h 348308"/>
                    <a:gd name="connsiteX32" fmla="*/ 178975 w 207972"/>
                    <a:gd name="connsiteY32" fmla="*/ 51856 h 348308"/>
                    <a:gd name="connsiteX33" fmla="*/ 175162 w 207972"/>
                    <a:gd name="connsiteY33" fmla="*/ 51008 h 348308"/>
                    <a:gd name="connsiteX34" fmla="*/ 172620 w 207972"/>
                    <a:gd name="connsiteY34" fmla="*/ 40845 h 348308"/>
                    <a:gd name="connsiteX35" fmla="*/ 194227 w 207972"/>
                    <a:gd name="connsiteY35" fmla="*/ 3576 h 348308"/>
                    <a:gd name="connsiteX36" fmla="*/ 204395 w 207972"/>
                    <a:gd name="connsiteY36" fmla="*/ 1035 h 348308"/>
                    <a:gd name="connsiteX37" fmla="*/ 206937 w 207972"/>
                    <a:gd name="connsiteY37" fmla="*/ 11199 h 348308"/>
                    <a:gd name="connsiteX38" fmla="*/ 185330 w 207972"/>
                    <a:gd name="connsiteY38" fmla="*/ 48044 h 348308"/>
                    <a:gd name="connsiteX39" fmla="*/ 178975 w 207972"/>
                    <a:gd name="connsiteY39" fmla="*/ 51856 h 3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972" h="348308">
                      <a:moveTo>
                        <a:pt x="7391" y="348308"/>
                      </a:moveTo>
                      <a:cubicBezTo>
                        <a:pt x="6120" y="348308"/>
                        <a:pt x="4849" y="347885"/>
                        <a:pt x="3578" y="347461"/>
                      </a:cubicBezTo>
                      <a:cubicBezTo>
                        <a:pt x="188" y="345343"/>
                        <a:pt x="-1083" y="341108"/>
                        <a:pt x="1036" y="337297"/>
                      </a:cubicBezTo>
                      <a:lnTo>
                        <a:pt x="22643" y="300029"/>
                      </a:lnTo>
                      <a:cubicBezTo>
                        <a:pt x="24761" y="296641"/>
                        <a:pt x="28998" y="295370"/>
                        <a:pt x="32811" y="297488"/>
                      </a:cubicBezTo>
                      <a:cubicBezTo>
                        <a:pt x="36200" y="299605"/>
                        <a:pt x="37471" y="304264"/>
                        <a:pt x="35353" y="307652"/>
                      </a:cubicBezTo>
                      <a:lnTo>
                        <a:pt x="13746" y="344920"/>
                      </a:lnTo>
                      <a:cubicBezTo>
                        <a:pt x="12051" y="347038"/>
                        <a:pt x="9933" y="348308"/>
                        <a:pt x="7391" y="348308"/>
                      </a:cubicBezTo>
                      <a:close/>
                      <a:moveTo>
                        <a:pt x="50181" y="274195"/>
                      </a:moveTo>
                      <a:cubicBezTo>
                        <a:pt x="48910" y="274195"/>
                        <a:pt x="47639" y="273772"/>
                        <a:pt x="46368" y="273348"/>
                      </a:cubicBezTo>
                      <a:cubicBezTo>
                        <a:pt x="42979" y="271230"/>
                        <a:pt x="41708" y="266995"/>
                        <a:pt x="43826" y="263184"/>
                      </a:cubicBezTo>
                      <a:lnTo>
                        <a:pt x="65433" y="225916"/>
                      </a:lnTo>
                      <a:cubicBezTo>
                        <a:pt x="67551" y="222527"/>
                        <a:pt x="71788" y="221257"/>
                        <a:pt x="75601" y="223375"/>
                      </a:cubicBezTo>
                      <a:cubicBezTo>
                        <a:pt x="78990" y="225492"/>
                        <a:pt x="80261" y="229727"/>
                        <a:pt x="78143" y="233539"/>
                      </a:cubicBezTo>
                      <a:lnTo>
                        <a:pt x="56536" y="270807"/>
                      </a:lnTo>
                      <a:cubicBezTo>
                        <a:pt x="55265" y="272924"/>
                        <a:pt x="52723" y="274195"/>
                        <a:pt x="50181" y="274195"/>
                      </a:cubicBezTo>
                      <a:close/>
                      <a:moveTo>
                        <a:pt x="92971" y="200082"/>
                      </a:moveTo>
                      <a:cubicBezTo>
                        <a:pt x="91700" y="200082"/>
                        <a:pt x="90429" y="199659"/>
                        <a:pt x="89158" y="199235"/>
                      </a:cubicBezTo>
                      <a:cubicBezTo>
                        <a:pt x="85769" y="197117"/>
                        <a:pt x="84498" y="192882"/>
                        <a:pt x="86616" y="189071"/>
                      </a:cubicBezTo>
                      <a:lnTo>
                        <a:pt x="108223" y="151803"/>
                      </a:lnTo>
                      <a:cubicBezTo>
                        <a:pt x="110341" y="148414"/>
                        <a:pt x="114578" y="147144"/>
                        <a:pt x="118391" y="149262"/>
                      </a:cubicBezTo>
                      <a:cubicBezTo>
                        <a:pt x="121780" y="151379"/>
                        <a:pt x="123051" y="155614"/>
                        <a:pt x="120933" y="159426"/>
                      </a:cubicBezTo>
                      <a:lnTo>
                        <a:pt x="99326" y="196694"/>
                      </a:lnTo>
                      <a:cubicBezTo>
                        <a:pt x="98055" y="198811"/>
                        <a:pt x="95513" y="200082"/>
                        <a:pt x="92971" y="200082"/>
                      </a:cubicBezTo>
                      <a:close/>
                      <a:moveTo>
                        <a:pt x="136185" y="125969"/>
                      </a:moveTo>
                      <a:cubicBezTo>
                        <a:pt x="134914" y="125969"/>
                        <a:pt x="133643" y="125545"/>
                        <a:pt x="132372" y="125122"/>
                      </a:cubicBezTo>
                      <a:cubicBezTo>
                        <a:pt x="128983" y="123004"/>
                        <a:pt x="127712" y="118769"/>
                        <a:pt x="129830" y="114958"/>
                      </a:cubicBezTo>
                      <a:lnTo>
                        <a:pt x="151437" y="77689"/>
                      </a:lnTo>
                      <a:cubicBezTo>
                        <a:pt x="153555" y="74301"/>
                        <a:pt x="157792" y="73031"/>
                        <a:pt x="161605" y="75148"/>
                      </a:cubicBezTo>
                      <a:cubicBezTo>
                        <a:pt x="164994" y="77266"/>
                        <a:pt x="166265" y="81501"/>
                        <a:pt x="164147" y="85313"/>
                      </a:cubicBezTo>
                      <a:lnTo>
                        <a:pt x="142540" y="122581"/>
                      </a:lnTo>
                      <a:cubicBezTo>
                        <a:pt x="140845" y="124698"/>
                        <a:pt x="138727" y="125969"/>
                        <a:pt x="136185" y="125969"/>
                      </a:cubicBezTo>
                      <a:close/>
                      <a:moveTo>
                        <a:pt x="178975" y="51856"/>
                      </a:moveTo>
                      <a:cubicBezTo>
                        <a:pt x="177704" y="51856"/>
                        <a:pt x="176433" y="51432"/>
                        <a:pt x="175162" y="51008"/>
                      </a:cubicBezTo>
                      <a:cubicBezTo>
                        <a:pt x="171773" y="48891"/>
                        <a:pt x="170502" y="44232"/>
                        <a:pt x="172620" y="40845"/>
                      </a:cubicBezTo>
                      <a:lnTo>
                        <a:pt x="194227" y="3576"/>
                      </a:lnTo>
                      <a:cubicBezTo>
                        <a:pt x="196345" y="188"/>
                        <a:pt x="200582" y="-1082"/>
                        <a:pt x="204395" y="1035"/>
                      </a:cubicBezTo>
                      <a:cubicBezTo>
                        <a:pt x="207784" y="3153"/>
                        <a:pt x="209055" y="7388"/>
                        <a:pt x="206937" y="11199"/>
                      </a:cubicBezTo>
                      <a:lnTo>
                        <a:pt x="185330" y="48044"/>
                      </a:lnTo>
                      <a:cubicBezTo>
                        <a:pt x="184059" y="50585"/>
                        <a:pt x="181517" y="51856"/>
                        <a:pt x="178975" y="51856"/>
                      </a:cubicBezTo>
                      <a:close/>
                    </a:path>
                  </a:pathLst>
                </a:custGeom>
                <a:grpFill/>
                <a:ln w="4233" cap="flat">
                  <a:noFill/>
                  <a:prstDash val="solid"/>
                  <a:miter/>
                </a:ln>
              </p:spPr>
              <p:txBody>
                <a:bodyPr rtlCol="0" anchor="ctr"/>
                <a:lstStyle/>
                <a:p>
                  <a:endParaRPr lang="en-US"/>
                </a:p>
              </p:txBody>
            </p:sp>
            <p:sp>
              <p:nvSpPr>
                <p:cNvPr id="27" name="Freeform 164">
                  <a:extLst>
                    <a:ext uri="{FF2B5EF4-FFF2-40B4-BE49-F238E27FC236}">
                      <a16:creationId xmlns:a16="http://schemas.microsoft.com/office/drawing/2014/main" id="{E15A5389-4038-1BCB-FD2B-FF86EBA3E273}"/>
                    </a:ext>
                  </a:extLst>
                </p:cNvPr>
                <p:cNvSpPr/>
                <p:nvPr/>
              </p:nvSpPr>
              <p:spPr>
                <a:xfrm>
                  <a:off x="5340276" y="6171182"/>
                  <a:ext cx="400363" cy="14399"/>
                </a:xfrm>
                <a:custGeom>
                  <a:avLst/>
                  <a:gdLst>
                    <a:gd name="connsiteX0" fmla="*/ 393161 w 400363"/>
                    <a:gd name="connsiteY0" fmla="*/ 14399 h 14399"/>
                    <a:gd name="connsiteX1" fmla="*/ 350371 w 400363"/>
                    <a:gd name="connsiteY1" fmla="*/ 14399 h 14399"/>
                    <a:gd name="connsiteX2" fmla="*/ 343169 w 400363"/>
                    <a:gd name="connsiteY2" fmla="*/ 7199 h 14399"/>
                    <a:gd name="connsiteX3" fmla="*/ 350371 w 400363"/>
                    <a:gd name="connsiteY3" fmla="*/ 0 h 14399"/>
                    <a:gd name="connsiteX4" fmla="*/ 393161 w 400363"/>
                    <a:gd name="connsiteY4" fmla="*/ 0 h 14399"/>
                    <a:gd name="connsiteX5" fmla="*/ 400364 w 400363"/>
                    <a:gd name="connsiteY5" fmla="*/ 7199 h 14399"/>
                    <a:gd name="connsiteX6" fmla="*/ 393161 w 400363"/>
                    <a:gd name="connsiteY6" fmla="*/ 14399 h 14399"/>
                    <a:gd name="connsiteX7" fmla="*/ 307157 w 400363"/>
                    <a:gd name="connsiteY7" fmla="*/ 14399 h 14399"/>
                    <a:gd name="connsiteX8" fmla="*/ 264367 w 400363"/>
                    <a:gd name="connsiteY8" fmla="*/ 14399 h 14399"/>
                    <a:gd name="connsiteX9" fmla="*/ 257165 w 400363"/>
                    <a:gd name="connsiteY9" fmla="*/ 7199 h 14399"/>
                    <a:gd name="connsiteX10" fmla="*/ 264367 w 400363"/>
                    <a:gd name="connsiteY10" fmla="*/ 0 h 14399"/>
                    <a:gd name="connsiteX11" fmla="*/ 307157 w 400363"/>
                    <a:gd name="connsiteY11" fmla="*/ 0 h 14399"/>
                    <a:gd name="connsiteX12" fmla="*/ 314360 w 400363"/>
                    <a:gd name="connsiteY12" fmla="*/ 7199 h 14399"/>
                    <a:gd name="connsiteX13" fmla="*/ 307157 w 400363"/>
                    <a:gd name="connsiteY13" fmla="*/ 14399 h 14399"/>
                    <a:gd name="connsiteX14" fmla="*/ 221577 w 400363"/>
                    <a:gd name="connsiteY14" fmla="*/ 14399 h 14399"/>
                    <a:gd name="connsiteX15" fmla="*/ 178787 w 400363"/>
                    <a:gd name="connsiteY15" fmla="*/ 14399 h 14399"/>
                    <a:gd name="connsiteX16" fmla="*/ 171584 w 400363"/>
                    <a:gd name="connsiteY16" fmla="*/ 7199 h 14399"/>
                    <a:gd name="connsiteX17" fmla="*/ 178787 w 400363"/>
                    <a:gd name="connsiteY17" fmla="*/ 0 h 14399"/>
                    <a:gd name="connsiteX18" fmla="*/ 221577 w 400363"/>
                    <a:gd name="connsiteY18" fmla="*/ 0 h 14399"/>
                    <a:gd name="connsiteX19" fmla="*/ 228779 w 400363"/>
                    <a:gd name="connsiteY19" fmla="*/ 7199 h 14399"/>
                    <a:gd name="connsiteX20" fmla="*/ 221577 w 400363"/>
                    <a:gd name="connsiteY20" fmla="*/ 14399 h 14399"/>
                    <a:gd name="connsiteX21" fmla="*/ 135997 w 400363"/>
                    <a:gd name="connsiteY21" fmla="*/ 14399 h 14399"/>
                    <a:gd name="connsiteX22" fmla="*/ 93206 w 400363"/>
                    <a:gd name="connsiteY22" fmla="*/ 14399 h 14399"/>
                    <a:gd name="connsiteX23" fmla="*/ 86004 w 400363"/>
                    <a:gd name="connsiteY23" fmla="*/ 7199 h 14399"/>
                    <a:gd name="connsiteX24" fmla="*/ 93206 w 400363"/>
                    <a:gd name="connsiteY24" fmla="*/ 0 h 14399"/>
                    <a:gd name="connsiteX25" fmla="*/ 135997 w 400363"/>
                    <a:gd name="connsiteY25" fmla="*/ 0 h 14399"/>
                    <a:gd name="connsiteX26" fmla="*/ 143199 w 400363"/>
                    <a:gd name="connsiteY26" fmla="*/ 7199 h 14399"/>
                    <a:gd name="connsiteX27" fmla="*/ 135997 w 400363"/>
                    <a:gd name="connsiteY27" fmla="*/ 14399 h 14399"/>
                    <a:gd name="connsiteX28" fmla="*/ 49992 w 400363"/>
                    <a:gd name="connsiteY28" fmla="*/ 14399 h 14399"/>
                    <a:gd name="connsiteX29" fmla="*/ 7202 w 400363"/>
                    <a:gd name="connsiteY29" fmla="*/ 14399 h 14399"/>
                    <a:gd name="connsiteX30" fmla="*/ 0 w 400363"/>
                    <a:gd name="connsiteY30" fmla="*/ 7199 h 14399"/>
                    <a:gd name="connsiteX31" fmla="*/ 7202 w 400363"/>
                    <a:gd name="connsiteY31" fmla="*/ 0 h 14399"/>
                    <a:gd name="connsiteX32" fmla="*/ 49992 w 400363"/>
                    <a:gd name="connsiteY32" fmla="*/ 0 h 14399"/>
                    <a:gd name="connsiteX33" fmla="*/ 57195 w 400363"/>
                    <a:gd name="connsiteY33" fmla="*/ 7199 h 14399"/>
                    <a:gd name="connsiteX34" fmla="*/ 49992 w 400363"/>
                    <a:gd name="connsiteY34" fmla="*/ 14399 h 1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0363" h="14399">
                      <a:moveTo>
                        <a:pt x="393161" y="14399"/>
                      </a:moveTo>
                      <a:lnTo>
                        <a:pt x="350371" y="14399"/>
                      </a:lnTo>
                      <a:cubicBezTo>
                        <a:pt x="346134" y="14399"/>
                        <a:pt x="343169" y="11011"/>
                        <a:pt x="343169" y="7199"/>
                      </a:cubicBezTo>
                      <a:cubicBezTo>
                        <a:pt x="343169" y="2964"/>
                        <a:pt x="346558" y="0"/>
                        <a:pt x="350371" y="0"/>
                      </a:cubicBezTo>
                      <a:lnTo>
                        <a:pt x="393161" y="0"/>
                      </a:lnTo>
                      <a:cubicBezTo>
                        <a:pt x="397398" y="0"/>
                        <a:pt x="400364" y="3388"/>
                        <a:pt x="400364" y="7199"/>
                      </a:cubicBezTo>
                      <a:cubicBezTo>
                        <a:pt x="400364" y="11011"/>
                        <a:pt x="396974" y="14399"/>
                        <a:pt x="393161" y="14399"/>
                      </a:cubicBezTo>
                      <a:close/>
                      <a:moveTo>
                        <a:pt x="307157" y="14399"/>
                      </a:moveTo>
                      <a:lnTo>
                        <a:pt x="264367" y="14399"/>
                      </a:lnTo>
                      <a:cubicBezTo>
                        <a:pt x="260130" y="14399"/>
                        <a:pt x="257165" y="11011"/>
                        <a:pt x="257165" y="7199"/>
                      </a:cubicBezTo>
                      <a:cubicBezTo>
                        <a:pt x="257165" y="2964"/>
                        <a:pt x="260554" y="0"/>
                        <a:pt x="264367" y="0"/>
                      </a:cubicBezTo>
                      <a:lnTo>
                        <a:pt x="307157" y="0"/>
                      </a:lnTo>
                      <a:cubicBezTo>
                        <a:pt x="311394" y="0"/>
                        <a:pt x="314360" y="3388"/>
                        <a:pt x="314360" y="7199"/>
                      </a:cubicBezTo>
                      <a:cubicBezTo>
                        <a:pt x="314783" y="11011"/>
                        <a:pt x="311394" y="14399"/>
                        <a:pt x="307157" y="14399"/>
                      </a:cubicBezTo>
                      <a:close/>
                      <a:moveTo>
                        <a:pt x="221577" y="14399"/>
                      </a:moveTo>
                      <a:lnTo>
                        <a:pt x="178787" y="14399"/>
                      </a:lnTo>
                      <a:cubicBezTo>
                        <a:pt x="174550" y="14399"/>
                        <a:pt x="171584" y="11011"/>
                        <a:pt x="171584" y="7199"/>
                      </a:cubicBezTo>
                      <a:cubicBezTo>
                        <a:pt x="171584" y="2964"/>
                        <a:pt x="174974" y="0"/>
                        <a:pt x="178787" y="0"/>
                      </a:cubicBezTo>
                      <a:lnTo>
                        <a:pt x="221577" y="0"/>
                      </a:lnTo>
                      <a:cubicBezTo>
                        <a:pt x="225813" y="0"/>
                        <a:pt x="228779" y="3388"/>
                        <a:pt x="228779" y="7199"/>
                      </a:cubicBezTo>
                      <a:cubicBezTo>
                        <a:pt x="228779" y="11011"/>
                        <a:pt x="225813" y="14399"/>
                        <a:pt x="221577" y="14399"/>
                      </a:cubicBezTo>
                      <a:close/>
                      <a:moveTo>
                        <a:pt x="135997" y="14399"/>
                      </a:moveTo>
                      <a:lnTo>
                        <a:pt x="93206" y="14399"/>
                      </a:lnTo>
                      <a:cubicBezTo>
                        <a:pt x="88970" y="14399"/>
                        <a:pt x="86004" y="11011"/>
                        <a:pt x="86004" y="7199"/>
                      </a:cubicBezTo>
                      <a:cubicBezTo>
                        <a:pt x="86004" y="2964"/>
                        <a:pt x="89393" y="0"/>
                        <a:pt x="93206" y="0"/>
                      </a:cubicBezTo>
                      <a:lnTo>
                        <a:pt x="135997" y="0"/>
                      </a:lnTo>
                      <a:cubicBezTo>
                        <a:pt x="140233" y="0"/>
                        <a:pt x="143199" y="3388"/>
                        <a:pt x="143199" y="7199"/>
                      </a:cubicBezTo>
                      <a:cubicBezTo>
                        <a:pt x="143199" y="11011"/>
                        <a:pt x="139809" y="14399"/>
                        <a:pt x="135997" y="14399"/>
                      </a:cubicBezTo>
                      <a:close/>
                      <a:moveTo>
                        <a:pt x="49992" y="14399"/>
                      </a:moveTo>
                      <a:lnTo>
                        <a:pt x="7202" y="14399"/>
                      </a:lnTo>
                      <a:cubicBezTo>
                        <a:pt x="2966" y="14399"/>
                        <a:pt x="0" y="11011"/>
                        <a:pt x="0" y="7199"/>
                      </a:cubicBezTo>
                      <a:cubicBezTo>
                        <a:pt x="0" y="2964"/>
                        <a:pt x="3389" y="0"/>
                        <a:pt x="7202" y="0"/>
                      </a:cubicBezTo>
                      <a:lnTo>
                        <a:pt x="49992" y="0"/>
                      </a:lnTo>
                      <a:cubicBezTo>
                        <a:pt x="54229" y="0"/>
                        <a:pt x="57195" y="3388"/>
                        <a:pt x="57195" y="7199"/>
                      </a:cubicBezTo>
                      <a:cubicBezTo>
                        <a:pt x="57619" y="11011"/>
                        <a:pt x="54229" y="14399"/>
                        <a:pt x="49992" y="14399"/>
                      </a:cubicBezTo>
                      <a:close/>
                    </a:path>
                  </a:pathLst>
                </a:custGeom>
                <a:grpFill/>
                <a:ln w="4233" cap="flat">
                  <a:noFill/>
                  <a:prstDash val="solid"/>
                  <a:miter/>
                </a:ln>
              </p:spPr>
              <p:txBody>
                <a:bodyPr rtlCol="0" anchor="ctr"/>
                <a:lstStyle/>
                <a:p>
                  <a:endParaRPr lang="en-US"/>
                </a:p>
              </p:txBody>
            </p:sp>
          </p:grpSp>
          <p:sp>
            <p:nvSpPr>
              <p:cNvPr id="21" name="Freeform 158">
                <a:extLst>
                  <a:ext uri="{FF2B5EF4-FFF2-40B4-BE49-F238E27FC236}">
                    <a16:creationId xmlns:a16="http://schemas.microsoft.com/office/drawing/2014/main" id="{31745ADC-E913-1367-E480-8EB09D659D92}"/>
                  </a:ext>
                </a:extLst>
              </p:cNvPr>
              <p:cNvSpPr/>
              <p:nvPr/>
            </p:nvSpPr>
            <p:spPr>
              <a:xfrm>
                <a:off x="5197376" y="5607922"/>
                <a:ext cx="687857" cy="614927"/>
              </a:xfrm>
              <a:custGeom>
                <a:avLst/>
                <a:gdLst>
                  <a:gd name="connsiteX0" fmla="*/ 609779 w 687857"/>
                  <a:gd name="connsiteY0" fmla="*/ 614927 h 614927"/>
                  <a:gd name="connsiteX1" fmla="*/ 77655 w 687857"/>
                  <a:gd name="connsiteY1" fmla="*/ 614927 h 614927"/>
                  <a:gd name="connsiteX2" fmla="*/ 9022 w 687857"/>
                  <a:gd name="connsiteY2" fmla="*/ 578929 h 614927"/>
                  <a:gd name="connsiteX3" fmla="*/ 12411 w 687857"/>
                  <a:gd name="connsiteY3" fmla="*/ 501428 h 614927"/>
                  <a:gd name="connsiteX4" fmla="*/ 278473 w 687857"/>
                  <a:gd name="connsiteY4" fmla="*/ 41504 h 614927"/>
                  <a:gd name="connsiteX5" fmla="*/ 344141 w 687857"/>
                  <a:gd name="connsiteY5" fmla="*/ 0 h 614927"/>
                  <a:gd name="connsiteX6" fmla="*/ 409385 w 687857"/>
                  <a:gd name="connsiteY6" fmla="*/ 41504 h 614927"/>
                  <a:gd name="connsiteX7" fmla="*/ 675447 w 687857"/>
                  <a:gd name="connsiteY7" fmla="*/ 501428 h 614927"/>
                  <a:gd name="connsiteX8" fmla="*/ 678836 w 687857"/>
                  <a:gd name="connsiteY8" fmla="*/ 578929 h 614927"/>
                  <a:gd name="connsiteX9" fmla="*/ 609779 w 687857"/>
                  <a:gd name="connsiteY9" fmla="*/ 614927 h 614927"/>
                  <a:gd name="connsiteX10" fmla="*/ 343717 w 687857"/>
                  <a:gd name="connsiteY10" fmla="*/ 14823 h 614927"/>
                  <a:gd name="connsiteX11" fmla="*/ 290759 w 687857"/>
                  <a:gd name="connsiteY11" fmla="*/ 49126 h 614927"/>
                  <a:gd name="connsiteX12" fmla="*/ 24697 w 687857"/>
                  <a:gd name="connsiteY12" fmla="*/ 509051 h 614927"/>
                  <a:gd name="connsiteX13" fmla="*/ 21308 w 687857"/>
                  <a:gd name="connsiteY13" fmla="*/ 571730 h 614927"/>
                  <a:gd name="connsiteX14" fmla="*/ 77232 w 687857"/>
                  <a:gd name="connsiteY14" fmla="*/ 600105 h 614927"/>
                  <a:gd name="connsiteX15" fmla="*/ 609779 w 687857"/>
                  <a:gd name="connsiteY15" fmla="*/ 600105 h 614927"/>
                  <a:gd name="connsiteX16" fmla="*/ 665702 w 687857"/>
                  <a:gd name="connsiteY16" fmla="*/ 571730 h 614927"/>
                  <a:gd name="connsiteX17" fmla="*/ 662313 w 687857"/>
                  <a:gd name="connsiteY17" fmla="*/ 509051 h 614927"/>
                  <a:gd name="connsiteX18" fmla="*/ 396251 w 687857"/>
                  <a:gd name="connsiteY18" fmla="*/ 49126 h 614927"/>
                  <a:gd name="connsiteX19" fmla="*/ 343717 w 687857"/>
                  <a:gd name="connsiteY19" fmla="*/ 14823 h 61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7857" h="614927">
                    <a:moveTo>
                      <a:pt x="609779" y="614927"/>
                    </a:moveTo>
                    <a:lnTo>
                      <a:pt x="77655" y="614927"/>
                    </a:lnTo>
                    <a:cubicBezTo>
                      <a:pt x="47152" y="614927"/>
                      <a:pt x="22155" y="601799"/>
                      <a:pt x="9022" y="578929"/>
                    </a:cubicBezTo>
                    <a:cubicBezTo>
                      <a:pt x="-4112" y="556061"/>
                      <a:pt x="-2841" y="527685"/>
                      <a:pt x="12411" y="501428"/>
                    </a:cubicBezTo>
                    <a:lnTo>
                      <a:pt x="278473" y="41504"/>
                    </a:lnTo>
                    <a:cubicBezTo>
                      <a:pt x="293725" y="15246"/>
                      <a:pt x="317450" y="0"/>
                      <a:pt x="344141" y="0"/>
                    </a:cubicBezTo>
                    <a:cubicBezTo>
                      <a:pt x="370408" y="0"/>
                      <a:pt x="394557" y="15246"/>
                      <a:pt x="409385" y="41504"/>
                    </a:cubicBezTo>
                    <a:lnTo>
                      <a:pt x="675447" y="501428"/>
                    </a:lnTo>
                    <a:cubicBezTo>
                      <a:pt x="690699" y="527685"/>
                      <a:pt x="691970" y="556061"/>
                      <a:pt x="678836" y="578929"/>
                    </a:cubicBezTo>
                    <a:cubicBezTo>
                      <a:pt x="665279" y="601799"/>
                      <a:pt x="640282" y="614927"/>
                      <a:pt x="609779" y="614927"/>
                    </a:cubicBezTo>
                    <a:close/>
                    <a:moveTo>
                      <a:pt x="343717" y="14823"/>
                    </a:moveTo>
                    <a:cubicBezTo>
                      <a:pt x="322534" y="14823"/>
                      <a:pt x="303469" y="27528"/>
                      <a:pt x="290759" y="49126"/>
                    </a:cubicBezTo>
                    <a:lnTo>
                      <a:pt x="24697" y="509051"/>
                    </a:lnTo>
                    <a:cubicBezTo>
                      <a:pt x="11987" y="530650"/>
                      <a:pt x="10716" y="553519"/>
                      <a:pt x="21308" y="571730"/>
                    </a:cubicBezTo>
                    <a:cubicBezTo>
                      <a:pt x="31899" y="589941"/>
                      <a:pt x="52236" y="600105"/>
                      <a:pt x="77232" y="600105"/>
                    </a:cubicBezTo>
                    <a:lnTo>
                      <a:pt x="609779" y="600105"/>
                    </a:lnTo>
                    <a:cubicBezTo>
                      <a:pt x="634775" y="600105"/>
                      <a:pt x="655111" y="589941"/>
                      <a:pt x="665702" y="571730"/>
                    </a:cubicBezTo>
                    <a:cubicBezTo>
                      <a:pt x="676294" y="553519"/>
                      <a:pt x="675023" y="530650"/>
                      <a:pt x="662313" y="509051"/>
                    </a:cubicBezTo>
                    <a:lnTo>
                      <a:pt x="396251" y="49126"/>
                    </a:lnTo>
                    <a:cubicBezTo>
                      <a:pt x="383965" y="27528"/>
                      <a:pt x="364900" y="14823"/>
                      <a:pt x="343717" y="14823"/>
                    </a:cubicBezTo>
                    <a:close/>
                  </a:path>
                </a:pathLst>
              </a:custGeom>
              <a:grpFill/>
              <a:ln w="4233" cap="flat">
                <a:noFill/>
                <a:prstDash val="solid"/>
                <a:miter/>
              </a:ln>
            </p:spPr>
            <p:txBody>
              <a:bodyPr rtlCol="0" anchor="ctr"/>
              <a:lstStyle/>
              <a:p>
                <a:endParaRPr lang="en-US"/>
              </a:p>
            </p:txBody>
          </p:sp>
          <p:sp>
            <p:nvSpPr>
              <p:cNvPr id="22" name="Freeform 159">
                <a:extLst>
                  <a:ext uri="{FF2B5EF4-FFF2-40B4-BE49-F238E27FC236}">
                    <a16:creationId xmlns:a16="http://schemas.microsoft.com/office/drawing/2014/main" id="{323A2ED9-2ABD-00CE-468C-B95008A0C3DB}"/>
                  </a:ext>
                </a:extLst>
              </p:cNvPr>
              <p:cNvSpPr/>
              <p:nvPr/>
            </p:nvSpPr>
            <p:spPr>
              <a:xfrm>
                <a:off x="5514402" y="5806969"/>
                <a:ext cx="53381" cy="308734"/>
              </a:xfrm>
              <a:custGeom>
                <a:avLst/>
                <a:gdLst>
                  <a:gd name="connsiteX0" fmla="*/ 26267 w 53381"/>
                  <a:gd name="connsiteY0" fmla="*/ 308734 h 308734"/>
                  <a:gd name="connsiteX1" fmla="*/ 0 w 53381"/>
                  <a:gd name="connsiteY1" fmla="*/ 280783 h 308734"/>
                  <a:gd name="connsiteX2" fmla="*/ 26691 w 53381"/>
                  <a:gd name="connsiteY2" fmla="*/ 252831 h 308734"/>
                  <a:gd name="connsiteX3" fmla="*/ 53382 w 53381"/>
                  <a:gd name="connsiteY3" fmla="*/ 280783 h 308734"/>
                  <a:gd name="connsiteX4" fmla="*/ 26691 w 53381"/>
                  <a:gd name="connsiteY4" fmla="*/ 308734 h 308734"/>
                  <a:gd name="connsiteX5" fmla="*/ 26267 w 53381"/>
                  <a:gd name="connsiteY5" fmla="*/ 308734 h 308734"/>
                  <a:gd name="connsiteX6" fmla="*/ 11439 w 53381"/>
                  <a:gd name="connsiteY6" fmla="*/ 216410 h 308734"/>
                  <a:gd name="connsiteX7" fmla="*/ 5084 w 53381"/>
                  <a:gd name="connsiteY7" fmla="*/ 0 h 308734"/>
                  <a:gd name="connsiteX8" fmla="*/ 48298 w 53381"/>
                  <a:gd name="connsiteY8" fmla="*/ 0 h 308734"/>
                  <a:gd name="connsiteX9" fmla="*/ 41943 w 53381"/>
                  <a:gd name="connsiteY9" fmla="*/ 216410 h 308734"/>
                  <a:gd name="connsiteX10" fmla="*/ 11439 w 53381"/>
                  <a:gd name="connsiteY10" fmla="*/ 216410 h 30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81" h="308734">
                    <a:moveTo>
                      <a:pt x="26267" y="308734"/>
                    </a:moveTo>
                    <a:cubicBezTo>
                      <a:pt x="11015" y="308734"/>
                      <a:pt x="0" y="296453"/>
                      <a:pt x="0" y="280783"/>
                    </a:cubicBezTo>
                    <a:cubicBezTo>
                      <a:pt x="0" y="264690"/>
                      <a:pt x="11439" y="252831"/>
                      <a:pt x="26691" y="252831"/>
                    </a:cubicBezTo>
                    <a:cubicBezTo>
                      <a:pt x="42790" y="252831"/>
                      <a:pt x="53382" y="264690"/>
                      <a:pt x="53382" y="280783"/>
                    </a:cubicBezTo>
                    <a:cubicBezTo>
                      <a:pt x="53382" y="296453"/>
                      <a:pt x="43214" y="308734"/>
                      <a:pt x="26691" y="308734"/>
                    </a:cubicBezTo>
                    <a:lnTo>
                      <a:pt x="26267" y="308734"/>
                    </a:lnTo>
                    <a:close/>
                    <a:moveTo>
                      <a:pt x="11439" y="216410"/>
                    </a:moveTo>
                    <a:lnTo>
                      <a:pt x="5084" y="0"/>
                    </a:lnTo>
                    <a:lnTo>
                      <a:pt x="48298" y="0"/>
                    </a:lnTo>
                    <a:lnTo>
                      <a:pt x="41943" y="216410"/>
                    </a:lnTo>
                    <a:lnTo>
                      <a:pt x="11439" y="216410"/>
                    </a:lnTo>
                    <a:close/>
                  </a:path>
                </a:pathLst>
              </a:custGeom>
              <a:grpFill/>
              <a:ln w="4233" cap="flat">
                <a:noFill/>
                <a:prstDash val="solid"/>
                <a:miter/>
              </a:ln>
            </p:spPr>
            <p:txBody>
              <a:bodyPr rtlCol="0" anchor="ctr"/>
              <a:lstStyle/>
              <a:p>
                <a:endParaRPr lang="en-US"/>
              </a:p>
            </p:txBody>
          </p:sp>
          <p:sp>
            <p:nvSpPr>
              <p:cNvPr id="23" name="Freeform 160">
                <a:extLst>
                  <a:ext uri="{FF2B5EF4-FFF2-40B4-BE49-F238E27FC236}">
                    <a16:creationId xmlns:a16="http://schemas.microsoft.com/office/drawing/2014/main" id="{118FB575-86BA-5AC2-A7DF-8A51C2788D8C}"/>
                  </a:ext>
                </a:extLst>
              </p:cNvPr>
              <p:cNvSpPr/>
              <p:nvPr/>
            </p:nvSpPr>
            <p:spPr>
              <a:xfrm>
                <a:off x="5503811" y="6208451"/>
                <a:ext cx="74600" cy="99946"/>
              </a:xfrm>
              <a:custGeom>
                <a:avLst/>
                <a:gdLst>
                  <a:gd name="connsiteX0" fmla="*/ 67363 w 74600"/>
                  <a:gd name="connsiteY0" fmla="*/ 99947 h 99946"/>
                  <a:gd name="connsiteX1" fmla="*/ 7202 w 74600"/>
                  <a:gd name="connsiteY1" fmla="*/ 99947 h 99946"/>
                  <a:gd name="connsiteX2" fmla="*/ 0 w 74600"/>
                  <a:gd name="connsiteY2" fmla="*/ 92747 h 99946"/>
                  <a:gd name="connsiteX3" fmla="*/ 0 w 74600"/>
                  <a:gd name="connsiteY3" fmla="*/ 7199 h 99946"/>
                  <a:gd name="connsiteX4" fmla="*/ 7202 w 74600"/>
                  <a:gd name="connsiteY4" fmla="*/ 0 h 99946"/>
                  <a:gd name="connsiteX5" fmla="*/ 67363 w 74600"/>
                  <a:gd name="connsiteY5" fmla="*/ 0 h 99946"/>
                  <a:gd name="connsiteX6" fmla="*/ 74565 w 74600"/>
                  <a:gd name="connsiteY6" fmla="*/ 7199 h 99946"/>
                  <a:gd name="connsiteX7" fmla="*/ 74565 w 74600"/>
                  <a:gd name="connsiteY7" fmla="*/ 92747 h 99946"/>
                  <a:gd name="connsiteX8" fmla="*/ 67363 w 74600"/>
                  <a:gd name="connsiteY8" fmla="*/ 99947 h 99946"/>
                  <a:gd name="connsiteX9" fmla="*/ 14404 w 74600"/>
                  <a:gd name="connsiteY9" fmla="*/ 85124 h 99946"/>
                  <a:gd name="connsiteX10" fmla="*/ 60160 w 74600"/>
                  <a:gd name="connsiteY10" fmla="*/ 85124 h 99946"/>
                  <a:gd name="connsiteX11" fmla="*/ 60160 w 74600"/>
                  <a:gd name="connsiteY11" fmla="*/ 14399 h 99946"/>
                  <a:gd name="connsiteX12" fmla="*/ 14404 w 74600"/>
                  <a:gd name="connsiteY12" fmla="*/ 14399 h 99946"/>
                  <a:gd name="connsiteX13" fmla="*/ 14404 w 74600"/>
                  <a:gd name="connsiteY13" fmla="*/ 85124 h 9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600" h="99946">
                    <a:moveTo>
                      <a:pt x="67363" y="99947"/>
                    </a:moveTo>
                    <a:lnTo>
                      <a:pt x="7202" y="99947"/>
                    </a:lnTo>
                    <a:cubicBezTo>
                      <a:pt x="2965" y="99947"/>
                      <a:pt x="0" y="96559"/>
                      <a:pt x="0" y="92747"/>
                    </a:cubicBezTo>
                    <a:lnTo>
                      <a:pt x="0" y="7199"/>
                    </a:lnTo>
                    <a:cubicBezTo>
                      <a:pt x="0" y="3388"/>
                      <a:pt x="3389" y="0"/>
                      <a:pt x="7202" y="0"/>
                    </a:cubicBezTo>
                    <a:lnTo>
                      <a:pt x="67363" y="0"/>
                    </a:lnTo>
                    <a:cubicBezTo>
                      <a:pt x="71600" y="0"/>
                      <a:pt x="74565" y="3388"/>
                      <a:pt x="74565" y="7199"/>
                    </a:cubicBezTo>
                    <a:lnTo>
                      <a:pt x="74565" y="92747"/>
                    </a:lnTo>
                    <a:cubicBezTo>
                      <a:pt x="74989" y="96559"/>
                      <a:pt x="71600" y="99947"/>
                      <a:pt x="67363" y="99947"/>
                    </a:cubicBezTo>
                    <a:close/>
                    <a:moveTo>
                      <a:pt x="14404" y="85124"/>
                    </a:moveTo>
                    <a:lnTo>
                      <a:pt x="60160" y="85124"/>
                    </a:lnTo>
                    <a:lnTo>
                      <a:pt x="60160" y="14399"/>
                    </a:lnTo>
                    <a:lnTo>
                      <a:pt x="14404" y="14399"/>
                    </a:lnTo>
                    <a:lnTo>
                      <a:pt x="14404" y="85124"/>
                    </a:lnTo>
                    <a:close/>
                  </a:path>
                </a:pathLst>
              </a:custGeom>
              <a:grpFill/>
              <a:ln w="423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79077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6C0EB9-B13A-194C-94A3-C781FFF1C228}"/>
              </a:ext>
            </a:extLst>
          </p:cNvPr>
          <p:cNvSpPr>
            <a:spLocks noGrp="1"/>
          </p:cNvSpPr>
          <p:nvPr>
            <p:ph type="body" sz="quarter" idx="31"/>
          </p:nvPr>
        </p:nvSpPr>
        <p:spPr>
          <a:xfrm>
            <a:off x="1976390" y="4240204"/>
            <a:ext cx="2061046" cy="1626027"/>
          </a:xfrm>
        </p:spPr>
        <p:txBody>
          <a:bodyPr>
            <a:normAutofit/>
          </a:bodyPr>
          <a:lstStyle/>
          <a:p>
            <a:pPr marL="0" indent="0"/>
            <a:r>
              <a:rPr lang="en-US" b="1"/>
              <a:t>Gross Profits</a:t>
            </a:r>
          </a:p>
        </p:txBody>
      </p:sp>
      <p:sp>
        <p:nvSpPr>
          <p:cNvPr id="4" name="Text Placeholder 3">
            <a:extLst>
              <a:ext uri="{FF2B5EF4-FFF2-40B4-BE49-F238E27FC236}">
                <a16:creationId xmlns:a16="http://schemas.microsoft.com/office/drawing/2014/main" id="{84984A2F-91B0-4F4B-BEF4-C509E3077516}"/>
              </a:ext>
            </a:extLst>
          </p:cNvPr>
          <p:cNvSpPr>
            <a:spLocks noGrp="1"/>
          </p:cNvSpPr>
          <p:nvPr>
            <p:ph type="body" sz="quarter" idx="33"/>
          </p:nvPr>
        </p:nvSpPr>
        <p:spPr>
          <a:xfrm>
            <a:off x="5065477" y="4240204"/>
            <a:ext cx="2061046" cy="1626027"/>
          </a:xfrm>
        </p:spPr>
        <p:txBody>
          <a:bodyPr>
            <a:normAutofit/>
          </a:bodyPr>
          <a:lstStyle/>
          <a:p>
            <a:pPr marL="0" indent="0"/>
            <a:r>
              <a:rPr lang="en-US" b="1"/>
              <a:t>Increasing Sales</a:t>
            </a:r>
          </a:p>
        </p:txBody>
      </p:sp>
      <p:sp>
        <p:nvSpPr>
          <p:cNvPr id="5" name="Text Placeholder 4">
            <a:extLst>
              <a:ext uri="{FF2B5EF4-FFF2-40B4-BE49-F238E27FC236}">
                <a16:creationId xmlns:a16="http://schemas.microsoft.com/office/drawing/2014/main" id="{A28C897B-FFD5-5545-B518-952AEC4D08E1}"/>
              </a:ext>
            </a:extLst>
          </p:cNvPr>
          <p:cNvSpPr>
            <a:spLocks noGrp="1"/>
          </p:cNvSpPr>
          <p:nvPr>
            <p:ph type="body" sz="quarter" idx="35"/>
          </p:nvPr>
        </p:nvSpPr>
        <p:spPr>
          <a:xfrm>
            <a:off x="8298473" y="4240204"/>
            <a:ext cx="2578376" cy="1626027"/>
          </a:xfrm>
        </p:spPr>
        <p:txBody>
          <a:bodyPr>
            <a:normAutofit/>
          </a:bodyPr>
          <a:lstStyle/>
          <a:p>
            <a:pPr marL="0" indent="0"/>
            <a:r>
              <a:rPr lang="en-US" b="1"/>
              <a:t>Better customer experience </a:t>
            </a:r>
          </a:p>
        </p:txBody>
      </p:sp>
      <p:sp>
        <p:nvSpPr>
          <p:cNvPr id="2" name="Text Placeholder 1">
            <a:extLst>
              <a:ext uri="{FF2B5EF4-FFF2-40B4-BE49-F238E27FC236}">
                <a16:creationId xmlns:a16="http://schemas.microsoft.com/office/drawing/2014/main" id="{BAD36E59-B0E4-2A40-B9C1-DCE8665DAF32}"/>
              </a:ext>
            </a:extLst>
          </p:cNvPr>
          <p:cNvSpPr>
            <a:spLocks noGrp="1"/>
          </p:cNvSpPr>
          <p:nvPr>
            <p:ph type="body" sz="quarter" idx="29"/>
          </p:nvPr>
        </p:nvSpPr>
        <p:spPr>
          <a:xfrm>
            <a:off x="10764" y="279400"/>
            <a:ext cx="12181236" cy="1236133"/>
          </a:xfrm>
        </p:spPr>
        <p:txBody>
          <a:bodyPr>
            <a:normAutofit/>
          </a:bodyPr>
          <a:lstStyle/>
          <a:p>
            <a:r>
              <a:rPr lang="en-US" b="1" i="0">
                <a:solidFill>
                  <a:srgbClr val="0B582E"/>
                </a:solidFill>
                <a:effectLst/>
                <a:latin typeface="Inter"/>
              </a:rPr>
              <a:t>Sustainable procurement will improve the future of your business with ensured…</a:t>
            </a:r>
            <a:endParaRPr lang="en-US" b="1">
              <a:solidFill>
                <a:srgbClr val="0B582E"/>
              </a:solidFill>
            </a:endParaRPr>
          </a:p>
        </p:txBody>
      </p:sp>
      <p:pic>
        <p:nvPicPr>
          <p:cNvPr id="6" name="Picture 5" descr="Graphical user interface&#10;&#10;Description automatically generated">
            <a:extLst>
              <a:ext uri="{FF2B5EF4-FFF2-40B4-BE49-F238E27FC236}">
                <a16:creationId xmlns:a16="http://schemas.microsoft.com/office/drawing/2014/main" id="{2D6F07BA-D82E-4582-EC5B-16595697BEF5}"/>
              </a:ext>
            </a:extLst>
          </p:cNvPr>
          <p:cNvPicPr>
            <a:picLocks noChangeAspect="1"/>
          </p:cNvPicPr>
          <p:nvPr/>
        </p:nvPicPr>
        <p:blipFill>
          <a:blip r:embed="rId2"/>
          <a:stretch>
            <a:fillRect/>
          </a:stretch>
        </p:blipFill>
        <p:spPr>
          <a:xfrm>
            <a:off x="2417037" y="1994028"/>
            <a:ext cx="1179753" cy="930407"/>
          </a:xfrm>
          <a:prstGeom prst="rect">
            <a:avLst/>
          </a:prstGeom>
        </p:spPr>
      </p:pic>
      <p:pic>
        <p:nvPicPr>
          <p:cNvPr id="7" name="Picture 2" descr="Icon&#10;&#10;Description automatically generated">
            <a:extLst>
              <a:ext uri="{FF2B5EF4-FFF2-40B4-BE49-F238E27FC236}">
                <a16:creationId xmlns:a16="http://schemas.microsoft.com/office/drawing/2014/main" id="{D87D5264-ECD6-452C-0D81-531417272649}"/>
              </a:ext>
            </a:extLst>
          </p:cNvPr>
          <p:cNvPicPr>
            <a:picLocks noChangeAspect="1"/>
          </p:cNvPicPr>
          <p:nvPr/>
        </p:nvPicPr>
        <p:blipFill>
          <a:blip r:embed="rId3"/>
          <a:stretch>
            <a:fillRect/>
          </a:stretch>
        </p:blipFill>
        <p:spPr>
          <a:xfrm rot="20894351">
            <a:off x="5500600" y="2094990"/>
            <a:ext cx="1190801" cy="859343"/>
          </a:xfrm>
          <a:prstGeom prst="rect">
            <a:avLst/>
          </a:prstGeom>
        </p:spPr>
      </p:pic>
      <p:pic>
        <p:nvPicPr>
          <p:cNvPr id="8" name="Picture 8" descr="Icon&#10;&#10;Description automatically generated">
            <a:extLst>
              <a:ext uri="{FF2B5EF4-FFF2-40B4-BE49-F238E27FC236}">
                <a16:creationId xmlns:a16="http://schemas.microsoft.com/office/drawing/2014/main" id="{8E8BFA82-BF62-5050-625A-C5AB939644D8}"/>
              </a:ext>
            </a:extLst>
          </p:cNvPr>
          <p:cNvPicPr>
            <a:picLocks noChangeAspect="1"/>
          </p:cNvPicPr>
          <p:nvPr/>
        </p:nvPicPr>
        <p:blipFill>
          <a:blip r:embed="rId4"/>
          <a:stretch>
            <a:fillRect/>
          </a:stretch>
        </p:blipFill>
        <p:spPr>
          <a:xfrm>
            <a:off x="8942180" y="2219976"/>
            <a:ext cx="1134867" cy="704459"/>
          </a:xfrm>
          <a:prstGeom prst="rect">
            <a:avLst/>
          </a:prstGeom>
        </p:spPr>
      </p:pic>
      <p:sp>
        <p:nvSpPr>
          <p:cNvPr id="9" name="Arrow: Right 8">
            <a:extLst>
              <a:ext uri="{FF2B5EF4-FFF2-40B4-BE49-F238E27FC236}">
                <a16:creationId xmlns:a16="http://schemas.microsoft.com/office/drawing/2014/main" id="{6535972B-B514-39B7-1B80-4D36ADFD7564}"/>
              </a:ext>
            </a:extLst>
          </p:cNvPr>
          <p:cNvSpPr/>
          <p:nvPr/>
        </p:nvSpPr>
        <p:spPr>
          <a:xfrm>
            <a:off x="2142067" y="5442257"/>
            <a:ext cx="1193800" cy="599965"/>
          </a:xfrm>
          <a:prstGeom prst="rightArrow">
            <a:avLst/>
          </a:prstGeom>
          <a:solidFill>
            <a:srgbClr val="84BA41"/>
          </a:solidFill>
          <a:ln>
            <a:solidFill>
              <a:srgbClr val="84B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ibbon: Tilted Up 9">
            <a:extLst>
              <a:ext uri="{FF2B5EF4-FFF2-40B4-BE49-F238E27FC236}">
                <a16:creationId xmlns:a16="http://schemas.microsoft.com/office/drawing/2014/main" id="{7B314451-8F63-EFBF-4333-395B8328E226}"/>
              </a:ext>
            </a:extLst>
          </p:cNvPr>
          <p:cNvSpPr/>
          <p:nvPr/>
        </p:nvSpPr>
        <p:spPr>
          <a:xfrm>
            <a:off x="3928845" y="5231815"/>
            <a:ext cx="4597400" cy="855134"/>
          </a:xfrm>
          <a:prstGeom prst="ribbon2">
            <a:avLst/>
          </a:prstGeom>
          <a:solidFill>
            <a:srgbClr val="468940"/>
          </a:solidFill>
          <a:ln>
            <a:solidFill>
              <a:srgbClr val="84B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a:t>Brighter Future for all</a:t>
            </a:r>
          </a:p>
        </p:txBody>
      </p:sp>
    </p:spTree>
    <p:extLst>
      <p:ext uri="{BB962C8B-B14F-4D97-AF65-F5344CB8AC3E}">
        <p14:creationId xmlns:p14="http://schemas.microsoft.com/office/powerpoint/2010/main" val="28874668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BA1BFC-EA24-F661-3B61-3F37EEA71BD0}"/>
              </a:ext>
            </a:extLst>
          </p:cNvPr>
          <p:cNvSpPr>
            <a:spLocks noGrp="1"/>
          </p:cNvSpPr>
          <p:nvPr>
            <p:ph type="body" sz="quarter" idx="18"/>
          </p:nvPr>
        </p:nvSpPr>
        <p:spPr>
          <a:xfrm>
            <a:off x="5291743" y="611725"/>
            <a:ext cx="6312170" cy="5856807"/>
          </a:xfrm>
        </p:spPr>
        <p:txBody>
          <a:bodyPr>
            <a:normAutofit/>
          </a:bodyPr>
          <a:lstStyle/>
          <a:p>
            <a:pPr indent="0"/>
            <a:r>
              <a:rPr lang="en-US">
                <a:solidFill>
                  <a:srgbClr val="0B582E"/>
                </a:solidFill>
              </a:rPr>
              <a:t>By following sustainable procurement processes, you would be able to earn additional revenue through the innovation of Eco-friendly products and services and price premiums or income from recycling </a:t>
            </a:r>
            <a:r>
              <a:rPr lang="en-US" err="1">
                <a:solidFill>
                  <a:srgbClr val="0B582E"/>
                </a:solidFill>
              </a:rPr>
              <a:t>programmes</a:t>
            </a:r>
            <a:r>
              <a:rPr lang="en-US">
                <a:solidFill>
                  <a:srgbClr val="0B582E"/>
                </a:solidFill>
              </a:rPr>
              <a:t>. </a:t>
            </a:r>
          </a:p>
          <a:p>
            <a:pPr indent="0"/>
            <a:r>
              <a:rPr lang="en-US">
                <a:solidFill>
                  <a:srgbClr val="0B582E"/>
                </a:solidFill>
              </a:rPr>
              <a:t>As well as that well-marketed sustainability initiatives will give your brand reputation a massive boost. This can be correlated with staff retention and the attraction of top talent should also improve because employees increasingly want to work somewhere where they feel they are making a difference and doing good.</a:t>
            </a:r>
            <a:endParaRPr lang="en-IE">
              <a:solidFill>
                <a:srgbClr val="0B582E"/>
              </a:solidFill>
            </a:endParaRPr>
          </a:p>
        </p:txBody>
      </p:sp>
      <p:sp>
        <p:nvSpPr>
          <p:cNvPr id="3" name="Text Placeholder 2">
            <a:extLst>
              <a:ext uri="{FF2B5EF4-FFF2-40B4-BE49-F238E27FC236}">
                <a16:creationId xmlns:a16="http://schemas.microsoft.com/office/drawing/2014/main" id="{934361E7-5306-55F0-DA9C-CEE39BAD63C3}"/>
              </a:ext>
            </a:extLst>
          </p:cNvPr>
          <p:cNvSpPr>
            <a:spLocks noGrp="1"/>
          </p:cNvSpPr>
          <p:nvPr>
            <p:ph type="body" sz="quarter" idx="16"/>
          </p:nvPr>
        </p:nvSpPr>
        <p:spPr>
          <a:xfrm>
            <a:off x="588087" y="274895"/>
            <a:ext cx="4163428" cy="2531534"/>
          </a:xfrm>
        </p:spPr>
        <p:txBody>
          <a:bodyPr anchor="ctr"/>
          <a:lstStyle/>
          <a:p>
            <a:pPr algn="l"/>
            <a:r>
              <a:rPr lang="en-IE" b="1" i="0">
                <a:effectLst/>
                <a:latin typeface="Inter"/>
              </a:rPr>
              <a:t>Revenue Growth</a:t>
            </a:r>
          </a:p>
        </p:txBody>
      </p:sp>
      <p:grpSp>
        <p:nvGrpSpPr>
          <p:cNvPr id="17" name="Group 16">
            <a:extLst>
              <a:ext uri="{FF2B5EF4-FFF2-40B4-BE49-F238E27FC236}">
                <a16:creationId xmlns:a16="http://schemas.microsoft.com/office/drawing/2014/main" id="{13DFD957-1101-A767-D44D-ED2311F07F54}"/>
              </a:ext>
            </a:extLst>
          </p:cNvPr>
          <p:cNvGrpSpPr/>
          <p:nvPr/>
        </p:nvGrpSpPr>
        <p:grpSpPr>
          <a:xfrm>
            <a:off x="1420306" y="2616200"/>
            <a:ext cx="1094363" cy="1284555"/>
            <a:chOff x="4417506" y="446113"/>
            <a:chExt cx="1094363" cy="943510"/>
          </a:xfrm>
        </p:grpSpPr>
        <p:sp>
          <p:nvSpPr>
            <p:cNvPr id="31" name="Freeform 1341">
              <a:extLst>
                <a:ext uri="{FF2B5EF4-FFF2-40B4-BE49-F238E27FC236}">
                  <a16:creationId xmlns:a16="http://schemas.microsoft.com/office/drawing/2014/main" id="{4819F66D-4829-9654-5183-65DC20AF3E60}"/>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9268F7A1-4761-D603-9B05-712872D8F0F6}"/>
                </a:ext>
              </a:extLst>
            </p:cNvPr>
            <p:cNvGrpSpPr/>
            <p:nvPr/>
          </p:nvGrpSpPr>
          <p:grpSpPr>
            <a:xfrm>
              <a:off x="4417506" y="446113"/>
              <a:ext cx="1023051" cy="943510"/>
              <a:chOff x="4417506" y="446113"/>
              <a:chExt cx="1023051" cy="943510"/>
            </a:xfrm>
            <a:solidFill>
              <a:srgbClr val="000000"/>
            </a:solidFill>
          </p:grpSpPr>
          <p:sp>
            <p:nvSpPr>
              <p:cNvPr id="34" name="Freeform 1344">
                <a:extLst>
                  <a:ext uri="{FF2B5EF4-FFF2-40B4-BE49-F238E27FC236}">
                    <a16:creationId xmlns:a16="http://schemas.microsoft.com/office/drawing/2014/main" id="{D8AF3D17-58E4-48A8-0258-139E07749664}"/>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endParaRPr lang="en-US"/>
              </a:p>
            </p:txBody>
          </p:sp>
          <p:sp>
            <p:nvSpPr>
              <p:cNvPr id="35" name="Freeform 1345">
                <a:extLst>
                  <a:ext uri="{FF2B5EF4-FFF2-40B4-BE49-F238E27FC236}">
                    <a16:creationId xmlns:a16="http://schemas.microsoft.com/office/drawing/2014/main" id="{D904753D-6611-1A53-E53B-EF6EAED51408}"/>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endParaRPr lang="en-US"/>
              </a:p>
            </p:txBody>
          </p:sp>
        </p:grpSp>
        <p:sp>
          <p:nvSpPr>
            <p:cNvPr id="33" name="Freeform 1343">
              <a:extLst>
                <a:ext uri="{FF2B5EF4-FFF2-40B4-BE49-F238E27FC236}">
                  <a16:creationId xmlns:a16="http://schemas.microsoft.com/office/drawing/2014/main" id="{637282C2-6F22-5428-394B-D2084FF6001E}"/>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0B582E"/>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751944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DE59F-C1F2-6EC4-9F52-71B7D425FBB5}"/>
              </a:ext>
            </a:extLst>
          </p:cNvPr>
          <p:cNvSpPr>
            <a:spLocks noGrp="1"/>
          </p:cNvSpPr>
          <p:nvPr>
            <p:ph type="body" sz="quarter" idx="18"/>
          </p:nvPr>
        </p:nvSpPr>
        <p:spPr/>
        <p:txBody>
          <a:bodyPr/>
          <a:lstStyle/>
          <a:p>
            <a:r>
              <a:rPr lang="en-US"/>
              <a:t>As discussed in previous sections Sustainable procurement starts with a positive partnership with your suppliers. Building trust and monitoring performance and compliance effectively can lead to more profitable relationships with your suppliers and reduced costs for your business. </a:t>
            </a:r>
          </a:p>
          <a:p>
            <a:r>
              <a:rPr lang="en-US" b="1">
                <a:solidFill>
                  <a:srgbClr val="0B582E"/>
                </a:solidFill>
              </a:rPr>
              <a:t>Therefore, benefits can be split into two groups:</a:t>
            </a:r>
          </a:p>
          <a:p>
            <a:pPr marL="342900" indent="-342900">
              <a:buFont typeface="Arial" panose="020B0604020202020204" pitchFamily="34" charset="0"/>
              <a:buChar char="•"/>
            </a:pPr>
            <a:r>
              <a:rPr lang="en-US" b="1">
                <a:solidFill>
                  <a:srgbClr val="0B582E"/>
                </a:solidFill>
              </a:rPr>
              <a:t>benefits to your company and </a:t>
            </a:r>
          </a:p>
          <a:p>
            <a:pPr marL="342900" indent="-342900">
              <a:buFont typeface="Arial" panose="020B0604020202020204" pitchFamily="34" charset="0"/>
              <a:buChar char="•"/>
            </a:pPr>
            <a:r>
              <a:rPr lang="en-US" b="1">
                <a:solidFill>
                  <a:srgbClr val="0B582E"/>
                </a:solidFill>
              </a:rPr>
              <a:t>benefits to the wider community and environment.</a:t>
            </a:r>
            <a:endParaRPr lang="en-IE" b="1">
              <a:solidFill>
                <a:srgbClr val="0B582E"/>
              </a:solidFill>
            </a:endParaRPr>
          </a:p>
        </p:txBody>
      </p:sp>
      <p:sp>
        <p:nvSpPr>
          <p:cNvPr id="3" name="Text Placeholder 2">
            <a:extLst>
              <a:ext uri="{FF2B5EF4-FFF2-40B4-BE49-F238E27FC236}">
                <a16:creationId xmlns:a16="http://schemas.microsoft.com/office/drawing/2014/main" id="{6E3808D1-E4EB-87E8-1031-8FDFFB36AF1E}"/>
              </a:ext>
            </a:extLst>
          </p:cNvPr>
          <p:cNvSpPr>
            <a:spLocks noGrp="1"/>
          </p:cNvSpPr>
          <p:nvPr>
            <p:ph type="body" sz="quarter" idx="16"/>
          </p:nvPr>
        </p:nvSpPr>
        <p:spPr/>
        <p:txBody>
          <a:bodyPr/>
          <a:lstStyle/>
          <a:p>
            <a:r>
              <a:rPr lang="en-IE"/>
              <a:t>Summary: The benefits of Sustainable Procurement </a:t>
            </a:r>
          </a:p>
        </p:txBody>
      </p:sp>
    </p:spTree>
    <p:extLst>
      <p:ext uri="{BB962C8B-B14F-4D97-AF65-F5344CB8AC3E}">
        <p14:creationId xmlns:p14="http://schemas.microsoft.com/office/powerpoint/2010/main" val="34506229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2BE154-3E1B-805C-5E73-B8283734A3FF}"/>
              </a:ext>
            </a:extLst>
          </p:cNvPr>
          <p:cNvSpPr>
            <a:spLocks noGrp="1"/>
          </p:cNvSpPr>
          <p:nvPr>
            <p:ph type="body" sz="quarter" idx="18"/>
          </p:nvPr>
        </p:nvSpPr>
        <p:spPr>
          <a:xfrm>
            <a:off x="411246" y="1056518"/>
            <a:ext cx="10089397" cy="748242"/>
          </a:xfrm>
        </p:spPr>
        <p:txBody>
          <a:bodyPr>
            <a:normAutofit/>
          </a:bodyPr>
          <a:lstStyle/>
          <a:p>
            <a:r>
              <a:rPr lang="en-IE"/>
              <a:t>These are just 6 benefits but all with value-creating and business growth potential </a:t>
            </a:r>
          </a:p>
        </p:txBody>
      </p:sp>
      <p:sp>
        <p:nvSpPr>
          <p:cNvPr id="3" name="Text Placeholder 2">
            <a:extLst>
              <a:ext uri="{FF2B5EF4-FFF2-40B4-BE49-F238E27FC236}">
                <a16:creationId xmlns:a16="http://schemas.microsoft.com/office/drawing/2014/main" id="{61747526-63D7-43AC-91D8-1687CD8DF8BF}"/>
              </a:ext>
            </a:extLst>
          </p:cNvPr>
          <p:cNvSpPr>
            <a:spLocks noGrp="1"/>
          </p:cNvSpPr>
          <p:nvPr>
            <p:ph type="body" sz="quarter" idx="16"/>
          </p:nvPr>
        </p:nvSpPr>
        <p:spPr/>
        <p:txBody>
          <a:bodyPr>
            <a:normAutofit lnSpcReduction="10000"/>
          </a:bodyPr>
          <a:lstStyle/>
          <a:p>
            <a:r>
              <a:rPr lang="en-IE"/>
              <a:t>Business Benefits:</a:t>
            </a:r>
          </a:p>
        </p:txBody>
      </p:sp>
      <p:sp>
        <p:nvSpPr>
          <p:cNvPr id="4" name="Text Placeholder 3">
            <a:extLst>
              <a:ext uri="{FF2B5EF4-FFF2-40B4-BE49-F238E27FC236}">
                <a16:creationId xmlns:a16="http://schemas.microsoft.com/office/drawing/2014/main" id="{1BE94900-A9E6-19B0-CC6D-8FF549D4F666}"/>
              </a:ext>
            </a:extLst>
          </p:cNvPr>
          <p:cNvSpPr>
            <a:spLocks noGrp="1"/>
          </p:cNvSpPr>
          <p:nvPr>
            <p:ph type="body" sz="quarter" idx="21"/>
          </p:nvPr>
        </p:nvSpPr>
        <p:spPr/>
        <p:txBody>
          <a:bodyPr>
            <a:normAutofit fontScale="92500"/>
          </a:bodyPr>
          <a:lstStyle/>
          <a:p>
            <a:pPr marL="0" indent="0"/>
            <a:r>
              <a:rPr lang="en-IE"/>
              <a:t> Effective risk management</a:t>
            </a:r>
          </a:p>
        </p:txBody>
      </p:sp>
      <p:sp>
        <p:nvSpPr>
          <p:cNvPr id="5" name="Text Placeholder 4">
            <a:extLst>
              <a:ext uri="{FF2B5EF4-FFF2-40B4-BE49-F238E27FC236}">
                <a16:creationId xmlns:a16="http://schemas.microsoft.com/office/drawing/2014/main" id="{E6936B62-DD04-1AEE-1FC8-9AAFE392EC96}"/>
              </a:ext>
            </a:extLst>
          </p:cNvPr>
          <p:cNvSpPr>
            <a:spLocks noGrp="1"/>
          </p:cNvSpPr>
          <p:nvPr>
            <p:ph type="body" sz="quarter" idx="26"/>
          </p:nvPr>
        </p:nvSpPr>
        <p:spPr>
          <a:xfrm>
            <a:off x="3760907" y="3664583"/>
            <a:ext cx="1921964" cy="1711750"/>
          </a:xfrm>
        </p:spPr>
        <p:txBody>
          <a:bodyPr>
            <a:normAutofit fontScale="92500" lnSpcReduction="10000"/>
          </a:bodyPr>
          <a:lstStyle/>
          <a:p>
            <a:pPr marL="0" indent="0"/>
            <a:r>
              <a:rPr lang="en-US"/>
              <a:t>Reduced costs through recycling, using more efficient products and services</a:t>
            </a:r>
            <a:endParaRPr lang="en-IE"/>
          </a:p>
        </p:txBody>
      </p:sp>
      <p:sp>
        <p:nvSpPr>
          <p:cNvPr id="6" name="Text Placeholder 5">
            <a:extLst>
              <a:ext uri="{FF2B5EF4-FFF2-40B4-BE49-F238E27FC236}">
                <a16:creationId xmlns:a16="http://schemas.microsoft.com/office/drawing/2014/main" id="{4E90C3C3-3536-2624-A823-EEFB0354E088}"/>
              </a:ext>
            </a:extLst>
          </p:cNvPr>
          <p:cNvSpPr>
            <a:spLocks noGrp="1"/>
          </p:cNvSpPr>
          <p:nvPr>
            <p:ph type="body" sz="quarter" idx="28"/>
          </p:nvPr>
        </p:nvSpPr>
        <p:spPr>
          <a:xfrm>
            <a:off x="8680113" y="2825881"/>
            <a:ext cx="2333958" cy="1700301"/>
          </a:xfrm>
        </p:spPr>
        <p:txBody>
          <a:bodyPr>
            <a:normAutofit fontScale="92500" lnSpcReduction="20000"/>
          </a:bodyPr>
          <a:lstStyle/>
          <a:p>
            <a:pPr marL="0" indent="0"/>
            <a:r>
              <a:rPr lang="en-US"/>
              <a:t>Improve your chance of winning business with your enhanced sustainability standards</a:t>
            </a:r>
            <a:endParaRPr lang="en-IE"/>
          </a:p>
        </p:txBody>
      </p:sp>
      <p:sp>
        <p:nvSpPr>
          <p:cNvPr id="7" name="Text Placeholder 6">
            <a:extLst>
              <a:ext uri="{FF2B5EF4-FFF2-40B4-BE49-F238E27FC236}">
                <a16:creationId xmlns:a16="http://schemas.microsoft.com/office/drawing/2014/main" id="{5A15B7D2-59D8-09FA-1413-AA47CFD2D419}"/>
              </a:ext>
            </a:extLst>
          </p:cNvPr>
          <p:cNvSpPr>
            <a:spLocks noGrp="1"/>
          </p:cNvSpPr>
          <p:nvPr>
            <p:ph type="body" sz="quarter" idx="30"/>
          </p:nvPr>
        </p:nvSpPr>
        <p:spPr>
          <a:xfrm>
            <a:off x="5095921" y="2561498"/>
            <a:ext cx="2000157" cy="881232"/>
          </a:xfrm>
        </p:spPr>
        <p:txBody>
          <a:bodyPr>
            <a:normAutofit fontScale="92500" lnSpcReduction="20000"/>
          </a:bodyPr>
          <a:lstStyle/>
          <a:p>
            <a:pPr marL="0" indent="0"/>
            <a:r>
              <a:rPr lang="en-IE"/>
              <a:t>Attract like-minded investors</a:t>
            </a:r>
          </a:p>
        </p:txBody>
      </p:sp>
      <p:sp>
        <p:nvSpPr>
          <p:cNvPr id="8" name="Text Placeholder 7">
            <a:extLst>
              <a:ext uri="{FF2B5EF4-FFF2-40B4-BE49-F238E27FC236}">
                <a16:creationId xmlns:a16="http://schemas.microsoft.com/office/drawing/2014/main" id="{AE7BBEDB-D176-47BC-B567-D0A0C85E46AB}"/>
              </a:ext>
            </a:extLst>
          </p:cNvPr>
          <p:cNvSpPr>
            <a:spLocks noGrp="1"/>
          </p:cNvSpPr>
          <p:nvPr>
            <p:ph type="body" sz="quarter" idx="32"/>
          </p:nvPr>
        </p:nvSpPr>
        <p:spPr>
          <a:xfrm>
            <a:off x="6626887" y="3896864"/>
            <a:ext cx="1921964" cy="1438234"/>
          </a:xfrm>
        </p:spPr>
        <p:txBody>
          <a:bodyPr>
            <a:normAutofit fontScale="92500" lnSpcReduction="20000"/>
          </a:bodyPr>
          <a:lstStyle/>
          <a:p>
            <a:pPr marL="0" indent="0"/>
            <a:r>
              <a:rPr lang="en-US"/>
              <a:t>Qualify for </a:t>
            </a:r>
            <a:r>
              <a:rPr lang="en-US" err="1"/>
              <a:t>favourable</a:t>
            </a:r>
            <a:r>
              <a:rPr lang="en-US"/>
              <a:t> loans, business support or tax relief</a:t>
            </a:r>
            <a:endParaRPr lang="en-IE"/>
          </a:p>
        </p:txBody>
      </p:sp>
      <p:sp>
        <p:nvSpPr>
          <p:cNvPr id="9" name="Text Placeholder 8">
            <a:extLst>
              <a:ext uri="{FF2B5EF4-FFF2-40B4-BE49-F238E27FC236}">
                <a16:creationId xmlns:a16="http://schemas.microsoft.com/office/drawing/2014/main" id="{05960188-1115-2F35-7766-5094F4BA5CE6}"/>
              </a:ext>
            </a:extLst>
          </p:cNvPr>
          <p:cNvSpPr>
            <a:spLocks noGrp="1"/>
          </p:cNvSpPr>
          <p:nvPr>
            <p:ph type="body" sz="quarter" idx="34"/>
          </p:nvPr>
        </p:nvSpPr>
        <p:spPr/>
        <p:txBody>
          <a:bodyPr/>
          <a:lstStyle/>
          <a:p>
            <a:r>
              <a:rPr lang="en-IE"/>
              <a:t>1</a:t>
            </a:r>
          </a:p>
        </p:txBody>
      </p:sp>
      <p:sp>
        <p:nvSpPr>
          <p:cNvPr id="10" name="Text Placeholder 9">
            <a:extLst>
              <a:ext uri="{FF2B5EF4-FFF2-40B4-BE49-F238E27FC236}">
                <a16:creationId xmlns:a16="http://schemas.microsoft.com/office/drawing/2014/main" id="{6A92A71B-2E3A-9F21-2D9E-D7F72348A423}"/>
              </a:ext>
            </a:extLst>
          </p:cNvPr>
          <p:cNvSpPr>
            <a:spLocks noGrp="1"/>
          </p:cNvSpPr>
          <p:nvPr>
            <p:ph type="body" sz="quarter" idx="38"/>
          </p:nvPr>
        </p:nvSpPr>
        <p:spPr/>
        <p:txBody>
          <a:bodyPr/>
          <a:lstStyle/>
          <a:p>
            <a:pPr marL="0" indent="0"/>
            <a:r>
              <a:rPr lang="en-IE"/>
              <a:t>6</a:t>
            </a:r>
          </a:p>
        </p:txBody>
      </p:sp>
      <p:sp>
        <p:nvSpPr>
          <p:cNvPr id="11" name="Text Placeholder 10">
            <a:extLst>
              <a:ext uri="{FF2B5EF4-FFF2-40B4-BE49-F238E27FC236}">
                <a16:creationId xmlns:a16="http://schemas.microsoft.com/office/drawing/2014/main" id="{E5D61379-7BBF-6DD1-3449-42BF45504A41}"/>
              </a:ext>
            </a:extLst>
          </p:cNvPr>
          <p:cNvSpPr>
            <a:spLocks noGrp="1"/>
          </p:cNvSpPr>
          <p:nvPr>
            <p:ph type="body" sz="quarter" idx="35"/>
          </p:nvPr>
        </p:nvSpPr>
        <p:spPr/>
        <p:txBody>
          <a:bodyPr/>
          <a:lstStyle/>
          <a:p>
            <a:pPr marL="0" indent="0"/>
            <a:r>
              <a:rPr lang="en-IE"/>
              <a:t>3</a:t>
            </a:r>
          </a:p>
        </p:txBody>
      </p:sp>
      <p:sp>
        <p:nvSpPr>
          <p:cNvPr id="12" name="Text Placeholder 11">
            <a:extLst>
              <a:ext uri="{FF2B5EF4-FFF2-40B4-BE49-F238E27FC236}">
                <a16:creationId xmlns:a16="http://schemas.microsoft.com/office/drawing/2014/main" id="{AC6DE018-3FA6-86CB-0196-14A29E60869A}"/>
              </a:ext>
            </a:extLst>
          </p:cNvPr>
          <p:cNvSpPr>
            <a:spLocks noGrp="1"/>
          </p:cNvSpPr>
          <p:nvPr>
            <p:ph type="body" sz="quarter" idx="36"/>
          </p:nvPr>
        </p:nvSpPr>
        <p:spPr/>
        <p:txBody>
          <a:bodyPr/>
          <a:lstStyle/>
          <a:p>
            <a:r>
              <a:rPr lang="en-IE"/>
              <a:t>4</a:t>
            </a:r>
          </a:p>
        </p:txBody>
      </p:sp>
      <p:sp>
        <p:nvSpPr>
          <p:cNvPr id="13" name="Text Placeholder 12">
            <a:extLst>
              <a:ext uri="{FF2B5EF4-FFF2-40B4-BE49-F238E27FC236}">
                <a16:creationId xmlns:a16="http://schemas.microsoft.com/office/drawing/2014/main" id="{68B45C9B-6752-3D63-8AAE-4F7D55A2943F}"/>
              </a:ext>
            </a:extLst>
          </p:cNvPr>
          <p:cNvSpPr>
            <a:spLocks noGrp="1"/>
          </p:cNvSpPr>
          <p:nvPr>
            <p:ph type="body" sz="quarter" idx="39"/>
          </p:nvPr>
        </p:nvSpPr>
        <p:spPr/>
        <p:txBody>
          <a:bodyPr/>
          <a:lstStyle/>
          <a:p>
            <a:pPr marL="0" indent="0"/>
            <a:r>
              <a:rPr lang="en-IE"/>
              <a:t>5</a:t>
            </a:r>
          </a:p>
        </p:txBody>
      </p:sp>
      <p:sp>
        <p:nvSpPr>
          <p:cNvPr id="14" name="Text Placeholder 13">
            <a:extLst>
              <a:ext uri="{FF2B5EF4-FFF2-40B4-BE49-F238E27FC236}">
                <a16:creationId xmlns:a16="http://schemas.microsoft.com/office/drawing/2014/main" id="{9FF15392-E373-0F1D-5DEC-3FF69DFE5830}"/>
              </a:ext>
            </a:extLst>
          </p:cNvPr>
          <p:cNvSpPr>
            <a:spLocks noGrp="1"/>
          </p:cNvSpPr>
          <p:nvPr>
            <p:ph type="body" sz="quarter" idx="40"/>
          </p:nvPr>
        </p:nvSpPr>
        <p:spPr>
          <a:xfrm>
            <a:off x="1466681" y="4384921"/>
            <a:ext cx="2265396" cy="1567146"/>
          </a:xfrm>
        </p:spPr>
        <p:txBody>
          <a:bodyPr>
            <a:normAutofit fontScale="92500" lnSpcReduction="20000"/>
          </a:bodyPr>
          <a:lstStyle/>
          <a:p>
            <a:pPr marL="0" indent="0"/>
            <a:r>
              <a:rPr lang="en-US"/>
              <a:t> Improved reputation amongst customers and across your business sector</a:t>
            </a:r>
            <a:endParaRPr lang="en-IE"/>
          </a:p>
        </p:txBody>
      </p:sp>
      <p:sp>
        <p:nvSpPr>
          <p:cNvPr id="15" name="Text Placeholder 14">
            <a:extLst>
              <a:ext uri="{FF2B5EF4-FFF2-40B4-BE49-F238E27FC236}">
                <a16:creationId xmlns:a16="http://schemas.microsoft.com/office/drawing/2014/main" id="{C3CA5E9B-178E-DD16-FC3E-ADDFDCDA46C8}"/>
              </a:ext>
            </a:extLst>
          </p:cNvPr>
          <p:cNvSpPr>
            <a:spLocks noGrp="1"/>
          </p:cNvSpPr>
          <p:nvPr>
            <p:ph type="body" sz="quarter" idx="41"/>
          </p:nvPr>
        </p:nvSpPr>
        <p:spPr/>
        <p:txBody>
          <a:bodyPr/>
          <a:lstStyle/>
          <a:p>
            <a:pPr marL="0" indent="0"/>
            <a:r>
              <a:rPr lang="en-IE"/>
              <a:t>2</a:t>
            </a:r>
          </a:p>
        </p:txBody>
      </p:sp>
    </p:spTree>
    <p:extLst>
      <p:ext uri="{BB962C8B-B14F-4D97-AF65-F5344CB8AC3E}">
        <p14:creationId xmlns:p14="http://schemas.microsoft.com/office/powerpoint/2010/main" val="820538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030214-97FC-9463-7E7E-352B5CB50FDC}"/>
              </a:ext>
            </a:extLst>
          </p:cNvPr>
          <p:cNvSpPr>
            <a:spLocks noGrp="1"/>
          </p:cNvSpPr>
          <p:nvPr>
            <p:ph type="body" sz="quarter" idx="25"/>
          </p:nvPr>
        </p:nvSpPr>
        <p:spPr>
          <a:xfrm>
            <a:off x="748973" y="4047067"/>
            <a:ext cx="2061046" cy="1912299"/>
          </a:xfrm>
        </p:spPr>
        <p:txBody>
          <a:bodyPr>
            <a:normAutofit/>
          </a:bodyPr>
          <a:lstStyle/>
          <a:p>
            <a:pPr marL="0" indent="0"/>
            <a:r>
              <a:rPr lang="en-IE" sz="1900"/>
              <a:t>Reduced waste through recycling</a:t>
            </a:r>
          </a:p>
        </p:txBody>
      </p:sp>
      <p:sp>
        <p:nvSpPr>
          <p:cNvPr id="3" name="Text Placeholder 2">
            <a:extLst>
              <a:ext uri="{FF2B5EF4-FFF2-40B4-BE49-F238E27FC236}">
                <a16:creationId xmlns:a16="http://schemas.microsoft.com/office/drawing/2014/main" id="{F7439AC4-83A9-BC59-7CB4-B78891C97E41}"/>
              </a:ext>
            </a:extLst>
          </p:cNvPr>
          <p:cNvSpPr>
            <a:spLocks noGrp="1"/>
          </p:cNvSpPr>
          <p:nvPr>
            <p:ph type="body" sz="quarter" idx="31"/>
          </p:nvPr>
        </p:nvSpPr>
        <p:spPr>
          <a:xfrm>
            <a:off x="3452905" y="4047067"/>
            <a:ext cx="2202828" cy="2364731"/>
          </a:xfrm>
        </p:spPr>
        <p:txBody>
          <a:bodyPr>
            <a:normAutofit fontScale="92500" lnSpcReduction="10000"/>
          </a:bodyPr>
          <a:lstStyle/>
          <a:p>
            <a:pPr marL="0" indent="0"/>
            <a:r>
              <a:rPr lang="en-US"/>
              <a:t> Improve working &amp; living conditions by sourcing fair trade products and by avoiding purchasing goods/services from companies that don’t adhere to sound practices</a:t>
            </a:r>
            <a:endParaRPr lang="en-IE"/>
          </a:p>
        </p:txBody>
      </p:sp>
      <p:sp>
        <p:nvSpPr>
          <p:cNvPr id="4" name="Text Placeholder 3">
            <a:extLst>
              <a:ext uri="{FF2B5EF4-FFF2-40B4-BE49-F238E27FC236}">
                <a16:creationId xmlns:a16="http://schemas.microsoft.com/office/drawing/2014/main" id="{1FA463F8-59B0-4CC6-164F-6AC84887D0BB}"/>
              </a:ext>
            </a:extLst>
          </p:cNvPr>
          <p:cNvSpPr>
            <a:spLocks noGrp="1"/>
          </p:cNvSpPr>
          <p:nvPr>
            <p:ph type="body" sz="quarter" idx="35"/>
          </p:nvPr>
        </p:nvSpPr>
        <p:spPr>
          <a:xfrm>
            <a:off x="6424240" y="4047067"/>
            <a:ext cx="2061046" cy="1912299"/>
          </a:xfrm>
        </p:spPr>
        <p:txBody>
          <a:bodyPr>
            <a:normAutofit/>
          </a:bodyPr>
          <a:lstStyle/>
          <a:p>
            <a:pPr marL="0" indent="0"/>
            <a:r>
              <a:rPr lang="en-US" sz="1900"/>
              <a:t>Reduced carbon emissions by using energy-efficient equipment and renewable energy</a:t>
            </a:r>
            <a:endParaRPr lang="en-IE" sz="1900"/>
          </a:p>
        </p:txBody>
      </p:sp>
      <p:sp>
        <p:nvSpPr>
          <p:cNvPr id="5" name="Text Placeholder 4">
            <a:extLst>
              <a:ext uri="{FF2B5EF4-FFF2-40B4-BE49-F238E27FC236}">
                <a16:creationId xmlns:a16="http://schemas.microsoft.com/office/drawing/2014/main" id="{8B345DE7-B550-701B-5629-085D2209E06E}"/>
              </a:ext>
            </a:extLst>
          </p:cNvPr>
          <p:cNvSpPr>
            <a:spLocks noGrp="1"/>
          </p:cNvSpPr>
          <p:nvPr>
            <p:ph type="body" sz="quarter" idx="37"/>
          </p:nvPr>
        </p:nvSpPr>
        <p:spPr>
          <a:xfrm>
            <a:off x="9395575" y="4047067"/>
            <a:ext cx="2061046" cy="1912299"/>
          </a:xfrm>
        </p:spPr>
        <p:txBody>
          <a:bodyPr>
            <a:normAutofit/>
          </a:bodyPr>
          <a:lstStyle/>
          <a:p>
            <a:pPr marL="0" indent="0"/>
            <a:r>
              <a:rPr lang="en-US" sz="1900"/>
              <a:t>Reduced use of natural resources by purchasing goods and services using recycled materials</a:t>
            </a:r>
            <a:endParaRPr lang="en-IE" sz="1900"/>
          </a:p>
        </p:txBody>
      </p:sp>
      <p:sp>
        <p:nvSpPr>
          <p:cNvPr id="6" name="Text Placeholder 5">
            <a:extLst>
              <a:ext uri="{FF2B5EF4-FFF2-40B4-BE49-F238E27FC236}">
                <a16:creationId xmlns:a16="http://schemas.microsoft.com/office/drawing/2014/main" id="{4BECD7EB-0C8B-E64F-2C35-6D367BA0804C}"/>
              </a:ext>
            </a:extLst>
          </p:cNvPr>
          <p:cNvSpPr>
            <a:spLocks noGrp="1"/>
          </p:cNvSpPr>
          <p:nvPr>
            <p:ph type="body" sz="quarter" idx="29"/>
          </p:nvPr>
        </p:nvSpPr>
        <p:spPr/>
        <p:txBody>
          <a:bodyPr>
            <a:normAutofit lnSpcReduction="10000"/>
          </a:bodyPr>
          <a:lstStyle/>
          <a:p>
            <a:r>
              <a:rPr lang="en-US"/>
              <a:t>Benefits for the wider community and environment</a:t>
            </a:r>
          </a:p>
          <a:p>
            <a:endParaRPr lang="en-IE"/>
          </a:p>
        </p:txBody>
      </p:sp>
      <p:grpSp>
        <p:nvGrpSpPr>
          <p:cNvPr id="7" name="Graphic 3">
            <a:extLst>
              <a:ext uri="{FF2B5EF4-FFF2-40B4-BE49-F238E27FC236}">
                <a16:creationId xmlns:a16="http://schemas.microsoft.com/office/drawing/2014/main" id="{0D9E3885-9B0B-C44F-DB67-155EAAF41FD9}"/>
              </a:ext>
            </a:extLst>
          </p:cNvPr>
          <p:cNvGrpSpPr/>
          <p:nvPr/>
        </p:nvGrpSpPr>
        <p:grpSpPr>
          <a:xfrm>
            <a:off x="9883030" y="2019164"/>
            <a:ext cx="1086136" cy="1037162"/>
            <a:chOff x="10407709" y="5371716"/>
            <a:chExt cx="1086136" cy="1037162"/>
          </a:xfrm>
          <a:solidFill>
            <a:schemeClr val="bg1"/>
          </a:solidFill>
        </p:grpSpPr>
        <p:sp>
          <p:nvSpPr>
            <p:cNvPr id="8" name="Freeform 1249">
              <a:extLst>
                <a:ext uri="{FF2B5EF4-FFF2-40B4-BE49-F238E27FC236}">
                  <a16:creationId xmlns:a16="http://schemas.microsoft.com/office/drawing/2014/main" id="{CC0498E4-A2C6-5BDC-AC0A-87D38F908A0D}"/>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84BA41"/>
            </a:solidFill>
            <a:ln w="27426" cap="flat">
              <a:noFill/>
              <a:prstDash val="solid"/>
              <a:miter/>
            </a:ln>
          </p:spPr>
          <p:txBody>
            <a:bodyPr rtlCol="0" anchor="ctr"/>
            <a:lstStyle/>
            <a:p>
              <a:endParaRPr lang="en-US"/>
            </a:p>
          </p:txBody>
        </p:sp>
        <p:sp>
          <p:nvSpPr>
            <p:cNvPr id="9" name="Freeform 1250">
              <a:extLst>
                <a:ext uri="{FF2B5EF4-FFF2-40B4-BE49-F238E27FC236}">
                  <a16:creationId xmlns:a16="http://schemas.microsoft.com/office/drawing/2014/main" id="{F9A76579-9A80-6149-E16B-3D2C821E6C9A}"/>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84BA41"/>
            </a:solid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CD7C5309-747F-C8F0-08A9-E326C592BFAD}"/>
                </a:ext>
              </a:extLst>
            </p:cNvPr>
            <p:cNvGrpSpPr/>
            <p:nvPr/>
          </p:nvGrpSpPr>
          <p:grpSpPr>
            <a:xfrm>
              <a:off x="10407709" y="5371716"/>
              <a:ext cx="1086136" cy="1037162"/>
              <a:chOff x="10407709" y="5371716"/>
              <a:chExt cx="1086136" cy="1037162"/>
            </a:xfrm>
            <a:grpFill/>
          </p:grpSpPr>
          <p:grpSp>
            <p:nvGrpSpPr>
              <p:cNvPr id="11" name="Graphic 3">
                <a:extLst>
                  <a:ext uri="{FF2B5EF4-FFF2-40B4-BE49-F238E27FC236}">
                    <a16:creationId xmlns:a16="http://schemas.microsoft.com/office/drawing/2014/main" id="{DDC9C0E1-C95A-769F-0EE6-5AF17F82E508}"/>
                  </a:ext>
                </a:extLst>
              </p:cNvPr>
              <p:cNvGrpSpPr/>
              <p:nvPr/>
            </p:nvGrpSpPr>
            <p:grpSpPr>
              <a:xfrm>
                <a:off x="10407709" y="5371716"/>
                <a:ext cx="1086136" cy="1037162"/>
                <a:chOff x="10407709" y="5371716"/>
                <a:chExt cx="1086136" cy="1037162"/>
              </a:xfrm>
              <a:grpFill/>
            </p:grpSpPr>
            <p:sp>
              <p:nvSpPr>
                <p:cNvPr id="13" name="Freeform 1254">
                  <a:extLst>
                    <a:ext uri="{FF2B5EF4-FFF2-40B4-BE49-F238E27FC236}">
                      <a16:creationId xmlns:a16="http://schemas.microsoft.com/office/drawing/2014/main" id="{FBC416E3-F567-AABB-BCAC-03B7A2D0FC56}"/>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4" name="Freeform 1255">
                  <a:extLst>
                    <a:ext uri="{FF2B5EF4-FFF2-40B4-BE49-F238E27FC236}">
                      <a16:creationId xmlns:a16="http://schemas.microsoft.com/office/drawing/2014/main" id="{93419005-DAB5-4D60-CD6A-F952802C0452}"/>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5" name="Freeform 1256">
                  <a:extLst>
                    <a:ext uri="{FF2B5EF4-FFF2-40B4-BE49-F238E27FC236}">
                      <a16:creationId xmlns:a16="http://schemas.microsoft.com/office/drawing/2014/main" id="{E85815ED-8D03-286D-22BF-C3666E6CF635}"/>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2" name="Freeform 1253">
                <a:extLst>
                  <a:ext uri="{FF2B5EF4-FFF2-40B4-BE49-F238E27FC236}">
                    <a16:creationId xmlns:a16="http://schemas.microsoft.com/office/drawing/2014/main" id="{B1882CA8-7B8D-8CB4-C77E-5A9C3950B8E4}"/>
                  </a:ext>
                </a:extLst>
              </p:cNvPr>
              <p:cNvSpPr/>
              <p:nvPr/>
            </p:nvSpPr>
            <p:spPr>
              <a:xfrm>
                <a:off x="10745245" y="5482510"/>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587E830F-3573-E341-FBFC-875C8408F445}"/>
              </a:ext>
            </a:extLst>
          </p:cNvPr>
          <p:cNvGrpSpPr/>
          <p:nvPr/>
        </p:nvGrpSpPr>
        <p:grpSpPr>
          <a:xfrm>
            <a:off x="4123462" y="2032232"/>
            <a:ext cx="861714" cy="861565"/>
            <a:chOff x="3258209" y="1217582"/>
            <a:chExt cx="4712093" cy="4711281"/>
          </a:xfrm>
          <a:solidFill>
            <a:schemeClr val="bg1"/>
          </a:solidFill>
        </p:grpSpPr>
        <p:sp>
          <p:nvSpPr>
            <p:cNvPr id="17" name="Freeform 31">
              <a:extLst>
                <a:ext uri="{FF2B5EF4-FFF2-40B4-BE49-F238E27FC236}">
                  <a16:creationId xmlns:a16="http://schemas.microsoft.com/office/drawing/2014/main" id="{E07AFA30-3CE5-7926-6C38-E26A5E5783BF}"/>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grpFill/>
            <a:ln w="9514" cap="flat">
              <a:noFill/>
              <a:prstDash val="solid"/>
              <a:miter/>
            </a:ln>
          </p:spPr>
          <p:txBody>
            <a:bodyPr rtlCol="0" anchor="ctr"/>
            <a:lstStyle/>
            <a:p>
              <a:endParaRPr lang="en-US"/>
            </a:p>
          </p:txBody>
        </p:sp>
        <p:sp>
          <p:nvSpPr>
            <p:cNvPr id="18" name="Freeform 32">
              <a:extLst>
                <a:ext uri="{FF2B5EF4-FFF2-40B4-BE49-F238E27FC236}">
                  <a16:creationId xmlns:a16="http://schemas.microsoft.com/office/drawing/2014/main" id="{37DC245C-78C0-A385-37C1-899904788FCC}"/>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grpFill/>
            <a:ln w="9514"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7A9D8967-FFBA-01C3-A765-7DACB8B5BBDA}"/>
                </a:ext>
              </a:extLst>
            </p:cNvPr>
            <p:cNvGrpSpPr/>
            <p:nvPr/>
          </p:nvGrpSpPr>
          <p:grpSpPr>
            <a:xfrm>
              <a:off x="3258209" y="1217582"/>
              <a:ext cx="4712093" cy="4711281"/>
              <a:chOff x="3258209" y="1217582"/>
              <a:chExt cx="4712093" cy="4711281"/>
            </a:xfrm>
            <a:grpFill/>
          </p:grpSpPr>
          <p:sp>
            <p:nvSpPr>
              <p:cNvPr id="20" name="Freeform 16">
                <a:extLst>
                  <a:ext uri="{FF2B5EF4-FFF2-40B4-BE49-F238E27FC236}">
                    <a16:creationId xmlns:a16="http://schemas.microsoft.com/office/drawing/2014/main" id="{085CB02D-2FF9-221C-6430-56E09601AFA8}"/>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21" name="Freeform 17">
                <a:extLst>
                  <a:ext uri="{FF2B5EF4-FFF2-40B4-BE49-F238E27FC236}">
                    <a16:creationId xmlns:a16="http://schemas.microsoft.com/office/drawing/2014/main" id="{E7E073CF-DF44-F11D-9467-F5F25429F0DE}"/>
                  </a:ext>
                </a:extLst>
              </p:cNvPr>
              <p:cNvSpPr/>
              <p:nvPr/>
            </p:nvSpPr>
            <p:spPr>
              <a:xfrm>
                <a:off x="7057578" y="1217582"/>
                <a:ext cx="911772" cy="2695016"/>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63A043"/>
              </a:solidFill>
              <a:ln w="9514" cap="flat">
                <a:noFill/>
                <a:prstDash val="solid"/>
                <a:miter/>
              </a:ln>
            </p:spPr>
            <p:txBody>
              <a:bodyPr rtlCol="0" anchor="ctr"/>
              <a:lstStyle/>
              <a:p>
                <a:endParaRPr lang="en-US"/>
              </a:p>
            </p:txBody>
          </p:sp>
          <p:sp>
            <p:nvSpPr>
              <p:cNvPr id="22" name="Freeform 18">
                <a:extLst>
                  <a:ext uri="{FF2B5EF4-FFF2-40B4-BE49-F238E27FC236}">
                    <a16:creationId xmlns:a16="http://schemas.microsoft.com/office/drawing/2014/main" id="{02B96F37-43CD-EB74-3585-02A78C332B8C}"/>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23" name="Freeform 19">
                <a:extLst>
                  <a:ext uri="{FF2B5EF4-FFF2-40B4-BE49-F238E27FC236}">
                    <a16:creationId xmlns:a16="http://schemas.microsoft.com/office/drawing/2014/main" id="{EBB67DBE-50D7-FC5C-0A81-5A9C07A7BFC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B582E"/>
              </a:solidFill>
              <a:ln w="9514" cap="flat">
                <a:noFill/>
                <a:prstDash val="solid"/>
                <a:miter/>
              </a:ln>
            </p:spPr>
            <p:txBody>
              <a:bodyPr rtlCol="0" anchor="ctr"/>
              <a:lstStyle/>
              <a:p>
                <a:endParaRPr lang="en-US"/>
              </a:p>
            </p:txBody>
          </p:sp>
          <p:sp>
            <p:nvSpPr>
              <p:cNvPr id="24" name="Freeform 20">
                <a:extLst>
                  <a:ext uri="{FF2B5EF4-FFF2-40B4-BE49-F238E27FC236}">
                    <a16:creationId xmlns:a16="http://schemas.microsoft.com/office/drawing/2014/main" id="{DC02B2E1-D14D-5BC6-13FB-384335BFF56F}"/>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B582E"/>
              </a:solidFill>
              <a:ln w="9514" cap="flat">
                <a:noFill/>
                <a:prstDash val="solid"/>
                <a:miter/>
              </a:ln>
            </p:spPr>
            <p:txBody>
              <a:bodyPr rtlCol="0" anchor="ctr"/>
              <a:lstStyle/>
              <a:p>
                <a:endParaRPr lang="en-US"/>
              </a:p>
            </p:txBody>
          </p:sp>
          <p:sp>
            <p:nvSpPr>
              <p:cNvPr id="25" name="Freeform 21">
                <a:extLst>
                  <a:ext uri="{FF2B5EF4-FFF2-40B4-BE49-F238E27FC236}">
                    <a16:creationId xmlns:a16="http://schemas.microsoft.com/office/drawing/2014/main" id="{8C3B971C-C8D0-353C-5CFA-FB0871E822F3}"/>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26" name="Freeform 22">
                <a:extLst>
                  <a:ext uri="{FF2B5EF4-FFF2-40B4-BE49-F238E27FC236}">
                    <a16:creationId xmlns:a16="http://schemas.microsoft.com/office/drawing/2014/main" id="{3720139A-73E7-4625-9A9B-682589BEF7B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27" name="Freeform 23">
                <a:extLst>
                  <a:ext uri="{FF2B5EF4-FFF2-40B4-BE49-F238E27FC236}">
                    <a16:creationId xmlns:a16="http://schemas.microsoft.com/office/drawing/2014/main" id="{8549DF65-A822-5BA1-DA9F-65D2EADF37FD}"/>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28" name="Freeform 24">
                <a:extLst>
                  <a:ext uri="{FF2B5EF4-FFF2-40B4-BE49-F238E27FC236}">
                    <a16:creationId xmlns:a16="http://schemas.microsoft.com/office/drawing/2014/main" id="{B08571DC-3161-1273-D28B-CF0DE2492125}"/>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29" name="Freeform 25">
                <a:extLst>
                  <a:ext uri="{FF2B5EF4-FFF2-40B4-BE49-F238E27FC236}">
                    <a16:creationId xmlns:a16="http://schemas.microsoft.com/office/drawing/2014/main" id="{46BF4084-526E-F394-146C-4C5B5529D5D0}"/>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30" name="Freeform 26">
                <a:extLst>
                  <a:ext uri="{FF2B5EF4-FFF2-40B4-BE49-F238E27FC236}">
                    <a16:creationId xmlns:a16="http://schemas.microsoft.com/office/drawing/2014/main" id="{8D39A49E-5D46-AD96-4030-6DB95FC4A61D}"/>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31" name="Freeform 27">
                <a:extLst>
                  <a:ext uri="{FF2B5EF4-FFF2-40B4-BE49-F238E27FC236}">
                    <a16:creationId xmlns:a16="http://schemas.microsoft.com/office/drawing/2014/main" id="{2717110A-3344-36E6-C377-70F30435AD51}"/>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32" name="Freeform 28">
                <a:extLst>
                  <a:ext uri="{FF2B5EF4-FFF2-40B4-BE49-F238E27FC236}">
                    <a16:creationId xmlns:a16="http://schemas.microsoft.com/office/drawing/2014/main" id="{EEDF64CD-B305-9D03-1913-72076BC1ABB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33" name="Freeform 29">
                <a:extLst>
                  <a:ext uri="{FF2B5EF4-FFF2-40B4-BE49-F238E27FC236}">
                    <a16:creationId xmlns:a16="http://schemas.microsoft.com/office/drawing/2014/main" id="{B718271D-C134-6DEB-D27B-FB37DC51740D}"/>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34" name="Freeform 30">
                <a:extLst>
                  <a:ext uri="{FF2B5EF4-FFF2-40B4-BE49-F238E27FC236}">
                    <a16:creationId xmlns:a16="http://schemas.microsoft.com/office/drawing/2014/main" id="{B8379CF8-1DEA-099E-A17F-252311C38B7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pic>
        <p:nvPicPr>
          <p:cNvPr id="36" name="Graphic 35" descr="Recycle with solid fill">
            <a:extLst>
              <a:ext uri="{FF2B5EF4-FFF2-40B4-BE49-F238E27FC236}">
                <a16:creationId xmlns:a16="http://schemas.microsoft.com/office/drawing/2014/main" id="{2F725AD9-263A-7D19-3C32-74CB4CD8E2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296" y="2035260"/>
            <a:ext cx="914400" cy="914400"/>
          </a:xfrm>
          <a:prstGeom prst="rect">
            <a:avLst/>
          </a:prstGeom>
        </p:spPr>
      </p:pic>
      <p:pic>
        <p:nvPicPr>
          <p:cNvPr id="38" name="Graphic 37" descr="Renewable Energy with solid fill">
            <a:extLst>
              <a:ext uri="{FF2B5EF4-FFF2-40B4-BE49-F238E27FC236}">
                <a16:creationId xmlns:a16="http://schemas.microsoft.com/office/drawing/2014/main" id="{8721F67A-CC40-98FB-D93C-8E9B94280C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4886" y="2015342"/>
            <a:ext cx="914400" cy="914400"/>
          </a:xfrm>
          <a:prstGeom prst="rect">
            <a:avLst/>
          </a:prstGeom>
        </p:spPr>
      </p:pic>
    </p:spTree>
    <p:extLst>
      <p:ext uri="{BB962C8B-B14F-4D97-AF65-F5344CB8AC3E}">
        <p14:creationId xmlns:p14="http://schemas.microsoft.com/office/powerpoint/2010/main" val="6972624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59E6DF-2681-EC1E-435D-E366D575CB61}"/>
              </a:ext>
            </a:extLst>
          </p:cNvPr>
          <p:cNvSpPr>
            <a:spLocks noGrp="1"/>
          </p:cNvSpPr>
          <p:nvPr>
            <p:ph type="body" sz="quarter" idx="17"/>
          </p:nvPr>
        </p:nvSpPr>
        <p:spPr>
          <a:xfrm>
            <a:off x="5003138" y="2175933"/>
            <a:ext cx="4005395" cy="2403740"/>
          </a:xfrm>
        </p:spPr>
        <p:txBody>
          <a:bodyPr>
            <a:normAutofit/>
          </a:bodyPr>
          <a:lstStyle/>
          <a:p>
            <a:r>
              <a:rPr lang="en-IE"/>
              <a:t>Understanding the Impact of Change</a:t>
            </a:r>
          </a:p>
        </p:txBody>
      </p:sp>
      <p:sp>
        <p:nvSpPr>
          <p:cNvPr id="3" name="Text Placeholder 2">
            <a:extLst>
              <a:ext uri="{FF2B5EF4-FFF2-40B4-BE49-F238E27FC236}">
                <a16:creationId xmlns:a16="http://schemas.microsoft.com/office/drawing/2014/main" id="{1907911B-2C3C-2B85-AA8D-CA54E297F3BB}"/>
              </a:ext>
            </a:extLst>
          </p:cNvPr>
          <p:cNvSpPr>
            <a:spLocks noGrp="1"/>
          </p:cNvSpPr>
          <p:nvPr>
            <p:ph type="body" sz="quarter" idx="18"/>
          </p:nvPr>
        </p:nvSpPr>
        <p:spPr>
          <a:xfrm>
            <a:off x="5003138" y="863949"/>
            <a:ext cx="3791493" cy="845970"/>
          </a:xfrm>
        </p:spPr>
        <p:txBody>
          <a:bodyPr/>
          <a:lstStyle/>
          <a:p>
            <a:r>
              <a:rPr lang="en-IE"/>
              <a:t>Section 6</a:t>
            </a:r>
          </a:p>
        </p:txBody>
      </p:sp>
    </p:spTree>
    <p:extLst>
      <p:ext uri="{BB962C8B-B14F-4D97-AF65-F5344CB8AC3E}">
        <p14:creationId xmlns:p14="http://schemas.microsoft.com/office/powerpoint/2010/main" val="19332991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9B54EF-7E0E-0A94-762D-F401326F469F}"/>
              </a:ext>
            </a:extLst>
          </p:cNvPr>
          <p:cNvSpPr>
            <a:spLocks noGrp="1"/>
          </p:cNvSpPr>
          <p:nvPr>
            <p:ph type="body" sz="quarter" idx="25"/>
          </p:nvPr>
        </p:nvSpPr>
        <p:spPr/>
        <p:txBody>
          <a:bodyPr>
            <a:normAutofit/>
          </a:bodyPr>
          <a:lstStyle/>
          <a:p>
            <a:pPr marL="0" indent="0"/>
            <a:r>
              <a:rPr lang="en-IE" sz="2400"/>
              <a:t>Sustainable consumption and production</a:t>
            </a:r>
          </a:p>
        </p:txBody>
      </p:sp>
      <p:sp>
        <p:nvSpPr>
          <p:cNvPr id="3" name="Text Placeholder 2">
            <a:extLst>
              <a:ext uri="{FF2B5EF4-FFF2-40B4-BE49-F238E27FC236}">
                <a16:creationId xmlns:a16="http://schemas.microsoft.com/office/drawing/2014/main" id="{5EF8216C-E831-0946-6354-27B15225C8B7}"/>
              </a:ext>
            </a:extLst>
          </p:cNvPr>
          <p:cNvSpPr>
            <a:spLocks noGrp="1"/>
          </p:cNvSpPr>
          <p:nvPr>
            <p:ph type="body" sz="quarter" idx="31"/>
          </p:nvPr>
        </p:nvSpPr>
        <p:spPr/>
        <p:txBody>
          <a:bodyPr>
            <a:normAutofit/>
          </a:bodyPr>
          <a:lstStyle/>
          <a:p>
            <a:pPr marL="0" indent="0"/>
            <a:r>
              <a:rPr lang="en-IE" sz="2400"/>
              <a:t>Climate change and energy </a:t>
            </a:r>
          </a:p>
        </p:txBody>
      </p:sp>
      <p:sp>
        <p:nvSpPr>
          <p:cNvPr id="4" name="Text Placeholder 3">
            <a:extLst>
              <a:ext uri="{FF2B5EF4-FFF2-40B4-BE49-F238E27FC236}">
                <a16:creationId xmlns:a16="http://schemas.microsoft.com/office/drawing/2014/main" id="{76EAC992-FA9C-2722-7C40-B911E582B450}"/>
              </a:ext>
            </a:extLst>
          </p:cNvPr>
          <p:cNvSpPr>
            <a:spLocks noGrp="1"/>
          </p:cNvSpPr>
          <p:nvPr>
            <p:ph type="body" sz="quarter" idx="35"/>
          </p:nvPr>
        </p:nvSpPr>
        <p:spPr/>
        <p:txBody>
          <a:bodyPr>
            <a:normAutofit/>
          </a:bodyPr>
          <a:lstStyle/>
          <a:p>
            <a:pPr marL="0" indent="0"/>
            <a:r>
              <a:rPr lang="en-IE" sz="2400"/>
              <a:t>Protecting natural resources</a:t>
            </a:r>
          </a:p>
        </p:txBody>
      </p:sp>
      <p:sp>
        <p:nvSpPr>
          <p:cNvPr id="5" name="Text Placeholder 4">
            <a:extLst>
              <a:ext uri="{FF2B5EF4-FFF2-40B4-BE49-F238E27FC236}">
                <a16:creationId xmlns:a16="http://schemas.microsoft.com/office/drawing/2014/main" id="{FD14CA93-D1FD-17F1-B801-292488F43FAD}"/>
              </a:ext>
            </a:extLst>
          </p:cNvPr>
          <p:cNvSpPr>
            <a:spLocks noGrp="1"/>
          </p:cNvSpPr>
          <p:nvPr>
            <p:ph type="body" sz="quarter" idx="37"/>
          </p:nvPr>
        </p:nvSpPr>
        <p:spPr/>
        <p:txBody>
          <a:bodyPr>
            <a:noAutofit/>
          </a:bodyPr>
          <a:lstStyle/>
          <a:p>
            <a:pPr marL="0" indent="0"/>
            <a:r>
              <a:rPr lang="en-US" sz="2400"/>
              <a:t>Creating sustainable communities and a fairer world</a:t>
            </a:r>
            <a:endParaRPr lang="en-IE" sz="2400"/>
          </a:p>
        </p:txBody>
      </p:sp>
      <p:sp>
        <p:nvSpPr>
          <p:cNvPr id="6" name="Text Placeholder 5">
            <a:extLst>
              <a:ext uri="{FF2B5EF4-FFF2-40B4-BE49-F238E27FC236}">
                <a16:creationId xmlns:a16="http://schemas.microsoft.com/office/drawing/2014/main" id="{F2AB7A1B-3A07-F847-56E1-5F25854D9957}"/>
              </a:ext>
            </a:extLst>
          </p:cNvPr>
          <p:cNvSpPr>
            <a:spLocks noGrp="1"/>
          </p:cNvSpPr>
          <p:nvPr>
            <p:ph type="body" sz="quarter" idx="29"/>
          </p:nvPr>
        </p:nvSpPr>
        <p:spPr/>
        <p:txBody>
          <a:bodyPr>
            <a:normAutofit lnSpcReduction="10000"/>
          </a:bodyPr>
          <a:lstStyle/>
          <a:p>
            <a:r>
              <a:rPr lang="en-IE"/>
              <a:t>Why Sustainable Procurement matters…</a:t>
            </a:r>
          </a:p>
        </p:txBody>
      </p:sp>
      <p:sp>
        <p:nvSpPr>
          <p:cNvPr id="8" name="TextBox 7">
            <a:extLst>
              <a:ext uri="{FF2B5EF4-FFF2-40B4-BE49-F238E27FC236}">
                <a16:creationId xmlns:a16="http://schemas.microsoft.com/office/drawing/2014/main" id="{CF13D242-90EE-DAC2-5013-1711794DF415}"/>
              </a:ext>
            </a:extLst>
          </p:cNvPr>
          <p:cNvSpPr txBox="1"/>
          <p:nvPr/>
        </p:nvSpPr>
        <p:spPr>
          <a:xfrm>
            <a:off x="3932767" y="1028423"/>
            <a:ext cx="4326466" cy="461665"/>
          </a:xfrm>
          <a:prstGeom prst="rect">
            <a:avLst/>
          </a:prstGeom>
          <a:noFill/>
        </p:spPr>
        <p:txBody>
          <a:bodyPr wrap="square">
            <a:spAutoFit/>
          </a:bodyPr>
          <a:lstStyle/>
          <a:p>
            <a:r>
              <a:rPr lang="en-US" sz="2400">
                <a:solidFill>
                  <a:srgbClr val="000000"/>
                </a:solidFill>
              </a:rPr>
              <a:t>Four key priority areas:</a:t>
            </a:r>
            <a:endParaRPr lang="en-IE" sz="2400">
              <a:solidFill>
                <a:srgbClr val="000000"/>
              </a:solidFill>
            </a:endParaRPr>
          </a:p>
        </p:txBody>
      </p:sp>
      <p:grpSp>
        <p:nvGrpSpPr>
          <p:cNvPr id="9" name="Graphic 3">
            <a:extLst>
              <a:ext uri="{FF2B5EF4-FFF2-40B4-BE49-F238E27FC236}">
                <a16:creationId xmlns:a16="http://schemas.microsoft.com/office/drawing/2014/main" id="{0AE31151-9AAE-68FB-6148-5B3BCEABB7F7}"/>
              </a:ext>
            </a:extLst>
          </p:cNvPr>
          <p:cNvGrpSpPr/>
          <p:nvPr/>
        </p:nvGrpSpPr>
        <p:grpSpPr>
          <a:xfrm>
            <a:off x="6911695" y="1974485"/>
            <a:ext cx="1086136" cy="1037162"/>
            <a:chOff x="10407709" y="5371716"/>
            <a:chExt cx="1086136" cy="1037162"/>
          </a:xfrm>
          <a:solidFill>
            <a:schemeClr val="bg1"/>
          </a:solidFill>
        </p:grpSpPr>
        <p:sp>
          <p:nvSpPr>
            <p:cNvPr id="10" name="Freeform 1249">
              <a:extLst>
                <a:ext uri="{FF2B5EF4-FFF2-40B4-BE49-F238E27FC236}">
                  <a16:creationId xmlns:a16="http://schemas.microsoft.com/office/drawing/2014/main" id="{00259B57-3994-4BAC-63F3-51312553EB92}"/>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A2CC3A"/>
            </a:solidFill>
            <a:ln w="27426" cap="flat">
              <a:noFill/>
              <a:prstDash val="solid"/>
              <a:miter/>
            </a:ln>
          </p:spPr>
          <p:txBody>
            <a:bodyPr rtlCol="0" anchor="ctr"/>
            <a:lstStyle/>
            <a:p>
              <a:endParaRPr lang="en-US"/>
            </a:p>
          </p:txBody>
        </p:sp>
        <p:sp>
          <p:nvSpPr>
            <p:cNvPr id="11" name="Freeform 1250">
              <a:extLst>
                <a:ext uri="{FF2B5EF4-FFF2-40B4-BE49-F238E27FC236}">
                  <a16:creationId xmlns:a16="http://schemas.microsoft.com/office/drawing/2014/main" id="{B4BCC642-4259-8136-B2BF-5847C2251CA2}"/>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A2CC3A"/>
            </a:solidFill>
            <a:ln w="27426" cap="flat">
              <a:noFill/>
              <a:prstDash val="solid"/>
              <a:miter/>
            </a:ln>
          </p:spPr>
          <p:txBody>
            <a:bodyPr rtlCol="0" anchor="ctr"/>
            <a:lstStyle/>
            <a:p>
              <a:endParaRPr lang="en-US"/>
            </a:p>
          </p:txBody>
        </p:sp>
        <p:grpSp>
          <p:nvGrpSpPr>
            <p:cNvPr id="12" name="Graphic 3">
              <a:extLst>
                <a:ext uri="{FF2B5EF4-FFF2-40B4-BE49-F238E27FC236}">
                  <a16:creationId xmlns:a16="http://schemas.microsoft.com/office/drawing/2014/main" id="{BF224EB1-D7A4-5998-890F-9FA39D270491}"/>
                </a:ext>
              </a:extLst>
            </p:cNvPr>
            <p:cNvGrpSpPr/>
            <p:nvPr/>
          </p:nvGrpSpPr>
          <p:grpSpPr>
            <a:xfrm>
              <a:off x="10407709" y="5371716"/>
              <a:ext cx="1086136" cy="1037162"/>
              <a:chOff x="10407709" y="5371716"/>
              <a:chExt cx="1086136" cy="1037162"/>
            </a:xfrm>
            <a:grpFill/>
          </p:grpSpPr>
          <p:grpSp>
            <p:nvGrpSpPr>
              <p:cNvPr id="13" name="Graphic 3">
                <a:extLst>
                  <a:ext uri="{FF2B5EF4-FFF2-40B4-BE49-F238E27FC236}">
                    <a16:creationId xmlns:a16="http://schemas.microsoft.com/office/drawing/2014/main" id="{35DBDD36-290E-6D0E-F358-2D8E37405A02}"/>
                  </a:ext>
                </a:extLst>
              </p:cNvPr>
              <p:cNvGrpSpPr/>
              <p:nvPr/>
            </p:nvGrpSpPr>
            <p:grpSpPr>
              <a:xfrm>
                <a:off x="10407709" y="5371716"/>
                <a:ext cx="1086136" cy="1037162"/>
                <a:chOff x="10407709" y="5371716"/>
                <a:chExt cx="1086136" cy="1037162"/>
              </a:xfrm>
              <a:grpFill/>
            </p:grpSpPr>
            <p:sp>
              <p:nvSpPr>
                <p:cNvPr id="15" name="Freeform 1254">
                  <a:extLst>
                    <a:ext uri="{FF2B5EF4-FFF2-40B4-BE49-F238E27FC236}">
                      <a16:creationId xmlns:a16="http://schemas.microsoft.com/office/drawing/2014/main" id="{D0F886D0-AB8D-B47C-271C-9E7A0BE4984F}"/>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6" name="Freeform 1255">
                  <a:extLst>
                    <a:ext uri="{FF2B5EF4-FFF2-40B4-BE49-F238E27FC236}">
                      <a16:creationId xmlns:a16="http://schemas.microsoft.com/office/drawing/2014/main" id="{BF7EEDAD-8D16-6839-A75C-0A5F5AA73CB0}"/>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7" name="Freeform 1256">
                  <a:extLst>
                    <a:ext uri="{FF2B5EF4-FFF2-40B4-BE49-F238E27FC236}">
                      <a16:creationId xmlns:a16="http://schemas.microsoft.com/office/drawing/2014/main" id="{6E59ABAC-CBD7-ECA4-D52B-13151B9F621C}"/>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4" name="Freeform 1253">
                <a:extLst>
                  <a:ext uri="{FF2B5EF4-FFF2-40B4-BE49-F238E27FC236}">
                    <a16:creationId xmlns:a16="http://schemas.microsoft.com/office/drawing/2014/main" id="{50489559-75C7-9928-F87E-D4399D75315A}"/>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1B59C380-6317-38AB-E18F-B3DC2D2D1DFD}"/>
              </a:ext>
            </a:extLst>
          </p:cNvPr>
          <p:cNvGrpSpPr/>
          <p:nvPr/>
        </p:nvGrpSpPr>
        <p:grpSpPr>
          <a:xfrm>
            <a:off x="9878855" y="1945823"/>
            <a:ext cx="1094485" cy="1094485"/>
            <a:chOff x="3907180" y="2351193"/>
            <a:chExt cx="889771" cy="889771"/>
          </a:xfrm>
          <a:solidFill>
            <a:schemeClr val="bg1"/>
          </a:solidFill>
        </p:grpSpPr>
        <p:sp>
          <p:nvSpPr>
            <p:cNvPr id="19" name="Freeform 322">
              <a:extLst>
                <a:ext uri="{FF2B5EF4-FFF2-40B4-BE49-F238E27FC236}">
                  <a16:creationId xmlns:a16="http://schemas.microsoft.com/office/drawing/2014/main" id="{8231B0B9-68EB-3916-C872-B3F01B1C1E7B}"/>
                </a:ext>
              </a:extLst>
            </p:cNvPr>
            <p:cNvSpPr/>
            <p:nvPr/>
          </p:nvSpPr>
          <p:spPr>
            <a:xfrm>
              <a:off x="4263992" y="2615866"/>
              <a:ext cx="177051" cy="177051"/>
            </a:xfrm>
            <a:custGeom>
              <a:avLst/>
              <a:gdLst>
                <a:gd name="connsiteX0" fmla="*/ 177051 w 177051"/>
                <a:gd name="connsiteY0" fmla="*/ 93043 h 177051"/>
                <a:gd name="connsiteX1" fmla="*/ 161694 w 177051"/>
                <a:gd name="connsiteY1" fmla="*/ 100269 h 177051"/>
                <a:gd name="connsiteX2" fmla="*/ 154468 w 177051"/>
                <a:gd name="connsiteY2" fmla="*/ 109302 h 177051"/>
                <a:gd name="connsiteX3" fmla="*/ 149951 w 177051"/>
                <a:gd name="connsiteY3" fmla="*/ 120142 h 177051"/>
                <a:gd name="connsiteX4" fmla="*/ 149048 w 177051"/>
                <a:gd name="connsiteY4" fmla="*/ 131885 h 177051"/>
                <a:gd name="connsiteX5" fmla="*/ 154468 w 177051"/>
                <a:gd name="connsiteY5" fmla="*/ 148145 h 177051"/>
                <a:gd name="connsiteX6" fmla="*/ 148145 w 177051"/>
                <a:gd name="connsiteY6" fmla="*/ 154468 h 177051"/>
                <a:gd name="connsiteX7" fmla="*/ 131885 w 177051"/>
                <a:gd name="connsiteY7" fmla="*/ 149048 h 177051"/>
                <a:gd name="connsiteX8" fmla="*/ 120142 w 177051"/>
                <a:gd name="connsiteY8" fmla="*/ 149952 h 177051"/>
                <a:gd name="connsiteX9" fmla="*/ 109302 w 177051"/>
                <a:gd name="connsiteY9" fmla="*/ 154468 h 177051"/>
                <a:gd name="connsiteX10" fmla="*/ 100269 w 177051"/>
                <a:gd name="connsiteY10" fmla="*/ 161695 h 177051"/>
                <a:gd name="connsiteX11" fmla="*/ 93042 w 177051"/>
                <a:gd name="connsiteY11" fmla="*/ 177051 h 177051"/>
                <a:gd name="connsiteX12" fmla="*/ 84009 w 177051"/>
                <a:gd name="connsiteY12" fmla="*/ 177051 h 177051"/>
                <a:gd name="connsiteX13" fmla="*/ 76782 w 177051"/>
                <a:gd name="connsiteY13" fmla="*/ 161695 h 177051"/>
                <a:gd name="connsiteX14" fmla="*/ 67749 w 177051"/>
                <a:gd name="connsiteY14" fmla="*/ 154468 h 177051"/>
                <a:gd name="connsiteX15" fmla="*/ 56909 w 177051"/>
                <a:gd name="connsiteY15" fmla="*/ 149952 h 177051"/>
                <a:gd name="connsiteX16" fmla="*/ 45166 w 177051"/>
                <a:gd name="connsiteY16" fmla="*/ 149048 h 177051"/>
                <a:gd name="connsiteX17" fmla="*/ 28906 w 177051"/>
                <a:gd name="connsiteY17" fmla="*/ 154468 h 177051"/>
                <a:gd name="connsiteX18" fmla="*/ 22583 w 177051"/>
                <a:gd name="connsiteY18" fmla="*/ 148145 h 177051"/>
                <a:gd name="connsiteX19" fmla="*/ 28003 w 177051"/>
                <a:gd name="connsiteY19" fmla="*/ 131885 h 177051"/>
                <a:gd name="connsiteX20" fmla="*/ 27100 w 177051"/>
                <a:gd name="connsiteY20" fmla="*/ 120142 h 177051"/>
                <a:gd name="connsiteX21" fmla="*/ 22583 w 177051"/>
                <a:gd name="connsiteY21" fmla="*/ 109302 h 177051"/>
                <a:gd name="connsiteX22" fmla="*/ 15356 w 177051"/>
                <a:gd name="connsiteY22" fmla="*/ 100269 h 177051"/>
                <a:gd name="connsiteX23" fmla="*/ 0 w 177051"/>
                <a:gd name="connsiteY23" fmla="*/ 93043 h 177051"/>
                <a:gd name="connsiteX24" fmla="*/ 0 w 177051"/>
                <a:gd name="connsiteY24" fmla="*/ 84009 h 177051"/>
                <a:gd name="connsiteX25" fmla="*/ 15356 w 177051"/>
                <a:gd name="connsiteY25" fmla="*/ 76782 h 177051"/>
                <a:gd name="connsiteX26" fmla="*/ 22583 w 177051"/>
                <a:gd name="connsiteY26" fmla="*/ 67749 h 177051"/>
                <a:gd name="connsiteX27" fmla="*/ 27100 w 177051"/>
                <a:gd name="connsiteY27" fmla="*/ 56910 h 177051"/>
                <a:gd name="connsiteX28" fmla="*/ 28003 w 177051"/>
                <a:gd name="connsiteY28" fmla="*/ 45166 h 177051"/>
                <a:gd name="connsiteX29" fmla="*/ 22583 w 177051"/>
                <a:gd name="connsiteY29" fmla="*/ 28906 h 177051"/>
                <a:gd name="connsiteX30" fmla="*/ 28906 w 177051"/>
                <a:gd name="connsiteY30" fmla="*/ 22583 h 177051"/>
                <a:gd name="connsiteX31" fmla="*/ 45166 w 177051"/>
                <a:gd name="connsiteY31" fmla="*/ 28003 h 177051"/>
                <a:gd name="connsiteX32" fmla="*/ 56909 w 177051"/>
                <a:gd name="connsiteY32" fmla="*/ 27100 h 177051"/>
                <a:gd name="connsiteX33" fmla="*/ 67749 w 177051"/>
                <a:gd name="connsiteY33" fmla="*/ 22583 h 177051"/>
                <a:gd name="connsiteX34" fmla="*/ 76782 w 177051"/>
                <a:gd name="connsiteY34" fmla="*/ 15357 h 177051"/>
                <a:gd name="connsiteX35" fmla="*/ 84009 w 177051"/>
                <a:gd name="connsiteY35" fmla="*/ 0 h 177051"/>
                <a:gd name="connsiteX36" fmla="*/ 93042 w 177051"/>
                <a:gd name="connsiteY36" fmla="*/ 0 h 177051"/>
                <a:gd name="connsiteX37" fmla="*/ 100269 w 177051"/>
                <a:gd name="connsiteY37" fmla="*/ 15357 h 177051"/>
                <a:gd name="connsiteX38" fmla="*/ 109302 w 177051"/>
                <a:gd name="connsiteY38" fmla="*/ 22583 h 177051"/>
                <a:gd name="connsiteX39" fmla="*/ 120142 w 177051"/>
                <a:gd name="connsiteY39" fmla="*/ 27100 h 177051"/>
                <a:gd name="connsiteX40" fmla="*/ 131885 w 177051"/>
                <a:gd name="connsiteY40" fmla="*/ 28003 h 177051"/>
                <a:gd name="connsiteX41" fmla="*/ 148145 w 177051"/>
                <a:gd name="connsiteY41" fmla="*/ 22583 h 177051"/>
                <a:gd name="connsiteX42" fmla="*/ 154468 w 177051"/>
                <a:gd name="connsiteY42" fmla="*/ 28906 h 177051"/>
                <a:gd name="connsiteX43" fmla="*/ 149048 w 177051"/>
                <a:gd name="connsiteY43" fmla="*/ 45166 h 177051"/>
                <a:gd name="connsiteX44" fmla="*/ 149951 w 177051"/>
                <a:gd name="connsiteY44" fmla="*/ 56910 h 177051"/>
                <a:gd name="connsiteX45" fmla="*/ 154468 w 177051"/>
                <a:gd name="connsiteY45" fmla="*/ 67749 h 177051"/>
                <a:gd name="connsiteX46" fmla="*/ 161694 w 177051"/>
                <a:gd name="connsiteY46" fmla="*/ 76782 h 177051"/>
                <a:gd name="connsiteX47" fmla="*/ 177051 w 177051"/>
                <a:gd name="connsiteY47" fmla="*/ 84009 h 177051"/>
                <a:gd name="connsiteX48" fmla="*/ 177051 w 177051"/>
                <a:gd name="connsiteY48" fmla="*/ 93043 h 177051"/>
                <a:gd name="connsiteX49" fmla="*/ 177051 w 177051"/>
                <a:gd name="connsiteY49" fmla="*/ 93043 h 17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7051" h="177051">
                  <a:moveTo>
                    <a:pt x="177051" y="93043"/>
                  </a:moveTo>
                  <a:lnTo>
                    <a:pt x="161694" y="100269"/>
                  </a:lnTo>
                  <a:cubicBezTo>
                    <a:pt x="158081" y="102076"/>
                    <a:pt x="155371" y="105689"/>
                    <a:pt x="154468" y="109302"/>
                  </a:cubicBezTo>
                  <a:cubicBezTo>
                    <a:pt x="153565" y="112915"/>
                    <a:pt x="151758" y="116529"/>
                    <a:pt x="149951" y="120142"/>
                  </a:cubicBezTo>
                  <a:cubicBezTo>
                    <a:pt x="148145" y="123755"/>
                    <a:pt x="148145" y="127369"/>
                    <a:pt x="149048" y="131885"/>
                  </a:cubicBezTo>
                  <a:lnTo>
                    <a:pt x="154468" y="148145"/>
                  </a:lnTo>
                  <a:cubicBezTo>
                    <a:pt x="152661" y="149952"/>
                    <a:pt x="149951" y="152662"/>
                    <a:pt x="148145" y="154468"/>
                  </a:cubicBezTo>
                  <a:lnTo>
                    <a:pt x="131885" y="149048"/>
                  </a:lnTo>
                  <a:cubicBezTo>
                    <a:pt x="128272" y="148145"/>
                    <a:pt x="123755" y="148145"/>
                    <a:pt x="120142" y="149952"/>
                  </a:cubicBezTo>
                  <a:cubicBezTo>
                    <a:pt x="116528" y="151758"/>
                    <a:pt x="112915" y="153565"/>
                    <a:pt x="109302" y="154468"/>
                  </a:cubicBezTo>
                  <a:cubicBezTo>
                    <a:pt x="105689" y="155371"/>
                    <a:pt x="102075" y="158081"/>
                    <a:pt x="100269" y="161695"/>
                  </a:cubicBezTo>
                  <a:lnTo>
                    <a:pt x="93042" y="177051"/>
                  </a:lnTo>
                  <a:lnTo>
                    <a:pt x="84009" y="177051"/>
                  </a:lnTo>
                  <a:lnTo>
                    <a:pt x="76782" y="161695"/>
                  </a:lnTo>
                  <a:cubicBezTo>
                    <a:pt x="74976" y="158081"/>
                    <a:pt x="71362" y="155371"/>
                    <a:pt x="67749" y="154468"/>
                  </a:cubicBezTo>
                  <a:cubicBezTo>
                    <a:pt x="64136" y="153565"/>
                    <a:pt x="60523" y="151758"/>
                    <a:pt x="56909" y="149952"/>
                  </a:cubicBezTo>
                  <a:cubicBezTo>
                    <a:pt x="53296" y="148145"/>
                    <a:pt x="49683" y="148145"/>
                    <a:pt x="45166" y="149048"/>
                  </a:cubicBezTo>
                  <a:lnTo>
                    <a:pt x="28906" y="154468"/>
                  </a:lnTo>
                  <a:cubicBezTo>
                    <a:pt x="27100" y="152662"/>
                    <a:pt x="24390" y="149952"/>
                    <a:pt x="22583" y="148145"/>
                  </a:cubicBezTo>
                  <a:lnTo>
                    <a:pt x="28003" y="131885"/>
                  </a:lnTo>
                  <a:cubicBezTo>
                    <a:pt x="28906" y="128272"/>
                    <a:pt x="28906" y="123755"/>
                    <a:pt x="27100" y="120142"/>
                  </a:cubicBezTo>
                  <a:cubicBezTo>
                    <a:pt x="25293" y="116529"/>
                    <a:pt x="23486" y="112915"/>
                    <a:pt x="22583" y="109302"/>
                  </a:cubicBezTo>
                  <a:cubicBezTo>
                    <a:pt x="21680" y="105689"/>
                    <a:pt x="18970" y="102076"/>
                    <a:pt x="15356" y="100269"/>
                  </a:cubicBezTo>
                  <a:lnTo>
                    <a:pt x="0" y="93043"/>
                  </a:lnTo>
                  <a:lnTo>
                    <a:pt x="0" y="84009"/>
                  </a:lnTo>
                  <a:lnTo>
                    <a:pt x="15356" y="76782"/>
                  </a:lnTo>
                  <a:cubicBezTo>
                    <a:pt x="18970" y="74976"/>
                    <a:pt x="21680" y="71363"/>
                    <a:pt x="22583" y="67749"/>
                  </a:cubicBezTo>
                  <a:cubicBezTo>
                    <a:pt x="23486" y="64136"/>
                    <a:pt x="25293" y="60523"/>
                    <a:pt x="27100" y="56910"/>
                  </a:cubicBezTo>
                  <a:cubicBezTo>
                    <a:pt x="28906" y="53296"/>
                    <a:pt x="28906" y="49683"/>
                    <a:pt x="28003" y="45166"/>
                  </a:cubicBezTo>
                  <a:lnTo>
                    <a:pt x="22583" y="28906"/>
                  </a:lnTo>
                  <a:cubicBezTo>
                    <a:pt x="24390" y="27100"/>
                    <a:pt x="27100" y="24390"/>
                    <a:pt x="28906" y="22583"/>
                  </a:cubicBezTo>
                  <a:lnTo>
                    <a:pt x="45166" y="28003"/>
                  </a:lnTo>
                  <a:cubicBezTo>
                    <a:pt x="48779" y="28906"/>
                    <a:pt x="53296" y="28906"/>
                    <a:pt x="56909" y="27100"/>
                  </a:cubicBezTo>
                  <a:cubicBezTo>
                    <a:pt x="60523" y="25293"/>
                    <a:pt x="64136" y="23487"/>
                    <a:pt x="67749" y="22583"/>
                  </a:cubicBezTo>
                  <a:cubicBezTo>
                    <a:pt x="71362" y="21680"/>
                    <a:pt x="74976" y="18970"/>
                    <a:pt x="76782" y="15357"/>
                  </a:cubicBezTo>
                  <a:lnTo>
                    <a:pt x="84009" y="0"/>
                  </a:lnTo>
                  <a:lnTo>
                    <a:pt x="93042" y="0"/>
                  </a:lnTo>
                  <a:lnTo>
                    <a:pt x="100269" y="15357"/>
                  </a:lnTo>
                  <a:cubicBezTo>
                    <a:pt x="102075" y="18970"/>
                    <a:pt x="105689" y="21680"/>
                    <a:pt x="109302" y="22583"/>
                  </a:cubicBezTo>
                  <a:cubicBezTo>
                    <a:pt x="112915" y="23487"/>
                    <a:pt x="116528" y="25293"/>
                    <a:pt x="120142" y="27100"/>
                  </a:cubicBezTo>
                  <a:cubicBezTo>
                    <a:pt x="123755" y="28906"/>
                    <a:pt x="127368" y="28906"/>
                    <a:pt x="131885" y="28003"/>
                  </a:cubicBezTo>
                  <a:lnTo>
                    <a:pt x="148145" y="22583"/>
                  </a:lnTo>
                  <a:cubicBezTo>
                    <a:pt x="149951" y="24390"/>
                    <a:pt x="152661" y="27100"/>
                    <a:pt x="154468" y="28906"/>
                  </a:cubicBezTo>
                  <a:lnTo>
                    <a:pt x="149048" y="45166"/>
                  </a:lnTo>
                  <a:cubicBezTo>
                    <a:pt x="148145" y="48780"/>
                    <a:pt x="148145" y="53296"/>
                    <a:pt x="149951" y="56910"/>
                  </a:cubicBezTo>
                  <a:cubicBezTo>
                    <a:pt x="151758" y="60523"/>
                    <a:pt x="153565" y="64136"/>
                    <a:pt x="154468" y="67749"/>
                  </a:cubicBezTo>
                  <a:cubicBezTo>
                    <a:pt x="155371" y="71363"/>
                    <a:pt x="158081" y="74976"/>
                    <a:pt x="161694" y="76782"/>
                  </a:cubicBezTo>
                  <a:lnTo>
                    <a:pt x="177051" y="84009"/>
                  </a:lnTo>
                  <a:lnTo>
                    <a:pt x="177051" y="93043"/>
                  </a:lnTo>
                  <a:lnTo>
                    <a:pt x="177051" y="93043"/>
                  </a:lnTo>
                  <a:close/>
                </a:path>
              </a:pathLst>
            </a:custGeom>
            <a:solidFill>
              <a:srgbClr val="84BA41"/>
            </a:solidFill>
            <a:ln w="9028" cap="flat">
              <a:noFill/>
              <a:prstDash val="solid"/>
              <a:miter/>
            </a:ln>
          </p:spPr>
          <p:txBody>
            <a:bodyPr rtlCol="0" anchor="ctr"/>
            <a:lstStyle/>
            <a:p>
              <a:endParaRPr lang="en-US"/>
            </a:p>
          </p:txBody>
        </p:sp>
        <p:grpSp>
          <p:nvGrpSpPr>
            <p:cNvPr id="20" name="Graphic 2">
              <a:extLst>
                <a:ext uri="{FF2B5EF4-FFF2-40B4-BE49-F238E27FC236}">
                  <a16:creationId xmlns:a16="http://schemas.microsoft.com/office/drawing/2014/main" id="{31575E9E-77D8-DDFB-51A2-15D133BAF0D1}"/>
                </a:ext>
              </a:extLst>
            </p:cNvPr>
            <p:cNvGrpSpPr/>
            <p:nvPr/>
          </p:nvGrpSpPr>
          <p:grpSpPr>
            <a:xfrm>
              <a:off x="3907180" y="2351193"/>
              <a:ext cx="889771" cy="889771"/>
              <a:chOff x="3907180" y="2351193"/>
              <a:chExt cx="889771" cy="889771"/>
            </a:xfrm>
            <a:grpFill/>
          </p:grpSpPr>
          <p:grpSp>
            <p:nvGrpSpPr>
              <p:cNvPr id="21" name="Graphic 2">
                <a:extLst>
                  <a:ext uri="{FF2B5EF4-FFF2-40B4-BE49-F238E27FC236}">
                    <a16:creationId xmlns:a16="http://schemas.microsoft.com/office/drawing/2014/main" id="{E0438094-350F-228B-7B5C-06C9D16464B2}"/>
                  </a:ext>
                </a:extLst>
              </p:cNvPr>
              <p:cNvGrpSpPr/>
              <p:nvPr/>
            </p:nvGrpSpPr>
            <p:grpSpPr>
              <a:xfrm>
                <a:off x="3907180" y="2351193"/>
                <a:ext cx="889771" cy="889771"/>
                <a:chOff x="3907180" y="2351193"/>
                <a:chExt cx="889771" cy="889771"/>
              </a:xfrm>
              <a:grpFill/>
            </p:grpSpPr>
            <p:sp>
              <p:nvSpPr>
                <p:cNvPr id="23" name="Freeform 326">
                  <a:extLst>
                    <a:ext uri="{FF2B5EF4-FFF2-40B4-BE49-F238E27FC236}">
                      <a16:creationId xmlns:a16="http://schemas.microsoft.com/office/drawing/2014/main" id="{22B75912-BDB5-3C52-F19B-4FB7A7128839}"/>
                    </a:ext>
                  </a:extLst>
                </p:cNvPr>
                <p:cNvSpPr/>
                <p:nvPr/>
              </p:nvSpPr>
              <p:spPr>
                <a:xfrm>
                  <a:off x="4263088" y="2943656"/>
                  <a:ext cx="160962" cy="294598"/>
                </a:xfrm>
                <a:custGeom>
                  <a:avLst/>
                  <a:gdLst>
                    <a:gd name="connsiteX0" fmla="*/ 130982 w 160962"/>
                    <a:gd name="connsiteY0" fmla="*/ 66059 h 294598"/>
                    <a:gd name="connsiteX1" fmla="*/ 130982 w 160962"/>
                    <a:gd name="connsiteY1" fmla="*/ 36249 h 294598"/>
                    <a:gd name="connsiteX2" fmla="*/ 94849 w 160962"/>
                    <a:gd name="connsiteY2" fmla="*/ 1923 h 294598"/>
                    <a:gd name="connsiteX3" fmla="*/ 48779 w 160962"/>
                    <a:gd name="connsiteY3" fmla="*/ 10956 h 294598"/>
                    <a:gd name="connsiteX4" fmla="*/ 29810 w 160962"/>
                    <a:gd name="connsiteY4" fmla="*/ 49799 h 294598"/>
                    <a:gd name="connsiteX5" fmla="*/ 32520 w 160962"/>
                    <a:gd name="connsiteY5" fmla="*/ 65155 h 294598"/>
                    <a:gd name="connsiteX6" fmla="*/ 0 w 160962"/>
                    <a:gd name="connsiteY6" fmla="*/ 106708 h 294598"/>
                    <a:gd name="connsiteX7" fmla="*/ 0 w 160962"/>
                    <a:gd name="connsiteY7" fmla="*/ 191620 h 294598"/>
                    <a:gd name="connsiteX8" fmla="*/ 14453 w 160962"/>
                    <a:gd name="connsiteY8" fmla="*/ 206074 h 294598"/>
                    <a:gd name="connsiteX9" fmla="*/ 14453 w 160962"/>
                    <a:gd name="connsiteY9" fmla="*/ 206074 h 294598"/>
                    <a:gd name="connsiteX10" fmla="*/ 28906 w 160962"/>
                    <a:gd name="connsiteY10" fmla="*/ 206074 h 294598"/>
                    <a:gd name="connsiteX11" fmla="*/ 28906 w 160962"/>
                    <a:gd name="connsiteY11" fmla="*/ 280146 h 294598"/>
                    <a:gd name="connsiteX12" fmla="*/ 43359 w 160962"/>
                    <a:gd name="connsiteY12" fmla="*/ 294599 h 294598"/>
                    <a:gd name="connsiteX13" fmla="*/ 43359 w 160962"/>
                    <a:gd name="connsiteY13" fmla="*/ 294599 h 294598"/>
                    <a:gd name="connsiteX14" fmla="*/ 117432 w 160962"/>
                    <a:gd name="connsiteY14" fmla="*/ 294599 h 294598"/>
                    <a:gd name="connsiteX15" fmla="*/ 131885 w 160962"/>
                    <a:gd name="connsiteY15" fmla="*/ 280146 h 294598"/>
                    <a:gd name="connsiteX16" fmla="*/ 131885 w 160962"/>
                    <a:gd name="connsiteY16" fmla="*/ 280146 h 294598"/>
                    <a:gd name="connsiteX17" fmla="*/ 131885 w 160962"/>
                    <a:gd name="connsiteY17" fmla="*/ 206074 h 294598"/>
                    <a:gd name="connsiteX18" fmla="*/ 146338 w 160962"/>
                    <a:gd name="connsiteY18" fmla="*/ 206074 h 294598"/>
                    <a:gd name="connsiteX19" fmla="*/ 160791 w 160962"/>
                    <a:gd name="connsiteY19" fmla="*/ 191620 h 294598"/>
                    <a:gd name="connsiteX20" fmla="*/ 160791 w 160962"/>
                    <a:gd name="connsiteY20" fmla="*/ 191620 h 294598"/>
                    <a:gd name="connsiteX21" fmla="*/ 160791 w 160962"/>
                    <a:gd name="connsiteY21" fmla="*/ 106708 h 294598"/>
                    <a:gd name="connsiteX22" fmla="*/ 130982 w 160962"/>
                    <a:gd name="connsiteY22" fmla="*/ 66059 h 294598"/>
                    <a:gd name="connsiteX23" fmla="*/ 133692 w 160962"/>
                    <a:gd name="connsiteY23" fmla="*/ 178070 h 294598"/>
                    <a:gd name="connsiteX24" fmla="*/ 119239 w 160962"/>
                    <a:gd name="connsiteY24" fmla="*/ 178070 h 294598"/>
                    <a:gd name="connsiteX25" fmla="*/ 104785 w 160962"/>
                    <a:gd name="connsiteY25" fmla="*/ 192524 h 294598"/>
                    <a:gd name="connsiteX26" fmla="*/ 104785 w 160962"/>
                    <a:gd name="connsiteY26" fmla="*/ 192524 h 294598"/>
                    <a:gd name="connsiteX27" fmla="*/ 104785 w 160962"/>
                    <a:gd name="connsiteY27" fmla="*/ 266596 h 294598"/>
                    <a:gd name="connsiteX28" fmla="*/ 59619 w 160962"/>
                    <a:gd name="connsiteY28" fmla="*/ 266596 h 294598"/>
                    <a:gd name="connsiteX29" fmla="*/ 59619 w 160962"/>
                    <a:gd name="connsiteY29" fmla="*/ 192524 h 294598"/>
                    <a:gd name="connsiteX30" fmla="*/ 45166 w 160962"/>
                    <a:gd name="connsiteY30" fmla="*/ 178070 h 294598"/>
                    <a:gd name="connsiteX31" fmla="*/ 45166 w 160962"/>
                    <a:gd name="connsiteY31" fmla="*/ 178070 h 294598"/>
                    <a:gd name="connsiteX32" fmla="*/ 30713 w 160962"/>
                    <a:gd name="connsiteY32" fmla="*/ 178070 h 294598"/>
                    <a:gd name="connsiteX33" fmla="*/ 30713 w 160962"/>
                    <a:gd name="connsiteY33" fmla="*/ 107611 h 294598"/>
                    <a:gd name="connsiteX34" fmla="*/ 45166 w 160962"/>
                    <a:gd name="connsiteY34" fmla="*/ 94061 h 294598"/>
                    <a:gd name="connsiteX35" fmla="*/ 60523 w 160962"/>
                    <a:gd name="connsiteY35" fmla="*/ 94061 h 294598"/>
                    <a:gd name="connsiteX36" fmla="*/ 74976 w 160962"/>
                    <a:gd name="connsiteY36" fmla="*/ 79608 h 294598"/>
                    <a:gd name="connsiteX37" fmla="*/ 68652 w 160962"/>
                    <a:gd name="connsiteY37" fmla="*/ 67865 h 294598"/>
                    <a:gd name="connsiteX38" fmla="*/ 63233 w 160962"/>
                    <a:gd name="connsiteY38" fmla="*/ 40766 h 294598"/>
                    <a:gd name="connsiteX39" fmla="*/ 67749 w 160962"/>
                    <a:gd name="connsiteY39" fmla="*/ 36249 h 294598"/>
                    <a:gd name="connsiteX40" fmla="*/ 88526 w 160962"/>
                    <a:gd name="connsiteY40" fmla="*/ 32636 h 294598"/>
                    <a:gd name="connsiteX41" fmla="*/ 103882 w 160962"/>
                    <a:gd name="connsiteY41" fmla="*/ 46185 h 294598"/>
                    <a:gd name="connsiteX42" fmla="*/ 95752 w 160962"/>
                    <a:gd name="connsiteY42" fmla="*/ 68769 h 294598"/>
                    <a:gd name="connsiteX43" fmla="*/ 92139 w 160962"/>
                    <a:gd name="connsiteY43" fmla="*/ 89545 h 294598"/>
                    <a:gd name="connsiteX44" fmla="*/ 103882 w 160962"/>
                    <a:gd name="connsiteY44" fmla="*/ 95868 h 294598"/>
                    <a:gd name="connsiteX45" fmla="*/ 119239 w 160962"/>
                    <a:gd name="connsiteY45" fmla="*/ 95868 h 294598"/>
                    <a:gd name="connsiteX46" fmla="*/ 133692 w 160962"/>
                    <a:gd name="connsiteY46" fmla="*/ 109418 h 294598"/>
                    <a:gd name="connsiteX47" fmla="*/ 133692 w 160962"/>
                    <a:gd name="connsiteY47" fmla="*/ 178070 h 29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0962" h="294598">
                      <a:moveTo>
                        <a:pt x="130982" y="66059"/>
                      </a:moveTo>
                      <a:cubicBezTo>
                        <a:pt x="133692" y="56122"/>
                        <a:pt x="134595" y="46185"/>
                        <a:pt x="130982" y="36249"/>
                      </a:cubicBezTo>
                      <a:cubicBezTo>
                        <a:pt x="125562" y="19086"/>
                        <a:pt x="112012" y="6439"/>
                        <a:pt x="94849" y="1923"/>
                      </a:cubicBezTo>
                      <a:cubicBezTo>
                        <a:pt x="78589" y="-2594"/>
                        <a:pt x="61426" y="1019"/>
                        <a:pt x="48779" y="10956"/>
                      </a:cubicBezTo>
                      <a:cubicBezTo>
                        <a:pt x="36133" y="19989"/>
                        <a:pt x="29810" y="34442"/>
                        <a:pt x="29810" y="49799"/>
                      </a:cubicBezTo>
                      <a:cubicBezTo>
                        <a:pt x="29810" y="55219"/>
                        <a:pt x="30713" y="59735"/>
                        <a:pt x="32520" y="65155"/>
                      </a:cubicBezTo>
                      <a:cubicBezTo>
                        <a:pt x="13550" y="70575"/>
                        <a:pt x="903" y="86835"/>
                        <a:pt x="0" y="106708"/>
                      </a:cubicBezTo>
                      <a:lnTo>
                        <a:pt x="0" y="191620"/>
                      </a:lnTo>
                      <a:cubicBezTo>
                        <a:pt x="0" y="199750"/>
                        <a:pt x="6323" y="206074"/>
                        <a:pt x="14453" y="206074"/>
                      </a:cubicBezTo>
                      <a:cubicBezTo>
                        <a:pt x="14453" y="206074"/>
                        <a:pt x="14453" y="206074"/>
                        <a:pt x="14453" y="206074"/>
                      </a:cubicBezTo>
                      <a:lnTo>
                        <a:pt x="28906" y="206074"/>
                      </a:lnTo>
                      <a:lnTo>
                        <a:pt x="28906" y="280146"/>
                      </a:lnTo>
                      <a:cubicBezTo>
                        <a:pt x="28906" y="288276"/>
                        <a:pt x="35230" y="294599"/>
                        <a:pt x="43359" y="294599"/>
                      </a:cubicBezTo>
                      <a:cubicBezTo>
                        <a:pt x="43359" y="294599"/>
                        <a:pt x="43359" y="294599"/>
                        <a:pt x="43359" y="294599"/>
                      </a:cubicBezTo>
                      <a:lnTo>
                        <a:pt x="117432" y="294599"/>
                      </a:lnTo>
                      <a:cubicBezTo>
                        <a:pt x="125562" y="294599"/>
                        <a:pt x="131885" y="288276"/>
                        <a:pt x="131885" y="280146"/>
                      </a:cubicBezTo>
                      <a:cubicBezTo>
                        <a:pt x="131885" y="280146"/>
                        <a:pt x="131885" y="280146"/>
                        <a:pt x="131885" y="280146"/>
                      </a:cubicBezTo>
                      <a:lnTo>
                        <a:pt x="131885" y="206074"/>
                      </a:lnTo>
                      <a:lnTo>
                        <a:pt x="146338" y="206074"/>
                      </a:lnTo>
                      <a:cubicBezTo>
                        <a:pt x="154468" y="206074"/>
                        <a:pt x="160791" y="199750"/>
                        <a:pt x="160791" y="191620"/>
                      </a:cubicBezTo>
                      <a:cubicBezTo>
                        <a:pt x="160791" y="191620"/>
                        <a:pt x="160791" y="191620"/>
                        <a:pt x="160791" y="191620"/>
                      </a:cubicBezTo>
                      <a:lnTo>
                        <a:pt x="160791" y="106708"/>
                      </a:lnTo>
                      <a:cubicBezTo>
                        <a:pt x="162598" y="88642"/>
                        <a:pt x="149951" y="71478"/>
                        <a:pt x="130982" y="66059"/>
                      </a:cubicBezTo>
                      <a:close/>
                      <a:moveTo>
                        <a:pt x="133692" y="178070"/>
                      </a:moveTo>
                      <a:lnTo>
                        <a:pt x="119239" y="178070"/>
                      </a:lnTo>
                      <a:cubicBezTo>
                        <a:pt x="111109" y="178070"/>
                        <a:pt x="104785" y="184394"/>
                        <a:pt x="104785" y="192524"/>
                      </a:cubicBezTo>
                      <a:cubicBezTo>
                        <a:pt x="104785" y="192524"/>
                        <a:pt x="104785" y="192524"/>
                        <a:pt x="104785" y="192524"/>
                      </a:cubicBezTo>
                      <a:lnTo>
                        <a:pt x="104785" y="266596"/>
                      </a:lnTo>
                      <a:lnTo>
                        <a:pt x="59619" y="266596"/>
                      </a:lnTo>
                      <a:lnTo>
                        <a:pt x="59619" y="192524"/>
                      </a:lnTo>
                      <a:cubicBezTo>
                        <a:pt x="59619" y="184394"/>
                        <a:pt x="53296" y="178070"/>
                        <a:pt x="45166" y="178070"/>
                      </a:cubicBezTo>
                      <a:cubicBezTo>
                        <a:pt x="45166" y="178070"/>
                        <a:pt x="45166" y="178070"/>
                        <a:pt x="45166" y="178070"/>
                      </a:cubicBezTo>
                      <a:lnTo>
                        <a:pt x="30713" y="178070"/>
                      </a:lnTo>
                      <a:lnTo>
                        <a:pt x="30713" y="107611"/>
                      </a:lnTo>
                      <a:cubicBezTo>
                        <a:pt x="30713" y="99482"/>
                        <a:pt x="37940" y="94061"/>
                        <a:pt x="45166" y="94061"/>
                      </a:cubicBezTo>
                      <a:lnTo>
                        <a:pt x="60523" y="94061"/>
                      </a:lnTo>
                      <a:cubicBezTo>
                        <a:pt x="68652" y="94061"/>
                        <a:pt x="74976" y="87738"/>
                        <a:pt x="74976" y="79608"/>
                      </a:cubicBezTo>
                      <a:cubicBezTo>
                        <a:pt x="74976" y="75092"/>
                        <a:pt x="72266" y="70575"/>
                        <a:pt x="68652" y="67865"/>
                      </a:cubicBezTo>
                      <a:cubicBezTo>
                        <a:pt x="59619" y="61542"/>
                        <a:pt x="56909" y="49799"/>
                        <a:pt x="63233" y="40766"/>
                      </a:cubicBezTo>
                      <a:cubicBezTo>
                        <a:pt x="64136" y="38959"/>
                        <a:pt x="65942" y="37152"/>
                        <a:pt x="67749" y="36249"/>
                      </a:cubicBezTo>
                      <a:cubicBezTo>
                        <a:pt x="74072" y="31733"/>
                        <a:pt x="81299" y="29926"/>
                        <a:pt x="88526" y="32636"/>
                      </a:cubicBezTo>
                      <a:cubicBezTo>
                        <a:pt x="95752" y="34442"/>
                        <a:pt x="101172" y="39862"/>
                        <a:pt x="103882" y="46185"/>
                      </a:cubicBezTo>
                      <a:cubicBezTo>
                        <a:pt x="106592" y="54316"/>
                        <a:pt x="102979" y="63349"/>
                        <a:pt x="95752" y="68769"/>
                      </a:cubicBezTo>
                      <a:cubicBezTo>
                        <a:pt x="89429" y="73285"/>
                        <a:pt x="87622" y="83221"/>
                        <a:pt x="92139" y="89545"/>
                      </a:cubicBezTo>
                      <a:cubicBezTo>
                        <a:pt x="94849" y="93158"/>
                        <a:pt x="99365" y="95868"/>
                        <a:pt x="103882" y="95868"/>
                      </a:cubicBezTo>
                      <a:lnTo>
                        <a:pt x="119239" y="95868"/>
                      </a:lnTo>
                      <a:cubicBezTo>
                        <a:pt x="127368" y="95868"/>
                        <a:pt x="133692" y="101288"/>
                        <a:pt x="133692" y="109418"/>
                      </a:cubicBezTo>
                      <a:lnTo>
                        <a:pt x="133692" y="178070"/>
                      </a:lnTo>
                      <a:close/>
                    </a:path>
                  </a:pathLst>
                </a:custGeom>
                <a:grpFill/>
                <a:ln w="9028" cap="flat">
                  <a:noFill/>
                  <a:prstDash val="solid"/>
                  <a:miter/>
                </a:ln>
              </p:spPr>
              <p:txBody>
                <a:bodyPr rtlCol="0" anchor="ctr"/>
                <a:lstStyle/>
                <a:p>
                  <a:endParaRPr lang="en-US"/>
                </a:p>
              </p:txBody>
            </p:sp>
            <p:sp>
              <p:nvSpPr>
                <p:cNvPr id="24" name="Freeform 327">
                  <a:extLst>
                    <a:ext uri="{FF2B5EF4-FFF2-40B4-BE49-F238E27FC236}">
                      <a16:creationId xmlns:a16="http://schemas.microsoft.com/office/drawing/2014/main" id="{78E8AC4C-C0C3-8CCB-87B3-B6DC5EA3153F}"/>
                    </a:ext>
                  </a:extLst>
                </p:cNvPr>
                <p:cNvSpPr/>
                <p:nvPr/>
              </p:nvSpPr>
              <p:spPr>
                <a:xfrm>
                  <a:off x="3907180" y="3003330"/>
                  <a:ext cx="267383" cy="237634"/>
                </a:xfrm>
                <a:custGeom>
                  <a:avLst/>
                  <a:gdLst>
                    <a:gd name="connsiteX0" fmla="*/ 267383 w 267383"/>
                    <a:gd name="connsiteY0" fmla="*/ 14514 h 237634"/>
                    <a:gd name="connsiteX1" fmla="*/ 252930 w 267383"/>
                    <a:gd name="connsiteY1" fmla="*/ 61 h 237634"/>
                    <a:gd name="connsiteX2" fmla="*/ 149951 w 267383"/>
                    <a:gd name="connsiteY2" fmla="*/ 29871 h 237634"/>
                    <a:gd name="connsiteX3" fmla="*/ 133692 w 267383"/>
                    <a:gd name="connsiteY3" fmla="*/ 51551 h 237634"/>
                    <a:gd name="connsiteX4" fmla="*/ 117432 w 267383"/>
                    <a:gd name="connsiteY4" fmla="*/ 29871 h 237634"/>
                    <a:gd name="connsiteX5" fmla="*/ 14453 w 267383"/>
                    <a:gd name="connsiteY5" fmla="*/ 61 h 237634"/>
                    <a:gd name="connsiteX6" fmla="*/ 0 w 267383"/>
                    <a:gd name="connsiteY6" fmla="*/ 14514 h 237634"/>
                    <a:gd name="connsiteX7" fmla="*/ 30713 w 267383"/>
                    <a:gd name="connsiteY7" fmla="*/ 118396 h 237634"/>
                    <a:gd name="connsiteX8" fmla="*/ 118335 w 267383"/>
                    <a:gd name="connsiteY8" fmla="*/ 148206 h 237634"/>
                    <a:gd name="connsiteX9" fmla="*/ 118335 w 267383"/>
                    <a:gd name="connsiteY9" fmla="*/ 237635 h 237634"/>
                    <a:gd name="connsiteX10" fmla="*/ 148145 w 267383"/>
                    <a:gd name="connsiteY10" fmla="*/ 237635 h 237634"/>
                    <a:gd name="connsiteX11" fmla="*/ 148145 w 267383"/>
                    <a:gd name="connsiteY11" fmla="*/ 148206 h 237634"/>
                    <a:gd name="connsiteX12" fmla="*/ 235767 w 267383"/>
                    <a:gd name="connsiteY12" fmla="*/ 118396 h 237634"/>
                    <a:gd name="connsiteX13" fmla="*/ 267383 w 267383"/>
                    <a:gd name="connsiteY13" fmla="*/ 14514 h 237634"/>
                    <a:gd name="connsiteX14" fmla="*/ 51489 w 267383"/>
                    <a:gd name="connsiteY14" fmla="*/ 97620 h 237634"/>
                    <a:gd name="connsiteX15" fmla="*/ 29810 w 267383"/>
                    <a:gd name="connsiteY15" fmla="*/ 29871 h 237634"/>
                    <a:gd name="connsiteX16" fmla="*/ 96655 w 267383"/>
                    <a:gd name="connsiteY16" fmla="*/ 50647 h 237634"/>
                    <a:gd name="connsiteX17" fmla="*/ 96655 w 267383"/>
                    <a:gd name="connsiteY17" fmla="*/ 50647 h 237634"/>
                    <a:gd name="connsiteX18" fmla="*/ 118335 w 267383"/>
                    <a:gd name="connsiteY18" fmla="*/ 118396 h 237634"/>
                    <a:gd name="connsiteX19" fmla="*/ 51489 w 267383"/>
                    <a:gd name="connsiteY19" fmla="*/ 97620 h 237634"/>
                    <a:gd name="connsiteX20" fmla="*/ 149048 w 267383"/>
                    <a:gd name="connsiteY20" fmla="*/ 118396 h 237634"/>
                    <a:gd name="connsiteX21" fmla="*/ 170728 w 267383"/>
                    <a:gd name="connsiteY21" fmla="*/ 50647 h 237634"/>
                    <a:gd name="connsiteX22" fmla="*/ 170728 w 267383"/>
                    <a:gd name="connsiteY22" fmla="*/ 50647 h 237634"/>
                    <a:gd name="connsiteX23" fmla="*/ 237574 w 267383"/>
                    <a:gd name="connsiteY23" fmla="*/ 29871 h 237634"/>
                    <a:gd name="connsiteX24" fmla="*/ 215894 w 267383"/>
                    <a:gd name="connsiteY24" fmla="*/ 97620 h 237634"/>
                    <a:gd name="connsiteX25" fmla="*/ 149048 w 267383"/>
                    <a:gd name="connsiteY25" fmla="*/ 118396 h 2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7383" h="237634">
                      <a:moveTo>
                        <a:pt x="267383" y="14514"/>
                      </a:moveTo>
                      <a:cubicBezTo>
                        <a:pt x="267383" y="6385"/>
                        <a:pt x="261060" y="61"/>
                        <a:pt x="252930" y="61"/>
                      </a:cubicBezTo>
                      <a:cubicBezTo>
                        <a:pt x="204151" y="-842"/>
                        <a:pt x="171631" y="8191"/>
                        <a:pt x="149951" y="29871"/>
                      </a:cubicBezTo>
                      <a:cubicBezTo>
                        <a:pt x="143628" y="36194"/>
                        <a:pt x="138208" y="43421"/>
                        <a:pt x="133692" y="51551"/>
                      </a:cubicBezTo>
                      <a:cubicBezTo>
                        <a:pt x="129175" y="43421"/>
                        <a:pt x="124658" y="36194"/>
                        <a:pt x="117432" y="29871"/>
                      </a:cubicBezTo>
                      <a:cubicBezTo>
                        <a:pt x="95752" y="9095"/>
                        <a:pt x="63233" y="-842"/>
                        <a:pt x="14453" y="61"/>
                      </a:cubicBezTo>
                      <a:cubicBezTo>
                        <a:pt x="6323" y="61"/>
                        <a:pt x="0" y="6385"/>
                        <a:pt x="0" y="14514"/>
                      </a:cubicBezTo>
                      <a:cubicBezTo>
                        <a:pt x="0" y="65101"/>
                        <a:pt x="9033" y="96717"/>
                        <a:pt x="30713" y="118396"/>
                      </a:cubicBezTo>
                      <a:cubicBezTo>
                        <a:pt x="49683" y="137366"/>
                        <a:pt x="77686" y="146400"/>
                        <a:pt x="118335" y="148206"/>
                      </a:cubicBezTo>
                      <a:lnTo>
                        <a:pt x="118335" y="237635"/>
                      </a:lnTo>
                      <a:lnTo>
                        <a:pt x="148145" y="237635"/>
                      </a:lnTo>
                      <a:lnTo>
                        <a:pt x="148145" y="148206"/>
                      </a:lnTo>
                      <a:cubicBezTo>
                        <a:pt x="188794" y="147303"/>
                        <a:pt x="216797" y="137366"/>
                        <a:pt x="235767" y="118396"/>
                      </a:cubicBezTo>
                      <a:cubicBezTo>
                        <a:pt x="258350" y="97620"/>
                        <a:pt x="267383" y="65101"/>
                        <a:pt x="267383" y="14514"/>
                      </a:cubicBezTo>
                      <a:close/>
                      <a:moveTo>
                        <a:pt x="51489" y="97620"/>
                      </a:moveTo>
                      <a:cubicBezTo>
                        <a:pt x="37939" y="84070"/>
                        <a:pt x="30713" y="62391"/>
                        <a:pt x="29810" y="29871"/>
                      </a:cubicBezTo>
                      <a:cubicBezTo>
                        <a:pt x="61426" y="30774"/>
                        <a:pt x="83106" y="38001"/>
                        <a:pt x="96655" y="50647"/>
                      </a:cubicBezTo>
                      <a:lnTo>
                        <a:pt x="96655" y="50647"/>
                      </a:lnTo>
                      <a:cubicBezTo>
                        <a:pt x="110205" y="64197"/>
                        <a:pt x="117432" y="85877"/>
                        <a:pt x="118335" y="118396"/>
                      </a:cubicBezTo>
                      <a:cubicBezTo>
                        <a:pt x="86719" y="117493"/>
                        <a:pt x="65039" y="111170"/>
                        <a:pt x="51489" y="97620"/>
                      </a:cubicBezTo>
                      <a:close/>
                      <a:moveTo>
                        <a:pt x="149048" y="118396"/>
                      </a:moveTo>
                      <a:cubicBezTo>
                        <a:pt x="149951" y="85877"/>
                        <a:pt x="157178" y="64197"/>
                        <a:pt x="170728" y="50647"/>
                      </a:cubicBezTo>
                      <a:lnTo>
                        <a:pt x="170728" y="50647"/>
                      </a:lnTo>
                      <a:cubicBezTo>
                        <a:pt x="184278" y="37097"/>
                        <a:pt x="205957" y="30774"/>
                        <a:pt x="237574" y="29871"/>
                      </a:cubicBezTo>
                      <a:cubicBezTo>
                        <a:pt x="236670" y="62391"/>
                        <a:pt x="229444" y="84070"/>
                        <a:pt x="215894" y="97620"/>
                      </a:cubicBezTo>
                      <a:cubicBezTo>
                        <a:pt x="202344" y="111170"/>
                        <a:pt x="180664" y="117493"/>
                        <a:pt x="149048" y="118396"/>
                      </a:cubicBezTo>
                      <a:close/>
                    </a:path>
                  </a:pathLst>
                </a:custGeom>
                <a:grpFill/>
                <a:ln w="9028" cap="flat">
                  <a:noFill/>
                  <a:prstDash val="solid"/>
                  <a:miter/>
                </a:ln>
              </p:spPr>
              <p:txBody>
                <a:bodyPr rtlCol="0" anchor="ctr"/>
                <a:lstStyle/>
                <a:p>
                  <a:endParaRPr lang="en-US"/>
                </a:p>
              </p:txBody>
            </p:sp>
            <p:sp>
              <p:nvSpPr>
                <p:cNvPr id="25" name="Freeform 328">
                  <a:extLst>
                    <a:ext uri="{FF2B5EF4-FFF2-40B4-BE49-F238E27FC236}">
                      <a16:creationId xmlns:a16="http://schemas.microsoft.com/office/drawing/2014/main" id="{576A757B-D9ED-484D-754A-F871F23E4A52}"/>
                    </a:ext>
                  </a:extLst>
                </p:cNvPr>
                <p:cNvSpPr/>
                <p:nvPr/>
              </p:nvSpPr>
              <p:spPr>
                <a:xfrm>
                  <a:off x="4308254" y="2662839"/>
                  <a:ext cx="88525" cy="88525"/>
                </a:xfrm>
                <a:custGeom>
                  <a:avLst/>
                  <a:gdLst>
                    <a:gd name="connsiteX0" fmla="*/ 44263 w 88525"/>
                    <a:gd name="connsiteY0" fmla="*/ 0 h 88525"/>
                    <a:gd name="connsiteX1" fmla="*/ 0 w 88525"/>
                    <a:gd name="connsiteY1" fmla="*/ 44263 h 88525"/>
                    <a:gd name="connsiteX2" fmla="*/ 44263 w 88525"/>
                    <a:gd name="connsiteY2" fmla="*/ 88525 h 88525"/>
                    <a:gd name="connsiteX3" fmla="*/ 88526 w 88525"/>
                    <a:gd name="connsiteY3" fmla="*/ 44263 h 88525"/>
                    <a:gd name="connsiteX4" fmla="*/ 44263 w 88525"/>
                    <a:gd name="connsiteY4" fmla="*/ 0 h 88525"/>
                    <a:gd name="connsiteX5" fmla="*/ 44263 w 88525"/>
                    <a:gd name="connsiteY5" fmla="*/ 58716 h 88525"/>
                    <a:gd name="connsiteX6" fmla="*/ 29810 w 88525"/>
                    <a:gd name="connsiteY6" fmla="*/ 44263 h 88525"/>
                    <a:gd name="connsiteX7" fmla="*/ 44263 w 88525"/>
                    <a:gd name="connsiteY7" fmla="*/ 29809 h 88525"/>
                    <a:gd name="connsiteX8" fmla="*/ 58716 w 88525"/>
                    <a:gd name="connsiteY8" fmla="*/ 44263 h 88525"/>
                    <a:gd name="connsiteX9" fmla="*/ 44263 w 88525"/>
                    <a:gd name="connsiteY9" fmla="*/ 5871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0"/>
                      </a:moveTo>
                      <a:cubicBezTo>
                        <a:pt x="19873" y="0"/>
                        <a:pt x="0" y="19873"/>
                        <a:pt x="0" y="44263"/>
                      </a:cubicBezTo>
                      <a:cubicBezTo>
                        <a:pt x="0" y="68653"/>
                        <a:pt x="19873" y="88525"/>
                        <a:pt x="44263" y="88525"/>
                      </a:cubicBezTo>
                      <a:cubicBezTo>
                        <a:pt x="68652" y="88525"/>
                        <a:pt x="88526" y="68653"/>
                        <a:pt x="88526" y="44263"/>
                      </a:cubicBezTo>
                      <a:cubicBezTo>
                        <a:pt x="88526" y="19873"/>
                        <a:pt x="68652" y="0"/>
                        <a:pt x="44263" y="0"/>
                      </a:cubicBezTo>
                      <a:close/>
                      <a:moveTo>
                        <a:pt x="44263" y="58716"/>
                      </a:moveTo>
                      <a:cubicBezTo>
                        <a:pt x="36133" y="58716"/>
                        <a:pt x="29810" y="52393"/>
                        <a:pt x="29810" y="44263"/>
                      </a:cubicBezTo>
                      <a:cubicBezTo>
                        <a:pt x="29810" y="36133"/>
                        <a:pt x="36133" y="29809"/>
                        <a:pt x="44263" y="29809"/>
                      </a:cubicBezTo>
                      <a:cubicBezTo>
                        <a:pt x="52393" y="29809"/>
                        <a:pt x="58716" y="36133"/>
                        <a:pt x="58716" y="44263"/>
                      </a:cubicBezTo>
                      <a:cubicBezTo>
                        <a:pt x="58716" y="52393"/>
                        <a:pt x="52393" y="58716"/>
                        <a:pt x="44263" y="58716"/>
                      </a:cubicBezTo>
                      <a:close/>
                    </a:path>
                  </a:pathLst>
                </a:custGeom>
                <a:solidFill>
                  <a:schemeClr val="bg1"/>
                </a:solidFill>
                <a:ln w="9028" cap="flat">
                  <a:noFill/>
                  <a:prstDash val="solid"/>
                  <a:miter/>
                </a:ln>
              </p:spPr>
              <p:txBody>
                <a:bodyPr rtlCol="0" anchor="ctr"/>
                <a:lstStyle/>
                <a:p>
                  <a:endParaRPr lang="en-US"/>
                </a:p>
              </p:txBody>
            </p:sp>
            <p:sp>
              <p:nvSpPr>
                <p:cNvPr id="26" name="Freeform 329">
                  <a:extLst>
                    <a:ext uri="{FF2B5EF4-FFF2-40B4-BE49-F238E27FC236}">
                      <a16:creationId xmlns:a16="http://schemas.microsoft.com/office/drawing/2014/main" id="{191B89AB-830F-0D6E-151A-E8D5147C6C44}"/>
                    </a:ext>
                  </a:extLst>
                </p:cNvPr>
                <p:cNvSpPr/>
                <p:nvPr/>
              </p:nvSpPr>
              <p:spPr>
                <a:xfrm>
                  <a:off x="4232375" y="2588766"/>
                  <a:ext cx="238476" cy="237573"/>
                </a:xfrm>
                <a:custGeom>
                  <a:avLst/>
                  <a:gdLst>
                    <a:gd name="connsiteX0" fmla="*/ 230347 w 238476"/>
                    <a:gd name="connsiteY0" fmla="*/ 91236 h 237573"/>
                    <a:gd name="connsiteX1" fmla="*/ 212281 w 238476"/>
                    <a:gd name="connsiteY1" fmla="*/ 82203 h 237573"/>
                    <a:gd name="connsiteX2" fmla="*/ 210474 w 238476"/>
                    <a:gd name="connsiteY2" fmla="*/ 78589 h 237573"/>
                    <a:gd name="connsiteX3" fmla="*/ 216797 w 238476"/>
                    <a:gd name="connsiteY3" fmla="*/ 60523 h 237573"/>
                    <a:gd name="connsiteX4" fmla="*/ 214087 w 238476"/>
                    <a:gd name="connsiteY4" fmla="*/ 46973 h 237573"/>
                    <a:gd name="connsiteX5" fmla="*/ 191504 w 238476"/>
                    <a:gd name="connsiteY5" fmla="*/ 24390 h 237573"/>
                    <a:gd name="connsiteX6" fmla="*/ 177954 w 238476"/>
                    <a:gd name="connsiteY6" fmla="*/ 21680 h 237573"/>
                    <a:gd name="connsiteX7" fmla="*/ 159888 w 238476"/>
                    <a:gd name="connsiteY7" fmla="*/ 28003 h 237573"/>
                    <a:gd name="connsiteX8" fmla="*/ 156275 w 238476"/>
                    <a:gd name="connsiteY8" fmla="*/ 26197 h 237573"/>
                    <a:gd name="connsiteX9" fmla="*/ 147241 w 238476"/>
                    <a:gd name="connsiteY9" fmla="*/ 8130 h 237573"/>
                    <a:gd name="connsiteX10" fmla="*/ 133692 w 238476"/>
                    <a:gd name="connsiteY10" fmla="*/ 0 h 237573"/>
                    <a:gd name="connsiteX11" fmla="*/ 105689 w 238476"/>
                    <a:gd name="connsiteY11" fmla="*/ 0 h 237573"/>
                    <a:gd name="connsiteX12" fmla="*/ 92139 w 238476"/>
                    <a:gd name="connsiteY12" fmla="*/ 8130 h 237573"/>
                    <a:gd name="connsiteX13" fmla="*/ 83106 w 238476"/>
                    <a:gd name="connsiteY13" fmla="*/ 26197 h 237573"/>
                    <a:gd name="connsiteX14" fmla="*/ 79492 w 238476"/>
                    <a:gd name="connsiteY14" fmla="*/ 28003 h 237573"/>
                    <a:gd name="connsiteX15" fmla="*/ 61426 w 238476"/>
                    <a:gd name="connsiteY15" fmla="*/ 21680 h 237573"/>
                    <a:gd name="connsiteX16" fmla="*/ 47876 w 238476"/>
                    <a:gd name="connsiteY16" fmla="*/ 24390 h 237573"/>
                    <a:gd name="connsiteX17" fmla="*/ 25293 w 238476"/>
                    <a:gd name="connsiteY17" fmla="*/ 46973 h 237573"/>
                    <a:gd name="connsiteX18" fmla="*/ 22583 w 238476"/>
                    <a:gd name="connsiteY18" fmla="*/ 60523 h 237573"/>
                    <a:gd name="connsiteX19" fmla="*/ 28003 w 238476"/>
                    <a:gd name="connsiteY19" fmla="*/ 78589 h 237573"/>
                    <a:gd name="connsiteX20" fmla="*/ 26196 w 238476"/>
                    <a:gd name="connsiteY20" fmla="*/ 82203 h 237573"/>
                    <a:gd name="connsiteX21" fmla="*/ 8130 w 238476"/>
                    <a:gd name="connsiteY21" fmla="*/ 91236 h 237573"/>
                    <a:gd name="connsiteX22" fmla="*/ 0 w 238476"/>
                    <a:gd name="connsiteY22" fmla="*/ 104786 h 237573"/>
                    <a:gd name="connsiteX23" fmla="*/ 0 w 238476"/>
                    <a:gd name="connsiteY23" fmla="*/ 132788 h 237573"/>
                    <a:gd name="connsiteX24" fmla="*/ 8130 w 238476"/>
                    <a:gd name="connsiteY24" fmla="*/ 146338 h 237573"/>
                    <a:gd name="connsiteX25" fmla="*/ 26196 w 238476"/>
                    <a:gd name="connsiteY25" fmla="*/ 155371 h 237573"/>
                    <a:gd name="connsiteX26" fmla="*/ 28003 w 238476"/>
                    <a:gd name="connsiteY26" fmla="*/ 158985 h 237573"/>
                    <a:gd name="connsiteX27" fmla="*/ 21680 w 238476"/>
                    <a:gd name="connsiteY27" fmla="*/ 177051 h 237573"/>
                    <a:gd name="connsiteX28" fmla="*/ 24390 w 238476"/>
                    <a:gd name="connsiteY28" fmla="*/ 190601 h 237573"/>
                    <a:gd name="connsiteX29" fmla="*/ 46973 w 238476"/>
                    <a:gd name="connsiteY29" fmla="*/ 213184 h 237573"/>
                    <a:gd name="connsiteX30" fmla="*/ 60523 w 238476"/>
                    <a:gd name="connsiteY30" fmla="*/ 215894 h 237573"/>
                    <a:gd name="connsiteX31" fmla="*/ 78589 w 238476"/>
                    <a:gd name="connsiteY31" fmla="*/ 209571 h 237573"/>
                    <a:gd name="connsiteX32" fmla="*/ 82202 w 238476"/>
                    <a:gd name="connsiteY32" fmla="*/ 211377 h 237573"/>
                    <a:gd name="connsiteX33" fmla="*/ 91236 w 238476"/>
                    <a:gd name="connsiteY33" fmla="*/ 229444 h 237573"/>
                    <a:gd name="connsiteX34" fmla="*/ 104785 w 238476"/>
                    <a:gd name="connsiteY34" fmla="*/ 237574 h 237573"/>
                    <a:gd name="connsiteX35" fmla="*/ 132788 w 238476"/>
                    <a:gd name="connsiteY35" fmla="*/ 237574 h 237573"/>
                    <a:gd name="connsiteX36" fmla="*/ 146338 w 238476"/>
                    <a:gd name="connsiteY36" fmla="*/ 229444 h 237573"/>
                    <a:gd name="connsiteX37" fmla="*/ 155371 w 238476"/>
                    <a:gd name="connsiteY37" fmla="*/ 211377 h 237573"/>
                    <a:gd name="connsiteX38" fmla="*/ 158985 w 238476"/>
                    <a:gd name="connsiteY38" fmla="*/ 209571 h 237573"/>
                    <a:gd name="connsiteX39" fmla="*/ 177051 w 238476"/>
                    <a:gd name="connsiteY39" fmla="*/ 215894 h 237573"/>
                    <a:gd name="connsiteX40" fmla="*/ 190601 w 238476"/>
                    <a:gd name="connsiteY40" fmla="*/ 213184 h 237573"/>
                    <a:gd name="connsiteX41" fmla="*/ 213184 w 238476"/>
                    <a:gd name="connsiteY41" fmla="*/ 190601 h 237573"/>
                    <a:gd name="connsiteX42" fmla="*/ 215894 w 238476"/>
                    <a:gd name="connsiteY42" fmla="*/ 177051 h 237573"/>
                    <a:gd name="connsiteX43" fmla="*/ 210474 w 238476"/>
                    <a:gd name="connsiteY43" fmla="*/ 158985 h 237573"/>
                    <a:gd name="connsiteX44" fmla="*/ 212281 w 238476"/>
                    <a:gd name="connsiteY44" fmla="*/ 155371 h 237573"/>
                    <a:gd name="connsiteX45" fmla="*/ 230347 w 238476"/>
                    <a:gd name="connsiteY45" fmla="*/ 146338 h 237573"/>
                    <a:gd name="connsiteX46" fmla="*/ 238477 w 238476"/>
                    <a:gd name="connsiteY46" fmla="*/ 132788 h 237573"/>
                    <a:gd name="connsiteX47" fmla="*/ 238477 w 238476"/>
                    <a:gd name="connsiteY47" fmla="*/ 104786 h 237573"/>
                    <a:gd name="connsiteX48" fmla="*/ 230347 w 238476"/>
                    <a:gd name="connsiteY48" fmla="*/ 91236 h 237573"/>
                    <a:gd name="connsiteX49" fmla="*/ 208667 w 238476"/>
                    <a:gd name="connsiteY49" fmla="*/ 122852 h 237573"/>
                    <a:gd name="connsiteX50" fmla="*/ 193311 w 238476"/>
                    <a:gd name="connsiteY50" fmla="*/ 130079 h 237573"/>
                    <a:gd name="connsiteX51" fmla="*/ 186084 w 238476"/>
                    <a:gd name="connsiteY51" fmla="*/ 139112 h 237573"/>
                    <a:gd name="connsiteX52" fmla="*/ 181568 w 238476"/>
                    <a:gd name="connsiteY52" fmla="*/ 149952 h 237573"/>
                    <a:gd name="connsiteX53" fmla="*/ 180664 w 238476"/>
                    <a:gd name="connsiteY53" fmla="*/ 161695 h 237573"/>
                    <a:gd name="connsiteX54" fmla="*/ 186084 w 238476"/>
                    <a:gd name="connsiteY54" fmla="*/ 177954 h 237573"/>
                    <a:gd name="connsiteX55" fmla="*/ 179761 w 238476"/>
                    <a:gd name="connsiteY55" fmla="*/ 184278 h 237573"/>
                    <a:gd name="connsiteX56" fmla="*/ 163501 w 238476"/>
                    <a:gd name="connsiteY56" fmla="*/ 178858 h 237573"/>
                    <a:gd name="connsiteX57" fmla="*/ 151758 w 238476"/>
                    <a:gd name="connsiteY57" fmla="*/ 179761 h 237573"/>
                    <a:gd name="connsiteX58" fmla="*/ 140918 w 238476"/>
                    <a:gd name="connsiteY58" fmla="*/ 184278 h 237573"/>
                    <a:gd name="connsiteX59" fmla="*/ 131885 w 238476"/>
                    <a:gd name="connsiteY59" fmla="*/ 191504 h 237573"/>
                    <a:gd name="connsiteX60" fmla="*/ 124658 w 238476"/>
                    <a:gd name="connsiteY60" fmla="*/ 206861 h 237573"/>
                    <a:gd name="connsiteX61" fmla="*/ 115625 w 238476"/>
                    <a:gd name="connsiteY61" fmla="*/ 206861 h 237573"/>
                    <a:gd name="connsiteX62" fmla="*/ 108399 w 238476"/>
                    <a:gd name="connsiteY62" fmla="*/ 191504 h 237573"/>
                    <a:gd name="connsiteX63" fmla="*/ 99365 w 238476"/>
                    <a:gd name="connsiteY63" fmla="*/ 184278 h 237573"/>
                    <a:gd name="connsiteX64" fmla="*/ 88526 w 238476"/>
                    <a:gd name="connsiteY64" fmla="*/ 179761 h 237573"/>
                    <a:gd name="connsiteX65" fmla="*/ 76782 w 238476"/>
                    <a:gd name="connsiteY65" fmla="*/ 178858 h 237573"/>
                    <a:gd name="connsiteX66" fmla="*/ 60523 w 238476"/>
                    <a:gd name="connsiteY66" fmla="*/ 184278 h 237573"/>
                    <a:gd name="connsiteX67" fmla="*/ 54199 w 238476"/>
                    <a:gd name="connsiteY67" fmla="*/ 177954 h 237573"/>
                    <a:gd name="connsiteX68" fmla="*/ 59619 w 238476"/>
                    <a:gd name="connsiteY68" fmla="*/ 161695 h 237573"/>
                    <a:gd name="connsiteX69" fmla="*/ 58716 w 238476"/>
                    <a:gd name="connsiteY69" fmla="*/ 149952 h 237573"/>
                    <a:gd name="connsiteX70" fmla="*/ 54199 w 238476"/>
                    <a:gd name="connsiteY70" fmla="*/ 139112 h 237573"/>
                    <a:gd name="connsiteX71" fmla="*/ 46973 w 238476"/>
                    <a:gd name="connsiteY71" fmla="*/ 130079 h 237573"/>
                    <a:gd name="connsiteX72" fmla="*/ 31616 w 238476"/>
                    <a:gd name="connsiteY72" fmla="*/ 122852 h 237573"/>
                    <a:gd name="connsiteX73" fmla="*/ 31616 w 238476"/>
                    <a:gd name="connsiteY73" fmla="*/ 113819 h 237573"/>
                    <a:gd name="connsiteX74" fmla="*/ 46973 w 238476"/>
                    <a:gd name="connsiteY74" fmla="*/ 106592 h 237573"/>
                    <a:gd name="connsiteX75" fmla="*/ 54199 w 238476"/>
                    <a:gd name="connsiteY75" fmla="*/ 97559 h 237573"/>
                    <a:gd name="connsiteX76" fmla="*/ 58716 w 238476"/>
                    <a:gd name="connsiteY76" fmla="*/ 86719 h 237573"/>
                    <a:gd name="connsiteX77" fmla="*/ 59619 w 238476"/>
                    <a:gd name="connsiteY77" fmla="*/ 74976 h 237573"/>
                    <a:gd name="connsiteX78" fmla="*/ 54199 w 238476"/>
                    <a:gd name="connsiteY78" fmla="*/ 58716 h 237573"/>
                    <a:gd name="connsiteX79" fmla="*/ 60523 w 238476"/>
                    <a:gd name="connsiteY79" fmla="*/ 52393 h 237573"/>
                    <a:gd name="connsiteX80" fmla="*/ 76782 w 238476"/>
                    <a:gd name="connsiteY80" fmla="*/ 57813 h 237573"/>
                    <a:gd name="connsiteX81" fmla="*/ 88526 w 238476"/>
                    <a:gd name="connsiteY81" fmla="*/ 56910 h 237573"/>
                    <a:gd name="connsiteX82" fmla="*/ 99365 w 238476"/>
                    <a:gd name="connsiteY82" fmla="*/ 52393 h 237573"/>
                    <a:gd name="connsiteX83" fmla="*/ 108399 w 238476"/>
                    <a:gd name="connsiteY83" fmla="*/ 45166 h 237573"/>
                    <a:gd name="connsiteX84" fmla="*/ 115625 w 238476"/>
                    <a:gd name="connsiteY84" fmla="*/ 29810 h 237573"/>
                    <a:gd name="connsiteX85" fmla="*/ 124658 w 238476"/>
                    <a:gd name="connsiteY85" fmla="*/ 29810 h 237573"/>
                    <a:gd name="connsiteX86" fmla="*/ 131885 w 238476"/>
                    <a:gd name="connsiteY86" fmla="*/ 45166 h 237573"/>
                    <a:gd name="connsiteX87" fmla="*/ 140918 w 238476"/>
                    <a:gd name="connsiteY87" fmla="*/ 52393 h 237573"/>
                    <a:gd name="connsiteX88" fmla="*/ 151758 w 238476"/>
                    <a:gd name="connsiteY88" fmla="*/ 56910 h 237573"/>
                    <a:gd name="connsiteX89" fmla="*/ 163501 w 238476"/>
                    <a:gd name="connsiteY89" fmla="*/ 57813 h 237573"/>
                    <a:gd name="connsiteX90" fmla="*/ 179761 w 238476"/>
                    <a:gd name="connsiteY90" fmla="*/ 52393 h 237573"/>
                    <a:gd name="connsiteX91" fmla="*/ 186084 w 238476"/>
                    <a:gd name="connsiteY91" fmla="*/ 58716 h 237573"/>
                    <a:gd name="connsiteX92" fmla="*/ 180664 w 238476"/>
                    <a:gd name="connsiteY92" fmla="*/ 74976 h 237573"/>
                    <a:gd name="connsiteX93" fmla="*/ 181568 w 238476"/>
                    <a:gd name="connsiteY93" fmla="*/ 86719 h 237573"/>
                    <a:gd name="connsiteX94" fmla="*/ 186084 w 238476"/>
                    <a:gd name="connsiteY94" fmla="*/ 97559 h 237573"/>
                    <a:gd name="connsiteX95" fmla="*/ 193311 w 238476"/>
                    <a:gd name="connsiteY95" fmla="*/ 106592 h 237573"/>
                    <a:gd name="connsiteX96" fmla="*/ 208667 w 238476"/>
                    <a:gd name="connsiteY96" fmla="*/ 113819 h 237573"/>
                    <a:gd name="connsiteX97" fmla="*/ 208667 w 238476"/>
                    <a:gd name="connsiteY97" fmla="*/ 122852 h 237573"/>
                    <a:gd name="connsiteX98" fmla="*/ 208667 w 238476"/>
                    <a:gd name="connsiteY98" fmla="*/ 122852 h 2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8476" h="237573">
                      <a:moveTo>
                        <a:pt x="230347" y="91236"/>
                      </a:moveTo>
                      <a:lnTo>
                        <a:pt x="212281" y="82203"/>
                      </a:lnTo>
                      <a:cubicBezTo>
                        <a:pt x="211377" y="81299"/>
                        <a:pt x="211377" y="79493"/>
                        <a:pt x="210474" y="78589"/>
                      </a:cubicBezTo>
                      <a:lnTo>
                        <a:pt x="216797" y="60523"/>
                      </a:lnTo>
                      <a:cubicBezTo>
                        <a:pt x="218604" y="56006"/>
                        <a:pt x="217701" y="50586"/>
                        <a:pt x="214087" y="46973"/>
                      </a:cubicBezTo>
                      <a:cubicBezTo>
                        <a:pt x="207764" y="38843"/>
                        <a:pt x="199634" y="30713"/>
                        <a:pt x="191504" y="24390"/>
                      </a:cubicBezTo>
                      <a:cubicBezTo>
                        <a:pt x="187891" y="21680"/>
                        <a:pt x="182471" y="20777"/>
                        <a:pt x="177954" y="21680"/>
                      </a:cubicBezTo>
                      <a:lnTo>
                        <a:pt x="159888" y="28003"/>
                      </a:lnTo>
                      <a:cubicBezTo>
                        <a:pt x="158985" y="27100"/>
                        <a:pt x="157178" y="27100"/>
                        <a:pt x="156275" y="26197"/>
                      </a:cubicBezTo>
                      <a:lnTo>
                        <a:pt x="147241" y="8130"/>
                      </a:lnTo>
                      <a:cubicBezTo>
                        <a:pt x="144531" y="2710"/>
                        <a:pt x="140015" y="0"/>
                        <a:pt x="133692" y="0"/>
                      </a:cubicBezTo>
                      <a:lnTo>
                        <a:pt x="105689" y="0"/>
                      </a:lnTo>
                      <a:cubicBezTo>
                        <a:pt x="100269" y="0"/>
                        <a:pt x="94849" y="3614"/>
                        <a:pt x="92139" y="8130"/>
                      </a:cubicBezTo>
                      <a:lnTo>
                        <a:pt x="83106" y="26197"/>
                      </a:lnTo>
                      <a:cubicBezTo>
                        <a:pt x="82202" y="27100"/>
                        <a:pt x="80396" y="27100"/>
                        <a:pt x="79492" y="28003"/>
                      </a:cubicBezTo>
                      <a:lnTo>
                        <a:pt x="61426" y="21680"/>
                      </a:lnTo>
                      <a:cubicBezTo>
                        <a:pt x="56909" y="19873"/>
                        <a:pt x="51489" y="20777"/>
                        <a:pt x="47876" y="24390"/>
                      </a:cubicBezTo>
                      <a:cubicBezTo>
                        <a:pt x="39746" y="30713"/>
                        <a:pt x="31616" y="38843"/>
                        <a:pt x="25293" y="46973"/>
                      </a:cubicBezTo>
                      <a:cubicBezTo>
                        <a:pt x="22583" y="50586"/>
                        <a:pt x="21680" y="56006"/>
                        <a:pt x="22583" y="60523"/>
                      </a:cubicBezTo>
                      <a:lnTo>
                        <a:pt x="28003" y="78589"/>
                      </a:lnTo>
                      <a:cubicBezTo>
                        <a:pt x="27100" y="79493"/>
                        <a:pt x="27100" y="81299"/>
                        <a:pt x="26196" y="82203"/>
                      </a:cubicBezTo>
                      <a:lnTo>
                        <a:pt x="8130" y="91236"/>
                      </a:lnTo>
                      <a:cubicBezTo>
                        <a:pt x="2710" y="93946"/>
                        <a:pt x="0" y="98462"/>
                        <a:pt x="0" y="104786"/>
                      </a:cubicBezTo>
                      <a:lnTo>
                        <a:pt x="0" y="132788"/>
                      </a:lnTo>
                      <a:cubicBezTo>
                        <a:pt x="0" y="138209"/>
                        <a:pt x="3613" y="143628"/>
                        <a:pt x="8130" y="146338"/>
                      </a:cubicBezTo>
                      <a:lnTo>
                        <a:pt x="26196" y="155371"/>
                      </a:lnTo>
                      <a:cubicBezTo>
                        <a:pt x="27100" y="156275"/>
                        <a:pt x="27100" y="158081"/>
                        <a:pt x="28003" y="158985"/>
                      </a:cubicBezTo>
                      <a:lnTo>
                        <a:pt x="21680" y="177051"/>
                      </a:lnTo>
                      <a:cubicBezTo>
                        <a:pt x="19873" y="181568"/>
                        <a:pt x="20776" y="186988"/>
                        <a:pt x="24390" y="190601"/>
                      </a:cubicBezTo>
                      <a:cubicBezTo>
                        <a:pt x="30713" y="198731"/>
                        <a:pt x="38843" y="206861"/>
                        <a:pt x="46973" y="213184"/>
                      </a:cubicBezTo>
                      <a:cubicBezTo>
                        <a:pt x="50586" y="215894"/>
                        <a:pt x="56006" y="216797"/>
                        <a:pt x="60523" y="215894"/>
                      </a:cubicBezTo>
                      <a:lnTo>
                        <a:pt x="78589" y="209571"/>
                      </a:lnTo>
                      <a:cubicBezTo>
                        <a:pt x="79492" y="210474"/>
                        <a:pt x="81299" y="210474"/>
                        <a:pt x="82202" y="211377"/>
                      </a:cubicBezTo>
                      <a:lnTo>
                        <a:pt x="91236" y="229444"/>
                      </a:lnTo>
                      <a:cubicBezTo>
                        <a:pt x="93945" y="234864"/>
                        <a:pt x="98462" y="237574"/>
                        <a:pt x="104785" y="237574"/>
                      </a:cubicBezTo>
                      <a:lnTo>
                        <a:pt x="132788" y="237574"/>
                      </a:lnTo>
                      <a:cubicBezTo>
                        <a:pt x="138208" y="237574"/>
                        <a:pt x="143628" y="233960"/>
                        <a:pt x="146338" y="229444"/>
                      </a:cubicBezTo>
                      <a:lnTo>
                        <a:pt x="155371" y="211377"/>
                      </a:lnTo>
                      <a:cubicBezTo>
                        <a:pt x="156275" y="210474"/>
                        <a:pt x="158081" y="210474"/>
                        <a:pt x="158985" y="209571"/>
                      </a:cubicBezTo>
                      <a:lnTo>
                        <a:pt x="177051" y="215894"/>
                      </a:lnTo>
                      <a:cubicBezTo>
                        <a:pt x="181568" y="217701"/>
                        <a:pt x="186988" y="216797"/>
                        <a:pt x="190601" y="213184"/>
                      </a:cubicBezTo>
                      <a:cubicBezTo>
                        <a:pt x="198731" y="206861"/>
                        <a:pt x="206861" y="198731"/>
                        <a:pt x="213184" y="190601"/>
                      </a:cubicBezTo>
                      <a:cubicBezTo>
                        <a:pt x="215894" y="186988"/>
                        <a:pt x="216797" y="181568"/>
                        <a:pt x="215894" y="177051"/>
                      </a:cubicBezTo>
                      <a:lnTo>
                        <a:pt x="210474" y="158985"/>
                      </a:lnTo>
                      <a:cubicBezTo>
                        <a:pt x="211377" y="158081"/>
                        <a:pt x="211377" y="156275"/>
                        <a:pt x="212281" y="155371"/>
                      </a:cubicBezTo>
                      <a:lnTo>
                        <a:pt x="230347" y="146338"/>
                      </a:lnTo>
                      <a:cubicBezTo>
                        <a:pt x="235767" y="143628"/>
                        <a:pt x="238477" y="139112"/>
                        <a:pt x="238477" y="132788"/>
                      </a:cubicBezTo>
                      <a:lnTo>
                        <a:pt x="238477" y="104786"/>
                      </a:lnTo>
                      <a:cubicBezTo>
                        <a:pt x="238477" y="98462"/>
                        <a:pt x="234864" y="93043"/>
                        <a:pt x="230347" y="91236"/>
                      </a:cubicBezTo>
                      <a:close/>
                      <a:moveTo>
                        <a:pt x="208667" y="122852"/>
                      </a:moveTo>
                      <a:lnTo>
                        <a:pt x="193311" y="130079"/>
                      </a:lnTo>
                      <a:cubicBezTo>
                        <a:pt x="189698" y="131885"/>
                        <a:pt x="186988" y="135498"/>
                        <a:pt x="186084" y="139112"/>
                      </a:cubicBezTo>
                      <a:cubicBezTo>
                        <a:pt x="185181" y="142725"/>
                        <a:pt x="183374" y="146338"/>
                        <a:pt x="181568" y="149952"/>
                      </a:cubicBezTo>
                      <a:cubicBezTo>
                        <a:pt x="179761" y="153565"/>
                        <a:pt x="179761" y="157178"/>
                        <a:pt x="180664" y="161695"/>
                      </a:cubicBezTo>
                      <a:lnTo>
                        <a:pt x="186084" y="177954"/>
                      </a:lnTo>
                      <a:cubicBezTo>
                        <a:pt x="184278" y="179761"/>
                        <a:pt x="181568" y="182471"/>
                        <a:pt x="179761" y="184278"/>
                      </a:cubicBezTo>
                      <a:lnTo>
                        <a:pt x="163501" y="178858"/>
                      </a:lnTo>
                      <a:cubicBezTo>
                        <a:pt x="159888" y="177954"/>
                        <a:pt x="155371" y="177954"/>
                        <a:pt x="151758" y="179761"/>
                      </a:cubicBezTo>
                      <a:cubicBezTo>
                        <a:pt x="148145" y="181568"/>
                        <a:pt x="144531" y="183375"/>
                        <a:pt x="140918" y="184278"/>
                      </a:cubicBezTo>
                      <a:cubicBezTo>
                        <a:pt x="137305" y="185181"/>
                        <a:pt x="133692" y="187891"/>
                        <a:pt x="131885" y="191504"/>
                      </a:cubicBezTo>
                      <a:lnTo>
                        <a:pt x="124658" y="206861"/>
                      </a:lnTo>
                      <a:lnTo>
                        <a:pt x="115625" y="206861"/>
                      </a:lnTo>
                      <a:lnTo>
                        <a:pt x="108399" y="191504"/>
                      </a:lnTo>
                      <a:cubicBezTo>
                        <a:pt x="106592" y="187891"/>
                        <a:pt x="102979" y="185181"/>
                        <a:pt x="99365" y="184278"/>
                      </a:cubicBezTo>
                      <a:cubicBezTo>
                        <a:pt x="95752" y="183375"/>
                        <a:pt x="92139" y="181568"/>
                        <a:pt x="88526" y="179761"/>
                      </a:cubicBezTo>
                      <a:cubicBezTo>
                        <a:pt x="84912" y="177954"/>
                        <a:pt x="81299" y="177954"/>
                        <a:pt x="76782" y="178858"/>
                      </a:cubicBezTo>
                      <a:lnTo>
                        <a:pt x="60523" y="184278"/>
                      </a:lnTo>
                      <a:cubicBezTo>
                        <a:pt x="58716" y="182471"/>
                        <a:pt x="56006" y="179761"/>
                        <a:pt x="54199" y="177954"/>
                      </a:cubicBezTo>
                      <a:lnTo>
                        <a:pt x="59619" y="161695"/>
                      </a:lnTo>
                      <a:cubicBezTo>
                        <a:pt x="60523" y="158081"/>
                        <a:pt x="60523" y="153565"/>
                        <a:pt x="58716" y="149952"/>
                      </a:cubicBezTo>
                      <a:cubicBezTo>
                        <a:pt x="56909" y="146338"/>
                        <a:pt x="55103" y="142725"/>
                        <a:pt x="54199" y="139112"/>
                      </a:cubicBezTo>
                      <a:cubicBezTo>
                        <a:pt x="53296" y="135498"/>
                        <a:pt x="50586" y="131885"/>
                        <a:pt x="46973" y="130079"/>
                      </a:cubicBezTo>
                      <a:lnTo>
                        <a:pt x="31616" y="122852"/>
                      </a:lnTo>
                      <a:lnTo>
                        <a:pt x="31616" y="113819"/>
                      </a:lnTo>
                      <a:lnTo>
                        <a:pt x="46973" y="106592"/>
                      </a:lnTo>
                      <a:cubicBezTo>
                        <a:pt x="50586" y="104786"/>
                        <a:pt x="53296" y="101172"/>
                        <a:pt x="54199" y="97559"/>
                      </a:cubicBezTo>
                      <a:cubicBezTo>
                        <a:pt x="55103" y="93946"/>
                        <a:pt x="56909" y="90332"/>
                        <a:pt x="58716" y="86719"/>
                      </a:cubicBezTo>
                      <a:cubicBezTo>
                        <a:pt x="60523" y="83106"/>
                        <a:pt x="60523" y="79493"/>
                        <a:pt x="59619" y="74976"/>
                      </a:cubicBezTo>
                      <a:lnTo>
                        <a:pt x="54199" y="58716"/>
                      </a:lnTo>
                      <a:cubicBezTo>
                        <a:pt x="56006" y="56910"/>
                        <a:pt x="58716" y="54199"/>
                        <a:pt x="60523" y="52393"/>
                      </a:cubicBezTo>
                      <a:lnTo>
                        <a:pt x="76782" y="57813"/>
                      </a:lnTo>
                      <a:cubicBezTo>
                        <a:pt x="80396" y="58716"/>
                        <a:pt x="84912" y="58716"/>
                        <a:pt x="88526" y="56910"/>
                      </a:cubicBezTo>
                      <a:cubicBezTo>
                        <a:pt x="92139" y="55103"/>
                        <a:pt x="95752" y="53296"/>
                        <a:pt x="99365" y="52393"/>
                      </a:cubicBezTo>
                      <a:cubicBezTo>
                        <a:pt x="102979" y="51489"/>
                        <a:pt x="106592" y="48780"/>
                        <a:pt x="108399" y="45166"/>
                      </a:cubicBezTo>
                      <a:lnTo>
                        <a:pt x="115625" y="29810"/>
                      </a:lnTo>
                      <a:lnTo>
                        <a:pt x="124658" y="29810"/>
                      </a:lnTo>
                      <a:lnTo>
                        <a:pt x="131885" y="45166"/>
                      </a:lnTo>
                      <a:cubicBezTo>
                        <a:pt x="133692" y="48780"/>
                        <a:pt x="137305" y="51489"/>
                        <a:pt x="140918" y="52393"/>
                      </a:cubicBezTo>
                      <a:cubicBezTo>
                        <a:pt x="144531" y="53296"/>
                        <a:pt x="148145" y="55103"/>
                        <a:pt x="151758" y="56910"/>
                      </a:cubicBezTo>
                      <a:cubicBezTo>
                        <a:pt x="155371" y="58716"/>
                        <a:pt x="158985" y="58716"/>
                        <a:pt x="163501" y="57813"/>
                      </a:cubicBezTo>
                      <a:lnTo>
                        <a:pt x="179761" y="52393"/>
                      </a:lnTo>
                      <a:cubicBezTo>
                        <a:pt x="181568" y="54199"/>
                        <a:pt x="184278" y="56910"/>
                        <a:pt x="186084" y="58716"/>
                      </a:cubicBezTo>
                      <a:lnTo>
                        <a:pt x="180664" y="74976"/>
                      </a:lnTo>
                      <a:cubicBezTo>
                        <a:pt x="179761" y="78589"/>
                        <a:pt x="179761" y="83106"/>
                        <a:pt x="181568" y="86719"/>
                      </a:cubicBezTo>
                      <a:cubicBezTo>
                        <a:pt x="183374" y="90332"/>
                        <a:pt x="185181" y="93946"/>
                        <a:pt x="186084" y="97559"/>
                      </a:cubicBezTo>
                      <a:cubicBezTo>
                        <a:pt x="186988" y="101172"/>
                        <a:pt x="189698" y="104786"/>
                        <a:pt x="193311" y="106592"/>
                      </a:cubicBezTo>
                      <a:lnTo>
                        <a:pt x="208667" y="113819"/>
                      </a:lnTo>
                      <a:lnTo>
                        <a:pt x="208667" y="122852"/>
                      </a:lnTo>
                      <a:lnTo>
                        <a:pt x="208667" y="122852"/>
                      </a:lnTo>
                      <a:close/>
                    </a:path>
                  </a:pathLst>
                </a:custGeom>
                <a:grpFill/>
                <a:ln w="9028" cap="flat">
                  <a:noFill/>
                  <a:prstDash val="solid"/>
                  <a:miter/>
                </a:ln>
              </p:spPr>
              <p:txBody>
                <a:bodyPr rtlCol="0" anchor="ctr"/>
                <a:lstStyle/>
                <a:p>
                  <a:endParaRPr lang="en-US"/>
                </a:p>
              </p:txBody>
            </p:sp>
            <p:sp>
              <p:nvSpPr>
                <p:cNvPr id="27" name="Freeform 330">
                  <a:extLst>
                    <a:ext uri="{FF2B5EF4-FFF2-40B4-BE49-F238E27FC236}">
                      <a16:creationId xmlns:a16="http://schemas.microsoft.com/office/drawing/2014/main" id="{F155381C-5795-215D-436B-975D08456513}"/>
                    </a:ext>
                  </a:extLst>
                </p:cNvPr>
                <p:cNvSpPr/>
                <p:nvPr/>
              </p:nvSpPr>
              <p:spPr>
                <a:xfrm>
                  <a:off x="4026418" y="2855246"/>
                  <a:ext cx="667554" cy="88525"/>
                </a:xfrm>
                <a:custGeom>
                  <a:avLst/>
                  <a:gdLst>
                    <a:gd name="connsiteX0" fmla="*/ 652198 w 667554"/>
                    <a:gd name="connsiteY0" fmla="*/ 14453 h 88525"/>
                    <a:gd name="connsiteX1" fmla="*/ 652198 w 667554"/>
                    <a:gd name="connsiteY1" fmla="*/ 14453 h 88525"/>
                    <a:gd name="connsiteX2" fmla="*/ 340552 w 667554"/>
                    <a:gd name="connsiteY2" fmla="*/ 14453 h 88525"/>
                    <a:gd name="connsiteX3" fmla="*/ 340552 w 667554"/>
                    <a:gd name="connsiteY3" fmla="*/ 0 h 88525"/>
                    <a:gd name="connsiteX4" fmla="*/ 310743 w 667554"/>
                    <a:gd name="connsiteY4" fmla="*/ 0 h 88525"/>
                    <a:gd name="connsiteX5" fmla="*/ 310743 w 667554"/>
                    <a:gd name="connsiteY5" fmla="*/ 14453 h 88525"/>
                    <a:gd name="connsiteX6" fmla="*/ 14453 w 667554"/>
                    <a:gd name="connsiteY6" fmla="*/ 14453 h 88525"/>
                    <a:gd name="connsiteX7" fmla="*/ 0 w 667554"/>
                    <a:gd name="connsiteY7" fmla="*/ 28906 h 88525"/>
                    <a:gd name="connsiteX8" fmla="*/ 0 w 667554"/>
                    <a:gd name="connsiteY8" fmla="*/ 28906 h 88525"/>
                    <a:gd name="connsiteX9" fmla="*/ 0 w 667554"/>
                    <a:gd name="connsiteY9" fmla="*/ 88526 h 88525"/>
                    <a:gd name="connsiteX10" fmla="*/ 29810 w 667554"/>
                    <a:gd name="connsiteY10" fmla="*/ 88526 h 88525"/>
                    <a:gd name="connsiteX11" fmla="*/ 29810 w 667554"/>
                    <a:gd name="connsiteY11" fmla="*/ 44263 h 88525"/>
                    <a:gd name="connsiteX12" fmla="*/ 311646 w 667554"/>
                    <a:gd name="connsiteY12" fmla="*/ 44263 h 88525"/>
                    <a:gd name="connsiteX13" fmla="*/ 311646 w 667554"/>
                    <a:gd name="connsiteY13" fmla="*/ 58716 h 88525"/>
                    <a:gd name="connsiteX14" fmla="*/ 341456 w 667554"/>
                    <a:gd name="connsiteY14" fmla="*/ 58716 h 88525"/>
                    <a:gd name="connsiteX15" fmla="*/ 341456 w 667554"/>
                    <a:gd name="connsiteY15" fmla="*/ 44263 h 88525"/>
                    <a:gd name="connsiteX16" fmla="*/ 637745 w 667554"/>
                    <a:gd name="connsiteY16" fmla="*/ 44263 h 88525"/>
                    <a:gd name="connsiteX17" fmla="*/ 637745 w 667554"/>
                    <a:gd name="connsiteY17" fmla="*/ 58716 h 88525"/>
                    <a:gd name="connsiteX18" fmla="*/ 667555 w 667554"/>
                    <a:gd name="connsiteY18" fmla="*/ 58716 h 88525"/>
                    <a:gd name="connsiteX19" fmla="*/ 667555 w 667554"/>
                    <a:gd name="connsiteY19" fmla="*/ 28906 h 88525"/>
                    <a:gd name="connsiteX20" fmla="*/ 652198 w 667554"/>
                    <a:gd name="connsiteY20" fmla="*/ 14453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554" h="88525">
                      <a:moveTo>
                        <a:pt x="652198" y="14453"/>
                      </a:moveTo>
                      <a:cubicBezTo>
                        <a:pt x="652198" y="14453"/>
                        <a:pt x="652198" y="14453"/>
                        <a:pt x="652198" y="14453"/>
                      </a:cubicBezTo>
                      <a:lnTo>
                        <a:pt x="340552" y="14453"/>
                      </a:lnTo>
                      <a:lnTo>
                        <a:pt x="340552" y="0"/>
                      </a:lnTo>
                      <a:lnTo>
                        <a:pt x="310743" y="0"/>
                      </a:lnTo>
                      <a:lnTo>
                        <a:pt x="310743" y="14453"/>
                      </a:lnTo>
                      <a:lnTo>
                        <a:pt x="14453" y="14453"/>
                      </a:lnTo>
                      <a:cubicBezTo>
                        <a:pt x="6323" y="14453"/>
                        <a:pt x="0" y="20777"/>
                        <a:pt x="0" y="28906"/>
                      </a:cubicBezTo>
                      <a:cubicBezTo>
                        <a:pt x="0" y="28906"/>
                        <a:pt x="0" y="28906"/>
                        <a:pt x="0" y="28906"/>
                      </a:cubicBezTo>
                      <a:lnTo>
                        <a:pt x="0" y="88526"/>
                      </a:lnTo>
                      <a:lnTo>
                        <a:pt x="29810" y="88526"/>
                      </a:lnTo>
                      <a:lnTo>
                        <a:pt x="29810" y="44263"/>
                      </a:lnTo>
                      <a:lnTo>
                        <a:pt x="311646" y="44263"/>
                      </a:lnTo>
                      <a:lnTo>
                        <a:pt x="311646" y="58716"/>
                      </a:lnTo>
                      <a:lnTo>
                        <a:pt x="341456" y="58716"/>
                      </a:lnTo>
                      <a:lnTo>
                        <a:pt x="341456" y="44263"/>
                      </a:lnTo>
                      <a:lnTo>
                        <a:pt x="637745" y="44263"/>
                      </a:lnTo>
                      <a:lnTo>
                        <a:pt x="637745" y="58716"/>
                      </a:lnTo>
                      <a:lnTo>
                        <a:pt x="667555" y="58716"/>
                      </a:lnTo>
                      <a:lnTo>
                        <a:pt x="667555" y="28906"/>
                      </a:lnTo>
                      <a:cubicBezTo>
                        <a:pt x="666651" y="21680"/>
                        <a:pt x="660328" y="14453"/>
                        <a:pt x="652198" y="14453"/>
                      </a:cubicBezTo>
                      <a:close/>
                    </a:path>
                  </a:pathLst>
                </a:custGeom>
                <a:grpFill/>
                <a:ln w="9028" cap="flat">
                  <a:noFill/>
                  <a:prstDash val="solid"/>
                  <a:miter/>
                </a:ln>
              </p:spPr>
              <p:txBody>
                <a:bodyPr rtlCol="0" anchor="ctr"/>
                <a:lstStyle/>
                <a:p>
                  <a:endParaRPr lang="en-US"/>
                </a:p>
              </p:txBody>
            </p:sp>
            <p:sp>
              <p:nvSpPr>
                <p:cNvPr id="28" name="Freeform 331">
                  <a:extLst>
                    <a:ext uri="{FF2B5EF4-FFF2-40B4-BE49-F238E27FC236}">
                      <a16:creationId xmlns:a16="http://schemas.microsoft.com/office/drawing/2014/main" id="{5B90A073-CE23-1BD8-043A-B2190EF35613}"/>
                    </a:ext>
                  </a:extLst>
                </p:cNvPr>
                <p:cNvSpPr/>
                <p:nvPr/>
              </p:nvSpPr>
              <p:spPr>
                <a:xfrm>
                  <a:off x="4338064" y="2351193"/>
                  <a:ext cx="192407" cy="206860"/>
                </a:xfrm>
                <a:custGeom>
                  <a:avLst/>
                  <a:gdLst>
                    <a:gd name="connsiteX0" fmla="*/ 177051 w 192407"/>
                    <a:gd name="connsiteY0" fmla="*/ 14453 h 206860"/>
                    <a:gd name="connsiteX1" fmla="*/ 177051 w 192407"/>
                    <a:gd name="connsiteY1" fmla="*/ 14453 h 206860"/>
                    <a:gd name="connsiteX2" fmla="*/ 132788 w 192407"/>
                    <a:gd name="connsiteY2" fmla="*/ 14453 h 206860"/>
                    <a:gd name="connsiteX3" fmla="*/ 118335 w 192407"/>
                    <a:gd name="connsiteY3" fmla="*/ 0 h 206860"/>
                    <a:gd name="connsiteX4" fmla="*/ 118335 w 192407"/>
                    <a:gd name="connsiteY4" fmla="*/ 0 h 206860"/>
                    <a:gd name="connsiteX5" fmla="*/ 14453 w 192407"/>
                    <a:gd name="connsiteY5" fmla="*/ 0 h 206860"/>
                    <a:gd name="connsiteX6" fmla="*/ 0 w 192407"/>
                    <a:gd name="connsiteY6" fmla="*/ 14453 h 206860"/>
                    <a:gd name="connsiteX7" fmla="*/ 0 w 192407"/>
                    <a:gd name="connsiteY7" fmla="*/ 14453 h 206860"/>
                    <a:gd name="connsiteX8" fmla="*/ 0 w 192407"/>
                    <a:gd name="connsiteY8" fmla="*/ 206861 h 206860"/>
                    <a:gd name="connsiteX9" fmla="*/ 29810 w 192407"/>
                    <a:gd name="connsiteY9" fmla="*/ 206861 h 206860"/>
                    <a:gd name="connsiteX10" fmla="*/ 29810 w 192407"/>
                    <a:gd name="connsiteY10" fmla="*/ 118335 h 206860"/>
                    <a:gd name="connsiteX11" fmla="*/ 103882 w 192407"/>
                    <a:gd name="connsiteY11" fmla="*/ 118335 h 206860"/>
                    <a:gd name="connsiteX12" fmla="*/ 118335 w 192407"/>
                    <a:gd name="connsiteY12" fmla="*/ 132788 h 206860"/>
                    <a:gd name="connsiteX13" fmla="*/ 118335 w 192407"/>
                    <a:gd name="connsiteY13" fmla="*/ 132788 h 206860"/>
                    <a:gd name="connsiteX14" fmla="*/ 177954 w 192407"/>
                    <a:gd name="connsiteY14" fmla="*/ 132788 h 206860"/>
                    <a:gd name="connsiteX15" fmla="*/ 192408 w 192407"/>
                    <a:gd name="connsiteY15" fmla="*/ 118335 h 206860"/>
                    <a:gd name="connsiteX16" fmla="*/ 192408 w 192407"/>
                    <a:gd name="connsiteY16" fmla="*/ 118335 h 206860"/>
                    <a:gd name="connsiteX17" fmla="*/ 192408 w 192407"/>
                    <a:gd name="connsiteY17" fmla="*/ 29809 h 206860"/>
                    <a:gd name="connsiteX18" fmla="*/ 177051 w 192407"/>
                    <a:gd name="connsiteY18" fmla="*/ 14453 h 206860"/>
                    <a:gd name="connsiteX19" fmla="*/ 102979 w 192407"/>
                    <a:gd name="connsiteY19" fmla="*/ 89429 h 206860"/>
                    <a:gd name="connsiteX20" fmla="*/ 28906 w 192407"/>
                    <a:gd name="connsiteY20" fmla="*/ 89429 h 206860"/>
                    <a:gd name="connsiteX21" fmla="*/ 28906 w 192407"/>
                    <a:gd name="connsiteY21" fmla="*/ 29809 h 206860"/>
                    <a:gd name="connsiteX22" fmla="*/ 102979 w 192407"/>
                    <a:gd name="connsiteY22" fmla="*/ 29809 h 206860"/>
                    <a:gd name="connsiteX23" fmla="*/ 102979 w 192407"/>
                    <a:gd name="connsiteY23" fmla="*/ 89429 h 206860"/>
                    <a:gd name="connsiteX24" fmla="*/ 162598 w 192407"/>
                    <a:gd name="connsiteY24" fmla="*/ 103882 h 206860"/>
                    <a:gd name="connsiteX25" fmla="*/ 132788 w 192407"/>
                    <a:gd name="connsiteY25" fmla="*/ 103882 h 206860"/>
                    <a:gd name="connsiteX26" fmla="*/ 132788 w 192407"/>
                    <a:gd name="connsiteY26" fmla="*/ 44263 h 206860"/>
                    <a:gd name="connsiteX27" fmla="*/ 162598 w 192407"/>
                    <a:gd name="connsiteY27" fmla="*/ 44263 h 206860"/>
                    <a:gd name="connsiteX28" fmla="*/ 162598 w 192407"/>
                    <a:gd name="connsiteY28" fmla="*/ 103882 h 2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407" h="206860">
                      <a:moveTo>
                        <a:pt x="177051" y="14453"/>
                      </a:moveTo>
                      <a:cubicBezTo>
                        <a:pt x="177051" y="14453"/>
                        <a:pt x="177051" y="14453"/>
                        <a:pt x="177051" y="14453"/>
                      </a:cubicBezTo>
                      <a:lnTo>
                        <a:pt x="132788" y="14453"/>
                      </a:lnTo>
                      <a:cubicBezTo>
                        <a:pt x="132788" y="6323"/>
                        <a:pt x="126465" y="0"/>
                        <a:pt x="118335" y="0"/>
                      </a:cubicBezTo>
                      <a:cubicBezTo>
                        <a:pt x="118335" y="0"/>
                        <a:pt x="118335" y="0"/>
                        <a:pt x="118335" y="0"/>
                      </a:cubicBezTo>
                      <a:lnTo>
                        <a:pt x="14453" y="0"/>
                      </a:lnTo>
                      <a:cubicBezTo>
                        <a:pt x="6323" y="0"/>
                        <a:pt x="0" y="6323"/>
                        <a:pt x="0" y="14453"/>
                      </a:cubicBezTo>
                      <a:cubicBezTo>
                        <a:pt x="0" y="14453"/>
                        <a:pt x="0" y="14453"/>
                        <a:pt x="0" y="14453"/>
                      </a:cubicBezTo>
                      <a:lnTo>
                        <a:pt x="0" y="206861"/>
                      </a:lnTo>
                      <a:lnTo>
                        <a:pt x="29810" y="206861"/>
                      </a:lnTo>
                      <a:lnTo>
                        <a:pt x="29810" y="118335"/>
                      </a:lnTo>
                      <a:lnTo>
                        <a:pt x="103882" y="118335"/>
                      </a:lnTo>
                      <a:cubicBezTo>
                        <a:pt x="103882" y="126465"/>
                        <a:pt x="110205" y="132788"/>
                        <a:pt x="118335" y="132788"/>
                      </a:cubicBezTo>
                      <a:cubicBezTo>
                        <a:pt x="118335" y="132788"/>
                        <a:pt x="118335" y="132788"/>
                        <a:pt x="118335" y="132788"/>
                      </a:cubicBezTo>
                      <a:lnTo>
                        <a:pt x="177954" y="132788"/>
                      </a:lnTo>
                      <a:cubicBezTo>
                        <a:pt x="186084" y="132788"/>
                        <a:pt x="192408" y="126465"/>
                        <a:pt x="192408" y="118335"/>
                      </a:cubicBezTo>
                      <a:cubicBezTo>
                        <a:pt x="192408" y="118335"/>
                        <a:pt x="192408" y="118335"/>
                        <a:pt x="192408" y="118335"/>
                      </a:cubicBezTo>
                      <a:lnTo>
                        <a:pt x="192408" y="29809"/>
                      </a:lnTo>
                      <a:cubicBezTo>
                        <a:pt x="192408" y="21680"/>
                        <a:pt x="185181" y="14453"/>
                        <a:pt x="177051" y="14453"/>
                      </a:cubicBezTo>
                      <a:close/>
                      <a:moveTo>
                        <a:pt x="102979" y="89429"/>
                      </a:moveTo>
                      <a:lnTo>
                        <a:pt x="28906" y="89429"/>
                      </a:lnTo>
                      <a:lnTo>
                        <a:pt x="28906" y="29809"/>
                      </a:lnTo>
                      <a:lnTo>
                        <a:pt x="102979" y="29809"/>
                      </a:lnTo>
                      <a:lnTo>
                        <a:pt x="102979" y="89429"/>
                      </a:lnTo>
                      <a:close/>
                      <a:moveTo>
                        <a:pt x="162598" y="103882"/>
                      </a:moveTo>
                      <a:lnTo>
                        <a:pt x="132788" y="103882"/>
                      </a:lnTo>
                      <a:lnTo>
                        <a:pt x="132788" y="44263"/>
                      </a:lnTo>
                      <a:lnTo>
                        <a:pt x="162598" y="44263"/>
                      </a:lnTo>
                      <a:lnTo>
                        <a:pt x="162598" y="103882"/>
                      </a:lnTo>
                      <a:close/>
                    </a:path>
                  </a:pathLst>
                </a:custGeom>
                <a:grpFill/>
                <a:ln w="9028" cap="flat">
                  <a:noFill/>
                  <a:prstDash val="solid"/>
                  <a:miter/>
                </a:ln>
              </p:spPr>
              <p:txBody>
                <a:bodyPr rtlCol="0" anchor="ctr"/>
                <a:lstStyle/>
                <a:p>
                  <a:endParaRPr lang="en-US"/>
                </a:p>
              </p:txBody>
            </p:sp>
            <p:sp>
              <p:nvSpPr>
                <p:cNvPr id="29" name="Freeform 332">
                  <a:extLst>
                    <a:ext uri="{FF2B5EF4-FFF2-40B4-BE49-F238E27FC236}">
                      <a16:creationId xmlns:a16="http://schemas.microsoft.com/office/drawing/2014/main" id="{E53867B9-D20A-12DC-DACF-394710703BD6}"/>
                    </a:ext>
                  </a:extLst>
                </p:cNvPr>
                <p:cNvSpPr/>
                <p:nvPr/>
              </p:nvSpPr>
              <p:spPr>
                <a:xfrm>
                  <a:off x="4026418" y="2973581"/>
                  <a:ext cx="29809" cy="29809"/>
                </a:xfrm>
                <a:custGeom>
                  <a:avLst/>
                  <a:gdLst>
                    <a:gd name="connsiteX0" fmla="*/ 0 w 29809"/>
                    <a:gd name="connsiteY0" fmla="*/ 0 h 29809"/>
                    <a:gd name="connsiteX1" fmla="*/ 29810 w 29809"/>
                    <a:gd name="connsiteY1" fmla="*/ 0 h 29809"/>
                    <a:gd name="connsiteX2" fmla="*/ 29810 w 29809"/>
                    <a:gd name="connsiteY2" fmla="*/ 29810 h 29809"/>
                    <a:gd name="connsiteX3" fmla="*/ 0 w 29809"/>
                    <a:gd name="connsiteY3" fmla="*/ 29810 h 29809"/>
                  </a:gdLst>
                  <a:ahLst/>
                  <a:cxnLst>
                    <a:cxn ang="0">
                      <a:pos x="connsiteX0" y="connsiteY0"/>
                    </a:cxn>
                    <a:cxn ang="0">
                      <a:pos x="connsiteX1" y="connsiteY1"/>
                    </a:cxn>
                    <a:cxn ang="0">
                      <a:pos x="connsiteX2" y="connsiteY2"/>
                    </a:cxn>
                    <a:cxn ang="0">
                      <a:pos x="connsiteX3" y="connsiteY3"/>
                    </a:cxn>
                  </a:cxnLst>
                  <a:rect l="l" t="t" r="r" b="b"/>
                  <a:pathLst>
                    <a:path w="29809" h="29809">
                      <a:moveTo>
                        <a:pt x="0" y="0"/>
                      </a:moveTo>
                      <a:lnTo>
                        <a:pt x="29810" y="0"/>
                      </a:lnTo>
                      <a:lnTo>
                        <a:pt x="29810" y="29810"/>
                      </a:lnTo>
                      <a:lnTo>
                        <a:pt x="0" y="29810"/>
                      </a:lnTo>
                      <a:close/>
                    </a:path>
                  </a:pathLst>
                </a:custGeom>
                <a:grpFill/>
                <a:ln w="9028" cap="flat">
                  <a:noFill/>
                  <a:prstDash val="solid"/>
                  <a:miter/>
                </a:ln>
              </p:spPr>
              <p:txBody>
                <a:bodyPr rtlCol="0" anchor="ctr"/>
                <a:lstStyle/>
                <a:p>
                  <a:endParaRPr lang="en-US"/>
                </a:p>
              </p:txBody>
            </p:sp>
            <p:sp>
              <p:nvSpPr>
                <p:cNvPr id="30" name="Freeform 333">
                  <a:extLst>
                    <a:ext uri="{FF2B5EF4-FFF2-40B4-BE49-F238E27FC236}">
                      <a16:creationId xmlns:a16="http://schemas.microsoft.com/office/drawing/2014/main" id="{28EB519C-7A8A-E951-3BD1-A70D951EE670}"/>
                    </a:ext>
                  </a:extLst>
                </p:cNvPr>
                <p:cNvSpPr/>
                <p:nvPr/>
              </p:nvSpPr>
              <p:spPr>
                <a:xfrm>
                  <a:off x="4663260" y="2943772"/>
                  <a:ext cx="29809" cy="29809"/>
                </a:xfrm>
                <a:custGeom>
                  <a:avLst/>
                  <a:gdLst>
                    <a:gd name="connsiteX0" fmla="*/ 0 w 29809"/>
                    <a:gd name="connsiteY0" fmla="*/ 0 h 29809"/>
                    <a:gd name="connsiteX1" fmla="*/ 29810 w 29809"/>
                    <a:gd name="connsiteY1" fmla="*/ 0 h 29809"/>
                    <a:gd name="connsiteX2" fmla="*/ 29810 w 29809"/>
                    <a:gd name="connsiteY2" fmla="*/ 29810 h 29809"/>
                    <a:gd name="connsiteX3" fmla="*/ 0 w 29809"/>
                    <a:gd name="connsiteY3" fmla="*/ 29810 h 29809"/>
                  </a:gdLst>
                  <a:ahLst/>
                  <a:cxnLst>
                    <a:cxn ang="0">
                      <a:pos x="connsiteX0" y="connsiteY0"/>
                    </a:cxn>
                    <a:cxn ang="0">
                      <a:pos x="connsiteX1" y="connsiteY1"/>
                    </a:cxn>
                    <a:cxn ang="0">
                      <a:pos x="connsiteX2" y="connsiteY2"/>
                    </a:cxn>
                    <a:cxn ang="0">
                      <a:pos x="connsiteX3" y="connsiteY3"/>
                    </a:cxn>
                  </a:cxnLst>
                  <a:rect l="l" t="t" r="r" b="b"/>
                  <a:pathLst>
                    <a:path w="29809" h="29809">
                      <a:moveTo>
                        <a:pt x="0" y="0"/>
                      </a:moveTo>
                      <a:lnTo>
                        <a:pt x="29810" y="0"/>
                      </a:lnTo>
                      <a:lnTo>
                        <a:pt x="29810" y="29810"/>
                      </a:lnTo>
                      <a:lnTo>
                        <a:pt x="0" y="29810"/>
                      </a:lnTo>
                      <a:close/>
                    </a:path>
                  </a:pathLst>
                </a:custGeom>
                <a:grpFill/>
                <a:ln w="9028" cap="flat">
                  <a:noFill/>
                  <a:prstDash val="solid"/>
                  <a:miter/>
                </a:ln>
              </p:spPr>
              <p:txBody>
                <a:bodyPr rtlCol="0" anchor="ctr"/>
                <a:lstStyle/>
                <a:p>
                  <a:endParaRPr lang="en-US"/>
                </a:p>
              </p:txBody>
            </p:sp>
            <p:sp>
              <p:nvSpPr>
                <p:cNvPr id="31" name="Freeform 334">
                  <a:extLst>
                    <a:ext uri="{FF2B5EF4-FFF2-40B4-BE49-F238E27FC236}">
                      <a16:creationId xmlns:a16="http://schemas.microsoft.com/office/drawing/2014/main" id="{22D6D6A5-C06D-2EF2-F711-8155528E2407}"/>
                    </a:ext>
                  </a:extLst>
                </p:cNvPr>
                <p:cNvSpPr/>
                <p:nvPr/>
              </p:nvSpPr>
              <p:spPr>
                <a:xfrm>
                  <a:off x="4560281" y="3003391"/>
                  <a:ext cx="236670" cy="236670"/>
                </a:xfrm>
                <a:custGeom>
                  <a:avLst/>
                  <a:gdLst>
                    <a:gd name="connsiteX0" fmla="*/ 118335 w 236670"/>
                    <a:gd name="connsiteY0" fmla="*/ 0 h 236670"/>
                    <a:gd name="connsiteX1" fmla="*/ 0 w 236670"/>
                    <a:gd name="connsiteY1" fmla="*/ 118335 h 236670"/>
                    <a:gd name="connsiteX2" fmla="*/ 118335 w 236670"/>
                    <a:gd name="connsiteY2" fmla="*/ 236670 h 236670"/>
                    <a:gd name="connsiteX3" fmla="*/ 236670 w 236670"/>
                    <a:gd name="connsiteY3" fmla="*/ 118335 h 236670"/>
                    <a:gd name="connsiteX4" fmla="*/ 118335 w 236670"/>
                    <a:gd name="connsiteY4" fmla="*/ 0 h 236670"/>
                    <a:gd name="connsiteX5" fmla="*/ 132788 w 236670"/>
                    <a:gd name="connsiteY5" fmla="*/ 205957 h 236670"/>
                    <a:gd name="connsiteX6" fmla="*/ 132788 w 236670"/>
                    <a:gd name="connsiteY6" fmla="*/ 176148 h 236670"/>
                    <a:gd name="connsiteX7" fmla="*/ 102979 w 236670"/>
                    <a:gd name="connsiteY7" fmla="*/ 176148 h 236670"/>
                    <a:gd name="connsiteX8" fmla="*/ 102979 w 236670"/>
                    <a:gd name="connsiteY8" fmla="*/ 176148 h 236670"/>
                    <a:gd name="connsiteX9" fmla="*/ 102979 w 236670"/>
                    <a:gd name="connsiteY9" fmla="*/ 205957 h 236670"/>
                    <a:gd name="connsiteX10" fmla="*/ 28906 w 236670"/>
                    <a:gd name="connsiteY10" fmla="*/ 118335 h 236670"/>
                    <a:gd name="connsiteX11" fmla="*/ 102979 w 236670"/>
                    <a:gd name="connsiteY11" fmla="*/ 30713 h 236670"/>
                    <a:gd name="connsiteX12" fmla="*/ 102979 w 236670"/>
                    <a:gd name="connsiteY12" fmla="*/ 47876 h 236670"/>
                    <a:gd name="connsiteX13" fmla="*/ 102979 w 236670"/>
                    <a:gd name="connsiteY13" fmla="*/ 47876 h 236670"/>
                    <a:gd name="connsiteX14" fmla="*/ 127368 w 236670"/>
                    <a:gd name="connsiteY14" fmla="*/ 47876 h 236670"/>
                    <a:gd name="connsiteX15" fmla="*/ 132788 w 236670"/>
                    <a:gd name="connsiteY15" fmla="*/ 50586 h 236670"/>
                    <a:gd name="connsiteX16" fmla="*/ 132788 w 236670"/>
                    <a:gd name="connsiteY16" fmla="*/ 30713 h 236670"/>
                    <a:gd name="connsiteX17" fmla="*/ 205957 w 236670"/>
                    <a:gd name="connsiteY17" fmla="*/ 132788 h 236670"/>
                    <a:gd name="connsiteX18" fmla="*/ 132788 w 236670"/>
                    <a:gd name="connsiteY18" fmla="*/ 205957 h 2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670" h="236670">
                      <a:moveTo>
                        <a:pt x="118335" y="0"/>
                      </a:moveTo>
                      <a:cubicBezTo>
                        <a:pt x="53296" y="0"/>
                        <a:pt x="0" y="53296"/>
                        <a:pt x="0" y="118335"/>
                      </a:cubicBezTo>
                      <a:cubicBezTo>
                        <a:pt x="0" y="183374"/>
                        <a:pt x="53296" y="236670"/>
                        <a:pt x="118335" y="236670"/>
                      </a:cubicBezTo>
                      <a:cubicBezTo>
                        <a:pt x="183374" y="236670"/>
                        <a:pt x="236670" y="183374"/>
                        <a:pt x="236670" y="118335"/>
                      </a:cubicBezTo>
                      <a:cubicBezTo>
                        <a:pt x="236670" y="53296"/>
                        <a:pt x="183374" y="0"/>
                        <a:pt x="118335" y="0"/>
                      </a:cubicBezTo>
                      <a:close/>
                      <a:moveTo>
                        <a:pt x="132788" y="205957"/>
                      </a:moveTo>
                      <a:lnTo>
                        <a:pt x="132788" y="176148"/>
                      </a:lnTo>
                      <a:cubicBezTo>
                        <a:pt x="122852" y="178858"/>
                        <a:pt x="113818" y="177954"/>
                        <a:pt x="102979" y="176148"/>
                      </a:cubicBezTo>
                      <a:cubicBezTo>
                        <a:pt x="102979" y="176148"/>
                        <a:pt x="102979" y="176148"/>
                        <a:pt x="102979" y="176148"/>
                      </a:cubicBezTo>
                      <a:lnTo>
                        <a:pt x="102979" y="205957"/>
                      </a:lnTo>
                      <a:cubicBezTo>
                        <a:pt x="60523" y="198731"/>
                        <a:pt x="28906" y="161695"/>
                        <a:pt x="28906" y="118335"/>
                      </a:cubicBezTo>
                      <a:cubicBezTo>
                        <a:pt x="28906" y="74976"/>
                        <a:pt x="60523" y="37940"/>
                        <a:pt x="102979" y="30713"/>
                      </a:cubicBezTo>
                      <a:lnTo>
                        <a:pt x="102979" y="47876"/>
                      </a:lnTo>
                      <a:cubicBezTo>
                        <a:pt x="102979" y="47876"/>
                        <a:pt x="102979" y="47876"/>
                        <a:pt x="102979" y="47876"/>
                      </a:cubicBezTo>
                      <a:cubicBezTo>
                        <a:pt x="111109" y="46069"/>
                        <a:pt x="119238" y="46069"/>
                        <a:pt x="127368" y="47876"/>
                      </a:cubicBezTo>
                      <a:cubicBezTo>
                        <a:pt x="129175" y="48780"/>
                        <a:pt x="130981" y="49683"/>
                        <a:pt x="132788" y="50586"/>
                      </a:cubicBezTo>
                      <a:lnTo>
                        <a:pt x="132788" y="30713"/>
                      </a:lnTo>
                      <a:cubicBezTo>
                        <a:pt x="181568" y="38843"/>
                        <a:pt x="214087" y="84912"/>
                        <a:pt x="205957" y="132788"/>
                      </a:cubicBezTo>
                      <a:cubicBezTo>
                        <a:pt x="199634" y="170728"/>
                        <a:pt x="169824" y="199634"/>
                        <a:pt x="132788" y="205957"/>
                      </a:cubicBezTo>
                      <a:close/>
                    </a:path>
                  </a:pathLst>
                </a:custGeom>
                <a:grpFill/>
                <a:ln w="9028" cap="flat">
                  <a:noFill/>
                  <a:prstDash val="solid"/>
                  <a:miter/>
                </a:ln>
              </p:spPr>
              <p:txBody>
                <a:bodyPr rtlCol="0" anchor="ctr"/>
                <a:lstStyle/>
                <a:p>
                  <a:endParaRPr lang="en-US"/>
                </a:p>
              </p:txBody>
            </p:sp>
          </p:grpSp>
          <p:sp>
            <p:nvSpPr>
              <p:cNvPr id="22" name="Freeform 325">
                <a:extLst>
                  <a:ext uri="{FF2B5EF4-FFF2-40B4-BE49-F238E27FC236}">
                    <a16:creationId xmlns:a16="http://schemas.microsoft.com/office/drawing/2014/main" id="{6404673E-1037-359C-F432-C90480B508AB}"/>
                  </a:ext>
                </a:extLst>
              </p:cNvPr>
              <p:cNvSpPr/>
              <p:nvPr/>
            </p:nvSpPr>
            <p:spPr>
              <a:xfrm>
                <a:off x="4606351" y="3049460"/>
                <a:ext cx="111108" cy="144531"/>
              </a:xfrm>
              <a:custGeom>
                <a:avLst/>
                <a:gdLst>
                  <a:gd name="connsiteX0" fmla="*/ 111109 w 111108"/>
                  <a:gd name="connsiteY0" fmla="*/ 136402 h 144531"/>
                  <a:gd name="connsiteX1" fmla="*/ 77686 w 111108"/>
                  <a:gd name="connsiteY1" fmla="*/ 144531 h 144531"/>
                  <a:gd name="connsiteX2" fmla="*/ 25293 w 111108"/>
                  <a:gd name="connsiteY2" fmla="*/ 120142 h 144531"/>
                  <a:gd name="connsiteX3" fmla="*/ 13550 w 111108"/>
                  <a:gd name="connsiteY3" fmla="*/ 92139 h 144531"/>
                  <a:gd name="connsiteX4" fmla="*/ 0 w 111108"/>
                  <a:gd name="connsiteY4" fmla="*/ 92139 h 144531"/>
                  <a:gd name="connsiteX5" fmla="*/ 0 w 111108"/>
                  <a:gd name="connsiteY5" fmla="*/ 76782 h 144531"/>
                  <a:gd name="connsiteX6" fmla="*/ 11743 w 111108"/>
                  <a:gd name="connsiteY6" fmla="*/ 76782 h 144531"/>
                  <a:gd name="connsiteX7" fmla="*/ 11743 w 111108"/>
                  <a:gd name="connsiteY7" fmla="*/ 73169 h 144531"/>
                  <a:gd name="connsiteX8" fmla="*/ 11743 w 111108"/>
                  <a:gd name="connsiteY8" fmla="*/ 66846 h 144531"/>
                  <a:gd name="connsiteX9" fmla="*/ 0 w 111108"/>
                  <a:gd name="connsiteY9" fmla="*/ 66846 h 144531"/>
                  <a:gd name="connsiteX10" fmla="*/ 0 w 111108"/>
                  <a:gd name="connsiteY10" fmla="*/ 51489 h 144531"/>
                  <a:gd name="connsiteX11" fmla="*/ 14453 w 111108"/>
                  <a:gd name="connsiteY11" fmla="*/ 51489 h 144531"/>
                  <a:gd name="connsiteX12" fmla="*/ 28906 w 111108"/>
                  <a:gd name="connsiteY12" fmla="*/ 21680 h 144531"/>
                  <a:gd name="connsiteX13" fmla="*/ 78589 w 111108"/>
                  <a:gd name="connsiteY13" fmla="*/ 0 h 144531"/>
                  <a:gd name="connsiteX14" fmla="*/ 111109 w 111108"/>
                  <a:gd name="connsiteY14" fmla="*/ 6323 h 144531"/>
                  <a:gd name="connsiteX15" fmla="*/ 104785 w 111108"/>
                  <a:gd name="connsiteY15" fmla="*/ 30713 h 144531"/>
                  <a:gd name="connsiteX16" fmla="*/ 81299 w 111108"/>
                  <a:gd name="connsiteY16" fmla="*/ 25293 h 144531"/>
                  <a:gd name="connsiteX17" fmla="*/ 55103 w 111108"/>
                  <a:gd name="connsiteY17" fmla="*/ 37037 h 144531"/>
                  <a:gd name="connsiteX18" fmla="*/ 47876 w 111108"/>
                  <a:gd name="connsiteY18" fmla="*/ 50586 h 144531"/>
                  <a:gd name="connsiteX19" fmla="*/ 101172 w 111108"/>
                  <a:gd name="connsiteY19" fmla="*/ 50586 h 144531"/>
                  <a:gd name="connsiteX20" fmla="*/ 101172 w 111108"/>
                  <a:gd name="connsiteY20" fmla="*/ 65943 h 144531"/>
                  <a:gd name="connsiteX21" fmla="*/ 44263 w 111108"/>
                  <a:gd name="connsiteY21" fmla="*/ 65943 h 144531"/>
                  <a:gd name="connsiteX22" fmla="*/ 44263 w 111108"/>
                  <a:gd name="connsiteY22" fmla="*/ 72266 h 144531"/>
                  <a:gd name="connsiteX23" fmla="*/ 44263 w 111108"/>
                  <a:gd name="connsiteY23" fmla="*/ 75879 h 144531"/>
                  <a:gd name="connsiteX24" fmla="*/ 101172 w 111108"/>
                  <a:gd name="connsiteY24" fmla="*/ 75879 h 144531"/>
                  <a:gd name="connsiteX25" fmla="*/ 101172 w 111108"/>
                  <a:gd name="connsiteY25" fmla="*/ 91236 h 144531"/>
                  <a:gd name="connsiteX26" fmla="*/ 46973 w 111108"/>
                  <a:gd name="connsiteY26" fmla="*/ 91236 h 144531"/>
                  <a:gd name="connsiteX27" fmla="*/ 54199 w 111108"/>
                  <a:gd name="connsiteY27" fmla="*/ 106592 h 144531"/>
                  <a:gd name="connsiteX28" fmla="*/ 82202 w 111108"/>
                  <a:gd name="connsiteY28" fmla="*/ 117432 h 144531"/>
                  <a:gd name="connsiteX29" fmla="*/ 106592 w 111108"/>
                  <a:gd name="connsiteY29" fmla="*/ 112012 h 144531"/>
                  <a:gd name="connsiteX30" fmla="*/ 111109 w 111108"/>
                  <a:gd name="connsiteY30" fmla="*/ 136402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1108" h="144531">
                    <a:moveTo>
                      <a:pt x="111109" y="136402"/>
                    </a:moveTo>
                    <a:cubicBezTo>
                      <a:pt x="103882" y="140918"/>
                      <a:pt x="91236" y="144531"/>
                      <a:pt x="77686" y="144531"/>
                    </a:cubicBezTo>
                    <a:cubicBezTo>
                      <a:pt x="56909" y="144531"/>
                      <a:pt x="37036" y="135498"/>
                      <a:pt x="25293" y="120142"/>
                    </a:cubicBezTo>
                    <a:cubicBezTo>
                      <a:pt x="19873" y="112915"/>
                      <a:pt x="15357" y="103882"/>
                      <a:pt x="13550" y="92139"/>
                    </a:cubicBezTo>
                    <a:lnTo>
                      <a:pt x="0" y="92139"/>
                    </a:lnTo>
                    <a:lnTo>
                      <a:pt x="0" y="76782"/>
                    </a:lnTo>
                    <a:lnTo>
                      <a:pt x="11743" y="76782"/>
                    </a:lnTo>
                    <a:cubicBezTo>
                      <a:pt x="11743" y="75879"/>
                      <a:pt x="11743" y="74072"/>
                      <a:pt x="11743" y="73169"/>
                    </a:cubicBezTo>
                    <a:cubicBezTo>
                      <a:pt x="11743" y="71363"/>
                      <a:pt x="11743" y="68653"/>
                      <a:pt x="11743" y="66846"/>
                    </a:cubicBezTo>
                    <a:lnTo>
                      <a:pt x="0" y="66846"/>
                    </a:lnTo>
                    <a:lnTo>
                      <a:pt x="0" y="51489"/>
                    </a:lnTo>
                    <a:lnTo>
                      <a:pt x="14453" y="51489"/>
                    </a:lnTo>
                    <a:cubicBezTo>
                      <a:pt x="17163" y="39746"/>
                      <a:pt x="22583" y="29810"/>
                      <a:pt x="28906" y="21680"/>
                    </a:cubicBezTo>
                    <a:cubicBezTo>
                      <a:pt x="41553" y="8130"/>
                      <a:pt x="58716" y="0"/>
                      <a:pt x="78589" y="0"/>
                    </a:cubicBezTo>
                    <a:cubicBezTo>
                      <a:pt x="92139" y="0"/>
                      <a:pt x="102979" y="2710"/>
                      <a:pt x="111109" y="6323"/>
                    </a:cubicBezTo>
                    <a:lnTo>
                      <a:pt x="104785" y="30713"/>
                    </a:lnTo>
                    <a:cubicBezTo>
                      <a:pt x="99365" y="28003"/>
                      <a:pt x="90332" y="25293"/>
                      <a:pt x="81299" y="25293"/>
                    </a:cubicBezTo>
                    <a:cubicBezTo>
                      <a:pt x="71362" y="25293"/>
                      <a:pt x="61426" y="28906"/>
                      <a:pt x="55103" y="37037"/>
                    </a:cubicBezTo>
                    <a:cubicBezTo>
                      <a:pt x="52393" y="40649"/>
                      <a:pt x="49683" y="45166"/>
                      <a:pt x="47876" y="50586"/>
                    </a:cubicBezTo>
                    <a:lnTo>
                      <a:pt x="101172" y="50586"/>
                    </a:lnTo>
                    <a:lnTo>
                      <a:pt x="101172" y="65943"/>
                    </a:lnTo>
                    <a:lnTo>
                      <a:pt x="44263" y="65943"/>
                    </a:lnTo>
                    <a:cubicBezTo>
                      <a:pt x="44263" y="67749"/>
                      <a:pt x="44263" y="70460"/>
                      <a:pt x="44263" y="72266"/>
                    </a:cubicBezTo>
                    <a:cubicBezTo>
                      <a:pt x="44263" y="73169"/>
                      <a:pt x="44263" y="74072"/>
                      <a:pt x="44263" y="75879"/>
                    </a:cubicBezTo>
                    <a:lnTo>
                      <a:pt x="101172" y="75879"/>
                    </a:lnTo>
                    <a:lnTo>
                      <a:pt x="101172" y="91236"/>
                    </a:lnTo>
                    <a:lnTo>
                      <a:pt x="46973" y="91236"/>
                    </a:lnTo>
                    <a:cubicBezTo>
                      <a:pt x="48779" y="97559"/>
                      <a:pt x="50586" y="102979"/>
                      <a:pt x="54199" y="106592"/>
                    </a:cubicBezTo>
                    <a:cubicBezTo>
                      <a:pt x="61426" y="114722"/>
                      <a:pt x="71362" y="117432"/>
                      <a:pt x="82202" y="117432"/>
                    </a:cubicBezTo>
                    <a:cubicBezTo>
                      <a:pt x="92139" y="117432"/>
                      <a:pt x="102075" y="113819"/>
                      <a:pt x="106592" y="112012"/>
                    </a:cubicBezTo>
                    <a:lnTo>
                      <a:pt x="111109" y="136402"/>
                    </a:lnTo>
                    <a:close/>
                  </a:path>
                </a:pathLst>
              </a:custGeom>
              <a:grpFill/>
              <a:ln w="9028" cap="flat">
                <a:noFill/>
                <a:prstDash val="solid"/>
                <a:miter/>
              </a:ln>
            </p:spPr>
            <p:txBody>
              <a:bodyPr rtlCol="0" anchor="ctr"/>
              <a:lstStyle/>
              <a:p>
                <a:endParaRPr lang="en-US"/>
              </a:p>
            </p:txBody>
          </p:sp>
        </p:grpSp>
      </p:grpSp>
      <p:grpSp>
        <p:nvGrpSpPr>
          <p:cNvPr id="32" name="Group 31">
            <a:extLst>
              <a:ext uri="{FF2B5EF4-FFF2-40B4-BE49-F238E27FC236}">
                <a16:creationId xmlns:a16="http://schemas.microsoft.com/office/drawing/2014/main" id="{6CBBC48C-5B5D-FDC5-1C46-1D1E082FEE3A}"/>
              </a:ext>
            </a:extLst>
          </p:cNvPr>
          <p:cNvGrpSpPr/>
          <p:nvPr/>
        </p:nvGrpSpPr>
        <p:grpSpPr>
          <a:xfrm>
            <a:off x="1409707" y="2053584"/>
            <a:ext cx="901130" cy="901727"/>
            <a:chOff x="5614841" y="786428"/>
            <a:chExt cx="901130" cy="901727"/>
          </a:xfrm>
          <a:solidFill>
            <a:schemeClr val="bg1"/>
          </a:solidFill>
        </p:grpSpPr>
        <p:grpSp>
          <p:nvGrpSpPr>
            <p:cNvPr id="33" name="Graphic 2">
              <a:extLst>
                <a:ext uri="{FF2B5EF4-FFF2-40B4-BE49-F238E27FC236}">
                  <a16:creationId xmlns:a16="http://schemas.microsoft.com/office/drawing/2014/main" id="{88039707-3C62-0866-303C-8E4F647E6F00}"/>
                </a:ext>
              </a:extLst>
            </p:cNvPr>
            <p:cNvGrpSpPr/>
            <p:nvPr/>
          </p:nvGrpSpPr>
          <p:grpSpPr>
            <a:xfrm>
              <a:off x="5715019" y="1058540"/>
              <a:ext cx="543506" cy="445337"/>
              <a:chOff x="5715019" y="1058540"/>
              <a:chExt cx="543506" cy="445337"/>
            </a:xfrm>
            <a:grpFill/>
          </p:grpSpPr>
          <p:sp>
            <p:nvSpPr>
              <p:cNvPr id="35" name="Freeform 210">
                <a:extLst>
                  <a:ext uri="{FF2B5EF4-FFF2-40B4-BE49-F238E27FC236}">
                    <a16:creationId xmlns:a16="http://schemas.microsoft.com/office/drawing/2014/main" id="{B7859953-8935-BCFA-A9FE-C0206F73AFC4}"/>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0B582E"/>
              </a:solidFill>
              <a:ln w="9028" cap="flat">
                <a:noFill/>
                <a:prstDash val="solid"/>
                <a:miter/>
              </a:ln>
            </p:spPr>
            <p:txBody>
              <a:bodyPr rtlCol="0" anchor="ctr"/>
              <a:lstStyle/>
              <a:p>
                <a:endParaRPr lang="en-US"/>
              </a:p>
            </p:txBody>
          </p:sp>
          <p:sp>
            <p:nvSpPr>
              <p:cNvPr id="36" name="Freeform 211">
                <a:extLst>
                  <a:ext uri="{FF2B5EF4-FFF2-40B4-BE49-F238E27FC236}">
                    <a16:creationId xmlns:a16="http://schemas.microsoft.com/office/drawing/2014/main" id="{5E3CA5E8-2C6E-BB47-4ED6-E578F2A29F9A}"/>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0B582E"/>
              </a:solidFill>
              <a:ln w="9028" cap="flat">
                <a:noFill/>
                <a:prstDash val="solid"/>
                <a:miter/>
              </a:ln>
            </p:spPr>
            <p:txBody>
              <a:bodyPr rtlCol="0" anchor="ctr"/>
              <a:lstStyle/>
              <a:p>
                <a:endParaRPr lang="en-US"/>
              </a:p>
            </p:txBody>
          </p:sp>
        </p:grpSp>
        <p:sp>
          <p:nvSpPr>
            <p:cNvPr id="34" name="Freeform 209">
              <a:extLst>
                <a:ext uri="{FF2B5EF4-FFF2-40B4-BE49-F238E27FC236}">
                  <a16:creationId xmlns:a16="http://schemas.microsoft.com/office/drawing/2014/main" id="{BEFF512F-6C3D-0D03-69F5-49B5AF8227F5}"/>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grpSp>
        <p:nvGrpSpPr>
          <p:cNvPr id="37" name="Graphic 3">
            <a:extLst>
              <a:ext uri="{FF2B5EF4-FFF2-40B4-BE49-F238E27FC236}">
                <a16:creationId xmlns:a16="http://schemas.microsoft.com/office/drawing/2014/main" id="{7BB7A72C-28FC-F602-7C39-778E085EB95B}"/>
              </a:ext>
            </a:extLst>
          </p:cNvPr>
          <p:cNvGrpSpPr/>
          <p:nvPr/>
        </p:nvGrpSpPr>
        <p:grpSpPr>
          <a:xfrm>
            <a:off x="3952541" y="1944661"/>
            <a:ext cx="1097106" cy="1094362"/>
            <a:chOff x="6480067" y="1995774"/>
            <a:chExt cx="1097106" cy="1094362"/>
          </a:xfrm>
          <a:solidFill>
            <a:schemeClr val="bg1"/>
          </a:solidFill>
        </p:grpSpPr>
        <p:sp>
          <p:nvSpPr>
            <p:cNvPr id="38" name="Freeform 1382">
              <a:extLst>
                <a:ext uri="{FF2B5EF4-FFF2-40B4-BE49-F238E27FC236}">
                  <a16:creationId xmlns:a16="http://schemas.microsoft.com/office/drawing/2014/main" id="{48697A77-F77F-04C8-B2DE-5D10462E68E7}"/>
                </a:ext>
              </a:extLst>
            </p:cNvPr>
            <p:cNvSpPr/>
            <p:nvPr/>
          </p:nvSpPr>
          <p:spPr>
            <a:xfrm>
              <a:off x="6485552" y="3054480"/>
              <a:ext cx="1088878" cy="35655"/>
            </a:xfrm>
            <a:custGeom>
              <a:avLst/>
              <a:gdLst>
                <a:gd name="connsiteX0" fmla="*/ 0 w 1088878"/>
                <a:gd name="connsiteY0" fmla="*/ 0 h 35655"/>
                <a:gd name="connsiteX1" fmla="*/ 1088879 w 1088878"/>
                <a:gd name="connsiteY1" fmla="*/ 0 h 35655"/>
                <a:gd name="connsiteX2" fmla="*/ 1088879 w 1088878"/>
                <a:gd name="connsiteY2" fmla="*/ 35656 h 35655"/>
                <a:gd name="connsiteX3" fmla="*/ 0 w 1088878"/>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088878" h="35655">
                  <a:moveTo>
                    <a:pt x="0" y="0"/>
                  </a:moveTo>
                  <a:lnTo>
                    <a:pt x="1088879" y="0"/>
                  </a:lnTo>
                  <a:lnTo>
                    <a:pt x="1088879" y="35656"/>
                  </a:lnTo>
                  <a:lnTo>
                    <a:pt x="0" y="35656"/>
                  </a:lnTo>
                  <a:close/>
                </a:path>
              </a:pathLst>
            </a:custGeom>
            <a:grpFill/>
            <a:ln w="27426" cap="flat">
              <a:noFill/>
              <a:prstDash val="solid"/>
              <a:miter/>
            </a:ln>
          </p:spPr>
          <p:txBody>
            <a:bodyPr rtlCol="0" anchor="ctr"/>
            <a:lstStyle/>
            <a:p>
              <a:endParaRPr lang="en-US"/>
            </a:p>
          </p:txBody>
        </p:sp>
        <p:grpSp>
          <p:nvGrpSpPr>
            <p:cNvPr id="39" name="Graphic 3">
              <a:extLst>
                <a:ext uri="{FF2B5EF4-FFF2-40B4-BE49-F238E27FC236}">
                  <a16:creationId xmlns:a16="http://schemas.microsoft.com/office/drawing/2014/main" id="{DDA25743-3D01-599B-3E32-326C9D3F5E52}"/>
                </a:ext>
              </a:extLst>
            </p:cNvPr>
            <p:cNvGrpSpPr/>
            <p:nvPr/>
          </p:nvGrpSpPr>
          <p:grpSpPr>
            <a:xfrm>
              <a:off x="6480067" y="1995774"/>
              <a:ext cx="1097106" cy="943510"/>
              <a:chOff x="6480067" y="1995774"/>
              <a:chExt cx="1097106" cy="943510"/>
            </a:xfrm>
            <a:grpFill/>
          </p:grpSpPr>
          <p:sp>
            <p:nvSpPr>
              <p:cNvPr id="65" name="Freeform 1409">
                <a:extLst>
                  <a:ext uri="{FF2B5EF4-FFF2-40B4-BE49-F238E27FC236}">
                    <a16:creationId xmlns:a16="http://schemas.microsoft.com/office/drawing/2014/main" id="{EBC3F714-C715-7BC8-BD09-4808479207B2}"/>
                  </a:ext>
                </a:extLst>
              </p:cNvPr>
              <p:cNvSpPr/>
              <p:nvPr/>
            </p:nvSpPr>
            <p:spPr>
              <a:xfrm>
                <a:off x="6872282" y="1995774"/>
                <a:ext cx="603408" cy="307189"/>
              </a:xfrm>
              <a:custGeom>
                <a:avLst/>
                <a:gdLst>
                  <a:gd name="connsiteX0" fmla="*/ 38399 w 603408"/>
                  <a:gd name="connsiteY0" fmla="*/ 126167 h 307189"/>
                  <a:gd name="connsiteX1" fmla="*/ 156338 w 603408"/>
                  <a:gd name="connsiteY1" fmla="*/ 109710 h 307189"/>
                  <a:gd name="connsiteX2" fmla="*/ 444329 w 603408"/>
                  <a:gd name="connsiteY2" fmla="*/ 216678 h 307189"/>
                  <a:gd name="connsiteX3" fmla="*/ 403187 w 603408"/>
                  <a:gd name="connsiteY3" fmla="*/ 257819 h 307189"/>
                  <a:gd name="connsiteX4" fmla="*/ 603409 w 603408"/>
                  <a:gd name="connsiteY4" fmla="*/ 307189 h 307189"/>
                  <a:gd name="connsiteX5" fmla="*/ 554039 w 603408"/>
                  <a:gd name="connsiteY5" fmla="*/ 106968 h 307189"/>
                  <a:gd name="connsiteX6" fmla="*/ 521126 w 603408"/>
                  <a:gd name="connsiteY6" fmla="*/ 139881 h 307189"/>
                  <a:gd name="connsiteX7" fmla="*/ 159080 w 603408"/>
                  <a:gd name="connsiteY7" fmla="*/ 0 h 307189"/>
                  <a:gd name="connsiteX8" fmla="*/ 13714 w 603408"/>
                  <a:gd name="connsiteY8" fmla="*/ 19199 h 307189"/>
                  <a:gd name="connsiteX9" fmla="*/ 0 w 603408"/>
                  <a:gd name="connsiteY9" fmla="*/ 21942 h 307189"/>
                  <a:gd name="connsiteX10" fmla="*/ 0 w 603408"/>
                  <a:gd name="connsiteY10" fmla="*/ 123424 h 307189"/>
                  <a:gd name="connsiteX11" fmla="*/ 35656 w 603408"/>
                  <a:gd name="connsiteY11" fmla="*/ 120681 h 307189"/>
                  <a:gd name="connsiteX12" fmla="*/ 38399 w 603408"/>
                  <a:gd name="connsiteY12" fmla="*/ 126167 h 307189"/>
                  <a:gd name="connsiteX13" fmla="*/ 32914 w 603408"/>
                  <a:gd name="connsiteY13" fmla="*/ 54855 h 307189"/>
                  <a:gd name="connsiteX14" fmla="*/ 156338 w 603408"/>
                  <a:gd name="connsiteY14" fmla="*/ 41141 h 307189"/>
                  <a:gd name="connsiteX15" fmla="*/ 507412 w 603408"/>
                  <a:gd name="connsiteY15" fmla="*/ 181022 h 307189"/>
                  <a:gd name="connsiteX16" fmla="*/ 521126 w 603408"/>
                  <a:gd name="connsiteY16" fmla="*/ 191993 h 307189"/>
                  <a:gd name="connsiteX17" fmla="*/ 534840 w 603408"/>
                  <a:gd name="connsiteY17" fmla="*/ 178280 h 307189"/>
                  <a:gd name="connsiteX18" fmla="*/ 554039 w 603408"/>
                  <a:gd name="connsiteY18" fmla="*/ 260562 h 307189"/>
                  <a:gd name="connsiteX19" fmla="*/ 471756 w 603408"/>
                  <a:gd name="connsiteY19" fmla="*/ 241363 h 307189"/>
                  <a:gd name="connsiteX20" fmla="*/ 496441 w 603408"/>
                  <a:gd name="connsiteY20" fmla="*/ 216678 h 307189"/>
                  <a:gd name="connsiteX21" fmla="*/ 482727 w 603408"/>
                  <a:gd name="connsiteY21" fmla="*/ 202964 h 307189"/>
                  <a:gd name="connsiteX22" fmla="*/ 156338 w 603408"/>
                  <a:gd name="connsiteY22" fmla="*/ 74054 h 307189"/>
                  <a:gd name="connsiteX23" fmla="*/ 32914 w 603408"/>
                  <a:gd name="connsiteY23" fmla="*/ 90511 h 307189"/>
                  <a:gd name="connsiteX24" fmla="*/ 32914 w 603408"/>
                  <a:gd name="connsiteY24" fmla="*/ 54855 h 3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408" h="307189">
                    <a:moveTo>
                      <a:pt x="38399" y="126167"/>
                    </a:moveTo>
                    <a:cubicBezTo>
                      <a:pt x="76797" y="115196"/>
                      <a:pt x="115197" y="109710"/>
                      <a:pt x="156338" y="109710"/>
                    </a:cubicBezTo>
                    <a:cubicBezTo>
                      <a:pt x="263306" y="109710"/>
                      <a:pt x="364788" y="148109"/>
                      <a:pt x="444329" y="216678"/>
                    </a:cubicBezTo>
                    <a:lnTo>
                      <a:pt x="403187" y="257819"/>
                    </a:lnTo>
                    <a:lnTo>
                      <a:pt x="603409" y="307189"/>
                    </a:lnTo>
                    <a:lnTo>
                      <a:pt x="554039" y="106968"/>
                    </a:lnTo>
                    <a:lnTo>
                      <a:pt x="521126" y="139881"/>
                    </a:lnTo>
                    <a:cubicBezTo>
                      <a:pt x="422386" y="49370"/>
                      <a:pt x="293476" y="0"/>
                      <a:pt x="159080" y="0"/>
                    </a:cubicBezTo>
                    <a:cubicBezTo>
                      <a:pt x="109711" y="0"/>
                      <a:pt x="60341" y="5485"/>
                      <a:pt x="13714" y="19199"/>
                    </a:cubicBezTo>
                    <a:lnTo>
                      <a:pt x="0" y="21942"/>
                    </a:lnTo>
                    <a:lnTo>
                      <a:pt x="0" y="123424"/>
                    </a:lnTo>
                    <a:lnTo>
                      <a:pt x="35656" y="120681"/>
                    </a:lnTo>
                    <a:lnTo>
                      <a:pt x="38399" y="126167"/>
                    </a:lnTo>
                    <a:close/>
                    <a:moveTo>
                      <a:pt x="32914" y="54855"/>
                    </a:moveTo>
                    <a:cubicBezTo>
                      <a:pt x="74055" y="43884"/>
                      <a:pt x="115197" y="41141"/>
                      <a:pt x="156338" y="41141"/>
                    </a:cubicBezTo>
                    <a:cubicBezTo>
                      <a:pt x="287991" y="41141"/>
                      <a:pt x="411415" y="90511"/>
                      <a:pt x="507412" y="181022"/>
                    </a:cubicBezTo>
                    <a:lnTo>
                      <a:pt x="521126" y="191993"/>
                    </a:lnTo>
                    <a:lnTo>
                      <a:pt x="534840" y="178280"/>
                    </a:lnTo>
                    <a:lnTo>
                      <a:pt x="554039" y="260562"/>
                    </a:lnTo>
                    <a:lnTo>
                      <a:pt x="471756" y="241363"/>
                    </a:lnTo>
                    <a:lnTo>
                      <a:pt x="496441" y="216678"/>
                    </a:lnTo>
                    <a:lnTo>
                      <a:pt x="482727" y="202964"/>
                    </a:lnTo>
                    <a:cubicBezTo>
                      <a:pt x="394958" y="117939"/>
                      <a:pt x="279763" y="74054"/>
                      <a:pt x="156338" y="74054"/>
                    </a:cubicBezTo>
                    <a:cubicBezTo>
                      <a:pt x="115197" y="74054"/>
                      <a:pt x="74055" y="79540"/>
                      <a:pt x="32914" y="90511"/>
                    </a:cubicBezTo>
                    <a:lnTo>
                      <a:pt x="32914" y="54855"/>
                    </a:lnTo>
                    <a:close/>
                  </a:path>
                </a:pathLst>
              </a:custGeom>
              <a:solidFill>
                <a:srgbClr val="297239"/>
              </a:solidFill>
              <a:ln w="27426" cap="flat">
                <a:noFill/>
                <a:prstDash val="solid"/>
                <a:miter/>
              </a:ln>
            </p:spPr>
            <p:txBody>
              <a:bodyPr rtlCol="0" anchor="ctr"/>
              <a:lstStyle/>
              <a:p>
                <a:endParaRPr lang="en-US"/>
              </a:p>
            </p:txBody>
          </p:sp>
          <p:sp>
            <p:nvSpPr>
              <p:cNvPr id="66" name="Freeform 1410">
                <a:extLst>
                  <a:ext uri="{FF2B5EF4-FFF2-40B4-BE49-F238E27FC236}">
                    <a16:creationId xmlns:a16="http://schemas.microsoft.com/office/drawing/2014/main" id="{3F6FFDB5-61A0-C900-60AC-C1AE1CDCB4F4}"/>
                  </a:ext>
                </a:extLst>
              </p:cNvPr>
              <p:cNvSpPr/>
              <p:nvPr/>
            </p:nvSpPr>
            <p:spPr>
              <a:xfrm>
                <a:off x="6480067" y="2099999"/>
                <a:ext cx="307189" cy="603407"/>
              </a:xfrm>
              <a:custGeom>
                <a:avLst/>
                <a:gdLst>
                  <a:gd name="connsiteX0" fmla="*/ 24685 w 307189"/>
                  <a:gd name="connsiteY0" fmla="*/ 589694 h 603407"/>
                  <a:gd name="connsiteX1" fmla="*/ 27428 w 307189"/>
                  <a:gd name="connsiteY1" fmla="*/ 603408 h 603407"/>
                  <a:gd name="connsiteX2" fmla="*/ 128910 w 307189"/>
                  <a:gd name="connsiteY2" fmla="*/ 603408 h 603407"/>
                  <a:gd name="connsiteX3" fmla="*/ 126167 w 307189"/>
                  <a:gd name="connsiteY3" fmla="*/ 567752 h 603407"/>
                  <a:gd name="connsiteX4" fmla="*/ 126167 w 307189"/>
                  <a:gd name="connsiteY4" fmla="*/ 565009 h 603407"/>
                  <a:gd name="connsiteX5" fmla="*/ 109711 w 307189"/>
                  <a:gd name="connsiteY5" fmla="*/ 447070 h 603407"/>
                  <a:gd name="connsiteX6" fmla="*/ 216678 w 307189"/>
                  <a:gd name="connsiteY6" fmla="*/ 159080 h 603407"/>
                  <a:gd name="connsiteX7" fmla="*/ 257820 w 307189"/>
                  <a:gd name="connsiteY7" fmla="*/ 200221 h 603407"/>
                  <a:gd name="connsiteX8" fmla="*/ 307189 w 307189"/>
                  <a:gd name="connsiteY8" fmla="*/ 0 h 603407"/>
                  <a:gd name="connsiteX9" fmla="*/ 106968 w 307189"/>
                  <a:gd name="connsiteY9" fmla="*/ 49369 h 603407"/>
                  <a:gd name="connsiteX10" fmla="*/ 139880 w 307189"/>
                  <a:gd name="connsiteY10" fmla="*/ 82283 h 603407"/>
                  <a:gd name="connsiteX11" fmla="*/ 0 w 307189"/>
                  <a:gd name="connsiteY11" fmla="*/ 444327 h 603407"/>
                  <a:gd name="connsiteX12" fmla="*/ 24685 w 307189"/>
                  <a:gd name="connsiteY12" fmla="*/ 589694 h 603407"/>
                  <a:gd name="connsiteX13" fmla="*/ 24685 w 307189"/>
                  <a:gd name="connsiteY13" fmla="*/ 589694 h 603407"/>
                  <a:gd name="connsiteX14" fmla="*/ 181022 w 307189"/>
                  <a:gd name="connsiteY14" fmla="*/ 93254 h 603407"/>
                  <a:gd name="connsiteX15" fmla="*/ 191994 w 307189"/>
                  <a:gd name="connsiteY15" fmla="*/ 79540 h 603407"/>
                  <a:gd name="connsiteX16" fmla="*/ 178280 w 307189"/>
                  <a:gd name="connsiteY16" fmla="*/ 65826 h 603407"/>
                  <a:gd name="connsiteX17" fmla="*/ 260563 w 307189"/>
                  <a:gd name="connsiteY17" fmla="*/ 46627 h 603407"/>
                  <a:gd name="connsiteX18" fmla="*/ 241363 w 307189"/>
                  <a:gd name="connsiteY18" fmla="*/ 128910 h 603407"/>
                  <a:gd name="connsiteX19" fmla="*/ 216678 w 307189"/>
                  <a:gd name="connsiteY19" fmla="*/ 104225 h 603407"/>
                  <a:gd name="connsiteX20" fmla="*/ 202965 w 307189"/>
                  <a:gd name="connsiteY20" fmla="*/ 117938 h 603407"/>
                  <a:gd name="connsiteX21" fmla="*/ 74054 w 307189"/>
                  <a:gd name="connsiteY21" fmla="*/ 444327 h 603407"/>
                  <a:gd name="connsiteX22" fmla="*/ 90511 w 307189"/>
                  <a:gd name="connsiteY22" fmla="*/ 567752 h 603407"/>
                  <a:gd name="connsiteX23" fmla="*/ 54855 w 307189"/>
                  <a:gd name="connsiteY23" fmla="*/ 567752 h 603407"/>
                  <a:gd name="connsiteX24" fmla="*/ 41142 w 307189"/>
                  <a:gd name="connsiteY24" fmla="*/ 444327 h 603407"/>
                  <a:gd name="connsiteX25" fmla="*/ 181022 w 307189"/>
                  <a:gd name="connsiteY25" fmla="*/ 93254 h 603407"/>
                  <a:gd name="connsiteX26" fmla="*/ 181022 w 307189"/>
                  <a:gd name="connsiteY26" fmla="*/ 93254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189" h="603407">
                    <a:moveTo>
                      <a:pt x="24685" y="589694"/>
                    </a:moveTo>
                    <a:lnTo>
                      <a:pt x="27428" y="603408"/>
                    </a:lnTo>
                    <a:lnTo>
                      <a:pt x="128910" y="603408"/>
                    </a:lnTo>
                    <a:lnTo>
                      <a:pt x="126167" y="567752"/>
                    </a:lnTo>
                    <a:lnTo>
                      <a:pt x="126167" y="565009"/>
                    </a:lnTo>
                    <a:cubicBezTo>
                      <a:pt x="115196" y="526610"/>
                      <a:pt x="109711" y="488211"/>
                      <a:pt x="109711" y="447070"/>
                    </a:cubicBezTo>
                    <a:cubicBezTo>
                      <a:pt x="109711" y="340102"/>
                      <a:pt x="148109" y="238620"/>
                      <a:pt x="216678" y="159080"/>
                    </a:cubicBezTo>
                    <a:lnTo>
                      <a:pt x="257820" y="200221"/>
                    </a:lnTo>
                    <a:lnTo>
                      <a:pt x="307189" y="0"/>
                    </a:lnTo>
                    <a:lnTo>
                      <a:pt x="106968" y="49369"/>
                    </a:lnTo>
                    <a:lnTo>
                      <a:pt x="139880" y="82283"/>
                    </a:lnTo>
                    <a:cubicBezTo>
                      <a:pt x="49369" y="181022"/>
                      <a:pt x="0" y="309932"/>
                      <a:pt x="0" y="444327"/>
                    </a:cubicBezTo>
                    <a:cubicBezTo>
                      <a:pt x="5485" y="493697"/>
                      <a:pt x="10971" y="543067"/>
                      <a:pt x="24685" y="589694"/>
                    </a:cubicBezTo>
                    <a:lnTo>
                      <a:pt x="24685" y="589694"/>
                    </a:lnTo>
                    <a:close/>
                    <a:moveTo>
                      <a:pt x="181022" y="93254"/>
                    </a:moveTo>
                    <a:lnTo>
                      <a:pt x="191994" y="79540"/>
                    </a:lnTo>
                    <a:lnTo>
                      <a:pt x="178280" y="65826"/>
                    </a:lnTo>
                    <a:lnTo>
                      <a:pt x="260563" y="46627"/>
                    </a:lnTo>
                    <a:lnTo>
                      <a:pt x="241363" y="128910"/>
                    </a:lnTo>
                    <a:lnTo>
                      <a:pt x="216678" y="104225"/>
                    </a:lnTo>
                    <a:lnTo>
                      <a:pt x="202965" y="117938"/>
                    </a:lnTo>
                    <a:cubicBezTo>
                      <a:pt x="117939" y="205707"/>
                      <a:pt x="74054" y="320903"/>
                      <a:pt x="74054" y="444327"/>
                    </a:cubicBezTo>
                    <a:cubicBezTo>
                      <a:pt x="74054" y="485469"/>
                      <a:pt x="79540" y="526610"/>
                      <a:pt x="90511" y="567752"/>
                    </a:cubicBezTo>
                    <a:lnTo>
                      <a:pt x="54855" y="567752"/>
                    </a:lnTo>
                    <a:cubicBezTo>
                      <a:pt x="43884" y="526610"/>
                      <a:pt x="41142" y="485469"/>
                      <a:pt x="41142" y="444327"/>
                    </a:cubicBezTo>
                    <a:cubicBezTo>
                      <a:pt x="41142" y="312675"/>
                      <a:pt x="90511" y="189250"/>
                      <a:pt x="181022" y="93254"/>
                    </a:cubicBezTo>
                    <a:lnTo>
                      <a:pt x="181022" y="93254"/>
                    </a:lnTo>
                    <a:close/>
                  </a:path>
                </a:pathLst>
              </a:custGeom>
              <a:solidFill>
                <a:srgbClr val="297239"/>
              </a:solidFill>
              <a:ln w="27426" cap="flat">
                <a:noFill/>
                <a:prstDash val="solid"/>
                <a:miter/>
              </a:ln>
            </p:spPr>
            <p:txBody>
              <a:bodyPr rtlCol="0" anchor="ctr"/>
              <a:lstStyle/>
              <a:p>
                <a:endParaRPr lang="en-US"/>
              </a:p>
            </p:txBody>
          </p:sp>
          <p:sp>
            <p:nvSpPr>
              <p:cNvPr id="67" name="Freeform 1411">
                <a:extLst>
                  <a:ext uri="{FF2B5EF4-FFF2-40B4-BE49-F238E27FC236}">
                    <a16:creationId xmlns:a16="http://schemas.microsoft.com/office/drawing/2014/main" id="{EC42062E-BCA7-3469-2054-4A05179747CC}"/>
                  </a:ext>
                </a:extLst>
              </p:cNvPr>
              <p:cNvSpPr/>
              <p:nvPr/>
            </p:nvSpPr>
            <p:spPr>
              <a:xfrm>
                <a:off x="7269984" y="2335876"/>
                <a:ext cx="307190" cy="603407"/>
              </a:xfrm>
              <a:custGeom>
                <a:avLst/>
                <a:gdLst>
                  <a:gd name="connsiteX0" fmla="*/ 181023 w 307190"/>
                  <a:gd name="connsiteY0" fmla="*/ 35656 h 603407"/>
                  <a:gd name="connsiteX1" fmla="*/ 181023 w 307190"/>
                  <a:gd name="connsiteY1" fmla="*/ 38399 h 603407"/>
                  <a:gd name="connsiteX2" fmla="*/ 197480 w 307190"/>
                  <a:gd name="connsiteY2" fmla="*/ 156337 h 603407"/>
                  <a:gd name="connsiteX3" fmla="*/ 90511 w 307190"/>
                  <a:gd name="connsiteY3" fmla="*/ 444327 h 603407"/>
                  <a:gd name="connsiteX4" fmla="*/ 49369 w 307190"/>
                  <a:gd name="connsiteY4" fmla="*/ 403186 h 603407"/>
                  <a:gd name="connsiteX5" fmla="*/ 0 w 307190"/>
                  <a:gd name="connsiteY5" fmla="*/ 603408 h 603407"/>
                  <a:gd name="connsiteX6" fmla="*/ 200222 w 307190"/>
                  <a:gd name="connsiteY6" fmla="*/ 554038 h 603407"/>
                  <a:gd name="connsiteX7" fmla="*/ 167309 w 307190"/>
                  <a:gd name="connsiteY7" fmla="*/ 521125 h 603407"/>
                  <a:gd name="connsiteX8" fmla="*/ 307190 w 307190"/>
                  <a:gd name="connsiteY8" fmla="*/ 159080 h 603407"/>
                  <a:gd name="connsiteX9" fmla="*/ 287991 w 307190"/>
                  <a:gd name="connsiteY9" fmla="*/ 13714 h 603407"/>
                  <a:gd name="connsiteX10" fmla="*/ 285248 w 307190"/>
                  <a:gd name="connsiteY10" fmla="*/ 0 h 603407"/>
                  <a:gd name="connsiteX11" fmla="*/ 178280 w 307190"/>
                  <a:gd name="connsiteY11" fmla="*/ 0 h 603407"/>
                  <a:gd name="connsiteX12" fmla="*/ 181023 w 307190"/>
                  <a:gd name="connsiteY12" fmla="*/ 35656 h 603407"/>
                  <a:gd name="connsiteX13" fmla="*/ 252335 w 307190"/>
                  <a:gd name="connsiteY13" fmla="*/ 32913 h 603407"/>
                  <a:gd name="connsiteX14" fmla="*/ 266049 w 307190"/>
                  <a:gd name="connsiteY14" fmla="*/ 156337 h 603407"/>
                  <a:gd name="connsiteX15" fmla="*/ 126167 w 307190"/>
                  <a:gd name="connsiteY15" fmla="*/ 507411 h 603407"/>
                  <a:gd name="connsiteX16" fmla="*/ 115197 w 307190"/>
                  <a:gd name="connsiteY16" fmla="*/ 521125 h 603407"/>
                  <a:gd name="connsiteX17" fmla="*/ 128910 w 307190"/>
                  <a:gd name="connsiteY17" fmla="*/ 534839 h 603407"/>
                  <a:gd name="connsiteX18" fmla="*/ 46627 w 307190"/>
                  <a:gd name="connsiteY18" fmla="*/ 554038 h 603407"/>
                  <a:gd name="connsiteX19" fmla="*/ 65826 w 307190"/>
                  <a:gd name="connsiteY19" fmla="*/ 471755 h 603407"/>
                  <a:gd name="connsiteX20" fmla="*/ 90511 w 307190"/>
                  <a:gd name="connsiteY20" fmla="*/ 496440 h 603407"/>
                  <a:gd name="connsiteX21" fmla="*/ 104225 w 307190"/>
                  <a:gd name="connsiteY21" fmla="*/ 482726 h 603407"/>
                  <a:gd name="connsiteX22" fmla="*/ 233135 w 307190"/>
                  <a:gd name="connsiteY22" fmla="*/ 156337 h 603407"/>
                  <a:gd name="connsiteX23" fmla="*/ 216678 w 307190"/>
                  <a:gd name="connsiteY23" fmla="*/ 32913 h 603407"/>
                  <a:gd name="connsiteX24" fmla="*/ 252335 w 307190"/>
                  <a:gd name="connsiteY24" fmla="*/ 32913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7190" h="603407">
                    <a:moveTo>
                      <a:pt x="181023" y="35656"/>
                    </a:moveTo>
                    <a:lnTo>
                      <a:pt x="181023" y="38399"/>
                    </a:lnTo>
                    <a:cubicBezTo>
                      <a:pt x="191994" y="76797"/>
                      <a:pt x="197480" y="115196"/>
                      <a:pt x="197480" y="156337"/>
                    </a:cubicBezTo>
                    <a:cubicBezTo>
                      <a:pt x="197480" y="263305"/>
                      <a:pt x="159080" y="364787"/>
                      <a:pt x="90511" y="444327"/>
                    </a:cubicBezTo>
                    <a:lnTo>
                      <a:pt x="49369" y="403186"/>
                    </a:lnTo>
                    <a:lnTo>
                      <a:pt x="0" y="603408"/>
                    </a:lnTo>
                    <a:lnTo>
                      <a:pt x="200222" y="554038"/>
                    </a:lnTo>
                    <a:lnTo>
                      <a:pt x="167309" y="521125"/>
                    </a:lnTo>
                    <a:cubicBezTo>
                      <a:pt x="257820" y="422386"/>
                      <a:pt x="307190" y="293475"/>
                      <a:pt x="307190" y="159080"/>
                    </a:cubicBezTo>
                    <a:cubicBezTo>
                      <a:pt x="307190" y="109710"/>
                      <a:pt x="301704" y="60341"/>
                      <a:pt x="287991" y="13714"/>
                    </a:cubicBezTo>
                    <a:lnTo>
                      <a:pt x="285248" y="0"/>
                    </a:lnTo>
                    <a:lnTo>
                      <a:pt x="178280" y="0"/>
                    </a:lnTo>
                    <a:lnTo>
                      <a:pt x="181023" y="35656"/>
                    </a:lnTo>
                    <a:close/>
                    <a:moveTo>
                      <a:pt x="252335" y="32913"/>
                    </a:moveTo>
                    <a:cubicBezTo>
                      <a:pt x="263306" y="74054"/>
                      <a:pt x="266049" y="115196"/>
                      <a:pt x="266049" y="156337"/>
                    </a:cubicBezTo>
                    <a:cubicBezTo>
                      <a:pt x="266049" y="287990"/>
                      <a:pt x="216678" y="411414"/>
                      <a:pt x="126167" y="507411"/>
                    </a:cubicBezTo>
                    <a:lnTo>
                      <a:pt x="115197" y="521125"/>
                    </a:lnTo>
                    <a:lnTo>
                      <a:pt x="128910" y="534839"/>
                    </a:lnTo>
                    <a:lnTo>
                      <a:pt x="46627" y="554038"/>
                    </a:lnTo>
                    <a:lnTo>
                      <a:pt x="65826" y="471755"/>
                    </a:lnTo>
                    <a:lnTo>
                      <a:pt x="90511" y="496440"/>
                    </a:lnTo>
                    <a:lnTo>
                      <a:pt x="104225" y="482726"/>
                    </a:lnTo>
                    <a:cubicBezTo>
                      <a:pt x="189251" y="394958"/>
                      <a:pt x="233135" y="279762"/>
                      <a:pt x="233135" y="156337"/>
                    </a:cubicBezTo>
                    <a:cubicBezTo>
                      <a:pt x="233135" y="115196"/>
                      <a:pt x="227649" y="74054"/>
                      <a:pt x="216678" y="32913"/>
                    </a:cubicBezTo>
                    <a:lnTo>
                      <a:pt x="252335" y="32913"/>
                    </a:lnTo>
                    <a:close/>
                  </a:path>
                </a:pathLst>
              </a:custGeom>
              <a:solidFill>
                <a:srgbClr val="297239"/>
              </a:solidFill>
              <a:ln w="27426" cap="flat">
                <a:noFill/>
                <a:prstDash val="solid"/>
                <a:miter/>
              </a:ln>
            </p:spPr>
            <p:txBody>
              <a:bodyPr rtlCol="0" anchor="ctr"/>
              <a:lstStyle/>
              <a:p>
                <a:endParaRPr lang="en-US"/>
              </a:p>
            </p:txBody>
          </p:sp>
        </p:grpSp>
        <p:sp>
          <p:nvSpPr>
            <p:cNvPr id="40" name="Freeform 1384">
              <a:extLst>
                <a:ext uri="{FF2B5EF4-FFF2-40B4-BE49-F238E27FC236}">
                  <a16:creationId xmlns:a16="http://schemas.microsoft.com/office/drawing/2014/main" id="{AC8F02B9-B4B0-3807-7A21-90E98BD4A449}"/>
                </a:ext>
              </a:extLst>
            </p:cNvPr>
            <p:cNvSpPr/>
            <p:nvPr/>
          </p:nvSpPr>
          <p:spPr>
            <a:xfrm>
              <a:off x="6853083"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41" name="Freeform 1385">
              <a:extLst>
                <a:ext uri="{FF2B5EF4-FFF2-40B4-BE49-F238E27FC236}">
                  <a16:creationId xmlns:a16="http://schemas.microsoft.com/office/drawing/2014/main" id="{AD763A0F-4EDB-6E16-0FD1-EB3CFA935461}"/>
                </a:ext>
              </a:extLst>
            </p:cNvPr>
            <p:cNvSpPr/>
            <p:nvPr/>
          </p:nvSpPr>
          <p:spPr>
            <a:xfrm>
              <a:off x="6713202" y="266775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42" name="Freeform 1386">
              <a:extLst>
                <a:ext uri="{FF2B5EF4-FFF2-40B4-BE49-F238E27FC236}">
                  <a16:creationId xmlns:a16="http://schemas.microsoft.com/office/drawing/2014/main" id="{D78DE42C-4D87-2BEA-8B8D-7E9B2996756F}"/>
                </a:ext>
              </a:extLst>
            </p:cNvPr>
            <p:cNvSpPr/>
            <p:nvPr/>
          </p:nvSpPr>
          <p:spPr>
            <a:xfrm>
              <a:off x="6784514"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43" name="Freeform 1387">
              <a:extLst>
                <a:ext uri="{FF2B5EF4-FFF2-40B4-BE49-F238E27FC236}">
                  <a16:creationId xmlns:a16="http://schemas.microsoft.com/office/drawing/2014/main" id="{347850FE-EFD1-3C42-1CFA-C03C6EB6F1B0}"/>
                </a:ext>
              </a:extLst>
            </p:cNvPr>
            <p:cNvSpPr/>
            <p:nvPr/>
          </p:nvSpPr>
          <p:spPr>
            <a:xfrm>
              <a:off x="6784514"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44" name="Freeform 1388">
              <a:extLst>
                <a:ext uri="{FF2B5EF4-FFF2-40B4-BE49-F238E27FC236}">
                  <a16:creationId xmlns:a16="http://schemas.microsoft.com/office/drawing/2014/main" id="{375D07D4-1D08-799B-674F-BC025A69C439}"/>
                </a:ext>
              </a:extLst>
            </p:cNvPr>
            <p:cNvSpPr/>
            <p:nvPr/>
          </p:nvSpPr>
          <p:spPr>
            <a:xfrm>
              <a:off x="6713202" y="273906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45" name="Freeform 1389">
              <a:extLst>
                <a:ext uri="{FF2B5EF4-FFF2-40B4-BE49-F238E27FC236}">
                  <a16:creationId xmlns:a16="http://schemas.microsoft.com/office/drawing/2014/main" id="{A2BFC618-2871-398B-6AD3-38E3523FACB2}"/>
                </a:ext>
              </a:extLst>
            </p:cNvPr>
            <p:cNvSpPr/>
            <p:nvPr/>
          </p:nvSpPr>
          <p:spPr>
            <a:xfrm>
              <a:off x="6853083"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46" name="Freeform 1390">
              <a:extLst>
                <a:ext uri="{FF2B5EF4-FFF2-40B4-BE49-F238E27FC236}">
                  <a16:creationId xmlns:a16="http://schemas.microsoft.com/office/drawing/2014/main" id="{F060B89B-8AA6-F65E-95AA-EB4C11247CEE}"/>
                </a:ext>
              </a:extLst>
            </p:cNvPr>
            <p:cNvSpPr/>
            <p:nvPr/>
          </p:nvSpPr>
          <p:spPr>
            <a:xfrm>
              <a:off x="6784514"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47" name="Freeform 1391">
              <a:extLst>
                <a:ext uri="{FF2B5EF4-FFF2-40B4-BE49-F238E27FC236}">
                  <a16:creationId xmlns:a16="http://schemas.microsoft.com/office/drawing/2014/main" id="{7A778854-7360-6572-F63C-B56E55C842BF}"/>
                </a:ext>
              </a:extLst>
            </p:cNvPr>
            <p:cNvSpPr/>
            <p:nvPr/>
          </p:nvSpPr>
          <p:spPr>
            <a:xfrm>
              <a:off x="6853083"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48" name="Freeform 1392">
              <a:extLst>
                <a:ext uri="{FF2B5EF4-FFF2-40B4-BE49-F238E27FC236}">
                  <a16:creationId xmlns:a16="http://schemas.microsoft.com/office/drawing/2014/main" id="{4FB3C5D7-C343-776D-8882-92F635F2CB53}"/>
                </a:ext>
              </a:extLst>
            </p:cNvPr>
            <p:cNvSpPr/>
            <p:nvPr/>
          </p:nvSpPr>
          <p:spPr>
            <a:xfrm>
              <a:off x="6713202" y="280763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49" name="Freeform 1393">
              <a:extLst>
                <a:ext uri="{FF2B5EF4-FFF2-40B4-BE49-F238E27FC236}">
                  <a16:creationId xmlns:a16="http://schemas.microsoft.com/office/drawing/2014/main" id="{9FC1EDAB-F6E2-FE45-7092-677BD265EB97}"/>
                </a:ext>
              </a:extLst>
            </p:cNvPr>
            <p:cNvSpPr/>
            <p:nvPr/>
          </p:nvSpPr>
          <p:spPr>
            <a:xfrm>
              <a:off x="6713202" y="2878943"/>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50" name="Freeform 1394">
              <a:extLst>
                <a:ext uri="{FF2B5EF4-FFF2-40B4-BE49-F238E27FC236}">
                  <a16:creationId xmlns:a16="http://schemas.microsoft.com/office/drawing/2014/main" id="{A0AA8BAF-CC1D-3B7C-5AD4-8036F7B0CE70}"/>
                </a:ext>
              </a:extLst>
            </p:cNvPr>
            <p:cNvSpPr/>
            <p:nvPr/>
          </p:nvSpPr>
          <p:spPr>
            <a:xfrm>
              <a:off x="6853083"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51" name="Freeform 1395">
              <a:extLst>
                <a:ext uri="{FF2B5EF4-FFF2-40B4-BE49-F238E27FC236}">
                  <a16:creationId xmlns:a16="http://schemas.microsoft.com/office/drawing/2014/main" id="{C920CBDD-6CCA-3673-30F6-387C3B257A12}"/>
                </a:ext>
              </a:extLst>
            </p:cNvPr>
            <p:cNvSpPr/>
            <p:nvPr/>
          </p:nvSpPr>
          <p:spPr>
            <a:xfrm>
              <a:off x="6784514"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52" name="Freeform 1396">
              <a:extLst>
                <a:ext uri="{FF2B5EF4-FFF2-40B4-BE49-F238E27FC236}">
                  <a16:creationId xmlns:a16="http://schemas.microsoft.com/office/drawing/2014/main" id="{691132C5-B6EC-44A9-E1BB-101BB8666CFC}"/>
                </a:ext>
              </a:extLst>
            </p:cNvPr>
            <p:cNvSpPr/>
            <p:nvPr/>
          </p:nvSpPr>
          <p:spPr>
            <a:xfrm>
              <a:off x="6748858"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53" name="Freeform 1397">
              <a:extLst>
                <a:ext uri="{FF2B5EF4-FFF2-40B4-BE49-F238E27FC236}">
                  <a16:creationId xmlns:a16="http://schemas.microsoft.com/office/drawing/2014/main" id="{8CE0F825-CF59-6326-46D2-A46CE48D8EF0}"/>
                </a:ext>
              </a:extLst>
            </p:cNvPr>
            <p:cNvSpPr/>
            <p:nvPr/>
          </p:nvSpPr>
          <p:spPr>
            <a:xfrm>
              <a:off x="6888739"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54" name="Freeform 1398">
              <a:extLst>
                <a:ext uri="{FF2B5EF4-FFF2-40B4-BE49-F238E27FC236}">
                  <a16:creationId xmlns:a16="http://schemas.microsoft.com/office/drawing/2014/main" id="{E5267388-A535-6412-D88C-AA3D356059B7}"/>
                </a:ext>
              </a:extLst>
            </p:cNvPr>
            <p:cNvSpPr/>
            <p:nvPr/>
          </p:nvSpPr>
          <p:spPr>
            <a:xfrm>
              <a:off x="6817427"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55" name="Freeform 1399">
              <a:extLst>
                <a:ext uri="{FF2B5EF4-FFF2-40B4-BE49-F238E27FC236}">
                  <a16:creationId xmlns:a16="http://schemas.microsoft.com/office/drawing/2014/main" id="{808764A1-A222-026E-7FBA-9ACE70121873}"/>
                </a:ext>
              </a:extLst>
            </p:cNvPr>
            <p:cNvSpPr/>
            <p:nvPr/>
          </p:nvSpPr>
          <p:spPr>
            <a:xfrm>
              <a:off x="6960051"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56" name="Freeform 1400">
              <a:extLst>
                <a:ext uri="{FF2B5EF4-FFF2-40B4-BE49-F238E27FC236}">
                  <a16:creationId xmlns:a16="http://schemas.microsoft.com/office/drawing/2014/main" id="{F6501597-5425-254B-C522-8714D2D35C36}"/>
                </a:ext>
              </a:extLst>
            </p:cNvPr>
            <p:cNvSpPr/>
            <p:nvPr/>
          </p:nvSpPr>
          <p:spPr>
            <a:xfrm>
              <a:off x="6888739"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57" name="Freeform 1401">
              <a:extLst>
                <a:ext uri="{FF2B5EF4-FFF2-40B4-BE49-F238E27FC236}">
                  <a16:creationId xmlns:a16="http://schemas.microsoft.com/office/drawing/2014/main" id="{51E4451E-33C2-7C5D-BD8B-435627A82920}"/>
                </a:ext>
              </a:extLst>
            </p:cNvPr>
            <p:cNvSpPr/>
            <p:nvPr/>
          </p:nvSpPr>
          <p:spPr>
            <a:xfrm>
              <a:off x="6960051"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58" name="Freeform 1402">
              <a:extLst>
                <a:ext uri="{FF2B5EF4-FFF2-40B4-BE49-F238E27FC236}">
                  <a16:creationId xmlns:a16="http://schemas.microsoft.com/office/drawing/2014/main" id="{36754DC1-1DBF-370A-4850-4727017A5704}"/>
                </a:ext>
              </a:extLst>
            </p:cNvPr>
            <p:cNvSpPr/>
            <p:nvPr/>
          </p:nvSpPr>
          <p:spPr>
            <a:xfrm>
              <a:off x="6817427"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59" name="Freeform 1403">
              <a:extLst>
                <a:ext uri="{FF2B5EF4-FFF2-40B4-BE49-F238E27FC236}">
                  <a16:creationId xmlns:a16="http://schemas.microsoft.com/office/drawing/2014/main" id="{8E89D85B-E57B-C6C5-4DA3-EF9CBF871031}"/>
                </a:ext>
              </a:extLst>
            </p:cNvPr>
            <p:cNvSpPr/>
            <p:nvPr/>
          </p:nvSpPr>
          <p:spPr>
            <a:xfrm>
              <a:off x="6748858"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60" name="Freeform 1404">
              <a:extLst>
                <a:ext uri="{FF2B5EF4-FFF2-40B4-BE49-F238E27FC236}">
                  <a16:creationId xmlns:a16="http://schemas.microsoft.com/office/drawing/2014/main" id="{01EE8B1C-E4BD-EA2B-14DB-08F2D439FF9B}"/>
                </a:ext>
              </a:extLst>
            </p:cNvPr>
            <p:cNvSpPr/>
            <p:nvPr/>
          </p:nvSpPr>
          <p:spPr>
            <a:xfrm>
              <a:off x="6748858"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61" name="Freeform 1405">
              <a:extLst>
                <a:ext uri="{FF2B5EF4-FFF2-40B4-BE49-F238E27FC236}">
                  <a16:creationId xmlns:a16="http://schemas.microsoft.com/office/drawing/2014/main" id="{ADDB84EF-FC56-2700-4CE0-DD535AB9AE28}"/>
                </a:ext>
              </a:extLst>
            </p:cNvPr>
            <p:cNvSpPr/>
            <p:nvPr/>
          </p:nvSpPr>
          <p:spPr>
            <a:xfrm>
              <a:off x="6888739"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62" name="Freeform 1406">
              <a:extLst>
                <a:ext uri="{FF2B5EF4-FFF2-40B4-BE49-F238E27FC236}">
                  <a16:creationId xmlns:a16="http://schemas.microsoft.com/office/drawing/2014/main" id="{6B47FCDA-7C65-818A-CD55-EABBA08BF66D}"/>
                </a:ext>
              </a:extLst>
            </p:cNvPr>
            <p:cNvSpPr/>
            <p:nvPr/>
          </p:nvSpPr>
          <p:spPr>
            <a:xfrm>
              <a:off x="6817427"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63" name="Freeform 1407">
              <a:extLst>
                <a:ext uri="{FF2B5EF4-FFF2-40B4-BE49-F238E27FC236}">
                  <a16:creationId xmlns:a16="http://schemas.microsoft.com/office/drawing/2014/main" id="{587DC5BB-2D1F-0287-4CD3-210D8F239E6C}"/>
                </a:ext>
              </a:extLst>
            </p:cNvPr>
            <p:cNvSpPr/>
            <p:nvPr/>
          </p:nvSpPr>
          <p:spPr>
            <a:xfrm>
              <a:off x="6960051"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64" name="Freeform 1408">
              <a:extLst>
                <a:ext uri="{FF2B5EF4-FFF2-40B4-BE49-F238E27FC236}">
                  <a16:creationId xmlns:a16="http://schemas.microsoft.com/office/drawing/2014/main" id="{464463DF-49AF-82EB-F821-14A23085500E}"/>
                </a:ext>
              </a:extLst>
            </p:cNvPr>
            <p:cNvSpPr/>
            <p:nvPr/>
          </p:nvSpPr>
          <p:spPr>
            <a:xfrm>
              <a:off x="6482809" y="2316677"/>
              <a:ext cx="1088878" cy="666491"/>
            </a:xfrm>
            <a:custGeom>
              <a:avLst/>
              <a:gdLst>
                <a:gd name="connsiteX0" fmla="*/ 757004 w 1088878"/>
                <a:gd name="connsiteY0" fmla="*/ 422385 h 666491"/>
                <a:gd name="connsiteX1" fmla="*/ 809116 w 1088878"/>
                <a:gd name="connsiteY1" fmla="*/ 422385 h 666491"/>
                <a:gd name="connsiteX2" fmla="*/ 932541 w 1088878"/>
                <a:gd name="connsiteY2" fmla="*/ 298961 h 666491"/>
                <a:gd name="connsiteX3" fmla="*/ 932541 w 1088878"/>
                <a:gd name="connsiteY3" fmla="*/ 282505 h 666491"/>
                <a:gd name="connsiteX4" fmla="*/ 844773 w 1088878"/>
                <a:gd name="connsiteY4" fmla="*/ 282505 h 666491"/>
                <a:gd name="connsiteX5" fmla="*/ 757004 w 1088878"/>
                <a:gd name="connsiteY5" fmla="*/ 320903 h 666491"/>
                <a:gd name="connsiteX6" fmla="*/ 757004 w 1088878"/>
                <a:gd name="connsiteY6" fmla="*/ 246849 h 666491"/>
                <a:gd name="connsiteX7" fmla="*/ 809116 w 1088878"/>
                <a:gd name="connsiteY7" fmla="*/ 246849 h 666491"/>
                <a:gd name="connsiteX8" fmla="*/ 932541 w 1088878"/>
                <a:gd name="connsiteY8" fmla="*/ 123424 h 666491"/>
                <a:gd name="connsiteX9" fmla="*/ 932541 w 1088878"/>
                <a:gd name="connsiteY9" fmla="*/ 106968 h 666491"/>
                <a:gd name="connsiteX10" fmla="*/ 844773 w 1088878"/>
                <a:gd name="connsiteY10" fmla="*/ 106968 h 666491"/>
                <a:gd name="connsiteX11" fmla="*/ 757004 w 1088878"/>
                <a:gd name="connsiteY11" fmla="*/ 145366 h 666491"/>
                <a:gd name="connsiteX12" fmla="*/ 636322 w 1088878"/>
                <a:gd name="connsiteY12" fmla="*/ 38399 h 666491"/>
                <a:gd name="connsiteX13" fmla="*/ 581467 w 1088878"/>
                <a:gd name="connsiteY13" fmla="*/ 38399 h 666491"/>
                <a:gd name="connsiteX14" fmla="*/ 581467 w 1088878"/>
                <a:gd name="connsiteY14" fmla="*/ 0 h 666491"/>
                <a:gd name="connsiteX15" fmla="*/ 194737 w 1088878"/>
                <a:gd name="connsiteY15" fmla="*/ 0 h 666491"/>
                <a:gd name="connsiteX16" fmla="*/ 194737 w 1088878"/>
                <a:gd name="connsiteY16" fmla="*/ 279762 h 666491"/>
                <a:gd name="connsiteX17" fmla="*/ 159081 w 1088878"/>
                <a:gd name="connsiteY17" fmla="*/ 279762 h 666491"/>
                <a:gd name="connsiteX18" fmla="*/ 159081 w 1088878"/>
                <a:gd name="connsiteY18" fmla="*/ 630835 h 666491"/>
                <a:gd name="connsiteX19" fmla="*/ 0 w 1088878"/>
                <a:gd name="connsiteY19" fmla="*/ 630835 h 666491"/>
                <a:gd name="connsiteX20" fmla="*/ 0 w 1088878"/>
                <a:gd name="connsiteY20" fmla="*/ 666491 h 666491"/>
                <a:gd name="connsiteX21" fmla="*/ 1088879 w 1088878"/>
                <a:gd name="connsiteY21" fmla="*/ 666491 h 666491"/>
                <a:gd name="connsiteX22" fmla="*/ 1088879 w 1088878"/>
                <a:gd name="connsiteY22" fmla="*/ 630835 h 666491"/>
                <a:gd name="connsiteX23" fmla="*/ 754261 w 1088878"/>
                <a:gd name="connsiteY23" fmla="*/ 630835 h 666491"/>
                <a:gd name="connsiteX24" fmla="*/ 754261 w 1088878"/>
                <a:gd name="connsiteY24" fmla="*/ 422385 h 666491"/>
                <a:gd name="connsiteX25" fmla="*/ 844773 w 1088878"/>
                <a:gd name="connsiteY25" fmla="*/ 315418 h 666491"/>
                <a:gd name="connsiteX26" fmla="*/ 896885 w 1088878"/>
                <a:gd name="connsiteY26" fmla="*/ 315418 h 666491"/>
                <a:gd name="connsiteX27" fmla="*/ 811859 w 1088878"/>
                <a:gd name="connsiteY27" fmla="*/ 386730 h 666491"/>
                <a:gd name="connsiteX28" fmla="*/ 759747 w 1088878"/>
                <a:gd name="connsiteY28" fmla="*/ 386730 h 666491"/>
                <a:gd name="connsiteX29" fmla="*/ 844773 w 1088878"/>
                <a:gd name="connsiteY29" fmla="*/ 315418 h 666491"/>
                <a:gd name="connsiteX30" fmla="*/ 844773 w 1088878"/>
                <a:gd name="connsiteY30" fmla="*/ 315418 h 666491"/>
                <a:gd name="connsiteX31" fmla="*/ 844773 w 1088878"/>
                <a:gd name="connsiteY31" fmla="*/ 139881 h 666491"/>
                <a:gd name="connsiteX32" fmla="*/ 896885 w 1088878"/>
                <a:gd name="connsiteY32" fmla="*/ 139881 h 666491"/>
                <a:gd name="connsiteX33" fmla="*/ 811859 w 1088878"/>
                <a:gd name="connsiteY33" fmla="*/ 211193 h 666491"/>
                <a:gd name="connsiteX34" fmla="*/ 759747 w 1088878"/>
                <a:gd name="connsiteY34" fmla="*/ 211193 h 666491"/>
                <a:gd name="connsiteX35" fmla="*/ 844773 w 1088878"/>
                <a:gd name="connsiteY35" fmla="*/ 139881 h 666491"/>
                <a:gd name="connsiteX36" fmla="*/ 844773 w 1088878"/>
                <a:gd name="connsiteY36" fmla="*/ 139881 h 666491"/>
                <a:gd name="connsiteX37" fmla="*/ 721348 w 1088878"/>
                <a:gd name="connsiteY37" fmla="*/ 630835 h 666491"/>
                <a:gd name="connsiteX38" fmla="*/ 581467 w 1088878"/>
                <a:gd name="connsiteY38" fmla="*/ 630835 h 666491"/>
                <a:gd name="connsiteX39" fmla="*/ 581467 w 1088878"/>
                <a:gd name="connsiteY39" fmla="*/ 312675 h 666491"/>
                <a:gd name="connsiteX40" fmla="*/ 669236 w 1088878"/>
                <a:gd name="connsiteY40" fmla="*/ 351074 h 666491"/>
                <a:gd name="connsiteX41" fmla="*/ 721348 w 1088878"/>
                <a:gd name="connsiteY41" fmla="*/ 351074 h 666491"/>
                <a:gd name="connsiteX42" fmla="*/ 721348 w 1088878"/>
                <a:gd name="connsiteY42" fmla="*/ 630835 h 666491"/>
                <a:gd name="connsiteX43" fmla="*/ 584210 w 1088878"/>
                <a:gd name="connsiteY43" fmla="*/ 246849 h 666491"/>
                <a:gd name="connsiteX44" fmla="*/ 636322 w 1088878"/>
                <a:gd name="connsiteY44" fmla="*/ 246849 h 666491"/>
                <a:gd name="connsiteX45" fmla="*/ 721348 w 1088878"/>
                <a:gd name="connsiteY45" fmla="*/ 318161 h 666491"/>
                <a:gd name="connsiteX46" fmla="*/ 669236 w 1088878"/>
                <a:gd name="connsiteY46" fmla="*/ 318161 h 666491"/>
                <a:gd name="connsiteX47" fmla="*/ 584210 w 1088878"/>
                <a:gd name="connsiteY47" fmla="*/ 246849 h 666491"/>
                <a:gd name="connsiteX48" fmla="*/ 584210 w 1088878"/>
                <a:gd name="connsiteY48" fmla="*/ 246849 h 666491"/>
                <a:gd name="connsiteX49" fmla="*/ 633579 w 1088878"/>
                <a:gd name="connsiteY49" fmla="*/ 71312 h 666491"/>
                <a:gd name="connsiteX50" fmla="*/ 718605 w 1088878"/>
                <a:gd name="connsiteY50" fmla="*/ 142624 h 666491"/>
                <a:gd name="connsiteX51" fmla="*/ 666493 w 1088878"/>
                <a:gd name="connsiteY51" fmla="*/ 142624 h 666491"/>
                <a:gd name="connsiteX52" fmla="*/ 581467 w 1088878"/>
                <a:gd name="connsiteY52" fmla="*/ 71312 h 666491"/>
                <a:gd name="connsiteX53" fmla="*/ 633579 w 1088878"/>
                <a:gd name="connsiteY53" fmla="*/ 71312 h 666491"/>
                <a:gd name="connsiteX54" fmla="*/ 669236 w 1088878"/>
                <a:gd name="connsiteY54" fmla="*/ 175537 h 666491"/>
                <a:gd name="connsiteX55" fmla="*/ 721348 w 1088878"/>
                <a:gd name="connsiteY55" fmla="*/ 175537 h 666491"/>
                <a:gd name="connsiteX56" fmla="*/ 721348 w 1088878"/>
                <a:gd name="connsiteY56" fmla="*/ 246849 h 666491"/>
                <a:gd name="connsiteX57" fmla="*/ 633579 w 1088878"/>
                <a:gd name="connsiteY57" fmla="*/ 208450 h 666491"/>
                <a:gd name="connsiteX58" fmla="*/ 581467 w 1088878"/>
                <a:gd name="connsiteY58" fmla="*/ 208450 h 666491"/>
                <a:gd name="connsiteX59" fmla="*/ 581467 w 1088878"/>
                <a:gd name="connsiteY59" fmla="*/ 137138 h 666491"/>
                <a:gd name="connsiteX60" fmla="*/ 669236 w 1088878"/>
                <a:gd name="connsiteY60" fmla="*/ 175537 h 666491"/>
                <a:gd name="connsiteX61" fmla="*/ 669236 w 1088878"/>
                <a:gd name="connsiteY61" fmla="*/ 175537 h 666491"/>
                <a:gd name="connsiteX62" fmla="*/ 230393 w 1088878"/>
                <a:gd name="connsiteY62" fmla="*/ 35656 h 666491"/>
                <a:gd name="connsiteX63" fmla="*/ 545811 w 1088878"/>
                <a:gd name="connsiteY63" fmla="*/ 35656 h 666491"/>
                <a:gd name="connsiteX64" fmla="*/ 545811 w 1088878"/>
                <a:gd name="connsiteY64" fmla="*/ 630835 h 666491"/>
                <a:gd name="connsiteX65" fmla="*/ 474499 w 1088878"/>
                <a:gd name="connsiteY65" fmla="*/ 630835 h 666491"/>
                <a:gd name="connsiteX66" fmla="*/ 474499 w 1088878"/>
                <a:gd name="connsiteY66" fmla="*/ 279762 h 666491"/>
                <a:gd name="connsiteX67" fmla="*/ 227650 w 1088878"/>
                <a:gd name="connsiteY67" fmla="*/ 279762 h 666491"/>
                <a:gd name="connsiteX68" fmla="*/ 227650 w 1088878"/>
                <a:gd name="connsiteY68" fmla="*/ 35656 h 666491"/>
                <a:gd name="connsiteX69" fmla="*/ 194737 w 1088878"/>
                <a:gd name="connsiteY69" fmla="*/ 315418 h 666491"/>
                <a:gd name="connsiteX70" fmla="*/ 441586 w 1088878"/>
                <a:gd name="connsiteY70" fmla="*/ 315418 h 666491"/>
                <a:gd name="connsiteX71" fmla="*/ 441586 w 1088878"/>
                <a:gd name="connsiteY71" fmla="*/ 630835 h 666491"/>
                <a:gd name="connsiteX72" fmla="*/ 194737 w 1088878"/>
                <a:gd name="connsiteY72" fmla="*/ 630835 h 666491"/>
                <a:gd name="connsiteX73" fmla="*/ 194737 w 1088878"/>
                <a:gd name="connsiteY73" fmla="*/ 315418 h 66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88878" h="666491">
                  <a:moveTo>
                    <a:pt x="757004" y="422385"/>
                  </a:moveTo>
                  <a:lnTo>
                    <a:pt x="809116" y="422385"/>
                  </a:lnTo>
                  <a:cubicBezTo>
                    <a:pt x="877686" y="422385"/>
                    <a:pt x="932541" y="367530"/>
                    <a:pt x="932541" y="298961"/>
                  </a:cubicBezTo>
                  <a:lnTo>
                    <a:pt x="932541" y="282505"/>
                  </a:lnTo>
                  <a:lnTo>
                    <a:pt x="844773" y="282505"/>
                  </a:lnTo>
                  <a:cubicBezTo>
                    <a:pt x="809116" y="282505"/>
                    <a:pt x="778947" y="296218"/>
                    <a:pt x="757004" y="320903"/>
                  </a:cubicBezTo>
                  <a:lnTo>
                    <a:pt x="757004" y="246849"/>
                  </a:lnTo>
                  <a:lnTo>
                    <a:pt x="809116" y="246849"/>
                  </a:lnTo>
                  <a:cubicBezTo>
                    <a:pt x="877686" y="246849"/>
                    <a:pt x="932541" y="191993"/>
                    <a:pt x="932541" y="123424"/>
                  </a:cubicBezTo>
                  <a:lnTo>
                    <a:pt x="932541" y="106968"/>
                  </a:lnTo>
                  <a:lnTo>
                    <a:pt x="844773" y="106968"/>
                  </a:lnTo>
                  <a:cubicBezTo>
                    <a:pt x="809116" y="106968"/>
                    <a:pt x="778947" y="120681"/>
                    <a:pt x="757004" y="145366"/>
                  </a:cubicBezTo>
                  <a:cubicBezTo>
                    <a:pt x="748776" y="85026"/>
                    <a:pt x="696664" y="38399"/>
                    <a:pt x="636322" y="38399"/>
                  </a:cubicBezTo>
                  <a:lnTo>
                    <a:pt x="581467" y="38399"/>
                  </a:lnTo>
                  <a:lnTo>
                    <a:pt x="581467" y="0"/>
                  </a:lnTo>
                  <a:lnTo>
                    <a:pt x="194737" y="0"/>
                  </a:lnTo>
                  <a:lnTo>
                    <a:pt x="194737" y="279762"/>
                  </a:lnTo>
                  <a:lnTo>
                    <a:pt x="159081" y="279762"/>
                  </a:lnTo>
                  <a:lnTo>
                    <a:pt x="159081" y="630835"/>
                  </a:lnTo>
                  <a:lnTo>
                    <a:pt x="0" y="630835"/>
                  </a:lnTo>
                  <a:lnTo>
                    <a:pt x="0" y="666491"/>
                  </a:lnTo>
                  <a:lnTo>
                    <a:pt x="1088879" y="666491"/>
                  </a:lnTo>
                  <a:lnTo>
                    <a:pt x="1088879" y="630835"/>
                  </a:lnTo>
                  <a:lnTo>
                    <a:pt x="754261" y="630835"/>
                  </a:lnTo>
                  <a:lnTo>
                    <a:pt x="754261" y="422385"/>
                  </a:lnTo>
                  <a:close/>
                  <a:moveTo>
                    <a:pt x="844773" y="315418"/>
                  </a:moveTo>
                  <a:lnTo>
                    <a:pt x="896885" y="315418"/>
                  </a:lnTo>
                  <a:cubicBezTo>
                    <a:pt x="888657" y="356559"/>
                    <a:pt x="853001" y="386730"/>
                    <a:pt x="811859" y="386730"/>
                  </a:cubicBezTo>
                  <a:lnTo>
                    <a:pt x="759747" y="386730"/>
                  </a:lnTo>
                  <a:cubicBezTo>
                    <a:pt x="767975" y="345588"/>
                    <a:pt x="803631" y="315418"/>
                    <a:pt x="844773" y="315418"/>
                  </a:cubicBezTo>
                  <a:lnTo>
                    <a:pt x="844773" y="315418"/>
                  </a:lnTo>
                  <a:close/>
                  <a:moveTo>
                    <a:pt x="844773" y="139881"/>
                  </a:moveTo>
                  <a:lnTo>
                    <a:pt x="896885" y="139881"/>
                  </a:lnTo>
                  <a:cubicBezTo>
                    <a:pt x="888657" y="181022"/>
                    <a:pt x="853001" y="211193"/>
                    <a:pt x="811859" y="211193"/>
                  </a:cubicBezTo>
                  <a:lnTo>
                    <a:pt x="759747" y="211193"/>
                  </a:lnTo>
                  <a:cubicBezTo>
                    <a:pt x="767975" y="170051"/>
                    <a:pt x="803631" y="139881"/>
                    <a:pt x="844773" y="139881"/>
                  </a:cubicBezTo>
                  <a:lnTo>
                    <a:pt x="844773" y="139881"/>
                  </a:lnTo>
                  <a:close/>
                  <a:moveTo>
                    <a:pt x="721348" y="630835"/>
                  </a:moveTo>
                  <a:lnTo>
                    <a:pt x="581467" y="630835"/>
                  </a:lnTo>
                  <a:lnTo>
                    <a:pt x="581467" y="312675"/>
                  </a:lnTo>
                  <a:cubicBezTo>
                    <a:pt x="603409" y="334617"/>
                    <a:pt x="633579" y="351074"/>
                    <a:pt x="669236" y="351074"/>
                  </a:cubicBezTo>
                  <a:lnTo>
                    <a:pt x="721348" y="351074"/>
                  </a:lnTo>
                  <a:lnTo>
                    <a:pt x="721348" y="630835"/>
                  </a:lnTo>
                  <a:close/>
                  <a:moveTo>
                    <a:pt x="584210" y="246849"/>
                  </a:moveTo>
                  <a:lnTo>
                    <a:pt x="636322" y="246849"/>
                  </a:lnTo>
                  <a:cubicBezTo>
                    <a:pt x="677464" y="246849"/>
                    <a:pt x="713120" y="277019"/>
                    <a:pt x="721348" y="318161"/>
                  </a:cubicBezTo>
                  <a:lnTo>
                    <a:pt x="669236" y="318161"/>
                  </a:lnTo>
                  <a:cubicBezTo>
                    <a:pt x="628094" y="315418"/>
                    <a:pt x="592438" y="285247"/>
                    <a:pt x="584210" y="246849"/>
                  </a:cubicBezTo>
                  <a:lnTo>
                    <a:pt x="584210" y="246849"/>
                  </a:lnTo>
                  <a:close/>
                  <a:moveTo>
                    <a:pt x="633579" y="71312"/>
                  </a:moveTo>
                  <a:cubicBezTo>
                    <a:pt x="674721" y="71312"/>
                    <a:pt x="710377" y="101482"/>
                    <a:pt x="718605" y="142624"/>
                  </a:cubicBezTo>
                  <a:lnTo>
                    <a:pt x="666493" y="142624"/>
                  </a:lnTo>
                  <a:cubicBezTo>
                    <a:pt x="625351" y="142624"/>
                    <a:pt x="589695" y="112453"/>
                    <a:pt x="581467" y="71312"/>
                  </a:cubicBezTo>
                  <a:lnTo>
                    <a:pt x="633579" y="71312"/>
                  </a:lnTo>
                  <a:close/>
                  <a:moveTo>
                    <a:pt x="669236" y="175537"/>
                  </a:moveTo>
                  <a:lnTo>
                    <a:pt x="721348" y="175537"/>
                  </a:lnTo>
                  <a:lnTo>
                    <a:pt x="721348" y="246849"/>
                  </a:lnTo>
                  <a:cubicBezTo>
                    <a:pt x="699406" y="224906"/>
                    <a:pt x="669236" y="208450"/>
                    <a:pt x="633579" y="208450"/>
                  </a:cubicBezTo>
                  <a:lnTo>
                    <a:pt x="581467" y="208450"/>
                  </a:lnTo>
                  <a:lnTo>
                    <a:pt x="581467" y="137138"/>
                  </a:lnTo>
                  <a:cubicBezTo>
                    <a:pt x="603409" y="161823"/>
                    <a:pt x="633579" y="175537"/>
                    <a:pt x="669236" y="175537"/>
                  </a:cubicBezTo>
                  <a:lnTo>
                    <a:pt x="669236" y="175537"/>
                  </a:lnTo>
                  <a:close/>
                  <a:moveTo>
                    <a:pt x="230393" y="35656"/>
                  </a:moveTo>
                  <a:lnTo>
                    <a:pt x="545811" y="35656"/>
                  </a:lnTo>
                  <a:lnTo>
                    <a:pt x="545811" y="630835"/>
                  </a:lnTo>
                  <a:lnTo>
                    <a:pt x="474499" y="630835"/>
                  </a:lnTo>
                  <a:lnTo>
                    <a:pt x="474499" y="279762"/>
                  </a:lnTo>
                  <a:lnTo>
                    <a:pt x="227650" y="279762"/>
                  </a:lnTo>
                  <a:lnTo>
                    <a:pt x="227650" y="35656"/>
                  </a:lnTo>
                  <a:close/>
                  <a:moveTo>
                    <a:pt x="194737" y="315418"/>
                  </a:moveTo>
                  <a:lnTo>
                    <a:pt x="441586" y="315418"/>
                  </a:lnTo>
                  <a:lnTo>
                    <a:pt x="441586" y="630835"/>
                  </a:lnTo>
                  <a:lnTo>
                    <a:pt x="194737" y="630835"/>
                  </a:lnTo>
                  <a:lnTo>
                    <a:pt x="194737" y="315418"/>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18381053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9D623A-BBC1-36DF-7D8C-2F3776E4AEAA}"/>
              </a:ext>
            </a:extLst>
          </p:cNvPr>
          <p:cNvSpPr>
            <a:spLocks noGrp="1"/>
          </p:cNvSpPr>
          <p:nvPr>
            <p:ph type="body" sz="quarter" idx="18"/>
          </p:nvPr>
        </p:nvSpPr>
        <p:spPr>
          <a:xfrm>
            <a:off x="567560" y="2680137"/>
            <a:ext cx="11041782" cy="3661395"/>
          </a:xfrm>
        </p:spPr>
        <p:txBody>
          <a:bodyPr>
            <a:normAutofit/>
          </a:bodyPr>
          <a:lstStyle/>
          <a:p>
            <a:pPr marL="0" indent="0"/>
            <a:r>
              <a:rPr lang="en-US"/>
              <a:t>Sustainable procurement can have a wider range of benefits than is immediately apparent. Recycled materials and products have long been </a:t>
            </a:r>
            <a:r>
              <a:rPr lang="en-US" err="1"/>
              <a:t>recognised</a:t>
            </a:r>
            <a:r>
              <a:rPr lang="en-US"/>
              <a:t> as making an important contribution to sustainability by reducing landfill (and therefore methane emissions) and conserving non-renewable resources, but a report by the Waste and Resources Action </a:t>
            </a:r>
            <a:r>
              <a:rPr lang="en-US" err="1"/>
              <a:t>Programme</a:t>
            </a:r>
            <a:r>
              <a:rPr lang="en-US"/>
              <a:t> (</a:t>
            </a:r>
            <a:r>
              <a:rPr lang="en-US">
                <a:hlinkClick r:id="rId2"/>
              </a:rPr>
              <a:t>WRAP</a:t>
            </a:r>
            <a:r>
              <a:rPr lang="en-US"/>
              <a:t>) shows that over their full life cycle they also have an important part to play in reducing carbon dioxide emissions. Currently, recycling levels in the UK already reduce CO</a:t>
            </a:r>
            <a:r>
              <a:rPr lang="en-US" baseline="-25000"/>
              <a:t>2</a:t>
            </a:r>
            <a:r>
              <a:rPr lang="en-US"/>
              <a:t> emissions by 10-15m </a:t>
            </a:r>
            <a:r>
              <a:rPr lang="en-US" err="1"/>
              <a:t>tonnes</a:t>
            </a:r>
            <a:r>
              <a:rPr lang="en-US"/>
              <a:t> compared to incinerating or landfilling those materials – equivalent to taking 3.5m cars off the road. (</a:t>
            </a:r>
            <a:r>
              <a:rPr lang="en-US">
                <a:hlinkClick r:id="rId3"/>
              </a:rPr>
              <a:t>Source</a:t>
            </a:r>
            <a:r>
              <a:rPr lang="en-US"/>
              <a:t>)</a:t>
            </a:r>
            <a:endParaRPr lang="en-IE"/>
          </a:p>
        </p:txBody>
      </p:sp>
      <p:sp>
        <p:nvSpPr>
          <p:cNvPr id="3" name="Text Placeholder 2">
            <a:extLst>
              <a:ext uri="{FF2B5EF4-FFF2-40B4-BE49-F238E27FC236}">
                <a16:creationId xmlns:a16="http://schemas.microsoft.com/office/drawing/2014/main" id="{430EE5D6-C917-CAB5-E429-051933F37C22}"/>
              </a:ext>
            </a:extLst>
          </p:cNvPr>
          <p:cNvSpPr>
            <a:spLocks noGrp="1"/>
          </p:cNvSpPr>
          <p:nvPr>
            <p:ph type="body" sz="quarter" idx="16"/>
          </p:nvPr>
        </p:nvSpPr>
        <p:spPr>
          <a:xfrm>
            <a:off x="568718" y="661585"/>
            <a:ext cx="10979962" cy="1649815"/>
          </a:xfrm>
        </p:spPr>
        <p:txBody>
          <a:bodyPr>
            <a:normAutofit lnSpcReduction="10000"/>
          </a:bodyPr>
          <a:lstStyle/>
          <a:p>
            <a:r>
              <a:rPr lang="en-IE"/>
              <a:t>The example of waste is probably the most obvious…</a:t>
            </a:r>
          </a:p>
          <a:p>
            <a:r>
              <a:rPr lang="en-US" sz="2400"/>
              <a:t>Options for action include: avoiding the purchase, using less, shifting from purchasing a ‘product’ to purchasing a service, through re-use and recycling to the consideration of end-of-life management.</a:t>
            </a:r>
            <a:endParaRPr lang="en-IE" sz="2400"/>
          </a:p>
        </p:txBody>
      </p:sp>
    </p:spTree>
    <p:extLst>
      <p:ext uri="{BB962C8B-B14F-4D97-AF65-F5344CB8AC3E}">
        <p14:creationId xmlns:p14="http://schemas.microsoft.com/office/powerpoint/2010/main" val="36980788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BDB6BF-7D06-1E65-D8D6-92F65E2D34E2}"/>
              </a:ext>
            </a:extLst>
          </p:cNvPr>
          <p:cNvPicPr>
            <a:picLocks noChangeAspect="1"/>
          </p:cNvPicPr>
          <p:nvPr/>
        </p:nvPicPr>
        <p:blipFill>
          <a:blip r:embed="rId2"/>
          <a:stretch>
            <a:fillRect/>
          </a:stretch>
        </p:blipFill>
        <p:spPr>
          <a:xfrm>
            <a:off x="3155950" y="1262527"/>
            <a:ext cx="5880100" cy="4978400"/>
          </a:xfrm>
          <a:prstGeom prst="rect">
            <a:avLst/>
          </a:prstGeom>
        </p:spPr>
      </p:pic>
      <p:sp>
        <p:nvSpPr>
          <p:cNvPr id="4" name="Text Placeholder 5">
            <a:extLst>
              <a:ext uri="{FF2B5EF4-FFF2-40B4-BE49-F238E27FC236}">
                <a16:creationId xmlns:a16="http://schemas.microsoft.com/office/drawing/2014/main" id="{4BECD7EB-0C8B-E64F-2C35-6D367BA0804C}"/>
              </a:ext>
            </a:extLst>
          </p:cNvPr>
          <p:cNvSpPr>
            <a:spLocks noGrp="1"/>
          </p:cNvSpPr>
          <p:nvPr/>
        </p:nvSpPr>
        <p:spPr>
          <a:xfrm>
            <a:off x="5382" y="581215"/>
            <a:ext cx="12181236" cy="402421"/>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B582E"/>
                </a:solidFill>
              </a:rPr>
              <a:t>Waste Hierarchy = Procurement Hierarchy</a:t>
            </a:r>
          </a:p>
          <a:p>
            <a:endParaRPr lang="en-IE" dirty="0"/>
          </a:p>
        </p:txBody>
      </p:sp>
      <p:sp>
        <p:nvSpPr>
          <p:cNvPr id="5" name="Text Placeholder 2">
            <a:extLst>
              <a:ext uri="{FF2B5EF4-FFF2-40B4-BE49-F238E27FC236}">
                <a16:creationId xmlns:a16="http://schemas.microsoft.com/office/drawing/2014/main" id="{00452806-CFBB-82C1-1D9A-E1183202CBE4}"/>
              </a:ext>
            </a:extLst>
          </p:cNvPr>
          <p:cNvSpPr txBox="1">
            <a:spLocks/>
          </p:cNvSpPr>
          <p:nvPr/>
        </p:nvSpPr>
        <p:spPr>
          <a:xfrm>
            <a:off x="2589933" y="4805082"/>
            <a:ext cx="1533832" cy="102346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a:solidFill>
                  <a:srgbClr val="0B582E"/>
                </a:solidFill>
              </a:rPr>
              <a:t>Procurement Hierarchy</a:t>
            </a:r>
          </a:p>
        </p:txBody>
      </p:sp>
      <p:sp>
        <p:nvSpPr>
          <p:cNvPr id="6" name="Text Placeholder 2">
            <a:extLst>
              <a:ext uri="{FF2B5EF4-FFF2-40B4-BE49-F238E27FC236}">
                <a16:creationId xmlns:a16="http://schemas.microsoft.com/office/drawing/2014/main" id="{AA5C4BE5-A969-E0CD-FF60-C0972E6E2656}"/>
              </a:ext>
            </a:extLst>
          </p:cNvPr>
          <p:cNvSpPr txBox="1">
            <a:spLocks/>
          </p:cNvSpPr>
          <p:nvPr/>
        </p:nvSpPr>
        <p:spPr>
          <a:xfrm>
            <a:off x="8399062" y="2366682"/>
            <a:ext cx="1533832" cy="102346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a:solidFill>
                  <a:srgbClr val="0B582E"/>
                </a:solidFill>
              </a:rPr>
              <a:t>Waste Hierarchy</a:t>
            </a:r>
          </a:p>
        </p:txBody>
      </p:sp>
      <p:sp>
        <p:nvSpPr>
          <p:cNvPr id="8" name="Text Placeholder 2">
            <a:extLst>
              <a:ext uri="{FF2B5EF4-FFF2-40B4-BE49-F238E27FC236}">
                <a16:creationId xmlns:a16="http://schemas.microsoft.com/office/drawing/2014/main" id="{321BEBF0-ED86-1431-4725-E9943767EAE9}"/>
              </a:ext>
            </a:extLst>
          </p:cNvPr>
          <p:cNvSpPr txBox="1">
            <a:spLocks/>
          </p:cNvSpPr>
          <p:nvPr/>
        </p:nvSpPr>
        <p:spPr>
          <a:xfrm>
            <a:off x="7592238" y="3669041"/>
            <a:ext cx="1139386" cy="37651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400">
                <a:solidFill>
                  <a:srgbClr val="0B582E"/>
                </a:solidFill>
              </a:rPr>
              <a:t>Disposal</a:t>
            </a:r>
          </a:p>
        </p:txBody>
      </p:sp>
      <p:sp>
        <p:nvSpPr>
          <p:cNvPr id="9" name="Text Placeholder 2">
            <a:extLst>
              <a:ext uri="{FF2B5EF4-FFF2-40B4-BE49-F238E27FC236}">
                <a16:creationId xmlns:a16="http://schemas.microsoft.com/office/drawing/2014/main" id="{9A7D070F-B8FC-2EBA-E317-286172B18814}"/>
              </a:ext>
            </a:extLst>
          </p:cNvPr>
          <p:cNvSpPr txBox="1">
            <a:spLocks/>
          </p:cNvSpPr>
          <p:nvPr/>
        </p:nvSpPr>
        <p:spPr>
          <a:xfrm>
            <a:off x="3947654" y="5846479"/>
            <a:ext cx="1139386" cy="37651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400">
                <a:solidFill>
                  <a:srgbClr val="0B582E"/>
                </a:solidFill>
              </a:rPr>
              <a:t>End of Life</a:t>
            </a:r>
          </a:p>
        </p:txBody>
      </p:sp>
      <p:sp>
        <p:nvSpPr>
          <p:cNvPr id="10" name="Text Placeholder 2">
            <a:extLst>
              <a:ext uri="{FF2B5EF4-FFF2-40B4-BE49-F238E27FC236}">
                <a16:creationId xmlns:a16="http://schemas.microsoft.com/office/drawing/2014/main" id="{214257B8-151E-96A2-DF55-A1B77CEF389E}"/>
              </a:ext>
            </a:extLst>
          </p:cNvPr>
          <p:cNvSpPr txBox="1">
            <a:spLocks/>
          </p:cNvSpPr>
          <p:nvPr/>
        </p:nvSpPr>
        <p:spPr>
          <a:xfrm>
            <a:off x="3432618" y="6340524"/>
            <a:ext cx="3308844" cy="448235"/>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a:solidFill>
                  <a:srgbClr val="0B582E"/>
                </a:solidFill>
              </a:rPr>
              <a:t>Negotiate end-of-life management options with suppliers/contractors</a:t>
            </a:r>
          </a:p>
        </p:txBody>
      </p:sp>
      <p:sp>
        <p:nvSpPr>
          <p:cNvPr id="11" name="Text Placeholder 2">
            <a:extLst>
              <a:ext uri="{FF2B5EF4-FFF2-40B4-BE49-F238E27FC236}">
                <a16:creationId xmlns:a16="http://schemas.microsoft.com/office/drawing/2014/main" id="{94C39974-BACF-22F0-50AC-CF168162A316}"/>
              </a:ext>
            </a:extLst>
          </p:cNvPr>
          <p:cNvSpPr txBox="1">
            <a:spLocks/>
          </p:cNvSpPr>
          <p:nvPr/>
        </p:nvSpPr>
        <p:spPr>
          <a:xfrm>
            <a:off x="4604994" y="5244258"/>
            <a:ext cx="1018095" cy="376518"/>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a:solidFill>
                  <a:schemeClr val="bg1"/>
                </a:solidFill>
              </a:rPr>
              <a:t>Energy Recovery</a:t>
            </a:r>
          </a:p>
        </p:txBody>
      </p:sp>
      <p:sp>
        <p:nvSpPr>
          <p:cNvPr id="12" name="Text Placeholder 2">
            <a:extLst>
              <a:ext uri="{FF2B5EF4-FFF2-40B4-BE49-F238E27FC236}">
                <a16:creationId xmlns:a16="http://schemas.microsoft.com/office/drawing/2014/main" id="{0E3A09F3-6269-7EA8-6557-962B27211901}"/>
              </a:ext>
            </a:extLst>
          </p:cNvPr>
          <p:cNvSpPr txBox="1">
            <a:spLocks/>
          </p:cNvSpPr>
          <p:nvPr/>
        </p:nvSpPr>
        <p:spPr>
          <a:xfrm>
            <a:off x="4347125" y="4622088"/>
            <a:ext cx="1533832" cy="475438"/>
          </a:xfrm>
          <a:prstGeom prst="rect">
            <a:avLst/>
          </a:prstGeom>
        </p:spPr>
        <p:txBody>
          <a:bodyPr vert="horz" lIns="91440" tIns="45720" rIns="91440" bIns="45720" rtlCol="0" anchor="t">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00"/>
              </a:lnSpc>
              <a:spcBef>
                <a:spcPts val="0"/>
              </a:spcBef>
            </a:pPr>
            <a:r>
              <a:rPr lang="en-IE" sz="4800">
                <a:solidFill>
                  <a:schemeClr val="bg1"/>
                </a:solidFill>
              </a:rPr>
              <a:t>Recycling</a:t>
            </a:r>
          </a:p>
          <a:p>
            <a:pPr algn="ctr">
              <a:lnSpc>
                <a:spcPts val="1000"/>
              </a:lnSpc>
              <a:spcBef>
                <a:spcPts val="0"/>
              </a:spcBef>
            </a:pPr>
            <a:r>
              <a:rPr lang="en-IE" sz="4800" b="0">
                <a:solidFill>
                  <a:schemeClr val="bg1"/>
                </a:solidFill>
              </a:rPr>
              <a:t>Negotiate options with contractors</a:t>
            </a:r>
          </a:p>
          <a:p>
            <a:pPr algn="ctr"/>
            <a:endParaRPr lang="en-IE" sz="1400" b="0">
              <a:solidFill>
                <a:schemeClr val="bg1"/>
              </a:solidFill>
            </a:endParaRPr>
          </a:p>
        </p:txBody>
      </p:sp>
      <p:sp>
        <p:nvSpPr>
          <p:cNvPr id="13" name="Text Placeholder 2">
            <a:extLst>
              <a:ext uri="{FF2B5EF4-FFF2-40B4-BE49-F238E27FC236}">
                <a16:creationId xmlns:a16="http://schemas.microsoft.com/office/drawing/2014/main" id="{53B757FE-EC59-7CED-9F70-39FACE6EB4C3}"/>
              </a:ext>
            </a:extLst>
          </p:cNvPr>
          <p:cNvSpPr txBox="1">
            <a:spLocks/>
          </p:cNvSpPr>
          <p:nvPr/>
        </p:nvSpPr>
        <p:spPr>
          <a:xfrm>
            <a:off x="3874416" y="4047054"/>
            <a:ext cx="2479250" cy="4754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00"/>
              </a:lnSpc>
              <a:spcBef>
                <a:spcPts val="0"/>
              </a:spcBef>
            </a:pPr>
            <a:r>
              <a:rPr lang="en-IE" sz="1200">
                <a:solidFill>
                  <a:schemeClr val="bg1"/>
                </a:solidFill>
              </a:rPr>
              <a:t>Re-Use</a:t>
            </a:r>
          </a:p>
          <a:p>
            <a:pPr algn="ctr">
              <a:lnSpc>
                <a:spcPts val="1000"/>
              </a:lnSpc>
              <a:spcBef>
                <a:spcPts val="0"/>
              </a:spcBef>
            </a:pPr>
            <a:r>
              <a:rPr lang="en-IE" sz="1200" b="0">
                <a:solidFill>
                  <a:schemeClr val="bg1"/>
                </a:solidFill>
              </a:rPr>
              <a:t>By customer or </a:t>
            </a:r>
          </a:p>
          <a:p>
            <a:pPr algn="ctr">
              <a:lnSpc>
                <a:spcPts val="1000"/>
              </a:lnSpc>
              <a:spcBef>
                <a:spcPts val="0"/>
              </a:spcBef>
            </a:pPr>
            <a:r>
              <a:rPr lang="en-IE" sz="1200" b="0">
                <a:solidFill>
                  <a:schemeClr val="bg1"/>
                </a:solidFill>
              </a:rPr>
              <a:t>supplier/contractor</a:t>
            </a:r>
          </a:p>
          <a:p>
            <a:pPr algn="ctr"/>
            <a:endParaRPr lang="en-IE" sz="1200" b="0">
              <a:solidFill>
                <a:schemeClr val="bg1"/>
              </a:solidFill>
            </a:endParaRPr>
          </a:p>
        </p:txBody>
      </p:sp>
      <p:sp>
        <p:nvSpPr>
          <p:cNvPr id="14" name="Text Placeholder 2">
            <a:extLst>
              <a:ext uri="{FF2B5EF4-FFF2-40B4-BE49-F238E27FC236}">
                <a16:creationId xmlns:a16="http://schemas.microsoft.com/office/drawing/2014/main" id="{736D5C4B-817A-A2B5-5E9E-75E9245449DE}"/>
              </a:ext>
            </a:extLst>
          </p:cNvPr>
          <p:cNvSpPr txBox="1">
            <a:spLocks/>
          </p:cNvSpPr>
          <p:nvPr/>
        </p:nvSpPr>
        <p:spPr>
          <a:xfrm>
            <a:off x="3855563" y="3528581"/>
            <a:ext cx="2479250" cy="4754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00"/>
              </a:lnSpc>
              <a:spcBef>
                <a:spcPts val="0"/>
              </a:spcBef>
            </a:pPr>
            <a:r>
              <a:rPr lang="en-IE" sz="1200">
                <a:solidFill>
                  <a:schemeClr val="bg1"/>
                </a:solidFill>
              </a:rPr>
              <a:t>Reduce</a:t>
            </a:r>
          </a:p>
          <a:p>
            <a:pPr algn="ctr">
              <a:lnSpc>
                <a:spcPts val="1000"/>
              </a:lnSpc>
              <a:spcBef>
                <a:spcPts val="0"/>
              </a:spcBef>
            </a:pPr>
            <a:r>
              <a:rPr lang="en-IE" sz="1200" b="0">
                <a:solidFill>
                  <a:schemeClr val="bg1"/>
                </a:solidFill>
              </a:rPr>
              <a:t>Use less</a:t>
            </a:r>
          </a:p>
          <a:p>
            <a:pPr algn="ctr"/>
            <a:endParaRPr lang="en-IE" sz="1200" b="0">
              <a:solidFill>
                <a:schemeClr val="bg1"/>
              </a:solidFill>
            </a:endParaRPr>
          </a:p>
        </p:txBody>
      </p:sp>
      <p:sp>
        <p:nvSpPr>
          <p:cNvPr id="15" name="Text Placeholder 2">
            <a:extLst>
              <a:ext uri="{FF2B5EF4-FFF2-40B4-BE49-F238E27FC236}">
                <a16:creationId xmlns:a16="http://schemas.microsoft.com/office/drawing/2014/main" id="{C84CF7F1-C8E4-D12B-D44A-0D612970F4CD}"/>
              </a:ext>
            </a:extLst>
          </p:cNvPr>
          <p:cNvSpPr txBox="1">
            <a:spLocks/>
          </p:cNvSpPr>
          <p:nvPr/>
        </p:nvSpPr>
        <p:spPr>
          <a:xfrm>
            <a:off x="3432618" y="2906411"/>
            <a:ext cx="3308843" cy="4754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00"/>
              </a:lnSpc>
              <a:spcBef>
                <a:spcPts val="0"/>
              </a:spcBef>
            </a:pPr>
            <a:r>
              <a:rPr lang="en-IE" sz="1200" dirty="0">
                <a:solidFill>
                  <a:schemeClr val="bg1"/>
                </a:solidFill>
              </a:rPr>
              <a:t>Rethink Need</a:t>
            </a:r>
          </a:p>
          <a:p>
            <a:pPr algn="ctr">
              <a:lnSpc>
                <a:spcPts val="1000"/>
              </a:lnSpc>
              <a:spcBef>
                <a:spcPts val="0"/>
              </a:spcBef>
            </a:pPr>
            <a:r>
              <a:rPr lang="en-IE" sz="1200" b="0" dirty="0">
                <a:solidFill>
                  <a:schemeClr val="bg1"/>
                </a:solidFill>
              </a:rPr>
              <a:t>Eliminate waste at source (no purchase/purchase service instead of product</a:t>
            </a:r>
          </a:p>
          <a:p>
            <a:pPr algn="ctr"/>
            <a:endParaRPr lang="en-IE" sz="1200" b="0" dirty="0">
              <a:solidFill>
                <a:schemeClr val="bg1"/>
              </a:solidFill>
            </a:endParaRPr>
          </a:p>
        </p:txBody>
      </p:sp>
      <p:sp>
        <p:nvSpPr>
          <p:cNvPr id="16" name="Text Placeholder 2">
            <a:extLst>
              <a:ext uri="{FF2B5EF4-FFF2-40B4-BE49-F238E27FC236}">
                <a16:creationId xmlns:a16="http://schemas.microsoft.com/office/drawing/2014/main" id="{41263327-5AE3-20E9-FFCE-639CEB95B88A}"/>
              </a:ext>
            </a:extLst>
          </p:cNvPr>
          <p:cNvSpPr txBox="1">
            <a:spLocks/>
          </p:cNvSpPr>
          <p:nvPr/>
        </p:nvSpPr>
        <p:spPr>
          <a:xfrm>
            <a:off x="6909847" y="3085520"/>
            <a:ext cx="1018095" cy="376518"/>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a:solidFill>
                  <a:schemeClr val="bg1"/>
                </a:solidFill>
              </a:rPr>
              <a:t>Energy Recovery</a:t>
            </a:r>
          </a:p>
        </p:txBody>
      </p:sp>
      <p:sp>
        <p:nvSpPr>
          <p:cNvPr id="17" name="Text Placeholder 2">
            <a:extLst>
              <a:ext uri="{FF2B5EF4-FFF2-40B4-BE49-F238E27FC236}">
                <a16:creationId xmlns:a16="http://schemas.microsoft.com/office/drawing/2014/main" id="{FB50D4AB-92A4-DBE5-A2A0-6E4E2AEB878D}"/>
              </a:ext>
            </a:extLst>
          </p:cNvPr>
          <p:cNvSpPr txBox="1">
            <a:spLocks/>
          </p:cNvSpPr>
          <p:nvPr/>
        </p:nvSpPr>
        <p:spPr>
          <a:xfrm>
            <a:off x="6651978" y="2571695"/>
            <a:ext cx="1533832" cy="37651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00"/>
              </a:lnSpc>
              <a:spcBef>
                <a:spcPts val="0"/>
              </a:spcBef>
            </a:pPr>
            <a:r>
              <a:rPr lang="en-IE" sz="1200">
                <a:solidFill>
                  <a:schemeClr val="bg1"/>
                </a:solidFill>
              </a:rPr>
              <a:t>Recycling/Compost</a:t>
            </a:r>
            <a:endParaRPr lang="en-IE" sz="1200" b="0">
              <a:solidFill>
                <a:schemeClr val="bg1"/>
              </a:solidFill>
            </a:endParaRPr>
          </a:p>
        </p:txBody>
      </p:sp>
      <p:sp>
        <p:nvSpPr>
          <p:cNvPr id="18" name="Text Placeholder 2">
            <a:extLst>
              <a:ext uri="{FF2B5EF4-FFF2-40B4-BE49-F238E27FC236}">
                <a16:creationId xmlns:a16="http://schemas.microsoft.com/office/drawing/2014/main" id="{35DBB1AA-9355-4922-DB3F-A5A6FA472021}"/>
              </a:ext>
            </a:extLst>
          </p:cNvPr>
          <p:cNvSpPr txBox="1">
            <a:spLocks/>
          </p:cNvSpPr>
          <p:nvPr/>
        </p:nvSpPr>
        <p:spPr>
          <a:xfrm>
            <a:off x="6651978" y="1996660"/>
            <a:ext cx="1533832" cy="37651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00"/>
              </a:lnSpc>
              <a:spcBef>
                <a:spcPts val="0"/>
              </a:spcBef>
            </a:pPr>
            <a:r>
              <a:rPr lang="en-IE" sz="1600" dirty="0">
                <a:solidFill>
                  <a:schemeClr val="bg1"/>
                </a:solidFill>
              </a:rPr>
              <a:t>Re-Use</a:t>
            </a:r>
            <a:endParaRPr lang="en-IE" sz="1600" b="0" dirty="0">
              <a:solidFill>
                <a:schemeClr val="bg1"/>
              </a:solidFill>
            </a:endParaRPr>
          </a:p>
        </p:txBody>
      </p:sp>
      <p:sp>
        <p:nvSpPr>
          <p:cNvPr id="19" name="Text Placeholder 2">
            <a:extLst>
              <a:ext uri="{FF2B5EF4-FFF2-40B4-BE49-F238E27FC236}">
                <a16:creationId xmlns:a16="http://schemas.microsoft.com/office/drawing/2014/main" id="{D5301BBF-DA2F-822B-263D-40D166143BFE}"/>
              </a:ext>
            </a:extLst>
          </p:cNvPr>
          <p:cNvSpPr txBox="1">
            <a:spLocks/>
          </p:cNvSpPr>
          <p:nvPr/>
        </p:nvSpPr>
        <p:spPr>
          <a:xfrm>
            <a:off x="6651978" y="1431052"/>
            <a:ext cx="1533832" cy="37651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00"/>
              </a:lnSpc>
              <a:spcBef>
                <a:spcPts val="0"/>
              </a:spcBef>
            </a:pPr>
            <a:r>
              <a:rPr lang="en-IE" sz="1600" dirty="0">
                <a:solidFill>
                  <a:schemeClr val="bg1"/>
                </a:solidFill>
              </a:rPr>
              <a:t>Waste Prevention</a:t>
            </a:r>
            <a:endParaRPr lang="en-IE" sz="1600" b="0" dirty="0">
              <a:solidFill>
                <a:schemeClr val="bg1"/>
              </a:solidFill>
            </a:endParaRPr>
          </a:p>
        </p:txBody>
      </p:sp>
    </p:spTree>
    <p:extLst>
      <p:ext uri="{BB962C8B-B14F-4D97-AF65-F5344CB8AC3E}">
        <p14:creationId xmlns:p14="http://schemas.microsoft.com/office/powerpoint/2010/main" val="1615220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CD6A24-72E3-224D-BDC3-88429D653304}"/>
              </a:ext>
            </a:extLst>
          </p:cNvPr>
          <p:cNvSpPr>
            <a:spLocks noGrp="1"/>
          </p:cNvSpPr>
          <p:nvPr>
            <p:ph type="body" sz="quarter" idx="20"/>
          </p:nvPr>
        </p:nvSpPr>
        <p:spPr>
          <a:xfrm>
            <a:off x="197428" y="3428246"/>
            <a:ext cx="5106532" cy="2421734"/>
          </a:xfrm>
        </p:spPr>
        <p:txBody>
          <a:bodyPr vert="horz" lIns="91440" tIns="45720" rIns="91440" bIns="45720" rtlCol="0" anchor="b">
            <a:noAutofit/>
          </a:bodyPr>
          <a:lstStyle/>
          <a:p>
            <a:pPr algn="ctr"/>
            <a:r>
              <a:rPr lang="en-IE" sz="4000" i="1" dirty="0">
                <a:ea typeface="+mn-lt"/>
                <a:cs typeface="+mn-lt"/>
              </a:rPr>
              <a:t>"W</a:t>
            </a:r>
            <a:r>
              <a:rPr lang="en-IE" sz="4400" i="1" dirty="0">
                <a:ea typeface="+mn-lt"/>
                <a:cs typeface="+mn-lt"/>
              </a:rPr>
              <a:t>e cannot solve our problems with the same thinking we used when we created them".</a:t>
            </a:r>
            <a:endParaRPr lang="en-US" sz="4400" i="1" dirty="0">
              <a:ea typeface="+mn-lt"/>
              <a:cs typeface="+mn-lt"/>
            </a:endParaRPr>
          </a:p>
          <a:p>
            <a:pPr algn="ctr"/>
            <a:r>
              <a:rPr lang="en-IE" sz="4400" b="1" dirty="0">
                <a:ea typeface="+mn-lt"/>
                <a:cs typeface="+mn-lt"/>
              </a:rPr>
              <a:t>Albert Einstein</a:t>
            </a:r>
            <a:endParaRPr lang="en-IE" sz="4400" dirty="0">
              <a:ea typeface="+mn-lt"/>
              <a:cs typeface="+mn-lt"/>
            </a:endParaRPr>
          </a:p>
          <a:p>
            <a:pPr algn="ctr"/>
            <a:endParaRPr lang="en-IE" sz="4400" i="1" dirty="0">
              <a:cs typeface="Calibri"/>
            </a:endParaRPr>
          </a:p>
          <a:p>
            <a:endParaRPr lang="en-US" sz="2400" dirty="0">
              <a:cs typeface="Calibri"/>
            </a:endParaRPr>
          </a:p>
        </p:txBody>
      </p:sp>
    </p:spTree>
    <p:extLst>
      <p:ext uri="{BB962C8B-B14F-4D97-AF65-F5344CB8AC3E}">
        <p14:creationId xmlns:p14="http://schemas.microsoft.com/office/powerpoint/2010/main" val="416982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603C1-E8F2-8646-8D1C-AF7780F62AE9}"/>
              </a:ext>
            </a:extLst>
          </p:cNvPr>
          <p:cNvSpPr>
            <a:spLocks noGrp="1"/>
          </p:cNvSpPr>
          <p:nvPr>
            <p:ph type="body" sz="quarter" idx="18"/>
          </p:nvPr>
        </p:nvSpPr>
        <p:spPr/>
        <p:txBody>
          <a:bodyPr anchor="ctr">
            <a:normAutofit/>
          </a:bodyPr>
          <a:lstStyle/>
          <a:p>
            <a:pPr indent="0"/>
            <a:r>
              <a:rPr lang="en-US">
                <a:solidFill>
                  <a:srgbClr val="0B582E"/>
                </a:solidFill>
              </a:rPr>
              <a:t>Procurement is a term used to refer to the process or the act of sourcing or obtaining services or goods for your or any business. </a:t>
            </a:r>
          </a:p>
          <a:p>
            <a:pPr indent="0"/>
            <a:r>
              <a:rPr lang="en-US">
                <a:solidFill>
                  <a:srgbClr val="0B582E"/>
                </a:solidFill>
              </a:rPr>
              <a:t>Procurement is usually associated with businesses as companies need to acquire goods and solicit services, often on a large scale from a third-party vendor or supplier. </a:t>
            </a:r>
          </a:p>
          <a:p>
            <a:pPr indent="0"/>
            <a:r>
              <a:rPr lang="en-US">
                <a:solidFill>
                  <a:srgbClr val="0B582E"/>
                </a:solidFill>
              </a:rPr>
              <a:t>These services and goods are usually vital for your business’s operations.</a:t>
            </a:r>
          </a:p>
          <a:p>
            <a:pPr indent="0"/>
            <a:endParaRPr lang="en-US">
              <a:solidFill>
                <a:srgbClr val="0B582E"/>
              </a:solidFill>
            </a:endParaRPr>
          </a:p>
        </p:txBody>
      </p:sp>
      <p:sp>
        <p:nvSpPr>
          <p:cNvPr id="4" name="Text Placeholder 3">
            <a:extLst>
              <a:ext uri="{FF2B5EF4-FFF2-40B4-BE49-F238E27FC236}">
                <a16:creationId xmlns:a16="http://schemas.microsoft.com/office/drawing/2014/main" id="{25303A16-1D94-7648-8BE9-06D07F8F14ED}"/>
              </a:ext>
            </a:extLst>
          </p:cNvPr>
          <p:cNvSpPr>
            <a:spLocks noGrp="1"/>
          </p:cNvSpPr>
          <p:nvPr>
            <p:ph type="body" sz="quarter" idx="16"/>
          </p:nvPr>
        </p:nvSpPr>
        <p:spPr>
          <a:xfrm>
            <a:off x="359488" y="2109492"/>
            <a:ext cx="4163428" cy="1499908"/>
          </a:xfrm>
        </p:spPr>
        <p:txBody>
          <a:bodyPr/>
          <a:lstStyle/>
          <a:p>
            <a:r>
              <a:rPr lang="en-US"/>
              <a:t>What is Procurement?</a:t>
            </a:r>
          </a:p>
        </p:txBody>
      </p:sp>
      <p:pic>
        <p:nvPicPr>
          <p:cNvPr id="2" name="Picture 4" descr="A picture containing logo&#10;&#10;Description automatically generated">
            <a:extLst>
              <a:ext uri="{FF2B5EF4-FFF2-40B4-BE49-F238E27FC236}">
                <a16:creationId xmlns:a16="http://schemas.microsoft.com/office/drawing/2014/main" id="{F07F83B7-B462-F218-9E63-73C9D04CB979}"/>
              </a:ext>
            </a:extLst>
          </p:cNvPr>
          <p:cNvPicPr>
            <a:picLocks noChangeAspect="1"/>
          </p:cNvPicPr>
          <p:nvPr/>
        </p:nvPicPr>
        <p:blipFill>
          <a:blip r:embed="rId2"/>
          <a:stretch>
            <a:fillRect/>
          </a:stretch>
        </p:blipFill>
        <p:spPr>
          <a:xfrm>
            <a:off x="471948" y="3609400"/>
            <a:ext cx="2741632" cy="1933303"/>
          </a:xfrm>
          <a:prstGeom prst="rect">
            <a:avLst/>
          </a:prstGeom>
        </p:spPr>
      </p:pic>
    </p:spTree>
    <p:extLst>
      <p:ext uri="{BB962C8B-B14F-4D97-AF65-F5344CB8AC3E}">
        <p14:creationId xmlns:p14="http://schemas.microsoft.com/office/powerpoint/2010/main" val="1134157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603C1-E8F2-8646-8D1C-AF7780F62AE9}"/>
              </a:ext>
            </a:extLst>
          </p:cNvPr>
          <p:cNvSpPr>
            <a:spLocks noGrp="1"/>
          </p:cNvSpPr>
          <p:nvPr>
            <p:ph type="body" sz="quarter" idx="18"/>
          </p:nvPr>
        </p:nvSpPr>
        <p:spPr>
          <a:xfrm>
            <a:off x="5291743" y="611725"/>
            <a:ext cx="6417657" cy="5775219"/>
          </a:xfrm>
        </p:spPr>
        <p:txBody>
          <a:bodyPr anchor="ctr">
            <a:normAutofit/>
          </a:bodyPr>
          <a:lstStyle/>
          <a:p>
            <a:pPr indent="0"/>
            <a:r>
              <a:rPr lang="en-US">
                <a:solidFill>
                  <a:srgbClr val="0B582E"/>
                </a:solidFill>
              </a:rPr>
              <a:t>When managed efficiently and carried out effectively, procurement will help in ensuring higher business profits. It is therefore important to continuously </a:t>
            </a:r>
            <a:r>
              <a:rPr lang="en-US" b="1">
                <a:solidFill>
                  <a:srgbClr val="0B582E"/>
                </a:solidFill>
              </a:rPr>
              <a:t>monitor and assess </a:t>
            </a:r>
            <a:r>
              <a:rPr lang="en-US">
                <a:solidFill>
                  <a:srgbClr val="0B582E"/>
                </a:solidFill>
              </a:rPr>
              <a:t>your procurement process, rectify any mistakes found and strengthen any weak points.</a:t>
            </a:r>
          </a:p>
          <a:p>
            <a:pPr indent="0"/>
            <a:r>
              <a:rPr lang="en-US" b="1">
                <a:solidFill>
                  <a:srgbClr val="468940"/>
                </a:solidFill>
              </a:rPr>
              <a:t>The whole process of procurement involves:</a:t>
            </a:r>
          </a:p>
          <a:p>
            <a:pPr marL="571500" indent="-342900">
              <a:buFont typeface="Arial" panose="020B0604020202020204" pitchFamily="34" charset="0"/>
              <a:buChar char="•"/>
            </a:pPr>
            <a:r>
              <a:rPr lang="en-US" b="1">
                <a:solidFill>
                  <a:srgbClr val="468940"/>
                </a:solidFill>
              </a:rPr>
              <a:t>sourcing the goods and services</a:t>
            </a:r>
          </a:p>
          <a:p>
            <a:pPr marL="571500" indent="-342900">
              <a:buFont typeface="Arial" panose="020B0604020202020204" pitchFamily="34" charset="0"/>
              <a:buChar char="•"/>
            </a:pPr>
            <a:r>
              <a:rPr lang="en-US" b="1">
                <a:solidFill>
                  <a:srgbClr val="468940"/>
                </a:solidFill>
              </a:rPr>
              <a:t>deciding the terms,</a:t>
            </a:r>
          </a:p>
          <a:p>
            <a:pPr marL="571500" indent="-342900">
              <a:buFont typeface="Arial" panose="020B0604020202020204" pitchFamily="34" charset="0"/>
              <a:buChar char="•"/>
            </a:pPr>
            <a:r>
              <a:rPr lang="en-US" b="1">
                <a:solidFill>
                  <a:srgbClr val="468940"/>
                </a:solidFill>
              </a:rPr>
              <a:t>making the purchase </a:t>
            </a:r>
          </a:p>
          <a:p>
            <a:pPr marL="571500" indent="-342900">
              <a:buFont typeface="Arial" panose="020B0604020202020204" pitchFamily="34" charset="0"/>
              <a:buChar char="•"/>
            </a:pPr>
            <a:r>
              <a:rPr lang="en-US" b="1">
                <a:solidFill>
                  <a:srgbClr val="468940"/>
                </a:solidFill>
              </a:rPr>
              <a:t>tracking when the supplies will be delivered </a:t>
            </a:r>
          </a:p>
        </p:txBody>
      </p:sp>
      <p:sp>
        <p:nvSpPr>
          <p:cNvPr id="4" name="Text Placeholder 3">
            <a:extLst>
              <a:ext uri="{FF2B5EF4-FFF2-40B4-BE49-F238E27FC236}">
                <a16:creationId xmlns:a16="http://schemas.microsoft.com/office/drawing/2014/main" id="{25303A16-1D94-7648-8BE9-06D07F8F14ED}"/>
              </a:ext>
            </a:extLst>
          </p:cNvPr>
          <p:cNvSpPr>
            <a:spLocks noGrp="1"/>
          </p:cNvSpPr>
          <p:nvPr>
            <p:ph type="body" sz="quarter" idx="16"/>
          </p:nvPr>
        </p:nvSpPr>
        <p:spPr>
          <a:xfrm>
            <a:off x="351021" y="2101026"/>
            <a:ext cx="4163428" cy="1499908"/>
          </a:xfrm>
        </p:spPr>
        <p:txBody>
          <a:bodyPr/>
          <a:lstStyle/>
          <a:p>
            <a:r>
              <a:rPr lang="en-US"/>
              <a:t>What is Procurement?</a:t>
            </a:r>
          </a:p>
        </p:txBody>
      </p:sp>
      <p:pic>
        <p:nvPicPr>
          <p:cNvPr id="3" name="Picture 4" descr="A picture containing logo&#10;&#10;Description automatically generated">
            <a:extLst>
              <a:ext uri="{FF2B5EF4-FFF2-40B4-BE49-F238E27FC236}">
                <a16:creationId xmlns:a16="http://schemas.microsoft.com/office/drawing/2014/main" id="{ED9A6FCC-2D0B-FF2F-FFFA-DB67772598FA}"/>
              </a:ext>
            </a:extLst>
          </p:cNvPr>
          <p:cNvPicPr>
            <a:picLocks noChangeAspect="1"/>
          </p:cNvPicPr>
          <p:nvPr/>
        </p:nvPicPr>
        <p:blipFill>
          <a:blip r:embed="rId2"/>
          <a:stretch>
            <a:fillRect/>
          </a:stretch>
        </p:blipFill>
        <p:spPr>
          <a:xfrm>
            <a:off x="471948" y="3609400"/>
            <a:ext cx="2741632" cy="1933303"/>
          </a:xfrm>
          <a:prstGeom prst="rect">
            <a:avLst/>
          </a:prstGeom>
        </p:spPr>
      </p:pic>
    </p:spTree>
    <p:extLst>
      <p:ext uri="{BB962C8B-B14F-4D97-AF65-F5344CB8AC3E}">
        <p14:creationId xmlns:p14="http://schemas.microsoft.com/office/powerpoint/2010/main" val="2600075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2076643" y="1156855"/>
            <a:ext cx="9827490" cy="3540688"/>
          </a:xfrm>
        </p:spPr>
        <p:txBody>
          <a:bodyPr/>
          <a:lstStyle/>
          <a:p>
            <a:pPr algn="ctr"/>
            <a:r>
              <a:rPr lang="en-US">
                <a:solidFill>
                  <a:srgbClr val="468940"/>
                </a:solidFill>
              </a:rPr>
              <a:t>Sustainable procurement </a:t>
            </a:r>
            <a:r>
              <a:rPr lang="en-US"/>
              <a:t>is the act of adopting social, local economic, and environmental factors alongside the usual price and quality considerations by you as a business owner while handling the procurement process and procedures for your business.</a:t>
            </a:r>
          </a:p>
        </p:txBody>
      </p:sp>
    </p:spTree>
    <p:extLst>
      <p:ext uri="{BB962C8B-B14F-4D97-AF65-F5344CB8AC3E}">
        <p14:creationId xmlns:p14="http://schemas.microsoft.com/office/powerpoint/2010/main" val="350881020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BCF8B8448D8354CAD1DC0F637B4A364" ma:contentTypeVersion="2" ma:contentTypeDescription="Create a new document." ma:contentTypeScope="" ma:versionID="c918c43c5e7ee613ba4c463640fe1e40">
  <xsd:schema xmlns:xsd="http://www.w3.org/2001/XMLSchema" xmlns:xs="http://www.w3.org/2001/XMLSchema" xmlns:p="http://schemas.microsoft.com/office/2006/metadata/properties" xmlns:ns2="2c2824df-2b65-4772-b72d-ba4319b2c081" targetNamespace="http://schemas.microsoft.com/office/2006/metadata/properties" ma:root="true" ma:fieldsID="97f6950543407b67f7cb1567815848a7" ns2:_="">
    <xsd:import namespace="2c2824df-2b65-4772-b72d-ba4319b2c08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2824df-2b65-4772-b72d-ba4319b2c0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6591BA-5FC4-4C40-85AA-22FB191D0D46}">
  <ds:schemaRefs>
    <ds:schemaRef ds:uri="2c2824df-2b65-4772-b72d-ba4319b2c0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4B26399-2906-4BE7-9D23-3544C17932FD}">
  <ds:schemaRefs>
    <ds:schemaRef ds:uri="http://schemas.microsoft.com/sharepoint/v3/contenttype/forms"/>
  </ds:schemaRefs>
</ds:datastoreItem>
</file>

<file path=customXml/itemProps3.xml><?xml version="1.0" encoding="utf-8"?>
<ds:datastoreItem xmlns:ds="http://schemas.openxmlformats.org/officeDocument/2006/customXml" ds:itemID="{21526B4B-6DEC-47F1-80D8-48EC892A209B}">
  <ds:schemaRefs>
    <ds:schemaRef ds:uri="2c2824df-2b65-4772-b72d-ba4319b2c0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78</TotalTime>
  <Words>5175</Words>
  <Application>Microsoft Office PowerPoint</Application>
  <PresentationFormat>Widescreen</PresentationFormat>
  <Paragraphs>400</Paragraphs>
  <Slides>68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68</vt:i4>
      </vt:variant>
    </vt:vector>
  </HeadingPairs>
  <TitlesOfParts>
    <vt:vector size="79" baseType="lpstr">
      <vt:lpstr>Arial</vt:lpstr>
      <vt:lpstr>Calibri</vt:lpstr>
      <vt:lpstr>Calibri Light</vt:lpstr>
      <vt:lpstr>Inter</vt:lpstr>
      <vt:lpstr>Lato Regular</vt:lpstr>
      <vt:lpstr>Montserrat</vt:lpstr>
      <vt:lpstr>Montserrat Light</vt:lpstr>
      <vt:lpstr>Montserrat Medium</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87</cp:revision>
  <dcterms:created xsi:type="dcterms:W3CDTF">2020-10-14T13:32:04Z</dcterms:created>
  <dcterms:modified xsi:type="dcterms:W3CDTF">2022-11-11T21:32:42Z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0x010100FBCF8B8448D8354CAD1DC0F637B4A364</vt:lpwstr>
  </property>
</Properties>
</file>