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sldIdLst>
    <p:sldId id="4286" r:id="rId5"/>
    <p:sldId id="4270" r:id="rId6"/>
    <p:sldId id="4273" r:id="rId7"/>
    <p:sldId id="4308" r:id="rId8"/>
    <p:sldId id="4313" r:id="rId9"/>
    <p:sldId id="4323" r:id="rId10"/>
    <p:sldId id="4324" r:id="rId11"/>
    <p:sldId id="4325" r:id="rId12"/>
    <p:sldId id="4326" r:id="rId13"/>
    <p:sldId id="4327" r:id="rId14"/>
    <p:sldId id="4328" r:id="rId15"/>
    <p:sldId id="4314" r:id="rId16"/>
    <p:sldId id="4329" r:id="rId17"/>
    <p:sldId id="4330" r:id="rId18"/>
    <p:sldId id="4339" r:id="rId19"/>
    <p:sldId id="4315" r:id="rId20"/>
    <p:sldId id="4372" r:id="rId21"/>
    <p:sldId id="4371" r:id="rId22"/>
    <p:sldId id="4358" r:id="rId23"/>
    <p:sldId id="4316" r:id="rId24"/>
    <p:sldId id="4331" r:id="rId25"/>
    <p:sldId id="4340" r:id="rId26"/>
    <p:sldId id="4341" r:id="rId27"/>
    <p:sldId id="4332" r:id="rId28"/>
    <p:sldId id="4333" r:id="rId29"/>
    <p:sldId id="4334" r:id="rId30"/>
    <p:sldId id="4335" r:id="rId31"/>
    <p:sldId id="4336" r:id="rId32"/>
    <p:sldId id="4346" r:id="rId33"/>
    <p:sldId id="4347" r:id="rId34"/>
    <p:sldId id="4337" r:id="rId35"/>
    <p:sldId id="4342" r:id="rId36"/>
    <p:sldId id="4343" r:id="rId37"/>
    <p:sldId id="4317" r:id="rId38"/>
    <p:sldId id="4344" r:id="rId39"/>
    <p:sldId id="4348" r:id="rId40"/>
    <p:sldId id="4349" r:id="rId41"/>
    <p:sldId id="4345" r:id="rId42"/>
    <p:sldId id="4350" r:id="rId43"/>
    <p:sldId id="4351" r:id="rId44"/>
    <p:sldId id="4352" r:id="rId45"/>
    <p:sldId id="4338" r:id="rId46"/>
    <p:sldId id="4318" r:id="rId47"/>
    <p:sldId id="4353" r:id="rId48"/>
    <p:sldId id="4374" r:id="rId49"/>
    <p:sldId id="4373" r:id="rId50"/>
    <p:sldId id="4354" r:id="rId51"/>
    <p:sldId id="4355" r:id="rId52"/>
    <p:sldId id="4356" r:id="rId53"/>
    <p:sldId id="4319" r:id="rId54"/>
    <p:sldId id="4368" r:id="rId55"/>
    <p:sldId id="4366" r:id="rId56"/>
    <p:sldId id="4369" r:id="rId57"/>
    <p:sldId id="4367" r:id="rId58"/>
    <p:sldId id="4370" r:id="rId59"/>
    <p:sldId id="4309" r:id="rId60"/>
    <p:sldId id="4321" r:id="rId61"/>
    <p:sldId id="4322" r:id="rId62"/>
    <p:sldId id="4361" r:id="rId63"/>
    <p:sldId id="4363" r:id="rId64"/>
    <p:sldId id="4375" r:id="rId65"/>
    <p:sldId id="4376" r:id="rId66"/>
    <p:sldId id="4377" r:id="rId67"/>
    <p:sldId id="4378" r:id="rId68"/>
    <p:sldId id="4360" r:id="rId69"/>
    <p:sldId id="4364" r:id="rId70"/>
    <p:sldId id="4263"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B85C4F-1EE9-78F6-606D-E7A439482858}" name="Mark Bolger ( Momentum Consulting )" initials="M)" userId="S::mark@momentumconsulting.ie::5191d3a0-a879-4689-ad06-75e79f89cfa4" providerId="AD"/>
  <p188:author id="{C7261AD0-5118-2137-2306-1371611AF153}" name="Grace Roche" initials="GR" userId="S::grace@momentumconsulting.ie::c3ac51be-f92c-4033-864a-2a381cf01f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82E"/>
    <a:srgbClr val="297239"/>
    <a:srgbClr val="000000"/>
    <a:srgbClr val="84BA41"/>
    <a:srgbClr val="63A043"/>
    <a:srgbClr val="468940"/>
    <a:srgbClr val="A2CC3A"/>
    <a:srgbClr val="F5802A"/>
    <a:srgbClr val="EE5128"/>
    <a:srgbClr val="E61F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0" d="100"/>
          <a:sy n="30" d="100"/>
        </p:scale>
        <p:origin x="111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70" y="528535"/>
            <a:ext cx="6419236" cy="1863523"/>
          </a:xfrm>
          <a:prstGeom prst="rect">
            <a:avLst/>
          </a:prstGeom>
        </p:spPr>
        <p:txBody>
          <a:bodyPr wrap="square">
            <a:spAutoFit/>
          </a:bodyPr>
          <a:lstStyle/>
          <a:p>
            <a:pPr marL="0" marR="0" lvl="0" indent="0" algn="l" defTabSz="914400" rtl="0" eaLnBrk="1" fontAlgn="base" latinLnBrk="0" hangingPunct="1">
              <a:lnSpc>
                <a:spcPts val="4580"/>
              </a:lnSpc>
              <a:spcBef>
                <a:spcPts val="0"/>
              </a:spcBef>
              <a:spcAft>
                <a:spcPts val="0"/>
              </a:spcAft>
              <a:buClrTx/>
              <a:buSzTx/>
              <a:buFontTx/>
              <a:buNone/>
              <a:tabLst/>
              <a:defRPr/>
            </a:pPr>
            <a:r>
              <a:rPr lang="en-IE" sz="4400" b="1" i="0" u="none" strike="noStrike" kern="1200" baseline="0">
                <a:solidFill>
                  <a:schemeClr val="bg1"/>
                </a:solidFill>
                <a:effectLst/>
                <a:latin typeface="+mn-lt"/>
                <a:ea typeface="+mn-ea"/>
                <a:cs typeface="+mn-cs"/>
                <a:sym typeface="Quattrocento Sans"/>
              </a:rPr>
              <a:t>SUSTAINABLE FUTURES FOR ENTERPRISE CENTRES</a:t>
            </a:r>
          </a:p>
          <a:p>
            <a:pPr marL="0" marR="0" lvl="0" indent="0" algn="l" defTabSz="914400" rtl="0" eaLnBrk="1" fontAlgn="base" latinLnBrk="0" hangingPunct="1">
              <a:lnSpc>
                <a:spcPts val="4580"/>
              </a:lnSpc>
              <a:spcBef>
                <a:spcPts val="0"/>
              </a:spcBef>
              <a:spcAft>
                <a:spcPts val="0"/>
              </a:spcAft>
              <a:buClrTx/>
              <a:buSzTx/>
              <a:buFontTx/>
              <a:buNone/>
              <a:tabLst/>
              <a:defRPr/>
            </a:pPr>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7" y="2883582"/>
            <a:ext cx="6247594" cy="249299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SUSTAINABLE FUTURES FOR ENTERPRISE CENTRES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1CFB6FB-91A0-064F-9454-EDC30779F3AD}"/>
              </a:ext>
            </a:extLst>
          </p:cNvPr>
          <p:cNvSpPr>
            <a:spLocks/>
          </p:cNvSpPr>
          <p:nvPr userDrawn="1"/>
        </p:nvSpPr>
        <p:spPr>
          <a:xfrm>
            <a:off x="420393" y="329380"/>
            <a:ext cx="3722174" cy="610294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74354" y="661585"/>
            <a:ext cx="3089893" cy="5502712"/>
          </a:xfrm>
        </p:spPr>
        <p:txBody>
          <a:bodyPr>
            <a:normAutofit/>
          </a:bodyPr>
          <a:lstStyle>
            <a:lvl1pPr marL="0" indent="0" algn="l">
              <a:buNone/>
              <a:defRPr sz="3600" b="1" i="0">
                <a:solidFill>
                  <a:srgbClr val="A2CC3A"/>
                </a:solidFill>
                <a:latin typeface="+mn-lt"/>
              </a:defRPr>
            </a:lvl1pPr>
          </a:lstStyle>
          <a:p>
            <a:pPr lvl="0"/>
            <a:r>
              <a:rPr lang="en-US"/>
              <a:t>Heading</a:t>
            </a:r>
          </a:p>
        </p:txBody>
      </p:sp>
      <p:sp>
        <p:nvSpPr>
          <p:cNvPr id="28" name="Text Box 5">
            <a:extLst>
              <a:ext uri="{FF2B5EF4-FFF2-40B4-BE49-F238E27FC236}">
                <a16:creationId xmlns:a16="http://schemas.microsoft.com/office/drawing/2014/main" id="{296BB96E-518D-2043-9A86-E7B040D760BC}"/>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sp>
        <p:nvSpPr>
          <p:cNvPr id="29" name="Freeform 28">
            <a:extLst>
              <a:ext uri="{FF2B5EF4-FFF2-40B4-BE49-F238E27FC236}">
                <a16:creationId xmlns:a16="http://schemas.microsoft.com/office/drawing/2014/main" id="{365A9D36-9920-3748-B466-5224E9C6C770}"/>
              </a:ext>
            </a:extLst>
          </p:cNvPr>
          <p:cNvSpPr/>
          <p:nvPr userDrawn="1"/>
        </p:nvSpPr>
        <p:spPr>
          <a:xfrm>
            <a:off x="7260419" y="62454"/>
            <a:ext cx="4931581" cy="6220885"/>
          </a:xfrm>
          <a:custGeom>
            <a:avLst/>
            <a:gdLst>
              <a:gd name="connsiteX0" fmla="*/ 3446638 w 4931581"/>
              <a:gd name="connsiteY0" fmla="*/ 0 h 6220885"/>
              <a:gd name="connsiteX1" fmla="*/ 1642543 w 4931581"/>
              <a:gd name="connsiteY1" fmla="*/ 0 h 6220885"/>
              <a:gd name="connsiteX2" fmla="*/ 1528054 w 4931581"/>
              <a:gd name="connsiteY2" fmla="*/ 71581 h 6220885"/>
              <a:gd name="connsiteX3" fmla="*/ 690756 w 4931581"/>
              <a:gd name="connsiteY3" fmla="*/ 844478 h 6220885"/>
              <a:gd name="connsiteX4" fmla="*/ 404387 w 4931581"/>
              <a:gd name="connsiteY4" fmla="*/ 1282290 h 6220885"/>
              <a:gd name="connsiteX5" fmla="*/ 349083 w 4931581"/>
              <a:gd name="connsiteY5" fmla="*/ 1387777 h 6220885"/>
              <a:gd name="connsiteX6" fmla="*/ 348808 w 4931581"/>
              <a:gd name="connsiteY6" fmla="*/ 1388333 h 6220885"/>
              <a:gd name="connsiteX7" fmla="*/ 340608 w 4931581"/>
              <a:gd name="connsiteY7" fmla="*/ 1404041 h 6220885"/>
              <a:gd name="connsiteX8" fmla="*/ 325188 w 4931581"/>
              <a:gd name="connsiteY8" fmla="*/ 1437121 h 6220885"/>
              <a:gd name="connsiteX9" fmla="*/ 295865 w 4931581"/>
              <a:gd name="connsiteY9" fmla="*/ 1499939 h 6220885"/>
              <a:gd name="connsiteX10" fmla="*/ 241815 w 4931581"/>
              <a:gd name="connsiteY10" fmla="*/ 1625447 h 6220885"/>
              <a:gd name="connsiteX11" fmla="*/ 208888 w 4931581"/>
              <a:gd name="connsiteY11" fmla="*/ 1707026 h 6220885"/>
              <a:gd name="connsiteX12" fmla="*/ 102176 w 4931581"/>
              <a:gd name="connsiteY12" fmla="*/ 2049491 h 6220885"/>
              <a:gd name="connsiteX13" fmla="*/ 100787 w 4931581"/>
              <a:gd name="connsiteY13" fmla="*/ 2054912 h 6220885"/>
              <a:gd name="connsiteX14" fmla="*/ 91339 w 4931581"/>
              <a:gd name="connsiteY14" fmla="*/ 2093273 h 6220885"/>
              <a:gd name="connsiteX15" fmla="*/ 88139 w 4931581"/>
              <a:gd name="connsiteY15" fmla="*/ 2106894 h 6220885"/>
              <a:gd name="connsiteX16" fmla="*/ 80778 w 4931581"/>
              <a:gd name="connsiteY16" fmla="*/ 2139000 h 6220885"/>
              <a:gd name="connsiteX17" fmla="*/ 77443 w 4931581"/>
              <a:gd name="connsiteY17" fmla="*/ 2154010 h 6220885"/>
              <a:gd name="connsiteX18" fmla="*/ 69800 w 4931581"/>
              <a:gd name="connsiteY18" fmla="*/ 2189452 h 6220885"/>
              <a:gd name="connsiteX19" fmla="*/ 67719 w 4931581"/>
              <a:gd name="connsiteY19" fmla="*/ 2199316 h 6220885"/>
              <a:gd name="connsiteX20" fmla="*/ 47012 w 4931581"/>
              <a:gd name="connsiteY20" fmla="*/ 2308841 h 6220885"/>
              <a:gd name="connsiteX21" fmla="*/ 38813 w 4931581"/>
              <a:gd name="connsiteY21" fmla="*/ 2354569 h 6220885"/>
              <a:gd name="connsiteX22" fmla="*/ 35343 w 4931581"/>
              <a:gd name="connsiteY22" fmla="*/ 2380837 h 6220885"/>
              <a:gd name="connsiteX23" fmla="*/ 35202 w 4931581"/>
              <a:gd name="connsiteY23" fmla="*/ 2382086 h 6220885"/>
              <a:gd name="connsiteX24" fmla="*/ 19501 w 4931581"/>
              <a:gd name="connsiteY24" fmla="*/ 2503837 h 6220885"/>
              <a:gd name="connsiteX25" fmla="*/ 16998 w 4931581"/>
              <a:gd name="connsiteY25" fmla="*/ 2523711 h 6220885"/>
              <a:gd name="connsiteX26" fmla="*/ 16307 w 4931581"/>
              <a:gd name="connsiteY26" fmla="*/ 2533441 h 6220885"/>
              <a:gd name="connsiteX27" fmla="*/ 12831 w 4931581"/>
              <a:gd name="connsiteY27" fmla="*/ 2576109 h 6220885"/>
              <a:gd name="connsiteX28" fmla="*/ 10744 w 4931581"/>
              <a:gd name="connsiteY28" fmla="*/ 2602237 h 6220885"/>
              <a:gd name="connsiteX29" fmla="*/ 1994 w 4931581"/>
              <a:gd name="connsiteY29" fmla="*/ 2763743 h 6220885"/>
              <a:gd name="connsiteX30" fmla="*/ 27144 w 4931581"/>
              <a:gd name="connsiteY30" fmla="*/ 3281880 h 6220885"/>
              <a:gd name="connsiteX31" fmla="*/ 360201 w 4931581"/>
              <a:gd name="connsiteY31" fmla="*/ 4358607 h 6220885"/>
              <a:gd name="connsiteX32" fmla="*/ 1039791 w 4931581"/>
              <a:gd name="connsiteY32" fmla="*/ 5266607 h 6220885"/>
              <a:gd name="connsiteX33" fmla="*/ 1448573 w 4931581"/>
              <a:gd name="connsiteY33" fmla="*/ 5599202 h 6220885"/>
              <a:gd name="connsiteX34" fmla="*/ 1654219 w 4931581"/>
              <a:gd name="connsiteY34" fmla="*/ 5732346 h 6220885"/>
              <a:gd name="connsiteX35" fmla="*/ 1755925 w 4931581"/>
              <a:gd name="connsiteY35" fmla="*/ 5789749 h 6220885"/>
              <a:gd name="connsiteX36" fmla="*/ 1805667 w 4931581"/>
              <a:gd name="connsiteY36" fmla="*/ 5817272 h 6220885"/>
              <a:gd name="connsiteX37" fmla="*/ 1855550 w 4931581"/>
              <a:gd name="connsiteY37" fmla="*/ 5842287 h 6220885"/>
              <a:gd name="connsiteX38" fmla="*/ 2382021 w 4931581"/>
              <a:gd name="connsiteY38" fmla="*/ 6057580 h 6220885"/>
              <a:gd name="connsiteX39" fmla="*/ 2475950 w 4931581"/>
              <a:gd name="connsiteY39" fmla="*/ 6085654 h 6220885"/>
              <a:gd name="connsiteX40" fmla="*/ 2519720 w 4931581"/>
              <a:gd name="connsiteY40" fmla="*/ 6097745 h 6220885"/>
              <a:gd name="connsiteX41" fmla="*/ 2568770 w 4931581"/>
              <a:gd name="connsiteY41" fmla="*/ 6111226 h 6220885"/>
              <a:gd name="connsiteX42" fmla="*/ 2570435 w 4931581"/>
              <a:gd name="connsiteY42" fmla="*/ 6111642 h 6220885"/>
              <a:gd name="connsiteX43" fmla="*/ 2570576 w 4931581"/>
              <a:gd name="connsiteY43" fmla="*/ 6111642 h 6220885"/>
              <a:gd name="connsiteX44" fmla="*/ 2578635 w 4931581"/>
              <a:gd name="connsiteY44" fmla="*/ 6113869 h 6220885"/>
              <a:gd name="connsiteX45" fmla="*/ 2610729 w 4931581"/>
              <a:gd name="connsiteY45" fmla="*/ 6121371 h 6220885"/>
              <a:gd name="connsiteX46" fmla="*/ 2709798 w 4931581"/>
              <a:gd name="connsiteY46" fmla="*/ 6143608 h 6220885"/>
              <a:gd name="connsiteX47" fmla="*/ 2714106 w 4931581"/>
              <a:gd name="connsiteY47" fmla="*/ 6144581 h 6220885"/>
              <a:gd name="connsiteX48" fmla="*/ 2765654 w 4931581"/>
              <a:gd name="connsiteY48" fmla="*/ 6155424 h 6220885"/>
              <a:gd name="connsiteX49" fmla="*/ 2783442 w 4931581"/>
              <a:gd name="connsiteY49" fmla="*/ 6158483 h 6220885"/>
              <a:gd name="connsiteX50" fmla="*/ 2786079 w 4931581"/>
              <a:gd name="connsiteY50" fmla="*/ 6158759 h 6220885"/>
              <a:gd name="connsiteX51" fmla="*/ 3275731 w 4931581"/>
              <a:gd name="connsiteY51" fmla="*/ 6216718 h 6220885"/>
              <a:gd name="connsiteX52" fmla="*/ 3388696 w 4931581"/>
              <a:gd name="connsiteY52" fmla="*/ 6219637 h 6220885"/>
              <a:gd name="connsiteX53" fmla="*/ 3446914 w 4931581"/>
              <a:gd name="connsiteY53" fmla="*/ 6220885 h 6220885"/>
              <a:gd name="connsiteX54" fmla="*/ 3506104 w 4931581"/>
              <a:gd name="connsiteY54" fmla="*/ 6219496 h 6220885"/>
              <a:gd name="connsiteX55" fmla="*/ 3627544 w 4931581"/>
              <a:gd name="connsiteY55" fmla="*/ 6216161 h 6220885"/>
              <a:gd name="connsiteX56" fmla="*/ 3752460 w 4931581"/>
              <a:gd name="connsiteY56" fmla="*/ 6206989 h 6220885"/>
              <a:gd name="connsiteX57" fmla="*/ 4277817 w 4931581"/>
              <a:gd name="connsiteY57" fmla="*/ 6121512 h 6220885"/>
              <a:gd name="connsiteX58" fmla="*/ 4817419 w 4931581"/>
              <a:gd name="connsiteY58" fmla="*/ 5943037 h 6220885"/>
              <a:gd name="connsiteX59" fmla="*/ 4931581 w 4931581"/>
              <a:gd name="connsiteY59" fmla="*/ 5889124 h 6220885"/>
              <a:gd name="connsiteX60" fmla="*/ 4931581 w 4931581"/>
              <a:gd name="connsiteY60" fmla="*/ 5323260 h 6220885"/>
              <a:gd name="connsiteX61" fmla="*/ 4837261 w 4931581"/>
              <a:gd name="connsiteY61" fmla="*/ 5378510 h 6220885"/>
              <a:gd name="connsiteX62" fmla="*/ 4154431 w 4931581"/>
              <a:gd name="connsiteY62" fmla="*/ 5636032 h 6220885"/>
              <a:gd name="connsiteX63" fmla="*/ 3707441 w 4931581"/>
              <a:gd name="connsiteY63" fmla="*/ 5708721 h 6220885"/>
              <a:gd name="connsiteX64" fmla="*/ 3601005 w 4931581"/>
              <a:gd name="connsiteY64" fmla="*/ 5716645 h 6220885"/>
              <a:gd name="connsiteX65" fmla="*/ 3497488 w 4931581"/>
              <a:gd name="connsiteY65" fmla="*/ 5719423 h 6220885"/>
              <a:gd name="connsiteX66" fmla="*/ 3446914 w 4931581"/>
              <a:gd name="connsiteY66" fmla="*/ 5720677 h 6220885"/>
              <a:gd name="connsiteX67" fmla="*/ 3397312 w 4931581"/>
              <a:gd name="connsiteY67" fmla="*/ 5719423 h 6220885"/>
              <a:gd name="connsiteX68" fmla="*/ 3300881 w 4931581"/>
              <a:gd name="connsiteY68" fmla="*/ 5717061 h 6220885"/>
              <a:gd name="connsiteX69" fmla="*/ 2818871 w 4931581"/>
              <a:gd name="connsiteY69" fmla="*/ 5654659 h 6220885"/>
              <a:gd name="connsiteX70" fmla="*/ 2752314 w 4931581"/>
              <a:gd name="connsiteY70" fmla="*/ 5639649 h 6220885"/>
              <a:gd name="connsiteX71" fmla="*/ 2733559 w 4931581"/>
              <a:gd name="connsiteY71" fmla="*/ 5635476 h 6220885"/>
              <a:gd name="connsiteX72" fmla="*/ 2700766 w 4931581"/>
              <a:gd name="connsiteY72" fmla="*/ 5627557 h 6220885"/>
              <a:gd name="connsiteX73" fmla="*/ 2697988 w 4931581"/>
              <a:gd name="connsiteY73" fmla="*/ 5626719 h 6220885"/>
              <a:gd name="connsiteX74" fmla="*/ 2620177 w 4931581"/>
              <a:gd name="connsiteY74" fmla="*/ 5605180 h 6220885"/>
              <a:gd name="connsiteX75" fmla="*/ 2540005 w 4931581"/>
              <a:gd name="connsiteY75" fmla="*/ 5581273 h 6220885"/>
              <a:gd name="connsiteX76" fmla="*/ 2537086 w 4931581"/>
              <a:gd name="connsiteY76" fmla="*/ 5580300 h 6220885"/>
              <a:gd name="connsiteX77" fmla="*/ 2479982 w 4931581"/>
              <a:gd name="connsiteY77" fmla="*/ 5561398 h 6220885"/>
              <a:gd name="connsiteX78" fmla="*/ 2477755 w 4931581"/>
              <a:gd name="connsiteY78" fmla="*/ 5560841 h 6220885"/>
              <a:gd name="connsiteX79" fmla="*/ 2092874 w 4931581"/>
              <a:gd name="connsiteY79" fmla="*/ 5398368 h 6220885"/>
              <a:gd name="connsiteX80" fmla="*/ 2050352 w 4931581"/>
              <a:gd name="connsiteY80" fmla="*/ 5377239 h 6220885"/>
              <a:gd name="connsiteX81" fmla="*/ 2008112 w 4931581"/>
              <a:gd name="connsiteY81" fmla="*/ 5353748 h 6220885"/>
              <a:gd name="connsiteX82" fmla="*/ 1921410 w 4931581"/>
              <a:gd name="connsiteY82" fmla="*/ 5304967 h 6220885"/>
              <a:gd name="connsiteX83" fmla="*/ 1746477 w 4931581"/>
              <a:gd name="connsiteY83" fmla="*/ 5191557 h 6220885"/>
              <a:gd name="connsiteX84" fmla="*/ 1398415 w 4931581"/>
              <a:gd name="connsiteY84" fmla="*/ 4908300 h 6220885"/>
              <a:gd name="connsiteX85" fmla="*/ 819839 w 4931581"/>
              <a:gd name="connsiteY85" fmla="*/ 4135396 h 6220885"/>
              <a:gd name="connsiteX86" fmla="*/ 536805 w 4931581"/>
              <a:gd name="connsiteY86" fmla="*/ 3220035 h 6220885"/>
              <a:gd name="connsiteX87" fmla="*/ 515407 w 4931581"/>
              <a:gd name="connsiteY87" fmla="*/ 2778337 h 6220885"/>
              <a:gd name="connsiteX88" fmla="*/ 519849 w 4931581"/>
              <a:gd name="connsiteY88" fmla="*/ 2678266 h 6220885"/>
              <a:gd name="connsiteX89" fmla="*/ 519990 w 4931581"/>
              <a:gd name="connsiteY89" fmla="*/ 2677153 h 6220885"/>
              <a:gd name="connsiteX90" fmla="*/ 522768 w 4931581"/>
              <a:gd name="connsiteY90" fmla="*/ 2640738 h 6220885"/>
              <a:gd name="connsiteX91" fmla="*/ 527351 w 4931581"/>
              <a:gd name="connsiteY91" fmla="*/ 2582087 h 6220885"/>
              <a:gd name="connsiteX92" fmla="*/ 530411 w 4931581"/>
              <a:gd name="connsiteY92" fmla="*/ 2554153 h 6220885"/>
              <a:gd name="connsiteX93" fmla="*/ 540416 w 4931581"/>
              <a:gd name="connsiteY93" fmla="*/ 2477011 h 6220885"/>
              <a:gd name="connsiteX94" fmla="*/ 542918 w 4931581"/>
              <a:gd name="connsiteY94" fmla="*/ 2457277 h 6220885"/>
              <a:gd name="connsiteX95" fmla="*/ 543475 w 4931581"/>
              <a:gd name="connsiteY95" fmla="*/ 2453385 h 6220885"/>
              <a:gd name="connsiteX96" fmla="*/ 554031 w 4931581"/>
              <a:gd name="connsiteY96" fmla="*/ 2388756 h 6220885"/>
              <a:gd name="connsiteX97" fmla="*/ 554863 w 4931581"/>
              <a:gd name="connsiteY97" fmla="*/ 2384313 h 6220885"/>
              <a:gd name="connsiteX98" fmla="*/ 571121 w 4931581"/>
              <a:gd name="connsiteY98" fmla="*/ 2298971 h 6220885"/>
              <a:gd name="connsiteX99" fmla="*/ 573624 w 4931581"/>
              <a:gd name="connsiteY99" fmla="*/ 2287296 h 6220885"/>
              <a:gd name="connsiteX100" fmla="*/ 579321 w 4931581"/>
              <a:gd name="connsiteY100" fmla="*/ 2260892 h 6220885"/>
              <a:gd name="connsiteX101" fmla="*/ 582797 w 4931581"/>
              <a:gd name="connsiteY101" fmla="*/ 2245044 h 6220885"/>
              <a:gd name="connsiteX102" fmla="*/ 588212 w 4931581"/>
              <a:gd name="connsiteY102" fmla="*/ 2221693 h 6220885"/>
              <a:gd name="connsiteX103" fmla="*/ 591828 w 4931581"/>
              <a:gd name="connsiteY103" fmla="*/ 2206548 h 6220885"/>
              <a:gd name="connsiteX104" fmla="*/ 598633 w 4931581"/>
              <a:gd name="connsiteY104" fmla="*/ 2178750 h 6220885"/>
              <a:gd name="connsiteX105" fmla="*/ 600995 w 4931581"/>
              <a:gd name="connsiteY105" fmla="*/ 2169436 h 6220885"/>
              <a:gd name="connsiteX106" fmla="*/ 717711 w 4931581"/>
              <a:gd name="connsiteY106" fmla="*/ 1814189 h 6220885"/>
              <a:gd name="connsiteX107" fmla="*/ 719933 w 4931581"/>
              <a:gd name="connsiteY107" fmla="*/ 1808492 h 6220885"/>
              <a:gd name="connsiteX108" fmla="*/ 765092 w 4931581"/>
              <a:gd name="connsiteY108" fmla="*/ 1703556 h 6220885"/>
              <a:gd name="connsiteX109" fmla="*/ 784544 w 4931581"/>
              <a:gd name="connsiteY109" fmla="*/ 1661580 h 6220885"/>
              <a:gd name="connsiteX110" fmla="*/ 790241 w 4931581"/>
              <a:gd name="connsiteY110" fmla="*/ 1649213 h 6220885"/>
              <a:gd name="connsiteX111" fmla="*/ 857356 w 4931581"/>
              <a:gd name="connsiteY111" fmla="*/ 1518284 h 6220885"/>
              <a:gd name="connsiteX112" fmla="*/ 1101068 w 4931581"/>
              <a:gd name="connsiteY112" fmla="*/ 1145664 h 6220885"/>
              <a:gd name="connsiteX113" fmla="*/ 1814007 w 4931581"/>
              <a:gd name="connsiteY113" fmla="*/ 487425 h 6220885"/>
              <a:gd name="connsiteX114" fmla="*/ 2708825 w 4931581"/>
              <a:gd name="connsiteY114" fmla="*/ 95482 h 6220885"/>
              <a:gd name="connsiteX115" fmla="*/ 3155123 w 4931581"/>
              <a:gd name="connsiteY115" fmla="*/ 18761 h 6220885"/>
              <a:gd name="connsiteX116" fmla="*/ 3365071 w 4931581"/>
              <a:gd name="connsiteY116" fmla="*/ 6811 h 6220885"/>
              <a:gd name="connsiteX117" fmla="*/ 3446638 w 4931581"/>
              <a:gd name="connsiteY117"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31581"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cubicBezTo>
                  <a:pt x="3921005" y="6191141"/>
                  <a:pt x="4098576" y="6166266"/>
                  <a:pt x="4277817" y="6121512"/>
                </a:cubicBezTo>
                <a:cubicBezTo>
                  <a:pt x="4457129" y="6077662"/>
                  <a:pt x="4639150" y="6018211"/>
                  <a:pt x="4817419" y="5943037"/>
                </a:cubicBezTo>
                <a:lnTo>
                  <a:pt x="4931581" y="5889124"/>
                </a:lnTo>
                <a:lnTo>
                  <a:pt x="4931581" y="5323260"/>
                </a:lnTo>
                <a:lnTo>
                  <a:pt x="4837261" y="5378510"/>
                </a:lnTo>
                <a:cubicBezTo>
                  <a:pt x="4616685" y="5494528"/>
                  <a:pt x="4382861" y="5580057"/>
                  <a:pt x="4154431" y="5636032"/>
                </a:cubicBezTo>
                <a:cubicBezTo>
                  <a:pt x="4002010" y="5674393"/>
                  <a:pt x="3850972" y="5695100"/>
                  <a:pt x="3707441" y="5708721"/>
                </a:cubicBez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30" name="Text Box 5">
            <a:extLst>
              <a:ext uri="{FF2B5EF4-FFF2-40B4-BE49-F238E27FC236}">
                <a16:creationId xmlns:a16="http://schemas.microsoft.com/office/drawing/2014/main" id="{4B98F1B9-EACF-6640-9BF7-40C2CBF6B986}"/>
              </a:ext>
            </a:extLst>
          </p:cNvPr>
          <p:cNvSpPr txBox="1"/>
          <p:nvPr userDrawn="1"/>
        </p:nvSpPr>
        <p:spPr>
          <a:xfrm>
            <a:off x="459631" y="64588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
        <p:nvSpPr>
          <p:cNvPr id="31" name="Text Placeholder 17">
            <a:extLst>
              <a:ext uri="{FF2B5EF4-FFF2-40B4-BE49-F238E27FC236}">
                <a16:creationId xmlns:a16="http://schemas.microsoft.com/office/drawing/2014/main" id="{44465B25-AB0F-044E-AE82-1E7506D6021E}"/>
              </a:ext>
            </a:extLst>
          </p:cNvPr>
          <p:cNvSpPr>
            <a:spLocks noGrp="1"/>
          </p:cNvSpPr>
          <p:nvPr>
            <p:ph type="body" sz="quarter" idx="18" hasCustomPrompt="1"/>
          </p:nvPr>
        </p:nvSpPr>
        <p:spPr>
          <a:xfrm>
            <a:off x="4496527" y="661585"/>
            <a:ext cx="7112813" cy="5502731"/>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Tree>
    <p:extLst>
      <p:ext uri="{BB962C8B-B14F-4D97-AF65-F5344CB8AC3E}">
        <p14:creationId xmlns:p14="http://schemas.microsoft.com/office/powerpoint/2010/main" val="4040082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9CF2BA25-1A3A-284B-91FD-CA04E45F188F}"/>
              </a:ext>
            </a:extLst>
          </p:cNvPr>
          <p:cNvSpPr/>
          <p:nvPr userDrawn="1"/>
        </p:nvSpPr>
        <p:spPr>
          <a:xfrm flipH="1">
            <a:off x="29482" y="5365"/>
            <a:ext cx="3864247" cy="6220885"/>
          </a:xfrm>
          <a:custGeom>
            <a:avLst/>
            <a:gdLst>
              <a:gd name="connsiteX0" fmla="*/ 3446638 w 3864247"/>
              <a:gd name="connsiteY0" fmla="*/ 0 h 6220885"/>
              <a:gd name="connsiteX1" fmla="*/ 1642543 w 3864247"/>
              <a:gd name="connsiteY1" fmla="*/ 0 h 6220885"/>
              <a:gd name="connsiteX2" fmla="*/ 1528054 w 3864247"/>
              <a:gd name="connsiteY2" fmla="*/ 71581 h 6220885"/>
              <a:gd name="connsiteX3" fmla="*/ 690756 w 3864247"/>
              <a:gd name="connsiteY3" fmla="*/ 844478 h 6220885"/>
              <a:gd name="connsiteX4" fmla="*/ 404387 w 3864247"/>
              <a:gd name="connsiteY4" fmla="*/ 1282290 h 6220885"/>
              <a:gd name="connsiteX5" fmla="*/ 349083 w 3864247"/>
              <a:gd name="connsiteY5" fmla="*/ 1387777 h 6220885"/>
              <a:gd name="connsiteX6" fmla="*/ 348808 w 3864247"/>
              <a:gd name="connsiteY6" fmla="*/ 1388333 h 6220885"/>
              <a:gd name="connsiteX7" fmla="*/ 340608 w 3864247"/>
              <a:gd name="connsiteY7" fmla="*/ 1404041 h 6220885"/>
              <a:gd name="connsiteX8" fmla="*/ 325188 w 3864247"/>
              <a:gd name="connsiteY8" fmla="*/ 1437121 h 6220885"/>
              <a:gd name="connsiteX9" fmla="*/ 295865 w 3864247"/>
              <a:gd name="connsiteY9" fmla="*/ 1499939 h 6220885"/>
              <a:gd name="connsiteX10" fmla="*/ 241815 w 3864247"/>
              <a:gd name="connsiteY10" fmla="*/ 1625447 h 6220885"/>
              <a:gd name="connsiteX11" fmla="*/ 208888 w 3864247"/>
              <a:gd name="connsiteY11" fmla="*/ 1707026 h 6220885"/>
              <a:gd name="connsiteX12" fmla="*/ 102176 w 3864247"/>
              <a:gd name="connsiteY12" fmla="*/ 2049491 h 6220885"/>
              <a:gd name="connsiteX13" fmla="*/ 100787 w 3864247"/>
              <a:gd name="connsiteY13" fmla="*/ 2054912 h 6220885"/>
              <a:gd name="connsiteX14" fmla="*/ 91339 w 3864247"/>
              <a:gd name="connsiteY14" fmla="*/ 2093273 h 6220885"/>
              <a:gd name="connsiteX15" fmla="*/ 88139 w 3864247"/>
              <a:gd name="connsiteY15" fmla="*/ 2106894 h 6220885"/>
              <a:gd name="connsiteX16" fmla="*/ 80778 w 3864247"/>
              <a:gd name="connsiteY16" fmla="*/ 2139000 h 6220885"/>
              <a:gd name="connsiteX17" fmla="*/ 77443 w 3864247"/>
              <a:gd name="connsiteY17" fmla="*/ 2154010 h 6220885"/>
              <a:gd name="connsiteX18" fmla="*/ 69800 w 3864247"/>
              <a:gd name="connsiteY18" fmla="*/ 2189452 h 6220885"/>
              <a:gd name="connsiteX19" fmla="*/ 67719 w 3864247"/>
              <a:gd name="connsiteY19" fmla="*/ 2199316 h 6220885"/>
              <a:gd name="connsiteX20" fmla="*/ 47012 w 3864247"/>
              <a:gd name="connsiteY20" fmla="*/ 2308841 h 6220885"/>
              <a:gd name="connsiteX21" fmla="*/ 38813 w 3864247"/>
              <a:gd name="connsiteY21" fmla="*/ 2354569 h 6220885"/>
              <a:gd name="connsiteX22" fmla="*/ 35343 w 3864247"/>
              <a:gd name="connsiteY22" fmla="*/ 2380837 h 6220885"/>
              <a:gd name="connsiteX23" fmla="*/ 35202 w 3864247"/>
              <a:gd name="connsiteY23" fmla="*/ 2382086 h 6220885"/>
              <a:gd name="connsiteX24" fmla="*/ 19501 w 3864247"/>
              <a:gd name="connsiteY24" fmla="*/ 2503837 h 6220885"/>
              <a:gd name="connsiteX25" fmla="*/ 16998 w 3864247"/>
              <a:gd name="connsiteY25" fmla="*/ 2523711 h 6220885"/>
              <a:gd name="connsiteX26" fmla="*/ 16307 w 3864247"/>
              <a:gd name="connsiteY26" fmla="*/ 2533441 h 6220885"/>
              <a:gd name="connsiteX27" fmla="*/ 12831 w 3864247"/>
              <a:gd name="connsiteY27" fmla="*/ 2576109 h 6220885"/>
              <a:gd name="connsiteX28" fmla="*/ 10744 w 3864247"/>
              <a:gd name="connsiteY28" fmla="*/ 2602237 h 6220885"/>
              <a:gd name="connsiteX29" fmla="*/ 1994 w 3864247"/>
              <a:gd name="connsiteY29" fmla="*/ 2763743 h 6220885"/>
              <a:gd name="connsiteX30" fmla="*/ 27144 w 3864247"/>
              <a:gd name="connsiteY30" fmla="*/ 3281880 h 6220885"/>
              <a:gd name="connsiteX31" fmla="*/ 360201 w 3864247"/>
              <a:gd name="connsiteY31" fmla="*/ 4358607 h 6220885"/>
              <a:gd name="connsiteX32" fmla="*/ 1039791 w 3864247"/>
              <a:gd name="connsiteY32" fmla="*/ 5266607 h 6220885"/>
              <a:gd name="connsiteX33" fmla="*/ 1448573 w 3864247"/>
              <a:gd name="connsiteY33" fmla="*/ 5599202 h 6220885"/>
              <a:gd name="connsiteX34" fmla="*/ 1654219 w 3864247"/>
              <a:gd name="connsiteY34" fmla="*/ 5732346 h 6220885"/>
              <a:gd name="connsiteX35" fmla="*/ 1755925 w 3864247"/>
              <a:gd name="connsiteY35" fmla="*/ 5789749 h 6220885"/>
              <a:gd name="connsiteX36" fmla="*/ 1805667 w 3864247"/>
              <a:gd name="connsiteY36" fmla="*/ 5817272 h 6220885"/>
              <a:gd name="connsiteX37" fmla="*/ 1855550 w 3864247"/>
              <a:gd name="connsiteY37" fmla="*/ 5842287 h 6220885"/>
              <a:gd name="connsiteX38" fmla="*/ 2382021 w 3864247"/>
              <a:gd name="connsiteY38" fmla="*/ 6057580 h 6220885"/>
              <a:gd name="connsiteX39" fmla="*/ 2475950 w 3864247"/>
              <a:gd name="connsiteY39" fmla="*/ 6085654 h 6220885"/>
              <a:gd name="connsiteX40" fmla="*/ 2519720 w 3864247"/>
              <a:gd name="connsiteY40" fmla="*/ 6097745 h 6220885"/>
              <a:gd name="connsiteX41" fmla="*/ 2568770 w 3864247"/>
              <a:gd name="connsiteY41" fmla="*/ 6111226 h 6220885"/>
              <a:gd name="connsiteX42" fmla="*/ 2570435 w 3864247"/>
              <a:gd name="connsiteY42" fmla="*/ 6111642 h 6220885"/>
              <a:gd name="connsiteX43" fmla="*/ 2570576 w 3864247"/>
              <a:gd name="connsiteY43" fmla="*/ 6111642 h 6220885"/>
              <a:gd name="connsiteX44" fmla="*/ 2578635 w 3864247"/>
              <a:gd name="connsiteY44" fmla="*/ 6113869 h 6220885"/>
              <a:gd name="connsiteX45" fmla="*/ 2610729 w 3864247"/>
              <a:gd name="connsiteY45" fmla="*/ 6121371 h 6220885"/>
              <a:gd name="connsiteX46" fmla="*/ 2709798 w 3864247"/>
              <a:gd name="connsiteY46" fmla="*/ 6143608 h 6220885"/>
              <a:gd name="connsiteX47" fmla="*/ 2714106 w 3864247"/>
              <a:gd name="connsiteY47" fmla="*/ 6144581 h 6220885"/>
              <a:gd name="connsiteX48" fmla="*/ 2765654 w 3864247"/>
              <a:gd name="connsiteY48" fmla="*/ 6155424 h 6220885"/>
              <a:gd name="connsiteX49" fmla="*/ 2783442 w 3864247"/>
              <a:gd name="connsiteY49" fmla="*/ 6158483 h 6220885"/>
              <a:gd name="connsiteX50" fmla="*/ 2786079 w 3864247"/>
              <a:gd name="connsiteY50" fmla="*/ 6158759 h 6220885"/>
              <a:gd name="connsiteX51" fmla="*/ 3275731 w 3864247"/>
              <a:gd name="connsiteY51" fmla="*/ 6216718 h 6220885"/>
              <a:gd name="connsiteX52" fmla="*/ 3388696 w 3864247"/>
              <a:gd name="connsiteY52" fmla="*/ 6219637 h 6220885"/>
              <a:gd name="connsiteX53" fmla="*/ 3446914 w 3864247"/>
              <a:gd name="connsiteY53" fmla="*/ 6220885 h 6220885"/>
              <a:gd name="connsiteX54" fmla="*/ 3506104 w 3864247"/>
              <a:gd name="connsiteY54" fmla="*/ 6219496 h 6220885"/>
              <a:gd name="connsiteX55" fmla="*/ 3627544 w 3864247"/>
              <a:gd name="connsiteY55" fmla="*/ 6216161 h 6220885"/>
              <a:gd name="connsiteX56" fmla="*/ 3752460 w 3864247"/>
              <a:gd name="connsiteY56" fmla="*/ 6206989 h 6220885"/>
              <a:gd name="connsiteX57" fmla="*/ 3864247 w 3864247"/>
              <a:gd name="connsiteY57" fmla="*/ 6193204 h 6220885"/>
              <a:gd name="connsiteX58" fmla="*/ 3864247 w 3864247"/>
              <a:gd name="connsiteY58" fmla="*/ 5689443 h 6220885"/>
              <a:gd name="connsiteX59" fmla="*/ 3707441 w 3864247"/>
              <a:gd name="connsiteY59" fmla="*/ 5708721 h 6220885"/>
              <a:gd name="connsiteX60" fmla="*/ 3601005 w 3864247"/>
              <a:gd name="connsiteY60" fmla="*/ 5716645 h 6220885"/>
              <a:gd name="connsiteX61" fmla="*/ 3497488 w 3864247"/>
              <a:gd name="connsiteY61" fmla="*/ 5719423 h 6220885"/>
              <a:gd name="connsiteX62" fmla="*/ 3446914 w 3864247"/>
              <a:gd name="connsiteY62" fmla="*/ 5720677 h 6220885"/>
              <a:gd name="connsiteX63" fmla="*/ 3397312 w 3864247"/>
              <a:gd name="connsiteY63" fmla="*/ 5719423 h 6220885"/>
              <a:gd name="connsiteX64" fmla="*/ 3300881 w 3864247"/>
              <a:gd name="connsiteY64" fmla="*/ 5717061 h 6220885"/>
              <a:gd name="connsiteX65" fmla="*/ 2818871 w 3864247"/>
              <a:gd name="connsiteY65" fmla="*/ 5654659 h 6220885"/>
              <a:gd name="connsiteX66" fmla="*/ 2752314 w 3864247"/>
              <a:gd name="connsiteY66" fmla="*/ 5639649 h 6220885"/>
              <a:gd name="connsiteX67" fmla="*/ 2733559 w 3864247"/>
              <a:gd name="connsiteY67" fmla="*/ 5635476 h 6220885"/>
              <a:gd name="connsiteX68" fmla="*/ 2700766 w 3864247"/>
              <a:gd name="connsiteY68" fmla="*/ 5627557 h 6220885"/>
              <a:gd name="connsiteX69" fmla="*/ 2697988 w 3864247"/>
              <a:gd name="connsiteY69" fmla="*/ 5626719 h 6220885"/>
              <a:gd name="connsiteX70" fmla="*/ 2620177 w 3864247"/>
              <a:gd name="connsiteY70" fmla="*/ 5605180 h 6220885"/>
              <a:gd name="connsiteX71" fmla="*/ 2540005 w 3864247"/>
              <a:gd name="connsiteY71" fmla="*/ 5581273 h 6220885"/>
              <a:gd name="connsiteX72" fmla="*/ 2537086 w 3864247"/>
              <a:gd name="connsiteY72" fmla="*/ 5580300 h 6220885"/>
              <a:gd name="connsiteX73" fmla="*/ 2479982 w 3864247"/>
              <a:gd name="connsiteY73" fmla="*/ 5561398 h 6220885"/>
              <a:gd name="connsiteX74" fmla="*/ 2477755 w 3864247"/>
              <a:gd name="connsiteY74" fmla="*/ 5560841 h 6220885"/>
              <a:gd name="connsiteX75" fmla="*/ 2092874 w 3864247"/>
              <a:gd name="connsiteY75" fmla="*/ 5398368 h 6220885"/>
              <a:gd name="connsiteX76" fmla="*/ 2050352 w 3864247"/>
              <a:gd name="connsiteY76" fmla="*/ 5377239 h 6220885"/>
              <a:gd name="connsiteX77" fmla="*/ 2008112 w 3864247"/>
              <a:gd name="connsiteY77" fmla="*/ 5353748 h 6220885"/>
              <a:gd name="connsiteX78" fmla="*/ 1921410 w 3864247"/>
              <a:gd name="connsiteY78" fmla="*/ 5304967 h 6220885"/>
              <a:gd name="connsiteX79" fmla="*/ 1746477 w 3864247"/>
              <a:gd name="connsiteY79" fmla="*/ 5191557 h 6220885"/>
              <a:gd name="connsiteX80" fmla="*/ 1398415 w 3864247"/>
              <a:gd name="connsiteY80" fmla="*/ 4908300 h 6220885"/>
              <a:gd name="connsiteX81" fmla="*/ 819839 w 3864247"/>
              <a:gd name="connsiteY81" fmla="*/ 4135396 h 6220885"/>
              <a:gd name="connsiteX82" fmla="*/ 536805 w 3864247"/>
              <a:gd name="connsiteY82" fmla="*/ 3220035 h 6220885"/>
              <a:gd name="connsiteX83" fmla="*/ 515407 w 3864247"/>
              <a:gd name="connsiteY83" fmla="*/ 2778337 h 6220885"/>
              <a:gd name="connsiteX84" fmla="*/ 519849 w 3864247"/>
              <a:gd name="connsiteY84" fmla="*/ 2678266 h 6220885"/>
              <a:gd name="connsiteX85" fmla="*/ 519990 w 3864247"/>
              <a:gd name="connsiteY85" fmla="*/ 2677153 h 6220885"/>
              <a:gd name="connsiteX86" fmla="*/ 522768 w 3864247"/>
              <a:gd name="connsiteY86" fmla="*/ 2640738 h 6220885"/>
              <a:gd name="connsiteX87" fmla="*/ 527351 w 3864247"/>
              <a:gd name="connsiteY87" fmla="*/ 2582087 h 6220885"/>
              <a:gd name="connsiteX88" fmla="*/ 530411 w 3864247"/>
              <a:gd name="connsiteY88" fmla="*/ 2554153 h 6220885"/>
              <a:gd name="connsiteX89" fmla="*/ 540416 w 3864247"/>
              <a:gd name="connsiteY89" fmla="*/ 2477011 h 6220885"/>
              <a:gd name="connsiteX90" fmla="*/ 542918 w 3864247"/>
              <a:gd name="connsiteY90" fmla="*/ 2457277 h 6220885"/>
              <a:gd name="connsiteX91" fmla="*/ 543475 w 3864247"/>
              <a:gd name="connsiteY91" fmla="*/ 2453385 h 6220885"/>
              <a:gd name="connsiteX92" fmla="*/ 554031 w 3864247"/>
              <a:gd name="connsiteY92" fmla="*/ 2388756 h 6220885"/>
              <a:gd name="connsiteX93" fmla="*/ 554863 w 3864247"/>
              <a:gd name="connsiteY93" fmla="*/ 2384313 h 6220885"/>
              <a:gd name="connsiteX94" fmla="*/ 571121 w 3864247"/>
              <a:gd name="connsiteY94" fmla="*/ 2298971 h 6220885"/>
              <a:gd name="connsiteX95" fmla="*/ 573624 w 3864247"/>
              <a:gd name="connsiteY95" fmla="*/ 2287296 h 6220885"/>
              <a:gd name="connsiteX96" fmla="*/ 579321 w 3864247"/>
              <a:gd name="connsiteY96" fmla="*/ 2260892 h 6220885"/>
              <a:gd name="connsiteX97" fmla="*/ 582797 w 3864247"/>
              <a:gd name="connsiteY97" fmla="*/ 2245044 h 6220885"/>
              <a:gd name="connsiteX98" fmla="*/ 588212 w 3864247"/>
              <a:gd name="connsiteY98" fmla="*/ 2221693 h 6220885"/>
              <a:gd name="connsiteX99" fmla="*/ 591828 w 3864247"/>
              <a:gd name="connsiteY99" fmla="*/ 2206548 h 6220885"/>
              <a:gd name="connsiteX100" fmla="*/ 598633 w 3864247"/>
              <a:gd name="connsiteY100" fmla="*/ 2178750 h 6220885"/>
              <a:gd name="connsiteX101" fmla="*/ 600995 w 3864247"/>
              <a:gd name="connsiteY101" fmla="*/ 2169436 h 6220885"/>
              <a:gd name="connsiteX102" fmla="*/ 717711 w 3864247"/>
              <a:gd name="connsiteY102" fmla="*/ 1814189 h 6220885"/>
              <a:gd name="connsiteX103" fmla="*/ 719933 w 3864247"/>
              <a:gd name="connsiteY103" fmla="*/ 1808492 h 6220885"/>
              <a:gd name="connsiteX104" fmla="*/ 765092 w 3864247"/>
              <a:gd name="connsiteY104" fmla="*/ 1703556 h 6220885"/>
              <a:gd name="connsiteX105" fmla="*/ 784544 w 3864247"/>
              <a:gd name="connsiteY105" fmla="*/ 1661580 h 6220885"/>
              <a:gd name="connsiteX106" fmla="*/ 790241 w 3864247"/>
              <a:gd name="connsiteY106" fmla="*/ 1649213 h 6220885"/>
              <a:gd name="connsiteX107" fmla="*/ 857356 w 3864247"/>
              <a:gd name="connsiteY107" fmla="*/ 1518284 h 6220885"/>
              <a:gd name="connsiteX108" fmla="*/ 1101068 w 3864247"/>
              <a:gd name="connsiteY108" fmla="*/ 1145664 h 6220885"/>
              <a:gd name="connsiteX109" fmla="*/ 1814007 w 3864247"/>
              <a:gd name="connsiteY109" fmla="*/ 487425 h 6220885"/>
              <a:gd name="connsiteX110" fmla="*/ 2708825 w 3864247"/>
              <a:gd name="connsiteY110" fmla="*/ 95482 h 6220885"/>
              <a:gd name="connsiteX111" fmla="*/ 3155123 w 3864247"/>
              <a:gd name="connsiteY111" fmla="*/ 18761 h 6220885"/>
              <a:gd name="connsiteX112" fmla="*/ 3365071 w 3864247"/>
              <a:gd name="connsiteY112" fmla="*/ 6811 h 6220885"/>
              <a:gd name="connsiteX113" fmla="*/ 3446638 w 3864247"/>
              <a:gd name="connsiteY113"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864247"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lnTo>
                  <a:pt x="3864247" y="6193204"/>
                </a:lnTo>
                <a:lnTo>
                  <a:pt x="3864247" y="5689443"/>
                </a:lnTo>
                <a:lnTo>
                  <a:pt x="3707441" y="5708721"/>
                </a:ln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12" name="Rectangle 11">
            <a:extLst>
              <a:ext uri="{FF2B5EF4-FFF2-40B4-BE49-F238E27FC236}">
                <a16:creationId xmlns:a16="http://schemas.microsoft.com/office/drawing/2014/main" id="{3E5CEDCC-AFA1-AF45-BC21-69B3770153D0}"/>
              </a:ext>
            </a:extLst>
          </p:cNvPr>
          <p:cNvSpPr>
            <a:spLocks/>
          </p:cNvSpPr>
          <p:nvPr userDrawn="1"/>
        </p:nvSpPr>
        <p:spPr>
          <a:xfrm>
            <a:off x="4376832" y="329381"/>
            <a:ext cx="7430774" cy="5867033"/>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Rectangle 15">
            <a:extLst>
              <a:ext uri="{FF2B5EF4-FFF2-40B4-BE49-F238E27FC236}">
                <a16:creationId xmlns:a16="http://schemas.microsoft.com/office/drawing/2014/main" id="{1ABD8106-1644-394D-B33A-B41C8019AC08}"/>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1" name="Text Placeholder 17">
            <a:extLst>
              <a:ext uri="{FF2B5EF4-FFF2-40B4-BE49-F238E27FC236}">
                <a16:creationId xmlns:a16="http://schemas.microsoft.com/office/drawing/2014/main" id="{62EA474B-3DF2-3D46-85D9-8F1BCAF40D37}"/>
              </a:ext>
            </a:extLst>
          </p:cNvPr>
          <p:cNvSpPr>
            <a:spLocks noGrp="1"/>
          </p:cNvSpPr>
          <p:nvPr>
            <p:ph type="body" sz="quarter" idx="18" hasCustomPrompt="1"/>
          </p:nvPr>
        </p:nvSpPr>
        <p:spPr>
          <a:xfrm>
            <a:off x="4638601" y="661586"/>
            <a:ext cx="6970740" cy="4881940"/>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2" name="Text Placeholder 23">
            <a:extLst>
              <a:ext uri="{FF2B5EF4-FFF2-40B4-BE49-F238E27FC236}">
                <a16:creationId xmlns:a16="http://schemas.microsoft.com/office/drawing/2014/main" id="{0A2F4398-6BE7-DA41-AFD5-79A83EDE24A4}"/>
              </a:ext>
            </a:extLst>
          </p:cNvPr>
          <p:cNvSpPr>
            <a:spLocks noGrp="1"/>
          </p:cNvSpPr>
          <p:nvPr>
            <p:ph type="body" sz="quarter" idx="16" hasCustomPrompt="1"/>
          </p:nvPr>
        </p:nvSpPr>
        <p:spPr>
          <a:xfrm>
            <a:off x="774354" y="661585"/>
            <a:ext cx="3089893" cy="4881923"/>
          </a:xfrm>
        </p:spPr>
        <p:txBody>
          <a:bodyPr>
            <a:normAutofit/>
          </a:bodyPr>
          <a:lstStyle>
            <a:lvl1pPr marL="0" indent="0" algn="l">
              <a:buNone/>
              <a:defRPr sz="3600" b="1" i="0">
                <a:solidFill>
                  <a:srgbClr val="84BA41"/>
                </a:solidFill>
                <a:latin typeface="+mn-lt"/>
              </a:defRPr>
            </a:lvl1pPr>
          </a:lstStyle>
          <a:p>
            <a:pPr lvl="0"/>
            <a:r>
              <a:rPr lang="en-US"/>
              <a:t>Heading</a:t>
            </a:r>
          </a:p>
        </p:txBody>
      </p:sp>
      <p:sp>
        <p:nvSpPr>
          <p:cNvPr id="29" name="Text Box 5">
            <a:extLst>
              <a:ext uri="{FF2B5EF4-FFF2-40B4-BE49-F238E27FC236}">
                <a16:creationId xmlns:a16="http://schemas.microsoft.com/office/drawing/2014/main" id="{7D894155-AA3E-4542-8DEF-0862EBB8AA74}"/>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3720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4">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8298BA13-3A99-C647-98BC-68C0EF05E8B2}"/>
              </a:ext>
            </a:extLst>
          </p:cNvPr>
          <p:cNvSpPr/>
          <p:nvPr userDrawn="1"/>
        </p:nvSpPr>
        <p:spPr>
          <a:xfrm flipH="1">
            <a:off x="1" y="0"/>
            <a:ext cx="4931581" cy="6220885"/>
          </a:xfrm>
          <a:custGeom>
            <a:avLst/>
            <a:gdLst>
              <a:gd name="connsiteX0" fmla="*/ 3446638 w 4931581"/>
              <a:gd name="connsiteY0" fmla="*/ 0 h 6220885"/>
              <a:gd name="connsiteX1" fmla="*/ 1642543 w 4931581"/>
              <a:gd name="connsiteY1" fmla="*/ 0 h 6220885"/>
              <a:gd name="connsiteX2" fmla="*/ 1528054 w 4931581"/>
              <a:gd name="connsiteY2" fmla="*/ 71581 h 6220885"/>
              <a:gd name="connsiteX3" fmla="*/ 690756 w 4931581"/>
              <a:gd name="connsiteY3" fmla="*/ 844478 h 6220885"/>
              <a:gd name="connsiteX4" fmla="*/ 404387 w 4931581"/>
              <a:gd name="connsiteY4" fmla="*/ 1282290 h 6220885"/>
              <a:gd name="connsiteX5" fmla="*/ 349083 w 4931581"/>
              <a:gd name="connsiteY5" fmla="*/ 1387777 h 6220885"/>
              <a:gd name="connsiteX6" fmla="*/ 348808 w 4931581"/>
              <a:gd name="connsiteY6" fmla="*/ 1388333 h 6220885"/>
              <a:gd name="connsiteX7" fmla="*/ 340608 w 4931581"/>
              <a:gd name="connsiteY7" fmla="*/ 1404041 h 6220885"/>
              <a:gd name="connsiteX8" fmla="*/ 325188 w 4931581"/>
              <a:gd name="connsiteY8" fmla="*/ 1437121 h 6220885"/>
              <a:gd name="connsiteX9" fmla="*/ 295865 w 4931581"/>
              <a:gd name="connsiteY9" fmla="*/ 1499939 h 6220885"/>
              <a:gd name="connsiteX10" fmla="*/ 241815 w 4931581"/>
              <a:gd name="connsiteY10" fmla="*/ 1625447 h 6220885"/>
              <a:gd name="connsiteX11" fmla="*/ 208888 w 4931581"/>
              <a:gd name="connsiteY11" fmla="*/ 1707026 h 6220885"/>
              <a:gd name="connsiteX12" fmla="*/ 102176 w 4931581"/>
              <a:gd name="connsiteY12" fmla="*/ 2049491 h 6220885"/>
              <a:gd name="connsiteX13" fmla="*/ 100787 w 4931581"/>
              <a:gd name="connsiteY13" fmla="*/ 2054912 h 6220885"/>
              <a:gd name="connsiteX14" fmla="*/ 91339 w 4931581"/>
              <a:gd name="connsiteY14" fmla="*/ 2093273 h 6220885"/>
              <a:gd name="connsiteX15" fmla="*/ 88139 w 4931581"/>
              <a:gd name="connsiteY15" fmla="*/ 2106894 h 6220885"/>
              <a:gd name="connsiteX16" fmla="*/ 80778 w 4931581"/>
              <a:gd name="connsiteY16" fmla="*/ 2139000 h 6220885"/>
              <a:gd name="connsiteX17" fmla="*/ 77443 w 4931581"/>
              <a:gd name="connsiteY17" fmla="*/ 2154010 h 6220885"/>
              <a:gd name="connsiteX18" fmla="*/ 69800 w 4931581"/>
              <a:gd name="connsiteY18" fmla="*/ 2189452 h 6220885"/>
              <a:gd name="connsiteX19" fmla="*/ 67719 w 4931581"/>
              <a:gd name="connsiteY19" fmla="*/ 2199316 h 6220885"/>
              <a:gd name="connsiteX20" fmla="*/ 47012 w 4931581"/>
              <a:gd name="connsiteY20" fmla="*/ 2308841 h 6220885"/>
              <a:gd name="connsiteX21" fmla="*/ 38813 w 4931581"/>
              <a:gd name="connsiteY21" fmla="*/ 2354569 h 6220885"/>
              <a:gd name="connsiteX22" fmla="*/ 35343 w 4931581"/>
              <a:gd name="connsiteY22" fmla="*/ 2380837 h 6220885"/>
              <a:gd name="connsiteX23" fmla="*/ 35202 w 4931581"/>
              <a:gd name="connsiteY23" fmla="*/ 2382086 h 6220885"/>
              <a:gd name="connsiteX24" fmla="*/ 19501 w 4931581"/>
              <a:gd name="connsiteY24" fmla="*/ 2503837 h 6220885"/>
              <a:gd name="connsiteX25" fmla="*/ 16998 w 4931581"/>
              <a:gd name="connsiteY25" fmla="*/ 2523711 h 6220885"/>
              <a:gd name="connsiteX26" fmla="*/ 16307 w 4931581"/>
              <a:gd name="connsiteY26" fmla="*/ 2533441 h 6220885"/>
              <a:gd name="connsiteX27" fmla="*/ 12831 w 4931581"/>
              <a:gd name="connsiteY27" fmla="*/ 2576109 h 6220885"/>
              <a:gd name="connsiteX28" fmla="*/ 10744 w 4931581"/>
              <a:gd name="connsiteY28" fmla="*/ 2602237 h 6220885"/>
              <a:gd name="connsiteX29" fmla="*/ 1994 w 4931581"/>
              <a:gd name="connsiteY29" fmla="*/ 2763743 h 6220885"/>
              <a:gd name="connsiteX30" fmla="*/ 27144 w 4931581"/>
              <a:gd name="connsiteY30" fmla="*/ 3281880 h 6220885"/>
              <a:gd name="connsiteX31" fmla="*/ 360201 w 4931581"/>
              <a:gd name="connsiteY31" fmla="*/ 4358607 h 6220885"/>
              <a:gd name="connsiteX32" fmla="*/ 1039791 w 4931581"/>
              <a:gd name="connsiteY32" fmla="*/ 5266607 h 6220885"/>
              <a:gd name="connsiteX33" fmla="*/ 1448573 w 4931581"/>
              <a:gd name="connsiteY33" fmla="*/ 5599202 h 6220885"/>
              <a:gd name="connsiteX34" fmla="*/ 1654219 w 4931581"/>
              <a:gd name="connsiteY34" fmla="*/ 5732346 h 6220885"/>
              <a:gd name="connsiteX35" fmla="*/ 1755925 w 4931581"/>
              <a:gd name="connsiteY35" fmla="*/ 5789749 h 6220885"/>
              <a:gd name="connsiteX36" fmla="*/ 1805667 w 4931581"/>
              <a:gd name="connsiteY36" fmla="*/ 5817272 h 6220885"/>
              <a:gd name="connsiteX37" fmla="*/ 1855550 w 4931581"/>
              <a:gd name="connsiteY37" fmla="*/ 5842287 h 6220885"/>
              <a:gd name="connsiteX38" fmla="*/ 2382021 w 4931581"/>
              <a:gd name="connsiteY38" fmla="*/ 6057580 h 6220885"/>
              <a:gd name="connsiteX39" fmla="*/ 2475950 w 4931581"/>
              <a:gd name="connsiteY39" fmla="*/ 6085654 h 6220885"/>
              <a:gd name="connsiteX40" fmla="*/ 2519720 w 4931581"/>
              <a:gd name="connsiteY40" fmla="*/ 6097745 h 6220885"/>
              <a:gd name="connsiteX41" fmla="*/ 2568770 w 4931581"/>
              <a:gd name="connsiteY41" fmla="*/ 6111226 h 6220885"/>
              <a:gd name="connsiteX42" fmla="*/ 2570435 w 4931581"/>
              <a:gd name="connsiteY42" fmla="*/ 6111642 h 6220885"/>
              <a:gd name="connsiteX43" fmla="*/ 2570576 w 4931581"/>
              <a:gd name="connsiteY43" fmla="*/ 6111642 h 6220885"/>
              <a:gd name="connsiteX44" fmla="*/ 2578635 w 4931581"/>
              <a:gd name="connsiteY44" fmla="*/ 6113869 h 6220885"/>
              <a:gd name="connsiteX45" fmla="*/ 2610729 w 4931581"/>
              <a:gd name="connsiteY45" fmla="*/ 6121371 h 6220885"/>
              <a:gd name="connsiteX46" fmla="*/ 2709798 w 4931581"/>
              <a:gd name="connsiteY46" fmla="*/ 6143608 h 6220885"/>
              <a:gd name="connsiteX47" fmla="*/ 2714106 w 4931581"/>
              <a:gd name="connsiteY47" fmla="*/ 6144581 h 6220885"/>
              <a:gd name="connsiteX48" fmla="*/ 2765654 w 4931581"/>
              <a:gd name="connsiteY48" fmla="*/ 6155424 h 6220885"/>
              <a:gd name="connsiteX49" fmla="*/ 2783442 w 4931581"/>
              <a:gd name="connsiteY49" fmla="*/ 6158483 h 6220885"/>
              <a:gd name="connsiteX50" fmla="*/ 2786079 w 4931581"/>
              <a:gd name="connsiteY50" fmla="*/ 6158759 h 6220885"/>
              <a:gd name="connsiteX51" fmla="*/ 3275731 w 4931581"/>
              <a:gd name="connsiteY51" fmla="*/ 6216718 h 6220885"/>
              <a:gd name="connsiteX52" fmla="*/ 3388696 w 4931581"/>
              <a:gd name="connsiteY52" fmla="*/ 6219637 h 6220885"/>
              <a:gd name="connsiteX53" fmla="*/ 3446914 w 4931581"/>
              <a:gd name="connsiteY53" fmla="*/ 6220885 h 6220885"/>
              <a:gd name="connsiteX54" fmla="*/ 3506104 w 4931581"/>
              <a:gd name="connsiteY54" fmla="*/ 6219496 h 6220885"/>
              <a:gd name="connsiteX55" fmla="*/ 3627544 w 4931581"/>
              <a:gd name="connsiteY55" fmla="*/ 6216161 h 6220885"/>
              <a:gd name="connsiteX56" fmla="*/ 3752460 w 4931581"/>
              <a:gd name="connsiteY56" fmla="*/ 6206989 h 6220885"/>
              <a:gd name="connsiteX57" fmla="*/ 4277817 w 4931581"/>
              <a:gd name="connsiteY57" fmla="*/ 6121512 h 6220885"/>
              <a:gd name="connsiteX58" fmla="*/ 4817419 w 4931581"/>
              <a:gd name="connsiteY58" fmla="*/ 5943037 h 6220885"/>
              <a:gd name="connsiteX59" fmla="*/ 4931581 w 4931581"/>
              <a:gd name="connsiteY59" fmla="*/ 5889124 h 6220885"/>
              <a:gd name="connsiteX60" fmla="*/ 4931581 w 4931581"/>
              <a:gd name="connsiteY60" fmla="*/ 5323260 h 6220885"/>
              <a:gd name="connsiteX61" fmla="*/ 4837261 w 4931581"/>
              <a:gd name="connsiteY61" fmla="*/ 5378510 h 6220885"/>
              <a:gd name="connsiteX62" fmla="*/ 4154431 w 4931581"/>
              <a:gd name="connsiteY62" fmla="*/ 5636032 h 6220885"/>
              <a:gd name="connsiteX63" fmla="*/ 3707441 w 4931581"/>
              <a:gd name="connsiteY63" fmla="*/ 5708721 h 6220885"/>
              <a:gd name="connsiteX64" fmla="*/ 3601005 w 4931581"/>
              <a:gd name="connsiteY64" fmla="*/ 5716645 h 6220885"/>
              <a:gd name="connsiteX65" fmla="*/ 3497488 w 4931581"/>
              <a:gd name="connsiteY65" fmla="*/ 5719423 h 6220885"/>
              <a:gd name="connsiteX66" fmla="*/ 3446914 w 4931581"/>
              <a:gd name="connsiteY66" fmla="*/ 5720677 h 6220885"/>
              <a:gd name="connsiteX67" fmla="*/ 3397312 w 4931581"/>
              <a:gd name="connsiteY67" fmla="*/ 5719423 h 6220885"/>
              <a:gd name="connsiteX68" fmla="*/ 3300881 w 4931581"/>
              <a:gd name="connsiteY68" fmla="*/ 5717061 h 6220885"/>
              <a:gd name="connsiteX69" fmla="*/ 2818871 w 4931581"/>
              <a:gd name="connsiteY69" fmla="*/ 5654659 h 6220885"/>
              <a:gd name="connsiteX70" fmla="*/ 2752314 w 4931581"/>
              <a:gd name="connsiteY70" fmla="*/ 5639649 h 6220885"/>
              <a:gd name="connsiteX71" fmla="*/ 2733559 w 4931581"/>
              <a:gd name="connsiteY71" fmla="*/ 5635476 h 6220885"/>
              <a:gd name="connsiteX72" fmla="*/ 2700766 w 4931581"/>
              <a:gd name="connsiteY72" fmla="*/ 5627557 h 6220885"/>
              <a:gd name="connsiteX73" fmla="*/ 2697988 w 4931581"/>
              <a:gd name="connsiteY73" fmla="*/ 5626719 h 6220885"/>
              <a:gd name="connsiteX74" fmla="*/ 2620177 w 4931581"/>
              <a:gd name="connsiteY74" fmla="*/ 5605180 h 6220885"/>
              <a:gd name="connsiteX75" fmla="*/ 2540005 w 4931581"/>
              <a:gd name="connsiteY75" fmla="*/ 5581273 h 6220885"/>
              <a:gd name="connsiteX76" fmla="*/ 2537086 w 4931581"/>
              <a:gd name="connsiteY76" fmla="*/ 5580300 h 6220885"/>
              <a:gd name="connsiteX77" fmla="*/ 2479982 w 4931581"/>
              <a:gd name="connsiteY77" fmla="*/ 5561398 h 6220885"/>
              <a:gd name="connsiteX78" fmla="*/ 2477755 w 4931581"/>
              <a:gd name="connsiteY78" fmla="*/ 5560841 h 6220885"/>
              <a:gd name="connsiteX79" fmla="*/ 2092874 w 4931581"/>
              <a:gd name="connsiteY79" fmla="*/ 5398368 h 6220885"/>
              <a:gd name="connsiteX80" fmla="*/ 2050352 w 4931581"/>
              <a:gd name="connsiteY80" fmla="*/ 5377239 h 6220885"/>
              <a:gd name="connsiteX81" fmla="*/ 2008112 w 4931581"/>
              <a:gd name="connsiteY81" fmla="*/ 5353748 h 6220885"/>
              <a:gd name="connsiteX82" fmla="*/ 1921410 w 4931581"/>
              <a:gd name="connsiteY82" fmla="*/ 5304967 h 6220885"/>
              <a:gd name="connsiteX83" fmla="*/ 1746477 w 4931581"/>
              <a:gd name="connsiteY83" fmla="*/ 5191557 h 6220885"/>
              <a:gd name="connsiteX84" fmla="*/ 1398415 w 4931581"/>
              <a:gd name="connsiteY84" fmla="*/ 4908300 h 6220885"/>
              <a:gd name="connsiteX85" fmla="*/ 819839 w 4931581"/>
              <a:gd name="connsiteY85" fmla="*/ 4135396 h 6220885"/>
              <a:gd name="connsiteX86" fmla="*/ 536805 w 4931581"/>
              <a:gd name="connsiteY86" fmla="*/ 3220035 h 6220885"/>
              <a:gd name="connsiteX87" fmla="*/ 515407 w 4931581"/>
              <a:gd name="connsiteY87" fmla="*/ 2778337 h 6220885"/>
              <a:gd name="connsiteX88" fmla="*/ 519849 w 4931581"/>
              <a:gd name="connsiteY88" fmla="*/ 2678266 h 6220885"/>
              <a:gd name="connsiteX89" fmla="*/ 519990 w 4931581"/>
              <a:gd name="connsiteY89" fmla="*/ 2677153 h 6220885"/>
              <a:gd name="connsiteX90" fmla="*/ 522768 w 4931581"/>
              <a:gd name="connsiteY90" fmla="*/ 2640738 h 6220885"/>
              <a:gd name="connsiteX91" fmla="*/ 527351 w 4931581"/>
              <a:gd name="connsiteY91" fmla="*/ 2582087 h 6220885"/>
              <a:gd name="connsiteX92" fmla="*/ 530411 w 4931581"/>
              <a:gd name="connsiteY92" fmla="*/ 2554153 h 6220885"/>
              <a:gd name="connsiteX93" fmla="*/ 540416 w 4931581"/>
              <a:gd name="connsiteY93" fmla="*/ 2477011 h 6220885"/>
              <a:gd name="connsiteX94" fmla="*/ 542918 w 4931581"/>
              <a:gd name="connsiteY94" fmla="*/ 2457277 h 6220885"/>
              <a:gd name="connsiteX95" fmla="*/ 543475 w 4931581"/>
              <a:gd name="connsiteY95" fmla="*/ 2453385 h 6220885"/>
              <a:gd name="connsiteX96" fmla="*/ 554031 w 4931581"/>
              <a:gd name="connsiteY96" fmla="*/ 2388756 h 6220885"/>
              <a:gd name="connsiteX97" fmla="*/ 554863 w 4931581"/>
              <a:gd name="connsiteY97" fmla="*/ 2384313 h 6220885"/>
              <a:gd name="connsiteX98" fmla="*/ 571121 w 4931581"/>
              <a:gd name="connsiteY98" fmla="*/ 2298971 h 6220885"/>
              <a:gd name="connsiteX99" fmla="*/ 573624 w 4931581"/>
              <a:gd name="connsiteY99" fmla="*/ 2287296 h 6220885"/>
              <a:gd name="connsiteX100" fmla="*/ 579321 w 4931581"/>
              <a:gd name="connsiteY100" fmla="*/ 2260892 h 6220885"/>
              <a:gd name="connsiteX101" fmla="*/ 582797 w 4931581"/>
              <a:gd name="connsiteY101" fmla="*/ 2245044 h 6220885"/>
              <a:gd name="connsiteX102" fmla="*/ 588212 w 4931581"/>
              <a:gd name="connsiteY102" fmla="*/ 2221693 h 6220885"/>
              <a:gd name="connsiteX103" fmla="*/ 591828 w 4931581"/>
              <a:gd name="connsiteY103" fmla="*/ 2206548 h 6220885"/>
              <a:gd name="connsiteX104" fmla="*/ 598633 w 4931581"/>
              <a:gd name="connsiteY104" fmla="*/ 2178750 h 6220885"/>
              <a:gd name="connsiteX105" fmla="*/ 600995 w 4931581"/>
              <a:gd name="connsiteY105" fmla="*/ 2169436 h 6220885"/>
              <a:gd name="connsiteX106" fmla="*/ 717711 w 4931581"/>
              <a:gd name="connsiteY106" fmla="*/ 1814189 h 6220885"/>
              <a:gd name="connsiteX107" fmla="*/ 719933 w 4931581"/>
              <a:gd name="connsiteY107" fmla="*/ 1808492 h 6220885"/>
              <a:gd name="connsiteX108" fmla="*/ 765092 w 4931581"/>
              <a:gd name="connsiteY108" fmla="*/ 1703556 h 6220885"/>
              <a:gd name="connsiteX109" fmla="*/ 784544 w 4931581"/>
              <a:gd name="connsiteY109" fmla="*/ 1661580 h 6220885"/>
              <a:gd name="connsiteX110" fmla="*/ 790241 w 4931581"/>
              <a:gd name="connsiteY110" fmla="*/ 1649213 h 6220885"/>
              <a:gd name="connsiteX111" fmla="*/ 857356 w 4931581"/>
              <a:gd name="connsiteY111" fmla="*/ 1518284 h 6220885"/>
              <a:gd name="connsiteX112" fmla="*/ 1101068 w 4931581"/>
              <a:gd name="connsiteY112" fmla="*/ 1145664 h 6220885"/>
              <a:gd name="connsiteX113" fmla="*/ 1814007 w 4931581"/>
              <a:gd name="connsiteY113" fmla="*/ 487425 h 6220885"/>
              <a:gd name="connsiteX114" fmla="*/ 2708825 w 4931581"/>
              <a:gd name="connsiteY114" fmla="*/ 95482 h 6220885"/>
              <a:gd name="connsiteX115" fmla="*/ 3155123 w 4931581"/>
              <a:gd name="connsiteY115" fmla="*/ 18761 h 6220885"/>
              <a:gd name="connsiteX116" fmla="*/ 3365071 w 4931581"/>
              <a:gd name="connsiteY116" fmla="*/ 6811 h 6220885"/>
              <a:gd name="connsiteX117" fmla="*/ 3446638 w 4931581"/>
              <a:gd name="connsiteY117"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31581"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cubicBezTo>
                  <a:pt x="3921005" y="6191141"/>
                  <a:pt x="4098576" y="6166266"/>
                  <a:pt x="4277817" y="6121512"/>
                </a:cubicBezTo>
                <a:cubicBezTo>
                  <a:pt x="4457129" y="6077662"/>
                  <a:pt x="4639150" y="6018211"/>
                  <a:pt x="4817419" y="5943037"/>
                </a:cubicBezTo>
                <a:lnTo>
                  <a:pt x="4931581" y="5889124"/>
                </a:lnTo>
                <a:lnTo>
                  <a:pt x="4931581" y="5323260"/>
                </a:lnTo>
                <a:lnTo>
                  <a:pt x="4837261" y="5378510"/>
                </a:lnTo>
                <a:cubicBezTo>
                  <a:pt x="4616685" y="5494528"/>
                  <a:pt x="4382861" y="5580057"/>
                  <a:pt x="4154431" y="5636032"/>
                </a:cubicBezTo>
                <a:cubicBezTo>
                  <a:pt x="4002010" y="5674393"/>
                  <a:pt x="3850972" y="5695100"/>
                  <a:pt x="3707441" y="5708721"/>
                </a:cubicBez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16" name="Rectangle 15">
            <a:extLst>
              <a:ext uri="{FF2B5EF4-FFF2-40B4-BE49-F238E27FC236}">
                <a16:creationId xmlns:a16="http://schemas.microsoft.com/office/drawing/2014/main" id="{3E73CA81-9E8C-3D41-A539-D354B8A0B8A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1" name="Text Placeholder 17">
            <a:extLst>
              <a:ext uri="{FF2B5EF4-FFF2-40B4-BE49-F238E27FC236}">
                <a16:creationId xmlns:a16="http://schemas.microsoft.com/office/drawing/2014/main" id="{F6E40649-9607-8F48-8B1F-73B62000B89A}"/>
              </a:ext>
            </a:extLst>
          </p:cNvPr>
          <p:cNvSpPr>
            <a:spLocks noGrp="1"/>
          </p:cNvSpPr>
          <p:nvPr>
            <p:ph type="body" sz="quarter" idx="18" hasCustomPrompt="1"/>
          </p:nvPr>
        </p:nvSpPr>
        <p:spPr>
          <a:xfrm>
            <a:off x="5291744" y="611725"/>
            <a:ext cx="5597930" cy="5775219"/>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2" name="Text Placeholder 23">
            <a:extLst>
              <a:ext uri="{FF2B5EF4-FFF2-40B4-BE49-F238E27FC236}">
                <a16:creationId xmlns:a16="http://schemas.microsoft.com/office/drawing/2014/main" id="{3B02B759-DDAA-E343-86AF-536FCE0D18B0}"/>
              </a:ext>
            </a:extLst>
          </p:cNvPr>
          <p:cNvSpPr>
            <a:spLocks noGrp="1"/>
          </p:cNvSpPr>
          <p:nvPr>
            <p:ph type="body" sz="quarter" idx="16" hasCustomPrompt="1"/>
          </p:nvPr>
        </p:nvSpPr>
        <p:spPr>
          <a:xfrm>
            <a:off x="774354" y="608292"/>
            <a:ext cx="4163428" cy="5778781"/>
          </a:xfrm>
        </p:spPr>
        <p:txBody>
          <a:bodyPr>
            <a:normAutofit/>
          </a:bodyPr>
          <a:lstStyle>
            <a:lvl1pPr marL="0" indent="0" algn="l">
              <a:buNone/>
              <a:defRPr sz="3600" b="1" i="0">
                <a:solidFill>
                  <a:srgbClr val="84BA41"/>
                </a:solidFill>
                <a:latin typeface="+mn-lt"/>
              </a:defRPr>
            </a:lvl1pPr>
          </a:lstStyle>
          <a:p>
            <a:pPr lvl="0"/>
            <a:r>
              <a:rPr lang="en-US"/>
              <a:t>Heading</a:t>
            </a:r>
          </a:p>
        </p:txBody>
      </p:sp>
      <p:grpSp>
        <p:nvGrpSpPr>
          <p:cNvPr id="26" name="Group 25">
            <a:extLst>
              <a:ext uri="{FF2B5EF4-FFF2-40B4-BE49-F238E27FC236}">
                <a16:creationId xmlns:a16="http://schemas.microsoft.com/office/drawing/2014/main" id="{ACE97815-52E1-7440-84FA-810C453C4DCB}"/>
              </a:ext>
            </a:extLst>
          </p:cNvPr>
          <p:cNvGrpSpPr/>
          <p:nvPr userDrawn="1"/>
        </p:nvGrpSpPr>
        <p:grpSpPr>
          <a:xfrm>
            <a:off x="11713600" y="2218041"/>
            <a:ext cx="474200" cy="4867482"/>
            <a:chOff x="1009808" y="-71087"/>
            <a:chExt cx="474200" cy="4867482"/>
          </a:xfrm>
        </p:grpSpPr>
        <p:sp>
          <p:nvSpPr>
            <p:cNvPr id="27" name="Graphic 4">
              <a:extLst>
                <a:ext uri="{FF2B5EF4-FFF2-40B4-BE49-F238E27FC236}">
                  <a16:creationId xmlns:a16="http://schemas.microsoft.com/office/drawing/2014/main" id="{60D6F5C6-7481-2341-96D6-969B4FE0B77A}"/>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8" name="Text Box 5">
              <a:extLst>
                <a:ext uri="{FF2B5EF4-FFF2-40B4-BE49-F238E27FC236}">
                  <a16:creationId xmlns:a16="http://schemas.microsoft.com/office/drawing/2014/main" id="{4AE3FFDF-1554-0546-8133-FF8CA980CDD2}"/>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39649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693B33-402D-2141-B743-DF6974306307}"/>
              </a:ext>
            </a:extLst>
          </p:cNvPr>
          <p:cNvSpPr>
            <a:spLocks/>
          </p:cNvSpPr>
          <p:nvPr userDrawn="1"/>
        </p:nvSpPr>
        <p:spPr>
          <a:xfrm>
            <a:off x="353961" y="329381"/>
            <a:ext cx="11453646" cy="207224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25321615-55EE-7F47-A3E6-B3AC0DE2F661}"/>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5" name="Text Placeholder 17">
            <a:extLst>
              <a:ext uri="{FF2B5EF4-FFF2-40B4-BE49-F238E27FC236}">
                <a16:creationId xmlns:a16="http://schemas.microsoft.com/office/drawing/2014/main" id="{86D2150B-80CB-5441-868B-D502A91F6CCA}"/>
              </a:ext>
            </a:extLst>
          </p:cNvPr>
          <p:cNvSpPr>
            <a:spLocks noGrp="1"/>
          </p:cNvSpPr>
          <p:nvPr>
            <p:ph type="body" sz="quarter" idx="18" hasCustomPrompt="1"/>
          </p:nvPr>
        </p:nvSpPr>
        <p:spPr>
          <a:xfrm>
            <a:off x="567560" y="2680138"/>
            <a:ext cx="11041782" cy="3294990"/>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6" name="Text Placeholder 23">
            <a:extLst>
              <a:ext uri="{FF2B5EF4-FFF2-40B4-BE49-F238E27FC236}">
                <a16:creationId xmlns:a16="http://schemas.microsoft.com/office/drawing/2014/main" id="{B316D977-9858-BE4E-96EF-05B8D6436BA4}"/>
              </a:ext>
            </a:extLst>
          </p:cNvPr>
          <p:cNvSpPr>
            <a:spLocks noGrp="1"/>
          </p:cNvSpPr>
          <p:nvPr>
            <p:ph type="body" sz="quarter" idx="16" hasCustomPrompt="1"/>
          </p:nvPr>
        </p:nvSpPr>
        <p:spPr>
          <a:xfrm>
            <a:off x="568718" y="661585"/>
            <a:ext cx="10979962" cy="1182981"/>
          </a:xfrm>
        </p:spPr>
        <p:txBody>
          <a:bodyPr>
            <a:normAutofit/>
          </a:bodyPr>
          <a:lstStyle>
            <a:lvl1pPr marL="0" indent="0" algn="l">
              <a:buNone/>
              <a:defRPr sz="3600" b="1" i="0">
                <a:solidFill>
                  <a:schemeClr val="bg1"/>
                </a:solidFill>
                <a:latin typeface="+mn-lt"/>
              </a:defRPr>
            </a:lvl1pPr>
          </a:lstStyle>
          <a:p>
            <a:pPr lvl="0"/>
            <a:r>
              <a:rPr lang="en-US"/>
              <a:t>Heading</a:t>
            </a:r>
          </a:p>
        </p:txBody>
      </p:sp>
      <p:sp>
        <p:nvSpPr>
          <p:cNvPr id="20" name="Text Box 5">
            <a:extLst>
              <a:ext uri="{FF2B5EF4-FFF2-40B4-BE49-F238E27FC236}">
                <a16:creationId xmlns:a16="http://schemas.microsoft.com/office/drawing/2014/main" id="{5DE207C9-2483-6644-B181-6C79E5AE0BD7}"/>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8202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quote slide">
    <p:spTree>
      <p:nvGrpSpPr>
        <p:cNvPr id="1" name=""/>
        <p:cNvGrpSpPr/>
        <p:nvPr/>
      </p:nvGrpSpPr>
      <p:grpSpPr>
        <a:xfrm>
          <a:off x="0" y="0"/>
          <a:ext cx="0" cy="0"/>
          <a:chOff x="0" y="0"/>
          <a:chExt cx="0" cy="0"/>
        </a:xfrm>
      </p:grpSpPr>
      <p:sp>
        <p:nvSpPr>
          <p:cNvPr id="15" name="Graphic 4">
            <a:extLst>
              <a:ext uri="{FF2B5EF4-FFF2-40B4-BE49-F238E27FC236}">
                <a16:creationId xmlns:a16="http://schemas.microsoft.com/office/drawing/2014/main" id="{8A9F53ED-30E8-5740-B6D2-5F5096591C92}"/>
              </a:ext>
            </a:extLst>
          </p:cNvPr>
          <p:cNvSpPr/>
          <p:nvPr userDrawn="1"/>
        </p:nvSpPr>
        <p:spPr>
          <a:xfrm flipH="1">
            <a:off x="0" y="0"/>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2161309" y="775855"/>
            <a:ext cx="9646298" cy="3540688"/>
          </a:xfrm>
        </p:spPr>
        <p:txBody>
          <a:bodyPr anchor="ctr">
            <a:normAutofit/>
          </a:bodyPr>
          <a:lstStyle>
            <a:lvl1pPr marL="12700" indent="-12700">
              <a:buNone/>
              <a:tabLst/>
              <a:defRPr sz="36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text here…</a:t>
            </a:r>
            <a:endParaRPr lang="en-US"/>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0" name="Rectangle 9">
            <a:extLst>
              <a:ext uri="{FF2B5EF4-FFF2-40B4-BE49-F238E27FC236}">
                <a16:creationId xmlns:a16="http://schemas.microsoft.com/office/drawing/2014/main" id="{48E36943-5030-0147-B12D-0979C6729396}"/>
              </a:ext>
            </a:extLst>
          </p:cNvPr>
          <p:cNvSpPr/>
          <p:nvPr userDrawn="1"/>
        </p:nvSpPr>
        <p:spPr>
          <a:xfrm>
            <a:off x="-1" y="0"/>
            <a:ext cx="1355393" cy="685799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3F1E486B-C209-7B46-AE9F-FF5D471B57E7}"/>
              </a:ext>
            </a:extLst>
          </p:cNvPr>
          <p:cNvGrpSpPr/>
          <p:nvPr userDrawn="1"/>
        </p:nvGrpSpPr>
        <p:grpSpPr>
          <a:xfrm>
            <a:off x="1118293" y="0"/>
            <a:ext cx="474200" cy="4867482"/>
            <a:chOff x="1009808" y="-71087"/>
            <a:chExt cx="474200" cy="4867482"/>
          </a:xfrm>
        </p:grpSpPr>
        <p:sp>
          <p:nvSpPr>
            <p:cNvPr id="12" name="Graphic 4">
              <a:extLst>
                <a:ext uri="{FF2B5EF4-FFF2-40B4-BE49-F238E27FC236}">
                  <a16:creationId xmlns:a16="http://schemas.microsoft.com/office/drawing/2014/main" id="{A5BFAD9C-D161-D046-A7AE-1025251FD766}"/>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4" name="Text Box 5">
              <a:extLst>
                <a:ext uri="{FF2B5EF4-FFF2-40B4-BE49-F238E27FC236}">
                  <a16:creationId xmlns:a16="http://schemas.microsoft.com/office/drawing/2014/main" id="{6151A5DA-353C-1741-8F09-88AC919A6C5B}"/>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07487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256BE81-5250-E543-8A71-D732E60FD44A}"/>
              </a:ext>
            </a:extLst>
          </p:cNvPr>
          <p:cNvSpPr>
            <a:spLocks/>
          </p:cNvSpPr>
          <p:nvPr userDrawn="1"/>
        </p:nvSpPr>
        <p:spPr>
          <a:xfrm>
            <a:off x="353961" y="329380"/>
            <a:ext cx="11453646" cy="25318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706" y="3569315"/>
            <a:ext cx="6292778" cy="227103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907301"/>
            <a:ext cx="6293301" cy="1688415"/>
          </a:xfrm>
        </p:spPr>
        <p:txBody>
          <a:bodyPr>
            <a:normAutofit/>
          </a:bodyPr>
          <a:lstStyle>
            <a:lvl1pPr marL="0" indent="0" algn="l">
              <a:buNone/>
              <a:defRPr sz="3600" b="0" i="0">
                <a:solidFill>
                  <a:schemeClr val="bg1"/>
                </a:solidFill>
                <a:latin typeface="+mn-lt"/>
              </a:defRPr>
            </a:lvl1pPr>
          </a:lstStyle>
          <a:p>
            <a:pPr lvl="0"/>
            <a:r>
              <a:rPr lang="en-US"/>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26729" y="1308991"/>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35029" y="1481931"/>
            <a:ext cx="5130800" cy="391318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9" name="Text Box 5">
            <a:extLst>
              <a:ext uri="{FF2B5EF4-FFF2-40B4-BE49-F238E27FC236}">
                <a16:creationId xmlns:a16="http://schemas.microsoft.com/office/drawing/2014/main" id="{3D743185-87F3-8D4F-9A8A-683018D936D8}"/>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98B3AA-F197-3540-8E83-6550CC21E490}"/>
              </a:ext>
            </a:extLst>
          </p:cNvPr>
          <p:cNvSpPr>
            <a:spLocks/>
          </p:cNvSpPr>
          <p:nvPr userDrawn="1"/>
        </p:nvSpPr>
        <p:spPr>
          <a:xfrm>
            <a:off x="353961" y="329380"/>
            <a:ext cx="11453646" cy="25318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Rectangle 16">
            <a:extLst>
              <a:ext uri="{FF2B5EF4-FFF2-40B4-BE49-F238E27FC236}">
                <a16:creationId xmlns:a16="http://schemas.microsoft.com/office/drawing/2014/main" id="{4EBB6A3E-405E-6C40-9213-3778C0CC379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938" y="348108"/>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29079" y="1276454"/>
            <a:ext cx="2266512" cy="397829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12706" y="3569315"/>
            <a:ext cx="6292778" cy="227103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12183" y="907301"/>
            <a:ext cx="6293301" cy="1688415"/>
          </a:xfrm>
        </p:spPr>
        <p:txBody>
          <a:bodyPr>
            <a:normAutofit/>
          </a:bodyPr>
          <a:lstStyle>
            <a:lvl1pPr marL="0" indent="0" algn="l">
              <a:buNone/>
              <a:defRPr sz="3600" b="0" i="0">
                <a:solidFill>
                  <a:schemeClr val="bg1"/>
                </a:solidFill>
                <a:latin typeface="+mn-lt"/>
              </a:defRPr>
            </a:lvl1pPr>
          </a:lstStyle>
          <a:p>
            <a:pPr lvl="0"/>
            <a:r>
              <a:rPr lang="en-US"/>
              <a:t>Phone Preview</a:t>
            </a:r>
          </a:p>
        </p:txBody>
      </p:sp>
      <p:sp>
        <p:nvSpPr>
          <p:cNvPr id="20" name="Text Box 5">
            <a:extLst>
              <a:ext uri="{FF2B5EF4-FFF2-40B4-BE49-F238E27FC236}">
                <a16:creationId xmlns:a16="http://schemas.microsoft.com/office/drawing/2014/main" id="{58950C1E-80BE-9F44-A610-D16612E6E443}"/>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Point Slide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9CE78E-879F-E141-8DDB-5C4694D3F5F6}"/>
              </a:ext>
            </a:extLst>
          </p:cNvPr>
          <p:cNvSpPr>
            <a:spLocks/>
          </p:cNvSpPr>
          <p:nvPr userDrawn="1"/>
        </p:nvSpPr>
        <p:spPr>
          <a:xfrm flipH="1">
            <a:off x="5099761" y="0"/>
            <a:ext cx="6429235"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Graphic 4">
            <a:extLst>
              <a:ext uri="{FF2B5EF4-FFF2-40B4-BE49-F238E27FC236}">
                <a16:creationId xmlns:a16="http://schemas.microsoft.com/office/drawing/2014/main" id="{6E746D53-FE31-1E4C-89A4-409070EF164F}"/>
              </a:ext>
            </a:extLst>
          </p:cNvPr>
          <p:cNvSpPr/>
          <p:nvPr userDrawn="1"/>
        </p:nvSpPr>
        <p:spPr>
          <a:xfrm>
            <a:off x="4719639" y="703717"/>
            <a:ext cx="904163" cy="85715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009259" y="2066544"/>
            <a:ext cx="4896426" cy="4306547"/>
          </a:xfrm>
        </p:spPr>
        <p:txBody>
          <a:bodyPr>
            <a:noAutofit/>
          </a:bodyPr>
          <a:lstStyle>
            <a:lvl1pPr marL="0" indent="0" algn="l">
              <a:buClr>
                <a:srgbClr val="EA1D76"/>
              </a:buClr>
              <a:buFont typeface="Arial" charset="0"/>
              <a:buNone/>
              <a:defRPr sz="240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5980954" y="703717"/>
            <a:ext cx="4921574" cy="857158"/>
          </a:xfrm>
          <a:noFill/>
        </p:spPr>
        <p:txBody>
          <a:bodyPr anchor="ctr">
            <a:normAutofit/>
          </a:bodyPr>
          <a:lstStyle>
            <a:lvl1pPr marL="0" indent="0" algn="l">
              <a:buNone/>
              <a:defRPr sz="3600" i="0">
                <a:solidFill>
                  <a:schemeClr val="bg1"/>
                </a:solidFill>
                <a:latin typeface="+mn-lt"/>
              </a:defRPr>
            </a:lvl1pPr>
          </a:lstStyle>
          <a:p>
            <a:pPr lvl="0"/>
            <a:r>
              <a:rPr lang="en-US"/>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663004" y="703718"/>
            <a:ext cx="3975991" cy="5669374"/>
          </a:xfrm>
          <a:noFill/>
        </p:spPr>
        <p:txBody>
          <a:bodyPr anchor="t">
            <a:normAutofit/>
          </a:bodyPr>
          <a:lstStyle>
            <a:lvl1pPr marL="0" indent="0" algn="l">
              <a:buNone/>
              <a:defRPr sz="3600" i="0">
                <a:solidFill>
                  <a:srgbClr val="0B582E"/>
                </a:solidFill>
                <a:latin typeface="+mn-lt"/>
              </a:defRPr>
            </a:lvl1pPr>
          </a:lstStyle>
          <a:p>
            <a:pPr lvl="0"/>
            <a:r>
              <a:rPr lang="en-US"/>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63877" y="708094"/>
            <a:ext cx="859926" cy="857158"/>
          </a:xfrm>
          <a:noFill/>
        </p:spPr>
        <p:txBody>
          <a:bodyPr anchor="ctr">
            <a:normAutofit/>
          </a:bodyPr>
          <a:lstStyle>
            <a:lvl1pPr marL="0" indent="0" algn="ctr">
              <a:buNone/>
              <a:defRPr sz="4800" b="0" i="0">
                <a:solidFill>
                  <a:schemeClr val="bg1"/>
                </a:solidFill>
                <a:latin typeface="+mn-lt"/>
              </a:defRPr>
            </a:lvl1pPr>
          </a:lstStyle>
          <a:p>
            <a:pPr lvl="0"/>
            <a:r>
              <a:rPr lang="en-US"/>
              <a:t>01</a:t>
            </a:r>
          </a:p>
        </p:txBody>
      </p:sp>
      <p:grpSp>
        <p:nvGrpSpPr>
          <p:cNvPr id="21" name="Group 20">
            <a:extLst>
              <a:ext uri="{FF2B5EF4-FFF2-40B4-BE49-F238E27FC236}">
                <a16:creationId xmlns:a16="http://schemas.microsoft.com/office/drawing/2014/main" id="{8442BBBB-AD96-404B-8B93-553D05305212}"/>
              </a:ext>
            </a:extLst>
          </p:cNvPr>
          <p:cNvGrpSpPr/>
          <p:nvPr userDrawn="1"/>
        </p:nvGrpSpPr>
        <p:grpSpPr>
          <a:xfrm>
            <a:off x="11366451" y="2507673"/>
            <a:ext cx="474200" cy="3865418"/>
            <a:chOff x="1009808" y="380038"/>
            <a:chExt cx="474200" cy="3865418"/>
          </a:xfrm>
        </p:grpSpPr>
        <p:sp>
          <p:nvSpPr>
            <p:cNvPr id="22" name="Graphic 4">
              <a:extLst>
                <a:ext uri="{FF2B5EF4-FFF2-40B4-BE49-F238E27FC236}">
                  <a16:creationId xmlns:a16="http://schemas.microsoft.com/office/drawing/2014/main" id="{FE8C1BEA-CCCE-8341-8FE3-8E09C434F3F8}"/>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5" name="Text Box 5">
              <a:extLst>
                <a:ext uri="{FF2B5EF4-FFF2-40B4-BE49-F238E27FC236}">
                  <a16:creationId xmlns:a16="http://schemas.microsoft.com/office/drawing/2014/main" id="{116570B1-D7B5-EC4A-8957-8BBE9FA5F60C}"/>
                </a:ext>
              </a:extLst>
            </p:cNvPr>
            <p:cNvSpPr txBox="1"/>
            <p:nvPr userDrawn="1"/>
          </p:nvSpPr>
          <p:spPr>
            <a:xfrm rot="16200000">
              <a:off x="-540329" y="2110848"/>
              <a:ext cx="3574474"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47335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00000"/>
                </a:solidFill>
                <a:latin typeface="+mn-lt"/>
              </a:defRPr>
            </a:lvl1pPr>
          </a:lstStyle>
          <a:p>
            <a:pPr lvl="0"/>
            <a:r>
              <a:rPr lang="en-US"/>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START</a:t>
            </a:r>
            <a:endParaRPr lang="en-US"/>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2016</a:t>
            </a:r>
            <a:endParaRPr lang="en-US"/>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2017</a:t>
            </a:r>
            <a:endParaRPr lang="en-US"/>
          </a:p>
        </p:txBody>
      </p:sp>
      <p:sp>
        <p:nvSpPr>
          <p:cNvPr id="16" name="Text Box 5">
            <a:extLst>
              <a:ext uri="{FF2B5EF4-FFF2-40B4-BE49-F238E27FC236}">
                <a16:creationId xmlns:a16="http://schemas.microsoft.com/office/drawing/2014/main" id="{4F629182-DD26-2841-BFC9-F943A4628F22}"/>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l">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7100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297239">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noAutofit/>
          </a:bodyPr>
          <a:lstStyle>
            <a:lvl1pPr algn="ctr">
              <a:buNone/>
              <a:defRPr sz="2400" b="0" i="0" spc="30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2018</a:t>
            </a:r>
            <a:endParaRPr lang="en-US"/>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noAutofit/>
          </a:bodyPr>
          <a:lstStyle>
            <a:lvl1pPr algn="ctr">
              <a:buNone/>
              <a:defRPr sz="2400" b="0" i="0" spc="30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2019</a:t>
            </a:r>
            <a:endParaRPr lang="en-US"/>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noAutofit/>
          </a:bodyPr>
          <a:lstStyle>
            <a:lvl1pPr algn="ctr">
              <a:buNone/>
              <a:defRPr sz="24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2020</a:t>
            </a:r>
            <a:endParaRPr lang="en-US"/>
          </a:p>
        </p:txBody>
      </p:sp>
      <p:sp>
        <p:nvSpPr>
          <p:cNvPr id="14" name="Text Box 5">
            <a:extLst>
              <a:ext uri="{FF2B5EF4-FFF2-40B4-BE49-F238E27FC236}">
                <a16:creationId xmlns:a16="http://schemas.microsoft.com/office/drawing/2014/main" id="{28FFE124-56EA-F545-828D-C131A361D6EF}"/>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ct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156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420646" y="508046"/>
            <a:ext cx="4558911"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a:solidFill>
                  <a:schemeClr val="bg1"/>
                </a:solidFill>
                <a:latin typeface="+mn-lt"/>
                <a:ea typeface="Quattrocento Sans"/>
                <a:cs typeface="Quattrocento Sans"/>
                <a:sym typeface="Quattrocento Sans"/>
              </a:rPr>
              <a:t>ICONS</a:t>
            </a:r>
            <a:r>
              <a:rPr lang="en-IE" sz="3600" baseline="0">
                <a:solidFill>
                  <a:schemeClr val="bg1"/>
                </a:solidFill>
                <a:latin typeface="+mn-lt"/>
                <a:ea typeface="Quattrocento Sans"/>
                <a:cs typeface="Quattrocento Sans"/>
                <a:sym typeface="Quattrocento Sans"/>
              </a:rPr>
              <a:t> WHICH CAN BE USED WITHIN THE </a:t>
            </a:r>
            <a:r>
              <a:rPr lang="en-IE" sz="3600" b="1" baseline="0">
                <a:solidFill>
                  <a:schemeClr val="bg1"/>
                </a:solidFill>
                <a:latin typeface="+mn-lt"/>
                <a:ea typeface="Quattrocento Sans"/>
                <a:cs typeface="Quattrocento Sans"/>
                <a:sym typeface="Quattrocento Sans"/>
              </a:rPr>
              <a:t>SUSTAINABLE FUTURES FOR ENTERPRISE CENTRES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aseline="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200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chemeClr val="bg1"/>
                </a:solidFill>
                <a:latin typeface="+mn-lt"/>
                <a:ea typeface="Quattrocento Sans"/>
                <a:cs typeface="Quattrocento Sans"/>
                <a:sym typeface="Quattrocento Sans"/>
              </a:rPr>
              <a:t>Resize them without losing quality.</a:t>
            </a:r>
            <a:r>
              <a:rPr lang="en-IE" sz="2400" i="1" baseline="0">
                <a:solidFill>
                  <a:schemeClr val="bg1"/>
                </a:solidFill>
                <a:latin typeface="+mn-lt"/>
                <a:ea typeface="Quattrocento Sans"/>
                <a:cs typeface="Quattrocento Sans"/>
                <a:sym typeface="Quattrocento Sans"/>
              </a:rPr>
              <a:t> </a:t>
            </a:r>
            <a:r>
              <a:rPr lang="en-IE" sz="2400" i="1">
                <a:solidFill>
                  <a:schemeClr val="bg1"/>
                </a:solidFill>
                <a:latin typeface="+mn-lt"/>
                <a:ea typeface="Quattrocento Sans"/>
                <a:cs typeface="Quattrocento Sans"/>
                <a:sym typeface="Quattrocento Sans"/>
              </a:rPr>
              <a:t> Change line colour, width and style.</a:t>
            </a:r>
            <a:r>
              <a:rPr lang="en-IE" sz="2400" i="1" baseline="0">
                <a:solidFill>
                  <a:schemeClr val="bg1"/>
                </a:solidFill>
                <a:latin typeface="+mn-lt"/>
                <a:ea typeface="Quattrocento Sans"/>
                <a:cs typeface="Quattrocento Sans"/>
                <a:sym typeface="Quattrocento Sans"/>
              </a:rPr>
              <a:t>  </a:t>
            </a:r>
            <a:r>
              <a:rPr lang="en" sz="240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8" name="Straight Connector 7"/>
          <p:cNvCxnSpPr/>
          <p:nvPr userDrawn="1"/>
        </p:nvCxnSpPr>
        <p:spPr>
          <a:xfrm flipH="1">
            <a:off x="2" y="5540408"/>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END</a:t>
            </a:r>
            <a:endParaRPr lang="en-US"/>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noAutofit/>
          </a:bodyPr>
          <a:lstStyle>
            <a:lvl1pPr algn="ctr">
              <a:buNone/>
              <a:defRPr sz="2400" b="0" i="0" spc="30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2021</a:t>
            </a:r>
            <a:endParaRPr lang="en-US"/>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noAutofit/>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2022</a:t>
            </a:r>
            <a:endParaRPr lang="en-US"/>
          </a:p>
        </p:txBody>
      </p:sp>
      <p:sp>
        <p:nvSpPr>
          <p:cNvPr id="13" name="Text Box 5">
            <a:extLst>
              <a:ext uri="{FF2B5EF4-FFF2-40B4-BE49-F238E27FC236}">
                <a16:creationId xmlns:a16="http://schemas.microsoft.com/office/drawing/2014/main" id="{EC934E4F-F833-5E4C-96BD-D901B2F4C889}"/>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3433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57289" y="3807088"/>
            <a:ext cx="5137516" cy="2320581"/>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5137516" cy="582221"/>
          </a:xfrm>
        </p:spPr>
        <p:txBody>
          <a:bodyPr>
            <a:normAutofit/>
          </a:bodyPr>
          <a:lstStyle>
            <a:lvl1pPr marL="0" indent="0" algn="ctr">
              <a:buNone/>
              <a:defRPr sz="3600" b="0" i="0">
                <a:solidFill>
                  <a:schemeClr val="bg1"/>
                </a:solidFill>
                <a:latin typeface="+mn-lt"/>
              </a:defRPr>
            </a:lvl1pPr>
          </a:lstStyle>
          <a:p>
            <a:pPr lvl="0"/>
            <a:r>
              <a:rPr lang="en-US"/>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44344" y="3807088"/>
            <a:ext cx="5364829" cy="2320581"/>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0" y="2505507"/>
            <a:ext cx="5364829" cy="582221"/>
          </a:xfrm>
        </p:spPr>
        <p:txBody>
          <a:bodyPr>
            <a:normAutofit/>
          </a:bodyPr>
          <a:lstStyle>
            <a:lvl1pPr marL="0" indent="0" algn="ctr">
              <a:buNone/>
              <a:defRPr sz="3600" b="0" i="0">
                <a:solidFill>
                  <a:schemeClr val="bg1"/>
                </a:solidFill>
                <a:latin typeface="+mn-lt"/>
              </a:defRPr>
            </a:lvl1pPr>
          </a:lstStyle>
          <a:p>
            <a:pPr lvl="0"/>
            <a:r>
              <a:rPr lang="en-US"/>
              <a:t>Heading</a:t>
            </a:r>
          </a:p>
        </p:txBody>
      </p:sp>
      <p:sp>
        <p:nvSpPr>
          <p:cNvPr id="9" name="Text Box 5">
            <a:extLst>
              <a:ext uri="{FF2B5EF4-FFF2-40B4-BE49-F238E27FC236}">
                <a16:creationId xmlns:a16="http://schemas.microsoft.com/office/drawing/2014/main" id="{31DFF6F0-6E2D-E541-820A-2A1DEA1D6EE9}"/>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772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908372"/>
            <a:ext cx="12165015" cy="4019461"/>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97026"/>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February</a:t>
            </a:r>
            <a:endParaRPr lang="en-US"/>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65673"/>
            <a:ext cx="3049353" cy="582221"/>
          </a:xfrm>
        </p:spPr>
        <p:txBody>
          <a:bodyPr>
            <a:noAutofit/>
          </a:bodyPr>
          <a:lstStyle>
            <a:lvl1pPr marL="0" indent="0" algn="ctr">
              <a:buNone/>
              <a:defRPr sz="4400" b="1" i="0">
                <a:solidFill>
                  <a:schemeClr val="bg1"/>
                </a:solidFill>
                <a:latin typeface="+mn-lt"/>
              </a:defRPr>
            </a:lvl1pPr>
          </a:lstStyle>
          <a:p>
            <a:pPr lvl="0"/>
            <a:r>
              <a:rPr lang="en-US"/>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727302"/>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3000122"/>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January</a:t>
            </a:r>
            <a:endParaRPr lang="en-US"/>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68769"/>
            <a:ext cx="3049353" cy="582221"/>
          </a:xfrm>
        </p:spPr>
        <p:txBody>
          <a:bodyPr>
            <a:normAutofit/>
          </a:bodyPr>
          <a:lstStyle>
            <a:lvl1pPr marL="0" indent="0" algn="ctr">
              <a:buNone/>
              <a:defRPr sz="4400" b="1" i="0">
                <a:solidFill>
                  <a:schemeClr val="bg1"/>
                </a:solidFill>
                <a:latin typeface="+mn-lt"/>
              </a:defRPr>
            </a:lvl1pPr>
          </a:lstStyle>
          <a:p>
            <a:pPr lvl="0"/>
            <a:r>
              <a:rPr lang="en-US"/>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730398"/>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83711"/>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April</a:t>
            </a:r>
            <a:endParaRPr lang="en-US"/>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52358"/>
            <a:ext cx="3049353" cy="582221"/>
          </a:xfrm>
        </p:spPr>
        <p:txBody>
          <a:bodyPr>
            <a:noAutofit/>
          </a:bodyPr>
          <a:lstStyle>
            <a:lvl1pPr marL="0" indent="0" algn="ctr">
              <a:buNone/>
              <a:defRPr sz="4400" b="1" i="0">
                <a:solidFill>
                  <a:schemeClr val="bg1"/>
                </a:solidFill>
                <a:latin typeface="+mn-lt"/>
              </a:defRPr>
            </a:lvl1pPr>
          </a:lstStyle>
          <a:p>
            <a:pPr lvl="0"/>
            <a:r>
              <a:rPr lang="en-US"/>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713987"/>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86807"/>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March</a:t>
            </a:r>
            <a:endParaRPr lang="en-US"/>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55454"/>
            <a:ext cx="3049353" cy="582221"/>
          </a:xfrm>
        </p:spPr>
        <p:txBody>
          <a:bodyPr>
            <a:normAutofit/>
          </a:bodyPr>
          <a:lstStyle>
            <a:lvl1pPr marL="0" indent="0" algn="ctr">
              <a:buNone/>
              <a:defRPr sz="4400" b="1" i="0">
                <a:solidFill>
                  <a:schemeClr val="bg1"/>
                </a:solidFill>
                <a:latin typeface="+mn-lt"/>
              </a:defRPr>
            </a:lvl1pPr>
          </a:lstStyle>
          <a:p>
            <a:pPr lvl="0"/>
            <a:r>
              <a:rPr lang="en-US"/>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717083"/>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1849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1" name="Text Box 5">
            <a:extLst>
              <a:ext uri="{FF2B5EF4-FFF2-40B4-BE49-F238E27FC236}">
                <a16:creationId xmlns:a16="http://schemas.microsoft.com/office/drawing/2014/main" id="{AB78E801-7E8F-B24F-A3BA-F5B97FEF63E1}"/>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4065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8"/>
            <a:ext cx="2061046" cy="1626027"/>
          </a:xfrm>
        </p:spPr>
        <p:txBody>
          <a:bodyPr/>
          <a:lstStyle>
            <a:lvl1pPr algn="ctr">
              <a:buNone/>
              <a:defRPr sz="2000" b="0" i="0" spc="0">
                <a:solidFill>
                  <a:srgbClr val="84BA4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33338"/>
            <a:ext cx="2061046" cy="1626027"/>
          </a:xfrm>
        </p:spPr>
        <p:txBody>
          <a:bodyPr/>
          <a:lstStyle>
            <a:lvl1pPr algn="ctr">
              <a:buNone/>
              <a:defRPr sz="2000" b="0" i="0" spc="0">
                <a:solidFill>
                  <a:srgbClr val="63A04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33338"/>
            <a:ext cx="2061046" cy="1626027"/>
          </a:xfrm>
        </p:spPr>
        <p:txBody>
          <a:bodyPr/>
          <a:lstStyle>
            <a:lvl1pPr algn="ctr">
              <a:buNone/>
              <a:defRPr sz="2000" b="0" i="0" spc="0">
                <a:solidFill>
                  <a:srgbClr val="46894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5" name="Text Box 5">
            <a:extLst>
              <a:ext uri="{FF2B5EF4-FFF2-40B4-BE49-F238E27FC236}">
                <a16:creationId xmlns:a16="http://schemas.microsoft.com/office/drawing/2014/main" id="{3C70FF59-F4A4-D244-BC68-C058B0F980A2}"/>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8254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0B582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64934"/>
            <a:ext cx="2061046" cy="1594432"/>
          </a:xfrm>
        </p:spPr>
        <p:txBody>
          <a:bodyPr/>
          <a:lstStyle>
            <a:lvl1pPr algn="ctr">
              <a:buNone/>
              <a:defRPr sz="2000" b="1"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64934"/>
            <a:ext cx="2061046" cy="1594432"/>
          </a:xfrm>
        </p:spPr>
        <p:txBody>
          <a:bodyPr/>
          <a:lstStyle>
            <a:lvl1pPr algn="ctr">
              <a:buNone/>
              <a:defRPr sz="2000" b="1"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64934"/>
            <a:ext cx="2061046" cy="1594432"/>
          </a:xfrm>
        </p:spPr>
        <p:txBody>
          <a:bodyPr/>
          <a:lstStyle>
            <a:lvl1pPr algn="ctr">
              <a:buNone/>
              <a:defRPr sz="2000" b="1"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4"/>
            <a:ext cx="2061046" cy="1594432"/>
          </a:xfrm>
        </p:spPr>
        <p:txBody>
          <a:bodyPr/>
          <a:lstStyle>
            <a:lvl1pPr algn="ctr">
              <a:buNone/>
              <a:defRPr sz="2000" b="1" i="0" spc="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59"/>
            <a:ext cx="2061046" cy="1594432"/>
          </a:xfrm>
        </p:spPr>
        <p:txBody>
          <a:bodyPr/>
          <a:lstStyle>
            <a:lvl1pPr algn="ctr">
              <a:buNone/>
              <a:defRPr sz="2000" b="1" i="0" spc="0">
                <a:solidFill>
                  <a:srgbClr val="0B582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0B582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9" name="Text Box 5">
            <a:extLst>
              <a:ext uri="{FF2B5EF4-FFF2-40B4-BE49-F238E27FC236}">
                <a16:creationId xmlns:a16="http://schemas.microsoft.com/office/drawing/2014/main" id="{B72C2AFA-B28B-5F43-B4EF-4C5EE0395061}"/>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680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84BA41"/>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63A043"/>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468940"/>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297239"/>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0B582E"/>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14" name="Text Box 5">
            <a:extLst>
              <a:ext uri="{FF2B5EF4-FFF2-40B4-BE49-F238E27FC236}">
                <a16:creationId xmlns:a16="http://schemas.microsoft.com/office/drawing/2014/main" id="{342A636E-D8BC-7B44-95E6-341285E767FD}"/>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0595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84BA41"/>
            </a:solidFill>
            <a:ln>
              <a:solidFill>
                <a:srgbClr val="84BA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63A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2972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4689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0B58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5" name="Text Box 5">
            <a:extLst>
              <a:ext uri="{FF2B5EF4-FFF2-40B4-BE49-F238E27FC236}">
                <a16:creationId xmlns:a16="http://schemas.microsoft.com/office/drawing/2014/main" id="{16D04D6E-DCA2-F341-9C76-EF49831863C9}"/>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62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84BA4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15%</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63A04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46894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297239"/>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60%</a:t>
            </a:r>
            <a:endParaRPr lang="en-US"/>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32347"/>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9" name="Text Box 5">
            <a:extLst>
              <a:ext uri="{FF2B5EF4-FFF2-40B4-BE49-F238E27FC236}">
                <a16:creationId xmlns:a16="http://schemas.microsoft.com/office/drawing/2014/main" id="{3112E743-1629-E649-B24B-A04CC6402643}"/>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3704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60%</a:t>
            </a:r>
            <a:endParaRPr lang="en-US"/>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4" name="Text Box 5">
            <a:extLst>
              <a:ext uri="{FF2B5EF4-FFF2-40B4-BE49-F238E27FC236}">
                <a16:creationId xmlns:a16="http://schemas.microsoft.com/office/drawing/2014/main" id="{2E42481F-96E6-F342-BB9E-86DE90893F9B}"/>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2107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468940"/>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84BA41"/>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63A043"/>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0B582E"/>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297239"/>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503439" y="1476869"/>
            <a:ext cx="4543828" cy="475201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503635" y="629117"/>
            <a:ext cx="4539968"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400" b="1" i="0">
                <a:solidFill>
                  <a:srgbClr val="468940"/>
                </a:solidFill>
                <a:latin typeface="+mn-lt"/>
              </a:defRPr>
            </a:lvl1pPr>
          </a:lstStyle>
          <a:p>
            <a:pPr lvl="0"/>
            <a:r>
              <a:rPr lang="en-US"/>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400" b="1" i="0">
                <a:solidFill>
                  <a:srgbClr val="84BA41"/>
                </a:solidFill>
                <a:latin typeface="+mn-lt"/>
              </a:defRPr>
            </a:lvl1pPr>
          </a:lstStyle>
          <a:p>
            <a:pPr lvl="0"/>
            <a:r>
              <a:rPr lang="en-US"/>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400" b="1" i="0">
                <a:solidFill>
                  <a:srgbClr val="0B582E"/>
                </a:solidFill>
                <a:latin typeface="+mn-lt"/>
              </a:defRPr>
            </a:lvl1pPr>
          </a:lstStyle>
          <a:p>
            <a:pPr lvl="0"/>
            <a:r>
              <a:rPr lang="en-US"/>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400" b="1" i="0">
                <a:solidFill>
                  <a:srgbClr val="297239"/>
                </a:solidFill>
                <a:latin typeface="+mn-lt"/>
              </a:defRPr>
            </a:lvl1pPr>
          </a:lstStyle>
          <a:p>
            <a:pPr lvl="0"/>
            <a:r>
              <a:rPr lang="en-US"/>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400" b="1" i="0">
                <a:solidFill>
                  <a:srgbClr val="63A043"/>
                </a:solidFill>
                <a:latin typeface="+mn-lt"/>
              </a:defRPr>
            </a:lvl1pPr>
          </a:lstStyle>
          <a:p>
            <a:pPr lvl="0"/>
            <a:r>
              <a:rPr lang="en-US"/>
              <a:t>Title</a:t>
            </a:r>
          </a:p>
        </p:txBody>
      </p:sp>
      <p:sp>
        <p:nvSpPr>
          <p:cNvPr id="68" name="Text Box 5">
            <a:extLst>
              <a:ext uri="{FF2B5EF4-FFF2-40B4-BE49-F238E27FC236}">
                <a16:creationId xmlns:a16="http://schemas.microsoft.com/office/drawing/2014/main" id="{939BE804-14E9-8644-BC46-A448B45AC6B2}"/>
              </a:ext>
            </a:extLst>
          </p:cNvPr>
          <p:cNvSpPr txBox="1"/>
          <p:nvPr userDrawn="1"/>
        </p:nvSpPr>
        <p:spPr>
          <a:xfrm rot="5400000">
            <a:off x="9213167" y="3940260"/>
            <a:ext cx="5357518" cy="22234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253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81862727-E465-504F-AD26-A379A6E5F056}"/>
              </a:ext>
            </a:extLst>
          </p:cNvPr>
          <p:cNvSpPr/>
          <p:nvPr userDrawn="1"/>
        </p:nvSpPr>
        <p:spPr>
          <a:xfrm>
            <a:off x="4611801" y="0"/>
            <a:ext cx="7580206" cy="6322104"/>
          </a:xfrm>
          <a:custGeom>
            <a:avLst/>
            <a:gdLst>
              <a:gd name="connsiteX0" fmla="*/ 7579656 w 7580206"/>
              <a:gd name="connsiteY0" fmla="*/ 4244510 h 6322104"/>
              <a:gd name="connsiteX1" fmla="*/ 7580206 w 7580206"/>
              <a:gd name="connsiteY1" fmla="*/ 4244510 h 6322104"/>
              <a:gd name="connsiteX2" fmla="*/ 7579656 w 7580206"/>
              <a:gd name="connsiteY2" fmla="*/ 4245129 h 6322104"/>
              <a:gd name="connsiteX3" fmla="*/ 428443 w 7580206"/>
              <a:gd name="connsiteY3" fmla="*/ 0 h 6322104"/>
              <a:gd name="connsiteX4" fmla="*/ 1196333 w 7580206"/>
              <a:gd name="connsiteY4" fmla="*/ 0 h 6322104"/>
              <a:gd name="connsiteX5" fmla="*/ 1133830 w 7580206"/>
              <a:gd name="connsiteY5" fmla="*/ 103838 h 6322104"/>
              <a:gd name="connsiteX6" fmla="*/ 1045095 w 7580206"/>
              <a:gd name="connsiteY6" fmla="*/ 276953 h 6322104"/>
              <a:gd name="connsiteX7" fmla="*/ 1037562 w 7580206"/>
              <a:gd name="connsiteY7" fmla="*/ 293313 h 6322104"/>
              <a:gd name="connsiteX8" fmla="*/ 1011841 w 7580206"/>
              <a:gd name="connsiteY8" fmla="*/ 348809 h 6322104"/>
              <a:gd name="connsiteX9" fmla="*/ 952128 w 7580206"/>
              <a:gd name="connsiteY9" fmla="*/ 487562 h 6322104"/>
              <a:gd name="connsiteX10" fmla="*/ 949191 w 7580206"/>
              <a:gd name="connsiteY10" fmla="*/ 495095 h 6322104"/>
              <a:gd name="connsiteX11" fmla="*/ 794861 w 7580206"/>
              <a:gd name="connsiteY11" fmla="*/ 964827 h 6322104"/>
              <a:gd name="connsiteX12" fmla="*/ 791738 w 7580206"/>
              <a:gd name="connsiteY12" fmla="*/ 977141 h 6322104"/>
              <a:gd name="connsiteX13" fmla="*/ 782733 w 7580206"/>
              <a:gd name="connsiteY13" fmla="*/ 1013898 h 6322104"/>
              <a:gd name="connsiteX14" fmla="*/ 777959 w 7580206"/>
              <a:gd name="connsiteY14" fmla="*/ 1033932 h 6322104"/>
              <a:gd name="connsiteX15" fmla="*/ 770790 w 7580206"/>
              <a:gd name="connsiteY15" fmla="*/ 1064807 h 6322104"/>
              <a:gd name="connsiteX16" fmla="*/ 766202 w 7580206"/>
              <a:gd name="connsiteY16" fmla="*/ 1085755 h 6322104"/>
              <a:gd name="connsiteX17" fmla="*/ 758670 w 7580206"/>
              <a:gd name="connsiteY17" fmla="*/ 1120675 h 6322104"/>
              <a:gd name="connsiteX18" fmla="*/ 755360 w 7580206"/>
              <a:gd name="connsiteY18" fmla="*/ 1136113 h 6322104"/>
              <a:gd name="connsiteX19" fmla="*/ 733862 w 7580206"/>
              <a:gd name="connsiteY19" fmla="*/ 1248950 h 6322104"/>
              <a:gd name="connsiteX20" fmla="*/ 732762 w 7580206"/>
              <a:gd name="connsiteY20" fmla="*/ 1254833 h 6322104"/>
              <a:gd name="connsiteX21" fmla="*/ 718797 w 7580206"/>
              <a:gd name="connsiteY21" fmla="*/ 1340290 h 6322104"/>
              <a:gd name="connsiteX22" fmla="*/ 718061 w 7580206"/>
              <a:gd name="connsiteY22" fmla="*/ 1345436 h 6322104"/>
              <a:gd name="connsiteX23" fmla="*/ 714759 w 7580206"/>
              <a:gd name="connsiteY23" fmla="*/ 1371529 h 6322104"/>
              <a:gd name="connsiteX24" fmla="*/ 701530 w 7580206"/>
              <a:gd name="connsiteY24" fmla="*/ 1473525 h 6322104"/>
              <a:gd name="connsiteX25" fmla="*/ 697485 w 7580206"/>
              <a:gd name="connsiteY25" fmla="*/ 1510468 h 6322104"/>
              <a:gd name="connsiteX26" fmla="*/ 691424 w 7580206"/>
              <a:gd name="connsiteY26" fmla="*/ 1588020 h 6322104"/>
              <a:gd name="connsiteX27" fmla="*/ 687751 w 7580206"/>
              <a:gd name="connsiteY27" fmla="*/ 1636170 h 6322104"/>
              <a:gd name="connsiteX28" fmla="*/ 687565 w 7580206"/>
              <a:gd name="connsiteY28" fmla="*/ 1637635 h 6322104"/>
              <a:gd name="connsiteX29" fmla="*/ 681683 w 7580206"/>
              <a:gd name="connsiteY29" fmla="*/ 1769955 h 6322104"/>
              <a:gd name="connsiteX30" fmla="*/ 709977 w 7580206"/>
              <a:gd name="connsiteY30" fmla="*/ 2353997 h 6322104"/>
              <a:gd name="connsiteX31" fmla="*/ 1084232 w 7580206"/>
              <a:gd name="connsiteY31" fmla="*/ 3564355 h 6322104"/>
              <a:gd name="connsiteX32" fmla="*/ 1849263 w 7580206"/>
              <a:gd name="connsiteY32" fmla="*/ 4586339 h 6322104"/>
              <a:gd name="connsiteX33" fmla="*/ 2309493 w 7580206"/>
              <a:gd name="connsiteY33" fmla="*/ 4960872 h 6322104"/>
              <a:gd name="connsiteX34" fmla="*/ 2540802 w 7580206"/>
              <a:gd name="connsiteY34" fmla="*/ 5110839 h 6322104"/>
              <a:gd name="connsiteX35" fmla="*/ 2655445 w 7580206"/>
              <a:gd name="connsiteY35" fmla="*/ 5175341 h 6322104"/>
              <a:gd name="connsiteX36" fmla="*/ 2711298 w 7580206"/>
              <a:gd name="connsiteY36" fmla="*/ 5206402 h 6322104"/>
              <a:gd name="connsiteX37" fmla="*/ 2767515 w 7580206"/>
              <a:gd name="connsiteY37" fmla="*/ 5234332 h 6322104"/>
              <a:gd name="connsiteX38" fmla="*/ 3276438 w 7580206"/>
              <a:gd name="connsiteY38" fmla="*/ 5449165 h 6322104"/>
              <a:gd name="connsiteX39" fmla="*/ 3279375 w 7580206"/>
              <a:gd name="connsiteY39" fmla="*/ 5449901 h 6322104"/>
              <a:gd name="connsiteX40" fmla="*/ 3354889 w 7580206"/>
              <a:gd name="connsiteY40" fmla="*/ 5474894 h 6322104"/>
              <a:gd name="connsiteX41" fmla="*/ 3358749 w 7580206"/>
              <a:gd name="connsiteY41" fmla="*/ 5476181 h 6322104"/>
              <a:gd name="connsiteX42" fmla="*/ 3464758 w 7580206"/>
              <a:gd name="connsiteY42" fmla="*/ 5507792 h 6322104"/>
              <a:gd name="connsiteX43" fmla="*/ 3567645 w 7580206"/>
              <a:gd name="connsiteY43" fmla="*/ 5536281 h 6322104"/>
              <a:gd name="connsiteX44" fmla="*/ 3571318 w 7580206"/>
              <a:gd name="connsiteY44" fmla="*/ 5537381 h 6322104"/>
              <a:gd name="connsiteX45" fmla="*/ 3614679 w 7580206"/>
              <a:gd name="connsiteY45" fmla="*/ 5547859 h 6322104"/>
              <a:gd name="connsiteX46" fmla="*/ 3639478 w 7580206"/>
              <a:gd name="connsiteY46" fmla="*/ 5553369 h 6322104"/>
              <a:gd name="connsiteX47" fmla="*/ 3727485 w 7580206"/>
              <a:gd name="connsiteY47" fmla="*/ 5573216 h 6322104"/>
              <a:gd name="connsiteX48" fmla="*/ 4364830 w 7580206"/>
              <a:gd name="connsiteY48" fmla="*/ 5655729 h 6322104"/>
              <a:gd name="connsiteX49" fmla="*/ 4492330 w 7580206"/>
              <a:gd name="connsiteY49" fmla="*/ 5658859 h 6322104"/>
              <a:gd name="connsiteX50" fmla="*/ 4557924 w 7580206"/>
              <a:gd name="connsiteY50" fmla="*/ 5660510 h 6322104"/>
              <a:gd name="connsiteX51" fmla="*/ 4624798 w 7580206"/>
              <a:gd name="connsiteY51" fmla="*/ 5658859 h 6322104"/>
              <a:gd name="connsiteX52" fmla="*/ 4761674 w 7580206"/>
              <a:gd name="connsiteY52" fmla="*/ 5655186 h 6322104"/>
              <a:gd name="connsiteX53" fmla="*/ 4902404 w 7580206"/>
              <a:gd name="connsiteY53" fmla="*/ 5644708 h 6322104"/>
              <a:gd name="connsiteX54" fmla="*/ 5493451 w 7580206"/>
              <a:gd name="connsiteY54" fmla="*/ 5548587 h 6322104"/>
              <a:gd name="connsiteX55" fmla="*/ 6681234 w 7580206"/>
              <a:gd name="connsiteY55" fmla="*/ 5041184 h 6322104"/>
              <a:gd name="connsiteX56" fmla="*/ 7385381 w 7580206"/>
              <a:gd name="connsiteY56" fmla="*/ 4463734 h 6322104"/>
              <a:gd name="connsiteX57" fmla="*/ 7579656 w 7580206"/>
              <a:gd name="connsiteY57" fmla="*/ 4245129 h 6322104"/>
              <a:gd name="connsiteX58" fmla="*/ 7579656 w 7580206"/>
              <a:gd name="connsiteY58" fmla="*/ 5200520 h 6322104"/>
              <a:gd name="connsiteX59" fmla="*/ 7053644 w 7580206"/>
              <a:gd name="connsiteY59" fmla="*/ 5593986 h 6322104"/>
              <a:gd name="connsiteX60" fmla="*/ 5656414 w 7580206"/>
              <a:gd name="connsiteY60" fmla="*/ 6190706 h 6322104"/>
              <a:gd name="connsiteX61" fmla="*/ 4961752 w 7580206"/>
              <a:gd name="connsiteY61" fmla="*/ 6303729 h 6322104"/>
              <a:gd name="connsiteX62" fmla="*/ 4796580 w 7580206"/>
              <a:gd name="connsiteY62" fmla="*/ 6315858 h 6322104"/>
              <a:gd name="connsiteX63" fmla="*/ 4636004 w 7580206"/>
              <a:gd name="connsiteY63" fmla="*/ 6320268 h 6322104"/>
              <a:gd name="connsiteX64" fmla="*/ 4557738 w 7580206"/>
              <a:gd name="connsiteY64" fmla="*/ 6322104 h 6322104"/>
              <a:gd name="connsiteX65" fmla="*/ 4480760 w 7580206"/>
              <a:gd name="connsiteY65" fmla="*/ 6320454 h 6322104"/>
              <a:gd name="connsiteX66" fmla="*/ 4331390 w 7580206"/>
              <a:gd name="connsiteY66" fmla="*/ 6316594 h 6322104"/>
              <a:gd name="connsiteX67" fmla="*/ 3683939 w 7580206"/>
              <a:gd name="connsiteY67" fmla="*/ 6239956 h 6322104"/>
              <a:gd name="connsiteX68" fmla="*/ 3680451 w 7580206"/>
              <a:gd name="connsiteY68" fmla="*/ 6239592 h 6322104"/>
              <a:gd name="connsiteX69" fmla="*/ 3656931 w 7580206"/>
              <a:gd name="connsiteY69" fmla="*/ 6235547 h 6322104"/>
              <a:gd name="connsiteX70" fmla="*/ 3588771 w 7580206"/>
              <a:gd name="connsiteY70" fmla="*/ 6221217 h 6322104"/>
              <a:gd name="connsiteX71" fmla="*/ 3583075 w 7580206"/>
              <a:gd name="connsiteY71" fmla="*/ 6219931 h 6322104"/>
              <a:gd name="connsiteX72" fmla="*/ 3452080 w 7580206"/>
              <a:gd name="connsiteY72" fmla="*/ 6190528 h 6322104"/>
              <a:gd name="connsiteX73" fmla="*/ 3409642 w 7580206"/>
              <a:gd name="connsiteY73" fmla="*/ 6180600 h 6322104"/>
              <a:gd name="connsiteX74" fmla="*/ 3398986 w 7580206"/>
              <a:gd name="connsiteY74" fmla="*/ 6177655 h 6322104"/>
              <a:gd name="connsiteX75" fmla="*/ 3398800 w 7580206"/>
              <a:gd name="connsiteY75" fmla="*/ 6177655 h 6322104"/>
              <a:gd name="connsiteX76" fmla="*/ 3396591 w 7580206"/>
              <a:gd name="connsiteY76" fmla="*/ 6177105 h 6322104"/>
              <a:gd name="connsiteX77" fmla="*/ 3331741 w 7580206"/>
              <a:gd name="connsiteY77" fmla="*/ 6159281 h 6322104"/>
              <a:gd name="connsiteX78" fmla="*/ 3273865 w 7580206"/>
              <a:gd name="connsiteY78" fmla="*/ 6143293 h 6322104"/>
              <a:gd name="connsiteX79" fmla="*/ 3149666 w 7580206"/>
              <a:gd name="connsiteY79" fmla="*/ 6106171 h 6322104"/>
              <a:gd name="connsiteX80" fmla="*/ 2453531 w 7580206"/>
              <a:gd name="connsiteY80" fmla="*/ 5821497 h 6322104"/>
              <a:gd name="connsiteX81" fmla="*/ 2387573 w 7580206"/>
              <a:gd name="connsiteY81" fmla="*/ 5788421 h 6322104"/>
              <a:gd name="connsiteX82" fmla="*/ 2321800 w 7580206"/>
              <a:gd name="connsiteY82" fmla="*/ 5752028 h 6322104"/>
              <a:gd name="connsiteX83" fmla="*/ 2187317 w 7580206"/>
              <a:gd name="connsiteY83" fmla="*/ 5676134 h 6322104"/>
              <a:gd name="connsiteX84" fmla="*/ 1915400 w 7580206"/>
              <a:gd name="connsiteY84" fmla="*/ 5500073 h 6322104"/>
              <a:gd name="connsiteX85" fmla="*/ 1374881 w 7580206"/>
              <a:gd name="connsiteY85" fmla="*/ 5060295 h 6322104"/>
              <a:gd name="connsiteX86" fmla="*/ 476282 w 7580206"/>
              <a:gd name="connsiteY86" fmla="*/ 3859685 h 6322104"/>
              <a:gd name="connsiteX87" fmla="*/ 35891 w 7580206"/>
              <a:gd name="connsiteY87" fmla="*/ 2435967 h 6322104"/>
              <a:gd name="connsiteX88" fmla="*/ 2636 w 7580206"/>
              <a:gd name="connsiteY88" fmla="*/ 1750844 h 6322104"/>
              <a:gd name="connsiteX89" fmla="*/ 14214 w 7580206"/>
              <a:gd name="connsiteY89" fmla="*/ 1537298 h 6322104"/>
              <a:gd name="connsiteX90" fmla="*/ 16966 w 7580206"/>
              <a:gd name="connsiteY90" fmla="*/ 1502741 h 6322104"/>
              <a:gd name="connsiteX91" fmla="*/ 21561 w 7580206"/>
              <a:gd name="connsiteY91" fmla="*/ 1446323 h 6322104"/>
              <a:gd name="connsiteX92" fmla="*/ 22483 w 7580206"/>
              <a:gd name="connsiteY92" fmla="*/ 1433458 h 6322104"/>
              <a:gd name="connsiteX93" fmla="*/ 25785 w 7580206"/>
              <a:gd name="connsiteY93" fmla="*/ 1407178 h 6322104"/>
              <a:gd name="connsiteX94" fmla="*/ 46547 w 7580206"/>
              <a:gd name="connsiteY94" fmla="*/ 1246191 h 6322104"/>
              <a:gd name="connsiteX95" fmla="*/ 46733 w 7580206"/>
              <a:gd name="connsiteY95" fmla="*/ 1244541 h 6322104"/>
              <a:gd name="connsiteX96" fmla="*/ 51328 w 7580206"/>
              <a:gd name="connsiteY96" fmla="*/ 1209806 h 6322104"/>
              <a:gd name="connsiteX97" fmla="*/ 62163 w 7580206"/>
              <a:gd name="connsiteY97" fmla="*/ 1149342 h 6322104"/>
              <a:gd name="connsiteX98" fmla="*/ 89543 w 7580206"/>
              <a:gd name="connsiteY98" fmla="*/ 1004529 h 6322104"/>
              <a:gd name="connsiteX99" fmla="*/ 92294 w 7580206"/>
              <a:gd name="connsiteY99" fmla="*/ 991478 h 6322104"/>
              <a:gd name="connsiteX100" fmla="*/ 102400 w 7580206"/>
              <a:gd name="connsiteY100" fmla="*/ 944615 h 6322104"/>
              <a:gd name="connsiteX101" fmla="*/ 106809 w 7580206"/>
              <a:gd name="connsiteY101" fmla="*/ 924768 h 6322104"/>
              <a:gd name="connsiteX102" fmla="*/ 116551 w 7580206"/>
              <a:gd name="connsiteY102" fmla="*/ 882314 h 6322104"/>
              <a:gd name="connsiteX103" fmla="*/ 120774 w 7580206"/>
              <a:gd name="connsiteY103" fmla="*/ 864304 h 6322104"/>
              <a:gd name="connsiteX104" fmla="*/ 133267 w 7580206"/>
              <a:gd name="connsiteY104" fmla="*/ 813581 h 6322104"/>
              <a:gd name="connsiteX105" fmla="*/ 135104 w 7580206"/>
              <a:gd name="connsiteY105" fmla="*/ 806413 h 6322104"/>
              <a:gd name="connsiteX106" fmla="*/ 276205 w 7580206"/>
              <a:gd name="connsiteY106" fmla="*/ 353591 h 6322104"/>
              <a:gd name="connsiteX107" fmla="*/ 319751 w 7580206"/>
              <a:gd name="connsiteY107" fmla="*/ 245713 h 6322104"/>
              <a:gd name="connsiteX108" fmla="*/ 391220 w 7580206"/>
              <a:gd name="connsiteY108" fmla="*/ 79759 h 632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7580206" h="6322104">
                <a:moveTo>
                  <a:pt x="7579656" y="4244510"/>
                </a:moveTo>
                <a:lnTo>
                  <a:pt x="7580206" y="4244510"/>
                </a:lnTo>
                <a:lnTo>
                  <a:pt x="7579656" y="4245129"/>
                </a:lnTo>
                <a:close/>
                <a:moveTo>
                  <a:pt x="428443" y="0"/>
                </a:moveTo>
                <a:lnTo>
                  <a:pt x="1196333" y="0"/>
                </a:lnTo>
                <a:lnTo>
                  <a:pt x="1133830" y="103838"/>
                </a:lnTo>
                <a:cubicBezTo>
                  <a:pt x="1101684" y="161907"/>
                  <a:pt x="1072467" y="219620"/>
                  <a:pt x="1045095" y="276953"/>
                </a:cubicBezTo>
                <a:cubicBezTo>
                  <a:pt x="1042708" y="282099"/>
                  <a:pt x="1040313" y="287617"/>
                  <a:pt x="1037562" y="293313"/>
                </a:cubicBezTo>
                <a:cubicBezTo>
                  <a:pt x="1030394" y="309301"/>
                  <a:pt x="1021574" y="327861"/>
                  <a:pt x="1011841" y="348809"/>
                </a:cubicBezTo>
                <a:cubicBezTo>
                  <a:pt x="990715" y="395672"/>
                  <a:pt x="971053" y="441985"/>
                  <a:pt x="952128" y="487562"/>
                </a:cubicBezTo>
                <a:cubicBezTo>
                  <a:pt x="951214" y="490135"/>
                  <a:pt x="950106" y="492522"/>
                  <a:pt x="949191" y="495095"/>
                </a:cubicBezTo>
                <a:cubicBezTo>
                  <a:pt x="900135" y="615287"/>
                  <a:pt x="843546" y="774073"/>
                  <a:pt x="794861" y="964827"/>
                </a:cubicBezTo>
                <a:cubicBezTo>
                  <a:pt x="793761" y="969058"/>
                  <a:pt x="792839" y="973103"/>
                  <a:pt x="791738" y="977141"/>
                </a:cubicBezTo>
                <a:cubicBezTo>
                  <a:pt x="788801" y="989277"/>
                  <a:pt x="785678" y="1001584"/>
                  <a:pt x="782733" y="1013898"/>
                </a:cubicBezTo>
                <a:cubicBezTo>
                  <a:pt x="781082" y="1020695"/>
                  <a:pt x="779431" y="1027313"/>
                  <a:pt x="777959" y="1033932"/>
                </a:cubicBezTo>
                <a:cubicBezTo>
                  <a:pt x="775572" y="1044038"/>
                  <a:pt x="773177" y="1054329"/>
                  <a:pt x="770790" y="1064807"/>
                </a:cubicBezTo>
                <a:cubicBezTo>
                  <a:pt x="769326" y="1071976"/>
                  <a:pt x="767667" y="1078772"/>
                  <a:pt x="766202" y="1085755"/>
                </a:cubicBezTo>
                <a:cubicBezTo>
                  <a:pt x="763629" y="1097333"/>
                  <a:pt x="761057" y="1108911"/>
                  <a:pt x="758670" y="1120675"/>
                </a:cubicBezTo>
                <a:cubicBezTo>
                  <a:pt x="757561" y="1125821"/>
                  <a:pt x="756461" y="1130967"/>
                  <a:pt x="755360" y="1136113"/>
                </a:cubicBezTo>
                <a:cubicBezTo>
                  <a:pt x="747828" y="1172863"/>
                  <a:pt x="740481" y="1210356"/>
                  <a:pt x="733862" y="1248950"/>
                </a:cubicBezTo>
                <a:cubicBezTo>
                  <a:pt x="733498" y="1250787"/>
                  <a:pt x="733126" y="1252810"/>
                  <a:pt x="732762" y="1254833"/>
                </a:cubicBezTo>
                <a:cubicBezTo>
                  <a:pt x="727430" y="1284786"/>
                  <a:pt x="722842" y="1313460"/>
                  <a:pt x="718797" y="1340290"/>
                </a:cubicBezTo>
                <a:cubicBezTo>
                  <a:pt x="718433" y="1341940"/>
                  <a:pt x="718247" y="1343591"/>
                  <a:pt x="718061" y="1345436"/>
                </a:cubicBezTo>
                <a:cubicBezTo>
                  <a:pt x="716960" y="1354069"/>
                  <a:pt x="715860" y="1362710"/>
                  <a:pt x="714759" y="1371529"/>
                </a:cubicBezTo>
                <a:cubicBezTo>
                  <a:pt x="710349" y="1404977"/>
                  <a:pt x="705940" y="1439162"/>
                  <a:pt x="701530" y="1473525"/>
                </a:cubicBezTo>
                <a:cubicBezTo>
                  <a:pt x="700058" y="1486575"/>
                  <a:pt x="698585" y="1498890"/>
                  <a:pt x="697485" y="1510468"/>
                </a:cubicBezTo>
                <a:cubicBezTo>
                  <a:pt x="695648" y="1536190"/>
                  <a:pt x="693625" y="1561919"/>
                  <a:pt x="691424" y="1588020"/>
                </a:cubicBezTo>
                <a:cubicBezTo>
                  <a:pt x="689037" y="1619446"/>
                  <a:pt x="687751" y="1636170"/>
                  <a:pt x="687751" y="1636170"/>
                </a:cubicBezTo>
                <a:cubicBezTo>
                  <a:pt x="687751" y="1636720"/>
                  <a:pt x="687565" y="1637084"/>
                  <a:pt x="687565" y="1637635"/>
                </a:cubicBezTo>
                <a:cubicBezTo>
                  <a:pt x="684256" y="1681010"/>
                  <a:pt x="681683" y="1725115"/>
                  <a:pt x="681683" y="1769955"/>
                </a:cubicBezTo>
                <a:cubicBezTo>
                  <a:pt x="674336" y="1956121"/>
                  <a:pt x="684256" y="2152943"/>
                  <a:pt x="709977" y="2353997"/>
                </a:cubicBezTo>
                <a:cubicBezTo>
                  <a:pt x="758112" y="2757018"/>
                  <a:pt x="886906" y="3177136"/>
                  <a:pt x="1084232" y="3564355"/>
                </a:cubicBezTo>
                <a:cubicBezTo>
                  <a:pt x="1279713" y="3953040"/>
                  <a:pt x="1551995" y="4302766"/>
                  <a:pt x="1849263" y="4586339"/>
                </a:cubicBezTo>
                <a:cubicBezTo>
                  <a:pt x="1997346" y="4729316"/>
                  <a:pt x="2154241" y="4853181"/>
                  <a:pt x="2309493" y="4960872"/>
                </a:cubicBezTo>
                <a:cubicBezTo>
                  <a:pt x="2386108" y="5016376"/>
                  <a:pt x="2465660" y="5063054"/>
                  <a:pt x="2540802" y="5110839"/>
                </a:cubicBezTo>
                <a:cubicBezTo>
                  <a:pt x="2579753" y="5132701"/>
                  <a:pt x="2617967" y="5154207"/>
                  <a:pt x="2655445" y="5175341"/>
                </a:cubicBezTo>
                <a:cubicBezTo>
                  <a:pt x="2674370" y="5185818"/>
                  <a:pt x="2692923" y="5196102"/>
                  <a:pt x="2711298" y="5206402"/>
                </a:cubicBezTo>
                <a:cubicBezTo>
                  <a:pt x="2730223" y="5215771"/>
                  <a:pt x="2748962" y="5225141"/>
                  <a:pt x="2767515" y="5234332"/>
                </a:cubicBezTo>
                <a:cubicBezTo>
                  <a:pt x="2953449" y="5328609"/>
                  <a:pt x="3126882" y="5398078"/>
                  <a:pt x="3276438" y="5449165"/>
                </a:cubicBezTo>
                <a:cubicBezTo>
                  <a:pt x="3277360" y="5449351"/>
                  <a:pt x="3278461" y="5449537"/>
                  <a:pt x="3279375" y="5449901"/>
                </a:cubicBezTo>
                <a:cubicBezTo>
                  <a:pt x="3279375" y="5449901"/>
                  <a:pt x="3305655" y="5458720"/>
                  <a:pt x="3354889" y="5474894"/>
                </a:cubicBezTo>
                <a:cubicBezTo>
                  <a:pt x="3356176" y="5475266"/>
                  <a:pt x="3357462" y="5475817"/>
                  <a:pt x="3358749" y="5476181"/>
                </a:cubicBezTo>
                <a:cubicBezTo>
                  <a:pt x="3396041" y="5487945"/>
                  <a:pt x="3431318" y="5498423"/>
                  <a:pt x="3464758" y="5507792"/>
                </a:cubicBezTo>
                <a:cubicBezTo>
                  <a:pt x="3495626" y="5516247"/>
                  <a:pt x="3529981" y="5525617"/>
                  <a:pt x="3567645" y="5536281"/>
                </a:cubicBezTo>
                <a:cubicBezTo>
                  <a:pt x="3568931" y="5536645"/>
                  <a:pt x="3570032" y="5537009"/>
                  <a:pt x="3571318" y="5537381"/>
                </a:cubicBezTo>
                <a:cubicBezTo>
                  <a:pt x="3585284" y="5540869"/>
                  <a:pt x="3599799" y="5544364"/>
                  <a:pt x="3614679" y="5547859"/>
                </a:cubicBezTo>
                <a:cubicBezTo>
                  <a:pt x="3623126" y="5549696"/>
                  <a:pt x="3631581" y="5551532"/>
                  <a:pt x="3639478" y="5553369"/>
                </a:cubicBezTo>
                <a:cubicBezTo>
                  <a:pt x="3673655" y="5561088"/>
                  <a:pt x="3703050" y="5567706"/>
                  <a:pt x="3727485" y="5573216"/>
                </a:cubicBezTo>
                <a:cubicBezTo>
                  <a:pt x="3899081" y="5609237"/>
                  <a:pt x="4114960" y="5643422"/>
                  <a:pt x="4364830" y="5655729"/>
                </a:cubicBezTo>
                <a:cubicBezTo>
                  <a:pt x="4406532" y="5656837"/>
                  <a:pt x="4448970" y="5657751"/>
                  <a:pt x="4492330" y="5658859"/>
                </a:cubicBezTo>
                <a:cubicBezTo>
                  <a:pt x="4514014" y="5659410"/>
                  <a:pt x="4535876" y="5659960"/>
                  <a:pt x="4557924" y="5660510"/>
                </a:cubicBezTo>
                <a:cubicBezTo>
                  <a:pt x="4580150" y="5659960"/>
                  <a:pt x="4602385" y="5659410"/>
                  <a:pt x="4624798" y="5658859"/>
                </a:cubicBezTo>
                <a:cubicBezTo>
                  <a:pt x="4669630" y="5657573"/>
                  <a:pt x="4715378" y="5656465"/>
                  <a:pt x="4761674" y="5655186"/>
                </a:cubicBezTo>
                <a:cubicBezTo>
                  <a:pt x="4807972" y="5651691"/>
                  <a:pt x="4854820" y="5648196"/>
                  <a:pt x="4902404" y="5644708"/>
                </a:cubicBezTo>
                <a:cubicBezTo>
                  <a:pt x="5092196" y="5626698"/>
                  <a:pt x="5291902" y="5599310"/>
                  <a:pt x="5493451" y="5548587"/>
                </a:cubicBezTo>
                <a:cubicBezTo>
                  <a:pt x="5896178" y="5449901"/>
                  <a:pt x="6311584" y="5281746"/>
                  <a:pt x="6681234" y="5041184"/>
                </a:cubicBezTo>
                <a:cubicBezTo>
                  <a:pt x="6940285" y="4874543"/>
                  <a:pt x="7179188" y="4677719"/>
                  <a:pt x="7385381" y="4463734"/>
                </a:cubicBezTo>
                <a:lnTo>
                  <a:pt x="7579656" y="4245129"/>
                </a:lnTo>
                <a:lnTo>
                  <a:pt x="7579656" y="5200520"/>
                </a:lnTo>
                <a:cubicBezTo>
                  <a:pt x="7415406" y="5342396"/>
                  <a:pt x="7239028" y="5474894"/>
                  <a:pt x="7053644" y="5593986"/>
                </a:cubicBezTo>
                <a:cubicBezTo>
                  <a:pt x="6619136" y="5876265"/>
                  <a:pt x="6130610" y="6074746"/>
                  <a:pt x="5656414" y="6190706"/>
                </a:cubicBezTo>
                <a:cubicBezTo>
                  <a:pt x="5419410" y="6249884"/>
                  <a:pt x="5184606" y="6282782"/>
                  <a:pt x="4961752" y="6303729"/>
                </a:cubicBezTo>
                <a:cubicBezTo>
                  <a:pt x="4905899" y="6307775"/>
                  <a:pt x="4850782" y="6311812"/>
                  <a:pt x="4796580" y="6315858"/>
                </a:cubicBezTo>
                <a:cubicBezTo>
                  <a:pt x="4742200" y="6317330"/>
                  <a:pt x="4688734" y="6318803"/>
                  <a:pt x="4636004" y="6320268"/>
                </a:cubicBezTo>
                <a:cubicBezTo>
                  <a:pt x="4609732" y="6320818"/>
                  <a:pt x="4583646" y="6321554"/>
                  <a:pt x="4557738" y="6322104"/>
                </a:cubicBezTo>
                <a:cubicBezTo>
                  <a:pt x="4531830" y="6321554"/>
                  <a:pt x="4506109" y="6321004"/>
                  <a:pt x="4480760" y="6320454"/>
                </a:cubicBezTo>
                <a:cubicBezTo>
                  <a:pt x="4430052" y="6318981"/>
                  <a:pt x="4380260" y="6317881"/>
                  <a:pt x="4331390" y="6316594"/>
                </a:cubicBezTo>
                <a:cubicBezTo>
                  <a:pt x="4085379" y="6304652"/>
                  <a:pt x="3867113" y="6274513"/>
                  <a:pt x="3683939" y="6239956"/>
                </a:cubicBezTo>
                <a:cubicBezTo>
                  <a:pt x="3682838" y="6239778"/>
                  <a:pt x="3681552" y="6239778"/>
                  <a:pt x="3680451" y="6239592"/>
                </a:cubicBezTo>
                <a:cubicBezTo>
                  <a:pt x="3680451" y="6239592"/>
                  <a:pt x="3672547" y="6238305"/>
                  <a:pt x="3656931" y="6235547"/>
                </a:cubicBezTo>
                <a:cubicBezTo>
                  <a:pt x="3641315" y="6233160"/>
                  <a:pt x="3618538" y="6227828"/>
                  <a:pt x="3588771" y="6221217"/>
                </a:cubicBezTo>
                <a:cubicBezTo>
                  <a:pt x="3586934" y="6220845"/>
                  <a:pt x="3584912" y="6220295"/>
                  <a:pt x="3583075" y="6219931"/>
                </a:cubicBezTo>
                <a:cubicBezTo>
                  <a:pt x="3536591" y="6210189"/>
                  <a:pt x="3492867" y="6200262"/>
                  <a:pt x="3452080" y="6190528"/>
                </a:cubicBezTo>
                <a:cubicBezTo>
                  <a:pt x="3438487" y="6187583"/>
                  <a:pt x="3424335" y="6184274"/>
                  <a:pt x="3409642" y="6180600"/>
                </a:cubicBezTo>
                <a:cubicBezTo>
                  <a:pt x="3406333" y="6179678"/>
                  <a:pt x="3402473" y="6178578"/>
                  <a:pt x="3398986" y="6177655"/>
                </a:cubicBezTo>
                <a:cubicBezTo>
                  <a:pt x="3398986" y="6177655"/>
                  <a:pt x="3398800" y="6177655"/>
                  <a:pt x="3398800" y="6177655"/>
                </a:cubicBezTo>
                <a:cubicBezTo>
                  <a:pt x="3398063" y="6177477"/>
                  <a:pt x="3397327" y="6177291"/>
                  <a:pt x="3396591" y="6177105"/>
                </a:cubicBezTo>
                <a:cubicBezTo>
                  <a:pt x="3375837" y="6171409"/>
                  <a:pt x="3354525" y="6165527"/>
                  <a:pt x="3331741" y="6159281"/>
                </a:cubicBezTo>
                <a:cubicBezTo>
                  <a:pt x="3313180" y="6154321"/>
                  <a:pt x="3293712" y="6148989"/>
                  <a:pt x="3273865" y="6143293"/>
                </a:cubicBezTo>
                <a:cubicBezTo>
                  <a:pt x="3224258" y="6129692"/>
                  <a:pt x="3182371" y="6117749"/>
                  <a:pt x="3149666" y="6106171"/>
                </a:cubicBezTo>
                <a:cubicBezTo>
                  <a:pt x="2953263" y="6044235"/>
                  <a:pt x="2713685" y="5953453"/>
                  <a:pt x="2453531" y="5821497"/>
                </a:cubicBezTo>
                <a:cubicBezTo>
                  <a:pt x="2431669" y="5810469"/>
                  <a:pt x="2409807" y="5799449"/>
                  <a:pt x="2387573" y="5788421"/>
                </a:cubicBezTo>
                <a:cubicBezTo>
                  <a:pt x="2365710" y="5776471"/>
                  <a:pt x="2343848" y="5764342"/>
                  <a:pt x="2321800" y="5752028"/>
                </a:cubicBezTo>
                <a:cubicBezTo>
                  <a:pt x="2277889" y="5727221"/>
                  <a:pt x="2233064" y="5701863"/>
                  <a:pt x="2187317" y="5676134"/>
                </a:cubicBezTo>
                <a:cubicBezTo>
                  <a:pt x="2098574" y="5620451"/>
                  <a:pt x="2005429" y="5565133"/>
                  <a:pt x="1915400" y="5500073"/>
                </a:cubicBezTo>
                <a:cubicBezTo>
                  <a:pt x="1732775" y="5373449"/>
                  <a:pt x="1548872" y="5227714"/>
                  <a:pt x="1374881" y="5060295"/>
                </a:cubicBezTo>
                <a:cubicBezTo>
                  <a:pt x="1025806" y="4727657"/>
                  <a:pt x="706490" y="4316739"/>
                  <a:pt x="476282" y="3859685"/>
                </a:cubicBezTo>
                <a:cubicBezTo>
                  <a:pt x="243865" y="3404283"/>
                  <a:pt x="92844" y="2909558"/>
                  <a:pt x="35891" y="2435967"/>
                </a:cubicBezTo>
                <a:cubicBezTo>
                  <a:pt x="5573" y="2199442"/>
                  <a:pt x="-5633" y="1968800"/>
                  <a:pt x="2636" y="1750844"/>
                </a:cubicBezTo>
                <a:cubicBezTo>
                  <a:pt x="3008" y="1678065"/>
                  <a:pt x="8518" y="1606946"/>
                  <a:pt x="14214" y="1537298"/>
                </a:cubicBezTo>
                <a:cubicBezTo>
                  <a:pt x="15129" y="1527006"/>
                  <a:pt x="16051" y="1515614"/>
                  <a:pt x="16966" y="1502741"/>
                </a:cubicBezTo>
                <a:cubicBezTo>
                  <a:pt x="17888" y="1486203"/>
                  <a:pt x="19539" y="1467092"/>
                  <a:pt x="21561" y="1446323"/>
                </a:cubicBezTo>
                <a:cubicBezTo>
                  <a:pt x="21747" y="1442099"/>
                  <a:pt x="22111" y="1437689"/>
                  <a:pt x="22483" y="1433458"/>
                </a:cubicBezTo>
                <a:cubicBezTo>
                  <a:pt x="23584" y="1424639"/>
                  <a:pt x="24684" y="1416005"/>
                  <a:pt x="25785" y="1407178"/>
                </a:cubicBezTo>
                <a:cubicBezTo>
                  <a:pt x="31295" y="1361051"/>
                  <a:pt x="38464" y="1307392"/>
                  <a:pt x="46547" y="1246191"/>
                </a:cubicBezTo>
                <a:cubicBezTo>
                  <a:pt x="46547" y="1245641"/>
                  <a:pt x="46733" y="1245091"/>
                  <a:pt x="46733" y="1244541"/>
                </a:cubicBezTo>
                <a:cubicBezTo>
                  <a:pt x="48383" y="1232963"/>
                  <a:pt x="49856" y="1221198"/>
                  <a:pt x="51328" y="1209806"/>
                </a:cubicBezTo>
                <a:cubicBezTo>
                  <a:pt x="55002" y="1189409"/>
                  <a:pt x="58489" y="1169375"/>
                  <a:pt x="62163" y="1149342"/>
                </a:cubicBezTo>
                <a:cubicBezTo>
                  <a:pt x="69881" y="1103951"/>
                  <a:pt x="79065" y="1055616"/>
                  <a:pt x="89543" y="1004529"/>
                </a:cubicBezTo>
                <a:cubicBezTo>
                  <a:pt x="90457" y="1000119"/>
                  <a:pt x="91379" y="995888"/>
                  <a:pt x="92294" y="991478"/>
                </a:cubicBezTo>
                <a:cubicBezTo>
                  <a:pt x="95603" y="976227"/>
                  <a:pt x="98912" y="960417"/>
                  <a:pt x="102400" y="944615"/>
                </a:cubicBezTo>
                <a:cubicBezTo>
                  <a:pt x="103872" y="937997"/>
                  <a:pt x="105337" y="931386"/>
                  <a:pt x="106809" y="924768"/>
                </a:cubicBezTo>
                <a:cubicBezTo>
                  <a:pt x="109932" y="910803"/>
                  <a:pt x="113242" y="896651"/>
                  <a:pt x="116551" y="882314"/>
                </a:cubicBezTo>
                <a:cubicBezTo>
                  <a:pt x="117829" y="876254"/>
                  <a:pt x="119302" y="870372"/>
                  <a:pt x="120774" y="864304"/>
                </a:cubicBezTo>
                <a:cubicBezTo>
                  <a:pt x="124812" y="847580"/>
                  <a:pt x="128857" y="830677"/>
                  <a:pt x="133267" y="813581"/>
                </a:cubicBezTo>
                <a:cubicBezTo>
                  <a:pt x="133817" y="811194"/>
                  <a:pt x="134554" y="808807"/>
                  <a:pt x="135104" y="806413"/>
                </a:cubicBezTo>
                <a:cubicBezTo>
                  <a:pt x="170381" y="667668"/>
                  <a:pt x="216128" y="515314"/>
                  <a:pt x="276205" y="353591"/>
                </a:cubicBezTo>
                <a:cubicBezTo>
                  <a:pt x="290170" y="318120"/>
                  <a:pt x="304685" y="282099"/>
                  <a:pt x="319751" y="245713"/>
                </a:cubicBezTo>
                <a:cubicBezTo>
                  <a:pt x="345287" y="180289"/>
                  <a:pt x="370086" y="124971"/>
                  <a:pt x="391220" y="79759"/>
                </a:cubicBezTo>
                <a:close/>
              </a:path>
            </a:pathLst>
          </a:custGeom>
          <a:solidFill>
            <a:srgbClr val="F1F2F2"/>
          </a:solidFill>
          <a:ln w="2370" cap="flat">
            <a:noFill/>
            <a:prstDash val="solid"/>
            <a:miter/>
          </a:ln>
        </p:spPr>
        <p:txBody>
          <a:bodyPr rtlCol="0" anchor="ctr"/>
          <a:lstStyle/>
          <a:p>
            <a:endParaRPr lang="en-US"/>
          </a:p>
        </p:txBody>
      </p:sp>
      <p:sp>
        <p:nvSpPr>
          <p:cNvPr id="14" name="Graphic 4">
            <a:extLst>
              <a:ext uri="{FF2B5EF4-FFF2-40B4-BE49-F238E27FC236}">
                <a16:creationId xmlns:a16="http://schemas.microsoft.com/office/drawing/2014/main" id="{F9937D74-76F2-6540-999E-6E3E74DF3CAA}"/>
              </a:ext>
            </a:extLst>
          </p:cNvPr>
          <p:cNvSpPr/>
          <p:nvPr/>
        </p:nvSpPr>
        <p:spPr>
          <a:xfrm rot="10800000">
            <a:off x="0" y="1994564"/>
            <a:ext cx="6550436" cy="2693322"/>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solidFill>
            <a:srgbClr val="297239"/>
          </a:solidFill>
          <a:ln w="2370"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0F923373-10C2-7448-9A99-9AD00DAB9853}"/>
              </a:ext>
            </a:extLst>
          </p:cNvPr>
          <p:cNvSpPr/>
          <p:nvPr/>
        </p:nvSpPr>
        <p:spPr>
          <a:xfrm rot="10800000">
            <a:off x="6450993" y="2523552"/>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BC7DDA0B-9300-C84E-805B-91DFA73C67D2}"/>
              </a:ext>
            </a:extLst>
          </p:cNvPr>
          <p:cNvGrpSpPr/>
          <p:nvPr userDrawn="1"/>
        </p:nvGrpSpPr>
        <p:grpSpPr>
          <a:xfrm>
            <a:off x="213315" y="5642759"/>
            <a:ext cx="2735993" cy="679345"/>
            <a:chOff x="0" y="0"/>
            <a:chExt cx="2301694" cy="571500"/>
          </a:xfrm>
        </p:grpSpPr>
        <p:sp>
          <p:nvSpPr>
            <p:cNvPr id="20" name="Rectangle 19">
              <a:extLst>
                <a:ext uri="{FF2B5EF4-FFF2-40B4-BE49-F238E27FC236}">
                  <a16:creationId xmlns:a16="http://schemas.microsoft.com/office/drawing/2014/main" id="{B71A814C-FB12-F749-A560-BD9642ABF26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1" name="Picture 20">
              <a:extLst>
                <a:ext uri="{FF2B5EF4-FFF2-40B4-BE49-F238E27FC236}">
                  <a16:creationId xmlns:a16="http://schemas.microsoft.com/office/drawing/2014/main" id="{5B69F029-B917-2E46-8724-CE05AF7DF2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4" name="Text Placeholder 23">
            <a:extLst>
              <a:ext uri="{FF2B5EF4-FFF2-40B4-BE49-F238E27FC236}">
                <a16:creationId xmlns:a16="http://schemas.microsoft.com/office/drawing/2014/main" id="{2546403F-7C8D-8348-8F7B-5E9C8AAE4AC3}"/>
              </a:ext>
            </a:extLst>
          </p:cNvPr>
          <p:cNvSpPr>
            <a:spLocks noGrp="1"/>
          </p:cNvSpPr>
          <p:nvPr>
            <p:ph type="body" sz="quarter" idx="15" hasCustomPrompt="1"/>
          </p:nvPr>
        </p:nvSpPr>
        <p:spPr>
          <a:xfrm>
            <a:off x="585332" y="3366372"/>
            <a:ext cx="5278651" cy="697353"/>
          </a:xfrm>
        </p:spPr>
        <p:txBody>
          <a:bodyPr>
            <a:noAutofit/>
          </a:bodyPr>
          <a:lstStyle>
            <a:lvl1pPr marL="0" indent="0" algn="l">
              <a:buNone/>
              <a:defRPr sz="5400" b="1" baseline="0">
                <a:solidFill>
                  <a:schemeClr val="bg1"/>
                </a:solidFill>
                <a:latin typeface="+mn-lt"/>
              </a:defRPr>
            </a:lvl1pPr>
          </a:lstStyle>
          <a:p>
            <a:pPr lvl="0"/>
            <a:r>
              <a:rPr lang="en-US"/>
              <a:t>POWERPIONT</a:t>
            </a:r>
          </a:p>
        </p:txBody>
      </p:sp>
      <p:sp>
        <p:nvSpPr>
          <p:cNvPr id="25" name="Text Placeholder 23">
            <a:extLst>
              <a:ext uri="{FF2B5EF4-FFF2-40B4-BE49-F238E27FC236}">
                <a16:creationId xmlns:a16="http://schemas.microsoft.com/office/drawing/2014/main" id="{60557D00-020D-BD43-AB3C-5A3B7B04DB1F}"/>
              </a:ext>
            </a:extLst>
          </p:cNvPr>
          <p:cNvSpPr>
            <a:spLocks noGrp="1"/>
          </p:cNvSpPr>
          <p:nvPr>
            <p:ph type="body" sz="quarter" idx="16" hasCustomPrompt="1"/>
          </p:nvPr>
        </p:nvSpPr>
        <p:spPr>
          <a:xfrm>
            <a:off x="585332" y="2747849"/>
            <a:ext cx="5278651" cy="697353"/>
          </a:xfrm>
        </p:spPr>
        <p:txBody>
          <a:bodyPr>
            <a:normAutofit/>
          </a:bodyPr>
          <a:lstStyle>
            <a:lvl1pPr marL="0" indent="0" algn="l">
              <a:buNone/>
              <a:defRPr sz="3600" b="0" i="0">
                <a:solidFill>
                  <a:schemeClr val="bg1"/>
                </a:solidFill>
                <a:latin typeface="+mn-lt"/>
              </a:defRPr>
            </a:lvl1pPr>
          </a:lstStyle>
          <a:p>
            <a:pPr lvl="0"/>
            <a:r>
              <a:rPr lang="en-US"/>
              <a:t>Cover Design 1</a:t>
            </a:r>
          </a:p>
        </p:txBody>
      </p:sp>
      <p:pic>
        <p:nvPicPr>
          <p:cNvPr id="26" name="Picture 25" descr="Logo&#10;&#10;Description automatically generated">
            <a:extLst>
              <a:ext uri="{FF2B5EF4-FFF2-40B4-BE49-F238E27FC236}">
                <a16:creationId xmlns:a16="http://schemas.microsoft.com/office/drawing/2014/main" id="{1C6E8B7D-F338-1148-9FC3-1E54738D0EB3}"/>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6649996" y="1700219"/>
            <a:ext cx="5223504" cy="3340878"/>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1942868" y="2765670"/>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84BA41"/>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433889" y="3354733"/>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97239"/>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3783103" y="3635128"/>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63A043"/>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userDrawn="1"/>
        </p:nvSpPr>
        <p:spPr bwMode="auto">
          <a:xfrm>
            <a:off x="8469692" y="2157756"/>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0B582E"/>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133236" y="2120056"/>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468940"/>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1667187" y="3894316"/>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84BA41"/>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481962" y="5117212"/>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63A043"/>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userDrawn="1"/>
        </p:nvSpPr>
        <p:spPr bwMode="auto">
          <a:xfrm>
            <a:off x="5086111" y="1964543"/>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468940"/>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7616729" y="3022502"/>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97239"/>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411245" y="2230800"/>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0B582E"/>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p:ph type="body" sz="quarter" idx="21" hasCustomPrompt="1"/>
          </p:nvPr>
        </p:nvSpPr>
        <p:spPr>
          <a:xfrm>
            <a:off x="2063680" y="3424909"/>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6" name="Text Placeholder 17">
            <a:extLst>
              <a:ext uri="{FF2B5EF4-FFF2-40B4-BE49-F238E27FC236}">
                <a16:creationId xmlns:a16="http://schemas.microsoft.com/office/drawing/2014/main" id="{4967DA91-F81D-4447-97B2-6C673397EF5C}"/>
              </a:ext>
            </a:extLst>
          </p:cNvPr>
          <p:cNvSpPr>
            <a:spLocks noGrp="1"/>
          </p:cNvSpPr>
          <p:nvPr>
            <p:ph type="body" sz="quarter" idx="26" hasCustomPrompt="1"/>
          </p:nvPr>
        </p:nvSpPr>
        <p:spPr>
          <a:xfrm>
            <a:off x="4010479" y="4410622"/>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8" name="Text Placeholder 17">
            <a:extLst>
              <a:ext uri="{FF2B5EF4-FFF2-40B4-BE49-F238E27FC236}">
                <a16:creationId xmlns:a16="http://schemas.microsoft.com/office/drawing/2014/main" id="{B53006D1-ED98-8C47-8186-B2BFCF6FB790}"/>
              </a:ext>
            </a:extLst>
          </p:cNvPr>
          <p:cNvSpPr>
            <a:spLocks noGrp="1"/>
          </p:cNvSpPr>
          <p:nvPr>
            <p:ph type="body" sz="quarter" idx="28" hasCustomPrompt="1"/>
          </p:nvPr>
        </p:nvSpPr>
        <p:spPr>
          <a:xfrm>
            <a:off x="6509130" y="4122543"/>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0" name="Text Placeholder 17">
            <a:extLst>
              <a:ext uri="{FF2B5EF4-FFF2-40B4-BE49-F238E27FC236}">
                <a16:creationId xmlns:a16="http://schemas.microsoft.com/office/drawing/2014/main" id="{FD8DCD0D-631E-D748-A38B-01AB4591DC09}"/>
              </a:ext>
            </a:extLst>
          </p:cNvPr>
          <p:cNvSpPr>
            <a:spLocks noGrp="1"/>
          </p:cNvSpPr>
          <p:nvPr>
            <p:ph type="body" sz="quarter" idx="30" hasCustomPrompt="1"/>
          </p:nvPr>
        </p:nvSpPr>
        <p:spPr>
          <a:xfrm>
            <a:off x="8625833" y="3068072"/>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2" name="Text Placeholder 17">
            <a:extLst>
              <a:ext uri="{FF2B5EF4-FFF2-40B4-BE49-F238E27FC236}">
                <a16:creationId xmlns:a16="http://schemas.microsoft.com/office/drawing/2014/main" id="{504933AA-9772-824C-B12A-884D2266FA72}"/>
              </a:ext>
            </a:extLst>
          </p:cNvPr>
          <p:cNvSpPr>
            <a:spLocks noGrp="1"/>
          </p:cNvSpPr>
          <p:nvPr>
            <p:ph type="body" sz="quarter" idx="32" hasCustomPrompt="1"/>
          </p:nvPr>
        </p:nvSpPr>
        <p:spPr>
          <a:xfrm>
            <a:off x="5203677" y="2835852"/>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1696604" y="4043223"/>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500643" y="2329432"/>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5</a:t>
            </a:r>
            <a:endParaRPr lang="en-US"/>
          </a:p>
        </p:txBody>
      </p:sp>
      <p:sp>
        <p:nvSpPr>
          <p:cNvPr id="37" name="Text Placeholder 17">
            <a:extLst>
              <a:ext uri="{FF2B5EF4-FFF2-40B4-BE49-F238E27FC236}">
                <a16:creationId xmlns:a16="http://schemas.microsoft.com/office/drawing/2014/main" id="{845589C5-3740-8549-824C-CF2095751693}"/>
              </a:ext>
            </a:extLst>
          </p:cNvPr>
          <p:cNvSpPr>
            <a:spLocks noGrp="1"/>
          </p:cNvSpPr>
          <p:nvPr>
            <p:ph type="body" sz="quarter" idx="35" hasCustomPrompt="1"/>
          </p:nvPr>
        </p:nvSpPr>
        <p:spPr>
          <a:xfrm>
            <a:off x="5561920" y="5263460"/>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24" name="Text Placeholder 17">
            <a:extLst>
              <a:ext uri="{FF2B5EF4-FFF2-40B4-BE49-F238E27FC236}">
                <a16:creationId xmlns:a16="http://schemas.microsoft.com/office/drawing/2014/main" id="{1504325D-5B53-A741-9F4A-1EA65D04662E}"/>
              </a:ext>
            </a:extLst>
          </p:cNvPr>
          <p:cNvSpPr>
            <a:spLocks noGrp="1"/>
          </p:cNvSpPr>
          <p:nvPr>
            <p:ph type="body" sz="quarter" idx="36" hasCustomPrompt="1"/>
          </p:nvPr>
        </p:nvSpPr>
        <p:spPr>
          <a:xfrm>
            <a:off x="5134337" y="2011710"/>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25" name="Text Placeholder 17">
            <a:extLst>
              <a:ext uri="{FF2B5EF4-FFF2-40B4-BE49-F238E27FC236}">
                <a16:creationId xmlns:a16="http://schemas.microsoft.com/office/drawing/2014/main" id="{C69A8499-F2CE-F349-A11C-AD4AD2B1C10A}"/>
              </a:ext>
            </a:extLst>
          </p:cNvPr>
          <p:cNvSpPr>
            <a:spLocks noGrp="1"/>
          </p:cNvSpPr>
          <p:nvPr>
            <p:ph type="body" sz="quarter" idx="39" hasCustomPrompt="1"/>
          </p:nvPr>
        </p:nvSpPr>
        <p:spPr>
          <a:xfrm>
            <a:off x="7652164" y="313502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29" name="Text Box 5">
            <a:extLst>
              <a:ext uri="{FF2B5EF4-FFF2-40B4-BE49-F238E27FC236}">
                <a16:creationId xmlns:a16="http://schemas.microsoft.com/office/drawing/2014/main" id="{252DF130-B7EB-BA4C-95D4-11B532998667}"/>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7714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092856" y="2614060"/>
            <a:ext cx="2664102" cy="2664102"/>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3388082" y="2614060"/>
            <a:ext cx="2664102" cy="266410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5683308" y="2614060"/>
            <a:ext cx="2664102" cy="2664102"/>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7978534" y="2614060"/>
            <a:ext cx="2664102" cy="2664102"/>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1461732" y="2171652"/>
            <a:ext cx="1268168" cy="1268168"/>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3756958" y="2171652"/>
            <a:ext cx="1268168" cy="1268168"/>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6052184" y="2171652"/>
            <a:ext cx="1268168" cy="1268168"/>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8347410" y="2171652"/>
            <a:ext cx="1268168" cy="1268168"/>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1564981" y="2259942"/>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3863712" y="227840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6158938" y="2278405"/>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8454164" y="2278405"/>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2438346" y="4752544"/>
            <a:ext cx="879736" cy="879735"/>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4801840" y="4752544"/>
            <a:ext cx="879736" cy="879735"/>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7098798" y="4752544"/>
            <a:ext cx="879736" cy="879735"/>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9529207" y="4752544"/>
            <a:ext cx="879736" cy="879735"/>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750908" y="2419873"/>
            <a:ext cx="695250" cy="734798"/>
          </a:xfrm>
        </p:spPr>
        <p:txBody>
          <a:bodyPr/>
          <a:lstStyle>
            <a:lvl1pPr algn="ctr">
              <a:buNone/>
              <a:defRPr sz="4800" b="0"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4067515" y="2422469"/>
            <a:ext cx="695250" cy="734798"/>
          </a:xfrm>
        </p:spPr>
        <p:txBody>
          <a:bodyPr/>
          <a:lstStyle>
            <a:lvl1pPr algn="ctr">
              <a:buNone/>
              <a:defRPr sz="4800" b="0"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341360" y="2435827"/>
            <a:ext cx="695250" cy="734798"/>
          </a:xfrm>
        </p:spPr>
        <p:txBody>
          <a:bodyPr/>
          <a:lstStyle>
            <a:lvl1pPr algn="ctr">
              <a:buNone/>
              <a:defRPr sz="4800" b="0"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8657967" y="2438423"/>
            <a:ext cx="695250" cy="734798"/>
          </a:xfrm>
        </p:spPr>
        <p:txBody>
          <a:bodyPr/>
          <a:lstStyle>
            <a:lvl1pPr algn="ctr">
              <a:buNone/>
              <a:defRPr sz="4800" b="0" i="0" spc="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1294852" y="3608833"/>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881337" y="3594503"/>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12564" y="357570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3626079" y="359003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2" name="Text Box 5">
            <a:extLst>
              <a:ext uri="{FF2B5EF4-FFF2-40B4-BE49-F238E27FC236}">
                <a16:creationId xmlns:a16="http://schemas.microsoft.com/office/drawing/2014/main" id="{FB042637-18C0-1640-9D42-D613390279B5}"/>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9996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3157719" y="4270495"/>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2711689" y="4223142"/>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2777371" y="4288825"/>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2189284" y="2594824"/>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4920453" y="4223142"/>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4984608" y="4288825"/>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4396521" y="4716525"/>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5354263" y="4270495"/>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7113943" y="4223142"/>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7181153" y="4288825"/>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6593066" y="2594824"/>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7549281" y="4270495"/>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9310488" y="4223142"/>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9377698" y="4288825"/>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8789610" y="4716525"/>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4556691" y="3117216"/>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8957418" y="3117216"/>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6760032" y="4807913"/>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1698838" y="4779489"/>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6126530" y="4745592"/>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3916281" y="2823088"/>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8242372" y="2789191"/>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5" name="Freeform 34">
            <a:extLst>
              <a:ext uri="{FF2B5EF4-FFF2-40B4-BE49-F238E27FC236}">
                <a16:creationId xmlns:a16="http://schemas.microsoft.com/office/drawing/2014/main" id="{CE42815F-D3BC-ED41-BFE5-988CDFA369C9}"/>
              </a:ext>
            </a:extLst>
          </p:cNvPr>
          <p:cNvSpPr/>
          <p:nvPr userDrawn="1"/>
        </p:nvSpPr>
        <p:spPr>
          <a:xfrm>
            <a:off x="1" y="4284355"/>
            <a:ext cx="2598525" cy="233707"/>
          </a:xfrm>
          <a:custGeom>
            <a:avLst/>
            <a:gdLst>
              <a:gd name="connsiteX0" fmla="*/ 0 w 2598525"/>
              <a:gd name="connsiteY0" fmla="*/ 0 h 233707"/>
              <a:gd name="connsiteX1" fmla="*/ 939659 w 2598525"/>
              <a:gd name="connsiteY1" fmla="*/ 0 h 233707"/>
              <a:gd name="connsiteX2" fmla="*/ 1357163 w 2598525"/>
              <a:gd name="connsiteY2" fmla="*/ 0 h 233707"/>
              <a:gd name="connsiteX3" fmla="*/ 2596999 w 2598525"/>
              <a:gd name="connsiteY3" fmla="*/ 0 h 233707"/>
              <a:gd name="connsiteX4" fmla="*/ 2564951 w 2598525"/>
              <a:gd name="connsiteY4" fmla="*/ 115336 h 233707"/>
              <a:gd name="connsiteX5" fmla="*/ 2598525 w 2598525"/>
              <a:gd name="connsiteY5" fmla="*/ 233707 h 233707"/>
              <a:gd name="connsiteX6" fmla="*/ 1359557 w 2598525"/>
              <a:gd name="connsiteY6" fmla="*/ 233707 h 233707"/>
              <a:gd name="connsiteX7" fmla="*/ 938133 w 2598525"/>
              <a:gd name="connsiteY7" fmla="*/ 233707 h 233707"/>
              <a:gd name="connsiteX8" fmla="*/ 0 w 2598525"/>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525" h="233707">
                <a:moveTo>
                  <a:pt x="0" y="0"/>
                </a:moveTo>
                <a:lnTo>
                  <a:pt x="939659" y="0"/>
                </a:lnTo>
                <a:lnTo>
                  <a:pt x="1357163" y="0"/>
                </a:lnTo>
                <a:lnTo>
                  <a:pt x="2596999" y="0"/>
                </a:lnTo>
                <a:cubicBezTo>
                  <a:pt x="2575634" y="34904"/>
                  <a:pt x="2564951" y="74361"/>
                  <a:pt x="2564951" y="115336"/>
                </a:cubicBezTo>
                <a:cubicBezTo>
                  <a:pt x="2564951" y="160863"/>
                  <a:pt x="2578686" y="198803"/>
                  <a:pt x="2598525" y="233707"/>
                </a:cubicBezTo>
                <a:lnTo>
                  <a:pt x="1359557" y="233707"/>
                </a:lnTo>
                <a:lnTo>
                  <a:pt x="938133" y="233707"/>
                </a:lnTo>
                <a:lnTo>
                  <a:pt x="0" y="233707"/>
                </a:lnTo>
                <a:close/>
              </a:path>
            </a:pathLst>
          </a:custGeom>
          <a:solidFill>
            <a:srgbClr val="84BA41"/>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Text Box 5">
            <a:extLst>
              <a:ext uri="{FF2B5EF4-FFF2-40B4-BE49-F238E27FC236}">
                <a16:creationId xmlns:a16="http://schemas.microsoft.com/office/drawing/2014/main" id="{454F376A-9EA5-784D-A2D9-064CBC5701D6}"/>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
        <p:nvSpPr>
          <p:cNvPr id="33" name="Text Placeholder 23">
            <a:extLst>
              <a:ext uri="{FF2B5EF4-FFF2-40B4-BE49-F238E27FC236}">
                <a16:creationId xmlns:a16="http://schemas.microsoft.com/office/drawing/2014/main" id="{ACC630CD-41A9-B345-9727-D1AC3080B4EA}"/>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a:t>Heading</a:t>
            </a:r>
          </a:p>
        </p:txBody>
      </p:sp>
    </p:spTree>
    <p:extLst>
      <p:ext uri="{BB962C8B-B14F-4D97-AF65-F5344CB8AC3E}">
        <p14:creationId xmlns:p14="http://schemas.microsoft.com/office/powerpoint/2010/main" val="2202688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651016CF-0AC4-C241-8F29-9548D3279A49}"/>
              </a:ext>
            </a:extLst>
          </p:cNvPr>
          <p:cNvSpPr/>
          <p:nvPr userDrawn="1"/>
        </p:nvSpPr>
        <p:spPr>
          <a:xfrm>
            <a:off x="7317419" y="-1"/>
            <a:ext cx="4915108" cy="5108268"/>
          </a:xfrm>
          <a:custGeom>
            <a:avLst/>
            <a:gdLst>
              <a:gd name="connsiteX0" fmla="*/ 175160 w 4915108"/>
              <a:gd name="connsiteY0" fmla="*/ 0 h 5108268"/>
              <a:gd name="connsiteX1" fmla="*/ 813231 w 4915108"/>
              <a:gd name="connsiteY1" fmla="*/ 0 h 5108268"/>
              <a:gd name="connsiteX2" fmla="*/ 811581 w 4915108"/>
              <a:gd name="connsiteY2" fmla="*/ 4227 h 5108268"/>
              <a:gd name="connsiteX3" fmla="*/ 707919 w 4915108"/>
              <a:gd name="connsiteY3" fmla="*/ 336024 h 5108268"/>
              <a:gd name="connsiteX4" fmla="*/ 705136 w 4915108"/>
              <a:gd name="connsiteY4" fmla="*/ 346994 h 5108268"/>
              <a:gd name="connsiteX5" fmla="*/ 697122 w 4915108"/>
              <a:gd name="connsiteY5" fmla="*/ 379739 h 5108268"/>
              <a:gd name="connsiteX6" fmla="*/ 692861 w 4915108"/>
              <a:gd name="connsiteY6" fmla="*/ 397578 h 5108268"/>
              <a:gd name="connsiteX7" fmla="*/ 686483 w 4915108"/>
              <a:gd name="connsiteY7" fmla="*/ 425082 h 5108268"/>
              <a:gd name="connsiteX8" fmla="*/ 682388 w 4915108"/>
              <a:gd name="connsiteY8" fmla="*/ 443750 h 5108268"/>
              <a:gd name="connsiteX9" fmla="*/ 675678 w 4915108"/>
              <a:gd name="connsiteY9" fmla="*/ 474852 h 5108268"/>
              <a:gd name="connsiteX10" fmla="*/ 672731 w 4915108"/>
              <a:gd name="connsiteY10" fmla="*/ 488604 h 5108268"/>
              <a:gd name="connsiteX11" fmla="*/ 653579 w 4915108"/>
              <a:gd name="connsiteY11" fmla="*/ 589129 h 5108268"/>
              <a:gd name="connsiteX12" fmla="*/ 652599 w 4915108"/>
              <a:gd name="connsiteY12" fmla="*/ 594362 h 5108268"/>
              <a:gd name="connsiteX13" fmla="*/ 640166 w 4915108"/>
              <a:gd name="connsiteY13" fmla="*/ 670490 h 5108268"/>
              <a:gd name="connsiteX14" fmla="*/ 639509 w 4915108"/>
              <a:gd name="connsiteY14" fmla="*/ 675074 h 5108268"/>
              <a:gd name="connsiteX15" fmla="*/ 636562 w 4915108"/>
              <a:gd name="connsiteY15" fmla="*/ 698319 h 5108268"/>
              <a:gd name="connsiteX16" fmla="*/ 624777 w 4915108"/>
              <a:gd name="connsiteY16" fmla="*/ 789186 h 5108268"/>
              <a:gd name="connsiteX17" fmla="*/ 621173 w 4915108"/>
              <a:gd name="connsiteY17" fmla="*/ 822089 h 5108268"/>
              <a:gd name="connsiteX18" fmla="*/ 615774 w 4915108"/>
              <a:gd name="connsiteY18" fmla="*/ 891175 h 5108268"/>
              <a:gd name="connsiteX19" fmla="*/ 612502 w 4915108"/>
              <a:gd name="connsiteY19" fmla="*/ 934068 h 5108268"/>
              <a:gd name="connsiteX20" fmla="*/ 612336 w 4915108"/>
              <a:gd name="connsiteY20" fmla="*/ 935380 h 5108268"/>
              <a:gd name="connsiteX21" fmla="*/ 607104 w 4915108"/>
              <a:gd name="connsiteY21" fmla="*/ 1053255 h 5108268"/>
              <a:gd name="connsiteX22" fmla="*/ 632309 w 4915108"/>
              <a:gd name="connsiteY22" fmla="*/ 1573535 h 5108268"/>
              <a:gd name="connsiteX23" fmla="*/ 965698 w 4915108"/>
              <a:gd name="connsiteY23" fmla="*/ 2651749 h 5108268"/>
              <a:gd name="connsiteX24" fmla="*/ 1647208 w 4915108"/>
              <a:gd name="connsiteY24" fmla="*/ 3562160 h 5108268"/>
              <a:gd name="connsiteX25" fmla="*/ 2057194 w 4915108"/>
              <a:gd name="connsiteY25" fmla="*/ 3895811 h 5108268"/>
              <a:gd name="connsiteX26" fmla="*/ 2263250 w 4915108"/>
              <a:gd name="connsiteY26" fmla="*/ 4029399 h 5108268"/>
              <a:gd name="connsiteX27" fmla="*/ 2365377 w 4915108"/>
              <a:gd name="connsiteY27" fmla="*/ 4086859 h 5108268"/>
              <a:gd name="connsiteX28" fmla="*/ 2415133 w 4915108"/>
              <a:gd name="connsiteY28" fmla="*/ 4114529 h 5108268"/>
              <a:gd name="connsiteX29" fmla="*/ 2465219 w 4915108"/>
              <a:gd name="connsiteY29" fmla="*/ 4139417 h 5108268"/>
              <a:gd name="connsiteX30" fmla="*/ 2918575 w 4915108"/>
              <a:gd name="connsiteY30" fmla="*/ 4330796 h 5108268"/>
              <a:gd name="connsiteX31" fmla="*/ 2921198 w 4915108"/>
              <a:gd name="connsiteY31" fmla="*/ 4331452 h 5108268"/>
              <a:gd name="connsiteX32" fmla="*/ 2988461 w 4915108"/>
              <a:gd name="connsiteY32" fmla="*/ 4353716 h 5108268"/>
              <a:gd name="connsiteX33" fmla="*/ 2991899 w 4915108"/>
              <a:gd name="connsiteY33" fmla="*/ 4354862 h 5108268"/>
              <a:gd name="connsiteX34" fmla="*/ 3086335 w 4915108"/>
              <a:gd name="connsiteY34" fmla="*/ 4383023 h 5108268"/>
              <a:gd name="connsiteX35" fmla="*/ 3177990 w 4915108"/>
              <a:gd name="connsiteY35" fmla="*/ 4408394 h 5108268"/>
              <a:gd name="connsiteX36" fmla="*/ 3181262 w 4915108"/>
              <a:gd name="connsiteY36" fmla="*/ 4409381 h 5108268"/>
              <a:gd name="connsiteX37" fmla="*/ 3219889 w 4915108"/>
              <a:gd name="connsiteY37" fmla="*/ 4418708 h 5108268"/>
              <a:gd name="connsiteX38" fmla="*/ 3241981 w 4915108"/>
              <a:gd name="connsiteY38" fmla="*/ 4423623 h 5108268"/>
              <a:gd name="connsiteX39" fmla="*/ 3320379 w 4915108"/>
              <a:gd name="connsiteY39" fmla="*/ 4441304 h 5108268"/>
              <a:gd name="connsiteX40" fmla="*/ 3888144 w 4915108"/>
              <a:gd name="connsiteY40" fmla="*/ 4514808 h 5108268"/>
              <a:gd name="connsiteX41" fmla="*/ 4001731 w 4915108"/>
              <a:gd name="connsiteY41" fmla="*/ 4517590 h 5108268"/>
              <a:gd name="connsiteX42" fmla="*/ 4060158 w 4915108"/>
              <a:gd name="connsiteY42" fmla="*/ 4519068 h 5108268"/>
              <a:gd name="connsiteX43" fmla="*/ 4119730 w 4915108"/>
              <a:gd name="connsiteY43" fmla="*/ 4517590 h 5108268"/>
              <a:gd name="connsiteX44" fmla="*/ 4241664 w 4915108"/>
              <a:gd name="connsiteY44" fmla="*/ 4514318 h 5108268"/>
              <a:gd name="connsiteX45" fmla="*/ 4367036 w 4915108"/>
              <a:gd name="connsiteY45" fmla="*/ 4504984 h 5108268"/>
              <a:gd name="connsiteX46" fmla="*/ 4893551 w 4915108"/>
              <a:gd name="connsiteY46" fmla="*/ 4419364 h 5108268"/>
              <a:gd name="connsiteX47" fmla="*/ 4915108 w 4915108"/>
              <a:gd name="connsiteY47" fmla="*/ 4413178 h 5108268"/>
              <a:gd name="connsiteX48" fmla="*/ 4915108 w 4915108"/>
              <a:gd name="connsiteY48" fmla="*/ 5018934 h 5108268"/>
              <a:gd name="connsiteX49" fmla="*/ 4881045 w 4915108"/>
              <a:gd name="connsiteY49" fmla="*/ 5026562 h 5108268"/>
              <a:gd name="connsiteX50" fmla="*/ 4420064 w 4915108"/>
              <a:gd name="connsiteY50" fmla="*/ 5091899 h 5108268"/>
              <a:gd name="connsiteX51" fmla="*/ 4272925 w 4915108"/>
              <a:gd name="connsiteY51" fmla="*/ 5102704 h 5108268"/>
              <a:gd name="connsiteX52" fmla="*/ 4129879 w 4915108"/>
              <a:gd name="connsiteY52" fmla="*/ 5106632 h 5108268"/>
              <a:gd name="connsiteX53" fmla="*/ 4060158 w 4915108"/>
              <a:gd name="connsiteY53" fmla="*/ 5108268 h 5108268"/>
              <a:gd name="connsiteX54" fmla="*/ 3991583 w 4915108"/>
              <a:gd name="connsiteY54" fmla="*/ 5106798 h 5108268"/>
              <a:gd name="connsiteX55" fmla="*/ 3858520 w 4915108"/>
              <a:gd name="connsiteY55" fmla="*/ 5103360 h 5108268"/>
              <a:gd name="connsiteX56" fmla="*/ 3281753 w 4915108"/>
              <a:gd name="connsiteY56" fmla="*/ 5035089 h 5108268"/>
              <a:gd name="connsiteX57" fmla="*/ 3278647 w 4915108"/>
              <a:gd name="connsiteY57" fmla="*/ 5034764 h 5108268"/>
              <a:gd name="connsiteX58" fmla="*/ 3257693 w 4915108"/>
              <a:gd name="connsiteY58" fmla="*/ 5031160 h 5108268"/>
              <a:gd name="connsiteX59" fmla="*/ 3196975 w 4915108"/>
              <a:gd name="connsiteY59" fmla="*/ 5018388 h 5108268"/>
              <a:gd name="connsiteX60" fmla="*/ 3191901 w 4915108"/>
              <a:gd name="connsiteY60" fmla="*/ 5017242 h 5108268"/>
              <a:gd name="connsiteX61" fmla="*/ 3075207 w 4915108"/>
              <a:gd name="connsiteY61" fmla="*/ 4991049 h 5108268"/>
              <a:gd name="connsiteX62" fmla="*/ 3037402 w 4915108"/>
              <a:gd name="connsiteY62" fmla="*/ 4982213 h 5108268"/>
              <a:gd name="connsiteX63" fmla="*/ 3027909 w 4915108"/>
              <a:gd name="connsiteY63" fmla="*/ 4979589 h 5108268"/>
              <a:gd name="connsiteX64" fmla="*/ 3027743 w 4915108"/>
              <a:gd name="connsiteY64" fmla="*/ 4979589 h 5108268"/>
              <a:gd name="connsiteX65" fmla="*/ 3025783 w 4915108"/>
              <a:gd name="connsiteY65" fmla="*/ 4979099 h 5108268"/>
              <a:gd name="connsiteX66" fmla="*/ 2968005 w 4915108"/>
              <a:gd name="connsiteY66" fmla="*/ 4963220 h 5108268"/>
              <a:gd name="connsiteX67" fmla="*/ 2916448 w 4915108"/>
              <a:gd name="connsiteY67" fmla="*/ 4948978 h 5108268"/>
              <a:gd name="connsiteX68" fmla="*/ 2805809 w 4915108"/>
              <a:gd name="connsiteY68" fmla="*/ 4915909 h 5108268"/>
              <a:gd name="connsiteX69" fmla="*/ 2185673 w 4915108"/>
              <a:gd name="connsiteY69" fmla="*/ 4662314 h 5108268"/>
              <a:gd name="connsiteX70" fmla="*/ 2126915 w 4915108"/>
              <a:gd name="connsiteY70" fmla="*/ 4632848 h 5108268"/>
              <a:gd name="connsiteX71" fmla="*/ 2068323 w 4915108"/>
              <a:gd name="connsiteY71" fmla="*/ 4600428 h 5108268"/>
              <a:gd name="connsiteX72" fmla="*/ 1948522 w 4915108"/>
              <a:gd name="connsiteY72" fmla="*/ 4532813 h 5108268"/>
              <a:gd name="connsiteX73" fmla="*/ 1706290 w 4915108"/>
              <a:gd name="connsiteY73" fmla="*/ 4375981 h 5108268"/>
              <a:gd name="connsiteX74" fmla="*/ 1224781 w 4915108"/>
              <a:gd name="connsiteY74" fmla="*/ 3984214 h 5108268"/>
              <a:gd name="connsiteX75" fmla="*/ 424285 w 4915108"/>
              <a:gd name="connsiteY75" fmla="*/ 2914671 h 5108268"/>
              <a:gd name="connsiteX76" fmla="*/ 31973 w 4915108"/>
              <a:gd name="connsiteY76" fmla="*/ 1646383 h 5108268"/>
              <a:gd name="connsiteX77" fmla="*/ 2349 w 4915108"/>
              <a:gd name="connsiteY77" fmla="*/ 1036064 h 5108268"/>
              <a:gd name="connsiteX78" fmla="*/ 12656 w 4915108"/>
              <a:gd name="connsiteY78" fmla="*/ 845825 h 5108268"/>
              <a:gd name="connsiteX79" fmla="*/ 15114 w 4915108"/>
              <a:gd name="connsiteY79" fmla="*/ 815048 h 5108268"/>
              <a:gd name="connsiteX80" fmla="*/ 19207 w 4915108"/>
              <a:gd name="connsiteY80" fmla="*/ 764788 h 5108268"/>
              <a:gd name="connsiteX81" fmla="*/ 20022 w 4915108"/>
              <a:gd name="connsiteY81" fmla="*/ 753328 h 5108268"/>
              <a:gd name="connsiteX82" fmla="*/ 22971 w 4915108"/>
              <a:gd name="connsiteY82" fmla="*/ 729917 h 5108268"/>
              <a:gd name="connsiteX83" fmla="*/ 41465 w 4915108"/>
              <a:gd name="connsiteY83" fmla="*/ 586506 h 5108268"/>
              <a:gd name="connsiteX84" fmla="*/ 41631 w 4915108"/>
              <a:gd name="connsiteY84" fmla="*/ 585035 h 5108268"/>
              <a:gd name="connsiteX85" fmla="*/ 45718 w 4915108"/>
              <a:gd name="connsiteY85" fmla="*/ 554093 h 5108268"/>
              <a:gd name="connsiteX86" fmla="*/ 55376 w 4915108"/>
              <a:gd name="connsiteY86" fmla="*/ 500230 h 5108268"/>
              <a:gd name="connsiteX87" fmla="*/ 79767 w 4915108"/>
              <a:gd name="connsiteY87" fmla="*/ 371219 h 5108268"/>
              <a:gd name="connsiteX88" fmla="*/ 82218 w 4915108"/>
              <a:gd name="connsiteY88" fmla="*/ 359600 h 5108268"/>
              <a:gd name="connsiteX89" fmla="*/ 91221 w 4915108"/>
              <a:gd name="connsiteY89" fmla="*/ 317853 h 5108268"/>
              <a:gd name="connsiteX90" fmla="*/ 95149 w 4915108"/>
              <a:gd name="connsiteY90" fmla="*/ 300173 h 5108268"/>
              <a:gd name="connsiteX91" fmla="*/ 103820 w 4915108"/>
              <a:gd name="connsiteY91" fmla="*/ 262354 h 5108268"/>
              <a:gd name="connsiteX92" fmla="*/ 107590 w 4915108"/>
              <a:gd name="connsiteY92" fmla="*/ 246310 h 5108268"/>
              <a:gd name="connsiteX93" fmla="*/ 118719 w 4915108"/>
              <a:gd name="connsiteY93" fmla="*/ 201125 h 5108268"/>
              <a:gd name="connsiteX94" fmla="*/ 120354 w 4915108"/>
              <a:gd name="connsiteY94" fmla="*/ 194739 h 5108268"/>
              <a:gd name="connsiteX95" fmla="*/ 174916 w 4915108"/>
              <a:gd name="connsiteY95" fmla="*/ 718 h 510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915108" h="5108268">
                <a:moveTo>
                  <a:pt x="175160" y="0"/>
                </a:moveTo>
                <a:lnTo>
                  <a:pt x="813231" y="0"/>
                </a:lnTo>
                <a:lnTo>
                  <a:pt x="811581" y="4227"/>
                </a:lnTo>
                <a:cubicBezTo>
                  <a:pt x="776934" y="97143"/>
                  <a:pt x="740446" y="208572"/>
                  <a:pt x="707919" y="336024"/>
                </a:cubicBezTo>
                <a:cubicBezTo>
                  <a:pt x="706939" y="339787"/>
                  <a:pt x="706124" y="343390"/>
                  <a:pt x="705136" y="346994"/>
                </a:cubicBezTo>
                <a:cubicBezTo>
                  <a:pt x="702520" y="357798"/>
                  <a:pt x="699738" y="368769"/>
                  <a:pt x="697122" y="379739"/>
                </a:cubicBezTo>
                <a:cubicBezTo>
                  <a:pt x="695644" y="385793"/>
                  <a:pt x="694173" y="391689"/>
                  <a:pt x="692861" y="397578"/>
                </a:cubicBezTo>
                <a:cubicBezTo>
                  <a:pt x="690735" y="406587"/>
                  <a:pt x="688609" y="415755"/>
                  <a:pt x="686483" y="425082"/>
                </a:cubicBezTo>
                <a:cubicBezTo>
                  <a:pt x="685171" y="431468"/>
                  <a:pt x="683693" y="437530"/>
                  <a:pt x="682388" y="443750"/>
                </a:cubicBezTo>
                <a:cubicBezTo>
                  <a:pt x="680096" y="454064"/>
                  <a:pt x="677804" y="464379"/>
                  <a:pt x="675678" y="474852"/>
                </a:cubicBezTo>
                <a:cubicBezTo>
                  <a:pt x="674698" y="479436"/>
                  <a:pt x="673710" y="484020"/>
                  <a:pt x="672731" y="488604"/>
                </a:cubicBezTo>
                <a:cubicBezTo>
                  <a:pt x="666020" y="521348"/>
                  <a:pt x="659475" y="554742"/>
                  <a:pt x="653579" y="589129"/>
                </a:cubicBezTo>
                <a:cubicBezTo>
                  <a:pt x="653255" y="590766"/>
                  <a:pt x="652930" y="592560"/>
                  <a:pt x="652599" y="594362"/>
                </a:cubicBezTo>
                <a:cubicBezTo>
                  <a:pt x="647856" y="621052"/>
                  <a:pt x="643762" y="646589"/>
                  <a:pt x="640166" y="670490"/>
                </a:cubicBezTo>
                <a:cubicBezTo>
                  <a:pt x="639834" y="671967"/>
                  <a:pt x="639669" y="673438"/>
                  <a:pt x="639509" y="675074"/>
                </a:cubicBezTo>
                <a:cubicBezTo>
                  <a:pt x="638529" y="682772"/>
                  <a:pt x="637542" y="690463"/>
                  <a:pt x="636562" y="698319"/>
                </a:cubicBezTo>
                <a:cubicBezTo>
                  <a:pt x="632633" y="728116"/>
                  <a:pt x="628705" y="758568"/>
                  <a:pt x="624777" y="789186"/>
                </a:cubicBezTo>
                <a:cubicBezTo>
                  <a:pt x="623465" y="800805"/>
                  <a:pt x="622160" y="811775"/>
                  <a:pt x="621173" y="822089"/>
                </a:cubicBezTo>
                <a:cubicBezTo>
                  <a:pt x="619537" y="845010"/>
                  <a:pt x="617742" y="867930"/>
                  <a:pt x="615774" y="891175"/>
                </a:cubicBezTo>
                <a:cubicBezTo>
                  <a:pt x="613648" y="919170"/>
                  <a:pt x="612502" y="934068"/>
                  <a:pt x="612502" y="934068"/>
                </a:cubicBezTo>
                <a:cubicBezTo>
                  <a:pt x="612502" y="934558"/>
                  <a:pt x="612336" y="934890"/>
                  <a:pt x="612336" y="935380"/>
                </a:cubicBezTo>
                <a:cubicBezTo>
                  <a:pt x="609396" y="974013"/>
                  <a:pt x="607104" y="1013309"/>
                  <a:pt x="607104" y="1053255"/>
                </a:cubicBezTo>
                <a:cubicBezTo>
                  <a:pt x="600552" y="1219096"/>
                  <a:pt x="609396" y="1394431"/>
                  <a:pt x="632309" y="1573535"/>
                </a:cubicBezTo>
                <a:cubicBezTo>
                  <a:pt x="675188" y="1932558"/>
                  <a:pt x="789922" y="2306803"/>
                  <a:pt x="965698" y="2651749"/>
                </a:cubicBezTo>
                <a:cubicBezTo>
                  <a:pt x="1139837" y="2998006"/>
                  <a:pt x="1382394" y="3309552"/>
                  <a:pt x="1647208" y="3562160"/>
                </a:cubicBezTo>
                <a:cubicBezTo>
                  <a:pt x="1779125" y="3689527"/>
                  <a:pt x="1918898" y="3799870"/>
                  <a:pt x="2057194" y="3895811"/>
                </a:cubicBezTo>
                <a:cubicBezTo>
                  <a:pt x="2125444" y="3945249"/>
                  <a:pt x="2196311" y="3986830"/>
                  <a:pt x="2263250" y="4029399"/>
                </a:cubicBezTo>
                <a:cubicBezTo>
                  <a:pt x="2297948" y="4048881"/>
                  <a:pt x="2331991" y="4068039"/>
                  <a:pt x="2365377" y="4086859"/>
                </a:cubicBezTo>
                <a:cubicBezTo>
                  <a:pt x="2382236" y="4096192"/>
                  <a:pt x="2398771" y="4105361"/>
                  <a:pt x="2415133" y="4114529"/>
                </a:cubicBezTo>
                <a:cubicBezTo>
                  <a:pt x="2431991" y="4122882"/>
                  <a:pt x="2448685" y="4131229"/>
                  <a:pt x="2465219" y="4139417"/>
                </a:cubicBezTo>
                <a:cubicBezTo>
                  <a:pt x="2630847" y="4223401"/>
                  <a:pt x="2785353" y="4285279"/>
                  <a:pt x="2918575" y="4330796"/>
                </a:cubicBezTo>
                <a:cubicBezTo>
                  <a:pt x="2919396" y="4330961"/>
                  <a:pt x="2920377" y="4331120"/>
                  <a:pt x="2921198" y="4331452"/>
                </a:cubicBezTo>
                <a:cubicBezTo>
                  <a:pt x="2921198" y="4331452"/>
                  <a:pt x="2944602" y="4339308"/>
                  <a:pt x="2988461" y="4353716"/>
                </a:cubicBezTo>
                <a:cubicBezTo>
                  <a:pt x="2989607" y="4354041"/>
                  <a:pt x="2990753" y="4354531"/>
                  <a:pt x="2991899" y="4354862"/>
                </a:cubicBezTo>
                <a:cubicBezTo>
                  <a:pt x="3025127" y="4365335"/>
                  <a:pt x="3056546" y="4374669"/>
                  <a:pt x="3086335" y="4383023"/>
                </a:cubicBezTo>
                <a:cubicBezTo>
                  <a:pt x="3113833" y="4390548"/>
                  <a:pt x="3144437" y="4398901"/>
                  <a:pt x="3177990" y="4408394"/>
                </a:cubicBezTo>
                <a:cubicBezTo>
                  <a:pt x="3179136" y="4408725"/>
                  <a:pt x="3180116" y="4409050"/>
                  <a:pt x="3181262" y="4409381"/>
                </a:cubicBezTo>
                <a:cubicBezTo>
                  <a:pt x="3193703" y="4412488"/>
                  <a:pt x="3206633" y="4415601"/>
                  <a:pt x="3219889" y="4418708"/>
                </a:cubicBezTo>
                <a:cubicBezTo>
                  <a:pt x="3227414" y="4420344"/>
                  <a:pt x="3234946" y="4421987"/>
                  <a:pt x="3241981" y="4423623"/>
                </a:cubicBezTo>
                <a:cubicBezTo>
                  <a:pt x="3272426" y="4430493"/>
                  <a:pt x="3298612" y="4436389"/>
                  <a:pt x="3320379" y="4441304"/>
                </a:cubicBezTo>
                <a:cubicBezTo>
                  <a:pt x="3473249" y="4473393"/>
                  <a:pt x="3665553" y="4503838"/>
                  <a:pt x="3888144" y="4514808"/>
                </a:cubicBezTo>
                <a:cubicBezTo>
                  <a:pt x="3925293" y="4515789"/>
                  <a:pt x="3963105" y="4516610"/>
                  <a:pt x="4001731" y="4517590"/>
                </a:cubicBezTo>
                <a:cubicBezTo>
                  <a:pt x="4021041" y="4518081"/>
                  <a:pt x="4040517" y="4518571"/>
                  <a:pt x="4060158" y="4519068"/>
                </a:cubicBezTo>
                <a:cubicBezTo>
                  <a:pt x="4079957" y="4518571"/>
                  <a:pt x="4099765" y="4518081"/>
                  <a:pt x="4119730" y="4517590"/>
                </a:cubicBezTo>
                <a:cubicBezTo>
                  <a:pt x="4159668" y="4516444"/>
                  <a:pt x="4200421" y="4515464"/>
                  <a:pt x="4241664" y="4514318"/>
                </a:cubicBezTo>
                <a:cubicBezTo>
                  <a:pt x="4282914" y="4511204"/>
                  <a:pt x="4324641" y="4508098"/>
                  <a:pt x="4367036" y="4504984"/>
                </a:cubicBezTo>
                <a:cubicBezTo>
                  <a:pt x="4536102" y="4488940"/>
                  <a:pt x="4714011" y="4464549"/>
                  <a:pt x="4893551" y="4419364"/>
                </a:cubicBezTo>
                <a:lnTo>
                  <a:pt x="4915108" y="4413178"/>
                </a:lnTo>
                <a:lnTo>
                  <a:pt x="4915108" y="5018934"/>
                </a:lnTo>
                <a:lnTo>
                  <a:pt x="4881045" y="5026562"/>
                </a:lnTo>
                <a:cubicBezTo>
                  <a:pt x="4723841" y="5057918"/>
                  <a:pt x="4568962" y="5077899"/>
                  <a:pt x="4420064" y="5091899"/>
                </a:cubicBezTo>
                <a:cubicBezTo>
                  <a:pt x="4370309" y="5095503"/>
                  <a:pt x="4321209" y="5099100"/>
                  <a:pt x="4272925" y="5102704"/>
                </a:cubicBezTo>
                <a:cubicBezTo>
                  <a:pt x="4224481" y="5104016"/>
                  <a:pt x="4176852" y="5105320"/>
                  <a:pt x="4129879" y="5106632"/>
                </a:cubicBezTo>
                <a:cubicBezTo>
                  <a:pt x="4106475" y="5107122"/>
                  <a:pt x="4083237" y="5107778"/>
                  <a:pt x="4060158" y="5108268"/>
                </a:cubicBezTo>
                <a:cubicBezTo>
                  <a:pt x="4037079" y="5107778"/>
                  <a:pt x="4014165" y="5107288"/>
                  <a:pt x="3991583" y="5106798"/>
                </a:cubicBezTo>
                <a:cubicBezTo>
                  <a:pt x="3946411" y="5105486"/>
                  <a:pt x="3902055" y="5104506"/>
                  <a:pt x="3858520" y="5103360"/>
                </a:cubicBezTo>
                <a:cubicBezTo>
                  <a:pt x="3639367" y="5092714"/>
                  <a:pt x="3444930" y="5065865"/>
                  <a:pt x="3281753" y="5035089"/>
                </a:cubicBezTo>
                <a:cubicBezTo>
                  <a:pt x="3280773" y="5034923"/>
                  <a:pt x="3279627" y="5034923"/>
                  <a:pt x="3278647" y="5034764"/>
                </a:cubicBezTo>
                <a:cubicBezTo>
                  <a:pt x="3278647" y="5034764"/>
                  <a:pt x="3271611" y="5033618"/>
                  <a:pt x="3257693" y="5031160"/>
                </a:cubicBezTo>
                <a:cubicBezTo>
                  <a:pt x="3243783" y="5029034"/>
                  <a:pt x="3223493" y="5024284"/>
                  <a:pt x="3196975" y="5018388"/>
                </a:cubicBezTo>
                <a:cubicBezTo>
                  <a:pt x="3195339" y="5018064"/>
                  <a:pt x="3193537" y="5017574"/>
                  <a:pt x="3191901" y="5017242"/>
                </a:cubicBezTo>
                <a:cubicBezTo>
                  <a:pt x="3150492" y="5008571"/>
                  <a:pt x="3111541" y="4999728"/>
                  <a:pt x="3075207" y="4991049"/>
                </a:cubicBezTo>
                <a:cubicBezTo>
                  <a:pt x="3063097" y="4988433"/>
                  <a:pt x="3050491" y="4985485"/>
                  <a:pt x="3037402" y="4982213"/>
                </a:cubicBezTo>
                <a:cubicBezTo>
                  <a:pt x="3034454" y="4981391"/>
                  <a:pt x="3031016" y="4980411"/>
                  <a:pt x="3027909" y="4979589"/>
                </a:cubicBezTo>
                <a:cubicBezTo>
                  <a:pt x="3027909" y="4979589"/>
                  <a:pt x="3027743" y="4979589"/>
                  <a:pt x="3027743" y="4979589"/>
                </a:cubicBezTo>
                <a:cubicBezTo>
                  <a:pt x="3027088" y="4979424"/>
                  <a:pt x="3026432" y="4979265"/>
                  <a:pt x="3025783" y="4979099"/>
                </a:cubicBezTo>
                <a:cubicBezTo>
                  <a:pt x="3007288" y="4974025"/>
                  <a:pt x="2988303" y="4968785"/>
                  <a:pt x="2968005" y="4963220"/>
                </a:cubicBezTo>
                <a:cubicBezTo>
                  <a:pt x="2951471" y="4958802"/>
                  <a:pt x="2934122" y="4954052"/>
                  <a:pt x="2916448" y="4948978"/>
                </a:cubicBezTo>
                <a:cubicBezTo>
                  <a:pt x="2872257" y="4936862"/>
                  <a:pt x="2834943" y="4926223"/>
                  <a:pt x="2805809" y="4915909"/>
                </a:cubicBezTo>
                <a:cubicBezTo>
                  <a:pt x="2630847" y="4860734"/>
                  <a:pt x="2417425" y="4779864"/>
                  <a:pt x="2185673" y="4662314"/>
                </a:cubicBezTo>
                <a:cubicBezTo>
                  <a:pt x="2166197" y="4652490"/>
                  <a:pt x="2146721" y="4642673"/>
                  <a:pt x="2126915" y="4632848"/>
                </a:cubicBezTo>
                <a:cubicBezTo>
                  <a:pt x="2107439" y="4622203"/>
                  <a:pt x="2087964" y="4611399"/>
                  <a:pt x="2068323" y="4600428"/>
                </a:cubicBezTo>
                <a:cubicBezTo>
                  <a:pt x="2029206" y="4578330"/>
                  <a:pt x="1989275" y="4555734"/>
                  <a:pt x="1948522" y="4532813"/>
                </a:cubicBezTo>
                <a:cubicBezTo>
                  <a:pt x="1869467" y="4483210"/>
                  <a:pt x="1786491" y="4433938"/>
                  <a:pt x="1706290" y="4375981"/>
                </a:cubicBezTo>
                <a:cubicBezTo>
                  <a:pt x="1543603" y="4263180"/>
                  <a:pt x="1379777" y="4133355"/>
                  <a:pt x="1224781" y="3984214"/>
                </a:cubicBezTo>
                <a:cubicBezTo>
                  <a:pt x="913816" y="3687891"/>
                  <a:pt x="629361" y="3321827"/>
                  <a:pt x="424285" y="2914671"/>
                </a:cubicBezTo>
                <a:cubicBezTo>
                  <a:pt x="217242" y="2508993"/>
                  <a:pt x="82709" y="2068278"/>
                  <a:pt x="31973" y="1646383"/>
                </a:cubicBezTo>
                <a:cubicBezTo>
                  <a:pt x="4965" y="1435688"/>
                  <a:pt x="-5018" y="1230225"/>
                  <a:pt x="2349" y="1036064"/>
                </a:cubicBezTo>
                <a:cubicBezTo>
                  <a:pt x="2673" y="971231"/>
                  <a:pt x="7588" y="907875"/>
                  <a:pt x="12656" y="845825"/>
                </a:cubicBezTo>
                <a:cubicBezTo>
                  <a:pt x="13477" y="836663"/>
                  <a:pt x="14299" y="826508"/>
                  <a:pt x="15114" y="815048"/>
                </a:cubicBezTo>
                <a:cubicBezTo>
                  <a:pt x="15935" y="800315"/>
                  <a:pt x="17406" y="783290"/>
                  <a:pt x="19207" y="764788"/>
                </a:cubicBezTo>
                <a:cubicBezTo>
                  <a:pt x="19374" y="761026"/>
                  <a:pt x="19698" y="757098"/>
                  <a:pt x="20022" y="753328"/>
                </a:cubicBezTo>
                <a:cubicBezTo>
                  <a:pt x="21009" y="745472"/>
                  <a:pt x="21990" y="737774"/>
                  <a:pt x="22971" y="729917"/>
                </a:cubicBezTo>
                <a:cubicBezTo>
                  <a:pt x="27879" y="688826"/>
                  <a:pt x="34265" y="641025"/>
                  <a:pt x="41465" y="586506"/>
                </a:cubicBezTo>
                <a:cubicBezTo>
                  <a:pt x="41465" y="586016"/>
                  <a:pt x="41631" y="585526"/>
                  <a:pt x="41631" y="585035"/>
                </a:cubicBezTo>
                <a:cubicBezTo>
                  <a:pt x="43102" y="574721"/>
                  <a:pt x="44413" y="564241"/>
                  <a:pt x="45718" y="554093"/>
                </a:cubicBezTo>
                <a:cubicBezTo>
                  <a:pt x="48997" y="535922"/>
                  <a:pt x="52104" y="518076"/>
                  <a:pt x="55376" y="500230"/>
                </a:cubicBezTo>
                <a:cubicBezTo>
                  <a:pt x="62253" y="459794"/>
                  <a:pt x="70433" y="416736"/>
                  <a:pt x="79767" y="371219"/>
                </a:cubicBezTo>
                <a:cubicBezTo>
                  <a:pt x="80582" y="367291"/>
                  <a:pt x="81404" y="363529"/>
                  <a:pt x="82218" y="359600"/>
                </a:cubicBezTo>
                <a:cubicBezTo>
                  <a:pt x="85166" y="346007"/>
                  <a:pt x="88114" y="331930"/>
                  <a:pt x="91221" y="317853"/>
                </a:cubicBezTo>
                <a:cubicBezTo>
                  <a:pt x="92533" y="311958"/>
                  <a:pt x="93838" y="306062"/>
                  <a:pt x="95149" y="300173"/>
                </a:cubicBezTo>
                <a:cubicBezTo>
                  <a:pt x="97931" y="287732"/>
                  <a:pt x="100879" y="275126"/>
                  <a:pt x="103820" y="262354"/>
                </a:cubicBezTo>
                <a:cubicBezTo>
                  <a:pt x="104966" y="256949"/>
                  <a:pt x="106278" y="251709"/>
                  <a:pt x="107590" y="246310"/>
                </a:cubicBezTo>
                <a:cubicBezTo>
                  <a:pt x="111187" y="231412"/>
                  <a:pt x="114790" y="216348"/>
                  <a:pt x="118719" y="201125"/>
                </a:cubicBezTo>
                <a:cubicBezTo>
                  <a:pt x="119209" y="198998"/>
                  <a:pt x="119864" y="196865"/>
                  <a:pt x="120354" y="194739"/>
                </a:cubicBezTo>
                <a:cubicBezTo>
                  <a:pt x="136064" y="132936"/>
                  <a:pt x="154109" y="68107"/>
                  <a:pt x="174916" y="718"/>
                </a:cubicBezTo>
                <a:close/>
              </a:path>
            </a:pathLst>
          </a:custGeom>
          <a:solidFill>
            <a:srgbClr val="F1F2F2"/>
          </a:solidFill>
          <a:ln w="2370" cap="flat">
            <a:noFill/>
            <a:prstDash val="solid"/>
            <a:miter/>
          </a:ln>
        </p:spPr>
        <p:txBody>
          <a:bodyPr rtlCol="0" anchor="ctr"/>
          <a:lstStyle/>
          <a:p>
            <a:endParaRPr lang="en-US"/>
          </a:p>
        </p:txBody>
      </p:sp>
      <p:sp>
        <p:nvSpPr>
          <p:cNvPr id="38" name="Rectangle 37">
            <a:extLst>
              <a:ext uri="{FF2B5EF4-FFF2-40B4-BE49-F238E27FC236}">
                <a16:creationId xmlns:a16="http://schemas.microsoft.com/office/drawing/2014/main" id="{3EDB9E4C-0327-3F45-BFEA-E05F3783E3E1}"/>
              </a:ext>
            </a:extLst>
          </p:cNvPr>
          <p:cNvSpPr/>
          <p:nvPr userDrawn="1"/>
        </p:nvSpPr>
        <p:spPr>
          <a:xfrm>
            <a:off x="-51190" y="0"/>
            <a:ext cx="5789381"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55BDAFCC-9B0E-9045-BF1B-7D98BAFB9DC1}"/>
              </a:ext>
            </a:extLst>
          </p:cNvPr>
          <p:cNvGrpSpPr/>
          <p:nvPr userDrawn="1"/>
        </p:nvGrpSpPr>
        <p:grpSpPr>
          <a:xfrm>
            <a:off x="-51190" y="5606897"/>
            <a:ext cx="2735993" cy="679345"/>
            <a:chOff x="0" y="0"/>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572380" y="2060679"/>
            <a:ext cx="3195486" cy="731140"/>
          </a:xfrm>
        </p:spPr>
        <p:txBody>
          <a:bodyPr anchor="t">
            <a:normAutofit/>
          </a:bodyPr>
          <a:lstStyle>
            <a:lvl1pPr marL="0" indent="0" algn="l">
              <a:buNone/>
              <a:defRPr sz="2800" baseline="0">
                <a:solidFill>
                  <a:schemeClr val="bg1"/>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572380" y="1251103"/>
            <a:ext cx="3195485" cy="837258"/>
          </a:xfrm>
        </p:spPr>
        <p:txBody>
          <a:bodyPr anchor="b">
            <a:normAutofit/>
          </a:bodyPr>
          <a:lstStyle>
            <a:lvl1pPr marL="0" indent="0" algn="l">
              <a:buNone/>
              <a:defRPr sz="5000" baseline="0">
                <a:solidFill>
                  <a:schemeClr val="bg1"/>
                </a:solidFill>
                <a:latin typeface="+mn-lt"/>
              </a:defRPr>
            </a:lvl1pPr>
          </a:lstStyle>
          <a:p>
            <a:pPr lvl="0"/>
            <a:r>
              <a:rPr lang="en-US"/>
              <a:t>Thank You</a:t>
            </a:r>
          </a:p>
        </p:txBody>
      </p:sp>
      <p:pic>
        <p:nvPicPr>
          <p:cNvPr id="26" name="Picture 25" descr="Logo&#10;&#10;Description automatically generated">
            <a:extLst>
              <a:ext uri="{FF2B5EF4-FFF2-40B4-BE49-F238E27FC236}">
                <a16:creationId xmlns:a16="http://schemas.microsoft.com/office/drawing/2014/main" id="{DA298D7D-E7E5-5F4B-B7DE-BBFA6F7AD17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6615733" y="377669"/>
            <a:ext cx="5349375" cy="3421383"/>
          </a:xfrm>
          <a:prstGeom prst="rect">
            <a:avLst/>
          </a:prstGeom>
        </p:spPr>
      </p:pic>
      <p:sp>
        <p:nvSpPr>
          <p:cNvPr id="28" name="Graphic 4">
            <a:extLst>
              <a:ext uri="{FF2B5EF4-FFF2-40B4-BE49-F238E27FC236}">
                <a16:creationId xmlns:a16="http://schemas.microsoft.com/office/drawing/2014/main" id="{976D0CA1-7F04-A341-AE03-226791F3CB5D}"/>
              </a:ext>
            </a:extLst>
          </p:cNvPr>
          <p:cNvSpPr/>
          <p:nvPr userDrawn="1"/>
        </p:nvSpPr>
        <p:spPr>
          <a:xfrm rot="10800000">
            <a:off x="5620273" y="721856"/>
            <a:ext cx="223936" cy="270714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35" name="Group 34">
            <a:extLst>
              <a:ext uri="{FF2B5EF4-FFF2-40B4-BE49-F238E27FC236}">
                <a16:creationId xmlns:a16="http://schemas.microsoft.com/office/drawing/2014/main" id="{696CBF63-4139-6D40-BA8F-228660C8CF21}"/>
              </a:ext>
            </a:extLst>
          </p:cNvPr>
          <p:cNvGrpSpPr/>
          <p:nvPr userDrawn="1"/>
        </p:nvGrpSpPr>
        <p:grpSpPr>
          <a:xfrm>
            <a:off x="10388241" y="5904234"/>
            <a:ext cx="1170294" cy="274486"/>
            <a:chOff x="3244859" y="9797084"/>
            <a:chExt cx="1936438" cy="454180"/>
          </a:xfrm>
          <a:noFill/>
        </p:grpSpPr>
        <p:sp>
          <p:nvSpPr>
            <p:cNvPr id="36" name="Freeform 5">
              <a:extLst>
                <a:ext uri="{FF2B5EF4-FFF2-40B4-BE49-F238E27FC236}">
                  <a16:creationId xmlns:a16="http://schemas.microsoft.com/office/drawing/2014/main" id="{2D814EA2-2B57-A54D-83B7-1DBA034A4700}"/>
                </a:ext>
              </a:extLst>
            </p:cNvPr>
            <p:cNvSpPr>
              <a:spLocks/>
            </p:cNvSpPr>
            <p:nvPr/>
          </p:nvSpPr>
          <p:spPr bwMode="auto">
            <a:xfrm>
              <a:off x="3244859" y="9797084"/>
              <a:ext cx="206694" cy="420436"/>
            </a:xfrm>
            <a:custGeom>
              <a:avLst/>
              <a:gdLst>
                <a:gd name="T0" fmla="*/ 6 w 30"/>
                <a:gd name="T1" fmla="*/ 13 h 64"/>
                <a:gd name="T2" fmla="*/ 6 w 30"/>
                <a:gd name="T3" fmla="*/ 21 h 64"/>
                <a:gd name="T4" fmla="*/ 0 w 30"/>
                <a:gd name="T5" fmla="*/ 21 h 64"/>
                <a:gd name="T6" fmla="*/ 0 w 30"/>
                <a:gd name="T7" fmla="*/ 32 h 64"/>
                <a:gd name="T8" fmla="*/ 6 w 30"/>
                <a:gd name="T9" fmla="*/ 32 h 64"/>
                <a:gd name="T10" fmla="*/ 6 w 30"/>
                <a:gd name="T11" fmla="*/ 64 h 64"/>
                <a:gd name="T12" fmla="*/ 20 w 30"/>
                <a:gd name="T13" fmla="*/ 64 h 64"/>
                <a:gd name="T14" fmla="*/ 20 w 30"/>
                <a:gd name="T15" fmla="*/ 32 h 64"/>
                <a:gd name="T16" fmla="*/ 29 w 30"/>
                <a:gd name="T17" fmla="*/ 32 h 64"/>
                <a:gd name="T18" fmla="*/ 30 w 30"/>
                <a:gd name="T19" fmla="*/ 21 h 64"/>
                <a:gd name="T20" fmla="*/ 20 w 30"/>
                <a:gd name="T21" fmla="*/ 21 h 64"/>
                <a:gd name="T22" fmla="*/ 20 w 30"/>
                <a:gd name="T23" fmla="*/ 14 h 64"/>
                <a:gd name="T24" fmla="*/ 23 w 30"/>
                <a:gd name="T25" fmla="*/ 11 h 64"/>
                <a:gd name="T26" fmla="*/ 30 w 30"/>
                <a:gd name="T27" fmla="*/ 11 h 64"/>
                <a:gd name="T28" fmla="*/ 30 w 30"/>
                <a:gd name="T29" fmla="*/ 0 h 64"/>
                <a:gd name="T30" fmla="*/ 20 w 30"/>
                <a:gd name="T31" fmla="*/ 0 h 64"/>
                <a:gd name="T32" fmla="*/ 6 w 30"/>
                <a:gd name="T3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64">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a:solidFill>
                  <a:schemeClr val="bg1"/>
                </a:solidFill>
              </a:endParaRPr>
            </a:p>
          </p:txBody>
        </p:sp>
        <p:sp>
          <p:nvSpPr>
            <p:cNvPr id="37" name="Freeform 9">
              <a:extLst>
                <a:ext uri="{FF2B5EF4-FFF2-40B4-BE49-F238E27FC236}">
                  <a16:creationId xmlns:a16="http://schemas.microsoft.com/office/drawing/2014/main" id="{A23663E0-8917-BA4E-A74C-4398E4C58AC4}"/>
                </a:ext>
              </a:extLst>
            </p:cNvPr>
            <p:cNvSpPr>
              <a:spLocks noEditPoints="1"/>
            </p:cNvSpPr>
            <p:nvPr/>
          </p:nvSpPr>
          <p:spPr bwMode="auto">
            <a:xfrm>
              <a:off x="4763213" y="9806306"/>
              <a:ext cx="418084" cy="401645"/>
            </a:xfrm>
            <a:custGeom>
              <a:avLst/>
              <a:gdLst>
                <a:gd name="T0" fmla="*/ 64 w 64"/>
                <a:gd name="T1" fmla="*/ 37 h 61"/>
                <a:gd name="T2" fmla="*/ 64 w 64"/>
                <a:gd name="T3" fmla="*/ 61 h 61"/>
                <a:gd name="T4" fmla="*/ 50 w 64"/>
                <a:gd name="T5" fmla="*/ 61 h 61"/>
                <a:gd name="T6" fmla="*/ 50 w 64"/>
                <a:gd name="T7" fmla="*/ 39 h 61"/>
                <a:gd name="T8" fmla="*/ 43 w 64"/>
                <a:gd name="T9" fmla="*/ 30 h 61"/>
                <a:gd name="T10" fmla="*/ 36 w 64"/>
                <a:gd name="T11" fmla="*/ 35 h 61"/>
                <a:gd name="T12" fmla="*/ 36 w 64"/>
                <a:gd name="T13" fmla="*/ 38 h 61"/>
                <a:gd name="T14" fmla="*/ 36 w 64"/>
                <a:gd name="T15" fmla="*/ 61 h 61"/>
                <a:gd name="T16" fmla="*/ 22 w 64"/>
                <a:gd name="T17" fmla="*/ 61 h 61"/>
                <a:gd name="T18" fmla="*/ 22 w 64"/>
                <a:gd name="T19" fmla="*/ 20 h 61"/>
                <a:gd name="T20" fmla="*/ 36 w 64"/>
                <a:gd name="T21" fmla="*/ 20 h 61"/>
                <a:gd name="T22" fmla="*/ 36 w 64"/>
                <a:gd name="T23" fmla="*/ 26 h 61"/>
                <a:gd name="T24" fmla="*/ 36 w 64"/>
                <a:gd name="T25" fmla="*/ 26 h 61"/>
                <a:gd name="T26" fmla="*/ 36 w 64"/>
                <a:gd name="T27" fmla="*/ 26 h 61"/>
                <a:gd name="T28" fmla="*/ 36 w 64"/>
                <a:gd name="T29" fmla="*/ 26 h 61"/>
                <a:gd name="T30" fmla="*/ 48 w 64"/>
                <a:gd name="T31" fmla="*/ 19 h 61"/>
                <a:gd name="T32" fmla="*/ 64 w 64"/>
                <a:gd name="T33" fmla="*/ 37 h 61"/>
                <a:gd name="T34" fmla="*/ 8 w 64"/>
                <a:gd name="T35" fmla="*/ 0 h 61"/>
                <a:gd name="T36" fmla="*/ 0 w 64"/>
                <a:gd name="T37" fmla="*/ 7 h 61"/>
                <a:gd name="T38" fmla="*/ 8 w 64"/>
                <a:gd name="T39" fmla="*/ 14 h 61"/>
                <a:gd name="T40" fmla="*/ 8 w 64"/>
                <a:gd name="T41" fmla="*/ 14 h 61"/>
                <a:gd name="T42" fmla="*/ 15 w 64"/>
                <a:gd name="T43" fmla="*/ 7 h 61"/>
                <a:gd name="T44" fmla="*/ 8 w 64"/>
                <a:gd name="T45" fmla="*/ 0 h 61"/>
                <a:gd name="T46" fmla="*/ 1 w 64"/>
                <a:gd name="T47" fmla="*/ 61 h 61"/>
                <a:gd name="T48" fmla="*/ 15 w 64"/>
                <a:gd name="T49" fmla="*/ 61 h 61"/>
                <a:gd name="T50" fmla="*/ 15 w 64"/>
                <a:gd name="T51" fmla="*/ 20 h 61"/>
                <a:gd name="T52" fmla="*/ 1 w 64"/>
                <a:gd name="T53" fmla="*/ 20 h 61"/>
                <a:gd name="T54" fmla="*/ 1 w 64"/>
                <a:gd name="T5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 h="61">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a:solidFill>
                  <a:schemeClr val="bg1"/>
                </a:solidFill>
              </a:endParaRPr>
            </a:p>
          </p:txBody>
        </p:sp>
        <p:sp>
          <p:nvSpPr>
            <p:cNvPr id="41" name="Freeform 13">
              <a:extLst>
                <a:ext uri="{FF2B5EF4-FFF2-40B4-BE49-F238E27FC236}">
                  <a16:creationId xmlns:a16="http://schemas.microsoft.com/office/drawing/2014/main" id="{0B0BE270-C316-9341-9048-975CBAB88661}"/>
                </a:ext>
              </a:extLst>
            </p:cNvPr>
            <p:cNvSpPr>
              <a:spLocks/>
            </p:cNvSpPr>
            <p:nvPr/>
          </p:nvSpPr>
          <p:spPr bwMode="auto">
            <a:xfrm>
              <a:off x="3844999" y="9812041"/>
              <a:ext cx="521431" cy="439223"/>
            </a:xfrm>
            <a:custGeom>
              <a:avLst/>
              <a:gdLst>
                <a:gd name="T0" fmla="*/ 57 w 64"/>
                <a:gd name="T1" fmla="*/ 20 h 53"/>
                <a:gd name="T2" fmla="*/ 64 w 64"/>
                <a:gd name="T3" fmla="*/ 16 h 53"/>
                <a:gd name="T4" fmla="*/ 56 w 64"/>
                <a:gd name="T5" fmla="*/ 16 h 53"/>
                <a:gd name="T6" fmla="*/ 56 w 64"/>
                <a:gd name="T7" fmla="*/ 15 h 53"/>
                <a:gd name="T8" fmla="*/ 42 w 64"/>
                <a:gd name="T9" fmla="*/ 4 h 53"/>
                <a:gd name="T10" fmla="*/ 44 w 64"/>
                <a:gd name="T11" fmla="*/ 4 h 53"/>
                <a:gd name="T12" fmla="*/ 48 w 64"/>
                <a:gd name="T13" fmla="*/ 1 h 53"/>
                <a:gd name="T14" fmla="*/ 42 w 64"/>
                <a:gd name="T15" fmla="*/ 3 h 53"/>
                <a:gd name="T16" fmla="*/ 45 w 64"/>
                <a:gd name="T17" fmla="*/ 0 h 53"/>
                <a:gd name="T18" fmla="*/ 40 w 64"/>
                <a:gd name="T19" fmla="*/ 2 h 53"/>
                <a:gd name="T20" fmla="*/ 41 w 64"/>
                <a:gd name="T21" fmla="*/ 1 h 53"/>
                <a:gd name="T22" fmla="*/ 31 w 64"/>
                <a:gd name="T23" fmla="*/ 16 h 53"/>
                <a:gd name="T24" fmla="*/ 26 w 64"/>
                <a:gd name="T25" fmla="*/ 12 h 53"/>
                <a:gd name="T26" fmla="*/ 10 w 64"/>
                <a:gd name="T27" fmla="*/ 5 h 53"/>
                <a:gd name="T28" fmla="*/ 15 w 64"/>
                <a:gd name="T29" fmla="*/ 13 h 53"/>
                <a:gd name="T30" fmla="*/ 11 w 64"/>
                <a:gd name="T31" fmla="*/ 13 h 53"/>
                <a:gd name="T32" fmla="*/ 18 w 64"/>
                <a:gd name="T33" fmla="*/ 20 h 53"/>
                <a:gd name="T34" fmla="*/ 14 w 64"/>
                <a:gd name="T35" fmla="*/ 21 h 53"/>
                <a:gd name="T36" fmla="*/ 22 w 64"/>
                <a:gd name="T37" fmla="*/ 25 h 53"/>
                <a:gd name="T38" fmla="*/ 24 w 64"/>
                <a:gd name="T39" fmla="*/ 31 h 53"/>
                <a:gd name="T40" fmla="*/ 0 w 64"/>
                <a:gd name="T41" fmla="*/ 31 h 53"/>
                <a:gd name="T42" fmla="*/ 56 w 64"/>
                <a:gd name="T43" fmla="*/ 23 h 53"/>
                <a:gd name="T44" fmla="*/ 64 w 64"/>
                <a:gd name="T45" fmla="*/ 20 h 53"/>
                <a:gd name="T46" fmla="*/ 57 w 64"/>
                <a:gd name="T47"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53">
                  <a:moveTo>
                    <a:pt x="57" y="20"/>
                  </a:moveTo>
                  <a:cubicBezTo>
                    <a:pt x="60" y="19"/>
                    <a:pt x="63" y="18"/>
                    <a:pt x="64" y="16"/>
                  </a:cubicBezTo>
                  <a:cubicBezTo>
                    <a:pt x="62" y="16"/>
                    <a:pt x="58" y="17"/>
                    <a:pt x="56" y="16"/>
                  </a:cubicBezTo>
                  <a:cubicBezTo>
                    <a:pt x="56" y="16"/>
                    <a:pt x="56" y="15"/>
                    <a:pt x="56" y="15"/>
                  </a:cubicBezTo>
                  <a:cubicBezTo>
                    <a:pt x="54" y="9"/>
                    <a:pt x="48" y="4"/>
                    <a:pt x="42" y="4"/>
                  </a:cubicBezTo>
                  <a:cubicBezTo>
                    <a:pt x="43" y="4"/>
                    <a:pt x="43" y="4"/>
                    <a:pt x="44" y="4"/>
                  </a:cubicBezTo>
                  <a:cubicBezTo>
                    <a:pt x="44" y="3"/>
                    <a:pt x="48" y="3"/>
                    <a:pt x="48" y="1"/>
                  </a:cubicBezTo>
                  <a:cubicBezTo>
                    <a:pt x="47" y="0"/>
                    <a:pt x="42" y="2"/>
                    <a:pt x="42" y="3"/>
                  </a:cubicBezTo>
                  <a:cubicBezTo>
                    <a:pt x="43" y="2"/>
                    <a:pt x="45" y="1"/>
                    <a:pt x="45" y="0"/>
                  </a:cubicBezTo>
                  <a:cubicBezTo>
                    <a:pt x="43" y="0"/>
                    <a:pt x="41" y="1"/>
                    <a:pt x="40" y="2"/>
                  </a:cubicBezTo>
                  <a:cubicBezTo>
                    <a:pt x="40" y="2"/>
                    <a:pt x="41" y="1"/>
                    <a:pt x="41" y="1"/>
                  </a:cubicBezTo>
                  <a:cubicBezTo>
                    <a:pt x="36" y="4"/>
                    <a:pt x="33" y="10"/>
                    <a:pt x="31" y="16"/>
                  </a:cubicBezTo>
                  <a:cubicBezTo>
                    <a:pt x="29" y="14"/>
                    <a:pt x="27" y="13"/>
                    <a:pt x="26" y="12"/>
                  </a:cubicBezTo>
                  <a:cubicBezTo>
                    <a:pt x="22" y="10"/>
                    <a:pt x="17" y="8"/>
                    <a:pt x="10" y="5"/>
                  </a:cubicBezTo>
                  <a:cubicBezTo>
                    <a:pt x="9" y="7"/>
                    <a:pt x="11" y="11"/>
                    <a:pt x="15" y="13"/>
                  </a:cubicBezTo>
                  <a:cubicBezTo>
                    <a:pt x="14" y="13"/>
                    <a:pt x="12" y="13"/>
                    <a:pt x="11" y="13"/>
                  </a:cubicBezTo>
                  <a:cubicBezTo>
                    <a:pt x="12" y="16"/>
                    <a:pt x="13" y="19"/>
                    <a:pt x="18" y="20"/>
                  </a:cubicBezTo>
                  <a:cubicBezTo>
                    <a:pt x="16" y="20"/>
                    <a:pt x="15" y="20"/>
                    <a:pt x="14" y="21"/>
                  </a:cubicBezTo>
                  <a:cubicBezTo>
                    <a:pt x="15" y="23"/>
                    <a:pt x="17" y="26"/>
                    <a:pt x="22" y="25"/>
                  </a:cubicBezTo>
                  <a:cubicBezTo>
                    <a:pt x="17" y="27"/>
                    <a:pt x="20" y="31"/>
                    <a:pt x="24" y="31"/>
                  </a:cubicBezTo>
                  <a:cubicBezTo>
                    <a:pt x="17" y="38"/>
                    <a:pt x="6" y="37"/>
                    <a:pt x="0" y="31"/>
                  </a:cubicBezTo>
                  <a:cubicBezTo>
                    <a:pt x="16" y="53"/>
                    <a:pt x="51" y="44"/>
                    <a:pt x="56" y="23"/>
                  </a:cubicBezTo>
                  <a:cubicBezTo>
                    <a:pt x="60" y="23"/>
                    <a:pt x="63" y="22"/>
                    <a:pt x="64" y="20"/>
                  </a:cubicBezTo>
                  <a:cubicBezTo>
                    <a:pt x="62" y="21"/>
                    <a:pt x="58" y="20"/>
                    <a:pt x="5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a:solidFill>
                  <a:schemeClr val="bg1"/>
                </a:solidFill>
              </a:endParaRPr>
            </a:p>
          </p:txBody>
        </p:sp>
      </p:grpSp>
    </p:spTree>
    <p:extLst>
      <p:ext uri="{BB962C8B-B14F-4D97-AF65-F5344CB8AC3E}">
        <p14:creationId xmlns:p14="http://schemas.microsoft.com/office/powerpoint/2010/main" val="3097068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 6 point">
    <p:spTree>
      <p:nvGrpSpPr>
        <p:cNvPr id="1" name=""/>
        <p:cNvGrpSpPr/>
        <p:nvPr/>
      </p:nvGrpSpPr>
      <p:grpSpPr>
        <a:xfrm>
          <a:off x="0" y="0"/>
          <a:ext cx="0" cy="0"/>
          <a:chOff x="0" y="0"/>
          <a:chExt cx="0" cy="0"/>
        </a:xfrm>
      </p:grpSpPr>
      <p:sp>
        <p:nvSpPr>
          <p:cNvPr id="23" name="Graphic 4">
            <a:extLst>
              <a:ext uri="{FF2B5EF4-FFF2-40B4-BE49-F238E27FC236}">
                <a16:creationId xmlns:a16="http://schemas.microsoft.com/office/drawing/2014/main" id="{EAE96F69-2668-9045-92FA-83378C034FBC}"/>
              </a:ext>
            </a:extLst>
          </p:cNvPr>
          <p:cNvSpPr/>
          <p:nvPr userDrawn="1"/>
        </p:nvSpPr>
        <p:spPr>
          <a:xfrm>
            <a:off x="2264686" y="9747"/>
            <a:ext cx="6257398"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alpha val="41973"/>
            </a:srgbClr>
          </a:solidFill>
          <a:ln w="2370" cap="flat">
            <a:noFill/>
            <a:prstDash val="solid"/>
            <a:miter/>
          </a:ln>
        </p:spPr>
        <p:txBody>
          <a:bodyPr rtlCol="0" anchor="ctr"/>
          <a:lstStyle/>
          <a:p>
            <a:endParaRPr lang="en-US"/>
          </a:p>
        </p:txBody>
      </p:sp>
      <p:sp>
        <p:nvSpPr>
          <p:cNvPr id="27" name="Rectangle 26">
            <a:extLst>
              <a:ext uri="{FF2B5EF4-FFF2-40B4-BE49-F238E27FC236}">
                <a16:creationId xmlns:a16="http://schemas.microsoft.com/office/drawing/2014/main" id="{98B6ABC4-7E79-A146-B578-9E18B730D5DE}"/>
              </a:ext>
            </a:extLst>
          </p:cNvPr>
          <p:cNvSpPr/>
          <p:nvPr userDrawn="1"/>
        </p:nvSpPr>
        <p:spPr>
          <a:xfrm>
            <a:off x="6480317" y="9747"/>
            <a:ext cx="5268342"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457196" y="524362"/>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884514" y="2667458"/>
            <a:ext cx="4306395" cy="365553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884515" y="679651"/>
            <a:ext cx="4342424" cy="1473164"/>
          </a:xfrm>
        </p:spPr>
        <p:txBody>
          <a:bodyPr anchor="ctr">
            <a:normAutofit/>
          </a:bodyPr>
          <a:lstStyle>
            <a:lvl1pPr marL="0" indent="0" algn="l">
              <a:buNone/>
              <a:defRPr sz="3600" b="0" i="0">
                <a:solidFill>
                  <a:schemeClr val="bg1"/>
                </a:solidFill>
                <a:latin typeface="+mn-lt"/>
              </a:defRPr>
            </a:lvl1pPr>
          </a:lstStyle>
          <a:p>
            <a:pPr lvl="0"/>
            <a:r>
              <a:rPr lang="en-US"/>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1127755" y="524362"/>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2" name="Text Box 5">
            <a:extLst>
              <a:ext uri="{FF2B5EF4-FFF2-40B4-BE49-F238E27FC236}">
                <a16:creationId xmlns:a16="http://schemas.microsoft.com/office/drawing/2014/main" id="{D1CC14A8-E9C9-6443-A076-940746EFD053}"/>
              </a:ext>
            </a:extLst>
          </p:cNvPr>
          <p:cNvSpPr txBox="1"/>
          <p:nvPr userDrawn="1"/>
        </p:nvSpPr>
        <p:spPr>
          <a:xfrm>
            <a:off x="443341" y="5977719"/>
            <a:ext cx="5669452" cy="870533"/>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750">
                <a:solidFill>
                  <a:srgbClr val="000000"/>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750">
              <a:solidFill>
                <a:srgbClr val="000000"/>
              </a:solidFill>
              <a:effectLst/>
              <a:ea typeface="Calibri" panose="020F0502020204030204" pitchFamily="34" charset="0"/>
              <a:cs typeface="Times New Roman" panose="02020603050405020304" pitchFamily="18" charset="0"/>
            </a:endParaRPr>
          </a:p>
          <a:p>
            <a:pPr algn="ctr"/>
            <a:r>
              <a:rPr lang="en-US" sz="750">
                <a:solidFill>
                  <a:srgbClr val="000000"/>
                </a:solidFill>
                <a:effectLst/>
                <a:ea typeface="Calibri" panose="020F0502020204030204" pitchFamily="34" charset="0"/>
                <a:cs typeface="Times New Roman" panose="02020603050405020304" pitchFamily="18" charset="0"/>
              </a:rPr>
              <a:t> </a:t>
            </a:r>
            <a:endParaRPr lang="en-IE" sz="750">
              <a:solidFill>
                <a:srgbClr val="000000"/>
              </a:solidFill>
              <a:effectLst/>
              <a:ea typeface="Calibri" panose="020F0502020204030204" pitchFamily="34" charset="0"/>
              <a:cs typeface="Times New Roman" panose="02020603050405020304" pitchFamily="18" charset="0"/>
            </a:endParaRPr>
          </a:p>
        </p:txBody>
      </p:sp>
      <p:sp>
        <p:nvSpPr>
          <p:cNvPr id="19" name="Graphic 4">
            <a:extLst>
              <a:ext uri="{FF2B5EF4-FFF2-40B4-BE49-F238E27FC236}">
                <a16:creationId xmlns:a16="http://schemas.microsoft.com/office/drawing/2014/main" id="{3E329726-C047-3E45-8895-04B1C7877BFB}"/>
              </a:ext>
            </a:extLst>
          </p:cNvPr>
          <p:cNvSpPr/>
          <p:nvPr userDrawn="1"/>
        </p:nvSpPr>
        <p:spPr>
          <a:xfrm rot="10800000">
            <a:off x="6380815" y="467167"/>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26" name="Group 25">
            <a:extLst>
              <a:ext uri="{FF2B5EF4-FFF2-40B4-BE49-F238E27FC236}">
                <a16:creationId xmlns:a16="http://schemas.microsoft.com/office/drawing/2014/main" id="{336FAA6F-110F-A640-A550-3DB5E33324F5}"/>
              </a:ext>
            </a:extLst>
          </p:cNvPr>
          <p:cNvGrpSpPr/>
          <p:nvPr userDrawn="1"/>
        </p:nvGrpSpPr>
        <p:grpSpPr>
          <a:xfrm>
            <a:off x="11497703" y="2205372"/>
            <a:ext cx="474200" cy="4867482"/>
            <a:chOff x="1009808" y="-71087"/>
            <a:chExt cx="474200" cy="4867482"/>
          </a:xfrm>
        </p:grpSpPr>
        <p:sp>
          <p:nvSpPr>
            <p:cNvPr id="28" name="Graphic 4">
              <a:extLst>
                <a:ext uri="{FF2B5EF4-FFF2-40B4-BE49-F238E27FC236}">
                  <a16:creationId xmlns:a16="http://schemas.microsoft.com/office/drawing/2014/main" id="{30628745-E271-FE49-BD92-0F1AA0240D75}"/>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9" name="Text Box 5">
              <a:extLst>
                <a:ext uri="{FF2B5EF4-FFF2-40B4-BE49-F238E27FC236}">
                  <a16:creationId xmlns:a16="http://schemas.microsoft.com/office/drawing/2014/main" id="{178A7836-CF10-6A42-919C-E18D64E8A7FD}"/>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
        <p:nvSpPr>
          <p:cNvPr id="31" name="Text Placeholder 25">
            <a:extLst>
              <a:ext uri="{FF2B5EF4-FFF2-40B4-BE49-F238E27FC236}">
                <a16:creationId xmlns:a16="http://schemas.microsoft.com/office/drawing/2014/main" id="{5C7B8C62-EB5D-0E47-969A-FCCCC2C7A38C}"/>
              </a:ext>
            </a:extLst>
          </p:cNvPr>
          <p:cNvSpPr>
            <a:spLocks noGrp="1"/>
          </p:cNvSpPr>
          <p:nvPr>
            <p:ph type="body" sz="quarter" idx="19" hasCustomPrompt="1"/>
          </p:nvPr>
        </p:nvSpPr>
        <p:spPr>
          <a:xfrm>
            <a:off x="459910" y="1384210"/>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33" name="Text Placeholder 25">
            <a:extLst>
              <a:ext uri="{FF2B5EF4-FFF2-40B4-BE49-F238E27FC236}">
                <a16:creationId xmlns:a16="http://schemas.microsoft.com/office/drawing/2014/main" id="{01909B38-68BE-7A41-869E-33772DE441F8}"/>
              </a:ext>
            </a:extLst>
          </p:cNvPr>
          <p:cNvSpPr>
            <a:spLocks noGrp="1"/>
          </p:cNvSpPr>
          <p:nvPr>
            <p:ph type="body" sz="quarter" idx="20" hasCustomPrompt="1"/>
          </p:nvPr>
        </p:nvSpPr>
        <p:spPr>
          <a:xfrm>
            <a:off x="1130469" y="1384210"/>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5" name="Text Placeholder 25">
            <a:extLst>
              <a:ext uri="{FF2B5EF4-FFF2-40B4-BE49-F238E27FC236}">
                <a16:creationId xmlns:a16="http://schemas.microsoft.com/office/drawing/2014/main" id="{DA051600-7C58-814E-AC7C-548F611E2A15}"/>
              </a:ext>
            </a:extLst>
          </p:cNvPr>
          <p:cNvSpPr>
            <a:spLocks noGrp="1"/>
          </p:cNvSpPr>
          <p:nvPr>
            <p:ph type="body" sz="quarter" idx="21" hasCustomPrompt="1"/>
          </p:nvPr>
        </p:nvSpPr>
        <p:spPr>
          <a:xfrm>
            <a:off x="459910" y="2258825"/>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37" name="Text Placeholder 25">
            <a:extLst>
              <a:ext uri="{FF2B5EF4-FFF2-40B4-BE49-F238E27FC236}">
                <a16:creationId xmlns:a16="http://schemas.microsoft.com/office/drawing/2014/main" id="{208936E4-59E6-154C-81E6-B12901450E9D}"/>
              </a:ext>
            </a:extLst>
          </p:cNvPr>
          <p:cNvSpPr>
            <a:spLocks noGrp="1"/>
          </p:cNvSpPr>
          <p:nvPr>
            <p:ph type="body" sz="quarter" idx="22" hasCustomPrompt="1"/>
          </p:nvPr>
        </p:nvSpPr>
        <p:spPr>
          <a:xfrm>
            <a:off x="1130469" y="2258825"/>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9" name="Text Placeholder 25">
            <a:extLst>
              <a:ext uri="{FF2B5EF4-FFF2-40B4-BE49-F238E27FC236}">
                <a16:creationId xmlns:a16="http://schemas.microsoft.com/office/drawing/2014/main" id="{553D87A1-E0AE-554A-98C0-80400732F4FC}"/>
              </a:ext>
            </a:extLst>
          </p:cNvPr>
          <p:cNvSpPr>
            <a:spLocks noGrp="1"/>
          </p:cNvSpPr>
          <p:nvPr>
            <p:ph type="body" sz="quarter" idx="23" hasCustomPrompt="1"/>
          </p:nvPr>
        </p:nvSpPr>
        <p:spPr>
          <a:xfrm>
            <a:off x="458553" y="3133440"/>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41" name="Text Placeholder 25">
            <a:extLst>
              <a:ext uri="{FF2B5EF4-FFF2-40B4-BE49-F238E27FC236}">
                <a16:creationId xmlns:a16="http://schemas.microsoft.com/office/drawing/2014/main" id="{A07A835E-8262-3941-8032-A9BD50744996}"/>
              </a:ext>
            </a:extLst>
          </p:cNvPr>
          <p:cNvSpPr>
            <a:spLocks noGrp="1"/>
          </p:cNvSpPr>
          <p:nvPr>
            <p:ph type="body" sz="quarter" idx="24" hasCustomPrompt="1"/>
          </p:nvPr>
        </p:nvSpPr>
        <p:spPr>
          <a:xfrm>
            <a:off x="1129112" y="3133440"/>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3" name="Text Placeholder 25">
            <a:extLst>
              <a:ext uri="{FF2B5EF4-FFF2-40B4-BE49-F238E27FC236}">
                <a16:creationId xmlns:a16="http://schemas.microsoft.com/office/drawing/2014/main" id="{FE885E34-D40E-0B44-BF1A-F4A7D744237A}"/>
              </a:ext>
            </a:extLst>
          </p:cNvPr>
          <p:cNvSpPr>
            <a:spLocks noGrp="1"/>
          </p:cNvSpPr>
          <p:nvPr>
            <p:ph type="body" sz="quarter" idx="25" hasCustomPrompt="1"/>
          </p:nvPr>
        </p:nvSpPr>
        <p:spPr>
          <a:xfrm>
            <a:off x="461267" y="3993288"/>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45" name="Text Placeholder 25">
            <a:extLst>
              <a:ext uri="{FF2B5EF4-FFF2-40B4-BE49-F238E27FC236}">
                <a16:creationId xmlns:a16="http://schemas.microsoft.com/office/drawing/2014/main" id="{5A599B30-5235-974F-BB9A-E9602A0A30C0}"/>
              </a:ext>
            </a:extLst>
          </p:cNvPr>
          <p:cNvSpPr>
            <a:spLocks noGrp="1"/>
          </p:cNvSpPr>
          <p:nvPr>
            <p:ph type="body" sz="quarter" idx="26" hasCustomPrompt="1"/>
          </p:nvPr>
        </p:nvSpPr>
        <p:spPr>
          <a:xfrm>
            <a:off x="1131826" y="3993288"/>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7" name="Text Placeholder 25">
            <a:extLst>
              <a:ext uri="{FF2B5EF4-FFF2-40B4-BE49-F238E27FC236}">
                <a16:creationId xmlns:a16="http://schemas.microsoft.com/office/drawing/2014/main" id="{97F702A5-A5C8-BC48-A250-CFE9B42618D6}"/>
              </a:ext>
            </a:extLst>
          </p:cNvPr>
          <p:cNvSpPr>
            <a:spLocks noGrp="1"/>
          </p:cNvSpPr>
          <p:nvPr>
            <p:ph type="body" sz="quarter" idx="27" hasCustomPrompt="1"/>
          </p:nvPr>
        </p:nvSpPr>
        <p:spPr>
          <a:xfrm>
            <a:off x="461267" y="4867903"/>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06</a:t>
            </a:r>
          </a:p>
        </p:txBody>
      </p:sp>
      <p:sp>
        <p:nvSpPr>
          <p:cNvPr id="51" name="Text Placeholder 25">
            <a:extLst>
              <a:ext uri="{FF2B5EF4-FFF2-40B4-BE49-F238E27FC236}">
                <a16:creationId xmlns:a16="http://schemas.microsoft.com/office/drawing/2014/main" id="{4FECF1A6-C3A4-F54C-83AE-A12E578AA53A}"/>
              </a:ext>
            </a:extLst>
          </p:cNvPr>
          <p:cNvSpPr>
            <a:spLocks noGrp="1"/>
          </p:cNvSpPr>
          <p:nvPr>
            <p:ph type="body" sz="quarter" idx="28" hasCustomPrompt="1"/>
          </p:nvPr>
        </p:nvSpPr>
        <p:spPr>
          <a:xfrm>
            <a:off x="1131826" y="4867903"/>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A2064B40-8E53-2147-8361-55B49BB4CC15}"/>
              </a:ext>
            </a:extLst>
          </p:cNvPr>
          <p:cNvSpPr>
            <a:spLocks noGrp="1"/>
          </p:cNvSpPr>
          <p:nvPr>
            <p:ph type="body" sz="quarter" idx="14" hasCustomPrompt="1"/>
          </p:nvPr>
        </p:nvSpPr>
        <p:spPr>
          <a:xfrm>
            <a:off x="9633290" y="3778249"/>
            <a:ext cx="785328" cy="1056986"/>
          </a:xfrm>
        </p:spPr>
        <p:txBody>
          <a:bodyPr anchor="t">
            <a:noAutofit/>
          </a:bodyPr>
          <a:lstStyle>
            <a:lvl1pPr marL="0" indent="0" algn="r">
              <a:buNone/>
              <a:defRPr sz="12000" b="1" i="0" baseline="0">
                <a:solidFill>
                  <a:srgbClr val="84BA41"/>
                </a:solidFill>
                <a:latin typeface="Times New Roman" charset="0"/>
                <a:ea typeface="Times New Roman" charset="0"/>
                <a:cs typeface="Times New Roman" charset="0"/>
              </a:defRPr>
            </a:lvl1pPr>
          </a:lstStyle>
          <a:p>
            <a:pPr lvl="0"/>
            <a:r>
              <a:rPr lang="en-US"/>
              <a:t>”</a:t>
            </a:r>
          </a:p>
        </p:txBody>
      </p:sp>
      <p:sp>
        <p:nvSpPr>
          <p:cNvPr id="5" name="Text Placeholder 23">
            <a:extLst>
              <a:ext uri="{FF2B5EF4-FFF2-40B4-BE49-F238E27FC236}">
                <a16:creationId xmlns:a16="http://schemas.microsoft.com/office/drawing/2014/main" id="{90A7F5E5-04A0-824D-9112-6F0C0B78D2DA}"/>
              </a:ext>
            </a:extLst>
          </p:cNvPr>
          <p:cNvSpPr>
            <a:spLocks noGrp="1"/>
          </p:cNvSpPr>
          <p:nvPr>
            <p:ph type="body" sz="quarter" idx="13" hasCustomPrompt="1"/>
          </p:nvPr>
        </p:nvSpPr>
        <p:spPr>
          <a:xfrm>
            <a:off x="470582" y="598304"/>
            <a:ext cx="9948036" cy="4029672"/>
          </a:xfrm>
        </p:spPr>
        <p:txBody>
          <a:bodyPr anchor="ctr">
            <a:normAutofit/>
          </a:bodyPr>
          <a:lstStyle>
            <a:lvl1pPr marL="0" indent="0" algn="ctr">
              <a:buNone/>
              <a:defRPr sz="3000" b="1" i="0" baseline="0">
                <a:solidFill>
                  <a:srgbClr val="297239"/>
                </a:solidFill>
                <a:latin typeface="+mn-lt"/>
              </a:defRPr>
            </a:lvl1pPr>
          </a:lstStyle>
          <a:p>
            <a:pPr lvl="0"/>
            <a:r>
              <a:rPr lang="en-US"/>
              <a:t>Quote Slide</a:t>
            </a:r>
          </a:p>
        </p:txBody>
      </p:sp>
      <p:sp>
        <p:nvSpPr>
          <p:cNvPr id="6" name="Text Placeholder 23">
            <a:extLst>
              <a:ext uri="{FF2B5EF4-FFF2-40B4-BE49-F238E27FC236}">
                <a16:creationId xmlns:a16="http://schemas.microsoft.com/office/drawing/2014/main" id="{26B802C5-E509-C045-949B-B5202FF5A36F}"/>
              </a:ext>
            </a:extLst>
          </p:cNvPr>
          <p:cNvSpPr>
            <a:spLocks noGrp="1"/>
          </p:cNvSpPr>
          <p:nvPr>
            <p:ph type="body" sz="quarter" idx="15" hasCustomPrompt="1"/>
          </p:nvPr>
        </p:nvSpPr>
        <p:spPr>
          <a:xfrm>
            <a:off x="470582" y="598304"/>
            <a:ext cx="2613204" cy="1221666"/>
          </a:xfrm>
        </p:spPr>
        <p:txBody>
          <a:bodyPr anchor="t">
            <a:noAutofit/>
          </a:bodyPr>
          <a:lstStyle>
            <a:lvl1pPr marL="0" indent="0" algn="l">
              <a:buNone/>
              <a:defRPr sz="12000" b="1" i="0" baseline="0">
                <a:solidFill>
                  <a:srgbClr val="84BA41"/>
                </a:solidFill>
                <a:latin typeface="Times New Roman" charset="0"/>
                <a:ea typeface="Times New Roman" charset="0"/>
                <a:cs typeface="Times New Roman" charset="0"/>
              </a:defRPr>
            </a:lvl1pPr>
          </a:lstStyle>
          <a:p>
            <a:pPr lvl="0"/>
            <a:r>
              <a:rPr lang="en-US"/>
              <a:t>“</a:t>
            </a:r>
          </a:p>
        </p:txBody>
      </p:sp>
      <p:grpSp>
        <p:nvGrpSpPr>
          <p:cNvPr id="13" name="Group 12">
            <a:extLst>
              <a:ext uri="{FF2B5EF4-FFF2-40B4-BE49-F238E27FC236}">
                <a16:creationId xmlns:a16="http://schemas.microsoft.com/office/drawing/2014/main" id="{2EE6A7E4-04F9-894B-9C6B-420A463236EE}"/>
              </a:ext>
            </a:extLst>
          </p:cNvPr>
          <p:cNvGrpSpPr/>
          <p:nvPr userDrawn="1"/>
        </p:nvGrpSpPr>
        <p:grpSpPr>
          <a:xfrm>
            <a:off x="11733478" y="2218041"/>
            <a:ext cx="474200" cy="4867482"/>
            <a:chOff x="1009808" y="-71087"/>
            <a:chExt cx="474200" cy="4867482"/>
          </a:xfrm>
        </p:grpSpPr>
        <p:sp>
          <p:nvSpPr>
            <p:cNvPr id="15" name="Graphic 4">
              <a:extLst>
                <a:ext uri="{FF2B5EF4-FFF2-40B4-BE49-F238E27FC236}">
                  <a16:creationId xmlns:a16="http://schemas.microsoft.com/office/drawing/2014/main" id="{EDAEA704-5F67-F746-85EC-536CFC33C48C}"/>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6" name="Text Box 5">
              <a:extLst>
                <a:ext uri="{FF2B5EF4-FFF2-40B4-BE49-F238E27FC236}">
                  <a16:creationId xmlns:a16="http://schemas.microsoft.com/office/drawing/2014/main" id="{70306B09-13F4-E340-B48C-9AB5607F9DE6}"/>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
        <p:nvSpPr>
          <p:cNvPr id="17" name="Text Placeholder 23">
            <a:extLst>
              <a:ext uri="{FF2B5EF4-FFF2-40B4-BE49-F238E27FC236}">
                <a16:creationId xmlns:a16="http://schemas.microsoft.com/office/drawing/2014/main" id="{6686A140-C728-F641-B1A2-80F947949C36}"/>
              </a:ext>
            </a:extLst>
          </p:cNvPr>
          <p:cNvSpPr>
            <a:spLocks noGrp="1"/>
          </p:cNvSpPr>
          <p:nvPr>
            <p:ph type="body" sz="quarter" idx="16" hasCustomPrompt="1"/>
          </p:nvPr>
        </p:nvSpPr>
        <p:spPr>
          <a:xfrm>
            <a:off x="470582" y="4835235"/>
            <a:ext cx="9948036" cy="933903"/>
          </a:xfrm>
        </p:spPr>
        <p:txBody>
          <a:bodyPr anchor="t">
            <a:normAutofit/>
          </a:bodyPr>
          <a:lstStyle>
            <a:lvl1pPr marL="0" indent="0" algn="ctr">
              <a:buNone/>
              <a:defRPr sz="2400" b="0" i="0" baseline="0">
                <a:solidFill>
                  <a:srgbClr val="297239"/>
                </a:solidFill>
                <a:latin typeface="+mn-lt"/>
              </a:defRPr>
            </a:lvl1pPr>
          </a:lstStyle>
          <a:p>
            <a:pPr lvl="0"/>
            <a:r>
              <a:rPr lang="en-US"/>
              <a:t>Joe </a:t>
            </a:r>
            <a:r>
              <a:rPr lang="en-US" err="1"/>
              <a:t>Blogg</a:t>
            </a: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933171D-0DFC-D94B-ACD9-AC6E2A0F4602}"/>
              </a:ext>
            </a:extLst>
          </p:cNvPr>
          <p:cNvGrpSpPr/>
          <p:nvPr userDrawn="1"/>
        </p:nvGrpSpPr>
        <p:grpSpPr>
          <a:xfrm>
            <a:off x="2608421" y="0"/>
            <a:ext cx="8807728" cy="6858000"/>
            <a:chOff x="6112382" y="2679054"/>
            <a:chExt cx="1502762" cy="1170105"/>
          </a:xfrm>
        </p:grpSpPr>
        <p:sp>
          <p:nvSpPr>
            <p:cNvPr id="10" name="Graphic 4">
              <a:extLst>
                <a:ext uri="{FF2B5EF4-FFF2-40B4-BE49-F238E27FC236}">
                  <a16:creationId xmlns:a16="http://schemas.microsoft.com/office/drawing/2014/main" id="{286BBDAD-F210-914D-BC39-CB0AF446059B}"/>
                </a:ext>
              </a:extLst>
            </p:cNvPr>
            <p:cNvSpPr/>
            <p:nvPr/>
          </p:nvSpPr>
          <p:spPr>
            <a:xfrm>
              <a:off x="6112382" y="2679054"/>
              <a:ext cx="1067628" cy="1061401"/>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11" name="Graphic 4">
              <a:extLst>
                <a:ext uri="{FF2B5EF4-FFF2-40B4-BE49-F238E27FC236}">
                  <a16:creationId xmlns:a16="http://schemas.microsoft.com/office/drawing/2014/main" id="{54C45C6A-4FB5-9044-84EC-AC920D75607A}"/>
                </a:ext>
              </a:extLst>
            </p:cNvPr>
            <p:cNvSpPr/>
            <p:nvPr/>
          </p:nvSpPr>
          <p:spPr>
            <a:xfrm>
              <a:off x="6926771" y="2679054"/>
              <a:ext cx="688373" cy="1170105"/>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297239"/>
            </a:solidFill>
            <a:ln w="2370" cap="flat">
              <a:noFill/>
              <a:prstDash val="solid"/>
              <a:miter/>
            </a:ln>
          </p:spPr>
          <p:txBody>
            <a:bodyPr rtlCol="0" anchor="ctr"/>
            <a:lstStyle/>
            <a:p>
              <a:endParaRPr lang="en-US"/>
            </a:p>
          </p:txBody>
        </p:sp>
        <p:sp>
          <p:nvSpPr>
            <p:cNvPr id="13" name="Graphic 4">
              <a:extLst>
                <a:ext uri="{FF2B5EF4-FFF2-40B4-BE49-F238E27FC236}">
                  <a16:creationId xmlns:a16="http://schemas.microsoft.com/office/drawing/2014/main" id="{4A80FCAF-340B-F943-8341-FF765DE416DA}"/>
                </a:ext>
              </a:extLst>
            </p:cNvPr>
            <p:cNvSpPr/>
            <p:nvPr/>
          </p:nvSpPr>
          <p:spPr>
            <a:xfrm rot="10800000">
              <a:off x="6911593" y="3171869"/>
              <a:ext cx="30416" cy="325541"/>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grpSp>
      <p:sp>
        <p:nvSpPr>
          <p:cNvPr id="14" name="Text Placeholder 23">
            <a:extLst>
              <a:ext uri="{FF2B5EF4-FFF2-40B4-BE49-F238E27FC236}">
                <a16:creationId xmlns:a16="http://schemas.microsoft.com/office/drawing/2014/main" id="{9138C3C2-3010-024C-9287-528893F1CF82}"/>
              </a:ext>
            </a:extLst>
          </p:cNvPr>
          <p:cNvSpPr>
            <a:spLocks noGrp="1"/>
          </p:cNvSpPr>
          <p:nvPr>
            <p:ph type="body" sz="quarter" idx="17" hasCustomPrompt="1"/>
          </p:nvPr>
        </p:nvSpPr>
        <p:spPr>
          <a:xfrm>
            <a:off x="3220792" y="3764249"/>
            <a:ext cx="3791493" cy="845970"/>
          </a:xfrm>
        </p:spPr>
        <p:txBody>
          <a:bodyPr anchor="t">
            <a:normAutofit/>
          </a:bodyPr>
          <a:lstStyle>
            <a:lvl1pPr marL="0" indent="0" algn="r">
              <a:buNone/>
              <a:defRPr sz="4800" b="0" i="0">
                <a:solidFill>
                  <a:srgbClr val="297239"/>
                </a:solidFill>
                <a:latin typeface="+mn-lt"/>
              </a:defRPr>
            </a:lvl1pPr>
          </a:lstStyle>
          <a:p>
            <a:pPr lvl="0"/>
            <a:r>
              <a:rPr lang="en-US"/>
              <a:t>DIVIDER</a:t>
            </a:r>
          </a:p>
        </p:txBody>
      </p:sp>
      <p:sp>
        <p:nvSpPr>
          <p:cNvPr id="15" name="Text Placeholder 23">
            <a:extLst>
              <a:ext uri="{FF2B5EF4-FFF2-40B4-BE49-F238E27FC236}">
                <a16:creationId xmlns:a16="http://schemas.microsoft.com/office/drawing/2014/main" id="{E543AB94-B1F3-C544-B7BF-FB922AA08A8A}"/>
              </a:ext>
            </a:extLst>
          </p:cNvPr>
          <p:cNvSpPr>
            <a:spLocks noGrp="1"/>
          </p:cNvSpPr>
          <p:nvPr>
            <p:ph type="body" sz="quarter" idx="18" hasCustomPrompt="1"/>
          </p:nvPr>
        </p:nvSpPr>
        <p:spPr>
          <a:xfrm>
            <a:off x="3220792" y="3036561"/>
            <a:ext cx="3791493" cy="845970"/>
          </a:xfrm>
        </p:spPr>
        <p:txBody>
          <a:bodyPr anchor="b">
            <a:normAutofit/>
          </a:bodyPr>
          <a:lstStyle>
            <a:lvl1pPr marL="0" indent="0" algn="r">
              <a:buNone/>
              <a:defRPr sz="3000" b="0" i="0">
                <a:solidFill>
                  <a:srgbClr val="84BA41"/>
                </a:solidFill>
                <a:latin typeface="+mn-lt"/>
              </a:defRPr>
            </a:lvl1pPr>
          </a:lstStyle>
          <a:p>
            <a:pPr lvl="0"/>
            <a:r>
              <a:rPr lang="en-US"/>
              <a:t>SECTION 01</a:t>
            </a:r>
          </a:p>
        </p:txBody>
      </p:sp>
      <p:grpSp>
        <p:nvGrpSpPr>
          <p:cNvPr id="28" name="Group 27">
            <a:extLst>
              <a:ext uri="{FF2B5EF4-FFF2-40B4-BE49-F238E27FC236}">
                <a16:creationId xmlns:a16="http://schemas.microsoft.com/office/drawing/2014/main" id="{DFF040CD-452D-844B-8465-531C4CB83BBF}"/>
              </a:ext>
            </a:extLst>
          </p:cNvPr>
          <p:cNvGrpSpPr/>
          <p:nvPr userDrawn="1"/>
        </p:nvGrpSpPr>
        <p:grpSpPr>
          <a:xfrm>
            <a:off x="11224942" y="2176478"/>
            <a:ext cx="474200" cy="4867482"/>
            <a:chOff x="1009808" y="-71087"/>
            <a:chExt cx="474200" cy="4867482"/>
          </a:xfrm>
        </p:grpSpPr>
        <p:sp>
          <p:nvSpPr>
            <p:cNvPr id="29" name="Graphic 4">
              <a:extLst>
                <a:ext uri="{FF2B5EF4-FFF2-40B4-BE49-F238E27FC236}">
                  <a16:creationId xmlns:a16="http://schemas.microsoft.com/office/drawing/2014/main" id="{8505E68B-5614-2C47-98DB-5363EC8624E3}"/>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30" name="Text Box 5">
              <a:extLst>
                <a:ext uri="{FF2B5EF4-FFF2-40B4-BE49-F238E27FC236}">
                  <a16:creationId xmlns:a16="http://schemas.microsoft.com/office/drawing/2014/main" id="{15682FCA-A8EE-F045-93E6-A9674360F61D}"/>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0412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27" name="Graphic 4">
            <a:extLst>
              <a:ext uri="{FF2B5EF4-FFF2-40B4-BE49-F238E27FC236}">
                <a16:creationId xmlns:a16="http://schemas.microsoft.com/office/drawing/2014/main" id="{CFD89A7B-E616-3249-A885-D8A38572843C}"/>
              </a:ext>
            </a:extLst>
          </p:cNvPr>
          <p:cNvSpPr/>
          <p:nvPr userDrawn="1"/>
        </p:nvSpPr>
        <p:spPr>
          <a:xfrm flipH="1">
            <a:off x="3670246" y="0"/>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CC3DDCEC-7E9E-9348-B7BE-5AC1D3405287}"/>
              </a:ext>
            </a:extLst>
          </p:cNvPr>
          <p:cNvSpPr/>
          <p:nvPr/>
        </p:nvSpPr>
        <p:spPr>
          <a:xfrm flipH="1">
            <a:off x="683371" y="0"/>
            <a:ext cx="4057887" cy="6858000"/>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297239"/>
          </a:solidFill>
          <a:ln w="2370" cap="flat">
            <a:noFill/>
            <a:prstDash val="solid"/>
            <a:miter/>
          </a:ln>
        </p:spPr>
        <p:txBody>
          <a:bodyPr rtlCol="0" anchor="ctr"/>
          <a:lstStyle/>
          <a:p>
            <a:endParaRPr lang="en-US"/>
          </a:p>
        </p:txBody>
      </p:sp>
      <p:sp>
        <p:nvSpPr>
          <p:cNvPr id="17" name="Graphic 4">
            <a:extLst>
              <a:ext uri="{FF2B5EF4-FFF2-40B4-BE49-F238E27FC236}">
                <a16:creationId xmlns:a16="http://schemas.microsoft.com/office/drawing/2014/main" id="{159E594D-BDF3-B949-89B3-4BBC10915225}"/>
              </a:ext>
            </a:extLst>
          </p:cNvPr>
          <p:cNvSpPr/>
          <p:nvPr/>
        </p:nvSpPr>
        <p:spPr>
          <a:xfrm rot="10800000">
            <a:off x="4652197" y="2888395"/>
            <a:ext cx="178269" cy="1908000"/>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sp>
        <p:nvSpPr>
          <p:cNvPr id="22" name="Text Placeholder 23">
            <a:extLst>
              <a:ext uri="{FF2B5EF4-FFF2-40B4-BE49-F238E27FC236}">
                <a16:creationId xmlns:a16="http://schemas.microsoft.com/office/drawing/2014/main" id="{374B3542-BCA7-A243-846E-D8BE17CA3E81}"/>
              </a:ext>
            </a:extLst>
          </p:cNvPr>
          <p:cNvSpPr>
            <a:spLocks noGrp="1"/>
          </p:cNvSpPr>
          <p:nvPr>
            <p:ph type="body" sz="quarter" idx="17" hasCustomPrompt="1"/>
          </p:nvPr>
        </p:nvSpPr>
        <p:spPr>
          <a:xfrm>
            <a:off x="5003138" y="3733703"/>
            <a:ext cx="3791493" cy="845970"/>
          </a:xfrm>
        </p:spPr>
        <p:txBody>
          <a:bodyPr anchor="t">
            <a:normAutofit/>
          </a:bodyPr>
          <a:lstStyle>
            <a:lvl1pPr marL="0" indent="0" algn="l">
              <a:buNone/>
              <a:defRPr sz="4800" b="0" i="0">
                <a:solidFill>
                  <a:srgbClr val="297239"/>
                </a:solidFill>
                <a:latin typeface="+mn-lt"/>
              </a:defRPr>
            </a:lvl1pPr>
          </a:lstStyle>
          <a:p>
            <a:pPr lvl="0"/>
            <a:r>
              <a:rPr lang="en-US"/>
              <a:t>DIVIDER</a:t>
            </a:r>
          </a:p>
        </p:txBody>
      </p:sp>
      <p:sp>
        <p:nvSpPr>
          <p:cNvPr id="23" name="Text Placeholder 23">
            <a:extLst>
              <a:ext uri="{FF2B5EF4-FFF2-40B4-BE49-F238E27FC236}">
                <a16:creationId xmlns:a16="http://schemas.microsoft.com/office/drawing/2014/main" id="{F4383371-740B-864A-B124-14A3610CC80C}"/>
              </a:ext>
            </a:extLst>
          </p:cNvPr>
          <p:cNvSpPr>
            <a:spLocks noGrp="1"/>
          </p:cNvSpPr>
          <p:nvPr>
            <p:ph type="body" sz="quarter" idx="18" hasCustomPrompt="1"/>
          </p:nvPr>
        </p:nvSpPr>
        <p:spPr>
          <a:xfrm>
            <a:off x="5003138" y="3006015"/>
            <a:ext cx="3791493" cy="845970"/>
          </a:xfrm>
        </p:spPr>
        <p:txBody>
          <a:bodyPr anchor="b">
            <a:normAutofit/>
          </a:bodyPr>
          <a:lstStyle>
            <a:lvl1pPr marL="0" indent="0" algn="l">
              <a:buNone/>
              <a:defRPr sz="3000" b="0" i="0">
                <a:solidFill>
                  <a:srgbClr val="84BA41"/>
                </a:solidFill>
                <a:latin typeface="+mn-lt"/>
              </a:defRPr>
            </a:lvl1pPr>
          </a:lstStyle>
          <a:p>
            <a:pPr lvl="0"/>
            <a:r>
              <a:rPr lang="en-US"/>
              <a:t>SECTION 01</a:t>
            </a:r>
          </a:p>
        </p:txBody>
      </p:sp>
      <p:grpSp>
        <p:nvGrpSpPr>
          <p:cNvPr id="2" name="Group 1">
            <a:extLst>
              <a:ext uri="{FF2B5EF4-FFF2-40B4-BE49-F238E27FC236}">
                <a16:creationId xmlns:a16="http://schemas.microsoft.com/office/drawing/2014/main" id="{4D35CA37-0475-7C4C-9888-342259141BCF}"/>
              </a:ext>
            </a:extLst>
          </p:cNvPr>
          <p:cNvGrpSpPr/>
          <p:nvPr userDrawn="1"/>
        </p:nvGrpSpPr>
        <p:grpSpPr>
          <a:xfrm>
            <a:off x="478915" y="2145932"/>
            <a:ext cx="474200" cy="4867482"/>
            <a:chOff x="1009808" y="-71087"/>
            <a:chExt cx="474200" cy="4867482"/>
          </a:xfrm>
        </p:grpSpPr>
        <p:sp>
          <p:nvSpPr>
            <p:cNvPr id="24" name="Graphic 4">
              <a:extLst>
                <a:ext uri="{FF2B5EF4-FFF2-40B4-BE49-F238E27FC236}">
                  <a16:creationId xmlns:a16="http://schemas.microsoft.com/office/drawing/2014/main" id="{266F3990-09DA-C84B-A681-E5945D558895}"/>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5" name="Text Box 5">
              <a:extLst>
                <a:ext uri="{FF2B5EF4-FFF2-40B4-BE49-F238E27FC236}">
                  <a16:creationId xmlns:a16="http://schemas.microsoft.com/office/drawing/2014/main" id="{60CF8C1D-8D1A-6341-9219-998593017F81}"/>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34422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370353F7-9193-D742-88F3-B7307DE651FA}"/>
              </a:ext>
            </a:extLst>
          </p:cNvPr>
          <p:cNvSpPr/>
          <p:nvPr userDrawn="1"/>
        </p:nvSpPr>
        <p:spPr>
          <a:xfrm>
            <a:off x="0" y="0"/>
            <a:ext cx="6568428" cy="6556604"/>
          </a:xfrm>
          <a:custGeom>
            <a:avLst/>
            <a:gdLst>
              <a:gd name="connsiteX0" fmla="*/ 5038319 w 6568428"/>
              <a:gd name="connsiteY0" fmla="*/ 0 h 6556604"/>
              <a:gd name="connsiteX1" fmla="*/ 5845546 w 6568428"/>
              <a:gd name="connsiteY1" fmla="*/ 0 h 6556604"/>
              <a:gd name="connsiteX2" fmla="*/ 5894544 w 6568428"/>
              <a:gd name="connsiteY2" fmla="*/ 69311 h 6556604"/>
              <a:gd name="connsiteX3" fmla="*/ 6060394 w 6568428"/>
              <a:gd name="connsiteY3" fmla="*/ 345062 h 6556604"/>
              <a:gd name="connsiteX4" fmla="*/ 6129938 w 6568428"/>
              <a:gd name="connsiteY4" fmla="*/ 477731 h 6556604"/>
              <a:gd name="connsiteX5" fmla="*/ 6130292 w 6568428"/>
              <a:gd name="connsiteY5" fmla="*/ 478431 h 6556604"/>
              <a:gd name="connsiteX6" fmla="*/ 6140604 w 6568428"/>
              <a:gd name="connsiteY6" fmla="*/ 498185 h 6556604"/>
              <a:gd name="connsiteX7" fmla="*/ 6159997 w 6568428"/>
              <a:gd name="connsiteY7" fmla="*/ 539779 h 6556604"/>
              <a:gd name="connsiteX8" fmla="*/ 6196866 w 6568428"/>
              <a:gd name="connsiteY8" fmla="*/ 618787 h 6556604"/>
              <a:gd name="connsiteX9" fmla="*/ 6264840 w 6568428"/>
              <a:gd name="connsiteY9" fmla="*/ 776627 h 6556604"/>
              <a:gd name="connsiteX10" fmla="*/ 6306257 w 6568428"/>
              <a:gd name="connsiteY10" fmla="*/ 879230 h 6556604"/>
              <a:gd name="connsiteX11" fmla="*/ 6440458 w 6568428"/>
              <a:gd name="connsiteY11" fmla="*/ 1309910 h 6556604"/>
              <a:gd name="connsiteX12" fmla="*/ 6442205 w 6568428"/>
              <a:gd name="connsiteY12" fmla="*/ 1316728 h 6556604"/>
              <a:gd name="connsiteX13" fmla="*/ 6454087 w 6568428"/>
              <a:gd name="connsiteY13" fmla="*/ 1364970 h 6556604"/>
              <a:gd name="connsiteX14" fmla="*/ 6458104 w 6568428"/>
              <a:gd name="connsiteY14" fmla="*/ 1382100 h 6556604"/>
              <a:gd name="connsiteX15" fmla="*/ 6467370 w 6568428"/>
              <a:gd name="connsiteY15" fmla="*/ 1422478 h 6556604"/>
              <a:gd name="connsiteX16" fmla="*/ 6471564 w 6568428"/>
              <a:gd name="connsiteY16" fmla="*/ 1441355 h 6556604"/>
              <a:gd name="connsiteX17" fmla="*/ 6481175 w 6568428"/>
              <a:gd name="connsiteY17" fmla="*/ 1485927 h 6556604"/>
              <a:gd name="connsiteX18" fmla="*/ 6483792 w 6568428"/>
              <a:gd name="connsiteY18" fmla="*/ 1498332 h 6556604"/>
              <a:gd name="connsiteX19" fmla="*/ 6509833 w 6568428"/>
              <a:gd name="connsiteY19" fmla="*/ 1636071 h 6556604"/>
              <a:gd name="connsiteX20" fmla="*/ 6520138 w 6568428"/>
              <a:gd name="connsiteY20" fmla="*/ 1693579 h 6556604"/>
              <a:gd name="connsiteX21" fmla="*/ 6524509 w 6568428"/>
              <a:gd name="connsiteY21" fmla="*/ 1726615 h 6556604"/>
              <a:gd name="connsiteX22" fmla="*/ 6524685 w 6568428"/>
              <a:gd name="connsiteY22" fmla="*/ 1728185 h 6556604"/>
              <a:gd name="connsiteX23" fmla="*/ 6544425 w 6568428"/>
              <a:gd name="connsiteY23" fmla="*/ 1881300 h 6556604"/>
              <a:gd name="connsiteX24" fmla="*/ 6547579 w 6568428"/>
              <a:gd name="connsiteY24" fmla="*/ 1906295 h 6556604"/>
              <a:gd name="connsiteX25" fmla="*/ 6548449 w 6568428"/>
              <a:gd name="connsiteY25" fmla="*/ 1918531 h 6556604"/>
              <a:gd name="connsiteX26" fmla="*/ 6552813 w 6568428"/>
              <a:gd name="connsiteY26" fmla="*/ 1972191 h 6556604"/>
              <a:gd name="connsiteX27" fmla="*/ 6555437 w 6568428"/>
              <a:gd name="connsiteY27" fmla="*/ 2005050 h 6556604"/>
              <a:gd name="connsiteX28" fmla="*/ 6565918 w 6568428"/>
              <a:gd name="connsiteY28" fmla="*/ 2208862 h 6556604"/>
              <a:gd name="connsiteX29" fmla="*/ 6534297 w 6568428"/>
              <a:gd name="connsiteY29" fmla="*/ 2860477 h 6556604"/>
              <a:gd name="connsiteX30" fmla="*/ 6115440 w 6568428"/>
              <a:gd name="connsiteY30" fmla="*/ 4214581 h 6556604"/>
              <a:gd name="connsiteX31" fmla="*/ 5260779 w 6568428"/>
              <a:gd name="connsiteY31" fmla="*/ 5356492 h 6556604"/>
              <a:gd name="connsiteX32" fmla="*/ 4746690 w 6568428"/>
              <a:gd name="connsiteY32" fmla="*/ 5774767 h 6556604"/>
              <a:gd name="connsiteX33" fmla="*/ 4488068 w 6568428"/>
              <a:gd name="connsiteY33" fmla="*/ 5942212 h 6556604"/>
              <a:gd name="connsiteX34" fmla="*/ 4360154 w 6568428"/>
              <a:gd name="connsiteY34" fmla="*/ 6014402 h 6556604"/>
              <a:gd name="connsiteX35" fmla="*/ 4297605 w 6568428"/>
              <a:gd name="connsiteY35" fmla="*/ 6049016 h 6556604"/>
              <a:gd name="connsiteX36" fmla="*/ 4234871 w 6568428"/>
              <a:gd name="connsiteY36" fmla="*/ 6080474 h 6556604"/>
              <a:gd name="connsiteX37" fmla="*/ 3572767 w 6568428"/>
              <a:gd name="connsiteY37" fmla="*/ 6351222 h 6556604"/>
              <a:gd name="connsiteX38" fmla="*/ 3454649 w 6568428"/>
              <a:gd name="connsiteY38" fmla="*/ 6386535 h 6556604"/>
              <a:gd name="connsiteX39" fmla="*/ 3399603 w 6568428"/>
              <a:gd name="connsiteY39" fmla="*/ 6401741 h 6556604"/>
              <a:gd name="connsiteX40" fmla="*/ 3337917 w 6568428"/>
              <a:gd name="connsiteY40" fmla="*/ 6418695 h 6556604"/>
              <a:gd name="connsiteX41" fmla="*/ 3335823 w 6568428"/>
              <a:gd name="connsiteY41" fmla="*/ 6419218 h 6556604"/>
              <a:gd name="connsiteX42" fmla="*/ 3335646 w 6568428"/>
              <a:gd name="connsiteY42" fmla="*/ 6419218 h 6556604"/>
              <a:gd name="connsiteX43" fmla="*/ 3325511 w 6568428"/>
              <a:gd name="connsiteY43" fmla="*/ 6422019 h 6556604"/>
              <a:gd name="connsiteX44" fmla="*/ 3285148 w 6568428"/>
              <a:gd name="connsiteY44" fmla="*/ 6431453 h 6556604"/>
              <a:gd name="connsiteX45" fmla="*/ 3160558 w 6568428"/>
              <a:gd name="connsiteY45" fmla="*/ 6459419 h 6556604"/>
              <a:gd name="connsiteX46" fmla="*/ 3155141 w 6568428"/>
              <a:gd name="connsiteY46" fmla="*/ 6460642 h 6556604"/>
              <a:gd name="connsiteX47" fmla="*/ 3090306 w 6568428"/>
              <a:gd name="connsiteY47" fmla="*/ 6474278 h 6556604"/>
              <a:gd name="connsiteX48" fmla="*/ 3067943 w 6568428"/>
              <a:gd name="connsiteY48" fmla="*/ 6478126 h 6556604"/>
              <a:gd name="connsiteX49" fmla="*/ 3064626 w 6568428"/>
              <a:gd name="connsiteY49" fmla="*/ 6478472 h 6556604"/>
              <a:gd name="connsiteX50" fmla="*/ 2448834 w 6568428"/>
              <a:gd name="connsiteY50" fmla="*/ 6551363 h 6556604"/>
              <a:gd name="connsiteX51" fmla="*/ 2306768 w 6568428"/>
              <a:gd name="connsiteY51" fmla="*/ 6555034 h 6556604"/>
              <a:gd name="connsiteX52" fmla="*/ 2233553 w 6568428"/>
              <a:gd name="connsiteY52" fmla="*/ 6556604 h 6556604"/>
              <a:gd name="connsiteX53" fmla="*/ 2159107 w 6568428"/>
              <a:gd name="connsiteY53" fmla="*/ 6554857 h 6556604"/>
              <a:gd name="connsiteX54" fmla="*/ 2006390 w 6568428"/>
              <a:gd name="connsiteY54" fmla="*/ 6550663 h 6556604"/>
              <a:gd name="connsiteX55" fmla="*/ 1849294 w 6568428"/>
              <a:gd name="connsiteY55" fmla="*/ 6539127 h 6556604"/>
              <a:gd name="connsiteX56" fmla="*/ 1188591 w 6568428"/>
              <a:gd name="connsiteY56" fmla="*/ 6431630 h 6556604"/>
              <a:gd name="connsiteX57" fmla="*/ 0 w 6568428"/>
              <a:gd name="connsiteY57" fmla="*/ 5950776 h 6556604"/>
              <a:gd name="connsiteX58" fmla="*/ 0 w 6568428"/>
              <a:gd name="connsiteY58" fmla="*/ 5188864 h 6556604"/>
              <a:gd name="connsiteX59" fmla="*/ 214581 w 6568428"/>
              <a:gd name="connsiteY59" fmla="*/ 5337785 h 6556604"/>
              <a:gd name="connsiteX60" fmla="*/ 1344293 w 6568428"/>
              <a:gd name="connsiteY60" fmla="*/ 5820386 h 6556604"/>
              <a:gd name="connsiteX61" fmla="*/ 1906433 w 6568428"/>
              <a:gd name="connsiteY61" fmla="*/ 5911799 h 6556604"/>
              <a:gd name="connsiteX62" fmla="*/ 2040288 w 6568428"/>
              <a:gd name="connsiteY62" fmla="*/ 5921765 h 6556604"/>
              <a:gd name="connsiteX63" fmla="*/ 2170465 w 6568428"/>
              <a:gd name="connsiteY63" fmla="*/ 5925259 h 6556604"/>
              <a:gd name="connsiteX64" fmla="*/ 2234076 w 6568428"/>
              <a:gd name="connsiteY64" fmla="*/ 5926836 h 6556604"/>
              <a:gd name="connsiteX65" fmla="*/ 2296456 w 6568428"/>
              <a:gd name="connsiteY65" fmla="*/ 5925259 h 6556604"/>
              <a:gd name="connsiteX66" fmla="*/ 2417729 w 6568428"/>
              <a:gd name="connsiteY66" fmla="*/ 5922288 h 6556604"/>
              <a:gd name="connsiteX67" fmla="*/ 3023910 w 6568428"/>
              <a:gd name="connsiteY67" fmla="*/ 5843810 h 6556604"/>
              <a:gd name="connsiteX68" fmla="*/ 3107606 w 6568428"/>
              <a:gd name="connsiteY68" fmla="*/ 5824926 h 6556604"/>
              <a:gd name="connsiteX69" fmla="*/ 3131200 w 6568428"/>
              <a:gd name="connsiteY69" fmla="*/ 5819685 h 6556604"/>
              <a:gd name="connsiteX70" fmla="*/ 3172440 w 6568428"/>
              <a:gd name="connsiteY70" fmla="*/ 5809720 h 6556604"/>
              <a:gd name="connsiteX71" fmla="*/ 3175934 w 6568428"/>
              <a:gd name="connsiteY71" fmla="*/ 5808673 h 6556604"/>
              <a:gd name="connsiteX72" fmla="*/ 3273790 w 6568428"/>
              <a:gd name="connsiteY72" fmla="*/ 5781578 h 6556604"/>
              <a:gd name="connsiteX73" fmla="*/ 3374616 w 6568428"/>
              <a:gd name="connsiteY73" fmla="*/ 5751520 h 6556604"/>
              <a:gd name="connsiteX74" fmla="*/ 3378287 w 6568428"/>
              <a:gd name="connsiteY74" fmla="*/ 5750296 h 6556604"/>
              <a:gd name="connsiteX75" fmla="*/ 3450101 w 6568428"/>
              <a:gd name="connsiteY75" fmla="*/ 5726525 h 6556604"/>
              <a:gd name="connsiteX76" fmla="*/ 3452902 w 6568428"/>
              <a:gd name="connsiteY76" fmla="*/ 5725825 h 6556604"/>
              <a:gd name="connsiteX77" fmla="*/ 3936933 w 6568428"/>
              <a:gd name="connsiteY77" fmla="*/ 5521489 h 6556604"/>
              <a:gd name="connsiteX78" fmla="*/ 3990401 w 6568428"/>
              <a:gd name="connsiteY78" fmla="*/ 5494925 h 6556604"/>
              <a:gd name="connsiteX79" fmla="*/ 4043530 w 6568428"/>
              <a:gd name="connsiteY79" fmla="*/ 5465382 h 6556604"/>
              <a:gd name="connsiteX80" fmla="*/ 4152568 w 6568428"/>
              <a:gd name="connsiteY80" fmla="*/ 5404034 h 6556604"/>
              <a:gd name="connsiteX81" fmla="*/ 4372559 w 6568428"/>
              <a:gd name="connsiteY81" fmla="*/ 5261400 h 6556604"/>
              <a:gd name="connsiteX82" fmla="*/ 4810293 w 6568428"/>
              <a:gd name="connsiteY82" fmla="*/ 4905181 h 6556604"/>
              <a:gd name="connsiteX83" fmla="*/ 5537917 w 6568428"/>
              <a:gd name="connsiteY83" fmla="*/ 3933168 h 6556604"/>
              <a:gd name="connsiteX84" fmla="*/ 5893864 w 6568428"/>
              <a:gd name="connsiteY84" fmla="*/ 2782000 h 6556604"/>
              <a:gd name="connsiteX85" fmla="*/ 5920775 w 6568428"/>
              <a:gd name="connsiteY85" fmla="*/ 2226515 h 6556604"/>
              <a:gd name="connsiteX86" fmla="*/ 5915180 w 6568428"/>
              <a:gd name="connsiteY86" fmla="*/ 2100665 h 6556604"/>
              <a:gd name="connsiteX87" fmla="*/ 5915011 w 6568428"/>
              <a:gd name="connsiteY87" fmla="*/ 2099265 h 6556604"/>
              <a:gd name="connsiteX88" fmla="*/ 5911517 w 6568428"/>
              <a:gd name="connsiteY88" fmla="*/ 2053469 h 6556604"/>
              <a:gd name="connsiteX89" fmla="*/ 5905746 w 6568428"/>
              <a:gd name="connsiteY89" fmla="*/ 1979709 h 6556604"/>
              <a:gd name="connsiteX90" fmla="*/ 5901905 w 6568428"/>
              <a:gd name="connsiteY90" fmla="*/ 1944572 h 6556604"/>
              <a:gd name="connsiteX91" fmla="*/ 5889323 w 6568428"/>
              <a:gd name="connsiteY91" fmla="*/ 1847564 h 6556604"/>
              <a:gd name="connsiteX92" fmla="*/ 5886176 w 6568428"/>
              <a:gd name="connsiteY92" fmla="*/ 1822746 h 6556604"/>
              <a:gd name="connsiteX93" fmla="*/ 5885476 w 6568428"/>
              <a:gd name="connsiteY93" fmla="*/ 1817852 h 6556604"/>
              <a:gd name="connsiteX94" fmla="*/ 5872201 w 6568428"/>
              <a:gd name="connsiteY94" fmla="*/ 1736573 h 6556604"/>
              <a:gd name="connsiteX95" fmla="*/ 5871147 w 6568428"/>
              <a:gd name="connsiteY95" fmla="*/ 1730979 h 6556604"/>
              <a:gd name="connsiteX96" fmla="*/ 5850707 w 6568428"/>
              <a:gd name="connsiteY96" fmla="*/ 1623659 h 6556604"/>
              <a:gd name="connsiteX97" fmla="*/ 5847560 w 6568428"/>
              <a:gd name="connsiteY97" fmla="*/ 1608976 h 6556604"/>
              <a:gd name="connsiteX98" fmla="*/ 5840395 w 6568428"/>
              <a:gd name="connsiteY98" fmla="*/ 1575770 h 6556604"/>
              <a:gd name="connsiteX99" fmla="*/ 5836024 w 6568428"/>
              <a:gd name="connsiteY99" fmla="*/ 1555839 h 6556604"/>
              <a:gd name="connsiteX100" fmla="*/ 5829214 w 6568428"/>
              <a:gd name="connsiteY100" fmla="*/ 1526474 h 6556604"/>
              <a:gd name="connsiteX101" fmla="*/ 5824666 w 6568428"/>
              <a:gd name="connsiteY101" fmla="*/ 1507420 h 6556604"/>
              <a:gd name="connsiteX102" fmla="*/ 5816108 w 6568428"/>
              <a:gd name="connsiteY102" fmla="*/ 1472467 h 6556604"/>
              <a:gd name="connsiteX103" fmla="*/ 5813138 w 6568428"/>
              <a:gd name="connsiteY103" fmla="*/ 1460755 h 6556604"/>
              <a:gd name="connsiteX104" fmla="*/ 5666354 w 6568428"/>
              <a:gd name="connsiteY104" fmla="*/ 1013991 h 6556604"/>
              <a:gd name="connsiteX105" fmla="*/ 5663553 w 6568428"/>
              <a:gd name="connsiteY105" fmla="*/ 1006820 h 6556604"/>
              <a:gd name="connsiteX106" fmla="*/ 5606768 w 6568428"/>
              <a:gd name="connsiteY106" fmla="*/ 874859 h 6556604"/>
              <a:gd name="connsiteX107" fmla="*/ 5582297 w 6568428"/>
              <a:gd name="connsiteY107" fmla="*/ 822068 h 6556604"/>
              <a:gd name="connsiteX108" fmla="*/ 5575140 w 6568428"/>
              <a:gd name="connsiteY108" fmla="*/ 806516 h 6556604"/>
              <a:gd name="connsiteX109" fmla="*/ 5490736 w 6568428"/>
              <a:gd name="connsiteY109" fmla="*/ 641858 h 6556604"/>
              <a:gd name="connsiteX110" fmla="*/ 5184240 w 6568428"/>
              <a:gd name="connsiteY110" fmla="*/ 173247 h 65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568428" h="6556604">
                <a:moveTo>
                  <a:pt x="5038319" y="0"/>
                </a:moveTo>
                <a:lnTo>
                  <a:pt x="5845546" y="0"/>
                </a:lnTo>
                <a:lnTo>
                  <a:pt x="5894544" y="69311"/>
                </a:lnTo>
                <a:cubicBezTo>
                  <a:pt x="5954502" y="161404"/>
                  <a:pt x="6009719" y="253648"/>
                  <a:pt x="6060394" y="345062"/>
                </a:cubicBezTo>
                <a:cubicBezTo>
                  <a:pt x="6084858" y="389464"/>
                  <a:pt x="6107921" y="433682"/>
                  <a:pt x="6129938" y="477731"/>
                </a:cubicBezTo>
                <a:cubicBezTo>
                  <a:pt x="6129938" y="478077"/>
                  <a:pt x="6130115" y="478254"/>
                  <a:pt x="6130292" y="478431"/>
                </a:cubicBezTo>
                <a:cubicBezTo>
                  <a:pt x="6130292" y="478431"/>
                  <a:pt x="6133786" y="485072"/>
                  <a:pt x="6140604" y="498185"/>
                </a:cubicBezTo>
                <a:cubicBezTo>
                  <a:pt x="6145321" y="508320"/>
                  <a:pt x="6151785" y="522302"/>
                  <a:pt x="6159997" y="539779"/>
                </a:cubicBezTo>
                <a:cubicBezTo>
                  <a:pt x="6172756" y="566174"/>
                  <a:pt x="6184991" y="592569"/>
                  <a:pt x="6196866" y="618787"/>
                </a:cubicBezTo>
                <a:cubicBezTo>
                  <a:pt x="6216966" y="661789"/>
                  <a:pt x="6240553" y="714395"/>
                  <a:pt x="6264840" y="776627"/>
                </a:cubicBezTo>
                <a:cubicBezTo>
                  <a:pt x="6279169" y="811233"/>
                  <a:pt x="6292975" y="845493"/>
                  <a:pt x="6306257" y="879230"/>
                </a:cubicBezTo>
                <a:cubicBezTo>
                  <a:pt x="6363396" y="1033038"/>
                  <a:pt x="6406906" y="1177942"/>
                  <a:pt x="6440458" y="1309910"/>
                </a:cubicBezTo>
                <a:cubicBezTo>
                  <a:pt x="6440982" y="1312180"/>
                  <a:pt x="6441682" y="1314458"/>
                  <a:pt x="6442205" y="1316728"/>
                </a:cubicBezTo>
                <a:cubicBezTo>
                  <a:pt x="6446222" y="1332981"/>
                  <a:pt x="6450247" y="1349064"/>
                  <a:pt x="6454087" y="1364970"/>
                </a:cubicBezTo>
                <a:cubicBezTo>
                  <a:pt x="6455488" y="1370565"/>
                  <a:pt x="6456711" y="1376329"/>
                  <a:pt x="6458104" y="1382100"/>
                </a:cubicBezTo>
                <a:cubicBezTo>
                  <a:pt x="6461252" y="1395729"/>
                  <a:pt x="6464399" y="1409188"/>
                  <a:pt x="6467370" y="1422478"/>
                </a:cubicBezTo>
                <a:cubicBezTo>
                  <a:pt x="6468770" y="1428765"/>
                  <a:pt x="6470163" y="1435060"/>
                  <a:pt x="6471564" y="1441355"/>
                </a:cubicBezTo>
                <a:cubicBezTo>
                  <a:pt x="6474880" y="1456384"/>
                  <a:pt x="6478028" y="1471244"/>
                  <a:pt x="6481175" y="1485927"/>
                </a:cubicBezTo>
                <a:cubicBezTo>
                  <a:pt x="6482045" y="1489944"/>
                  <a:pt x="6482922" y="1494138"/>
                  <a:pt x="6483792" y="1498332"/>
                </a:cubicBezTo>
                <a:cubicBezTo>
                  <a:pt x="6493757" y="1546928"/>
                  <a:pt x="6502315" y="1592893"/>
                  <a:pt x="6509833" y="1636071"/>
                </a:cubicBezTo>
                <a:cubicBezTo>
                  <a:pt x="6513327" y="1655125"/>
                  <a:pt x="6516644" y="1674171"/>
                  <a:pt x="6520138" y="1693579"/>
                </a:cubicBezTo>
                <a:cubicBezTo>
                  <a:pt x="6521538" y="1704591"/>
                  <a:pt x="6523108" y="1715603"/>
                  <a:pt x="6524509" y="1726615"/>
                </a:cubicBezTo>
                <a:cubicBezTo>
                  <a:pt x="6524509" y="1727138"/>
                  <a:pt x="6524685" y="1727662"/>
                  <a:pt x="6524685" y="1728185"/>
                </a:cubicBezTo>
                <a:cubicBezTo>
                  <a:pt x="6532373" y="1786562"/>
                  <a:pt x="6539361" y="1837429"/>
                  <a:pt x="6544425" y="1881300"/>
                </a:cubicBezTo>
                <a:cubicBezTo>
                  <a:pt x="6545479" y="1889688"/>
                  <a:pt x="6546525" y="1897907"/>
                  <a:pt x="6547579" y="1906295"/>
                </a:cubicBezTo>
                <a:cubicBezTo>
                  <a:pt x="6547749" y="1910320"/>
                  <a:pt x="6548095" y="1914514"/>
                  <a:pt x="6548449" y="1918531"/>
                </a:cubicBezTo>
                <a:cubicBezTo>
                  <a:pt x="6550543" y="1938285"/>
                  <a:pt x="6551943" y="1956284"/>
                  <a:pt x="6552813" y="1972191"/>
                </a:cubicBezTo>
                <a:cubicBezTo>
                  <a:pt x="6553867" y="1984426"/>
                  <a:pt x="6554737" y="1995262"/>
                  <a:pt x="6555437" y="2005050"/>
                </a:cubicBezTo>
                <a:cubicBezTo>
                  <a:pt x="6561031" y="2071299"/>
                  <a:pt x="6566272" y="2138942"/>
                  <a:pt x="6565918" y="2208862"/>
                </a:cubicBezTo>
                <a:cubicBezTo>
                  <a:pt x="6573790" y="2416161"/>
                  <a:pt x="6563125" y="2635695"/>
                  <a:pt x="6534297" y="2860477"/>
                </a:cubicBezTo>
                <a:cubicBezTo>
                  <a:pt x="6479952" y="3310912"/>
                  <a:pt x="6336485" y="3781454"/>
                  <a:pt x="6115440" y="4214581"/>
                </a:cubicBezTo>
                <a:cubicBezTo>
                  <a:pt x="5896488" y="4649286"/>
                  <a:pt x="5592962" y="5040119"/>
                  <a:pt x="5260779" y="5356492"/>
                </a:cubicBezTo>
                <a:cubicBezTo>
                  <a:pt x="5095296" y="5515725"/>
                  <a:pt x="4920208" y="5654335"/>
                  <a:pt x="4746690" y="5774767"/>
                </a:cubicBezTo>
                <a:cubicBezTo>
                  <a:pt x="4660886" y="5836638"/>
                  <a:pt x="4572295" y="5889252"/>
                  <a:pt x="4488068" y="5942212"/>
                </a:cubicBezTo>
                <a:cubicBezTo>
                  <a:pt x="4444735" y="5966683"/>
                  <a:pt x="4402094" y="5990808"/>
                  <a:pt x="4360154" y="6014402"/>
                </a:cubicBezTo>
                <a:cubicBezTo>
                  <a:pt x="4339014" y="6025937"/>
                  <a:pt x="4318221" y="6037650"/>
                  <a:pt x="4297605" y="6049016"/>
                </a:cubicBezTo>
                <a:cubicBezTo>
                  <a:pt x="4276458" y="6059674"/>
                  <a:pt x="4255664" y="6070163"/>
                  <a:pt x="4234871" y="6080474"/>
                </a:cubicBezTo>
                <a:cubicBezTo>
                  <a:pt x="3987438" y="6205971"/>
                  <a:pt x="3759398" y="6292321"/>
                  <a:pt x="3572767" y="6351222"/>
                </a:cubicBezTo>
                <a:cubicBezTo>
                  <a:pt x="3541670" y="6362234"/>
                  <a:pt x="3501830" y="6373599"/>
                  <a:pt x="3454649" y="6386535"/>
                </a:cubicBezTo>
                <a:cubicBezTo>
                  <a:pt x="3435772" y="6391953"/>
                  <a:pt x="3417249" y="6397017"/>
                  <a:pt x="3399603" y="6401741"/>
                </a:cubicBezTo>
                <a:cubicBezTo>
                  <a:pt x="3377933" y="6407682"/>
                  <a:pt x="3357494" y="6413277"/>
                  <a:pt x="3337917" y="6418695"/>
                </a:cubicBezTo>
                <a:cubicBezTo>
                  <a:pt x="3337216" y="6418871"/>
                  <a:pt x="3336523" y="6419041"/>
                  <a:pt x="3335823" y="6419218"/>
                </a:cubicBezTo>
                <a:cubicBezTo>
                  <a:pt x="3335823" y="6419218"/>
                  <a:pt x="3335646" y="6419218"/>
                  <a:pt x="3335646" y="6419218"/>
                </a:cubicBezTo>
                <a:cubicBezTo>
                  <a:pt x="3332329" y="6420095"/>
                  <a:pt x="3328828" y="6421142"/>
                  <a:pt x="3325511" y="6422019"/>
                </a:cubicBezTo>
                <a:cubicBezTo>
                  <a:pt x="3311529" y="6425513"/>
                  <a:pt x="3298254" y="6428483"/>
                  <a:pt x="3285148" y="6431453"/>
                </a:cubicBezTo>
                <a:cubicBezTo>
                  <a:pt x="3246356" y="6440719"/>
                  <a:pt x="3204769" y="6450153"/>
                  <a:pt x="3160558" y="6459419"/>
                </a:cubicBezTo>
                <a:cubicBezTo>
                  <a:pt x="3158804" y="6459772"/>
                  <a:pt x="3156888" y="6460296"/>
                  <a:pt x="3155141" y="6460642"/>
                </a:cubicBezTo>
                <a:cubicBezTo>
                  <a:pt x="3126829" y="6467114"/>
                  <a:pt x="3105166" y="6472008"/>
                  <a:pt x="3090306" y="6474278"/>
                </a:cubicBezTo>
                <a:cubicBezTo>
                  <a:pt x="3075631" y="6476725"/>
                  <a:pt x="3067943" y="6478126"/>
                  <a:pt x="3067943" y="6478126"/>
                </a:cubicBezTo>
                <a:cubicBezTo>
                  <a:pt x="3066889" y="6478295"/>
                  <a:pt x="3065673" y="6478295"/>
                  <a:pt x="3064626" y="6478472"/>
                </a:cubicBezTo>
                <a:cubicBezTo>
                  <a:pt x="2890408" y="6511332"/>
                  <a:pt x="2682808" y="6539997"/>
                  <a:pt x="2448834" y="6551363"/>
                </a:cubicBezTo>
                <a:cubicBezTo>
                  <a:pt x="2402523" y="6552586"/>
                  <a:pt x="2354995" y="6553810"/>
                  <a:pt x="2306768" y="6555034"/>
                </a:cubicBezTo>
                <a:cubicBezTo>
                  <a:pt x="2282481" y="6555557"/>
                  <a:pt x="2258186" y="6556080"/>
                  <a:pt x="2233553" y="6556604"/>
                </a:cubicBezTo>
                <a:cubicBezTo>
                  <a:pt x="2208912" y="6556080"/>
                  <a:pt x="2184094" y="6555380"/>
                  <a:pt x="2159107" y="6554857"/>
                </a:cubicBezTo>
                <a:cubicBezTo>
                  <a:pt x="2108963" y="6553456"/>
                  <a:pt x="2058111" y="6552056"/>
                  <a:pt x="2006390" y="6550663"/>
                </a:cubicBezTo>
                <a:cubicBezTo>
                  <a:pt x="1954838" y="6546992"/>
                  <a:pt x="1902416" y="6542967"/>
                  <a:pt x="1849294" y="6539127"/>
                </a:cubicBezTo>
                <a:cubicBezTo>
                  <a:pt x="1637507" y="6519373"/>
                  <a:pt x="1414191" y="6488084"/>
                  <a:pt x="1188591" y="6431630"/>
                </a:cubicBezTo>
                <a:cubicBezTo>
                  <a:pt x="787910" y="6333568"/>
                  <a:pt x="376571" y="6173465"/>
                  <a:pt x="0" y="5950776"/>
                </a:cubicBezTo>
                <a:lnTo>
                  <a:pt x="0" y="5188864"/>
                </a:lnTo>
                <a:cubicBezTo>
                  <a:pt x="69721" y="5240777"/>
                  <a:pt x="141189" y="5290597"/>
                  <a:pt x="214581" y="5337785"/>
                </a:cubicBezTo>
                <a:cubicBezTo>
                  <a:pt x="566165" y="5566592"/>
                  <a:pt x="961081" y="5726525"/>
                  <a:pt x="1344293" y="5820386"/>
                </a:cubicBezTo>
                <a:cubicBezTo>
                  <a:pt x="1535980" y="5868628"/>
                  <a:pt x="1725928" y="5894669"/>
                  <a:pt x="1906433" y="5911799"/>
                </a:cubicBezTo>
                <a:cubicBezTo>
                  <a:pt x="1951690" y="5915124"/>
                  <a:pt x="1996247" y="5918440"/>
                  <a:pt x="2040288" y="5921765"/>
                </a:cubicBezTo>
                <a:cubicBezTo>
                  <a:pt x="2084322" y="5922988"/>
                  <a:pt x="2127832" y="5924212"/>
                  <a:pt x="2170465" y="5925259"/>
                </a:cubicBezTo>
                <a:cubicBezTo>
                  <a:pt x="2191966" y="5925782"/>
                  <a:pt x="2213106" y="5926305"/>
                  <a:pt x="2234076" y="5926836"/>
                </a:cubicBezTo>
                <a:cubicBezTo>
                  <a:pt x="2255046" y="5926305"/>
                  <a:pt x="2275840" y="5925782"/>
                  <a:pt x="2296456" y="5925259"/>
                </a:cubicBezTo>
                <a:cubicBezTo>
                  <a:pt x="2337696" y="5924212"/>
                  <a:pt x="2378059" y="5923165"/>
                  <a:pt x="2417729" y="5922288"/>
                </a:cubicBezTo>
                <a:cubicBezTo>
                  <a:pt x="2655373" y="5910753"/>
                  <a:pt x="2860696" y="5878063"/>
                  <a:pt x="3023910" y="5843810"/>
                </a:cubicBezTo>
                <a:cubicBezTo>
                  <a:pt x="3047150" y="5838562"/>
                  <a:pt x="3074931" y="5832275"/>
                  <a:pt x="3107606" y="5824926"/>
                </a:cubicBezTo>
                <a:cubicBezTo>
                  <a:pt x="3115294" y="5823179"/>
                  <a:pt x="3123158" y="5821432"/>
                  <a:pt x="3131200" y="5819685"/>
                </a:cubicBezTo>
                <a:cubicBezTo>
                  <a:pt x="3145352" y="5816361"/>
                  <a:pt x="3159158" y="5813044"/>
                  <a:pt x="3172440" y="5809720"/>
                </a:cubicBezTo>
                <a:cubicBezTo>
                  <a:pt x="3173664" y="5809374"/>
                  <a:pt x="3174711" y="5809020"/>
                  <a:pt x="3175934" y="5808673"/>
                </a:cubicBezTo>
                <a:cubicBezTo>
                  <a:pt x="3211757" y="5798361"/>
                  <a:pt x="3244432" y="5789620"/>
                  <a:pt x="3273790" y="5781578"/>
                </a:cubicBezTo>
                <a:cubicBezTo>
                  <a:pt x="3305595" y="5772667"/>
                  <a:pt x="3339140" y="5762701"/>
                  <a:pt x="3374616" y="5751520"/>
                </a:cubicBezTo>
                <a:cubicBezTo>
                  <a:pt x="3375840" y="5751166"/>
                  <a:pt x="3377056" y="5750642"/>
                  <a:pt x="3378287" y="5750296"/>
                </a:cubicBezTo>
                <a:cubicBezTo>
                  <a:pt x="3425114" y="5734736"/>
                  <a:pt x="3450101" y="5726525"/>
                  <a:pt x="3450101" y="5726525"/>
                </a:cubicBezTo>
                <a:cubicBezTo>
                  <a:pt x="3450978" y="5726348"/>
                  <a:pt x="3452025" y="5726171"/>
                  <a:pt x="3452902" y="5725825"/>
                </a:cubicBezTo>
                <a:cubicBezTo>
                  <a:pt x="3595138" y="5677228"/>
                  <a:pt x="3760098" y="5611163"/>
                  <a:pt x="3936933" y="5521489"/>
                </a:cubicBezTo>
                <a:cubicBezTo>
                  <a:pt x="3954579" y="5512755"/>
                  <a:pt x="3972409" y="5503836"/>
                  <a:pt x="3990401" y="5494925"/>
                </a:cubicBezTo>
                <a:cubicBezTo>
                  <a:pt x="4008055" y="5485313"/>
                  <a:pt x="4025700" y="5475348"/>
                  <a:pt x="4043530" y="5465382"/>
                </a:cubicBezTo>
                <a:cubicBezTo>
                  <a:pt x="4079176" y="5445282"/>
                  <a:pt x="4115522" y="5424835"/>
                  <a:pt x="4152568" y="5404034"/>
                </a:cubicBezTo>
                <a:cubicBezTo>
                  <a:pt x="4224028" y="5358585"/>
                  <a:pt x="4299698" y="5314368"/>
                  <a:pt x="4372559" y="5261400"/>
                </a:cubicBezTo>
                <a:cubicBezTo>
                  <a:pt x="4520220" y="5158805"/>
                  <a:pt x="4669451" y="5040997"/>
                  <a:pt x="4810293" y="4905181"/>
                </a:cubicBezTo>
                <a:cubicBezTo>
                  <a:pt x="5093025" y="4635480"/>
                  <a:pt x="5351994" y="4302855"/>
                  <a:pt x="5537917" y="3933168"/>
                </a:cubicBezTo>
                <a:cubicBezTo>
                  <a:pt x="5725594" y="3564713"/>
                  <a:pt x="5848083" y="3165315"/>
                  <a:pt x="5893864" y="2782000"/>
                </a:cubicBezTo>
                <a:cubicBezTo>
                  <a:pt x="5918335" y="2590600"/>
                  <a:pt x="5927762" y="2403579"/>
                  <a:pt x="5920775" y="2226515"/>
                </a:cubicBezTo>
                <a:cubicBezTo>
                  <a:pt x="5920775" y="2183868"/>
                  <a:pt x="5918335" y="2141912"/>
                  <a:pt x="5915180" y="2100665"/>
                </a:cubicBezTo>
                <a:cubicBezTo>
                  <a:pt x="5915180" y="2100142"/>
                  <a:pt x="5915011" y="2099788"/>
                  <a:pt x="5915011" y="2099265"/>
                </a:cubicBezTo>
                <a:cubicBezTo>
                  <a:pt x="5915011" y="2099265"/>
                  <a:pt x="5913787" y="2083358"/>
                  <a:pt x="5911517" y="2053469"/>
                </a:cubicBezTo>
                <a:cubicBezTo>
                  <a:pt x="5909416" y="2028652"/>
                  <a:pt x="5907492" y="2004003"/>
                  <a:pt x="5905746" y="1979709"/>
                </a:cubicBezTo>
                <a:cubicBezTo>
                  <a:pt x="5904699" y="1968697"/>
                  <a:pt x="5903298" y="1956985"/>
                  <a:pt x="5901905" y="1944572"/>
                </a:cubicBezTo>
                <a:cubicBezTo>
                  <a:pt x="5897534" y="1911890"/>
                  <a:pt x="5893340" y="1879377"/>
                  <a:pt x="5889323" y="1847564"/>
                </a:cubicBezTo>
                <a:cubicBezTo>
                  <a:pt x="5888269" y="1839176"/>
                  <a:pt x="5887230" y="1831134"/>
                  <a:pt x="5886176" y="1822746"/>
                </a:cubicBezTo>
                <a:cubicBezTo>
                  <a:pt x="5885829" y="1821176"/>
                  <a:pt x="5885653" y="1819599"/>
                  <a:pt x="5885476" y="1817852"/>
                </a:cubicBezTo>
                <a:cubicBezTo>
                  <a:pt x="5881635" y="1792334"/>
                  <a:pt x="5877088" y="1765062"/>
                  <a:pt x="5872201" y="1736573"/>
                </a:cubicBezTo>
                <a:cubicBezTo>
                  <a:pt x="5871847" y="1734826"/>
                  <a:pt x="5871500" y="1732903"/>
                  <a:pt x="5871147" y="1730979"/>
                </a:cubicBezTo>
                <a:cubicBezTo>
                  <a:pt x="5864682" y="1694279"/>
                  <a:pt x="5857864" y="1658619"/>
                  <a:pt x="5850707" y="1623659"/>
                </a:cubicBezTo>
                <a:cubicBezTo>
                  <a:pt x="5849653" y="1618764"/>
                  <a:pt x="5848607" y="1613870"/>
                  <a:pt x="5847560" y="1608976"/>
                </a:cubicBezTo>
                <a:cubicBezTo>
                  <a:pt x="5845113" y="1597794"/>
                  <a:pt x="5842843" y="1586782"/>
                  <a:pt x="5840395" y="1575770"/>
                </a:cubicBezTo>
                <a:cubicBezTo>
                  <a:pt x="5838995" y="1569122"/>
                  <a:pt x="5837602" y="1562480"/>
                  <a:pt x="5836024" y="1555839"/>
                </a:cubicBezTo>
                <a:cubicBezTo>
                  <a:pt x="5833754" y="1546051"/>
                  <a:pt x="5831484" y="1536262"/>
                  <a:pt x="5829214" y="1526474"/>
                </a:cubicBezTo>
                <a:cubicBezTo>
                  <a:pt x="5827636" y="1520186"/>
                  <a:pt x="5826243" y="1513892"/>
                  <a:pt x="5824666" y="1507420"/>
                </a:cubicBezTo>
                <a:cubicBezTo>
                  <a:pt x="5821872" y="1495715"/>
                  <a:pt x="5819079" y="1484003"/>
                  <a:pt x="5816108" y="1472467"/>
                </a:cubicBezTo>
                <a:cubicBezTo>
                  <a:pt x="5815054" y="1468443"/>
                  <a:pt x="5814185" y="1464603"/>
                  <a:pt x="5813138" y="1460755"/>
                </a:cubicBezTo>
                <a:cubicBezTo>
                  <a:pt x="5766827" y="1279151"/>
                  <a:pt x="5713012" y="1128306"/>
                  <a:pt x="5666354" y="1013991"/>
                </a:cubicBezTo>
                <a:cubicBezTo>
                  <a:pt x="5665477" y="1011544"/>
                  <a:pt x="5664430" y="1009267"/>
                  <a:pt x="5663553" y="1006820"/>
                </a:cubicBezTo>
                <a:cubicBezTo>
                  <a:pt x="5645731" y="963471"/>
                  <a:pt x="5626861" y="919430"/>
                  <a:pt x="5606768" y="874859"/>
                </a:cubicBezTo>
                <a:cubicBezTo>
                  <a:pt x="5597503" y="854928"/>
                  <a:pt x="5589115" y="837275"/>
                  <a:pt x="5582297" y="822068"/>
                </a:cubicBezTo>
                <a:cubicBezTo>
                  <a:pt x="5579857" y="816474"/>
                  <a:pt x="5577410" y="811410"/>
                  <a:pt x="5575140" y="806516"/>
                </a:cubicBezTo>
                <a:cubicBezTo>
                  <a:pt x="5549275" y="752156"/>
                  <a:pt x="5521318" y="697095"/>
                  <a:pt x="5490736" y="641858"/>
                </a:cubicBezTo>
                <a:cubicBezTo>
                  <a:pt x="5404415" y="486295"/>
                  <a:pt x="5302712" y="327932"/>
                  <a:pt x="5184240" y="173247"/>
                </a:cubicBezTo>
                <a:close/>
              </a:path>
            </a:pathLst>
          </a:custGeom>
          <a:solidFill>
            <a:srgbClr val="F1F2F2"/>
          </a:solidFill>
          <a:ln w="2370" cap="flat">
            <a:noFill/>
            <a:prstDash val="solid"/>
            <a:miter/>
          </a:ln>
        </p:spPr>
        <p:txBody>
          <a:bodyPr rtlCol="0" anchor="ctr"/>
          <a:lstStyle/>
          <a:p>
            <a:endParaRPr lang="en-US"/>
          </a:p>
        </p:txBody>
      </p:sp>
      <p:sp>
        <p:nvSpPr>
          <p:cNvPr id="11" name="Graphic 4">
            <a:extLst>
              <a:ext uri="{FF2B5EF4-FFF2-40B4-BE49-F238E27FC236}">
                <a16:creationId xmlns:a16="http://schemas.microsoft.com/office/drawing/2014/main" id="{3867BEE7-AE57-9340-8D0C-12AFC528FE99}"/>
              </a:ext>
            </a:extLst>
          </p:cNvPr>
          <p:cNvSpPr/>
          <p:nvPr/>
        </p:nvSpPr>
        <p:spPr>
          <a:xfrm rot="10800000">
            <a:off x="-2" y="511043"/>
            <a:ext cx="12209547" cy="2329992"/>
          </a:xfrm>
          <a:custGeom>
            <a:avLst/>
            <a:gdLst>
              <a:gd name="connsiteX0" fmla="*/ 0 w 1656458"/>
              <a:gd name="connsiteY0" fmla="*/ 0 h 500098"/>
              <a:gd name="connsiteX1" fmla="*/ 1656459 w 1656458"/>
              <a:gd name="connsiteY1" fmla="*/ 0 h 500098"/>
              <a:gd name="connsiteX2" fmla="*/ 1656459 w 1656458"/>
              <a:gd name="connsiteY2" fmla="*/ 500098 h 500098"/>
              <a:gd name="connsiteX3" fmla="*/ 0 w 1656458"/>
              <a:gd name="connsiteY3" fmla="*/ 500098 h 500098"/>
            </a:gdLst>
            <a:ahLst/>
            <a:cxnLst>
              <a:cxn ang="0">
                <a:pos x="connsiteX0" y="connsiteY0"/>
              </a:cxn>
              <a:cxn ang="0">
                <a:pos x="connsiteX1" y="connsiteY1"/>
              </a:cxn>
              <a:cxn ang="0">
                <a:pos x="connsiteX2" y="connsiteY2"/>
              </a:cxn>
              <a:cxn ang="0">
                <a:pos x="connsiteX3" y="connsiteY3"/>
              </a:cxn>
            </a:cxnLst>
            <a:rect l="l" t="t" r="r" b="b"/>
            <a:pathLst>
              <a:path w="1656458" h="500098">
                <a:moveTo>
                  <a:pt x="0" y="0"/>
                </a:moveTo>
                <a:lnTo>
                  <a:pt x="1656459" y="0"/>
                </a:lnTo>
                <a:lnTo>
                  <a:pt x="1656459" y="500098"/>
                </a:lnTo>
                <a:lnTo>
                  <a:pt x="0" y="500098"/>
                </a:lnTo>
                <a:close/>
              </a:path>
            </a:pathLst>
          </a:custGeom>
          <a:solidFill>
            <a:srgbClr val="297239"/>
          </a:solidFill>
          <a:ln w="2370" cap="flat">
            <a:noFill/>
            <a:prstDash val="solid"/>
            <a:miter/>
          </a:ln>
        </p:spPr>
        <p:txBody>
          <a:bodyPr rtlCol="0" anchor="ctr"/>
          <a:lstStyle/>
          <a:p>
            <a:endParaRPr lang="en-US"/>
          </a:p>
        </p:txBody>
      </p:sp>
      <p:sp>
        <p:nvSpPr>
          <p:cNvPr id="12" name="Graphic 4">
            <a:extLst>
              <a:ext uri="{FF2B5EF4-FFF2-40B4-BE49-F238E27FC236}">
                <a16:creationId xmlns:a16="http://schemas.microsoft.com/office/drawing/2014/main" id="{7CB919E6-C84B-E149-95C9-2E35C2E69F01}"/>
              </a:ext>
            </a:extLst>
          </p:cNvPr>
          <p:cNvSpPr/>
          <p:nvPr/>
        </p:nvSpPr>
        <p:spPr>
          <a:xfrm rot="5400000">
            <a:off x="1966019" y="1909402"/>
            <a:ext cx="224193" cy="1899445"/>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sp>
        <p:nvSpPr>
          <p:cNvPr id="13" name="Text Placeholder 23">
            <a:extLst>
              <a:ext uri="{FF2B5EF4-FFF2-40B4-BE49-F238E27FC236}">
                <a16:creationId xmlns:a16="http://schemas.microsoft.com/office/drawing/2014/main" id="{A1B07BED-54F2-2746-8EA5-C57D9A85E8DC}"/>
              </a:ext>
            </a:extLst>
          </p:cNvPr>
          <p:cNvSpPr>
            <a:spLocks noGrp="1"/>
          </p:cNvSpPr>
          <p:nvPr>
            <p:ph type="body" sz="quarter" idx="17" hasCustomPrompt="1"/>
          </p:nvPr>
        </p:nvSpPr>
        <p:spPr>
          <a:xfrm>
            <a:off x="1132091" y="3898682"/>
            <a:ext cx="3791493" cy="845970"/>
          </a:xfrm>
        </p:spPr>
        <p:txBody>
          <a:bodyPr anchor="t">
            <a:normAutofit/>
          </a:bodyPr>
          <a:lstStyle>
            <a:lvl1pPr marL="0" indent="0" algn="l">
              <a:buNone/>
              <a:defRPr sz="4800" b="0" i="0">
                <a:solidFill>
                  <a:srgbClr val="297239"/>
                </a:solidFill>
                <a:latin typeface="+mn-lt"/>
              </a:defRPr>
            </a:lvl1pPr>
          </a:lstStyle>
          <a:p>
            <a:pPr lvl="0"/>
            <a:r>
              <a:rPr lang="en-US"/>
              <a:t>DIVIDER</a:t>
            </a:r>
          </a:p>
        </p:txBody>
      </p:sp>
      <p:sp>
        <p:nvSpPr>
          <p:cNvPr id="14" name="Text Placeholder 23">
            <a:extLst>
              <a:ext uri="{FF2B5EF4-FFF2-40B4-BE49-F238E27FC236}">
                <a16:creationId xmlns:a16="http://schemas.microsoft.com/office/drawing/2014/main" id="{871AD87B-FFE1-D542-82D4-44A308DC5838}"/>
              </a:ext>
            </a:extLst>
          </p:cNvPr>
          <p:cNvSpPr>
            <a:spLocks noGrp="1"/>
          </p:cNvSpPr>
          <p:nvPr>
            <p:ph type="body" sz="quarter" idx="18" hasCustomPrompt="1"/>
          </p:nvPr>
        </p:nvSpPr>
        <p:spPr>
          <a:xfrm>
            <a:off x="1132091" y="3170994"/>
            <a:ext cx="3791493" cy="845970"/>
          </a:xfrm>
        </p:spPr>
        <p:txBody>
          <a:bodyPr anchor="b">
            <a:normAutofit/>
          </a:bodyPr>
          <a:lstStyle>
            <a:lvl1pPr marL="0" indent="0" algn="l">
              <a:buNone/>
              <a:defRPr sz="3000" b="0" i="0">
                <a:solidFill>
                  <a:srgbClr val="84BA41"/>
                </a:solidFill>
                <a:latin typeface="+mn-lt"/>
              </a:defRPr>
            </a:lvl1pPr>
          </a:lstStyle>
          <a:p>
            <a:pPr lvl="0"/>
            <a:r>
              <a:rPr lang="en-US"/>
              <a:t>SECTION 01</a:t>
            </a:r>
          </a:p>
        </p:txBody>
      </p:sp>
      <p:sp>
        <p:nvSpPr>
          <p:cNvPr id="18" name="Graphic 4">
            <a:extLst>
              <a:ext uri="{FF2B5EF4-FFF2-40B4-BE49-F238E27FC236}">
                <a16:creationId xmlns:a16="http://schemas.microsoft.com/office/drawing/2014/main" id="{4C9F947C-8B19-DD4D-A440-5B030610E529}"/>
              </a:ext>
            </a:extLst>
          </p:cNvPr>
          <p:cNvSpPr/>
          <p:nvPr userDrawn="1"/>
        </p:nvSpPr>
        <p:spPr>
          <a:xfrm rot="5400000">
            <a:off x="9531450" y="-1421667"/>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9" name="Text Box 5">
            <a:extLst>
              <a:ext uri="{FF2B5EF4-FFF2-40B4-BE49-F238E27FC236}">
                <a16:creationId xmlns:a16="http://schemas.microsoft.com/office/drawing/2014/main" id="{FBADAE5D-E472-F948-A68C-D1D1B510957B}"/>
              </a:ext>
            </a:extLst>
          </p:cNvPr>
          <p:cNvSpPr txBox="1"/>
          <p:nvPr userDrawn="1"/>
        </p:nvSpPr>
        <p:spPr>
          <a:xfrm>
            <a:off x="7318046" y="373758"/>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3940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8" name="Graphic 4">
            <a:extLst>
              <a:ext uri="{FF2B5EF4-FFF2-40B4-BE49-F238E27FC236}">
                <a16:creationId xmlns:a16="http://schemas.microsoft.com/office/drawing/2014/main" id="{93920189-3576-0A48-9E58-16F35A7144C5}"/>
              </a:ext>
            </a:extLst>
          </p:cNvPr>
          <p:cNvSpPr/>
          <p:nvPr userDrawn="1"/>
        </p:nvSpPr>
        <p:spPr>
          <a:xfrm>
            <a:off x="752042" y="-5857"/>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alpha val="46934"/>
            </a:srgbClr>
          </a:solidFill>
          <a:ln w="2370" cap="flat">
            <a:noFill/>
            <a:prstDash val="solid"/>
            <a:miter/>
          </a:ln>
        </p:spPr>
        <p:txBody>
          <a:bodyPr rtlCol="0" anchor="ctr"/>
          <a:lstStyle/>
          <a:p>
            <a:endParaRPr lang="en-US"/>
          </a:p>
        </p:txBody>
      </p:sp>
      <p:sp>
        <p:nvSpPr>
          <p:cNvPr id="3" name="Rectangle 2">
            <a:extLst>
              <a:ext uri="{FF2B5EF4-FFF2-40B4-BE49-F238E27FC236}">
                <a16:creationId xmlns:a16="http://schemas.microsoft.com/office/drawing/2014/main" id="{CB740006-F160-C44D-89FA-19A0B2F5D62F}"/>
              </a:ext>
            </a:extLst>
          </p:cNvPr>
          <p:cNvSpPr/>
          <p:nvPr userDrawn="1"/>
        </p:nvSpPr>
        <p:spPr>
          <a:xfrm>
            <a:off x="5297295" y="0"/>
            <a:ext cx="6257396"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5635533" y="642972"/>
            <a:ext cx="5343821" cy="4865435"/>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614833" y="599475"/>
            <a:ext cx="4164986" cy="5025470"/>
          </a:xfrm>
        </p:spPr>
        <p:txBody>
          <a:bodyPr>
            <a:normAutofit/>
          </a:bodyPr>
          <a:lstStyle>
            <a:lvl1pPr marL="0" indent="0" algn="l">
              <a:buNone/>
              <a:defRPr sz="3600" b="1" i="0">
                <a:solidFill>
                  <a:srgbClr val="A2CC3A"/>
                </a:solidFill>
                <a:latin typeface="+mn-lt"/>
              </a:defRPr>
            </a:lvl1pPr>
          </a:lstStyle>
          <a:p>
            <a:pPr lvl="0"/>
            <a:r>
              <a:rPr lang="en-US"/>
              <a:t>Heading</a:t>
            </a:r>
          </a:p>
        </p:txBody>
      </p:sp>
      <p:grpSp>
        <p:nvGrpSpPr>
          <p:cNvPr id="14" name="Group 13">
            <a:extLst>
              <a:ext uri="{FF2B5EF4-FFF2-40B4-BE49-F238E27FC236}">
                <a16:creationId xmlns:a16="http://schemas.microsoft.com/office/drawing/2014/main" id="{981D5C40-2A01-C842-A222-582847617EE6}"/>
              </a:ext>
            </a:extLst>
          </p:cNvPr>
          <p:cNvGrpSpPr/>
          <p:nvPr userDrawn="1"/>
        </p:nvGrpSpPr>
        <p:grpSpPr>
          <a:xfrm>
            <a:off x="11317591" y="2229060"/>
            <a:ext cx="474200" cy="4867482"/>
            <a:chOff x="1009808" y="-71087"/>
            <a:chExt cx="474200" cy="4867482"/>
          </a:xfrm>
        </p:grpSpPr>
        <p:sp>
          <p:nvSpPr>
            <p:cNvPr id="15" name="Graphic 4">
              <a:extLst>
                <a:ext uri="{FF2B5EF4-FFF2-40B4-BE49-F238E27FC236}">
                  <a16:creationId xmlns:a16="http://schemas.microsoft.com/office/drawing/2014/main" id="{5FEB6C01-B86F-164A-88C2-939A6E5A380A}"/>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6" name="Text Box 5">
              <a:extLst>
                <a:ext uri="{FF2B5EF4-FFF2-40B4-BE49-F238E27FC236}">
                  <a16:creationId xmlns:a16="http://schemas.microsoft.com/office/drawing/2014/main" id="{B7652548-8EDF-8E42-A4F6-0B27CA4ED7E3}"/>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004665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11/12/2022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61" r:id="rId6"/>
    <p:sldLayoutId id="2147483879" r:id="rId7"/>
    <p:sldLayoutId id="2147483862" r:id="rId8"/>
    <p:sldLayoutId id="2147483846" r:id="rId9"/>
    <p:sldLayoutId id="2147483882" r:id="rId10"/>
    <p:sldLayoutId id="2147483866" r:id="rId11"/>
    <p:sldLayoutId id="2147483883" r:id="rId12"/>
    <p:sldLayoutId id="2147483885" r:id="rId13"/>
    <p:sldLayoutId id="2147483875" r:id="rId14"/>
    <p:sldLayoutId id="2147483833" r:id="rId15"/>
    <p:sldLayoutId id="2147483847" r:id="rId16"/>
    <p:sldLayoutId id="2147483871" r:id="rId17"/>
    <p:sldLayoutId id="2147483837" r:id="rId18"/>
    <p:sldLayoutId id="2147483838" r:id="rId19"/>
    <p:sldLayoutId id="2147483844" r:id="rId20"/>
    <p:sldLayoutId id="2147483848" r:id="rId21"/>
    <p:sldLayoutId id="2147483849" r:id="rId22"/>
    <p:sldLayoutId id="2147483851" r:id="rId23"/>
    <p:sldLayoutId id="2147483854" r:id="rId24"/>
    <p:sldLayoutId id="2147483855" r:id="rId25"/>
    <p:sldLayoutId id="2147483856" r:id="rId26"/>
    <p:sldLayoutId id="2147483857" r:id="rId27"/>
    <p:sldLayoutId id="2147483864" r:id="rId28"/>
    <p:sldLayoutId id="2147483852" r:id="rId29"/>
    <p:sldLayoutId id="2147483858" r:id="rId30"/>
    <p:sldLayoutId id="2147483859" r:id="rId31"/>
    <p:sldLayoutId id="2147483860" r:id="rId32"/>
    <p:sldLayoutId id="214748385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forrester.com/blogs/the-new-green-consumer/"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7.xml"/><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www.feedough.com/green-product/"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feedough.com/green-product/" TargetMode="External"/><Relationship Id="rId1" Type="http://schemas.openxmlformats.org/officeDocument/2006/relationships/slideLayout" Target="../slideLayouts/slideLayout9.xml"/><Relationship Id="rId4" Type="http://schemas.openxmlformats.org/officeDocument/2006/relationships/hyperlink" Target="http://www.crookedbrains.net/2012/06/clever-tea-packing-unusual-tea-packing.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hyperlink" Target="https://www.greenbiz.com/article/how-avoid-litigation-risks-greening-your-products" TargetMode="External"/><Relationship Id="rId9" Type="http://schemas.openxmlformats.org/officeDocument/2006/relationships/image" Target="../media/image22.png"/><Relationship Id="rId14" Type="http://schemas.openxmlformats.org/officeDocument/2006/relationships/image" Target="../media/image27.svg"/></Relationships>
</file>

<file path=ppt/slides/_rels/slide17.xml.rels><?xml version="1.0" encoding="UTF-8" standalone="yes"?>
<Relationships xmlns="http://schemas.openxmlformats.org/package/2006/relationships"><Relationship Id="rId2" Type="http://schemas.openxmlformats.org/officeDocument/2006/relationships/hyperlink" Target="https://d306pr3pise04h.cloudfront.net/docs/news_events%2F9.3%2Fbetter-business-better-world.pdf"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www.greenit.ie" TargetMode="External"/><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sustainability.stenarecycling.se/en/sustainable-business/why-you-need-a-sustainable-product-life-cycle" TargetMode="Externa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3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32.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svg"/></Relationships>
</file>

<file path=ppt/slides/_rels/slide24.xml.rels><?xml version="1.0" encoding="UTF-8" standalone="yes"?>
<Relationships xmlns="http://schemas.openxmlformats.org/package/2006/relationships"><Relationship Id="rId3" Type="http://schemas.openxmlformats.org/officeDocument/2006/relationships/hyperlink" Target="https://sustainability.stenarecycling.se/en/sustainable-business/why-you-need-a-sustainable-product-life-cycle" TargetMode="External"/><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sustainability.stenarecycling.se/en/sustainable-business/why-you-need-a-sustainable-product-life-cycle" TargetMode="Externa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hyperlink" Target="https://sustainability.stenarecycling.se/en/sustainable-business/why-you-need-a-sustainable-product-life-cycle" TargetMode="External"/><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mckinsey.com/industries/paper-forest-products-and-packaging/our-insights/sustainability-in-packaging-global-regulatory-development-across-30-countries" TargetMode="External"/><Relationship Id="rId1" Type="http://schemas.openxmlformats.org/officeDocument/2006/relationships/slideLayout" Target="../slideLayouts/slideLayout17.xml"/><Relationship Id="rId4" Type="http://schemas.openxmlformats.org/officeDocument/2006/relationships/hyperlink" Target="https://blogs.ubc.ca/communicatingscience2014w112/2014/10/19/gpgp/"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sustainability.stenarecycling.se/en/sustainable-business/why-you-need-a-sustainable-product-life-cycle" TargetMode="External"/><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miro.com/miroverse/life-cycle-analysis/" TargetMode="External"/><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https://www.openlca.org/" TargetMode="External"/><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ellenmacarthurfoundation.org/publications" TargetMode="Externa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shipcalm.com/blog/sustainable-packaging/#:~:text=Types%20of%20Sustainable%20Packaging%20While%20we%20continue%20to,include%20recyclable%20packaging%2C%20reusable%20packaging%2C%20and%20plant-based%20packaging." TargetMode="Externa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greencompostables.com/blog/compostable-packaging" TargetMode="Externa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shipcalm.com/blog/sustainable-packaging/#:~:text=Types%20of%20Sustainable%20Packaging%20While%20we%20continue%20to,include%20recyclable%20packaging%2C%20reusable%20packaging%2C%20and%20plant-based%20packaging."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start2act.eu/online-energy-saving-platform/knowledge-base/12/greening-your-products-and-services/startup/manager" TargetMode="External"/><Relationship Id="rId1" Type="http://schemas.openxmlformats.org/officeDocument/2006/relationships/slideLayout" Target="../slideLayouts/slideLayout12.xml"/><Relationship Id="rId4" Type="http://schemas.openxmlformats.org/officeDocument/2006/relationships/hyperlink" Target="https://techboomers.com/eco-friendly-amazon-alternative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shipcalm.com/blog/sustainable-packaging/#:~:text=Types%20of%20Sustainable%20Packaging%20While%20we%20continue%20to,include%20recyclable%20packaging%2C%20reusable%20packaging%2C%20and%20plant-based%20packaging." TargetMode="External"/><Relationship Id="rId1" Type="http://schemas.openxmlformats.org/officeDocument/2006/relationships/slideLayout" Target="../slideLayouts/slideLayout17.xml"/><Relationship Id="rId4" Type="http://schemas.openxmlformats.org/officeDocument/2006/relationships/hyperlink" Target="https://pngimg.com/download/33452"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sustainability-in-packaging.com/sustainability-in-packaging-europe/agenda" TargetMode="Externa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hyperlink" Target="https://www.zartis.com/what-is-green-software-and-business-benefits/" TargetMode="External"/><Relationship Id="rId2" Type="http://schemas.openxmlformats.org/officeDocument/2006/relationships/hyperlink" Target="https://www.nature.com/articles/d41586-018-06610-y" TargetMode="External"/><Relationship Id="rId1" Type="http://schemas.openxmlformats.org/officeDocument/2006/relationships/slideLayout" Target="../slideLayouts/slideLayout11.xml"/><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hyperlink" Target="https://greensoftware.foundation/" TargetMode="External"/><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futurefestivaltools.eu/" TargetMode="Externa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s://greeneventninjas.com/" TargetMode="External"/><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hyperlink" Target="https://www.skiftnorge.no/en/" TargetMode="External"/><Relationship Id="rId2" Type="http://schemas.openxmlformats.org/officeDocument/2006/relationships/slideLayout" Target="../slideLayouts/slideLayout17.xml"/><Relationship Id="rId1" Type="http://schemas.openxmlformats.org/officeDocument/2006/relationships/video" Target="https://www.youtube.com/embed/5AUDasE1h1k?feature=oembed" TargetMode="External"/><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2" Type="http://schemas.openxmlformats.org/officeDocument/2006/relationships/hyperlink" Target="https://ec.europa.eu/commission/presscorner/detail/en/ip_21_269" TargetMode="Externa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5.xml"/><Relationship Id="rId1" Type="http://schemas.openxmlformats.org/officeDocument/2006/relationships/video" Target="https://www.youtube.com/embed/kCArp_mCtfI?feature=oembed"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hyperlink" Target="https://greenseal.org" TargetMode="External"/><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ul.com/services/ecologo-certification" TargetMode="Externa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hyperlink" Target="https://www.epa.gov/greenerproducts/greening-your-products-good-environment-good-your-bottom-line" TargetMode="Externa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climatejargonbuster.ie/" TargetMode="Externa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hyperlink" Target="https://www.patagonia.ca/story-18615.html" TargetMode="External"/><Relationship Id="rId2" Type="http://schemas.openxmlformats.org/officeDocument/2006/relationships/hyperlink" Target="https://www.patagonia.com/home/" TargetMode="External"/><Relationship Id="rId1" Type="http://schemas.openxmlformats.org/officeDocument/2006/relationships/slideLayout" Target="../slideLayouts/slideLayout15.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eare.lush.com/lush-life/our-values/?_gl=1*fexm9x*_ga*MzcyMjgxNDQyLjE2NjgyNDE0NDA.*_ga_MVBMWFB13V*MTY2ODI0MTQzOS4xLjEuMTY2ODI0MTQ2MS4wLjAuMA..*_ga_E68EJV3RYF*MTY2ODI0MTQzOS4xLjEuMTY2ODI0MTQ2MS4wLjAuMA.." TargetMode="Externa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castle.co.uk/marketing/environmental-marketing-campaigns/" TargetMode="Externa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hyperlink" Target="https://www.fairphone.com/en/impact/source-map-transparency/" TargetMode="External"/><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hyperlink" Target="https://below2c.org/2015/02/dont-wait-for-pearl-harbor-says-the-climate-psychologist/" TargetMode="External"/><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hyperlink" Target="https://www.forrester.com/blogs/the-new-green-consumer/" TargetMode="External"/><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www.forrester.com/blogs/the-new-green-consumer/" TargetMode="External"/><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www.forrester.com/blogs/the-new-green-consumer/" TargetMode="External"/><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p:txBody>
          <a:bodyPr vert="horz" lIns="91440" tIns="45720" rIns="91440" bIns="45720" rtlCol="0" anchor="t">
            <a:noAutofit/>
          </a:bodyPr>
          <a:lstStyle/>
          <a:p>
            <a:r>
              <a:rPr lang="en-IE" sz="3800">
                <a:cs typeface="Calibri"/>
              </a:rPr>
              <a:t>GREENING YOUR PRODUCT OR SERVICE</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p:txBody>
          <a:bodyPr vert="horz" lIns="91440" tIns="45720" rIns="91440" bIns="45720" rtlCol="0" anchor="t">
            <a:normAutofit/>
          </a:bodyPr>
          <a:lstStyle/>
          <a:p>
            <a:r>
              <a:rPr lang="en-US">
                <a:cs typeface="Calibri"/>
              </a:rPr>
              <a:t>Module 5</a:t>
            </a:r>
          </a:p>
        </p:txBody>
      </p:sp>
      <p:sp>
        <p:nvSpPr>
          <p:cNvPr id="2" name="TextBox 1">
            <a:extLst>
              <a:ext uri="{FF2B5EF4-FFF2-40B4-BE49-F238E27FC236}">
                <a16:creationId xmlns:a16="http://schemas.microsoft.com/office/drawing/2014/main" id="{F061AA78-CCC9-DF16-280A-90D82EC54676}"/>
              </a:ext>
            </a:extLst>
          </p:cNvPr>
          <p:cNvSpPr txBox="1"/>
          <p:nvPr/>
        </p:nvSpPr>
        <p:spPr>
          <a:xfrm>
            <a:off x="2923952" y="5666339"/>
            <a:ext cx="9154633" cy="73866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rgbClr val="595959"/>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IE" sz="1400">
              <a:solidFill>
                <a:srgbClr val="595959"/>
              </a:solidFill>
            </a:endParaRP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964B9C-66C4-FC78-DBF2-AE33050D2022}"/>
              </a:ext>
            </a:extLst>
          </p:cNvPr>
          <p:cNvSpPr>
            <a:spLocks noGrp="1"/>
          </p:cNvSpPr>
          <p:nvPr>
            <p:ph type="body" sz="quarter" idx="18"/>
          </p:nvPr>
        </p:nvSpPr>
        <p:spPr>
          <a:xfrm>
            <a:off x="5635533" y="642972"/>
            <a:ext cx="5730868" cy="4865435"/>
          </a:xfrm>
        </p:spPr>
        <p:txBody>
          <a:bodyPr vert="horz" lIns="91440" tIns="45720" rIns="91440" bIns="45720" rtlCol="0" anchor="t">
            <a:normAutofit/>
          </a:bodyPr>
          <a:lstStyle/>
          <a:p>
            <a:pPr marL="0" indent="0" algn="just"/>
            <a:r>
              <a:rPr lang="en-US" sz="2800" dirty="0">
                <a:ea typeface="+mn-lt"/>
                <a:cs typeface="+mn-lt"/>
              </a:rPr>
              <a:t>According to Forrester, attitudes towards green vary greatly amongst our fellow Europeans. </a:t>
            </a:r>
            <a:endParaRPr lang="en-US" dirty="0"/>
          </a:p>
          <a:p>
            <a:pPr marL="0" indent="0" algn="just"/>
            <a:r>
              <a:rPr lang="en-US" sz="2800" b="1" dirty="0">
                <a:ea typeface="+mn-lt"/>
                <a:cs typeface="+mn-lt"/>
              </a:rPr>
              <a:t>They found that </a:t>
            </a:r>
            <a:endParaRPr lang="en-US" sz="2800" dirty="0">
              <a:ea typeface="+mn-lt"/>
              <a:cs typeface="+mn-lt"/>
            </a:endParaRPr>
          </a:p>
          <a:p>
            <a:pPr marL="457200" indent="-457200">
              <a:buChar char="•"/>
            </a:pPr>
            <a:r>
              <a:rPr lang="en-US" sz="2800" dirty="0">
                <a:ea typeface="+mn-lt"/>
                <a:cs typeface="+mn-lt"/>
              </a:rPr>
              <a:t>German and Swedish consumers are not as green as stereotypes suggest!</a:t>
            </a:r>
          </a:p>
          <a:p>
            <a:pPr marL="457200" indent="-457200">
              <a:buChar char="•"/>
            </a:pPr>
            <a:r>
              <a:rPr lang="en-US" sz="2800" dirty="0">
                <a:ea typeface="+mn-lt"/>
                <a:cs typeface="+mn-lt"/>
              </a:rPr>
              <a:t>Italian and Spanish consumers top the ranking of environmentally friendly consumers.</a:t>
            </a:r>
            <a:endParaRPr lang="en-US" sz="2800">
              <a:cs typeface="Calibri"/>
            </a:endParaRPr>
          </a:p>
        </p:txBody>
      </p:sp>
      <p:sp>
        <p:nvSpPr>
          <p:cNvPr id="4" name="TextBox 3">
            <a:extLst>
              <a:ext uri="{FF2B5EF4-FFF2-40B4-BE49-F238E27FC236}">
                <a16:creationId xmlns:a16="http://schemas.microsoft.com/office/drawing/2014/main" id="{318DBACA-8E12-656F-FF79-FE6696E18A89}"/>
              </a:ext>
            </a:extLst>
          </p:cNvPr>
          <p:cNvSpPr txBox="1"/>
          <p:nvPr/>
        </p:nvSpPr>
        <p:spPr>
          <a:xfrm>
            <a:off x="5630174" y="6205268"/>
            <a:ext cx="58630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The New Green Consumer (forrester.com)</a:t>
            </a:r>
            <a:endParaRPr lang="en-US"/>
          </a:p>
        </p:txBody>
      </p:sp>
      <p:pic>
        <p:nvPicPr>
          <p:cNvPr id="6" name="Picture 6" descr="Green Plants With Person on Background · Free Stock Video">
            <a:extLst>
              <a:ext uri="{FF2B5EF4-FFF2-40B4-BE49-F238E27FC236}">
                <a16:creationId xmlns:a16="http://schemas.microsoft.com/office/drawing/2014/main" id="{FFD3A1D8-4451-29A4-2E22-1E7F7F791B35}"/>
              </a:ext>
            </a:extLst>
          </p:cNvPr>
          <p:cNvPicPr>
            <a:picLocks noChangeAspect="1"/>
          </p:cNvPicPr>
          <p:nvPr/>
        </p:nvPicPr>
        <p:blipFill>
          <a:blip r:embed="rId3"/>
          <a:stretch>
            <a:fillRect/>
          </a:stretch>
        </p:blipFill>
        <p:spPr>
          <a:xfrm>
            <a:off x="625650" y="5751"/>
            <a:ext cx="3838284" cy="6803364"/>
          </a:xfrm>
          <a:prstGeom prst="rect">
            <a:avLst/>
          </a:prstGeom>
        </p:spPr>
      </p:pic>
    </p:spTree>
    <p:extLst>
      <p:ext uri="{BB962C8B-B14F-4D97-AF65-F5344CB8AC3E}">
        <p14:creationId xmlns:p14="http://schemas.microsoft.com/office/powerpoint/2010/main" val="138956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480DD1-FBA1-FDAD-A00F-ED0A65B74F29}"/>
              </a:ext>
            </a:extLst>
          </p:cNvPr>
          <p:cNvSpPr>
            <a:spLocks noGrp="1"/>
          </p:cNvSpPr>
          <p:nvPr>
            <p:ph type="body" sz="quarter" idx="20"/>
          </p:nvPr>
        </p:nvSpPr>
        <p:spPr>
          <a:xfrm>
            <a:off x="5994882" y="2066544"/>
            <a:ext cx="4896426" cy="4320924"/>
          </a:xfrm>
        </p:spPr>
        <p:txBody>
          <a:bodyPr vert="horz" lIns="91440" tIns="45720" rIns="91440" bIns="45720" rtlCol="0" anchor="t">
            <a:noAutofit/>
          </a:bodyPr>
          <a:lstStyle/>
          <a:p>
            <a:pPr algn="just"/>
            <a:r>
              <a:rPr lang="en-US" dirty="0">
                <a:cs typeface="Calibri"/>
              </a:rPr>
              <a:t>If you are at the start of your business journey,  customer profiling is a key step to undertake. Take some time to research and profile who your green customers could be. Ask yourself what are their motivations or needs from a green perspective. Better still, ask them directly if you can in something like a customer focus group. A customer focus group would be beneficial  whatever stage of business you are at.</a:t>
            </a:r>
          </a:p>
        </p:txBody>
      </p:sp>
      <p:sp>
        <p:nvSpPr>
          <p:cNvPr id="3" name="Text Placeholder 2">
            <a:extLst>
              <a:ext uri="{FF2B5EF4-FFF2-40B4-BE49-F238E27FC236}">
                <a16:creationId xmlns:a16="http://schemas.microsoft.com/office/drawing/2014/main" id="{A4A5C782-9774-1D5F-59BE-B1EF319AAA10}"/>
              </a:ext>
            </a:extLst>
          </p:cNvPr>
          <p:cNvSpPr>
            <a:spLocks noGrp="1"/>
          </p:cNvSpPr>
          <p:nvPr>
            <p:ph type="body" sz="quarter" idx="22"/>
          </p:nvPr>
        </p:nvSpPr>
        <p:spPr>
          <a:xfrm>
            <a:off x="5995331" y="703717"/>
            <a:ext cx="4907197" cy="1331610"/>
          </a:xfrm>
        </p:spPr>
        <p:txBody>
          <a:bodyPr>
            <a:normAutofit fontScale="92500" lnSpcReduction="10000"/>
          </a:bodyPr>
          <a:lstStyle/>
          <a:p>
            <a:r>
              <a:rPr lang="en-US">
                <a:cs typeface="Calibri"/>
              </a:rPr>
              <a:t>GET TO KNOW YOUR POTENTIAL GREEN CONSUMERS</a:t>
            </a:r>
          </a:p>
        </p:txBody>
      </p:sp>
      <p:sp>
        <p:nvSpPr>
          <p:cNvPr id="4" name="Text Placeholder 3">
            <a:extLst>
              <a:ext uri="{FF2B5EF4-FFF2-40B4-BE49-F238E27FC236}">
                <a16:creationId xmlns:a16="http://schemas.microsoft.com/office/drawing/2014/main" id="{1799360E-8EAD-2BF1-8427-85DD22EC1F10}"/>
              </a:ext>
            </a:extLst>
          </p:cNvPr>
          <p:cNvSpPr>
            <a:spLocks noGrp="1"/>
          </p:cNvSpPr>
          <p:nvPr>
            <p:ph type="body" sz="quarter" idx="23"/>
          </p:nvPr>
        </p:nvSpPr>
        <p:spPr/>
        <p:txBody>
          <a:bodyPr/>
          <a:lstStyle/>
          <a:p>
            <a:r>
              <a:rPr lang="en-US" dirty="0">
                <a:cs typeface="Calibri"/>
              </a:rPr>
              <a:t>KEY ACTION</a:t>
            </a:r>
          </a:p>
          <a:p>
            <a:endParaRPr lang="en-US" dirty="0">
              <a:cs typeface="Calibri"/>
            </a:endParaRPr>
          </a:p>
          <a:p>
            <a:endParaRPr lang="en-US" dirty="0">
              <a:cs typeface="Calibri"/>
            </a:endParaRPr>
          </a:p>
        </p:txBody>
      </p:sp>
      <p:pic>
        <p:nvPicPr>
          <p:cNvPr id="7" name="Graphic 7" descr="Leaf with solid fill">
            <a:extLst>
              <a:ext uri="{FF2B5EF4-FFF2-40B4-BE49-F238E27FC236}">
                <a16:creationId xmlns:a16="http://schemas.microsoft.com/office/drawing/2014/main" id="{C921D036-66F4-284E-A57B-592883D382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9290" y="700177"/>
            <a:ext cx="727495" cy="727495"/>
          </a:xfrm>
          <a:prstGeom prst="rect">
            <a:avLst/>
          </a:prstGeom>
        </p:spPr>
      </p:pic>
      <p:pic>
        <p:nvPicPr>
          <p:cNvPr id="5" name="Graphic 5" descr="Target Audience outline">
            <a:extLst>
              <a:ext uri="{FF2B5EF4-FFF2-40B4-BE49-F238E27FC236}">
                <a16:creationId xmlns:a16="http://schemas.microsoft.com/office/drawing/2014/main" id="{414E2579-8AD4-B8DA-02BD-E7F8772432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3085" y="1302657"/>
            <a:ext cx="1809447" cy="1785257"/>
          </a:xfrm>
          <a:prstGeom prst="rect">
            <a:avLst/>
          </a:prstGeom>
        </p:spPr>
      </p:pic>
    </p:spTree>
    <p:extLst>
      <p:ext uri="{BB962C8B-B14F-4D97-AF65-F5344CB8AC3E}">
        <p14:creationId xmlns:p14="http://schemas.microsoft.com/office/powerpoint/2010/main" val="618930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9B3031-E9A2-CC4B-9224-120997A7B40B}"/>
              </a:ext>
            </a:extLst>
          </p:cNvPr>
          <p:cNvSpPr>
            <a:spLocks noGrp="1"/>
          </p:cNvSpPr>
          <p:nvPr>
            <p:ph type="body" sz="quarter" idx="17"/>
          </p:nvPr>
        </p:nvSpPr>
        <p:spPr>
          <a:xfrm>
            <a:off x="5003138" y="3779196"/>
            <a:ext cx="3791493" cy="1346387"/>
          </a:xfrm>
        </p:spPr>
        <p:txBody>
          <a:bodyPr>
            <a:normAutofit lnSpcReduction="10000"/>
          </a:bodyPr>
          <a:lstStyle/>
          <a:p>
            <a:r>
              <a:rPr lang="en-US">
                <a:cs typeface="Calibri"/>
              </a:rPr>
              <a:t>Greening your products</a:t>
            </a:r>
            <a:endParaRPr lang="en-US"/>
          </a:p>
        </p:txBody>
      </p:sp>
      <p:sp>
        <p:nvSpPr>
          <p:cNvPr id="3" name="Text Placeholder 2">
            <a:extLst>
              <a:ext uri="{FF2B5EF4-FFF2-40B4-BE49-F238E27FC236}">
                <a16:creationId xmlns:a16="http://schemas.microsoft.com/office/drawing/2014/main" id="{88163525-6403-A26B-A1D4-E1B6B7C7F270}"/>
              </a:ext>
            </a:extLst>
          </p:cNvPr>
          <p:cNvSpPr>
            <a:spLocks noGrp="1"/>
          </p:cNvSpPr>
          <p:nvPr>
            <p:ph type="body" sz="quarter" idx="18"/>
          </p:nvPr>
        </p:nvSpPr>
        <p:spPr/>
        <p:txBody>
          <a:bodyPr/>
          <a:lstStyle/>
          <a:p>
            <a:r>
              <a:rPr lang="en-US">
                <a:cs typeface="Calibri"/>
              </a:rPr>
              <a:t>SECTION O2</a:t>
            </a:r>
            <a:endParaRPr lang="en-US"/>
          </a:p>
        </p:txBody>
      </p:sp>
    </p:spTree>
    <p:extLst>
      <p:ext uri="{BB962C8B-B14F-4D97-AF65-F5344CB8AC3E}">
        <p14:creationId xmlns:p14="http://schemas.microsoft.com/office/powerpoint/2010/main" val="593004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508FFA-57CF-29E5-4E4F-B1AA9784FE7C}"/>
              </a:ext>
            </a:extLst>
          </p:cNvPr>
          <p:cNvSpPr>
            <a:spLocks noGrp="1"/>
          </p:cNvSpPr>
          <p:nvPr>
            <p:ph type="body" sz="quarter" idx="18"/>
          </p:nvPr>
        </p:nvSpPr>
        <p:spPr>
          <a:xfrm>
            <a:off x="2161309" y="400542"/>
            <a:ext cx="9646298" cy="5894565"/>
          </a:xfrm>
        </p:spPr>
        <p:txBody>
          <a:bodyPr>
            <a:normAutofit/>
          </a:bodyPr>
          <a:lstStyle/>
          <a:p>
            <a:r>
              <a:rPr lang="en-US" dirty="0">
                <a:solidFill>
                  <a:srgbClr val="297239"/>
                </a:solidFill>
                <a:ea typeface="+mn-lt"/>
                <a:cs typeface="+mn-lt"/>
              </a:rPr>
              <a:t>Why such a focus on green products?</a:t>
            </a:r>
          </a:p>
          <a:p>
            <a:endParaRPr lang="en-US" sz="2400">
              <a:ea typeface="+mn-lt"/>
              <a:cs typeface="+mn-lt"/>
            </a:endParaRPr>
          </a:p>
          <a:p>
            <a:r>
              <a:rPr lang="en-US" sz="2400" dirty="0">
                <a:ea typeface="+mn-lt"/>
                <a:cs typeface="+mn-lt"/>
              </a:rPr>
              <a:t>I</a:t>
            </a:r>
            <a:r>
              <a:rPr lang="en-US" sz="2800" dirty="0">
                <a:ea typeface="+mn-lt"/>
                <a:cs typeface="+mn-lt"/>
              </a:rPr>
              <a:t>n the past 50 years, humans have consumed more resources than in all previous history. This and other eco facts like</a:t>
            </a:r>
            <a:endParaRPr lang="en-US" sz="2800" dirty="0">
              <a:cs typeface="Calibri"/>
            </a:endParaRPr>
          </a:p>
          <a:p>
            <a:pPr marL="285750" indent="-285750">
              <a:buFont typeface="Arial"/>
              <a:buChar char="•"/>
            </a:pPr>
            <a:r>
              <a:rPr lang="en-US" sz="2800" dirty="0">
                <a:ea typeface="+mn-lt"/>
                <a:cs typeface="+mn-lt"/>
              </a:rPr>
              <a:t>9 out of 10 people worldwide breathe polluted air,</a:t>
            </a:r>
            <a:endParaRPr lang="en-US" sz="2800" dirty="0">
              <a:cs typeface="Calibri"/>
            </a:endParaRPr>
          </a:p>
          <a:p>
            <a:pPr marL="285750" indent="-285750">
              <a:buFont typeface="Arial"/>
              <a:buChar char="•"/>
            </a:pPr>
            <a:r>
              <a:rPr lang="en-US" sz="2800" dirty="0">
                <a:ea typeface="+mn-lt"/>
                <a:cs typeface="+mn-lt"/>
              </a:rPr>
              <a:t>500 Billion to 1 Trillion plastic bags end up in landfills each year worldwide, and</a:t>
            </a:r>
            <a:endParaRPr lang="en-US" sz="2800" dirty="0">
              <a:cs typeface="Calibri"/>
            </a:endParaRPr>
          </a:p>
          <a:p>
            <a:pPr marL="285750" indent="-285750">
              <a:buFont typeface="Arial"/>
              <a:buChar char="•"/>
            </a:pPr>
            <a:r>
              <a:rPr lang="en-US" sz="2800" dirty="0">
                <a:ea typeface="+mn-lt"/>
                <a:cs typeface="+mn-lt"/>
              </a:rPr>
              <a:t>A plastic bag can take up to 1,000 years to decompose, etc.</a:t>
            </a:r>
            <a:endParaRPr lang="en-US" sz="2800" dirty="0">
              <a:cs typeface="Calibri"/>
            </a:endParaRPr>
          </a:p>
          <a:p>
            <a:pPr indent="0"/>
            <a:r>
              <a:rPr lang="en-US" sz="2800" dirty="0">
                <a:ea typeface="+mn-lt"/>
                <a:cs typeface="+mn-lt"/>
              </a:rPr>
              <a:t>…has drawn great attention of the end consumer towards green products and their benefits.</a:t>
            </a:r>
            <a:endParaRPr lang="en-US" sz="2800" dirty="0">
              <a:cs typeface="Calibri"/>
            </a:endParaRPr>
          </a:p>
          <a:p>
            <a:pPr indent="0"/>
            <a:r>
              <a:rPr lang="en-US" sz="2800" dirty="0">
                <a:cs typeface="Calibri"/>
              </a:rPr>
              <a:t>But where are the market opportunities for green products and services?</a:t>
            </a:r>
          </a:p>
          <a:p>
            <a:endParaRPr lang="en-US" sz="2800" dirty="0">
              <a:cs typeface="Calibri"/>
            </a:endParaRPr>
          </a:p>
        </p:txBody>
      </p:sp>
      <p:sp>
        <p:nvSpPr>
          <p:cNvPr id="3" name="TextBox 2">
            <a:extLst>
              <a:ext uri="{FF2B5EF4-FFF2-40B4-BE49-F238E27FC236}">
                <a16:creationId xmlns:a16="http://schemas.microsoft.com/office/drawing/2014/main" id="{C45E71FB-95FB-6C6A-736A-064474ED7F79}"/>
              </a:ext>
            </a:extLst>
          </p:cNvPr>
          <p:cNvSpPr txBox="1"/>
          <p:nvPr/>
        </p:nvSpPr>
        <p:spPr>
          <a:xfrm>
            <a:off x="1552432" y="6277970"/>
            <a:ext cx="23873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hlinkClick r:id="rId2"/>
              </a:rPr>
              <a:t>Source</a:t>
            </a:r>
            <a:endParaRPr lang="en-US"/>
          </a:p>
        </p:txBody>
      </p:sp>
    </p:spTree>
    <p:extLst>
      <p:ext uri="{BB962C8B-B14F-4D97-AF65-F5344CB8AC3E}">
        <p14:creationId xmlns:p14="http://schemas.microsoft.com/office/powerpoint/2010/main" val="3348702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964B9C-66C4-FC78-DBF2-AE33050D2022}"/>
              </a:ext>
            </a:extLst>
          </p:cNvPr>
          <p:cNvSpPr>
            <a:spLocks noGrp="1"/>
          </p:cNvSpPr>
          <p:nvPr>
            <p:ph type="body" sz="quarter" idx="18"/>
          </p:nvPr>
        </p:nvSpPr>
        <p:spPr/>
        <p:txBody>
          <a:bodyPr vert="horz" lIns="91440" tIns="45720" rIns="91440" bIns="45720" rtlCol="0" anchor="t">
            <a:normAutofit/>
          </a:bodyPr>
          <a:lstStyle/>
          <a:p>
            <a:pPr algn="just"/>
            <a:r>
              <a:rPr lang="en-US" b="1" dirty="0">
                <a:cs typeface="Calibri"/>
              </a:rPr>
              <a:t> </a:t>
            </a:r>
            <a:r>
              <a:rPr lang="en-US" sz="3600" b="1" dirty="0">
                <a:cs typeface="Calibri"/>
              </a:rPr>
              <a:t> What is a green product?</a:t>
            </a:r>
          </a:p>
          <a:p>
            <a:pPr algn="just"/>
            <a:endParaRPr lang="en-US">
              <a:cs typeface="Calibri"/>
            </a:endParaRPr>
          </a:p>
          <a:p>
            <a:pPr marL="171450" algn="just"/>
            <a:r>
              <a:rPr lang="en-US" dirty="0">
                <a:cs typeface="Calibri"/>
              </a:rPr>
              <a:t>  In its simplest form, a </a:t>
            </a:r>
            <a:r>
              <a:rPr lang="en-US" dirty="0">
                <a:ea typeface="+mn-lt"/>
                <a:cs typeface="+mn-lt"/>
              </a:rPr>
              <a:t>green product (or service) is a sustainable product designed to minimize its environmental impacts during its whole life-cycle and even after it’s of no use.</a:t>
            </a:r>
            <a:br>
              <a:rPr lang="en-US" dirty="0">
                <a:ea typeface="+mn-lt"/>
                <a:cs typeface="+mn-lt"/>
              </a:rPr>
            </a:br>
            <a:br>
              <a:rPr lang="en-US" dirty="0">
                <a:cs typeface="Calibri"/>
              </a:rPr>
            </a:br>
            <a:r>
              <a:rPr lang="en-US" dirty="0">
                <a:cs typeface="Calibri"/>
              </a:rPr>
              <a:t>They are typically </a:t>
            </a:r>
            <a:r>
              <a:rPr lang="en-US" dirty="0">
                <a:ea typeface="+mn-lt"/>
                <a:cs typeface="+mn-lt"/>
              </a:rPr>
              <a:t>manufactured using toxic-free ingredients and environmentally-friendly procedures and they are can be certified by recognized organizations. </a:t>
            </a:r>
          </a:p>
        </p:txBody>
      </p:sp>
      <p:sp>
        <p:nvSpPr>
          <p:cNvPr id="10" name="TextBox 9">
            <a:extLst>
              <a:ext uri="{FF2B5EF4-FFF2-40B4-BE49-F238E27FC236}">
                <a16:creationId xmlns:a16="http://schemas.microsoft.com/office/drawing/2014/main" id="{99792FD3-98E5-888B-1767-C5BB03D99BE3}"/>
              </a:ext>
            </a:extLst>
          </p:cNvPr>
          <p:cNvSpPr txBox="1"/>
          <p:nvPr/>
        </p:nvSpPr>
        <p:spPr>
          <a:xfrm>
            <a:off x="5464790" y="6312089"/>
            <a:ext cx="23873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hlinkClick r:id="rId2"/>
              </a:rPr>
              <a:t>Source</a:t>
            </a:r>
            <a:endParaRPr lang="en-US"/>
          </a:p>
        </p:txBody>
      </p:sp>
      <p:pic>
        <p:nvPicPr>
          <p:cNvPr id="3" name="Picture 3" descr="A picture containing text, table, indoor&#10;&#10;Description automatically generated">
            <a:extLst>
              <a:ext uri="{FF2B5EF4-FFF2-40B4-BE49-F238E27FC236}">
                <a16:creationId xmlns:a16="http://schemas.microsoft.com/office/drawing/2014/main" id="{43284A0D-E48E-4E4C-9182-FE47B89AC27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00743" y="1788257"/>
            <a:ext cx="4163180" cy="2785580"/>
          </a:xfrm>
          <a:prstGeom prst="rect">
            <a:avLst/>
          </a:prstGeom>
        </p:spPr>
      </p:pic>
    </p:spTree>
    <p:extLst>
      <p:ext uri="{BB962C8B-B14F-4D97-AF65-F5344CB8AC3E}">
        <p14:creationId xmlns:p14="http://schemas.microsoft.com/office/powerpoint/2010/main" val="811428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25C7B2-9CA1-BF8A-A3B2-FC897AB9C1E6}"/>
              </a:ext>
            </a:extLst>
          </p:cNvPr>
          <p:cNvSpPr>
            <a:spLocks noGrp="1"/>
          </p:cNvSpPr>
          <p:nvPr>
            <p:ph type="body" sz="quarter" idx="30"/>
          </p:nvPr>
        </p:nvSpPr>
        <p:spPr>
          <a:xfrm>
            <a:off x="2821587" y="4521064"/>
            <a:ext cx="2337492" cy="1805973"/>
          </a:xfrm>
        </p:spPr>
        <p:txBody>
          <a:bodyPr vert="horz" lIns="91440" tIns="45720" rIns="91440" bIns="45720" rtlCol="0" anchor="t">
            <a:noAutofit/>
          </a:bodyPr>
          <a:lstStyle/>
          <a:p>
            <a:r>
              <a:rPr lang="en-US" sz="1800" b="1">
                <a:ea typeface="+mn-lt"/>
                <a:cs typeface="+mn-lt"/>
              </a:rPr>
              <a:t>Low maintenance:</a:t>
            </a:r>
            <a:r>
              <a:rPr lang="en-US" sz="1800">
                <a:ea typeface="+mn-lt"/>
                <a:cs typeface="+mn-lt"/>
              </a:rPr>
              <a:t> If operated responsibly and maintained properly, green products can be low maintenance costs</a:t>
            </a:r>
            <a:endParaRPr lang="en-US" sz="1800"/>
          </a:p>
        </p:txBody>
      </p:sp>
      <p:sp>
        <p:nvSpPr>
          <p:cNvPr id="3" name="Text Placeholder 2">
            <a:extLst>
              <a:ext uri="{FF2B5EF4-FFF2-40B4-BE49-F238E27FC236}">
                <a16:creationId xmlns:a16="http://schemas.microsoft.com/office/drawing/2014/main" id="{294887A1-BB4D-ED54-59F7-456CCBA0E486}"/>
              </a:ext>
            </a:extLst>
          </p:cNvPr>
          <p:cNvSpPr>
            <a:spLocks noGrp="1"/>
          </p:cNvSpPr>
          <p:nvPr>
            <p:ph type="body" sz="quarter" idx="31"/>
          </p:nvPr>
        </p:nvSpPr>
        <p:spPr>
          <a:xfrm>
            <a:off x="607461" y="4539912"/>
            <a:ext cx="2192350" cy="1914830"/>
          </a:xfrm>
        </p:spPr>
        <p:txBody>
          <a:bodyPr vert="horz" lIns="91440" tIns="45720" rIns="91440" bIns="45720" rtlCol="0" anchor="t">
            <a:normAutofit fontScale="92500" lnSpcReduction="10000"/>
          </a:bodyPr>
          <a:lstStyle/>
          <a:p>
            <a:r>
              <a:rPr lang="en-US" sz="1900" b="1">
                <a:ea typeface="+mn-lt"/>
                <a:cs typeface="+mn-lt"/>
              </a:rPr>
              <a:t>Cost-effective products -</a:t>
            </a:r>
            <a:r>
              <a:rPr lang="en-US" sz="1900">
                <a:ea typeface="+mn-lt"/>
                <a:cs typeface="+mn-lt"/>
              </a:rPr>
              <a:t> green products often last longer than conventional products because they are often renewable</a:t>
            </a:r>
            <a:endParaRPr lang="en-US" sz="1900"/>
          </a:p>
        </p:txBody>
      </p:sp>
      <p:sp>
        <p:nvSpPr>
          <p:cNvPr id="4" name="Text Placeholder 3">
            <a:extLst>
              <a:ext uri="{FF2B5EF4-FFF2-40B4-BE49-F238E27FC236}">
                <a16:creationId xmlns:a16="http://schemas.microsoft.com/office/drawing/2014/main" id="{FE8FA72C-71A7-51DE-8CA3-1ACA03CF7B56}"/>
              </a:ext>
            </a:extLst>
          </p:cNvPr>
          <p:cNvSpPr>
            <a:spLocks noGrp="1"/>
          </p:cNvSpPr>
          <p:nvPr>
            <p:ph type="body" sz="quarter" idx="32"/>
          </p:nvPr>
        </p:nvSpPr>
        <p:spPr>
          <a:xfrm>
            <a:off x="6851094" y="4535946"/>
            <a:ext cx="2180253" cy="1926924"/>
          </a:xfrm>
        </p:spPr>
        <p:txBody>
          <a:bodyPr vert="horz" lIns="91440" tIns="45720" rIns="91440" bIns="45720" rtlCol="0" anchor="t">
            <a:noAutofit/>
          </a:bodyPr>
          <a:lstStyle/>
          <a:p>
            <a:r>
              <a:rPr lang="en-US" sz="1800" b="1">
                <a:ea typeface="+mn-lt"/>
                <a:cs typeface="+mn-lt"/>
              </a:rPr>
              <a:t>Prevents overuse of resources</a:t>
            </a:r>
            <a:r>
              <a:rPr lang="en-US" sz="1800">
                <a:ea typeface="+mn-lt"/>
                <a:cs typeface="+mn-lt"/>
              </a:rPr>
              <a:t>: Green products reduce the threat of overuse of resources and fossil fuels</a:t>
            </a:r>
            <a:endParaRPr lang="en-US" sz="1800"/>
          </a:p>
        </p:txBody>
      </p:sp>
      <p:sp>
        <p:nvSpPr>
          <p:cNvPr id="5" name="Text Placeholder 4">
            <a:extLst>
              <a:ext uri="{FF2B5EF4-FFF2-40B4-BE49-F238E27FC236}">
                <a16:creationId xmlns:a16="http://schemas.microsoft.com/office/drawing/2014/main" id="{7E7C654C-2545-08F4-305D-E603A3E57A97}"/>
              </a:ext>
            </a:extLst>
          </p:cNvPr>
          <p:cNvSpPr>
            <a:spLocks noGrp="1"/>
          </p:cNvSpPr>
          <p:nvPr>
            <p:ph type="body" sz="quarter" idx="33"/>
          </p:nvPr>
        </p:nvSpPr>
        <p:spPr>
          <a:xfrm>
            <a:off x="4890968" y="4542698"/>
            <a:ext cx="2180254" cy="1987401"/>
          </a:xfrm>
        </p:spPr>
        <p:txBody>
          <a:bodyPr vert="horz" lIns="91440" tIns="45720" rIns="91440" bIns="45720" rtlCol="0" anchor="t">
            <a:noAutofit/>
          </a:bodyPr>
          <a:lstStyle/>
          <a:p>
            <a:r>
              <a:rPr lang="en-US" sz="1800" b="1">
                <a:ea typeface="+mn-lt"/>
                <a:cs typeface="+mn-lt"/>
              </a:rPr>
              <a:t>Improves health: </a:t>
            </a:r>
            <a:br>
              <a:rPr lang="en-US" sz="1800" b="1">
                <a:ea typeface="+mn-lt"/>
                <a:cs typeface="+mn-lt"/>
              </a:rPr>
            </a:br>
            <a:r>
              <a:rPr lang="en-US" sz="1800">
                <a:ea typeface="+mn-lt"/>
                <a:cs typeface="+mn-lt"/>
              </a:rPr>
              <a:t>products that are free from harmful chemicals can improve physical and mental health.</a:t>
            </a:r>
            <a:endParaRPr lang="en-US" sz="1800">
              <a:cs typeface="Calibri"/>
            </a:endParaRPr>
          </a:p>
        </p:txBody>
      </p:sp>
      <p:sp>
        <p:nvSpPr>
          <p:cNvPr id="6" name="Text Placeholder 5">
            <a:extLst>
              <a:ext uri="{FF2B5EF4-FFF2-40B4-BE49-F238E27FC236}">
                <a16:creationId xmlns:a16="http://schemas.microsoft.com/office/drawing/2014/main" id="{56450B31-556D-88CD-EEF2-E47B39F102B6}"/>
              </a:ext>
            </a:extLst>
          </p:cNvPr>
          <p:cNvSpPr>
            <a:spLocks noGrp="1"/>
          </p:cNvSpPr>
          <p:nvPr>
            <p:ph type="body" sz="quarter" idx="34"/>
          </p:nvPr>
        </p:nvSpPr>
        <p:spPr>
          <a:xfrm>
            <a:off x="9355503" y="4545554"/>
            <a:ext cx="2228635" cy="1926924"/>
          </a:xfrm>
        </p:spPr>
        <p:txBody>
          <a:bodyPr vert="horz" lIns="91440" tIns="45720" rIns="91440" bIns="45720" rtlCol="0" anchor="t">
            <a:normAutofit lnSpcReduction="10000"/>
          </a:bodyPr>
          <a:lstStyle/>
          <a:p>
            <a:r>
              <a:rPr lang="en-US" sz="1800" b="1">
                <a:ea typeface="+mn-lt"/>
                <a:cs typeface="+mn-lt"/>
              </a:rPr>
              <a:t>Protects the environment:</a:t>
            </a:r>
            <a:r>
              <a:rPr lang="en-US" sz="1800">
                <a:ea typeface="+mn-lt"/>
                <a:cs typeface="+mn-lt"/>
              </a:rPr>
              <a:t> Green products are made from organic and biodegradable materials and hence prevents pollution</a:t>
            </a:r>
            <a:endParaRPr lang="en-US" sz="1800"/>
          </a:p>
        </p:txBody>
      </p:sp>
      <p:sp>
        <p:nvSpPr>
          <p:cNvPr id="7" name="Text Placeholder 6">
            <a:extLst>
              <a:ext uri="{FF2B5EF4-FFF2-40B4-BE49-F238E27FC236}">
                <a16:creationId xmlns:a16="http://schemas.microsoft.com/office/drawing/2014/main" id="{C4CEA331-C280-1D74-87E7-725494D5BF91}"/>
              </a:ext>
            </a:extLst>
          </p:cNvPr>
          <p:cNvSpPr>
            <a:spLocks noGrp="1"/>
          </p:cNvSpPr>
          <p:nvPr>
            <p:ph type="body" sz="quarter" idx="29"/>
          </p:nvPr>
        </p:nvSpPr>
        <p:spPr/>
        <p:txBody>
          <a:bodyPr vert="horz" lIns="91440" tIns="45720" rIns="91440" bIns="45720" rtlCol="0" anchor="t">
            <a:normAutofit lnSpcReduction="10000"/>
          </a:bodyPr>
          <a:lstStyle/>
          <a:p>
            <a:r>
              <a:rPr lang="en-US">
                <a:cs typeface="Calibri"/>
              </a:rPr>
              <a:t>Some of the advantages of greening your products</a:t>
            </a:r>
            <a:endParaRPr lang="en-US"/>
          </a:p>
        </p:txBody>
      </p:sp>
      <p:sp>
        <p:nvSpPr>
          <p:cNvPr id="8" name="TextBox 7">
            <a:extLst>
              <a:ext uri="{FF2B5EF4-FFF2-40B4-BE49-F238E27FC236}">
                <a16:creationId xmlns:a16="http://schemas.microsoft.com/office/drawing/2014/main" id="{BF2E8D28-5A54-7B17-5212-A0CD8FA39F58}"/>
              </a:ext>
            </a:extLst>
          </p:cNvPr>
          <p:cNvSpPr txBox="1"/>
          <p:nvPr/>
        </p:nvSpPr>
        <p:spPr>
          <a:xfrm>
            <a:off x="1614714" y="2503714"/>
            <a:ext cx="108857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a:solidFill>
                  <a:srgbClr val="297239"/>
                </a:solidFill>
                <a:cs typeface="Calibri"/>
              </a:rPr>
              <a:t>G</a:t>
            </a:r>
          </a:p>
        </p:txBody>
      </p:sp>
      <p:sp>
        <p:nvSpPr>
          <p:cNvPr id="9" name="TextBox 8">
            <a:extLst>
              <a:ext uri="{FF2B5EF4-FFF2-40B4-BE49-F238E27FC236}">
                <a16:creationId xmlns:a16="http://schemas.microsoft.com/office/drawing/2014/main" id="{5855D2CC-5FEC-DC37-277A-D684EA42CA9A}"/>
              </a:ext>
            </a:extLst>
          </p:cNvPr>
          <p:cNvSpPr txBox="1"/>
          <p:nvPr/>
        </p:nvSpPr>
        <p:spPr>
          <a:xfrm>
            <a:off x="3537856" y="2431142"/>
            <a:ext cx="108857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a:solidFill>
                  <a:srgbClr val="297239"/>
                </a:solidFill>
                <a:cs typeface="Calibri"/>
              </a:rPr>
              <a:t>R</a:t>
            </a:r>
          </a:p>
        </p:txBody>
      </p:sp>
      <p:sp>
        <p:nvSpPr>
          <p:cNvPr id="10" name="TextBox 9">
            <a:extLst>
              <a:ext uri="{FF2B5EF4-FFF2-40B4-BE49-F238E27FC236}">
                <a16:creationId xmlns:a16="http://schemas.microsoft.com/office/drawing/2014/main" id="{3B88854A-29BB-27F8-91B5-7CA0A3741814}"/>
              </a:ext>
            </a:extLst>
          </p:cNvPr>
          <p:cNvSpPr txBox="1"/>
          <p:nvPr/>
        </p:nvSpPr>
        <p:spPr>
          <a:xfrm>
            <a:off x="5557760" y="2431141"/>
            <a:ext cx="108857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a:solidFill>
                  <a:srgbClr val="297239"/>
                </a:solidFill>
                <a:cs typeface="Calibri"/>
              </a:rPr>
              <a:t>E</a:t>
            </a:r>
          </a:p>
        </p:txBody>
      </p:sp>
      <p:sp>
        <p:nvSpPr>
          <p:cNvPr id="11" name="TextBox 10">
            <a:extLst>
              <a:ext uri="{FF2B5EF4-FFF2-40B4-BE49-F238E27FC236}">
                <a16:creationId xmlns:a16="http://schemas.microsoft.com/office/drawing/2014/main" id="{35180DA4-ED19-A578-D629-1152F589D901}"/>
              </a:ext>
            </a:extLst>
          </p:cNvPr>
          <p:cNvSpPr txBox="1"/>
          <p:nvPr/>
        </p:nvSpPr>
        <p:spPr>
          <a:xfrm>
            <a:off x="3828141" y="2721427"/>
            <a:ext cx="108857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7200">
              <a:solidFill>
                <a:srgbClr val="297239"/>
              </a:solidFill>
              <a:cs typeface="Calibri"/>
            </a:endParaRPr>
          </a:p>
        </p:txBody>
      </p:sp>
      <p:sp>
        <p:nvSpPr>
          <p:cNvPr id="12" name="TextBox 11">
            <a:extLst>
              <a:ext uri="{FF2B5EF4-FFF2-40B4-BE49-F238E27FC236}">
                <a16:creationId xmlns:a16="http://schemas.microsoft.com/office/drawing/2014/main" id="{214BB110-DE66-D448-1F27-F6068C0ECB7F}"/>
              </a:ext>
            </a:extLst>
          </p:cNvPr>
          <p:cNvSpPr txBox="1"/>
          <p:nvPr/>
        </p:nvSpPr>
        <p:spPr>
          <a:xfrm>
            <a:off x="7529284" y="2431141"/>
            <a:ext cx="108857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a:solidFill>
                  <a:srgbClr val="297239"/>
                </a:solidFill>
                <a:cs typeface="Calibri"/>
              </a:rPr>
              <a:t>E</a:t>
            </a:r>
          </a:p>
        </p:txBody>
      </p:sp>
      <p:sp>
        <p:nvSpPr>
          <p:cNvPr id="13" name="TextBox 12">
            <a:extLst>
              <a:ext uri="{FF2B5EF4-FFF2-40B4-BE49-F238E27FC236}">
                <a16:creationId xmlns:a16="http://schemas.microsoft.com/office/drawing/2014/main" id="{F19926F5-BD3B-4799-2B9A-27D81C90095E}"/>
              </a:ext>
            </a:extLst>
          </p:cNvPr>
          <p:cNvSpPr txBox="1"/>
          <p:nvPr/>
        </p:nvSpPr>
        <p:spPr>
          <a:xfrm>
            <a:off x="9452427" y="2431142"/>
            <a:ext cx="108857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a:solidFill>
                  <a:srgbClr val="297239"/>
                </a:solidFill>
                <a:cs typeface="Calibri"/>
              </a:rPr>
              <a:t>N</a:t>
            </a:r>
          </a:p>
        </p:txBody>
      </p:sp>
    </p:spTree>
    <p:extLst>
      <p:ext uri="{BB962C8B-B14F-4D97-AF65-F5344CB8AC3E}">
        <p14:creationId xmlns:p14="http://schemas.microsoft.com/office/powerpoint/2010/main" val="3248717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731E2E-E1D1-BF82-50FE-8A984F03F2B4}"/>
              </a:ext>
            </a:extLst>
          </p:cNvPr>
          <p:cNvSpPr>
            <a:spLocks noGrp="1"/>
          </p:cNvSpPr>
          <p:nvPr>
            <p:ph type="body" sz="quarter" idx="25"/>
          </p:nvPr>
        </p:nvSpPr>
        <p:spPr/>
        <p:txBody>
          <a:bodyPr vert="horz" lIns="91440" tIns="45720" rIns="91440" bIns="45720" rtlCol="0" anchor="t">
            <a:normAutofit/>
          </a:bodyPr>
          <a:lstStyle/>
          <a:p>
            <a:pPr marL="0" indent="0"/>
            <a:r>
              <a:rPr lang="en-US" b="0">
                <a:solidFill>
                  <a:srgbClr val="000000"/>
                </a:solidFill>
                <a:cs typeface="Calibri"/>
              </a:rPr>
              <a:t>Those that save</a:t>
            </a:r>
            <a:r>
              <a:rPr lang="en-US" b="0">
                <a:solidFill>
                  <a:srgbClr val="000000"/>
                </a:solidFill>
                <a:ea typeface="+mn-lt"/>
                <a:cs typeface="+mn-lt"/>
              </a:rPr>
              <a:t> energy or water</a:t>
            </a:r>
            <a:endParaRPr lang="en-US">
              <a:solidFill>
                <a:srgbClr val="000000"/>
              </a:solidFill>
              <a:cs typeface="Calibri"/>
            </a:endParaRPr>
          </a:p>
          <a:p>
            <a:endParaRPr lang="en-US">
              <a:solidFill>
                <a:srgbClr val="000000"/>
              </a:solidFill>
              <a:cs typeface="Calibri"/>
            </a:endParaRPr>
          </a:p>
        </p:txBody>
      </p:sp>
      <p:sp>
        <p:nvSpPr>
          <p:cNvPr id="3" name="Text Placeholder 2">
            <a:extLst>
              <a:ext uri="{FF2B5EF4-FFF2-40B4-BE49-F238E27FC236}">
                <a16:creationId xmlns:a16="http://schemas.microsoft.com/office/drawing/2014/main" id="{B509A1B5-45AA-AD7E-BAEF-B2A869860690}"/>
              </a:ext>
            </a:extLst>
          </p:cNvPr>
          <p:cNvSpPr>
            <a:spLocks noGrp="1"/>
          </p:cNvSpPr>
          <p:nvPr>
            <p:ph type="body" sz="quarter" idx="31"/>
          </p:nvPr>
        </p:nvSpPr>
        <p:spPr>
          <a:xfrm>
            <a:off x="2755762" y="4421800"/>
            <a:ext cx="2379493" cy="1958372"/>
          </a:xfrm>
        </p:spPr>
        <p:txBody>
          <a:bodyPr vert="horz" lIns="91440" tIns="45720" rIns="91440" bIns="45720" rtlCol="0" anchor="t">
            <a:normAutofit/>
          </a:bodyPr>
          <a:lstStyle/>
          <a:p>
            <a:pPr marL="0" indent="0"/>
            <a:r>
              <a:rPr lang="en-US" b="0">
                <a:solidFill>
                  <a:srgbClr val="000000"/>
                </a:solidFill>
                <a:ea typeface="+mn-lt"/>
                <a:cs typeface="+mn-lt"/>
              </a:rPr>
              <a:t>Those that contribute to a safe, healthy environment by reducing or blocking the spread of pollutants</a:t>
            </a:r>
            <a:endParaRPr lang="en-US">
              <a:solidFill>
                <a:srgbClr val="000000"/>
              </a:solidFill>
              <a:cs typeface="Calibri"/>
            </a:endParaRPr>
          </a:p>
          <a:p>
            <a:endParaRPr lang="en-US">
              <a:solidFill>
                <a:srgbClr val="000000"/>
              </a:solidFill>
              <a:cs typeface="Calibri"/>
            </a:endParaRPr>
          </a:p>
        </p:txBody>
      </p:sp>
      <p:sp>
        <p:nvSpPr>
          <p:cNvPr id="4" name="Text Placeholder 3">
            <a:extLst>
              <a:ext uri="{FF2B5EF4-FFF2-40B4-BE49-F238E27FC236}">
                <a16:creationId xmlns:a16="http://schemas.microsoft.com/office/drawing/2014/main" id="{E24FC5F1-04FB-C724-19F2-165120E183DC}"/>
              </a:ext>
            </a:extLst>
          </p:cNvPr>
          <p:cNvSpPr>
            <a:spLocks noGrp="1"/>
          </p:cNvSpPr>
          <p:nvPr>
            <p:ph type="body" sz="quarter" idx="33"/>
          </p:nvPr>
        </p:nvSpPr>
        <p:spPr>
          <a:xfrm>
            <a:off x="5078733" y="4353561"/>
            <a:ext cx="2061046" cy="1969745"/>
          </a:xfrm>
        </p:spPr>
        <p:txBody>
          <a:bodyPr vert="horz" lIns="91440" tIns="45720" rIns="91440" bIns="45720" rtlCol="0" anchor="t">
            <a:normAutofit/>
          </a:bodyPr>
          <a:lstStyle/>
          <a:p>
            <a:r>
              <a:rPr lang="en-US" b="0">
                <a:solidFill>
                  <a:srgbClr val="000000"/>
                </a:solidFill>
                <a:cs typeface="Calibri"/>
              </a:rPr>
              <a:t>Those that </a:t>
            </a:r>
            <a:r>
              <a:rPr lang="en-US" b="0">
                <a:solidFill>
                  <a:srgbClr val="000000"/>
                </a:solidFill>
                <a:ea typeface="+mn-lt"/>
                <a:cs typeface="+mn-lt"/>
              </a:rPr>
              <a:t>avoid certain chemical emissions.</a:t>
            </a:r>
            <a:endParaRPr lang="en-US" b="0">
              <a:solidFill>
                <a:srgbClr val="000000"/>
              </a:solidFill>
              <a:cs typeface="Calibri"/>
            </a:endParaRPr>
          </a:p>
        </p:txBody>
      </p:sp>
      <p:sp>
        <p:nvSpPr>
          <p:cNvPr id="5" name="Text Placeholder 4">
            <a:extLst>
              <a:ext uri="{FF2B5EF4-FFF2-40B4-BE49-F238E27FC236}">
                <a16:creationId xmlns:a16="http://schemas.microsoft.com/office/drawing/2014/main" id="{EF5F8384-6696-6BC8-7DA9-4A95F47AA5FC}"/>
              </a:ext>
            </a:extLst>
          </p:cNvPr>
          <p:cNvSpPr>
            <a:spLocks noGrp="1"/>
          </p:cNvSpPr>
          <p:nvPr>
            <p:ph type="body" sz="quarter" idx="35"/>
          </p:nvPr>
        </p:nvSpPr>
        <p:spPr>
          <a:xfrm>
            <a:off x="7244746" y="4353561"/>
            <a:ext cx="2061046" cy="1810521"/>
          </a:xfrm>
        </p:spPr>
        <p:txBody>
          <a:bodyPr vert="horz" lIns="91440" tIns="45720" rIns="91440" bIns="45720" rtlCol="0" anchor="t">
            <a:normAutofit lnSpcReduction="10000"/>
          </a:bodyPr>
          <a:lstStyle/>
          <a:p>
            <a:r>
              <a:rPr lang="en-US" b="0">
                <a:solidFill>
                  <a:srgbClr val="000000"/>
                </a:solidFill>
                <a:cs typeface="Calibri"/>
              </a:rPr>
              <a:t>Those that c</a:t>
            </a:r>
            <a:r>
              <a:rPr lang="en-US" b="0">
                <a:solidFill>
                  <a:srgbClr val="000000"/>
                </a:solidFill>
                <a:ea typeface="+mn-lt"/>
                <a:cs typeface="+mn-lt"/>
              </a:rPr>
              <a:t>onserve natural resources and/or reduce the materials needed </a:t>
            </a:r>
          </a:p>
        </p:txBody>
      </p:sp>
      <p:sp>
        <p:nvSpPr>
          <p:cNvPr id="6" name="Text Placeholder 5">
            <a:extLst>
              <a:ext uri="{FF2B5EF4-FFF2-40B4-BE49-F238E27FC236}">
                <a16:creationId xmlns:a16="http://schemas.microsoft.com/office/drawing/2014/main" id="{71B42698-E7B8-9122-3728-99E764507E7D}"/>
              </a:ext>
            </a:extLst>
          </p:cNvPr>
          <p:cNvSpPr>
            <a:spLocks noGrp="1"/>
          </p:cNvSpPr>
          <p:nvPr>
            <p:ph type="body" sz="quarter" idx="37"/>
          </p:nvPr>
        </p:nvSpPr>
        <p:spPr/>
        <p:txBody>
          <a:bodyPr vert="horz" lIns="91440" tIns="45720" rIns="91440" bIns="45720" rtlCol="0" anchor="t">
            <a:normAutofit lnSpcReduction="10000"/>
          </a:bodyPr>
          <a:lstStyle/>
          <a:p>
            <a:r>
              <a:rPr lang="en-US" b="0">
                <a:solidFill>
                  <a:srgbClr val="000000"/>
                </a:solidFill>
                <a:ea typeface="+mn-lt"/>
                <a:cs typeface="+mn-lt"/>
              </a:rPr>
              <a:t>Those that are made with salvaged, recycled, or waste content</a:t>
            </a:r>
            <a:endParaRPr lang="en-US">
              <a:solidFill>
                <a:srgbClr val="000000"/>
              </a:solidFill>
              <a:cs typeface="Calibri"/>
            </a:endParaRPr>
          </a:p>
        </p:txBody>
      </p:sp>
      <p:sp>
        <p:nvSpPr>
          <p:cNvPr id="7" name="Text Placeholder 6">
            <a:extLst>
              <a:ext uri="{FF2B5EF4-FFF2-40B4-BE49-F238E27FC236}">
                <a16:creationId xmlns:a16="http://schemas.microsoft.com/office/drawing/2014/main" id="{F99A3697-3157-861F-51E5-FB8B59A24B22}"/>
              </a:ext>
            </a:extLst>
          </p:cNvPr>
          <p:cNvSpPr>
            <a:spLocks noGrp="1"/>
          </p:cNvSpPr>
          <p:nvPr>
            <p:ph type="body" sz="quarter" idx="29"/>
          </p:nvPr>
        </p:nvSpPr>
        <p:spPr/>
        <p:txBody>
          <a:bodyPr vert="horz" lIns="91440" tIns="45720" rIns="91440" bIns="45720" rtlCol="0" anchor="t">
            <a:normAutofit lnSpcReduction="10000"/>
          </a:bodyPr>
          <a:lstStyle/>
          <a:p>
            <a:r>
              <a:rPr lang="en-US" b="1">
                <a:solidFill>
                  <a:srgbClr val="0B582E"/>
                </a:solidFill>
                <a:ea typeface="+mn-lt"/>
                <a:cs typeface="+mn-lt"/>
              </a:rPr>
              <a:t>Green Products can be typically </a:t>
            </a:r>
            <a:r>
              <a:rPr lang="en-US" b="1" err="1">
                <a:solidFill>
                  <a:srgbClr val="0B582E"/>
                </a:solidFill>
                <a:ea typeface="+mn-lt"/>
                <a:cs typeface="+mn-lt"/>
              </a:rPr>
              <a:t>characterised</a:t>
            </a:r>
            <a:r>
              <a:rPr lang="en-US" b="1">
                <a:solidFill>
                  <a:srgbClr val="0B582E"/>
                </a:solidFill>
                <a:ea typeface="+mn-lt"/>
                <a:cs typeface="+mn-lt"/>
              </a:rPr>
              <a:t> in five ways..</a:t>
            </a:r>
            <a:endParaRPr lang="en-US" b="1">
              <a:solidFill>
                <a:srgbClr val="0B582E"/>
              </a:solidFill>
              <a:cs typeface="Calibri"/>
            </a:endParaRPr>
          </a:p>
        </p:txBody>
      </p:sp>
      <p:pic>
        <p:nvPicPr>
          <p:cNvPr id="8" name="Graphic 8" descr="Renewable Energy with solid fill">
            <a:extLst>
              <a:ext uri="{FF2B5EF4-FFF2-40B4-BE49-F238E27FC236}">
                <a16:creationId xmlns:a16="http://schemas.microsoft.com/office/drawing/2014/main" id="{3969CB75-8790-BF92-3049-48256F8E9B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8382" y="2016457"/>
            <a:ext cx="914400" cy="914400"/>
          </a:xfrm>
          <a:prstGeom prst="rect">
            <a:avLst/>
          </a:prstGeom>
        </p:spPr>
      </p:pic>
      <p:sp>
        <p:nvSpPr>
          <p:cNvPr id="9" name="TextBox 8">
            <a:extLst>
              <a:ext uri="{FF2B5EF4-FFF2-40B4-BE49-F238E27FC236}">
                <a16:creationId xmlns:a16="http://schemas.microsoft.com/office/drawing/2014/main" id="{AEDF1CEA-E582-9397-A2CC-E24B264AB131}"/>
              </a:ext>
            </a:extLst>
          </p:cNvPr>
          <p:cNvSpPr txBox="1"/>
          <p:nvPr/>
        </p:nvSpPr>
        <p:spPr>
          <a:xfrm>
            <a:off x="85298" y="6380328"/>
            <a:ext cx="21836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hlinkClick r:id="rId4"/>
              </a:rPr>
              <a:t>Source</a:t>
            </a:r>
            <a:endParaRPr lang="en-US"/>
          </a:p>
        </p:txBody>
      </p:sp>
      <p:pic>
        <p:nvPicPr>
          <p:cNvPr id="10" name="Graphic 10" descr="Heart with pulse outline">
            <a:extLst>
              <a:ext uri="{FF2B5EF4-FFF2-40B4-BE49-F238E27FC236}">
                <a16:creationId xmlns:a16="http://schemas.microsoft.com/office/drawing/2014/main" id="{F766C77B-9604-2961-1F69-11A160729F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0651" y="2016457"/>
            <a:ext cx="914400" cy="914400"/>
          </a:xfrm>
          <a:prstGeom prst="rect">
            <a:avLst/>
          </a:prstGeom>
        </p:spPr>
      </p:pic>
      <p:pic>
        <p:nvPicPr>
          <p:cNvPr id="11" name="Graphic 11" descr="Radioactive with solid fill">
            <a:extLst>
              <a:ext uri="{FF2B5EF4-FFF2-40B4-BE49-F238E27FC236}">
                <a16:creationId xmlns:a16="http://schemas.microsoft.com/office/drawing/2014/main" id="{CC6CA445-8ED1-71BE-79FE-74253BB7E5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0173" y="1936845"/>
            <a:ext cx="914400" cy="914400"/>
          </a:xfrm>
          <a:prstGeom prst="rect">
            <a:avLst/>
          </a:prstGeom>
        </p:spPr>
      </p:pic>
      <p:pic>
        <p:nvPicPr>
          <p:cNvPr id="12" name="Graphic 12" descr="Add with solid fill">
            <a:extLst>
              <a:ext uri="{FF2B5EF4-FFF2-40B4-BE49-F238E27FC236}">
                <a16:creationId xmlns:a16="http://schemas.microsoft.com/office/drawing/2014/main" id="{250CAD18-7A6F-982B-9963-4D0F6A880C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760000">
            <a:off x="5638800" y="2130188"/>
            <a:ext cx="914400" cy="914400"/>
          </a:xfrm>
          <a:prstGeom prst="rect">
            <a:avLst/>
          </a:prstGeom>
        </p:spPr>
      </p:pic>
      <p:pic>
        <p:nvPicPr>
          <p:cNvPr id="13" name="Graphic 13" descr="Open hand with plant with solid fill">
            <a:extLst>
              <a:ext uri="{FF2B5EF4-FFF2-40B4-BE49-F238E27FC236}">
                <a16:creationId xmlns:a16="http://schemas.microsoft.com/office/drawing/2014/main" id="{E6C0640D-B6BB-5AD3-DE91-C0A5AB8CAD6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22442" y="2016457"/>
            <a:ext cx="914400" cy="914400"/>
          </a:xfrm>
          <a:prstGeom prst="rect">
            <a:avLst/>
          </a:prstGeom>
        </p:spPr>
      </p:pic>
      <p:pic>
        <p:nvPicPr>
          <p:cNvPr id="14" name="Graphic 14" descr="Sustainability with solid fill">
            <a:extLst>
              <a:ext uri="{FF2B5EF4-FFF2-40B4-BE49-F238E27FC236}">
                <a16:creationId xmlns:a16="http://schemas.microsoft.com/office/drawing/2014/main" id="{B0449FF4-A391-6889-0351-3FDA98905AA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83337" y="2016457"/>
            <a:ext cx="914400" cy="914400"/>
          </a:xfrm>
          <a:prstGeom prst="rect">
            <a:avLst/>
          </a:prstGeom>
        </p:spPr>
      </p:pic>
    </p:spTree>
    <p:extLst>
      <p:ext uri="{BB962C8B-B14F-4D97-AF65-F5344CB8AC3E}">
        <p14:creationId xmlns:p14="http://schemas.microsoft.com/office/powerpoint/2010/main" val="3906018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0DE5C-D256-8696-7B56-D4828D38AE49}"/>
              </a:ext>
            </a:extLst>
          </p:cNvPr>
          <p:cNvSpPr>
            <a:spLocks noGrp="1"/>
          </p:cNvSpPr>
          <p:nvPr>
            <p:ph type="body" sz="quarter" idx="13"/>
          </p:nvPr>
        </p:nvSpPr>
        <p:spPr>
          <a:xfrm>
            <a:off x="482677" y="441066"/>
            <a:ext cx="3525465" cy="3183004"/>
          </a:xfrm>
        </p:spPr>
        <p:txBody>
          <a:bodyPr>
            <a:normAutofit/>
          </a:bodyPr>
          <a:lstStyle/>
          <a:p>
            <a:pPr algn="l"/>
            <a:r>
              <a:rPr lang="en-US" sz="3600" dirty="0">
                <a:cs typeface="Calibri"/>
              </a:rPr>
              <a:t>Where are the </a:t>
            </a:r>
            <a:r>
              <a:rPr lang="en-US" sz="3600" dirty="0">
                <a:ea typeface="+mn-lt"/>
                <a:cs typeface="+mn-lt"/>
              </a:rPr>
              <a:t>Market Opportunities      for Green  Products and Services?</a:t>
            </a:r>
            <a:endParaRPr lang="en-US" dirty="0">
              <a:cs typeface="Calibri"/>
            </a:endParaRPr>
          </a:p>
          <a:p>
            <a:pPr algn="l"/>
            <a:endParaRPr lang="en-US">
              <a:cs typeface="Calibri"/>
            </a:endParaRPr>
          </a:p>
        </p:txBody>
      </p:sp>
      <p:graphicFrame>
        <p:nvGraphicFramePr>
          <p:cNvPr id="11" name="Table 10">
            <a:extLst>
              <a:ext uri="{FF2B5EF4-FFF2-40B4-BE49-F238E27FC236}">
                <a16:creationId xmlns:a16="http://schemas.microsoft.com/office/drawing/2014/main" id="{358CE8EF-7D07-3481-4C2B-DEC808605954}"/>
              </a:ext>
            </a:extLst>
          </p:cNvPr>
          <p:cNvGraphicFramePr>
            <a:graphicFrameLocks noGrp="1"/>
          </p:cNvGraphicFramePr>
          <p:nvPr>
            <p:extLst>
              <p:ext uri="{D42A27DB-BD31-4B8C-83A1-F6EECF244321}">
                <p14:modId xmlns:p14="http://schemas.microsoft.com/office/powerpoint/2010/main" val="1537340551"/>
              </p:ext>
            </p:extLst>
          </p:nvPr>
        </p:nvGraphicFramePr>
        <p:xfrm>
          <a:off x="3882571" y="108857"/>
          <a:ext cx="7719808" cy="6474822"/>
        </p:xfrm>
        <a:graphic>
          <a:graphicData uri="http://schemas.openxmlformats.org/drawingml/2006/table">
            <a:tbl>
              <a:tblPr firstRow="1" bandRow="1">
                <a:tableStyleId>{F5AB1C69-6EDB-4FF4-983F-18BD219EF322}</a:tableStyleId>
              </a:tblPr>
              <a:tblGrid>
                <a:gridCol w="1929952">
                  <a:extLst>
                    <a:ext uri="{9D8B030D-6E8A-4147-A177-3AD203B41FA5}">
                      <a16:colId xmlns:a16="http://schemas.microsoft.com/office/drawing/2014/main" val="147743001"/>
                    </a:ext>
                  </a:extLst>
                </a:gridCol>
                <a:gridCol w="1929952">
                  <a:extLst>
                    <a:ext uri="{9D8B030D-6E8A-4147-A177-3AD203B41FA5}">
                      <a16:colId xmlns:a16="http://schemas.microsoft.com/office/drawing/2014/main" val="43112282"/>
                    </a:ext>
                  </a:extLst>
                </a:gridCol>
                <a:gridCol w="1929952">
                  <a:extLst>
                    <a:ext uri="{9D8B030D-6E8A-4147-A177-3AD203B41FA5}">
                      <a16:colId xmlns:a16="http://schemas.microsoft.com/office/drawing/2014/main" val="654331073"/>
                    </a:ext>
                  </a:extLst>
                </a:gridCol>
                <a:gridCol w="1929952">
                  <a:extLst>
                    <a:ext uri="{9D8B030D-6E8A-4147-A177-3AD203B41FA5}">
                      <a16:colId xmlns:a16="http://schemas.microsoft.com/office/drawing/2014/main" val="2932091656"/>
                    </a:ext>
                  </a:extLst>
                </a:gridCol>
              </a:tblGrid>
              <a:tr h="780142">
                <a:tc>
                  <a:txBody>
                    <a:bodyPr/>
                    <a:lstStyle/>
                    <a:p>
                      <a:pPr marL="0" algn="ctr" rtl="0" eaLnBrk="1" latinLnBrk="0" hangingPunct="1">
                        <a:spcBef>
                          <a:spcPts val="0"/>
                        </a:spcBef>
                        <a:spcAft>
                          <a:spcPts val="0"/>
                        </a:spcAft>
                      </a:pPr>
                      <a:endParaRPr lang="en-IE">
                        <a:effectLst/>
                      </a:endParaRPr>
                    </a:p>
                    <a:p>
                      <a:pPr marL="0" algn="ctr" rtl="0" eaLnBrk="1" latinLnBrk="0" hangingPunct="1">
                        <a:spcBef>
                          <a:spcPts val="0"/>
                        </a:spcBef>
                        <a:spcAft>
                          <a:spcPts val="0"/>
                        </a:spcAft>
                      </a:pPr>
                      <a:r>
                        <a:rPr lang="en-IE" sz="1400" kern="1200" dirty="0">
                          <a:effectLst/>
                        </a:rPr>
                        <a:t>Food and Agriculture </a:t>
                      </a:r>
                      <a:endParaRPr lang="en-IE">
                        <a:effectLst/>
                      </a:endParaRPr>
                    </a:p>
                  </a:txBody>
                  <a:tcPr marL="0" marR="0" marT="0" marB="0" anchor="ctr"/>
                </a:tc>
                <a:tc>
                  <a:txBody>
                    <a:bodyPr/>
                    <a:lstStyle/>
                    <a:p>
                      <a:pPr marL="0" algn="ctr" rtl="0" eaLnBrk="1" latinLnBrk="0" hangingPunct="1">
                        <a:spcBef>
                          <a:spcPts val="0"/>
                        </a:spcBef>
                        <a:spcAft>
                          <a:spcPts val="0"/>
                        </a:spcAft>
                      </a:pPr>
                      <a:endParaRPr lang="en-IE">
                        <a:effectLst/>
                      </a:endParaRPr>
                    </a:p>
                    <a:p>
                      <a:pPr marL="0" algn="ctr" rtl="0" eaLnBrk="1" latinLnBrk="0" hangingPunct="1">
                        <a:spcBef>
                          <a:spcPts val="0"/>
                        </a:spcBef>
                        <a:spcAft>
                          <a:spcPts val="0"/>
                        </a:spcAft>
                      </a:pPr>
                      <a:r>
                        <a:rPr lang="en-IE" sz="1400" kern="1200" dirty="0">
                          <a:effectLst/>
                        </a:rPr>
                        <a:t>Cities </a:t>
                      </a:r>
                      <a:endParaRPr lang="en-IE">
                        <a:effectLst/>
                      </a:endParaRPr>
                    </a:p>
                  </a:txBody>
                  <a:tcPr marL="0" marR="0" marT="0" marB="0" anchor="ctr"/>
                </a:tc>
                <a:tc>
                  <a:txBody>
                    <a:bodyPr/>
                    <a:lstStyle/>
                    <a:p>
                      <a:pPr marL="0" algn="ctr" rtl="0" eaLnBrk="1" latinLnBrk="0" hangingPunct="1">
                        <a:spcBef>
                          <a:spcPts val="0"/>
                        </a:spcBef>
                        <a:spcAft>
                          <a:spcPts val="0"/>
                        </a:spcAft>
                      </a:pPr>
                      <a:endParaRPr lang="en-IE">
                        <a:effectLst/>
                      </a:endParaRPr>
                    </a:p>
                    <a:p>
                      <a:pPr marL="0" algn="ctr" rtl="0" eaLnBrk="1" latinLnBrk="0" hangingPunct="1">
                        <a:spcBef>
                          <a:spcPts val="0"/>
                        </a:spcBef>
                        <a:spcAft>
                          <a:spcPts val="0"/>
                        </a:spcAft>
                      </a:pPr>
                      <a:r>
                        <a:rPr lang="en-IE" sz="1400" kern="1200" dirty="0">
                          <a:effectLst/>
                        </a:rPr>
                        <a:t>Energy and Materials </a:t>
                      </a:r>
                      <a:endParaRPr lang="en-IE">
                        <a:effectLst/>
                      </a:endParaRPr>
                    </a:p>
                  </a:txBody>
                  <a:tcPr marL="0" marR="0" marT="0" marB="0" anchor="ctr"/>
                </a:tc>
                <a:tc>
                  <a:txBody>
                    <a:bodyPr/>
                    <a:lstStyle/>
                    <a:p>
                      <a:pPr marL="0" algn="ctr" rtl="0" eaLnBrk="1" latinLnBrk="0" hangingPunct="1">
                        <a:spcBef>
                          <a:spcPts val="0"/>
                        </a:spcBef>
                        <a:spcAft>
                          <a:spcPts val="0"/>
                        </a:spcAft>
                      </a:pPr>
                      <a:endParaRPr lang="en-IE">
                        <a:effectLst/>
                      </a:endParaRPr>
                    </a:p>
                    <a:p>
                      <a:pPr marL="0" algn="ctr" rtl="0" eaLnBrk="1" latinLnBrk="0" hangingPunct="1">
                        <a:spcBef>
                          <a:spcPts val="0"/>
                        </a:spcBef>
                        <a:spcAft>
                          <a:spcPts val="0"/>
                        </a:spcAft>
                      </a:pPr>
                      <a:r>
                        <a:rPr lang="en-IE" sz="1400" kern="1200" dirty="0">
                          <a:effectLst/>
                        </a:rPr>
                        <a:t>Health and well-being</a:t>
                      </a:r>
                      <a:endParaRPr lang="en-IE" dirty="0">
                        <a:effectLst/>
                      </a:endParaRPr>
                    </a:p>
                  </a:txBody>
                  <a:tcPr marL="0" marR="0" marT="0" marB="0" anchor="ctr"/>
                </a:tc>
                <a:extLst>
                  <a:ext uri="{0D108BD9-81ED-4DB2-BD59-A6C34878D82A}">
                    <a16:rowId xmlns:a16="http://schemas.microsoft.com/office/drawing/2014/main" val="2885006892"/>
                  </a:ext>
                </a:extLst>
              </a:tr>
              <a:tr h="370840">
                <a:tc>
                  <a:txBody>
                    <a:bodyPr/>
                    <a:lstStyle/>
                    <a:p>
                      <a:pPr marL="0" algn="ctr" rtl="0" eaLnBrk="1" latinLnBrk="0" hangingPunct="1">
                        <a:spcBef>
                          <a:spcPts val="0"/>
                        </a:spcBef>
                        <a:spcAft>
                          <a:spcPts val="0"/>
                        </a:spcAft>
                      </a:pPr>
                      <a:r>
                        <a:rPr lang="en-US" sz="1400" kern="1200" dirty="0">
                          <a:effectLst/>
                        </a:rPr>
                        <a:t>Reducing food waste in</a:t>
                      </a:r>
                      <a:endParaRPr lang="en-US" sz="1400">
                        <a:effectLst/>
                      </a:endParaRPr>
                    </a:p>
                    <a:p>
                      <a:pPr marL="0" algn="ctr" rtl="0" eaLnBrk="1" latinLnBrk="0" hangingPunct="1">
                        <a:spcBef>
                          <a:spcPts val="0"/>
                        </a:spcBef>
                        <a:spcAft>
                          <a:spcPts val="0"/>
                        </a:spcAft>
                      </a:pPr>
                      <a:r>
                        <a:rPr lang="en-US" sz="1400" kern="1200" dirty="0">
                          <a:effectLst/>
                        </a:rPr>
                        <a:t>value chain</a:t>
                      </a:r>
                      <a:endParaRPr lang="en-US"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Affordable housing</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Circular models -</a:t>
                      </a:r>
                      <a:endParaRPr lang="en-IE" sz="1400">
                        <a:effectLst/>
                      </a:endParaRPr>
                    </a:p>
                    <a:p>
                      <a:pPr marL="0" algn="ctr" rtl="0" eaLnBrk="1" latinLnBrk="0" hangingPunct="1">
                        <a:spcBef>
                          <a:spcPts val="0"/>
                        </a:spcBef>
                        <a:spcAft>
                          <a:spcPts val="0"/>
                        </a:spcAft>
                      </a:pPr>
                      <a:r>
                        <a:rPr lang="en-IE" sz="1400" kern="1200" dirty="0">
                          <a:effectLst/>
                        </a:rPr>
                        <a:t>automotive</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Risk pooling</a:t>
                      </a:r>
                      <a:endParaRPr lang="en-IE" sz="1400">
                        <a:effectLst/>
                      </a:endParaRPr>
                    </a:p>
                  </a:txBody>
                  <a:tcPr marL="0" marR="0" marT="0" marB="0" anchor="ctr"/>
                </a:tc>
                <a:extLst>
                  <a:ext uri="{0D108BD9-81ED-4DB2-BD59-A6C34878D82A}">
                    <a16:rowId xmlns:a16="http://schemas.microsoft.com/office/drawing/2014/main" val="4072815314"/>
                  </a:ext>
                </a:extLst>
              </a:tr>
              <a:tr h="370840">
                <a:tc>
                  <a:txBody>
                    <a:bodyPr/>
                    <a:lstStyle/>
                    <a:p>
                      <a:pPr marL="0" algn="ctr" rtl="0" eaLnBrk="1" latinLnBrk="0" hangingPunct="1">
                        <a:spcBef>
                          <a:spcPts val="0"/>
                        </a:spcBef>
                        <a:spcAft>
                          <a:spcPts val="0"/>
                        </a:spcAft>
                      </a:pPr>
                      <a:r>
                        <a:rPr lang="en-IE" sz="1400" kern="1200" dirty="0">
                          <a:effectLst/>
                        </a:rPr>
                        <a:t>Forest ecosystem services</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Energy efficient</a:t>
                      </a:r>
                      <a:endParaRPr lang="en-IE" sz="1400">
                        <a:effectLst/>
                      </a:endParaRPr>
                    </a:p>
                    <a:p>
                      <a:pPr marL="0" algn="ctr" rtl="0" eaLnBrk="1" latinLnBrk="0" hangingPunct="1">
                        <a:spcBef>
                          <a:spcPts val="0"/>
                        </a:spcBef>
                        <a:spcAft>
                          <a:spcPts val="0"/>
                        </a:spcAft>
                      </a:pPr>
                      <a:r>
                        <a:rPr lang="en-IE" sz="1400" kern="1200" dirty="0">
                          <a:effectLst/>
                        </a:rPr>
                        <a:t>buildings</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Expansion of renewables</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Remote patient monitoring</a:t>
                      </a:r>
                      <a:endParaRPr lang="en-IE" sz="1400">
                        <a:effectLst/>
                      </a:endParaRPr>
                    </a:p>
                  </a:txBody>
                  <a:tcPr marL="0" marR="0" marT="0" marB="0" anchor="ctr"/>
                </a:tc>
                <a:extLst>
                  <a:ext uri="{0D108BD9-81ED-4DB2-BD59-A6C34878D82A}">
                    <a16:rowId xmlns:a16="http://schemas.microsoft.com/office/drawing/2014/main" val="4007592949"/>
                  </a:ext>
                </a:extLst>
              </a:tr>
              <a:tr h="370840">
                <a:tc>
                  <a:txBody>
                    <a:bodyPr/>
                    <a:lstStyle/>
                    <a:p>
                      <a:pPr marL="0" algn="ctr" rtl="0" eaLnBrk="1" latinLnBrk="0" hangingPunct="1">
                        <a:spcBef>
                          <a:spcPts val="0"/>
                        </a:spcBef>
                        <a:spcAft>
                          <a:spcPts val="0"/>
                        </a:spcAft>
                      </a:pPr>
                      <a:r>
                        <a:rPr lang="en-IE" sz="1400" kern="1200" dirty="0">
                          <a:effectLst/>
                        </a:rPr>
                        <a:t>Low-income food markets</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Electric and hybrid</a:t>
                      </a:r>
                      <a:endParaRPr lang="en-IE" sz="1400">
                        <a:effectLst/>
                      </a:endParaRPr>
                    </a:p>
                    <a:p>
                      <a:pPr marL="0" algn="ctr" rtl="0" eaLnBrk="1" latinLnBrk="0" hangingPunct="1">
                        <a:spcBef>
                          <a:spcPts val="0"/>
                        </a:spcBef>
                        <a:spcAft>
                          <a:spcPts val="0"/>
                        </a:spcAft>
                      </a:pPr>
                      <a:r>
                        <a:rPr lang="en-IE" sz="1400" kern="1200" dirty="0">
                          <a:effectLst/>
                        </a:rPr>
                        <a:t>vehicles</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Circular models -</a:t>
                      </a:r>
                      <a:endParaRPr lang="en-IE" sz="1400">
                        <a:effectLst/>
                      </a:endParaRPr>
                    </a:p>
                    <a:p>
                      <a:pPr marL="0" algn="ctr" rtl="0" eaLnBrk="1" latinLnBrk="0" hangingPunct="1">
                        <a:spcBef>
                          <a:spcPts val="0"/>
                        </a:spcBef>
                        <a:spcAft>
                          <a:spcPts val="0"/>
                        </a:spcAft>
                      </a:pPr>
                      <a:r>
                        <a:rPr lang="en-IE" sz="1400" kern="1200" dirty="0">
                          <a:effectLst/>
                        </a:rPr>
                        <a:t>appliances</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Telehealth</a:t>
                      </a:r>
                      <a:endParaRPr lang="en-IE" sz="1400">
                        <a:effectLst/>
                      </a:endParaRPr>
                    </a:p>
                  </a:txBody>
                  <a:tcPr marL="0" marR="0" marT="0" marB="0" anchor="ctr"/>
                </a:tc>
                <a:extLst>
                  <a:ext uri="{0D108BD9-81ED-4DB2-BD59-A6C34878D82A}">
                    <a16:rowId xmlns:a16="http://schemas.microsoft.com/office/drawing/2014/main" val="1183594832"/>
                  </a:ext>
                </a:extLst>
              </a:tr>
              <a:tr h="370840">
                <a:tc>
                  <a:txBody>
                    <a:bodyPr/>
                    <a:lstStyle/>
                    <a:p>
                      <a:pPr marL="0" algn="ctr" rtl="0" eaLnBrk="1" latinLnBrk="0" hangingPunct="1">
                        <a:spcBef>
                          <a:spcPts val="0"/>
                        </a:spcBef>
                        <a:spcAft>
                          <a:spcPts val="0"/>
                        </a:spcAft>
                      </a:pPr>
                      <a:r>
                        <a:rPr lang="en-IE" sz="1400" kern="1200" dirty="0">
                          <a:effectLst/>
                        </a:rPr>
                        <a:t>Reducing consumer food</a:t>
                      </a:r>
                      <a:endParaRPr lang="en-IE" sz="1400">
                        <a:effectLst/>
                      </a:endParaRPr>
                    </a:p>
                    <a:p>
                      <a:pPr marL="0" algn="ctr" rtl="0" eaLnBrk="1" latinLnBrk="0" hangingPunct="1">
                        <a:spcBef>
                          <a:spcPts val="0"/>
                        </a:spcBef>
                        <a:spcAft>
                          <a:spcPts val="0"/>
                        </a:spcAft>
                      </a:pPr>
                      <a:r>
                        <a:rPr lang="en-IE" sz="1400" kern="1200" dirty="0">
                          <a:effectLst/>
                        </a:rPr>
                        <a:t>waste</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US" sz="1400" kern="1200" dirty="0">
                          <a:effectLst/>
                        </a:rPr>
                        <a:t>Public transport in urban</a:t>
                      </a:r>
                      <a:endParaRPr lang="en-US" sz="1400">
                        <a:effectLst/>
                      </a:endParaRPr>
                    </a:p>
                    <a:p>
                      <a:pPr marL="0" algn="ctr" rtl="0" eaLnBrk="1" latinLnBrk="0" hangingPunct="1">
                        <a:spcBef>
                          <a:spcPts val="0"/>
                        </a:spcBef>
                        <a:spcAft>
                          <a:spcPts val="0"/>
                        </a:spcAft>
                      </a:pPr>
                      <a:r>
                        <a:rPr lang="en-US" sz="1400" kern="1200" dirty="0">
                          <a:effectLst/>
                        </a:rPr>
                        <a:t>areas</a:t>
                      </a:r>
                      <a:endParaRPr lang="en-US"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Circular models -</a:t>
                      </a:r>
                      <a:endParaRPr lang="en-IE" sz="1400">
                        <a:effectLst/>
                      </a:endParaRPr>
                    </a:p>
                    <a:p>
                      <a:pPr marL="0" algn="ctr" rtl="0" eaLnBrk="1" latinLnBrk="0" hangingPunct="1">
                        <a:spcBef>
                          <a:spcPts val="0"/>
                        </a:spcBef>
                        <a:spcAft>
                          <a:spcPts val="0"/>
                        </a:spcAft>
                      </a:pPr>
                      <a:r>
                        <a:rPr lang="en-IE" sz="1400" kern="1200" dirty="0">
                          <a:effectLst/>
                        </a:rPr>
                        <a:t>electronics</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Advanced genomics </a:t>
                      </a:r>
                      <a:endParaRPr lang="en-IE" sz="1400" dirty="0">
                        <a:effectLst/>
                      </a:endParaRPr>
                    </a:p>
                  </a:txBody>
                  <a:tcPr marL="0" marR="0" marT="0" marB="0" anchor="ctr"/>
                </a:tc>
                <a:extLst>
                  <a:ext uri="{0D108BD9-81ED-4DB2-BD59-A6C34878D82A}">
                    <a16:rowId xmlns:a16="http://schemas.microsoft.com/office/drawing/2014/main" val="4186663085"/>
                  </a:ext>
                </a:extLst>
              </a:tr>
              <a:tr h="370840">
                <a:tc>
                  <a:txBody>
                    <a:bodyPr/>
                    <a:lstStyle/>
                    <a:p>
                      <a:pPr marL="0" algn="ctr" rtl="0" eaLnBrk="1" latinLnBrk="0" hangingPunct="1">
                        <a:spcBef>
                          <a:spcPts val="0"/>
                        </a:spcBef>
                        <a:spcAft>
                          <a:spcPts val="0"/>
                        </a:spcAft>
                      </a:pPr>
                      <a:r>
                        <a:rPr lang="en-IE" sz="1400" kern="1200" dirty="0">
                          <a:effectLst/>
                        </a:rPr>
                        <a:t>Product reformulation</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Car sharing</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US" sz="1400" kern="1200" dirty="0">
                          <a:effectLst/>
                        </a:rPr>
                        <a:t>Energy efficiency</a:t>
                      </a:r>
                      <a:endParaRPr lang="en-US"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Activity services</a:t>
                      </a:r>
                      <a:endParaRPr lang="en-IE" sz="1400">
                        <a:effectLst/>
                      </a:endParaRPr>
                    </a:p>
                  </a:txBody>
                  <a:tcPr marL="0" marR="0" marT="0" marB="0" anchor="ctr"/>
                </a:tc>
                <a:extLst>
                  <a:ext uri="{0D108BD9-81ED-4DB2-BD59-A6C34878D82A}">
                    <a16:rowId xmlns:a16="http://schemas.microsoft.com/office/drawing/2014/main" val="1356798499"/>
                  </a:ext>
                </a:extLst>
              </a:tr>
              <a:tr h="370840">
                <a:tc>
                  <a:txBody>
                    <a:bodyPr/>
                    <a:lstStyle/>
                    <a:p>
                      <a:pPr marL="0" algn="ctr" rtl="0" eaLnBrk="1" latinLnBrk="0" hangingPunct="1">
                        <a:spcBef>
                          <a:spcPts val="0"/>
                        </a:spcBef>
                        <a:spcAft>
                          <a:spcPts val="0"/>
                        </a:spcAft>
                      </a:pPr>
                      <a:r>
                        <a:rPr lang="en-IE" sz="1400" kern="1200" dirty="0">
                          <a:effectLst/>
                        </a:rPr>
                        <a:t>Technology in large-scale</a:t>
                      </a:r>
                      <a:endParaRPr lang="en-IE" sz="1400">
                        <a:effectLst/>
                      </a:endParaRPr>
                    </a:p>
                    <a:p>
                      <a:pPr marL="0" algn="ctr" rtl="0" eaLnBrk="1" latinLnBrk="0" hangingPunct="1">
                        <a:spcBef>
                          <a:spcPts val="0"/>
                        </a:spcBef>
                        <a:spcAft>
                          <a:spcPts val="0"/>
                        </a:spcAft>
                      </a:pPr>
                      <a:r>
                        <a:rPr lang="en-IE" sz="1400" kern="1200" dirty="0">
                          <a:effectLst/>
                        </a:rPr>
                        <a:t>farms</a:t>
                      </a:r>
                      <a:endParaRPr lang="en-IE" sz="1400">
                        <a:effectLst/>
                      </a:endParaRPr>
                    </a:p>
                  </a:txBody>
                  <a:tcPr marL="0" marR="0" marT="0" marB="0" anchor="ctr"/>
                </a:tc>
                <a:tc>
                  <a:txBody>
                    <a:bodyPr/>
                    <a:lstStyle/>
                    <a:p>
                      <a:pPr marL="0" marR="0" indent="0" algn="ctr" rtl="0" eaLnBrk="1" fontAlgn="auto" latinLnBrk="0" hangingPunct="1">
                        <a:spcBef>
                          <a:spcPts val="0"/>
                        </a:spcBef>
                        <a:spcAft>
                          <a:spcPts val="0"/>
                        </a:spcAft>
                      </a:pPr>
                      <a:r>
                        <a:rPr lang="en-IE" sz="1400" kern="1200" dirty="0">
                          <a:effectLst/>
                        </a:rPr>
                        <a:t>Cultural tourism</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Energy storage systems</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US" sz="1400" kern="1200" dirty="0">
                          <a:effectLst/>
                        </a:rPr>
                        <a:t>Better maternal and child</a:t>
                      </a:r>
                      <a:endParaRPr lang="en-US" sz="1400">
                        <a:effectLst/>
                      </a:endParaRPr>
                    </a:p>
                    <a:p>
                      <a:pPr marL="0" algn="ctr" rtl="0" eaLnBrk="1" latinLnBrk="0" hangingPunct="1">
                        <a:spcBef>
                          <a:spcPts val="0"/>
                        </a:spcBef>
                        <a:spcAft>
                          <a:spcPts val="0"/>
                        </a:spcAft>
                      </a:pPr>
                      <a:r>
                        <a:rPr lang="en-US" sz="1400" kern="1200" dirty="0">
                          <a:effectLst/>
                        </a:rPr>
                        <a:t>health</a:t>
                      </a:r>
                      <a:endParaRPr lang="en-US" sz="1400">
                        <a:effectLst/>
                      </a:endParaRPr>
                    </a:p>
                  </a:txBody>
                  <a:tcPr marL="0" marR="0" marT="0" marB="0" anchor="ctr"/>
                </a:tc>
                <a:extLst>
                  <a:ext uri="{0D108BD9-81ED-4DB2-BD59-A6C34878D82A}">
                    <a16:rowId xmlns:a16="http://schemas.microsoft.com/office/drawing/2014/main" val="1127022252"/>
                  </a:ext>
                </a:extLst>
              </a:tr>
              <a:tr h="370840">
                <a:tc>
                  <a:txBody>
                    <a:bodyPr/>
                    <a:lstStyle/>
                    <a:p>
                      <a:pPr marL="0" algn="ctr" rtl="0" eaLnBrk="1" latinLnBrk="0" hangingPunct="1">
                        <a:spcBef>
                          <a:spcPts val="0"/>
                        </a:spcBef>
                        <a:spcAft>
                          <a:spcPts val="0"/>
                        </a:spcAft>
                      </a:pPr>
                      <a:r>
                        <a:rPr lang="en-IE" sz="1400" kern="1200" dirty="0">
                          <a:effectLst/>
                        </a:rPr>
                        <a:t>Dietary switch</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Autonomous vehicles </a:t>
                      </a:r>
                      <a:endParaRPr lang="en-IE" sz="1400" dirty="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Resource recovery</a:t>
                      </a:r>
                      <a:endParaRPr lang="en-IE" sz="1400">
                        <a:effectLst/>
                      </a:endParaRPr>
                    </a:p>
                  </a:txBody>
                  <a:tcPr marL="0" marR="0" marT="0" marB="0" anchor="ctr"/>
                </a:tc>
                <a:tc>
                  <a:txBody>
                    <a:bodyPr/>
                    <a:lstStyle/>
                    <a:p>
                      <a:pPr marL="0" marR="0" indent="0" algn="ctr" rtl="0" eaLnBrk="1" fontAlgn="auto" latinLnBrk="0" hangingPunct="1">
                        <a:spcBef>
                          <a:spcPts val="0"/>
                        </a:spcBef>
                        <a:spcAft>
                          <a:spcPts val="0"/>
                        </a:spcAft>
                      </a:pPr>
                      <a:r>
                        <a:rPr lang="en-IE" sz="1400" kern="1200" dirty="0">
                          <a:effectLst/>
                        </a:rPr>
                        <a:t>Healthcare training</a:t>
                      </a:r>
                      <a:endParaRPr lang="en-IE" sz="1400">
                        <a:effectLst/>
                      </a:endParaRPr>
                    </a:p>
                  </a:txBody>
                  <a:tcPr marL="0" marR="0" marT="0" marB="0" anchor="ctr"/>
                </a:tc>
                <a:extLst>
                  <a:ext uri="{0D108BD9-81ED-4DB2-BD59-A6C34878D82A}">
                    <a16:rowId xmlns:a16="http://schemas.microsoft.com/office/drawing/2014/main" val="1959592835"/>
                  </a:ext>
                </a:extLst>
              </a:tr>
              <a:tr h="370840">
                <a:tc>
                  <a:txBody>
                    <a:bodyPr/>
                    <a:lstStyle/>
                    <a:p>
                      <a:pPr marL="0" algn="ctr" rtl="0" eaLnBrk="1" latinLnBrk="0" hangingPunct="1">
                        <a:spcBef>
                          <a:spcPts val="0"/>
                        </a:spcBef>
                        <a:spcAft>
                          <a:spcPts val="0"/>
                        </a:spcAft>
                      </a:pPr>
                      <a:r>
                        <a:rPr lang="en-IE" sz="1400" kern="1200" dirty="0">
                          <a:effectLst/>
                        </a:rPr>
                        <a:t>Sustainable aquaculture</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ICE vehicle fuel efficiency</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End-use steel efficiency</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Weight management</a:t>
                      </a:r>
                      <a:endParaRPr lang="en-IE" sz="1400">
                        <a:effectLst/>
                      </a:endParaRPr>
                    </a:p>
                    <a:p>
                      <a:pPr marL="0" algn="ctr" rtl="0" eaLnBrk="1" latinLnBrk="0" hangingPunct="1">
                        <a:spcBef>
                          <a:spcPts val="0"/>
                        </a:spcBef>
                        <a:spcAft>
                          <a:spcPts val="0"/>
                        </a:spcAft>
                      </a:pPr>
                      <a:r>
                        <a:rPr lang="en-IE" sz="1400" kern="1200" dirty="0">
                          <a:effectLst/>
                        </a:rPr>
                        <a:t>programs </a:t>
                      </a:r>
                      <a:endParaRPr lang="en-IE" sz="1400" dirty="0">
                        <a:effectLst/>
                      </a:endParaRPr>
                    </a:p>
                  </a:txBody>
                  <a:tcPr marL="0" marR="0" marT="0" marB="0" anchor="ctr"/>
                </a:tc>
                <a:extLst>
                  <a:ext uri="{0D108BD9-81ED-4DB2-BD59-A6C34878D82A}">
                    <a16:rowId xmlns:a16="http://schemas.microsoft.com/office/drawing/2014/main" val="3468922327"/>
                  </a:ext>
                </a:extLst>
              </a:tr>
              <a:tr h="370840">
                <a:tc>
                  <a:txBody>
                    <a:bodyPr/>
                    <a:lstStyle/>
                    <a:p>
                      <a:pPr marL="0" algn="ctr" rtl="0" eaLnBrk="1" latinLnBrk="0" hangingPunct="1">
                        <a:spcBef>
                          <a:spcPts val="0"/>
                        </a:spcBef>
                        <a:spcAft>
                          <a:spcPts val="0"/>
                        </a:spcAft>
                      </a:pPr>
                      <a:r>
                        <a:rPr lang="en-IE" sz="1400" kern="1200" dirty="0">
                          <a:effectLst/>
                        </a:rPr>
                        <a:t>Technology in smallholder</a:t>
                      </a:r>
                      <a:endParaRPr lang="en-IE" sz="1400">
                        <a:effectLst/>
                      </a:endParaRPr>
                    </a:p>
                    <a:p>
                      <a:pPr marL="0" algn="ctr" rtl="0" eaLnBrk="1" latinLnBrk="0" hangingPunct="1">
                        <a:spcBef>
                          <a:spcPts val="0"/>
                        </a:spcBef>
                        <a:spcAft>
                          <a:spcPts val="0"/>
                        </a:spcAft>
                      </a:pPr>
                      <a:r>
                        <a:rPr lang="en-IE" sz="1400" kern="1200" dirty="0">
                          <a:effectLst/>
                        </a:rPr>
                        <a:t>farms</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Building resilient cities</a:t>
                      </a:r>
                      <a:endParaRPr lang="en-IE" sz="1400">
                        <a:effectLst/>
                      </a:endParaRPr>
                    </a:p>
                  </a:txBody>
                  <a:tcPr marL="0" marR="0" marT="0" marB="0" anchor="ctr"/>
                </a:tc>
                <a:tc>
                  <a:txBody>
                    <a:bodyPr/>
                    <a:lstStyle/>
                    <a:p>
                      <a:pPr marL="0" marR="0" indent="0" algn="ctr" rtl="0" eaLnBrk="1" fontAlgn="auto" latinLnBrk="0" hangingPunct="1">
                        <a:spcBef>
                          <a:spcPts val="0"/>
                        </a:spcBef>
                        <a:spcAft>
                          <a:spcPts val="0"/>
                        </a:spcAft>
                      </a:pPr>
                      <a:r>
                        <a:rPr lang="en-IE" sz="1400" kern="1200" dirty="0">
                          <a:effectLst/>
                        </a:rPr>
                        <a:t>Grid interconnection</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Better disease</a:t>
                      </a:r>
                      <a:endParaRPr lang="en-IE" sz="1400">
                        <a:effectLst/>
                      </a:endParaRPr>
                    </a:p>
                    <a:p>
                      <a:pPr marL="0" algn="ctr" rtl="0" eaLnBrk="1" latinLnBrk="0" hangingPunct="1">
                        <a:spcBef>
                          <a:spcPts val="0"/>
                        </a:spcBef>
                        <a:spcAft>
                          <a:spcPts val="0"/>
                        </a:spcAft>
                      </a:pPr>
                      <a:r>
                        <a:rPr lang="en-IE" sz="1400" kern="1200" dirty="0">
                          <a:effectLst/>
                        </a:rPr>
                        <a:t>management</a:t>
                      </a:r>
                      <a:endParaRPr lang="en-IE" sz="1400">
                        <a:effectLst/>
                      </a:endParaRPr>
                    </a:p>
                  </a:txBody>
                  <a:tcPr marL="0" marR="0" marT="0" marB="0" anchor="ctr"/>
                </a:tc>
                <a:extLst>
                  <a:ext uri="{0D108BD9-81ED-4DB2-BD59-A6C34878D82A}">
                    <a16:rowId xmlns:a16="http://schemas.microsoft.com/office/drawing/2014/main" val="755578094"/>
                  </a:ext>
                </a:extLst>
              </a:tr>
              <a:tr h="370840">
                <a:tc>
                  <a:txBody>
                    <a:bodyPr/>
                    <a:lstStyle/>
                    <a:p>
                      <a:pPr marL="0" algn="ctr" rtl="0" eaLnBrk="1" latinLnBrk="0" hangingPunct="1">
                        <a:spcBef>
                          <a:spcPts val="0"/>
                        </a:spcBef>
                        <a:spcAft>
                          <a:spcPts val="0"/>
                        </a:spcAft>
                      </a:pPr>
                      <a:r>
                        <a:rPr lang="en-IE" sz="1400" kern="1200" dirty="0">
                          <a:effectLst/>
                        </a:rPr>
                        <a:t>Micro-irrigation</a:t>
                      </a:r>
                      <a:endParaRPr lang="en-IE" sz="1400">
                        <a:effectLst/>
                      </a:endParaRPr>
                    </a:p>
                  </a:txBody>
                  <a:tcPr marL="0" marR="0" marT="0" marB="0" anchor="ctr"/>
                </a:tc>
                <a:tc>
                  <a:txBody>
                    <a:bodyPr/>
                    <a:lstStyle/>
                    <a:p>
                      <a:pPr marL="0" marR="0" indent="0" algn="ctr" rtl="0" eaLnBrk="1" fontAlgn="auto" latinLnBrk="0" hangingPunct="1">
                        <a:spcBef>
                          <a:spcPts val="0"/>
                        </a:spcBef>
                        <a:spcAft>
                          <a:spcPts val="0"/>
                        </a:spcAft>
                      </a:pPr>
                      <a:r>
                        <a:rPr lang="en-IE" sz="1400" kern="1200" dirty="0">
                          <a:effectLst/>
                        </a:rPr>
                        <a:t>Smart metering</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Carbon capture and</a:t>
                      </a:r>
                      <a:endParaRPr lang="en-IE" sz="1400">
                        <a:effectLst/>
                      </a:endParaRPr>
                    </a:p>
                    <a:p>
                      <a:pPr marL="0" algn="ctr" rtl="0" eaLnBrk="1" latinLnBrk="0" hangingPunct="1">
                        <a:spcBef>
                          <a:spcPts val="0"/>
                        </a:spcBef>
                        <a:spcAft>
                          <a:spcPts val="0"/>
                        </a:spcAft>
                      </a:pPr>
                      <a:r>
                        <a:rPr lang="en-IE" sz="1400" kern="1200" dirty="0">
                          <a:effectLst/>
                        </a:rPr>
                        <a:t>storage </a:t>
                      </a:r>
                      <a:endParaRPr lang="en-IE" sz="1400" dirty="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Electronic medical records</a:t>
                      </a:r>
                      <a:endParaRPr lang="en-IE" sz="1400">
                        <a:effectLst/>
                      </a:endParaRPr>
                    </a:p>
                  </a:txBody>
                  <a:tcPr marL="0" marR="0" marT="0" marB="0" anchor="ctr"/>
                </a:tc>
                <a:extLst>
                  <a:ext uri="{0D108BD9-81ED-4DB2-BD59-A6C34878D82A}">
                    <a16:rowId xmlns:a16="http://schemas.microsoft.com/office/drawing/2014/main" val="2241972600"/>
                  </a:ext>
                </a:extLst>
              </a:tr>
              <a:tr h="370840">
                <a:tc>
                  <a:txBody>
                    <a:bodyPr/>
                    <a:lstStyle/>
                    <a:p>
                      <a:pPr marL="0" algn="ctr" rtl="0" eaLnBrk="1" latinLnBrk="0" hangingPunct="1">
                        <a:spcBef>
                          <a:spcPts val="0"/>
                        </a:spcBef>
                        <a:spcAft>
                          <a:spcPts val="0"/>
                        </a:spcAft>
                      </a:pPr>
                      <a:r>
                        <a:rPr lang="en-IE" sz="1400" kern="1200" dirty="0">
                          <a:effectLst/>
                        </a:rPr>
                        <a:t>Restoring degraded land</a:t>
                      </a:r>
                      <a:endParaRPr lang="en-IE" sz="1400">
                        <a:effectLst/>
                      </a:endParaRPr>
                    </a:p>
                  </a:txBody>
                  <a:tcPr marL="0" marR="0" marT="0" marB="0" anchor="ctr"/>
                </a:tc>
                <a:tc>
                  <a:txBody>
                    <a:bodyPr/>
                    <a:lstStyle/>
                    <a:p>
                      <a:pPr marL="0" marR="0" indent="0" algn="ctr" rtl="0" eaLnBrk="1" fontAlgn="auto" latinLnBrk="0" hangingPunct="1">
                        <a:spcBef>
                          <a:spcPts val="0"/>
                        </a:spcBef>
                        <a:spcAft>
                          <a:spcPts val="0"/>
                        </a:spcAft>
                      </a:pPr>
                      <a:r>
                        <a:rPr lang="en-IE" sz="1400" kern="1200" dirty="0">
                          <a:effectLst/>
                        </a:rPr>
                        <a:t>Office sharing</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Energy access</a:t>
                      </a:r>
                      <a:endParaRPr lang="en-IE" sz="1400">
                        <a:effectLst/>
                      </a:endParaRPr>
                    </a:p>
                  </a:txBody>
                  <a:tcPr marL="0" marR="0" marT="0" marB="0" anchor="ctr"/>
                </a:tc>
                <a:tc>
                  <a:txBody>
                    <a:bodyPr/>
                    <a:lstStyle/>
                    <a:p>
                      <a:pPr marL="0" algn="ctr" rtl="0" eaLnBrk="1" latinLnBrk="0" hangingPunct="1">
                        <a:spcBef>
                          <a:spcPts val="0"/>
                        </a:spcBef>
                        <a:spcAft>
                          <a:spcPts val="0"/>
                        </a:spcAft>
                      </a:pPr>
                      <a:endParaRPr lang="en-IE" sz="2400" dirty="0">
                        <a:effectLst/>
                      </a:endParaRPr>
                    </a:p>
                  </a:txBody>
                  <a:tcPr marL="0" marR="0" marT="0" marB="0" anchor="ctr"/>
                </a:tc>
                <a:extLst>
                  <a:ext uri="{0D108BD9-81ED-4DB2-BD59-A6C34878D82A}">
                    <a16:rowId xmlns:a16="http://schemas.microsoft.com/office/drawing/2014/main" val="1521468460"/>
                  </a:ext>
                </a:extLst>
              </a:tr>
              <a:tr h="370840">
                <a:tc>
                  <a:txBody>
                    <a:bodyPr/>
                    <a:lstStyle/>
                    <a:p>
                      <a:pPr marL="0" algn="ctr" rtl="0" eaLnBrk="1" latinLnBrk="0" hangingPunct="1">
                        <a:spcBef>
                          <a:spcPts val="0"/>
                        </a:spcBef>
                        <a:spcAft>
                          <a:spcPts val="0"/>
                        </a:spcAft>
                      </a:pPr>
                      <a:r>
                        <a:rPr lang="en-IE" sz="1400" kern="1200" dirty="0">
                          <a:effectLst/>
                        </a:rPr>
                        <a:t>Reducing packaging waste</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Durable and modular</a:t>
                      </a:r>
                      <a:endParaRPr lang="en-IE" sz="1400">
                        <a:effectLst/>
                      </a:endParaRPr>
                    </a:p>
                    <a:p>
                      <a:pPr marL="0" algn="ctr" rtl="0" eaLnBrk="1" latinLnBrk="0" hangingPunct="1">
                        <a:spcBef>
                          <a:spcPts val="0"/>
                        </a:spcBef>
                        <a:spcAft>
                          <a:spcPts val="0"/>
                        </a:spcAft>
                      </a:pPr>
                      <a:r>
                        <a:rPr lang="en-IE" sz="1400" kern="1200" dirty="0">
                          <a:effectLst/>
                        </a:rPr>
                        <a:t>buildings</a:t>
                      </a:r>
                      <a:endParaRPr lang="en-IE" sz="140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Green chemicals</a:t>
                      </a:r>
                      <a:endParaRPr lang="en-IE" sz="1400">
                        <a:effectLst/>
                      </a:endParaRPr>
                    </a:p>
                  </a:txBody>
                  <a:tcPr marL="0" marR="0" marT="0" marB="0" anchor="ctr"/>
                </a:tc>
                <a:tc>
                  <a:txBody>
                    <a:bodyPr/>
                    <a:lstStyle/>
                    <a:p>
                      <a:pPr marL="0" algn="ctr" rtl="0" eaLnBrk="1" latinLnBrk="0" hangingPunct="1">
                        <a:spcBef>
                          <a:spcPts val="0"/>
                        </a:spcBef>
                        <a:spcAft>
                          <a:spcPts val="0"/>
                        </a:spcAft>
                      </a:pPr>
                      <a:endParaRPr lang="en-IE" sz="2400" dirty="0">
                        <a:effectLst/>
                      </a:endParaRPr>
                    </a:p>
                  </a:txBody>
                  <a:tcPr marL="0" marR="0" marT="0" marB="0" anchor="ctr"/>
                </a:tc>
                <a:extLst>
                  <a:ext uri="{0D108BD9-81ED-4DB2-BD59-A6C34878D82A}">
                    <a16:rowId xmlns:a16="http://schemas.microsoft.com/office/drawing/2014/main" val="2391912210"/>
                  </a:ext>
                </a:extLst>
              </a:tr>
              <a:tr h="370840">
                <a:tc>
                  <a:txBody>
                    <a:bodyPr/>
                    <a:lstStyle/>
                    <a:p>
                      <a:pPr marL="0" marR="0" indent="0" algn="ctr" rtl="0" eaLnBrk="1" fontAlgn="auto" latinLnBrk="0" hangingPunct="1">
                        <a:spcBef>
                          <a:spcPts val="0"/>
                        </a:spcBef>
                        <a:spcAft>
                          <a:spcPts val="0"/>
                        </a:spcAft>
                      </a:pPr>
                      <a:r>
                        <a:rPr lang="en-IE" sz="1400" kern="1200" dirty="0">
                          <a:effectLst/>
                        </a:rPr>
                        <a:t>Urban agriculture</a:t>
                      </a:r>
                      <a:endParaRPr lang="en-IE" sz="1400">
                        <a:effectLst/>
                      </a:endParaRPr>
                    </a:p>
                  </a:txBody>
                  <a:tcPr marL="0" marR="0" marT="0" marB="0" anchor="ctr"/>
                </a:tc>
                <a:tc>
                  <a:txBody>
                    <a:bodyPr/>
                    <a:lstStyle/>
                    <a:p>
                      <a:pPr marL="0" algn="ctr" rtl="0" eaLnBrk="1" latinLnBrk="0" hangingPunct="1">
                        <a:spcBef>
                          <a:spcPts val="0"/>
                        </a:spcBef>
                        <a:spcAft>
                          <a:spcPts val="0"/>
                        </a:spcAft>
                      </a:pPr>
                      <a:endParaRPr lang="en-IE" sz="2400" dirty="0">
                        <a:effectLst/>
                      </a:endParaRPr>
                    </a:p>
                  </a:txBody>
                  <a:tcPr marL="0" marR="0" marT="0" marB="0" anchor="ctr"/>
                </a:tc>
                <a:tc>
                  <a:txBody>
                    <a:bodyPr/>
                    <a:lstStyle/>
                    <a:p>
                      <a:pPr marL="0" algn="ctr" rtl="0" eaLnBrk="1" latinLnBrk="0" hangingPunct="1">
                        <a:spcBef>
                          <a:spcPts val="0"/>
                        </a:spcBef>
                        <a:spcAft>
                          <a:spcPts val="0"/>
                        </a:spcAft>
                      </a:pPr>
                      <a:r>
                        <a:rPr lang="en-IE" sz="1400" kern="1200" dirty="0">
                          <a:effectLst/>
                        </a:rPr>
                        <a:t>Additive manufacturing</a:t>
                      </a:r>
                      <a:endParaRPr lang="en-IE" sz="1400">
                        <a:effectLst/>
                      </a:endParaRPr>
                    </a:p>
                  </a:txBody>
                  <a:tcPr marL="0" marR="0" marT="0" marB="0" anchor="ctr"/>
                </a:tc>
                <a:tc>
                  <a:txBody>
                    <a:bodyPr/>
                    <a:lstStyle/>
                    <a:p>
                      <a:pPr marL="0" algn="ctr" rtl="0" eaLnBrk="1" latinLnBrk="0" hangingPunct="1">
                        <a:spcBef>
                          <a:spcPts val="0"/>
                        </a:spcBef>
                        <a:spcAft>
                          <a:spcPts val="0"/>
                        </a:spcAft>
                      </a:pPr>
                      <a:endParaRPr lang="en-IE" sz="2400" dirty="0">
                        <a:effectLst/>
                      </a:endParaRPr>
                    </a:p>
                  </a:txBody>
                  <a:tcPr marL="0" marR="0" marT="0" marB="0" anchor="ctr"/>
                </a:tc>
                <a:extLst>
                  <a:ext uri="{0D108BD9-81ED-4DB2-BD59-A6C34878D82A}">
                    <a16:rowId xmlns:a16="http://schemas.microsoft.com/office/drawing/2014/main" val="3694945286"/>
                  </a:ext>
                </a:extLst>
              </a:tr>
              <a:tr h="370840">
                <a:tc>
                  <a:txBody>
                    <a:bodyPr/>
                    <a:lstStyle/>
                    <a:p>
                      <a:pPr marL="0" algn="ctr" rtl="0" eaLnBrk="1" latinLnBrk="0" hangingPunct="1">
                        <a:spcBef>
                          <a:spcPts val="0"/>
                        </a:spcBef>
                        <a:spcAft>
                          <a:spcPts val="0"/>
                        </a:spcAft>
                      </a:pPr>
                      <a:endParaRPr lang="en-IE" sz="2400" dirty="0">
                        <a:effectLst/>
                      </a:endParaRPr>
                    </a:p>
                  </a:txBody>
                  <a:tcPr marL="0" marR="0" marT="0" marB="0" anchor="ctr"/>
                </a:tc>
                <a:tc>
                  <a:txBody>
                    <a:bodyPr/>
                    <a:lstStyle/>
                    <a:p>
                      <a:pPr marL="0" algn="ctr" rtl="0" eaLnBrk="1" latinLnBrk="0" hangingPunct="1">
                        <a:spcBef>
                          <a:spcPts val="0"/>
                        </a:spcBef>
                        <a:spcAft>
                          <a:spcPts val="0"/>
                        </a:spcAft>
                      </a:pPr>
                      <a:endParaRPr lang="en-IE" sz="2400" dirty="0">
                        <a:effectLst/>
                      </a:endParaRPr>
                    </a:p>
                  </a:txBody>
                  <a:tcPr marL="0" marR="0" marT="0" marB="0" anchor="ctr"/>
                </a:tc>
                <a:tc>
                  <a:txBody>
                    <a:bodyPr/>
                    <a:lstStyle/>
                    <a:p>
                      <a:pPr marL="0" marR="0" indent="0" algn="ctr" rtl="0" eaLnBrk="1" fontAlgn="auto" latinLnBrk="0" hangingPunct="1">
                        <a:spcBef>
                          <a:spcPts val="0"/>
                        </a:spcBef>
                        <a:spcAft>
                          <a:spcPts val="0"/>
                        </a:spcAft>
                      </a:pPr>
                      <a:r>
                        <a:rPr lang="en-IE" sz="1400" kern="1200" dirty="0">
                          <a:effectLst/>
                        </a:rPr>
                        <a:t>Shared infrastructure</a:t>
                      </a:r>
                      <a:endParaRPr lang="en-IE" sz="1400">
                        <a:effectLst/>
                      </a:endParaRPr>
                    </a:p>
                  </a:txBody>
                  <a:tcPr marL="0" marR="0" marT="0" marB="0" anchor="ctr"/>
                </a:tc>
                <a:tc>
                  <a:txBody>
                    <a:bodyPr/>
                    <a:lstStyle/>
                    <a:p>
                      <a:pPr marL="0" algn="ctr" rtl="0" eaLnBrk="1" latinLnBrk="0" hangingPunct="1">
                        <a:spcBef>
                          <a:spcPts val="0"/>
                        </a:spcBef>
                        <a:spcAft>
                          <a:spcPts val="0"/>
                        </a:spcAft>
                      </a:pPr>
                      <a:endParaRPr lang="en-IE" sz="2400" dirty="0">
                        <a:effectLst/>
                      </a:endParaRPr>
                    </a:p>
                  </a:txBody>
                  <a:tcPr marL="0" marR="0" marT="0" marB="0" anchor="ctr"/>
                </a:tc>
                <a:extLst>
                  <a:ext uri="{0D108BD9-81ED-4DB2-BD59-A6C34878D82A}">
                    <a16:rowId xmlns:a16="http://schemas.microsoft.com/office/drawing/2014/main" val="4065863794"/>
                  </a:ext>
                </a:extLst>
              </a:tr>
            </a:tbl>
          </a:graphicData>
        </a:graphic>
      </p:graphicFrame>
      <p:sp>
        <p:nvSpPr>
          <p:cNvPr id="12" name="TextBox 11">
            <a:extLst>
              <a:ext uri="{FF2B5EF4-FFF2-40B4-BE49-F238E27FC236}">
                <a16:creationId xmlns:a16="http://schemas.microsoft.com/office/drawing/2014/main" id="{2621664E-CCE8-3527-B8FE-2D829335127F}"/>
              </a:ext>
            </a:extLst>
          </p:cNvPr>
          <p:cNvSpPr txBox="1"/>
          <p:nvPr/>
        </p:nvSpPr>
        <p:spPr>
          <a:xfrm>
            <a:off x="478971" y="3478591"/>
            <a:ext cx="3287486"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sz="2400">
                <a:cs typeface="Calibri"/>
              </a:rPr>
              <a:t>Source: Adapted from this report which explores the market opportunities afforded by a sustainable transition. Explore to </a:t>
            </a:r>
            <a:r>
              <a:rPr lang="en-IE" sz="2400">
                <a:cs typeface="Calibri"/>
                <a:hlinkClick r:id="rId2"/>
              </a:rPr>
              <a:t>learn more</a:t>
            </a:r>
          </a:p>
        </p:txBody>
      </p:sp>
    </p:spTree>
    <p:extLst>
      <p:ext uri="{BB962C8B-B14F-4D97-AF65-F5344CB8AC3E}">
        <p14:creationId xmlns:p14="http://schemas.microsoft.com/office/powerpoint/2010/main" val="2608322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p:txBody>
          <a:bodyPr/>
          <a:lstStyle/>
          <a:p>
            <a:r>
              <a:rPr lang="en-IE"/>
              <a:t>The </a:t>
            </a:r>
            <a:r>
              <a:rPr lang="en-IE" b="1">
                <a:solidFill>
                  <a:srgbClr val="A2CC3A"/>
                </a:solidFill>
              </a:rPr>
              <a:t>most sustainable way </a:t>
            </a:r>
            <a:r>
              <a:rPr lang="en-IE"/>
              <a:t>is to not make things. The second most sustainable way is to </a:t>
            </a:r>
            <a:r>
              <a:rPr lang="en-IE" b="1">
                <a:solidFill>
                  <a:srgbClr val="A2CC3A"/>
                </a:solidFill>
              </a:rPr>
              <a:t>make something very useful</a:t>
            </a:r>
            <a:r>
              <a:rPr lang="en-IE"/>
              <a:t>, to solve a problem that hasn’t been solved….</a:t>
            </a:r>
            <a:endParaRPr lang="en-US"/>
          </a:p>
        </p:txBody>
      </p:sp>
    </p:spTree>
    <p:extLst>
      <p:ext uri="{BB962C8B-B14F-4D97-AF65-F5344CB8AC3E}">
        <p14:creationId xmlns:p14="http://schemas.microsoft.com/office/powerpoint/2010/main" val="3209369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037593-11FE-3C75-F339-62E6DD7055F6}"/>
              </a:ext>
            </a:extLst>
          </p:cNvPr>
          <p:cNvSpPr>
            <a:spLocks noGrp="1"/>
          </p:cNvSpPr>
          <p:nvPr>
            <p:ph type="body" sz="quarter" idx="18"/>
          </p:nvPr>
        </p:nvSpPr>
        <p:spPr>
          <a:xfrm>
            <a:off x="277277" y="2976648"/>
            <a:ext cx="6450016" cy="3359604"/>
          </a:xfrm>
        </p:spPr>
        <p:txBody>
          <a:bodyPr vert="horz" lIns="91440" tIns="45720" rIns="91440" bIns="45720" rtlCol="0" anchor="t">
            <a:normAutofit fontScale="92500" lnSpcReduction="10000"/>
          </a:bodyPr>
          <a:lstStyle/>
          <a:p>
            <a:pPr>
              <a:lnSpc>
                <a:spcPct val="110000"/>
              </a:lnSpc>
            </a:pPr>
            <a:r>
              <a:rPr lang="en-US" dirty="0">
                <a:ea typeface="+mn-lt"/>
                <a:cs typeface="+mn-lt"/>
              </a:rPr>
              <a:t>   </a:t>
            </a:r>
            <a:r>
              <a:rPr lang="en-US" sz="2500" dirty="0">
                <a:ea typeface="+mn-lt"/>
                <a:cs typeface="+mn-lt"/>
              </a:rPr>
              <a:t> </a:t>
            </a:r>
            <a:r>
              <a:rPr lang="en-US" sz="2500" dirty="0" err="1">
                <a:ea typeface="+mn-lt"/>
                <a:cs typeface="+mn-lt"/>
              </a:rPr>
              <a:t>GreenIT</a:t>
            </a:r>
            <a:r>
              <a:rPr lang="en-US" sz="2500" dirty="0">
                <a:ea typeface="+mn-lt"/>
                <a:cs typeface="+mn-lt"/>
              </a:rPr>
              <a:t> is a premium reseller of corporate quality Refurbished Laptops, Computers, Tablets and More.     All of their refurbished equipment is ex-corporate and as such is of a standard that is considerably higher than normal consumer level equipment. They source tier 1 brands such as HP, Dell, Lenovo to ensure that their customers receive only the highest level of IT equipment.</a:t>
            </a:r>
            <a:endParaRPr lang="en-US" sz="2500" dirty="0">
              <a:cs typeface="Calibri" panose="020F0502020204030204"/>
            </a:endParaRPr>
          </a:p>
          <a:p>
            <a:r>
              <a:rPr lang="en-US" dirty="0">
                <a:ea typeface="+mn-lt"/>
                <a:cs typeface="+mn-lt"/>
              </a:rPr>
              <a:t>   </a:t>
            </a:r>
            <a:endParaRPr lang="en-US" dirty="0">
              <a:cs typeface="Calibri"/>
            </a:endParaRPr>
          </a:p>
          <a:p>
            <a:endParaRPr lang="en-US">
              <a:cs typeface="Calibri"/>
            </a:endParaRPr>
          </a:p>
        </p:txBody>
      </p:sp>
      <p:sp>
        <p:nvSpPr>
          <p:cNvPr id="3" name="Text Placeholder 2">
            <a:extLst>
              <a:ext uri="{FF2B5EF4-FFF2-40B4-BE49-F238E27FC236}">
                <a16:creationId xmlns:a16="http://schemas.microsoft.com/office/drawing/2014/main" id="{7A7CB676-3417-3AA7-C549-DAE52439F51E}"/>
              </a:ext>
            </a:extLst>
          </p:cNvPr>
          <p:cNvSpPr>
            <a:spLocks noGrp="1"/>
          </p:cNvSpPr>
          <p:nvPr>
            <p:ph type="body" sz="quarter" idx="16"/>
          </p:nvPr>
        </p:nvSpPr>
        <p:spPr>
          <a:xfrm>
            <a:off x="712183" y="580730"/>
            <a:ext cx="6293301" cy="1688415"/>
          </a:xfrm>
        </p:spPr>
        <p:txBody>
          <a:bodyPr vert="horz" lIns="91440" tIns="45720" rIns="91440" bIns="45720" rtlCol="0" anchor="t">
            <a:normAutofit/>
          </a:bodyPr>
          <a:lstStyle/>
          <a:p>
            <a:r>
              <a:rPr lang="en-US" dirty="0">
                <a:cs typeface="Calibri"/>
              </a:rPr>
              <a:t>Case Study: Sustainable Businesses in Focus - Meet </a:t>
            </a:r>
            <a:r>
              <a:rPr lang="en-US" dirty="0" err="1">
                <a:cs typeface="Calibri"/>
              </a:rPr>
              <a:t>GreenIT</a:t>
            </a:r>
            <a:endParaRPr lang="en-US" dirty="0" err="1"/>
          </a:p>
        </p:txBody>
      </p:sp>
      <p:pic>
        <p:nvPicPr>
          <p:cNvPr id="9" name="Picture 9" descr="Graphical user interface, website&#10;&#10;Description automatically generated">
            <a:extLst>
              <a:ext uri="{FF2B5EF4-FFF2-40B4-BE49-F238E27FC236}">
                <a16:creationId xmlns:a16="http://schemas.microsoft.com/office/drawing/2014/main" id="{85A7015A-B281-64C4-ECFB-BC0D58B9C6BC}"/>
              </a:ext>
            </a:extLst>
          </p:cNvPr>
          <p:cNvPicPr>
            <a:picLocks noChangeAspect="1"/>
          </p:cNvPicPr>
          <p:nvPr/>
        </p:nvPicPr>
        <p:blipFill rotWithShape="1">
          <a:blip r:embed="rId2"/>
          <a:srcRect l="40" r="23809" b="297"/>
          <a:stretch/>
        </p:blipFill>
        <p:spPr>
          <a:xfrm>
            <a:off x="7000922" y="1522473"/>
            <a:ext cx="5027163" cy="4054987"/>
          </a:xfrm>
          <a:prstGeom prst="rect">
            <a:avLst/>
          </a:prstGeom>
        </p:spPr>
      </p:pic>
      <p:sp>
        <p:nvSpPr>
          <p:cNvPr id="10" name="TextBox 9">
            <a:extLst>
              <a:ext uri="{FF2B5EF4-FFF2-40B4-BE49-F238E27FC236}">
                <a16:creationId xmlns:a16="http://schemas.microsoft.com/office/drawing/2014/main" id="{9881D302-B03A-FE75-D3EF-38C6BBCF8C1C}"/>
              </a:ext>
            </a:extLst>
          </p:cNvPr>
          <p:cNvSpPr txBox="1"/>
          <p:nvPr/>
        </p:nvSpPr>
        <p:spPr>
          <a:xfrm>
            <a:off x="575733" y="5849257"/>
            <a:ext cx="52106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We love their motto - "Technology that doesn't cost the earth" </a:t>
            </a:r>
            <a:r>
              <a:rPr lang="en-US" sz="2400">
                <a:hlinkClick r:id="rId3"/>
              </a:rPr>
              <a:t>www.greenit.ie</a:t>
            </a:r>
            <a:endParaRPr lang="en-US" sz="2400">
              <a:cs typeface="Calibri"/>
            </a:endParaRPr>
          </a:p>
        </p:txBody>
      </p:sp>
    </p:spTree>
    <p:extLst>
      <p:ext uri="{BB962C8B-B14F-4D97-AF65-F5344CB8AC3E}">
        <p14:creationId xmlns:p14="http://schemas.microsoft.com/office/powerpoint/2010/main" val="280855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B1D17C-636F-5140-A8D0-F52811291F13}"/>
              </a:ext>
            </a:extLst>
          </p:cNvPr>
          <p:cNvSpPr>
            <a:spLocks noGrp="1"/>
          </p:cNvSpPr>
          <p:nvPr>
            <p:ph type="body" sz="quarter" idx="15"/>
          </p:nvPr>
        </p:nvSpPr>
        <p:spPr/>
        <p:txBody>
          <a:bodyPr/>
          <a:lstStyle/>
          <a:p>
            <a:r>
              <a:rPr lang="en-US"/>
              <a:t>01</a:t>
            </a:r>
          </a:p>
        </p:txBody>
      </p:sp>
      <p:sp>
        <p:nvSpPr>
          <p:cNvPr id="24" name="Text Placeholder 23">
            <a:extLst>
              <a:ext uri="{FF2B5EF4-FFF2-40B4-BE49-F238E27FC236}">
                <a16:creationId xmlns:a16="http://schemas.microsoft.com/office/drawing/2014/main" id="{C655338C-A2AF-C84A-9163-168E86EA6B78}"/>
              </a:ext>
            </a:extLst>
          </p:cNvPr>
          <p:cNvSpPr>
            <a:spLocks noGrp="1"/>
          </p:cNvSpPr>
          <p:nvPr>
            <p:ph type="body" sz="quarter" idx="18"/>
          </p:nvPr>
        </p:nvSpPr>
        <p:spPr>
          <a:xfrm>
            <a:off x="6787752" y="1554695"/>
            <a:ext cx="4330585" cy="4611057"/>
          </a:xfrm>
        </p:spPr>
        <p:txBody>
          <a:bodyPr vert="horz" lIns="91440" tIns="45720" rIns="91440" bIns="45720" rtlCol="0" anchor="t">
            <a:normAutofit lnSpcReduction="10000"/>
          </a:bodyPr>
          <a:lstStyle/>
          <a:p>
            <a:r>
              <a:rPr lang="en-US">
                <a:ea typeface="+mn-lt"/>
                <a:cs typeface="+mn-lt"/>
              </a:rPr>
              <a:t>   Sustainability has shifted from an externalized consideration to a core business model and means to innovate products and services. </a:t>
            </a:r>
            <a:endParaRPr lang="en-US" err="1"/>
          </a:p>
          <a:p>
            <a:r>
              <a:rPr lang="en-US">
                <a:ea typeface="+mn-lt"/>
                <a:cs typeface="+mn-lt"/>
              </a:rPr>
              <a:t>   </a:t>
            </a:r>
          </a:p>
          <a:p>
            <a:r>
              <a:rPr lang="en-US">
                <a:ea typeface="+mn-lt"/>
                <a:cs typeface="+mn-lt"/>
              </a:rPr>
              <a:t>   In this module,  we also go into more detail about engaging with the circular economy and how to green your everyday practices.  This module also dives into the importance of communicating responsibly.</a:t>
            </a:r>
            <a:endParaRPr lang="en-US">
              <a:cs typeface="Calibri"/>
            </a:endParaRPr>
          </a:p>
          <a:p>
            <a:endParaRPr lang="en-US">
              <a:cs typeface="Calibri"/>
            </a:endParaRPr>
          </a:p>
        </p:txBody>
      </p:sp>
      <p:sp>
        <p:nvSpPr>
          <p:cNvPr id="23" name="Text Placeholder 22">
            <a:extLst>
              <a:ext uri="{FF2B5EF4-FFF2-40B4-BE49-F238E27FC236}">
                <a16:creationId xmlns:a16="http://schemas.microsoft.com/office/drawing/2014/main" id="{2ACB6348-A107-CA4A-A4A2-9F5CA7739F93}"/>
              </a:ext>
            </a:extLst>
          </p:cNvPr>
          <p:cNvSpPr>
            <a:spLocks noGrp="1"/>
          </p:cNvSpPr>
          <p:nvPr>
            <p:ph type="body" sz="quarter" idx="16"/>
          </p:nvPr>
        </p:nvSpPr>
        <p:spPr>
          <a:xfrm>
            <a:off x="7017563" y="268413"/>
            <a:ext cx="4342424" cy="1473164"/>
          </a:xfrm>
        </p:spPr>
        <p:txBody>
          <a:bodyPr/>
          <a:lstStyle/>
          <a:p>
            <a:r>
              <a:rPr lang="en-US" dirty="0"/>
              <a:t>Module  5 Overview </a:t>
            </a:r>
          </a:p>
        </p:txBody>
      </p:sp>
      <p:sp>
        <p:nvSpPr>
          <p:cNvPr id="2" name="Text Placeholder 1">
            <a:extLst>
              <a:ext uri="{FF2B5EF4-FFF2-40B4-BE49-F238E27FC236}">
                <a16:creationId xmlns:a16="http://schemas.microsoft.com/office/drawing/2014/main" id="{34BFAD4D-8B94-EE48-A609-87E09F8C2997}"/>
              </a:ext>
            </a:extLst>
          </p:cNvPr>
          <p:cNvSpPr>
            <a:spLocks noGrp="1"/>
          </p:cNvSpPr>
          <p:nvPr>
            <p:ph type="body" sz="quarter" idx="14"/>
          </p:nvPr>
        </p:nvSpPr>
        <p:spPr/>
        <p:txBody>
          <a:bodyPr/>
          <a:lstStyle/>
          <a:p>
            <a:r>
              <a:rPr lang="en-US">
                <a:cs typeface="Calibri"/>
              </a:rPr>
              <a:t>Why do you need to green?</a:t>
            </a:r>
            <a:endParaRPr lang="en-US"/>
          </a:p>
        </p:txBody>
      </p:sp>
      <p:sp>
        <p:nvSpPr>
          <p:cNvPr id="5" name="Text Placeholder 4">
            <a:extLst>
              <a:ext uri="{FF2B5EF4-FFF2-40B4-BE49-F238E27FC236}">
                <a16:creationId xmlns:a16="http://schemas.microsoft.com/office/drawing/2014/main" id="{57CFEBEE-F439-5941-9B36-AE0B80561526}"/>
              </a:ext>
            </a:extLst>
          </p:cNvPr>
          <p:cNvSpPr>
            <a:spLocks noGrp="1"/>
          </p:cNvSpPr>
          <p:nvPr>
            <p:ph type="body" sz="quarter" idx="19"/>
          </p:nvPr>
        </p:nvSpPr>
        <p:spPr/>
        <p:txBody>
          <a:bodyPr>
            <a:normAutofit/>
          </a:bodyPr>
          <a:lstStyle/>
          <a:p>
            <a:r>
              <a:rPr lang="en-US"/>
              <a:t>02</a:t>
            </a:r>
          </a:p>
        </p:txBody>
      </p:sp>
      <p:sp>
        <p:nvSpPr>
          <p:cNvPr id="6" name="Text Placeholder 5">
            <a:extLst>
              <a:ext uri="{FF2B5EF4-FFF2-40B4-BE49-F238E27FC236}">
                <a16:creationId xmlns:a16="http://schemas.microsoft.com/office/drawing/2014/main" id="{5F3BE127-1972-2149-A871-7EDBFF4C6509}"/>
              </a:ext>
            </a:extLst>
          </p:cNvPr>
          <p:cNvSpPr>
            <a:spLocks noGrp="1"/>
          </p:cNvSpPr>
          <p:nvPr>
            <p:ph type="body" sz="quarter" idx="20"/>
          </p:nvPr>
        </p:nvSpPr>
        <p:spPr/>
        <p:txBody>
          <a:bodyPr/>
          <a:lstStyle/>
          <a:p>
            <a:r>
              <a:rPr lang="en-US">
                <a:cs typeface="Calibri"/>
              </a:rPr>
              <a:t>Greening your Products</a:t>
            </a:r>
          </a:p>
        </p:txBody>
      </p:sp>
      <p:sp>
        <p:nvSpPr>
          <p:cNvPr id="7" name="Text Placeholder 6">
            <a:extLst>
              <a:ext uri="{FF2B5EF4-FFF2-40B4-BE49-F238E27FC236}">
                <a16:creationId xmlns:a16="http://schemas.microsoft.com/office/drawing/2014/main" id="{83C1F9A6-4D9A-4F43-80A1-273E7574FECA}"/>
              </a:ext>
            </a:extLst>
          </p:cNvPr>
          <p:cNvSpPr>
            <a:spLocks noGrp="1"/>
          </p:cNvSpPr>
          <p:nvPr>
            <p:ph type="body" sz="quarter" idx="21"/>
          </p:nvPr>
        </p:nvSpPr>
        <p:spPr/>
        <p:txBody>
          <a:bodyPr>
            <a:normAutofit/>
          </a:bodyPr>
          <a:lstStyle/>
          <a:p>
            <a:r>
              <a:rPr lang="en-US"/>
              <a:t>03</a:t>
            </a:r>
          </a:p>
        </p:txBody>
      </p:sp>
      <p:sp>
        <p:nvSpPr>
          <p:cNvPr id="8" name="Text Placeholder 7">
            <a:extLst>
              <a:ext uri="{FF2B5EF4-FFF2-40B4-BE49-F238E27FC236}">
                <a16:creationId xmlns:a16="http://schemas.microsoft.com/office/drawing/2014/main" id="{966A4522-F52C-474E-9325-F84F586B963C}"/>
              </a:ext>
            </a:extLst>
          </p:cNvPr>
          <p:cNvSpPr>
            <a:spLocks noGrp="1"/>
          </p:cNvSpPr>
          <p:nvPr>
            <p:ph type="body" sz="quarter" idx="22"/>
          </p:nvPr>
        </p:nvSpPr>
        <p:spPr/>
        <p:txBody>
          <a:bodyPr/>
          <a:lstStyle/>
          <a:p>
            <a:r>
              <a:rPr lang="en-US">
                <a:cs typeface="Calibri"/>
              </a:rPr>
              <a:t>Why</a:t>
            </a:r>
            <a:r>
              <a:rPr lang="en-US">
                <a:ea typeface="+mn-lt"/>
                <a:cs typeface="+mn-lt"/>
              </a:rPr>
              <a:t> you need a Sustainable Product Life Cycle?</a:t>
            </a:r>
            <a:endParaRPr lang="en-US"/>
          </a:p>
        </p:txBody>
      </p:sp>
      <p:sp>
        <p:nvSpPr>
          <p:cNvPr id="9" name="Text Placeholder 8">
            <a:extLst>
              <a:ext uri="{FF2B5EF4-FFF2-40B4-BE49-F238E27FC236}">
                <a16:creationId xmlns:a16="http://schemas.microsoft.com/office/drawing/2014/main" id="{D63140D5-5C7F-484B-BFDA-76EE7C36D89E}"/>
              </a:ext>
            </a:extLst>
          </p:cNvPr>
          <p:cNvSpPr>
            <a:spLocks noGrp="1"/>
          </p:cNvSpPr>
          <p:nvPr>
            <p:ph type="body" sz="quarter" idx="23"/>
          </p:nvPr>
        </p:nvSpPr>
        <p:spPr/>
        <p:txBody>
          <a:bodyPr>
            <a:normAutofit/>
          </a:bodyPr>
          <a:lstStyle/>
          <a:p>
            <a:r>
              <a:rPr lang="en-US"/>
              <a:t>04</a:t>
            </a:r>
          </a:p>
        </p:txBody>
      </p:sp>
      <p:sp>
        <p:nvSpPr>
          <p:cNvPr id="10" name="Text Placeholder 9">
            <a:extLst>
              <a:ext uri="{FF2B5EF4-FFF2-40B4-BE49-F238E27FC236}">
                <a16:creationId xmlns:a16="http://schemas.microsoft.com/office/drawing/2014/main" id="{9E8F020C-526C-5E4E-A8EA-A831A495C642}"/>
              </a:ext>
            </a:extLst>
          </p:cNvPr>
          <p:cNvSpPr>
            <a:spLocks noGrp="1"/>
          </p:cNvSpPr>
          <p:nvPr>
            <p:ph type="body" sz="quarter" idx="24"/>
          </p:nvPr>
        </p:nvSpPr>
        <p:spPr/>
        <p:txBody>
          <a:bodyPr/>
          <a:lstStyle/>
          <a:p>
            <a:r>
              <a:rPr lang="en-US"/>
              <a:t>Spotlight on Sustainable Packaging</a:t>
            </a:r>
            <a:endParaRPr lang="en-US">
              <a:cs typeface="Calibri"/>
            </a:endParaRPr>
          </a:p>
        </p:txBody>
      </p:sp>
      <p:sp>
        <p:nvSpPr>
          <p:cNvPr id="11" name="Text Placeholder 10">
            <a:extLst>
              <a:ext uri="{FF2B5EF4-FFF2-40B4-BE49-F238E27FC236}">
                <a16:creationId xmlns:a16="http://schemas.microsoft.com/office/drawing/2014/main" id="{0D253E89-9CAD-D341-B420-52479EDF2EE7}"/>
              </a:ext>
            </a:extLst>
          </p:cNvPr>
          <p:cNvSpPr>
            <a:spLocks noGrp="1"/>
          </p:cNvSpPr>
          <p:nvPr>
            <p:ph type="body" sz="quarter" idx="25"/>
          </p:nvPr>
        </p:nvSpPr>
        <p:spPr/>
        <p:txBody>
          <a:bodyPr>
            <a:normAutofit/>
          </a:bodyPr>
          <a:lstStyle/>
          <a:p>
            <a:r>
              <a:rPr lang="en-US"/>
              <a:t>05</a:t>
            </a:r>
          </a:p>
        </p:txBody>
      </p:sp>
      <p:sp>
        <p:nvSpPr>
          <p:cNvPr id="12" name="Text Placeholder 11">
            <a:extLst>
              <a:ext uri="{FF2B5EF4-FFF2-40B4-BE49-F238E27FC236}">
                <a16:creationId xmlns:a16="http://schemas.microsoft.com/office/drawing/2014/main" id="{B69C7CBB-5257-E644-83CE-BFDE77F580A1}"/>
              </a:ext>
            </a:extLst>
          </p:cNvPr>
          <p:cNvSpPr>
            <a:spLocks noGrp="1"/>
          </p:cNvSpPr>
          <p:nvPr>
            <p:ph type="body" sz="quarter" idx="26"/>
          </p:nvPr>
        </p:nvSpPr>
        <p:spPr/>
        <p:txBody>
          <a:bodyPr/>
          <a:lstStyle/>
          <a:p>
            <a:r>
              <a:rPr lang="en-US">
                <a:cs typeface="Calibri"/>
              </a:rPr>
              <a:t>Greening your Services</a:t>
            </a:r>
            <a:endParaRPr lang="en-US"/>
          </a:p>
        </p:txBody>
      </p:sp>
      <p:sp>
        <p:nvSpPr>
          <p:cNvPr id="13" name="Text Placeholder 12">
            <a:extLst>
              <a:ext uri="{FF2B5EF4-FFF2-40B4-BE49-F238E27FC236}">
                <a16:creationId xmlns:a16="http://schemas.microsoft.com/office/drawing/2014/main" id="{25088C70-0285-0B4C-BBEA-50D698FDDC9F}"/>
              </a:ext>
            </a:extLst>
          </p:cNvPr>
          <p:cNvSpPr>
            <a:spLocks noGrp="1"/>
          </p:cNvSpPr>
          <p:nvPr>
            <p:ph type="body" sz="quarter" idx="27"/>
          </p:nvPr>
        </p:nvSpPr>
        <p:spPr/>
        <p:txBody>
          <a:bodyPr>
            <a:normAutofit/>
          </a:bodyPr>
          <a:lstStyle/>
          <a:p>
            <a:r>
              <a:rPr lang="en-US"/>
              <a:t>06</a:t>
            </a:r>
          </a:p>
        </p:txBody>
      </p:sp>
      <p:sp>
        <p:nvSpPr>
          <p:cNvPr id="14" name="Text Placeholder 13">
            <a:extLst>
              <a:ext uri="{FF2B5EF4-FFF2-40B4-BE49-F238E27FC236}">
                <a16:creationId xmlns:a16="http://schemas.microsoft.com/office/drawing/2014/main" id="{8F1997EA-A133-D344-8989-273F60339CF9}"/>
              </a:ext>
            </a:extLst>
          </p:cNvPr>
          <p:cNvSpPr>
            <a:spLocks noGrp="1"/>
          </p:cNvSpPr>
          <p:nvPr>
            <p:ph type="body" sz="quarter" idx="28"/>
          </p:nvPr>
        </p:nvSpPr>
        <p:spPr/>
        <p:txBody>
          <a:bodyPr/>
          <a:lstStyle/>
          <a:p>
            <a:r>
              <a:rPr lang="en-US"/>
              <a:t>Marketing your Green Products and Services</a:t>
            </a:r>
          </a:p>
        </p:txBody>
      </p:sp>
    </p:spTree>
    <p:extLst>
      <p:ext uri="{BB962C8B-B14F-4D97-AF65-F5344CB8AC3E}">
        <p14:creationId xmlns:p14="http://schemas.microsoft.com/office/powerpoint/2010/main" val="4080054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824867-06D6-F8A6-8F92-B7C1089AE2F2}"/>
              </a:ext>
            </a:extLst>
          </p:cNvPr>
          <p:cNvSpPr>
            <a:spLocks noGrp="1"/>
          </p:cNvSpPr>
          <p:nvPr>
            <p:ph type="body" sz="quarter" idx="17"/>
          </p:nvPr>
        </p:nvSpPr>
        <p:spPr>
          <a:xfrm>
            <a:off x="5003138" y="3733703"/>
            <a:ext cx="4439761" cy="1755819"/>
          </a:xfrm>
        </p:spPr>
        <p:txBody>
          <a:bodyPr>
            <a:normAutofit fontScale="85000" lnSpcReduction="10000"/>
          </a:bodyPr>
          <a:lstStyle/>
          <a:p>
            <a:r>
              <a:rPr lang="en-US" dirty="0">
                <a:cs typeface="Calibri"/>
              </a:rPr>
              <a:t>Why</a:t>
            </a:r>
            <a:r>
              <a:rPr lang="en-US" dirty="0"/>
              <a:t> you need a Sustainable Product Life Cycle?</a:t>
            </a:r>
            <a:endParaRPr lang="en-US" dirty="0">
              <a:cs typeface="Calibri"/>
            </a:endParaRPr>
          </a:p>
          <a:p>
            <a:endParaRPr lang="en-US">
              <a:cs typeface="Calibri"/>
            </a:endParaRPr>
          </a:p>
        </p:txBody>
      </p:sp>
      <p:sp>
        <p:nvSpPr>
          <p:cNvPr id="3" name="Text Placeholder 2">
            <a:extLst>
              <a:ext uri="{FF2B5EF4-FFF2-40B4-BE49-F238E27FC236}">
                <a16:creationId xmlns:a16="http://schemas.microsoft.com/office/drawing/2014/main" id="{A3B3D681-3756-A086-08C8-4BFB36DEFA7A}"/>
              </a:ext>
            </a:extLst>
          </p:cNvPr>
          <p:cNvSpPr>
            <a:spLocks noGrp="1"/>
          </p:cNvSpPr>
          <p:nvPr>
            <p:ph type="body" sz="quarter" idx="18"/>
          </p:nvPr>
        </p:nvSpPr>
        <p:spPr/>
        <p:txBody>
          <a:bodyPr/>
          <a:lstStyle/>
          <a:p>
            <a:r>
              <a:rPr lang="en-US">
                <a:cs typeface="Calibri"/>
              </a:rPr>
              <a:t>SECTION 03</a:t>
            </a:r>
            <a:endParaRPr lang="en-US"/>
          </a:p>
        </p:txBody>
      </p:sp>
    </p:spTree>
    <p:extLst>
      <p:ext uri="{BB962C8B-B14F-4D97-AF65-F5344CB8AC3E}">
        <p14:creationId xmlns:p14="http://schemas.microsoft.com/office/powerpoint/2010/main" val="1350189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69C7C-9702-5521-47C3-BF12C6D4D215}"/>
              </a:ext>
            </a:extLst>
          </p:cNvPr>
          <p:cNvSpPr>
            <a:spLocks noGrp="1"/>
          </p:cNvSpPr>
          <p:nvPr>
            <p:ph type="body" sz="quarter" idx="18"/>
          </p:nvPr>
        </p:nvSpPr>
        <p:spPr>
          <a:xfrm>
            <a:off x="2161309" y="775855"/>
            <a:ext cx="9646298" cy="5380066"/>
          </a:xfrm>
        </p:spPr>
        <p:txBody>
          <a:bodyPr>
            <a:normAutofit lnSpcReduction="10000"/>
          </a:bodyPr>
          <a:lstStyle/>
          <a:p>
            <a:r>
              <a:rPr lang="en-US" dirty="0">
                <a:solidFill>
                  <a:srgbClr val="297239"/>
                </a:solidFill>
                <a:ea typeface="+mn-lt"/>
                <a:cs typeface="+mn-lt"/>
              </a:rPr>
              <a:t>Sustainable Products and Sustainable Life Cycles</a:t>
            </a:r>
            <a:endParaRPr lang="en-US" dirty="0">
              <a:solidFill>
                <a:srgbClr val="297239"/>
              </a:solidFill>
            </a:endParaRPr>
          </a:p>
          <a:p>
            <a:endParaRPr lang="en-US" sz="2400">
              <a:ea typeface="+mn-lt"/>
              <a:cs typeface="+mn-lt"/>
            </a:endParaRPr>
          </a:p>
          <a:p>
            <a:r>
              <a:rPr lang="en-US" sz="2600" dirty="0">
                <a:ea typeface="+mn-lt"/>
                <a:cs typeface="+mn-lt"/>
              </a:rPr>
              <a:t>You will recall from Module 3 the  difference between green, sustainable and eco-friendly.  Another definition of a sustainable product is this one:</a:t>
            </a:r>
            <a:br>
              <a:rPr lang="en-US" sz="2600" dirty="0">
                <a:ea typeface="+mn-lt"/>
                <a:cs typeface="+mn-lt"/>
              </a:rPr>
            </a:br>
            <a:br>
              <a:rPr lang="en-US" sz="2600" dirty="0">
                <a:ea typeface="+mn-lt"/>
                <a:cs typeface="+mn-lt"/>
              </a:rPr>
            </a:br>
            <a:r>
              <a:rPr lang="en-US" sz="2600" dirty="0">
                <a:solidFill>
                  <a:srgbClr val="84BA41"/>
                </a:solidFill>
                <a:ea typeface="+mn-lt"/>
                <a:cs typeface="+mn-lt"/>
              </a:rPr>
              <a:t> "A sustainable product provides environmental, social, and economic benefits throughout the entire lifecycle."</a:t>
            </a:r>
            <a:endParaRPr lang="en-US" sz="2600" dirty="0">
              <a:solidFill>
                <a:srgbClr val="84BA41"/>
              </a:solidFill>
              <a:cs typeface="Calibri"/>
            </a:endParaRPr>
          </a:p>
          <a:p>
            <a:endParaRPr lang="en-US" sz="2600" dirty="0">
              <a:cs typeface="Calibri"/>
            </a:endParaRPr>
          </a:p>
          <a:p>
            <a:r>
              <a:rPr lang="en-US" sz="2600" dirty="0">
                <a:ea typeface="+mn-lt"/>
                <a:cs typeface="+mn-lt"/>
              </a:rPr>
              <a:t>Here the words "life cycle" are key. If you want to become a more sustainable business, you need to strive to improve every step of the product’s life cycle. </a:t>
            </a:r>
          </a:p>
          <a:p>
            <a:r>
              <a:rPr lang="en-US" sz="2600" dirty="0">
                <a:ea typeface="+mn-lt"/>
                <a:cs typeface="+mn-lt"/>
              </a:rPr>
              <a:t>Let's take a look at some key stages in the product life cycle and how sustainability can/should play a role</a:t>
            </a:r>
            <a:endParaRPr lang="en-US"/>
          </a:p>
        </p:txBody>
      </p:sp>
      <p:sp>
        <p:nvSpPr>
          <p:cNvPr id="3" name="TextBox 2">
            <a:extLst>
              <a:ext uri="{FF2B5EF4-FFF2-40B4-BE49-F238E27FC236}">
                <a16:creationId xmlns:a16="http://schemas.microsoft.com/office/drawing/2014/main" id="{B7C6A4B6-BA24-4FF7-CA27-7852C9D4BE8D}"/>
              </a:ext>
            </a:extLst>
          </p:cNvPr>
          <p:cNvSpPr txBox="1"/>
          <p:nvPr/>
        </p:nvSpPr>
        <p:spPr>
          <a:xfrm>
            <a:off x="1603612" y="6380328"/>
            <a:ext cx="25760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hlinkClick r:id="rId2"/>
              </a:rPr>
              <a:t>Source</a:t>
            </a:r>
            <a:endParaRPr lang="en-US"/>
          </a:p>
        </p:txBody>
      </p:sp>
    </p:spTree>
    <p:extLst>
      <p:ext uri="{BB962C8B-B14F-4D97-AF65-F5344CB8AC3E}">
        <p14:creationId xmlns:p14="http://schemas.microsoft.com/office/powerpoint/2010/main" val="4180887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C8D18B-6D4A-8016-4591-A208DDFAA0CE}"/>
              </a:ext>
            </a:extLst>
          </p:cNvPr>
          <p:cNvSpPr>
            <a:spLocks noGrp="1"/>
          </p:cNvSpPr>
          <p:nvPr>
            <p:ph type="body" sz="quarter" idx="31"/>
          </p:nvPr>
        </p:nvSpPr>
        <p:spPr/>
        <p:txBody>
          <a:bodyPr vert="horz" lIns="91440" tIns="45720" rIns="91440" bIns="45720" rtlCol="0" anchor="t">
            <a:normAutofit/>
          </a:bodyPr>
          <a:lstStyle/>
          <a:p>
            <a:r>
              <a:rPr lang="en-US">
                <a:cs typeface="Calibri"/>
              </a:rPr>
              <a:t>CONCEPT</a:t>
            </a:r>
            <a:endParaRPr lang="en-US"/>
          </a:p>
        </p:txBody>
      </p:sp>
      <p:sp>
        <p:nvSpPr>
          <p:cNvPr id="3" name="Text Placeholder 2">
            <a:extLst>
              <a:ext uri="{FF2B5EF4-FFF2-40B4-BE49-F238E27FC236}">
                <a16:creationId xmlns:a16="http://schemas.microsoft.com/office/drawing/2014/main" id="{78619DE0-E9C3-1518-0585-B2CBF6E92365}"/>
              </a:ext>
            </a:extLst>
          </p:cNvPr>
          <p:cNvSpPr>
            <a:spLocks noGrp="1"/>
          </p:cNvSpPr>
          <p:nvPr>
            <p:ph type="body" sz="quarter" idx="32"/>
          </p:nvPr>
        </p:nvSpPr>
        <p:spPr/>
        <p:txBody>
          <a:bodyPr vert="horz" lIns="91440" tIns="45720" rIns="91440" bIns="45720" rtlCol="0" anchor="t">
            <a:normAutofit/>
          </a:bodyPr>
          <a:lstStyle/>
          <a:p>
            <a:r>
              <a:rPr lang="en-US">
                <a:cs typeface="Calibri"/>
              </a:rPr>
              <a:t>PROTOTYPE</a:t>
            </a:r>
            <a:endParaRPr lang="en-US"/>
          </a:p>
        </p:txBody>
      </p:sp>
      <p:sp>
        <p:nvSpPr>
          <p:cNvPr id="4" name="Text Placeholder 3">
            <a:extLst>
              <a:ext uri="{FF2B5EF4-FFF2-40B4-BE49-F238E27FC236}">
                <a16:creationId xmlns:a16="http://schemas.microsoft.com/office/drawing/2014/main" id="{9386F140-2941-9B6B-D76F-937A2AF9F32C}"/>
              </a:ext>
            </a:extLst>
          </p:cNvPr>
          <p:cNvSpPr>
            <a:spLocks noGrp="1"/>
          </p:cNvSpPr>
          <p:nvPr>
            <p:ph type="body" sz="quarter" idx="33"/>
          </p:nvPr>
        </p:nvSpPr>
        <p:spPr/>
        <p:txBody>
          <a:bodyPr vert="horz" lIns="91440" tIns="45720" rIns="91440" bIns="45720" rtlCol="0" anchor="t">
            <a:normAutofit/>
          </a:bodyPr>
          <a:lstStyle/>
          <a:p>
            <a:r>
              <a:rPr lang="en-US">
                <a:cs typeface="Calibri"/>
              </a:rPr>
              <a:t>DESIGN</a:t>
            </a:r>
            <a:endParaRPr lang="en-US"/>
          </a:p>
        </p:txBody>
      </p:sp>
      <p:sp>
        <p:nvSpPr>
          <p:cNvPr id="6" name="Text Placeholder 5">
            <a:extLst>
              <a:ext uri="{FF2B5EF4-FFF2-40B4-BE49-F238E27FC236}">
                <a16:creationId xmlns:a16="http://schemas.microsoft.com/office/drawing/2014/main" id="{070BE1BC-5B06-DF0D-11BB-02CFF60D47CF}"/>
              </a:ext>
            </a:extLst>
          </p:cNvPr>
          <p:cNvSpPr>
            <a:spLocks noGrp="1"/>
          </p:cNvSpPr>
          <p:nvPr>
            <p:ph type="body" sz="quarter" idx="16"/>
          </p:nvPr>
        </p:nvSpPr>
        <p:spPr>
          <a:xfrm>
            <a:off x="1076484" y="175619"/>
            <a:ext cx="11033838" cy="932983"/>
          </a:xfrm>
        </p:spPr>
        <p:txBody>
          <a:bodyPr vert="horz" lIns="91440" tIns="45720" rIns="91440" bIns="45720" rtlCol="0" anchor="t">
            <a:normAutofit fontScale="92500" lnSpcReduction="10000"/>
          </a:bodyPr>
          <a:lstStyle/>
          <a:p>
            <a:r>
              <a:rPr lang="en-US" b="1" dirty="0">
                <a:solidFill>
                  <a:srgbClr val="297239"/>
                </a:solidFill>
                <a:latin typeface="Calibri"/>
                <a:cs typeface="Calibri"/>
              </a:rPr>
              <a:t>You can incorporate sustainability into all 7 Steps  of the Product Life  Cycle</a:t>
            </a:r>
          </a:p>
        </p:txBody>
      </p:sp>
      <p:sp>
        <p:nvSpPr>
          <p:cNvPr id="7" name="TextBox 6">
            <a:extLst>
              <a:ext uri="{FF2B5EF4-FFF2-40B4-BE49-F238E27FC236}">
                <a16:creationId xmlns:a16="http://schemas.microsoft.com/office/drawing/2014/main" id="{F3E0B14F-5DB2-02A7-70FA-E78587D4877A}"/>
              </a:ext>
            </a:extLst>
          </p:cNvPr>
          <p:cNvSpPr txBox="1"/>
          <p:nvPr/>
        </p:nvSpPr>
        <p:spPr>
          <a:xfrm>
            <a:off x="362857" y="1233714"/>
            <a:ext cx="3429000" cy="461665"/>
          </a:xfrm>
          <a:prstGeom prst="rect">
            <a:avLst/>
          </a:prstGeom>
          <a:solidFill>
            <a:srgbClr val="29723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FFFF"/>
                </a:solidFill>
                <a:cs typeface="Calibri"/>
              </a:rPr>
              <a:t>PHASE 1</a:t>
            </a:r>
            <a:endParaRPr lang="en-US" sz="2400">
              <a:solidFill>
                <a:srgbClr val="FFFFFF"/>
              </a:solidFill>
            </a:endParaRPr>
          </a:p>
        </p:txBody>
      </p:sp>
      <p:sp>
        <p:nvSpPr>
          <p:cNvPr id="8" name="TextBox 7">
            <a:extLst>
              <a:ext uri="{FF2B5EF4-FFF2-40B4-BE49-F238E27FC236}">
                <a16:creationId xmlns:a16="http://schemas.microsoft.com/office/drawing/2014/main" id="{1320EDF3-FB4D-4D4C-7A6E-84DF828A969F}"/>
              </a:ext>
            </a:extLst>
          </p:cNvPr>
          <p:cNvSpPr txBox="1"/>
          <p:nvPr/>
        </p:nvSpPr>
        <p:spPr>
          <a:xfrm rot="5400000">
            <a:off x="8968618" y="4112380"/>
            <a:ext cx="2122714" cy="301171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9" name="Graphic 9" descr="Lights On with solid fill">
            <a:extLst>
              <a:ext uri="{FF2B5EF4-FFF2-40B4-BE49-F238E27FC236}">
                <a16:creationId xmlns:a16="http://schemas.microsoft.com/office/drawing/2014/main" id="{0564D601-D38B-AB5B-46B2-E5C9F7A48D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73086" y="2826657"/>
            <a:ext cx="914400" cy="914400"/>
          </a:xfrm>
          <a:prstGeom prst="rect">
            <a:avLst/>
          </a:prstGeom>
        </p:spPr>
      </p:pic>
      <p:sp>
        <p:nvSpPr>
          <p:cNvPr id="5" name="TextBox 4">
            <a:extLst>
              <a:ext uri="{FF2B5EF4-FFF2-40B4-BE49-F238E27FC236}">
                <a16:creationId xmlns:a16="http://schemas.microsoft.com/office/drawing/2014/main" id="{98C34AA8-98D7-C468-6C6E-56464F368F86}"/>
              </a:ext>
            </a:extLst>
          </p:cNvPr>
          <p:cNvSpPr txBox="1"/>
          <p:nvPr/>
        </p:nvSpPr>
        <p:spPr>
          <a:xfrm>
            <a:off x="9760857" y="4191000"/>
            <a:ext cx="17054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97239"/>
                </a:solidFill>
                <a:cs typeface="Calibri"/>
              </a:rPr>
              <a:t>PHASE</a:t>
            </a:r>
            <a:r>
              <a:rPr lang="en-US">
                <a:cs typeface="Calibri"/>
              </a:rPr>
              <a:t> 2</a:t>
            </a:r>
            <a:endParaRPr lang="en-US"/>
          </a:p>
        </p:txBody>
      </p:sp>
      <p:pic>
        <p:nvPicPr>
          <p:cNvPr id="11" name="Graphic 11" descr="Blueprint with solid fill">
            <a:extLst>
              <a:ext uri="{FF2B5EF4-FFF2-40B4-BE49-F238E27FC236}">
                <a16:creationId xmlns:a16="http://schemas.microsoft.com/office/drawing/2014/main" id="{96413899-F118-937C-940F-A02915C257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72514" y="2826657"/>
            <a:ext cx="914400" cy="914400"/>
          </a:xfrm>
          <a:prstGeom prst="rect">
            <a:avLst/>
          </a:prstGeom>
        </p:spPr>
      </p:pic>
      <p:pic>
        <p:nvPicPr>
          <p:cNvPr id="12" name="Graphic 12" descr="Thought with solid fill">
            <a:extLst>
              <a:ext uri="{FF2B5EF4-FFF2-40B4-BE49-F238E27FC236}">
                <a16:creationId xmlns:a16="http://schemas.microsoft.com/office/drawing/2014/main" id="{2B7A0C86-6996-FC9B-38E2-AE2E77F19F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95371" y="5088467"/>
            <a:ext cx="914400" cy="914400"/>
          </a:xfrm>
          <a:prstGeom prst="rect">
            <a:avLst/>
          </a:prstGeom>
        </p:spPr>
      </p:pic>
    </p:spTree>
    <p:extLst>
      <p:ext uri="{BB962C8B-B14F-4D97-AF65-F5344CB8AC3E}">
        <p14:creationId xmlns:p14="http://schemas.microsoft.com/office/powerpoint/2010/main" val="2493864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C8D18B-6D4A-8016-4591-A208DDFAA0CE}"/>
              </a:ext>
            </a:extLst>
          </p:cNvPr>
          <p:cNvSpPr>
            <a:spLocks noGrp="1"/>
          </p:cNvSpPr>
          <p:nvPr>
            <p:ph type="body" sz="quarter" idx="31"/>
          </p:nvPr>
        </p:nvSpPr>
        <p:spPr/>
        <p:txBody>
          <a:bodyPr vert="horz" lIns="91440" tIns="45720" rIns="91440" bIns="45720" rtlCol="0" anchor="t">
            <a:normAutofit/>
          </a:bodyPr>
          <a:lstStyle/>
          <a:p>
            <a:r>
              <a:rPr lang="en-US">
                <a:cs typeface="Calibri"/>
              </a:rPr>
              <a:t>MANUFACTURE</a:t>
            </a:r>
            <a:endParaRPr lang="en-US"/>
          </a:p>
        </p:txBody>
      </p:sp>
      <p:sp>
        <p:nvSpPr>
          <p:cNvPr id="3" name="Text Placeholder 2">
            <a:extLst>
              <a:ext uri="{FF2B5EF4-FFF2-40B4-BE49-F238E27FC236}">
                <a16:creationId xmlns:a16="http://schemas.microsoft.com/office/drawing/2014/main" id="{78619DE0-E9C3-1518-0585-B2CBF6E92365}"/>
              </a:ext>
            </a:extLst>
          </p:cNvPr>
          <p:cNvSpPr>
            <a:spLocks noGrp="1"/>
          </p:cNvSpPr>
          <p:nvPr>
            <p:ph type="body" sz="quarter" idx="32"/>
          </p:nvPr>
        </p:nvSpPr>
        <p:spPr/>
        <p:txBody>
          <a:bodyPr vert="horz" lIns="91440" tIns="45720" rIns="91440" bIns="45720" rtlCol="0" anchor="t">
            <a:normAutofit/>
          </a:bodyPr>
          <a:lstStyle/>
          <a:p>
            <a:r>
              <a:rPr lang="en-US">
                <a:cs typeface="Calibri"/>
              </a:rPr>
              <a:t>MARKET</a:t>
            </a:r>
            <a:endParaRPr lang="en-US"/>
          </a:p>
        </p:txBody>
      </p:sp>
      <p:sp>
        <p:nvSpPr>
          <p:cNvPr id="4" name="Text Placeholder 3">
            <a:extLst>
              <a:ext uri="{FF2B5EF4-FFF2-40B4-BE49-F238E27FC236}">
                <a16:creationId xmlns:a16="http://schemas.microsoft.com/office/drawing/2014/main" id="{9386F140-2941-9B6B-D76F-937A2AF9F32C}"/>
              </a:ext>
            </a:extLst>
          </p:cNvPr>
          <p:cNvSpPr>
            <a:spLocks noGrp="1"/>
          </p:cNvSpPr>
          <p:nvPr>
            <p:ph type="body" sz="quarter" idx="33"/>
          </p:nvPr>
        </p:nvSpPr>
        <p:spPr/>
        <p:txBody>
          <a:bodyPr vert="horz" lIns="91440" tIns="45720" rIns="91440" bIns="45720" rtlCol="0" anchor="t">
            <a:normAutofit/>
          </a:bodyPr>
          <a:lstStyle/>
          <a:p>
            <a:r>
              <a:rPr lang="en-US">
                <a:cs typeface="Calibri"/>
              </a:rPr>
              <a:t>PACKAGE</a:t>
            </a:r>
            <a:endParaRPr lang="en-US"/>
          </a:p>
        </p:txBody>
      </p:sp>
      <p:sp>
        <p:nvSpPr>
          <p:cNvPr id="6" name="Text Placeholder 5">
            <a:extLst>
              <a:ext uri="{FF2B5EF4-FFF2-40B4-BE49-F238E27FC236}">
                <a16:creationId xmlns:a16="http://schemas.microsoft.com/office/drawing/2014/main" id="{070BE1BC-5B06-DF0D-11BB-02CFF60D47CF}"/>
              </a:ext>
            </a:extLst>
          </p:cNvPr>
          <p:cNvSpPr>
            <a:spLocks noGrp="1"/>
          </p:cNvSpPr>
          <p:nvPr>
            <p:ph type="body" sz="quarter" idx="16"/>
          </p:nvPr>
        </p:nvSpPr>
        <p:spPr>
          <a:xfrm>
            <a:off x="1052293" y="151429"/>
            <a:ext cx="11142695" cy="932983"/>
          </a:xfrm>
        </p:spPr>
        <p:txBody>
          <a:bodyPr vert="horz" lIns="91440" tIns="45720" rIns="91440" bIns="45720" rtlCol="0" anchor="t">
            <a:normAutofit fontScale="92500" lnSpcReduction="10000"/>
          </a:bodyPr>
          <a:lstStyle/>
          <a:p>
            <a:r>
              <a:rPr lang="en-US" b="1" dirty="0">
                <a:solidFill>
                  <a:srgbClr val="297239"/>
                </a:solidFill>
                <a:latin typeface="Calibri"/>
                <a:cs typeface="Calibri"/>
              </a:rPr>
              <a:t>You can incorporate sustainability into all 7 Steps  of the Product Life  Cycle</a:t>
            </a:r>
            <a:endParaRPr lang="en-US" dirty="0">
              <a:latin typeface="Calibri"/>
              <a:cs typeface="Calibri"/>
            </a:endParaRPr>
          </a:p>
          <a:p>
            <a:endParaRPr lang="en-US" dirty="0">
              <a:latin typeface="Calibri"/>
              <a:cs typeface="Calibri"/>
            </a:endParaRPr>
          </a:p>
        </p:txBody>
      </p:sp>
      <p:sp>
        <p:nvSpPr>
          <p:cNvPr id="7" name="TextBox 6">
            <a:extLst>
              <a:ext uri="{FF2B5EF4-FFF2-40B4-BE49-F238E27FC236}">
                <a16:creationId xmlns:a16="http://schemas.microsoft.com/office/drawing/2014/main" id="{F3E0B14F-5DB2-02A7-70FA-E78587D4877A}"/>
              </a:ext>
            </a:extLst>
          </p:cNvPr>
          <p:cNvSpPr txBox="1"/>
          <p:nvPr/>
        </p:nvSpPr>
        <p:spPr>
          <a:xfrm>
            <a:off x="362857" y="1233714"/>
            <a:ext cx="3429000" cy="461665"/>
          </a:xfrm>
          <a:prstGeom prst="rect">
            <a:avLst/>
          </a:prstGeom>
          <a:solidFill>
            <a:srgbClr val="29723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FFFF"/>
                </a:solidFill>
                <a:cs typeface="Calibri"/>
              </a:rPr>
              <a:t>PHASE 2</a:t>
            </a:r>
            <a:endParaRPr lang="en-US" sz="2400">
              <a:solidFill>
                <a:srgbClr val="FFFFFF"/>
              </a:solidFill>
            </a:endParaRPr>
          </a:p>
        </p:txBody>
      </p:sp>
      <p:sp>
        <p:nvSpPr>
          <p:cNvPr id="13" name="Text Placeholder 2">
            <a:extLst>
              <a:ext uri="{FF2B5EF4-FFF2-40B4-BE49-F238E27FC236}">
                <a16:creationId xmlns:a16="http://schemas.microsoft.com/office/drawing/2014/main" id="{B350A336-32F0-0C17-05F7-227D3645A901}"/>
              </a:ext>
            </a:extLst>
          </p:cNvPr>
          <p:cNvSpPr txBox="1">
            <a:spLocks/>
          </p:cNvSpPr>
          <p:nvPr/>
        </p:nvSpPr>
        <p:spPr>
          <a:xfrm>
            <a:off x="8274644" y="2829706"/>
            <a:ext cx="2253709" cy="1237497"/>
          </a:xfrm>
          <a:prstGeom prst="rect">
            <a:avLst/>
          </a:prstGeom>
        </p:spPr>
        <p:txBody>
          <a:bodyPr vert="horz" lIns="91440" tIns="45720" rIns="91440" bIns="45720" rtlCol="0" anchor="t">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DELIVER</a:t>
            </a:r>
            <a:endParaRPr lang="en-US"/>
          </a:p>
        </p:txBody>
      </p:sp>
      <p:pic>
        <p:nvPicPr>
          <p:cNvPr id="14" name="Graphic 14" descr="Tools outline">
            <a:extLst>
              <a:ext uri="{FF2B5EF4-FFF2-40B4-BE49-F238E27FC236}">
                <a16:creationId xmlns:a16="http://schemas.microsoft.com/office/drawing/2014/main" id="{6DBD0BFE-B61F-7764-477A-EC01E97A12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9848" y="2826657"/>
            <a:ext cx="914400" cy="914400"/>
          </a:xfrm>
          <a:prstGeom prst="rect">
            <a:avLst/>
          </a:prstGeom>
        </p:spPr>
      </p:pic>
      <p:pic>
        <p:nvPicPr>
          <p:cNvPr id="15" name="Graphic 15" descr="Box outline">
            <a:extLst>
              <a:ext uri="{FF2B5EF4-FFF2-40B4-BE49-F238E27FC236}">
                <a16:creationId xmlns:a16="http://schemas.microsoft.com/office/drawing/2014/main" id="{E2A0BE29-D52F-A53A-5AF1-B0EB3F8210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59086" y="5088467"/>
            <a:ext cx="914400" cy="914400"/>
          </a:xfrm>
          <a:prstGeom prst="rect">
            <a:avLst/>
          </a:prstGeom>
        </p:spPr>
      </p:pic>
      <p:pic>
        <p:nvPicPr>
          <p:cNvPr id="16" name="Graphic 16" descr="Marketing with solid fill">
            <a:extLst>
              <a:ext uri="{FF2B5EF4-FFF2-40B4-BE49-F238E27FC236}">
                <a16:creationId xmlns:a16="http://schemas.microsoft.com/office/drawing/2014/main" id="{F4EEF230-1802-90AB-C46E-BBCF50BAB9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60419" y="2826657"/>
            <a:ext cx="914400" cy="914400"/>
          </a:xfrm>
          <a:prstGeom prst="rect">
            <a:avLst/>
          </a:prstGeom>
        </p:spPr>
      </p:pic>
      <p:pic>
        <p:nvPicPr>
          <p:cNvPr id="17" name="Graphic 17" descr="Truck outline">
            <a:extLst>
              <a:ext uri="{FF2B5EF4-FFF2-40B4-BE49-F238E27FC236}">
                <a16:creationId xmlns:a16="http://schemas.microsoft.com/office/drawing/2014/main" id="{1486E4AF-8AA7-B879-143A-6E82C19FEB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85943" y="5100562"/>
            <a:ext cx="914400" cy="914400"/>
          </a:xfrm>
          <a:prstGeom prst="rect">
            <a:avLst/>
          </a:prstGeom>
        </p:spPr>
      </p:pic>
      <p:sp>
        <p:nvSpPr>
          <p:cNvPr id="5" name="TextBox 4">
            <a:extLst>
              <a:ext uri="{FF2B5EF4-FFF2-40B4-BE49-F238E27FC236}">
                <a16:creationId xmlns:a16="http://schemas.microsoft.com/office/drawing/2014/main" id="{10F9AA81-5EE1-AF58-CED5-687C1B43FC01}"/>
              </a:ext>
            </a:extLst>
          </p:cNvPr>
          <p:cNvSpPr txBox="1"/>
          <p:nvPr/>
        </p:nvSpPr>
        <p:spPr>
          <a:xfrm>
            <a:off x="4021666" y="6343951"/>
            <a:ext cx="7892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63A043"/>
                </a:solidFill>
                <a:cs typeface="Calibri"/>
              </a:rPr>
              <a:t>Let's take a look at some things you could consider across these phases...</a:t>
            </a:r>
          </a:p>
        </p:txBody>
      </p:sp>
    </p:spTree>
    <p:extLst>
      <p:ext uri="{BB962C8B-B14F-4D97-AF65-F5344CB8AC3E}">
        <p14:creationId xmlns:p14="http://schemas.microsoft.com/office/powerpoint/2010/main" val="2431436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C173A1-91B9-D306-7C64-43195DAB01A3}"/>
              </a:ext>
            </a:extLst>
          </p:cNvPr>
          <p:cNvSpPr>
            <a:spLocks noGrp="1"/>
          </p:cNvSpPr>
          <p:nvPr>
            <p:ph type="body" sz="quarter" idx="20"/>
          </p:nvPr>
        </p:nvSpPr>
        <p:spPr>
          <a:xfrm>
            <a:off x="6009259" y="1793589"/>
            <a:ext cx="4896426" cy="4306547"/>
          </a:xfrm>
        </p:spPr>
        <p:txBody>
          <a:bodyPr vert="horz" lIns="91440" tIns="45720" rIns="91440" bIns="45720" rtlCol="0" anchor="t">
            <a:noAutofit/>
          </a:bodyPr>
          <a:lstStyle/>
          <a:p>
            <a:pPr algn="just"/>
            <a:r>
              <a:rPr lang="en-US" b="1" dirty="0">
                <a:ea typeface="+mn-lt"/>
                <a:cs typeface="+mn-lt"/>
              </a:rPr>
              <a:t>It is often said that 80% of a product's environmental impact is already decided in the design phase.</a:t>
            </a:r>
            <a:endParaRPr lang="en-US" dirty="0">
              <a:ea typeface="+mn-lt"/>
              <a:cs typeface="+mn-lt"/>
            </a:endParaRPr>
          </a:p>
          <a:p>
            <a:pPr algn="just"/>
            <a:r>
              <a:rPr lang="en-US" dirty="0">
                <a:ea typeface="+mn-lt"/>
                <a:cs typeface="+mn-lt"/>
              </a:rPr>
              <a:t>The first step in the product's life cycle involves R&amp;D, concept development, and product design. Here you make decisions such as material selection, assembly, and appearance. </a:t>
            </a:r>
            <a:endParaRPr lang="en-US"/>
          </a:p>
          <a:p>
            <a:pPr algn="just"/>
            <a:r>
              <a:rPr lang="en-US" dirty="0">
                <a:ea typeface="+mn-lt"/>
                <a:cs typeface="+mn-lt"/>
              </a:rPr>
              <a:t>These decisions are very important for how much environmental impact your product will have. </a:t>
            </a:r>
            <a:endParaRPr lang="en-US" b="1">
              <a:cs typeface="Calibri"/>
            </a:endParaRPr>
          </a:p>
        </p:txBody>
      </p:sp>
      <p:sp>
        <p:nvSpPr>
          <p:cNvPr id="3" name="Text Placeholder 2">
            <a:extLst>
              <a:ext uri="{FF2B5EF4-FFF2-40B4-BE49-F238E27FC236}">
                <a16:creationId xmlns:a16="http://schemas.microsoft.com/office/drawing/2014/main" id="{88B3BC9C-CB7E-5B54-148E-BA5A2AD9C364}"/>
              </a:ext>
            </a:extLst>
          </p:cNvPr>
          <p:cNvSpPr>
            <a:spLocks noGrp="1"/>
          </p:cNvSpPr>
          <p:nvPr>
            <p:ph type="body" sz="quarter" idx="22"/>
          </p:nvPr>
        </p:nvSpPr>
        <p:spPr/>
        <p:txBody>
          <a:bodyPr>
            <a:normAutofit fontScale="92500" lnSpcReduction="20000"/>
          </a:bodyPr>
          <a:lstStyle/>
          <a:p>
            <a:r>
              <a:rPr lang="en-US" b="1">
                <a:cs typeface="Calibri"/>
              </a:rPr>
              <a:t>Can you design for recycling?</a:t>
            </a:r>
            <a:endParaRPr lang="en-US"/>
          </a:p>
        </p:txBody>
      </p:sp>
      <p:sp>
        <p:nvSpPr>
          <p:cNvPr id="4" name="Text Placeholder 3">
            <a:extLst>
              <a:ext uri="{FF2B5EF4-FFF2-40B4-BE49-F238E27FC236}">
                <a16:creationId xmlns:a16="http://schemas.microsoft.com/office/drawing/2014/main" id="{C052CF49-A914-3760-8A73-F4C7C94C961D}"/>
              </a:ext>
            </a:extLst>
          </p:cNvPr>
          <p:cNvSpPr>
            <a:spLocks noGrp="1"/>
          </p:cNvSpPr>
          <p:nvPr>
            <p:ph type="body" sz="quarter" idx="23"/>
          </p:nvPr>
        </p:nvSpPr>
        <p:spPr/>
        <p:txBody>
          <a:bodyPr/>
          <a:lstStyle/>
          <a:p>
            <a:r>
              <a:rPr lang="en-US" b="1">
                <a:cs typeface="Calibri"/>
              </a:rPr>
              <a:t>THINGS TO CONSIDER </a:t>
            </a:r>
          </a:p>
        </p:txBody>
      </p:sp>
      <p:sp>
        <p:nvSpPr>
          <p:cNvPr id="5" name="Text Placeholder 4">
            <a:extLst>
              <a:ext uri="{FF2B5EF4-FFF2-40B4-BE49-F238E27FC236}">
                <a16:creationId xmlns:a16="http://schemas.microsoft.com/office/drawing/2014/main" id="{982CAD76-F1D8-4678-AA9A-C0B4ED59837C}"/>
              </a:ext>
            </a:extLst>
          </p:cNvPr>
          <p:cNvSpPr>
            <a:spLocks noGrp="1"/>
          </p:cNvSpPr>
          <p:nvPr>
            <p:ph type="body" sz="quarter" idx="24"/>
          </p:nvPr>
        </p:nvSpPr>
        <p:spPr/>
        <p:txBody>
          <a:bodyPr/>
          <a:lstStyle/>
          <a:p>
            <a:r>
              <a:rPr lang="en-US">
                <a:cs typeface="Calibri"/>
              </a:rPr>
              <a:t>01</a:t>
            </a:r>
            <a:endParaRPr lang="en-US"/>
          </a:p>
        </p:txBody>
      </p:sp>
      <p:pic>
        <p:nvPicPr>
          <p:cNvPr id="9" name="Picture 9" descr="Think green environmental conservation poster.. | Free stock vector ...">
            <a:extLst>
              <a:ext uri="{FF2B5EF4-FFF2-40B4-BE49-F238E27FC236}">
                <a16:creationId xmlns:a16="http://schemas.microsoft.com/office/drawing/2014/main" id="{083A7809-5D2E-DF44-68D3-1CDD55726624}"/>
              </a:ext>
            </a:extLst>
          </p:cNvPr>
          <p:cNvPicPr>
            <a:picLocks noChangeAspect="1"/>
          </p:cNvPicPr>
          <p:nvPr/>
        </p:nvPicPr>
        <p:blipFill>
          <a:blip r:embed="rId2"/>
          <a:stretch>
            <a:fillRect/>
          </a:stretch>
        </p:blipFill>
        <p:spPr>
          <a:xfrm>
            <a:off x="673769" y="1853691"/>
            <a:ext cx="3892884" cy="3892884"/>
          </a:xfrm>
          <a:prstGeom prst="rect">
            <a:avLst/>
          </a:prstGeom>
        </p:spPr>
      </p:pic>
      <p:sp>
        <p:nvSpPr>
          <p:cNvPr id="11" name="TextBox 10">
            <a:extLst>
              <a:ext uri="{FF2B5EF4-FFF2-40B4-BE49-F238E27FC236}">
                <a16:creationId xmlns:a16="http://schemas.microsoft.com/office/drawing/2014/main" id="{8DD0AE53-1D1F-6954-9C60-CE68D79DD0BB}"/>
              </a:ext>
            </a:extLst>
          </p:cNvPr>
          <p:cNvSpPr txBox="1"/>
          <p:nvPr/>
        </p:nvSpPr>
        <p:spPr>
          <a:xfrm>
            <a:off x="170597" y="6380328"/>
            <a:ext cx="25760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hlinkClick r:id="rId3"/>
              </a:rPr>
              <a:t>Source</a:t>
            </a:r>
            <a:endParaRPr lang="en-US"/>
          </a:p>
        </p:txBody>
      </p:sp>
      <p:sp>
        <p:nvSpPr>
          <p:cNvPr id="6" name="TextBox 5">
            <a:extLst>
              <a:ext uri="{FF2B5EF4-FFF2-40B4-BE49-F238E27FC236}">
                <a16:creationId xmlns:a16="http://schemas.microsoft.com/office/drawing/2014/main" id="{5C542CF8-F048-18DA-6C66-0DDDA9E5999A}"/>
              </a:ext>
            </a:extLst>
          </p:cNvPr>
          <p:cNvSpPr txBox="1"/>
          <p:nvPr/>
        </p:nvSpPr>
        <p:spPr>
          <a:xfrm>
            <a:off x="660400" y="261258"/>
            <a:ext cx="390434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B582E"/>
                </a:solidFill>
              </a:rPr>
              <a:t>PRODUCT DESIGN PHASE</a:t>
            </a:r>
            <a:endParaRPr lang="en-US" sz="2400">
              <a:cs typeface="Calibri"/>
            </a:endParaRPr>
          </a:p>
        </p:txBody>
      </p:sp>
    </p:spTree>
    <p:extLst>
      <p:ext uri="{BB962C8B-B14F-4D97-AF65-F5344CB8AC3E}">
        <p14:creationId xmlns:p14="http://schemas.microsoft.com/office/powerpoint/2010/main" val="3254758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C173A1-91B9-D306-7C64-43195DAB01A3}"/>
              </a:ext>
            </a:extLst>
          </p:cNvPr>
          <p:cNvSpPr>
            <a:spLocks noGrp="1"/>
          </p:cNvSpPr>
          <p:nvPr>
            <p:ph type="body" sz="quarter" idx="20"/>
          </p:nvPr>
        </p:nvSpPr>
        <p:spPr>
          <a:xfrm>
            <a:off x="6009259" y="1793589"/>
            <a:ext cx="4896426" cy="4306547"/>
          </a:xfrm>
        </p:spPr>
        <p:txBody>
          <a:bodyPr vert="horz" lIns="91440" tIns="45720" rIns="91440" bIns="45720" rtlCol="0" anchor="t">
            <a:noAutofit/>
          </a:bodyPr>
          <a:lstStyle/>
          <a:p>
            <a:pPr algn="just"/>
            <a:r>
              <a:rPr lang="en-US" dirty="0">
                <a:ea typeface="+mn-lt"/>
                <a:cs typeface="+mn-lt"/>
              </a:rPr>
              <a:t>What materials you use in your product determines your SME's carbon footprint. Extracting raw materials requires both energy and transportations. </a:t>
            </a:r>
            <a:endParaRPr lang="en-US" b="1">
              <a:ea typeface="+mn-lt"/>
              <a:cs typeface="+mn-lt"/>
            </a:endParaRPr>
          </a:p>
          <a:p>
            <a:pPr algn="just"/>
            <a:r>
              <a:rPr lang="en-US" dirty="0">
                <a:ea typeface="+mn-lt"/>
                <a:cs typeface="+mn-lt"/>
              </a:rPr>
              <a:t>In addition, nature's resources are limited, which means that they cannot be extracted forever, making it an unsustainable approach you should  therefore try to consider alternatives. </a:t>
            </a:r>
            <a:r>
              <a:rPr lang="en-US" b="1" dirty="0">
                <a:ea typeface="+mn-lt"/>
                <a:cs typeface="+mn-lt"/>
              </a:rPr>
              <a:t>For example, using recycled aluminum saves 95% of energy compared to producing aluminum from new ore.</a:t>
            </a:r>
            <a:endParaRPr lang="en-US" b="1" dirty="0">
              <a:cs typeface="Calibri"/>
            </a:endParaRPr>
          </a:p>
        </p:txBody>
      </p:sp>
      <p:sp>
        <p:nvSpPr>
          <p:cNvPr id="3" name="Text Placeholder 2">
            <a:extLst>
              <a:ext uri="{FF2B5EF4-FFF2-40B4-BE49-F238E27FC236}">
                <a16:creationId xmlns:a16="http://schemas.microsoft.com/office/drawing/2014/main" id="{88B3BC9C-CB7E-5B54-148E-BA5A2AD9C364}"/>
              </a:ext>
            </a:extLst>
          </p:cNvPr>
          <p:cNvSpPr>
            <a:spLocks noGrp="1"/>
          </p:cNvSpPr>
          <p:nvPr>
            <p:ph type="body" sz="quarter" idx="22"/>
          </p:nvPr>
        </p:nvSpPr>
        <p:spPr/>
        <p:txBody>
          <a:bodyPr>
            <a:normAutofit fontScale="92500" lnSpcReduction="20000"/>
          </a:bodyPr>
          <a:lstStyle/>
          <a:p>
            <a:r>
              <a:rPr lang="en-US" b="1" dirty="0">
                <a:cs typeface="Calibri"/>
              </a:rPr>
              <a:t>Can you </a:t>
            </a:r>
            <a:r>
              <a:rPr lang="en-US" b="1" dirty="0">
                <a:ea typeface="+mn-lt"/>
                <a:cs typeface="+mn-lt"/>
              </a:rPr>
              <a:t>source sustainable materials?</a:t>
            </a:r>
          </a:p>
        </p:txBody>
      </p:sp>
      <p:sp>
        <p:nvSpPr>
          <p:cNvPr id="4" name="Text Placeholder 3">
            <a:extLst>
              <a:ext uri="{FF2B5EF4-FFF2-40B4-BE49-F238E27FC236}">
                <a16:creationId xmlns:a16="http://schemas.microsoft.com/office/drawing/2014/main" id="{C052CF49-A914-3760-8A73-F4C7C94C961D}"/>
              </a:ext>
            </a:extLst>
          </p:cNvPr>
          <p:cNvSpPr>
            <a:spLocks noGrp="1"/>
          </p:cNvSpPr>
          <p:nvPr>
            <p:ph type="body" sz="quarter" idx="23"/>
          </p:nvPr>
        </p:nvSpPr>
        <p:spPr/>
        <p:txBody>
          <a:bodyPr/>
          <a:lstStyle/>
          <a:p>
            <a:r>
              <a:rPr lang="en-US" b="1">
                <a:ea typeface="+mn-lt"/>
                <a:cs typeface="+mn-lt"/>
              </a:rPr>
              <a:t>THINGS TO CONSIDER </a:t>
            </a:r>
            <a:endParaRPr lang="en-US">
              <a:ea typeface="+mn-lt"/>
              <a:cs typeface="+mn-lt"/>
            </a:endParaRPr>
          </a:p>
        </p:txBody>
      </p:sp>
      <p:sp>
        <p:nvSpPr>
          <p:cNvPr id="5" name="Text Placeholder 4">
            <a:extLst>
              <a:ext uri="{FF2B5EF4-FFF2-40B4-BE49-F238E27FC236}">
                <a16:creationId xmlns:a16="http://schemas.microsoft.com/office/drawing/2014/main" id="{982CAD76-F1D8-4678-AA9A-C0B4ED59837C}"/>
              </a:ext>
            </a:extLst>
          </p:cNvPr>
          <p:cNvSpPr>
            <a:spLocks noGrp="1"/>
          </p:cNvSpPr>
          <p:nvPr>
            <p:ph type="body" sz="quarter" idx="24"/>
          </p:nvPr>
        </p:nvSpPr>
        <p:spPr/>
        <p:txBody>
          <a:bodyPr/>
          <a:lstStyle/>
          <a:p>
            <a:r>
              <a:rPr lang="en-US">
                <a:cs typeface="Calibri"/>
              </a:rPr>
              <a:t>02</a:t>
            </a:r>
            <a:endParaRPr lang="en-US"/>
          </a:p>
        </p:txBody>
      </p:sp>
      <p:sp>
        <p:nvSpPr>
          <p:cNvPr id="7" name="TextBox 6">
            <a:extLst>
              <a:ext uri="{FF2B5EF4-FFF2-40B4-BE49-F238E27FC236}">
                <a16:creationId xmlns:a16="http://schemas.microsoft.com/office/drawing/2014/main" id="{B8F05431-191C-AA0D-8A76-D6A695214E55}"/>
              </a:ext>
            </a:extLst>
          </p:cNvPr>
          <p:cNvSpPr txBox="1"/>
          <p:nvPr/>
        </p:nvSpPr>
        <p:spPr>
          <a:xfrm>
            <a:off x="170597" y="6380328"/>
            <a:ext cx="25760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hlinkClick r:id="rId2"/>
              </a:rPr>
              <a:t>Source</a:t>
            </a:r>
            <a:endParaRPr lang="en-US"/>
          </a:p>
        </p:txBody>
      </p:sp>
      <p:sp>
        <p:nvSpPr>
          <p:cNvPr id="10" name="TextBox 9">
            <a:extLst>
              <a:ext uri="{FF2B5EF4-FFF2-40B4-BE49-F238E27FC236}">
                <a16:creationId xmlns:a16="http://schemas.microsoft.com/office/drawing/2014/main" id="{60531F8E-1F34-19BD-EC35-4A4933EB3514}"/>
              </a:ext>
            </a:extLst>
          </p:cNvPr>
          <p:cNvSpPr txBox="1"/>
          <p:nvPr/>
        </p:nvSpPr>
        <p:spPr>
          <a:xfrm>
            <a:off x="1204686" y="592182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B582E"/>
                </a:solidFill>
              </a:rPr>
              <a:t>PRODUCT DESIGN PHASE</a:t>
            </a:r>
            <a:endParaRPr lang="en-US"/>
          </a:p>
        </p:txBody>
      </p:sp>
      <p:pic>
        <p:nvPicPr>
          <p:cNvPr id="11" name="Picture 11" descr="Most promising new sustainable building materials | Architecture &amp; Design">
            <a:extLst>
              <a:ext uri="{FF2B5EF4-FFF2-40B4-BE49-F238E27FC236}">
                <a16:creationId xmlns:a16="http://schemas.microsoft.com/office/drawing/2014/main" id="{BA42E192-3687-11F7-D459-F22122964EB6}"/>
              </a:ext>
            </a:extLst>
          </p:cNvPr>
          <p:cNvPicPr>
            <a:picLocks noChangeAspect="1"/>
          </p:cNvPicPr>
          <p:nvPr/>
        </p:nvPicPr>
        <p:blipFill rotWithShape="1">
          <a:blip r:embed="rId3"/>
          <a:srcRect l="8448" r="10227" b="-377"/>
          <a:stretch/>
        </p:blipFill>
        <p:spPr>
          <a:xfrm>
            <a:off x="536674" y="2012373"/>
            <a:ext cx="3977326" cy="3692263"/>
          </a:xfrm>
          <a:prstGeom prst="rect">
            <a:avLst/>
          </a:prstGeom>
        </p:spPr>
      </p:pic>
    </p:spTree>
    <p:extLst>
      <p:ext uri="{BB962C8B-B14F-4D97-AF65-F5344CB8AC3E}">
        <p14:creationId xmlns:p14="http://schemas.microsoft.com/office/powerpoint/2010/main" val="2607243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C173A1-91B9-D306-7C64-43195DAB01A3}"/>
              </a:ext>
            </a:extLst>
          </p:cNvPr>
          <p:cNvSpPr>
            <a:spLocks noGrp="1"/>
          </p:cNvSpPr>
          <p:nvPr>
            <p:ph type="body" sz="quarter" idx="20"/>
          </p:nvPr>
        </p:nvSpPr>
        <p:spPr>
          <a:xfrm>
            <a:off x="5864116" y="1854066"/>
            <a:ext cx="5174616" cy="4379118"/>
          </a:xfrm>
        </p:spPr>
        <p:txBody>
          <a:bodyPr vert="horz" lIns="91440" tIns="45720" rIns="91440" bIns="45720" rtlCol="0" anchor="t">
            <a:noAutofit/>
          </a:bodyPr>
          <a:lstStyle/>
          <a:p>
            <a:pPr algn="just"/>
            <a:r>
              <a:rPr lang="en-US" dirty="0">
                <a:ea typeface="+mn-lt"/>
                <a:cs typeface="+mn-lt"/>
              </a:rPr>
              <a:t>When it comes to the factory where the product is manufactured, there are several measures to consider. </a:t>
            </a:r>
            <a:endParaRPr lang="en-US">
              <a:ea typeface="+mn-lt"/>
              <a:cs typeface="+mn-lt"/>
            </a:endParaRPr>
          </a:p>
          <a:p>
            <a:r>
              <a:rPr lang="en-US" dirty="0">
                <a:ea typeface="+mn-lt"/>
                <a:cs typeface="+mn-lt"/>
              </a:rPr>
              <a:t>First of all, the working conditions need to be following regulations and laws. </a:t>
            </a:r>
            <a:br>
              <a:rPr lang="en-US" dirty="0">
                <a:ea typeface="+mn-lt"/>
                <a:cs typeface="+mn-lt"/>
              </a:rPr>
            </a:br>
            <a:br>
              <a:rPr lang="en-US" dirty="0">
                <a:ea typeface="+mn-lt"/>
                <a:cs typeface="+mn-lt"/>
              </a:rPr>
            </a:br>
            <a:r>
              <a:rPr lang="en-US" dirty="0">
                <a:ea typeface="+mn-lt"/>
                <a:cs typeface="+mn-lt"/>
              </a:rPr>
              <a:t>Regarding the environmental impact of the manufacturing process, you should check and advocate for any reduction in industrial waste and ensure that waste from manufacturing your product is recyclable.</a:t>
            </a:r>
            <a:endParaRPr lang="en-US" dirty="0">
              <a:cs typeface="Calibri"/>
            </a:endParaRPr>
          </a:p>
        </p:txBody>
      </p:sp>
      <p:sp>
        <p:nvSpPr>
          <p:cNvPr id="3" name="Text Placeholder 2">
            <a:extLst>
              <a:ext uri="{FF2B5EF4-FFF2-40B4-BE49-F238E27FC236}">
                <a16:creationId xmlns:a16="http://schemas.microsoft.com/office/drawing/2014/main" id="{88B3BC9C-CB7E-5B54-148E-BA5A2AD9C364}"/>
              </a:ext>
            </a:extLst>
          </p:cNvPr>
          <p:cNvSpPr>
            <a:spLocks noGrp="1"/>
          </p:cNvSpPr>
          <p:nvPr>
            <p:ph type="body" sz="quarter" idx="22"/>
          </p:nvPr>
        </p:nvSpPr>
        <p:spPr>
          <a:xfrm>
            <a:off x="6003700" y="442135"/>
            <a:ext cx="4898828" cy="1130113"/>
          </a:xfrm>
        </p:spPr>
        <p:txBody>
          <a:bodyPr>
            <a:normAutofit fontScale="85000" lnSpcReduction="20000"/>
          </a:bodyPr>
          <a:lstStyle/>
          <a:p>
            <a:r>
              <a:rPr lang="en-US" b="1">
                <a:ea typeface="+mn-lt"/>
                <a:cs typeface="+mn-lt"/>
              </a:rPr>
              <a:t>Let's consider your sustainable manufacturing processes</a:t>
            </a:r>
          </a:p>
        </p:txBody>
      </p:sp>
      <p:sp>
        <p:nvSpPr>
          <p:cNvPr id="4" name="Text Placeholder 3">
            <a:extLst>
              <a:ext uri="{FF2B5EF4-FFF2-40B4-BE49-F238E27FC236}">
                <a16:creationId xmlns:a16="http://schemas.microsoft.com/office/drawing/2014/main" id="{C052CF49-A914-3760-8A73-F4C7C94C961D}"/>
              </a:ext>
            </a:extLst>
          </p:cNvPr>
          <p:cNvSpPr>
            <a:spLocks noGrp="1"/>
          </p:cNvSpPr>
          <p:nvPr>
            <p:ph type="body" sz="quarter" idx="23"/>
          </p:nvPr>
        </p:nvSpPr>
        <p:spPr/>
        <p:txBody>
          <a:bodyPr/>
          <a:lstStyle/>
          <a:p>
            <a:r>
              <a:rPr lang="en-US" b="1">
                <a:cs typeface="Calibri"/>
              </a:rPr>
              <a:t>THINGS TO CONSIDER</a:t>
            </a:r>
          </a:p>
        </p:txBody>
      </p:sp>
      <p:sp>
        <p:nvSpPr>
          <p:cNvPr id="5" name="Text Placeholder 4">
            <a:extLst>
              <a:ext uri="{FF2B5EF4-FFF2-40B4-BE49-F238E27FC236}">
                <a16:creationId xmlns:a16="http://schemas.microsoft.com/office/drawing/2014/main" id="{982CAD76-F1D8-4678-AA9A-C0B4ED59837C}"/>
              </a:ext>
            </a:extLst>
          </p:cNvPr>
          <p:cNvSpPr>
            <a:spLocks noGrp="1"/>
          </p:cNvSpPr>
          <p:nvPr>
            <p:ph type="body" sz="quarter" idx="24"/>
          </p:nvPr>
        </p:nvSpPr>
        <p:spPr/>
        <p:txBody>
          <a:bodyPr/>
          <a:lstStyle/>
          <a:p>
            <a:r>
              <a:rPr lang="en-US">
                <a:cs typeface="Calibri"/>
              </a:rPr>
              <a:t>03</a:t>
            </a:r>
            <a:endParaRPr lang="en-US"/>
          </a:p>
        </p:txBody>
      </p:sp>
      <p:pic>
        <p:nvPicPr>
          <p:cNvPr id="6" name="Picture 6" descr="Sustainable Manufacturing |Dassault Systèmes®">
            <a:extLst>
              <a:ext uri="{FF2B5EF4-FFF2-40B4-BE49-F238E27FC236}">
                <a16:creationId xmlns:a16="http://schemas.microsoft.com/office/drawing/2014/main" id="{6A72E803-76BF-7E77-9DAF-53A2CBB22525}"/>
              </a:ext>
            </a:extLst>
          </p:cNvPr>
          <p:cNvPicPr>
            <a:picLocks noChangeAspect="1"/>
          </p:cNvPicPr>
          <p:nvPr/>
        </p:nvPicPr>
        <p:blipFill rotWithShape="1">
          <a:blip r:embed="rId2"/>
          <a:srcRect l="5728" r="4539" b="-358"/>
          <a:stretch/>
        </p:blipFill>
        <p:spPr>
          <a:xfrm>
            <a:off x="470849" y="2651078"/>
            <a:ext cx="4278122" cy="3193609"/>
          </a:xfrm>
          <a:prstGeom prst="rect">
            <a:avLst/>
          </a:prstGeom>
        </p:spPr>
      </p:pic>
      <p:sp>
        <p:nvSpPr>
          <p:cNvPr id="8" name="TextBox 7">
            <a:extLst>
              <a:ext uri="{FF2B5EF4-FFF2-40B4-BE49-F238E27FC236}">
                <a16:creationId xmlns:a16="http://schemas.microsoft.com/office/drawing/2014/main" id="{62D7D37A-7F4A-A4F6-0688-BEC1B6100D8B}"/>
              </a:ext>
            </a:extLst>
          </p:cNvPr>
          <p:cNvSpPr txBox="1"/>
          <p:nvPr/>
        </p:nvSpPr>
        <p:spPr>
          <a:xfrm>
            <a:off x="170597" y="6380328"/>
            <a:ext cx="25760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hlinkClick r:id="rId3"/>
              </a:rPr>
              <a:t>Source</a:t>
            </a:r>
            <a:endParaRPr lang="en-US"/>
          </a:p>
        </p:txBody>
      </p:sp>
      <p:sp>
        <p:nvSpPr>
          <p:cNvPr id="7" name="TextBox 6">
            <a:extLst>
              <a:ext uri="{FF2B5EF4-FFF2-40B4-BE49-F238E27FC236}">
                <a16:creationId xmlns:a16="http://schemas.microsoft.com/office/drawing/2014/main" id="{3970CABA-31B4-1093-1B03-C2559468CAED}"/>
              </a:ext>
            </a:extLst>
          </p:cNvPr>
          <p:cNvSpPr txBox="1"/>
          <p:nvPr/>
        </p:nvSpPr>
        <p:spPr>
          <a:xfrm>
            <a:off x="745066" y="5921829"/>
            <a:ext cx="38196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B582E"/>
                </a:solidFill>
              </a:rPr>
              <a:t>PRODUCT MANUFACTURING PHASE</a:t>
            </a:r>
            <a:endParaRPr lang="en-US"/>
          </a:p>
        </p:txBody>
      </p:sp>
    </p:spTree>
    <p:extLst>
      <p:ext uri="{BB962C8B-B14F-4D97-AF65-F5344CB8AC3E}">
        <p14:creationId xmlns:p14="http://schemas.microsoft.com/office/powerpoint/2010/main" val="3050088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C173A1-91B9-D306-7C64-43195DAB01A3}"/>
              </a:ext>
            </a:extLst>
          </p:cNvPr>
          <p:cNvSpPr>
            <a:spLocks noGrp="1"/>
          </p:cNvSpPr>
          <p:nvPr>
            <p:ph type="body" sz="quarter" idx="20"/>
          </p:nvPr>
        </p:nvSpPr>
        <p:spPr>
          <a:xfrm>
            <a:off x="5900402" y="1551684"/>
            <a:ext cx="5247187" cy="4306547"/>
          </a:xfrm>
        </p:spPr>
        <p:txBody>
          <a:bodyPr vert="horz" lIns="91440" tIns="45720" rIns="91440" bIns="45720" rtlCol="0" anchor="t">
            <a:noAutofit/>
          </a:bodyPr>
          <a:lstStyle/>
          <a:p>
            <a:pPr algn="just"/>
            <a:r>
              <a:rPr lang="en-US" dirty="0">
                <a:ea typeface="+mn-lt"/>
                <a:cs typeface="+mn-lt"/>
              </a:rPr>
              <a:t>Pressure on business to reduce packaging waste has increased dramatically in the face of global consumer sentiment. We all remember visceral images of packaging leakage into oceans.</a:t>
            </a:r>
            <a:br>
              <a:rPr lang="en-US" dirty="0">
                <a:ea typeface="+mn-lt"/>
                <a:cs typeface="+mn-lt"/>
              </a:rPr>
            </a:br>
            <a:br>
              <a:rPr lang="en-US" dirty="0">
                <a:ea typeface="+mn-lt"/>
                <a:cs typeface="+mn-lt"/>
              </a:rPr>
            </a:br>
            <a:r>
              <a:rPr lang="en-US" dirty="0">
                <a:ea typeface="+mn-lt"/>
                <a:cs typeface="+mn-lt"/>
              </a:rPr>
              <a:t>Packaging-waste management is subject to the highest number of regulatory measures worldwide (91 in total). In addition, there has been an increasing regulatory focus on more specific areas of packaging, including Plastic packaging, Beverage packaging, Primary versus secondary packaging.</a:t>
            </a:r>
            <a:endParaRPr lang="en-US" dirty="0">
              <a:cs typeface="Calibri"/>
            </a:endParaRPr>
          </a:p>
          <a:p>
            <a:pPr algn="just"/>
            <a:endParaRPr lang="en-US">
              <a:cs typeface="Calibri"/>
            </a:endParaRPr>
          </a:p>
          <a:p>
            <a:pPr algn="just"/>
            <a:endParaRPr lang="en-US">
              <a:cs typeface="Calibri"/>
            </a:endParaRPr>
          </a:p>
          <a:p>
            <a:pPr algn="just"/>
            <a:endParaRPr lang="en-US">
              <a:cs typeface="Calibri"/>
            </a:endParaRPr>
          </a:p>
        </p:txBody>
      </p:sp>
      <p:sp>
        <p:nvSpPr>
          <p:cNvPr id="3" name="Text Placeholder 2">
            <a:extLst>
              <a:ext uri="{FF2B5EF4-FFF2-40B4-BE49-F238E27FC236}">
                <a16:creationId xmlns:a16="http://schemas.microsoft.com/office/drawing/2014/main" id="{88B3BC9C-CB7E-5B54-148E-BA5A2AD9C364}"/>
              </a:ext>
            </a:extLst>
          </p:cNvPr>
          <p:cNvSpPr>
            <a:spLocks noGrp="1"/>
          </p:cNvSpPr>
          <p:nvPr>
            <p:ph type="body" sz="quarter" idx="22"/>
          </p:nvPr>
        </p:nvSpPr>
        <p:spPr>
          <a:xfrm>
            <a:off x="6003700" y="442135"/>
            <a:ext cx="5721304" cy="1118018"/>
          </a:xfrm>
        </p:spPr>
        <p:txBody>
          <a:bodyPr>
            <a:normAutofit fontScale="92500"/>
          </a:bodyPr>
          <a:lstStyle/>
          <a:p>
            <a:r>
              <a:rPr lang="en-US" b="1">
                <a:ea typeface="+mn-lt"/>
                <a:cs typeface="+mn-lt"/>
              </a:rPr>
              <a:t>Have you thought about sustainable packaging?</a:t>
            </a:r>
          </a:p>
        </p:txBody>
      </p:sp>
      <p:sp>
        <p:nvSpPr>
          <p:cNvPr id="4" name="Text Placeholder 3">
            <a:extLst>
              <a:ext uri="{FF2B5EF4-FFF2-40B4-BE49-F238E27FC236}">
                <a16:creationId xmlns:a16="http://schemas.microsoft.com/office/drawing/2014/main" id="{C052CF49-A914-3760-8A73-F4C7C94C961D}"/>
              </a:ext>
            </a:extLst>
          </p:cNvPr>
          <p:cNvSpPr>
            <a:spLocks noGrp="1"/>
          </p:cNvSpPr>
          <p:nvPr>
            <p:ph type="body" sz="quarter" idx="23"/>
          </p:nvPr>
        </p:nvSpPr>
        <p:spPr/>
        <p:txBody>
          <a:bodyPr/>
          <a:lstStyle/>
          <a:p>
            <a:r>
              <a:rPr lang="en-US" b="1">
                <a:cs typeface="Calibri"/>
              </a:rPr>
              <a:t>THINGS TO CONSIDER</a:t>
            </a:r>
          </a:p>
        </p:txBody>
      </p:sp>
      <p:sp>
        <p:nvSpPr>
          <p:cNvPr id="5" name="Text Placeholder 4">
            <a:extLst>
              <a:ext uri="{FF2B5EF4-FFF2-40B4-BE49-F238E27FC236}">
                <a16:creationId xmlns:a16="http://schemas.microsoft.com/office/drawing/2014/main" id="{982CAD76-F1D8-4678-AA9A-C0B4ED59837C}"/>
              </a:ext>
            </a:extLst>
          </p:cNvPr>
          <p:cNvSpPr>
            <a:spLocks noGrp="1"/>
          </p:cNvSpPr>
          <p:nvPr>
            <p:ph type="body" sz="quarter" idx="24"/>
          </p:nvPr>
        </p:nvSpPr>
        <p:spPr/>
        <p:txBody>
          <a:bodyPr/>
          <a:lstStyle/>
          <a:p>
            <a:r>
              <a:rPr lang="en-US">
                <a:cs typeface="Calibri"/>
              </a:rPr>
              <a:t>04</a:t>
            </a:r>
            <a:endParaRPr lang="en-US"/>
          </a:p>
        </p:txBody>
      </p:sp>
      <p:sp>
        <p:nvSpPr>
          <p:cNvPr id="11" name="TextBox 10">
            <a:extLst>
              <a:ext uri="{FF2B5EF4-FFF2-40B4-BE49-F238E27FC236}">
                <a16:creationId xmlns:a16="http://schemas.microsoft.com/office/drawing/2014/main" id="{95A8449C-3BF4-0F4A-5EA1-966CB42BABF5}"/>
              </a:ext>
            </a:extLst>
          </p:cNvPr>
          <p:cNvSpPr txBox="1"/>
          <p:nvPr/>
        </p:nvSpPr>
        <p:spPr>
          <a:xfrm>
            <a:off x="504967" y="5793474"/>
            <a:ext cx="44150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84BA41"/>
                </a:solidFill>
              </a:rPr>
              <a:t>Useful resource McKinsey Report</a:t>
            </a:r>
            <a:r>
              <a:rPr lang="en-US">
                <a:solidFill>
                  <a:srgbClr val="FFFFFF"/>
                </a:solidFill>
              </a:rPr>
              <a:t> </a:t>
            </a:r>
            <a:r>
              <a:rPr lang="en-US">
                <a:solidFill>
                  <a:srgbClr val="87A66E"/>
                </a:solidFill>
                <a:cs typeface="Segoe UI"/>
                <a:hlinkClick r:id="rId2"/>
              </a:rPr>
              <a:t>Sustainability in packaging: Global regulatory development across 30 countries</a:t>
            </a:r>
            <a:endParaRPr lang="en-US"/>
          </a:p>
        </p:txBody>
      </p:sp>
      <p:pic>
        <p:nvPicPr>
          <p:cNvPr id="10" name="Picture 11">
            <a:extLst>
              <a:ext uri="{FF2B5EF4-FFF2-40B4-BE49-F238E27FC236}">
                <a16:creationId xmlns:a16="http://schemas.microsoft.com/office/drawing/2014/main" id="{4CD4D3E8-8A1E-4EE2-3723-E2301D4EB4D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725" t="18464" r="496" b="19915"/>
          <a:stretch/>
        </p:blipFill>
        <p:spPr>
          <a:xfrm>
            <a:off x="602480" y="2398028"/>
            <a:ext cx="3990430" cy="3312084"/>
          </a:xfrm>
          <a:prstGeom prst="rect">
            <a:avLst/>
          </a:prstGeom>
        </p:spPr>
      </p:pic>
    </p:spTree>
    <p:extLst>
      <p:ext uri="{BB962C8B-B14F-4D97-AF65-F5344CB8AC3E}">
        <p14:creationId xmlns:p14="http://schemas.microsoft.com/office/powerpoint/2010/main" val="3798474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C173A1-91B9-D306-7C64-43195DAB01A3}"/>
              </a:ext>
            </a:extLst>
          </p:cNvPr>
          <p:cNvSpPr>
            <a:spLocks noGrp="1"/>
          </p:cNvSpPr>
          <p:nvPr>
            <p:ph type="body" sz="quarter" idx="20"/>
          </p:nvPr>
        </p:nvSpPr>
        <p:spPr>
          <a:xfrm>
            <a:off x="5936688" y="1799004"/>
            <a:ext cx="4896426" cy="4306547"/>
          </a:xfrm>
        </p:spPr>
        <p:txBody>
          <a:bodyPr vert="horz" lIns="91440" tIns="45720" rIns="91440" bIns="45720" rtlCol="0" anchor="t">
            <a:noAutofit/>
          </a:bodyPr>
          <a:lstStyle/>
          <a:p>
            <a:pPr algn="just"/>
            <a:r>
              <a:rPr lang="en-US" dirty="0">
                <a:ea typeface="+mn-lt"/>
                <a:cs typeface="+mn-lt"/>
              </a:rPr>
              <a:t>When the product has been manufactured, it's often transported to the customers or to a retail store. With the right measures, you can reduce the environmental impact of the product or service. </a:t>
            </a:r>
          </a:p>
          <a:p>
            <a:pPr algn="just"/>
            <a:r>
              <a:rPr lang="en-US" dirty="0">
                <a:ea typeface="+mn-lt"/>
                <a:cs typeface="+mn-lt"/>
              </a:rPr>
              <a:t>For example, reducing the number of transports, using hybrid/electric trucks, consolidated transport with other producers and efficient transportation packaging will reduce your overall  greenhouse gas emissions.</a:t>
            </a:r>
            <a:endParaRPr lang="en-US" dirty="0">
              <a:cs typeface="Calibri"/>
            </a:endParaRPr>
          </a:p>
          <a:p>
            <a:pPr algn="just"/>
            <a:endParaRPr lang="en-US">
              <a:cs typeface="Calibri"/>
            </a:endParaRPr>
          </a:p>
          <a:p>
            <a:pPr algn="just"/>
            <a:endParaRPr lang="en-US">
              <a:cs typeface="Calibri"/>
            </a:endParaRPr>
          </a:p>
          <a:p>
            <a:pPr algn="just"/>
            <a:endParaRPr lang="en-US">
              <a:cs typeface="Calibri"/>
            </a:endParaRPr>
          </a:p>
        </p:txBody>
      </p:sp>
      <p:sp>
        <p:nvSpPr>
          <p:cNvPr id="3" name="Text Placeholder 2">
            <a:extLst>
              <a:ext uri="{FF2B5EF4-FFF2-40B4-BE49-F238E27FC236}">
                <a16:creationId xmlns:a16="http://schemas.microsoft.com/office/drawing/2014/main" id="{88B3BC9C-CB7E-5B54-148E-BA5A2AD9C364}"/>
              </a:ext>
            </a:extLst>
          </p:cNvPr>
          <p:cNvSpPr>
            <a:spLocks noGrp="1"/>
          </p:cNvSpPr>
          <p:nvPr>
            <p:ph type="body" sz="quarter" idx="22"/>
          </p:nvPr>
        </p:nvSpPr>
        <p:spPr>
          <a:xfrm>
            <a:off x="6003700" y="601359"/>
            <a:ext cx="4898828" cy="1130113"/>
          </a:xfrm>
        </p:spPr>
        <p:txBody>
          <a:bodyPr>
            <a:normAutofit/>
          </a:bodyPr>
          <a:lstStyle/>
          <a:p>
            <a:r>
              <a:rPr lang="en-US" b="1">
                <a:ea typeface="+mn-lt"/>
                <a:cs typeface="+mn-lt"/>
              </a:rPr>
              <a:t>Try to opt for Low Carbon Logistics</a:t>
            </a:r>
          </a:p>
        </p:txBody>
      </p:sp>
      <p:sp>
        <p:nvSpPr>
          <p:cNvPr id="4" name="Text Placeholder 3">
            <a:extLst>
              <a:ext uri="{FF2B5EF4-FFF2-40B4-BE49-F238E27FC236}">
                <a16:creationId xmlns:a16="http://schemas.microsoft.com/office/drawing/2014/main" id="{C052CF49-A914-3760-8A73-F4C7C94C961D}"/>
              </a:ext>
            </a:extLst>
          </p:cNvPr>
          <p:cNvSpPr>
            <a:spLocks noGrp="1"/>
          </p:cNvSpPr>
          <p:nvPr>
            <p:ph type="body" sz="quarter" idx="23"/>
          </p:nvPr>
        </p:nvSpPr>
        <p:spPr/>
        <p:txBody>
          <a:bodyPr/>
          <a:lstStyle/>
          <a:p>
            <a:r>
              <a:rPr lang="en-US" b="1">
                <a:cs typeface="Calibri"/>
              </a:rPr>
              <a:t>THINGS TO CONSIDER</a:t>
            </a:r>
          </a:p>
        </p:txBody>
      </p:sp>
      <p:sp>
        <p:nvSpPr>
          <p:cNvPr id="5" name="Text Placeholder 4">
            <a:extLst>
              <a:ext uri="{FF2B5EF4-FFF2-40B4-BE49-F238E27FC236}">
                <a16:creationId xmlns:a16="http://schemas.microsoft.com/office/drawing/2014/main" id="{982CAD76-F1D8-4678-AA9A-C0B4ED59837C}"/>
              </a:ext>
            </a:extLst>
          </p:cNvPr>
          <p:cNvSpPr>
            <a:spLocks noGrp="1"/>
          </p:cNvSpPr>
          <p:nvPr>
            <p:ph type="body" sz="quarter" idx="24"/>
          </p:nvPr>
        </p:nvSpPr>
        <p:spPr/>
        <p:txBody>
          <a:bodyPr/>
          <a:lstStyle/>
          <a:p>
            <a:r>
              <a:rPr lang="en-US">
                <a:cs typeface="Calibri"/>
              </a:rPr>
              <a:t>05</a:t>
            </a:r>
            <a:endParaRPr lang="en-US"/>
          </a:p>
        </p:txBody>
      </p:sp>
      <p:pic>
        <p:nvPicPr>
          <p:cNvPr id="6" name="Picture 6" descr="3 Sustainable Logistics Management Practices - iGPS Logistics, LLC">
            <a:extLst>
              <a:ext uri="{FF2B5EF4-FFF2-40B4-BE49-F238E27FC236}">
                <a16:creationId xmlns:a16="http://schemas.microsoft.com/office/drawing/2014/main" id="{577CA319-38AE-C030-182E-FF5059BD2508}"/>
              </a:ext>
            </a:extLst>
          </p:cNvPr>
          <p:cNvPicPr>
            <a:picLocks noChangeAspect="1"/>
          </p:cNvPicPr>
          <p:nvPr/>
        </p:nvPicPr>
        <p:blipFill>
          <a:blip r:embed="rId2"/>
          <a:stretch>
            <a:fillRect/>
          </a:stretch>
        </p:blipFill>
        <p:spPr>
          <a:xfrm>
            <a:off x="681949" y="2585109"/>
            <a:ext cx="4062481" cy="2908500"/>
          </a:xfrm>
          <a:prstGeom prst="rect">
            <a:avLst/>
          </a:prstGeom>
        </p:spPr>
      </p:pic>
      <p:sp>
        <p:nvSpPr>
          <p:cNvPr id="8" name="TextBox 7">
            <a:extLst>
              <a:ext uri="{FF2B5EF4-FFF2-40B4-BE49-F238E27FC236}">
                <a16:creationId xmlns:a16="http://schemas.microsoft.com/office/drawing/2014/main" id="{A7734A95-2110-AB0F-6787-5243348A0A99}"/>
              </a:ext>
            </a:extLst>
          </p:cNvPr>
          <p:cNvSpPr txBox="1"/>
          <p:nvPr/>
        </p:nvSpPr>
        <p:spPr>
          <a:xfrm>
            <a:off x="170597" y="6380328"/>
            <a:ext cx="25760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hlinkClick r:id="rId3"/>
              </a:rPr>
              <a:t>Source</a:t>
            </a:r>
            <a:endParaRPr lang="en-US"/>
          </a:p>
        </p:txBody>
      </p:sp>
      <p:sp>
        <p:nvSpPr>
          <p:cNvPr id="7" name="TextBox 6">
            <a:extLst>
              <a:ext uri="{FF2B5EF4-FFF2-40B4-BE49-F238E27FC236}">
                <a16:creationId xmlns:a16="http://schemas.microsoft.com/office/drawing/2014/main" id="{27C5A7FD-2A14-AA2F-BE8C-E485B9FEF1B0}"/>
              </a:ext>
            </a:extLst>
          </p:cNvPr>
          <p:cNvSpPr txBox="1"/>
          <p:nvPr/>
        </p:nvSpPr>
        <p:spPr>
          <a:xfrm>
            <a:off x="696686" y="5607352"/>
            <a:ext cx="4218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B582E"/>
                </a:solidFill>
              </a:rPr>
              <a:t>PRODUCT DISTRIBUTION</a:t>
            </a:r>
            <a:r>
              <a:rPr lang="en-US">
                <a:cs typeface="Calibri"/>
              </a:rPr>
              <a:t>​</a:t>
            </a:r>
            <a:r>
              <a:rPr lang="en-US">
                <a:solidFill>
                  <a:srgbClr val="086D6E"/>
                </a:solidFill>
              </a:rPr>
              <a:t> </a:t>
            </a:r>
            <a:r>
              <a:rPr lang="en-US" b="1">
                <a:solidFill>
                  <a:srgbClr val="0B582E"/>
                </a:solidFill>
              </a:rPr>
              <a:t>PHASE</a:t>
            </a:r>
            <a:endParaRPr lang="en-US"/>
          </a:p>
        </p:txBody>
      </p:sp>
    </p:spTree>
    <p:extLst>
      <p:ext uri="{BB962C8B-B14F-4D97-AF65-F5344CB8AC3E}">
        <p14:creationId xmlns:p14="http://schemas.microsoft.com/office/powerpoint/2010/main" val="811971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6B9FDB-5622-35C7-298A-147588742799}"/>
              </a:ext>
            </a:extLst>
          </p:cNvPr>
          <p:cNvSpPr>
            <a:spLocks noGrp="1"/>
          </p:cNvSpPr>
          <p:nvPr>
            <p:ph type="body" sz="quarter" idx="18"/>
          </p:nvPr>
        </p:nvSpPr>
        <p:spPr>
          <a:xfrm>
            <a:off x="2161309" y="775855"/>
            <a:ext cx="9646298" cy="5125164"/>
          </a:xfrm>
        </p:spPr>
        <p:txBody>
          <a:bodyPr>
            <a:normAutofit lnSpcReduction="10000"/>
          </a:bodyPr>
          <a:lstStyle/>
          <a:p>
            <a:r>
              <a:rPr lang="en-US" dirty="0">
                <a:solidFill>
                  <a:srgbClr val="297239"/>
                </a:solidFill>
                <a:ea typeface="+mn-lt"/>
                <a:cs typeface="+mn-lt"/>
              </a:rPr>
              <a:t>CONDUCTING A LIFE CYCLE ANALYSIS</a:t>
            </a:r>
          </a:p>
          <a:p>
            <a:endParaRPr lang="en-US" dirty="0">
              <a:ea typeface="+mn-lt"/>
              <a:cs typeface="+mn-lt"/>
            </a:endParaRPr>
          </a:p>
          <a:p>
            <a:r>
              <a:rPr lang="en-US" sz="2400" dirty="0">
                <a:ea typeface="+mn-lt"/>
                <a:cs typeface="+mn-lt"/>
              </a:rPr>
              <a:t>This can be a highly complex assessment to carry out due to the number of factors involved.  There are many questions to ask:</a:t>
            </a:r>
          </a:p>
          <a:p>
            <a:pPr marL="342900" indent="-342900">
              <a:buChar char="•"/>
            </a:pPr>
            <a:r>
              <a:rPr lang="en-US" sz="2400" dirty="0">
                <a:ea typeface="+mn-lt"/>
                <a:cs typeface="+mn-lt"/>
              </a:rPr>
              <a:t>Which raw materials were involved?</a:t>
            </a:r>
          </a:p>
          <a:p>
            <a:pPr marL="342900" indent="-342900">
              <a:buChar char="•"/>
            </a:pPr>
            <a:r>
              <a:rPr lang="en-US" sz="2400" dirty="0">
                <a:ea typeface="+mn-lt"/>
                <a:cs typeface="+mn-lt"/>
              </a:rPr>
              <a:t>Where did they come from? </a:t>
            </a:r>
          </a:p>
          <a:p>
            <a:pPr marL="342900" indent="-342900">
              <a:buChar char="•"/>
            </a:pPr>
            <a:r>
              <a:rPr lang="en-US" sz="2400" dirty="0">
                <a:ea typeface="+mn-lt"/>
                <a:cs typeface="+mn-lt"/>
              </a:rPr>
              <a:t>How were my goods produced?  How were they transported?  </a:t>
            </a:r>
          </a:p>
          <a:p>
            <a:pPr marL="342900" indent="-342900">
              <a:buChar char="•"/>
            </a:pPr>
            <a:r>
              <a:rPr lang="en-US" sz="2400" dirty="0">
                <a:ea typeface="+mn-lt"/>
                <a:cs typeface="+mn-lt"/>
              </a:rPr>
              <a:t>What does the product life cycle look like?  </a:t>
            </a:r>
          </a:p>
          <a:p>
            <a:pPr marL="342900" indent="-342900">
              <a:buChar char="•"/>
            </a:pPr>
            <a:r>
              <a:rPr lang="en-US" sz="2400" dirty="0">
                <a:ea typeface="+mn-lt"/>
                <a:cs typeface="+mn-lt"/>
              </a:rPr>
              <a:t>Does the product have longevity or is it a ‘take-make-waste’ product?</a:t>
            </a:r>
          </a:p>
          <a:p>
            <a:pPr marL="342900" indent="-342900">
              <a:buChar char="•"/>
            </a:pPr>
            <a:endParaRPr lang="en-US" sz="2400">
              <a:cs typeface="Calibri"/>
            </a:endParaRPr>
          </a:p>
          <a:p>
            <a:pPr marL="0" indent="0"/>
            <a:r>
              <a:rPr lang="en-US" sz="2400" dirty="0">
                <a:cs typeface="Calibri"/>
              </a:rPr>
              <a:t>The good news is that there is are some useful tools and templates to help you/your team to work through this.</a:t>
            </a:r>
          </a:p>
        </p:txBody>
      </p:sp>
    </p:spTree>
    <p:extLst>
      <p:ext uri="{BB962C8B-B14F-4D97-AF65-F5344CB8AC3E}">
        <p14:creationId xmlns:p14="http://schemas.microsoft.com/office/powerpoint/2010/main" val="3749201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98FAC07-5647-0B4B-AD26-E78E3A698A1E}"/>
              </a:ext>
            </a:extLst>
          </p:cNvPr>
          <p:cNvSpPr>
            <a:spLocks noGrp="1"/>
          </p:cNvSpPr>
          <p:nvPr>
            <p:ph type="body" sz="quarter" idx="17"/>
          </p:nvPr>
        </p:nvSpPr>
        <p:spPr>
          <a:xfrm>
            <a:off x="5003138" y="3733703"/>
            <a:ext cx="3791493" cy="1551104"/>
          </a:xfrm>
        </p:spPr>
        <p:txBody>
          <a:bodyPr>
            <a:normAutofit fontScale="92500"/>
          </a:bodyPr>
          <a:lstStyle/>
          <a:p>
            <a:r>
              <a:rPr lang="en-US"/>
              <a:t>Why do you need to green?</a:t>
            </a:r>
          </a:p>
        </p:txBody>
      </p:sp>
      <p:sp>
        <p:nvSpPr>
          <p:cNvPr id="5" name="Text Placeholder 4">
            <a:extLst>
              <a:ext uri="{FF2B5EF4-FFF2-40B4-BE49-F238E27FC236}">
                <a16:creationId xmlns:a16="http://schemas.microsoft.com/office/drawing/2014/main" id="{430A4C18-0205-DC4A-91BE-E2303B132108}"/>
              </a:ext>
            </a:extLst>
          </p:cNvPr>
          <p:cNvSpPr>
            <a:spLocks noGrp="1"/>
          </p:cNvSpPr>
          <p:nvPr>
            <p:ph type="body" sz="quarter" idx="18"/>
          </p:nvPr>
        </p:nvSpPr>
        <p:spPr/>
        <p:txBody>
          <a:bodyPr/>
          <a:lstStyle/>
          <a:p>
            <a:r>
              <a:rPr lang="en-US"/>
              <a:t>Section 1</a:t>
            </a:r>
          </a:p>
        </p:txBody>
      </p:sp>
    </p:spTree>
    <p:extLst>
      <p:ext uri="{BB962C8B-B14F-4D97-AF65-F5344CB8AC3E}">
        <p14:creationId xmlns:p14="http://schemas.microsoft.com/office/powerpoint/2010/main" val="259500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781356-633F-43C7-9C5B-E23C08437082}"/>
              </a:ext>
            </a:extLst>
          </p:cNvPr>
          <p:cNvSpPr>
            <a:spLocks noGrp="1"/>
          </p:cNvSpPr>
          <p:nvPr>
            <p:ph type="body" sz="quarter" idx="18"/>
          </p:nvPr>
        </p:nvSpPr>
        <p:spPr>
          <a:xfrm>
            <a:off x="473870" y="3319106"/>
            <a:ext cx="5780987" cy="2271033"/>
          </a:xfrm>
        </p:spPr>
        <p:txBody>
          <a:bodyPr vert="horz" lIns="91440" tIns="45720" rIns="91440" bIns="45720" rtlCol="0" anchor="t">
            <a:normAutofit/>
          </a:bodyPr>
          <a:lstStyle/>
          <a:p>
            <a:r>
              <a:rPr lang="en-US" dirty="0">
                <a:ea typeface="+mn-lt"/>
                <a:cs typeface="+mn-lt"/>
              </a:rPr>
              <a:t>   </a:t>
            </a:r>
            <a:endParaRPr lang="en-US" b="1" dirty="0">
              <a:cs typeface="Calibri"/>
            </a:endParaRPr>
          </a:p>
        </p:txBody>
      </p:sp>
      <p:sp>
        <p:nvSpPr>
          <p:cNvPr id="3" name="Text Placeholder 2">
            <a:extLst>
              <a:ext uri="{FF2B5EF4-FFF2-40B4-BE49-F238E27FC236}">
                <a16:creationId xmlns:a16="http://schemas.microsoft.com/office/drawing/2014/main" id="{A42A7262-837F-D8B3-2E1C-6FDCFC7CA41D}"/>
              </a:ext>
            </a:extLst>
          </p:cNvPr>
          <p:cNvSpPr>
            <a:spLocks noGrp="1"/>
          </p:cNvSpPr>
          <p:nvPr>
            <p:ph type="body" sz="quarter" idx="16"/>
          </p:nvPr>
        </p:nvSpPr>
        <p:spPr/>
        <p:txBody>
          <a:bodyPr vert="horz" lIns="91440" tIns="45720" rIns="91440" bIns="45720" rtlCol="0" anchor="t">
            <a:normAutofit/>
          </a:bodyPr>
          <a:lstStyle/>
          <a:p>
            <a:r>
              <a:rPr lang="en-US" b="1" dirty="0"/>
              <a:t>SHORT ACTIVITY – LIFE CYCLE ANALYSIS CANVAS ON MIRO</a:t>
            </a:r>
            <a:endParaRPr lang="en-US" b="1" dirty="0">
              <a:cs typeface="Calibri"/>
            </a:endParaRPr>
          </a:p>
          <a:p>
            <a:endParaRPr lang="en-US">
              <a:cs typeface="Calibri"/>
            </a:endParaRPr>
          </a:p>
        </p:txBody>
      </p:sp>
      <p:pic>
        <p:nvPicPr>
          <p:cNvPr id="8" name="Picture 8" descr="Diagram&#10;&#10;Description automatically generated">
            <a:extLst>
              <a:ext uri="{FF2B5EF4-FFF2-40B4-BE49-F238E27FC236}">
                <a16:creationId xmlns:a16="http://schemas.microsoft.com/office/drawing/2014/main" id="{57F224B7-50C9-9459-3006-E36CD8ED4E4A}"/>
              </a:ext>
            </a:extLst>
          </p:cNvPr>
          <p:cNvPicPr>
            <a:picLocks noGrp="1" noChangeAspect="1"/>
          </p:cNvPicPr>
          <p:nvPr>
            <p:ph type="pic" sz="quarter" idx="10"/>
          </p:nvPr>
        </p:nvPicPr>
        <p:blipFill rotWithShape="1">
          <a:blip r:embed="rId2"/>
          <a:srcRect l="16600" r="41000" b="-60"/>
          <a:stretch/>
        </p:blipFill>
        <p:spPr>
          <a:xfrm>
            <a:off x="6998744" y="1476947"/>
            <a:ext cx="5126385" cy="4119140"/>
          </a:xfrm>
        </p:spPr>
      </p:pic>
      <p:sp>
        <p:nvSpPr>
          <p:cNvPr id="9" name="TextBox 8">
            <a:extLst>
              <a:ext uri="{FF2B5EF4-FFF2-40B4-BE49-F238E27FC236}">
                <a16:creationId xmlns:a16="http://schemas.microsoft.com/office/drawing/2014/main" id="{B8FE7BCE-0665-E08D-C07D-A2A6C0F31C0E}"/>
              </a:ext>
            </a:extLst>
          </p:cNvPr>
          <p:cNvSpPr txBox="1"/>
          <p:nvPr/>
        </p:nvSpPr>
        <p:spPr>
          <a:xfrm>
            <a:off x="309639" y="2934305"/>
            <a:ext cx="628710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dirty="0">
                <a:solidFill>
                  <a:srgbClr val="000000"/>
                </a:solidFill>
                <a:latin typeface="Calibri"/>
                <a:cs typeface="Calibri"/>
              </a:rPr>
              <a:t>This Canvas offers a comprehensive 60-minute workshop template to help teams to work through the complete life cycle of one of their products. It provides insights and alignment on all the steps of the lifecycle of a product and helps teams to get a clearer picture and see what their opportunities for circular and sustainable development are.</a:t>
            </a:r>
            <a:endParaRPr lang="en-US" sz="2400">
              <a:solidFill>
                <a:srgbClr val="000000"/>
              </a:solidFill>
              <a:latin typeface="Calibri"/>
              <a:cs typeface="Calibri"/>
            </a:endParaRPr>
          </a:p>
          <a:p>
            <a:pPr algn="just"/>
            <a:r>
              <a:rPr lang="en-US" sz="2400" b="1" dirty="0">
                <a:solidFill>
                  <a:srgbClr val="297239"/>
                </a:solidFill>
                <a:cs typeface="Calibri"/>
              </a:rPr>
              <a:t>CLICK LINK TO BEGIN</a:t>
            </a:r>
          </a:p>
        </p:txBody>
      </p:sp>
      <p:sp>
        <p:nvSpPr>
          <p:cNvPr id="10" name="TextBox 9">
            <a:extLst>
              <a:ext uri="{FF2B5EF4-FFF2-40B4-BE49-F238E27FC236}">
                <a16:creationId xmlns:a16="http://schemas.microsoft.com/office/drawing/2014/main" id="{15EFDC7A-BD0E-FC39-1CB4-2E49BF3C024A}"/>
              </a:ext>
            </a:extLst>
          </p:cNvPr>
          <p:cNvSpPr txBox="1"/>
          <p:nvPr/>
        </p:nvSpPr>
        <p:spPr>
          <a:xfrm>
            <a:off x="309639" y="6345162"/>
            <a:ext cx="70611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hlinkClick r:id="rId3"/>
              </a:rPr>
              <a:t>Minou Schillings's Life CycleExercisetemplate |Miroverse</a:t>
            </a:r>
            <a:endParaRPr lang="en-US" sz="2200" dirty="0">
              <a:cs typeface="Calibri"/>
            </a:endParaRPr>
          </a:p>
        </p:txBody>
      </p:sp>
    </p:spTree>
    <p:extLst>
      <p:ext uri="{BB962C8B-B14F-4D97-AF65-F5344CB8AC3E}">
        <p14:creationId xmlns:p14="http://schemas.microsoft.com/office/powerpoint/2010/main" val="2305652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781356-633F-43C7-9C5B-E23C08437082}"/>
              </a:ext>
            </a:extLst>
          </p:cNvPr>
          <p:cNvSpPr>
            <a:spLocks noGrp="1"/>
          </p:cNvSpPr>
          <p:nvPr>
            <p:ph type="body" sz="quarter" idx="18"/>
          </p:nvPr>
        </p:nvSpPr>
        <p:spPr>
          <a:xfrm>
            <a:off x="377108" y="3065107"/>
            <a:ext cx="6131748" cy="2960460"/>
          </a:xfrm>
        </p:spPr>
        <p:txBody>
          <a:bodyPr vert="horz" lIns="91440" tIns="45720" rIns="91440" bIns="45720" rtlCol="0" anchor="t">
            <a:noAutofit/>
          </a:bodyPr>
          <a:lstStyle/>
          <a:p>
            <a:pPr marL="0" indent="0">
              <a:lnSpc>
                <a:spcPct val="110000"/>
              </a:lnSpc>
            </a:pPr>
            <a:r>
              <a:rPr lang="en-US" sz="2300" b="1" dirty="0">
                <a:ea typeface="+mn-lt"/>
                <a:cs typeface="+mn-lt"/>
              </a:rPr>
              <a:t>Life Cycle Assessment Tool  - </a:t>
            </a:r>
            <a:r>
              <a:rPr lang="en-US" sz="2300" dirty="0">
                <a:ea typeface="+mn-lt"/>
                <a:cs typeface="+mn-lt"/>
              </a:rPr>
              <a:t>The  free </a:t>
            </a:r>
            <a:r>
              <a:rPr lang="en-US" sz="2300" dirty="0" err="1">
                <a:ea typeface="+mn-lt"/>
                <a:cs typeface="+mn-lt"/>
              </a:rPr>
              <a:t>OpenLCA</a:t>
            </a:r>
            <a:r>
              <a:rPr lang="en-US" sz="2300" dirty="0">
                <a:ea typeface="+mn-lt"/>
                <a:cs typeface="+mn-lt"/>
              </a:rPr>
              <a:t> tool analyses the impact of the energy used, release of toxic substances, natural resource use, etc. involved in all life cycle stages of a product (from the extraction of raw materials needed to produced it until it is no longer used and thrown away or recycled).  </a:t>
            </a:r>
            <a:r>
              <a:rPr lang="en-US" sz="2300" b="1" dirty="0">
                <a:solidFill>
                  <a:srgbClr val="297239"/>
                </a:solidFill>
                <a:ea typeface="+mn-lt"/>
                <a:cs typeface="+mn-lt"/>
              </a:rPr>
              <a:t>CLICK LINK TO BEGIN</a:t>
            </a:r>
            <a:endParaRPr lang="en-US" sz="2300" dirty="0">
              <a:cs typeface="Calibri"/>
            </a:endParaRPr>
          </a:p>
        </p:txBody>
      </p:sp>
      <p:sp>
        <p:nvSpPr>
          <p:cNvPr id="3" name="Text Placeholder 2">
            <a:extLst>
              <a:ext uri="{FF2B5EF4-FFF2-40B4-BE49-F238E27FC236}">
                <a16:creationId xmlns:a16="http://schemas.microsoft.com/office/drawing/2014/main" id="{A42A7262-837F-D8B3-2E1C-6FDCFC7CA41D}"/>
              </a:ext>
            </a:extLst>
          </p:cNvPr>
          <p:cNvSpPr>
            <a:spLocks noGrp="1"/>
          </p:cNvSpPr>
          <p:nvPr>
            <p:ph type="body" sz="quarter" idx="16"/>
          </p:nvPr>
        </p:nvSpPr>
        <p:spPr/>
        <p:txBody>
          <a:bodyPr vert="horz" lIns="91440" tIns="45720" rIns="91440" bIns="45720" rtlCol="0" anchor="t">
            <a:normAutofit/>
          </a:bodyPr>
          <a:lstStyle/>
          <a:p>
            <a:r>
              <a:rPr lang="en-US" b="1" dirty="0"/>
              <a:t>LONG ACTIVITY – ANALYSE YOUR PRODUCT LIFE CYCLE</a:t>
            </a:r>
            <a:r>
              <a:rPr lang="en-US" b="1"/>
              <a:t> openLCA</a:t>
            </a:r>
            <a:r>
              <a:rPr lang="en-US" b="1" dirty="0"/>
              <a:t> </a:t>
            </a:r>
            <a:endParaRPr lang="en-US" b="1" dirty="0">
              <a:cs typeface="Calibri"/>
            </a:endParaRPr>
          </a:p>
          <a:p>
            <a:endParaRPr lang="en-US">
              <a:cs typeface="Calibri"/>
            </a:endParaRPr>
          </a:p>
        </p:txBody>
      </p:sp>
      <p:pic>
        <p:nvPicPr>
          <p:cNvPr id="5" name="Picture 5" descr="A picture containing text, grass, plant, leaf&#10;&#10;Description automatically generated">
            <a:extLst>
              <a:ext uri="{FF2B5EF4-FFF2-40B4-BE49-F238E27FC236}">
                <a16:creationId xmlns:a16="http://schemas.microsoft.com/office/drawing/2014/main" id="{AB393FA7-8D0C-FDE4-F7DB-5EEE8E81FDCE}"/>
              </a:ext>
            </a:extLst>
          </p:cNvPr>
          <p:cNvPicPr>
            <a:picLocks noGrp="1" noChangeAspect="1"/>
          </p:cNvPicPr>
          <p:nvPr>
            <p:ph type="pic" sz="quarter" idx="10"/>
          </p:nvPr>
        </p:nvPicPr>
        <p:blipFill rotWithShape="1">
          <a:blip r:embed="rId2"/>
          <a:srcRect l="18386" r="31166"/>
          <a:stretch/>
        </p:blipFill>
        <p:spPr>
          <a:xfrm>
            <a:off x="7000910" y="1442067"/>
            <a:ext cx="5116614" cy="3970169"/>
          </a:xfrm>
        </p:spPr>
      </p:pic>
      <p:sp>
        <p:nvSpPr>
          <p:cNvPr id="4" name="TextBox 3">
            <a:extLst>
              <a:ext uri="{FF2B5EF4-FFF2-40B4-BE49-F238E27FC236}">
                <a16:creationId xmlns:a16="http://schemas.microsoft.com/office/drawing/2014/main" id="{824D81C6-C466-ECC1-E1FF-79C820547B2F}"/>
              </a:ext>
            </a:extLst>
          </p:cNvPr>
          <p:cNvSpPr txBox="1"/>
          <p:nvPr/>
        </p:nvSpPr>
        <p:spPr>
          <a:xfrm>
            <a:off x="382210" y="6030685"/>
            <a:ext cx="810139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hlinkClick r:id="rId3"/>
              </a:rPr>
              <a:t>openLCA.org | openLCA is a free, professional Life Cycle Assessment (LCA) and footprint software with a broad range of features </a:t>
            </a:r>
            <a:endParaRPr lang="en-US" sz="2000"/>
          </a:p>
        </p:txBody>
      </p:sp>
      <p:sp>
        <p:nvSpPr>
          <p:cNvPr id="6" name="TextBox 5">
            <a:extLst>
              <a:ext uri="{FF2B5EF4-FFF2-40B4-BE49-F238E27FC236}">
                <a16:creationId xmlns:a16="http://schemas.microsoft.com/office/drawing/2014/main" id="{AF09C40F-DAEF-0FFB-D20B-F4E2FE5C5CEF}"/>
              </a:ext>
            </a:extLst>
          </p:cNvPr>
          <p:cNvSpPr txBox="1"/>
          <p:nvPr/>
        </p:nvSpPr>
        <p:spPr>
          <a:xfrm>
            <a:off x="4542971" y="465182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dirty="0">
              <a:solidFill>
                <a:srgbClr val="297239"/>
              </a:solidFill>
              <a:cs typeface="Calibri"/>
            </a:endParaRPr>
          </a:p>
        </p:txBody>
      </p:sp>
    </p:spTree>
    <p:extLst>
      <p:ext uri="{BB962C8B-B14F-4D97-AF65-F5344CB8AC3E}">
        <p14:creationId xmlns:p14="http://schemas.microsoft.com/office/powerpoint/2010/main" val="3144413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FCEA5F-8D55-D003-4B6A-C5292EB67D8E}"/>
              </a:ext>
            </a:extLst>
          </p:cNvPr>
          <p:cNvSpPr>
            <a:spLocks noGrp="1"/>
          </p:cNvSpPr>
          <p:nvPr>
            <p:ph type="body" sz="quarter" idx="18"/>
          </p:nvPr>
        </p:nvSpPr>
        <p:spPr>
          <a:xfrm>
            <a:off x="187554" y="1180202"/>
            <a:ext cx="4448883" cy="3162648"/>
          </a:xfrm>
        </p:spPr>
        <p:txBody>
          <a:bodyPr vert="horz" lIns="91440" tIns="45720" rIns="91440" bIns="45720" rtlCol="0" anchor="t">
            <a:normAutofit fontScale="92500" lnSpcReduction="20000"/>
          </a:bodyPr>
          <a:lstStyle/>
          <a:p>
            <a:pPr algn="just"/>
            <a:r>
              <a:rPr lang="en-US" dirty="0">
                <a:latin typeface="Calibri"/>
                <a:ea typeface="+mn-lt"/>
                <a:cs typeface="+mn-lt"/>
              </a:rPr>
              <a:t> </a:t>
            </a:r>
            <a:br>
              <a:rPr lang="en-US" dirty="0">
                <a:latin typeface="Calibri"/>
                <a:ea typeface="+mn-lt"/>
                <a:cs typeface="+mn-lt"/>
              </a:rPr>
            </a:br>
            <a:r>
              <a:rPr lang="en-US" dirty="0">
                <a:latin typeface="Calibri"/>
                <a:ea typeface="+mn-lt"/>
                <a:cs typeface="+mn-lt"/>
              </a:rPr>
              <a:t> </a:t>
            </a:r>
            <a:endParaRPr lang="en-US" dirty="0">
              <a:ea typeface="+mn-lt"/>
              <a:cs typeface="+mn-lt"/>
            </a:endParaRPr>
          </a:p>
          <a:p>
            <a:pPr algn="just">
              <a:lnSpc>
                <a:spcPct val="110000"/>
              </a:lnSpc>
            </a:pPr>
            <a:r>
              <a:rPr lang="en-US" b="1" dirty="0">
                <a:ea typeface="+mn-lt"/>
                <a:cs typeface="+mn-lt"/>
              </a:rPr>
              <a:t>  </a:t>
            </a:r>
            <a:r>
              <a:rPr lang="en-US" sz="2600" dirty="0">
                <a:ea typeface="+mn-lt"/>
                <a:cs typeface="+mn-lt"/>
              </a:rPr>
              <a:t>Circular products are those that operate within the circular economy model i.e. those products that have reduced or completely no need for virgin resources and are designed with the end of their life in mind.</a:t>
            </a:r>
            <a:endParaRPr lang="en-US" sz="2600">
              <a:cs typeface="Calibri"/>
            </a:endParaRPr>
          </a:p>
        </p:txBody>
      </p:sp>
      <p:sp>
        <p:nvSpPr>
          <p:cNvPr id="3" name="Text Placeholder 2">
            <a:extLst>
              <a:ext uri="{FF2B5EF4-FFF2-40B4-BE49-F238E27FC236}">
                <a16:creationId xmlns:a16="http://schemas.microsoft.com/office/drawing/2014/main" id="{7270C616-F149-8210-7241-6AA90C8BACC4}"/>
              </a:ext>
            </a:extLst>
          </p:cNvPr>
          <p:cNvSpPr>
            <a:spLocks noGrp="1"/>
          </p:cNvSpPr>
          <p:nvPr>
            <p:ph type="body" sz="quarter" idx="16"/>
          </p:nvPr>
        </p:nvSpPr>
        <p:spPr>
          <a:xfrm>
            <a:off x="459878" y="197054"/>
            <a:ext cx="4429523" cy="5778781"/>
          </a:xfrm>
        </p:spPr>
        <p:txBody>
          <a:bodyPr vert="horz" lIns="91440" tIns="45720" rIns="91440" bIns="45720" rtlCol="0" anchor="t">
            <a:normAutofit/>
          </a:bodyPr>
          <a:lstStyle/>
          <a:p>
            <a:r>
              <a:rPr lang="en-US" b="1" dirty="0">
                <a:cs typeface="Calibri"/>
              </a:rPr>
              <a:t>Spotlight on Circular </a:t>
            </a:r>
            <a:r>
              <a:rPr lang="en-US" dirty="0">
                <a:cs typeface="Calibri"/>
              </a:rPr>
              <a:t>Products and </a:t>
            </a:r>
            <a:r>
              <a:rPr lang="en-US" b="1" dirty="0">
                <a:cs typeface="Calibri"/>
              </a:rPr>
              <a:t> Lifecycles</a:t>
            </a:r>
          </a:p>
        </p:txBody>
      </p:sp>
      <p:sp>
        <p:nvSpPr>
          <p:cNvPr id="10" name="TextBox 9">
            <a:extLst>
              <a:ext uri="{FF2B5EF4-FFF2-40B4-BE49-F238E27FC236}">
                <a16:creationId xmlns:a16="http://schemas.microsoft.com/office/drawing/2014/main" id="{E787C85D-11A5-0622-E867-86F3D8AC22B5}"/>
              </a:ext>
            </a:extLst>
          </p:cNvPr>
          <p:cNvSpPr txBox="1"/>
          <p:nvPr/>
        </p:nvSpPr>
        <p:spPr>
          <a:xfrm>
            <a:off x="406401" y="4397828"/>
            <a:ext cx="1082281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dirty="0">
                <a:solidFill>
                  <a:srgbClr val="000000"/>
                </a:solidFill>
              </a:rPr>
              <a:t>A circular product lifecycle enables sustainable products and sustainable consumption and to develop </a:t>
            </a:r>
            <a:r>
              <a:rPr lang="en-US" sz="2400" b="1" dirty="0">
                <a:solidFill>
                  <a:srgbClr val="000000"/>
                </a:solidFill>
              </a:rPr>
              <a:t>circular products</a:t>
            </a:r>
            <a:r>
              <a:rPr lang="en-US" sz="2400" dirty="0">
                <a:solidFill>
                  <a:srgbClr val="000000"/>
                </a:solidFill>
              </a:rPr>
              <a:t> is a great concrete way of contributing to a more sustainable society.</a:t>
            </a:r>
            <a:endParaRPr lang="en-US" sz="2400" dirty="0">
              <a:solidFill>
                <a:srgbClr val="000000"/>
              </a:solidFill>
              <a:cs typeface="Calibri"/>
            </a:endParaRPr>
          </a:p>
        </p:txBody>
      </p:sp>
      <p:pic>
        <p:nvPicPr>
          <p:cNvPr id="4" name="Picture 4">
            <a:extLst>
              <a:ext uri="{FF2B5EF4-FFF2-40B4-BE49-F238E27FC236}">
                <a16:creationId xmlns:a16="http://schemas.microsoft.com/office/drawing/2014/main" id="{3E714037-749D-BBDE-A37C-555DAAE38A29}"/>
              </a:ext>
            </a:extLst>
          </p:cNvPr>
          <p:cNvPicPr>
            <a:picLocks noChangeAspect="1"/>
          </p:cNvPicPr>
          <p:nvPr/>
        </p:nvPicPr>
        <p:blipFill>
          <a:blip r:embed="rId2"/>
          <a:stretch>
            <a:fillRect/>
          </a:stretch>
        </p:blipFill>
        <p:spPr>
          <a:xfrm>
            <a:off x="4966305" y="310098"/>
            <a:ext cx="6565295" cy="3467994"/>
          </a:xfrm>
          <a:prstGeom prst="rect">
            <a:avLst/>
          </a:prstGeom>
        </p:spPr>
      </p:pic>
      <p:sp>
        <p:nvSpPr>
          <p:cNvPr id="6" name="TextBox 5">
            <a:extLst>
              <a:ext uri="{FF2B5EF4-FFF2-40B4-BE49-F238E27FC236}">
                <a16:creationId xmlns:a16="http://schemas.microsoft.com/office/drawing/2014/main" id="{F70164CA-9FDA-87E1-2451-6DE37C7BA7F8}"/>
              </a:ext>
            </a:extLst>
          </p:cNvPr>
          <p:cNvSpPr txBox="1"/>
          <p:nvPr/>
        </p:nvSpPr>
        <p:spPr>
          <a:xfrm>
            <a:off x="4784876" y="515257"/>
            <a:ext cx="371081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A2CC3A"/>
                </a:solidFill>
              </a:rPr>
              <a:t>Linear Economy</a:t>
            </a:r>
          </a:p>
        </p:txBody>
      </p:sp>
      <p:sp>
        <p:nvSpPr>
          <p:cNvPr id="7" name="TextBox 6">
            <a:extLst>
              <a:ext uri="{FF2B5EF4-FFF2-40B4-BE49-F238E27FC236}">
                <a16:creationId xmlns:a16="http://schemas.microsoft.com/office/drawing/2014/main" id="{5EFCB7D3-F30B-C6EC-8225-A310025E6F81}"/>
              </a:ext>
            </a:extLst>
          </p:cNvPr>
          <p:cNvSpPr txBox="1"/>
          <p:nvPr/>
        </p:nvSpPr>
        <p:spPr>
          <a:xfrm>
            <a:off x="8244113" y="515256"/>
            <a:ext cx="317862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0B582E"/>
                </a:solidFill>
              </a:rPr>
              <a:t>Circular Economy</a:t>
            </a:r>
            <a:endParaRPr lang="en-US" sz="3200" dirty="0">
              <a:solidFill>
                <a:srgbClr val="0B582E"/>
              </a:solidFill>
              <a:cs typeface="Calibri"/>
            </a:endParaRPr>
          </a:p>
        </p:txBody>
      </p:sp>
      <p:sp>
        <p:nvSpPr>
          <p:cNvPr id="13" name="TextBox 12">
            <a:extLst>
              <a:ext uri="{FF2B5EF4-FFF2-40B4-BE49-F238E27FC236}">
                <a16:creationId xmlns:a16="http://schemas.microsoft.com/office/drawing/2014/main" id="{A5DDDF54-13DE-F546-C8F8-77810D648D95}"/>
              </a:ext>
            </a:extLst>
          </p:cNvPr>
          <p:cNvSpPr txBox="1"/>
          <p:nvPr/>
        </p:nvSpPr>
        <p:spPr>
          <a:xfrm rot="-1560000">
            <a:off x="9198429" y="1596357"/>
            <a:ext cx="6894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chemeClr val="bg1"/>
                </a:solidFill>
                <a:cs typeface="Calibri"/>
              </a:rPr>
              <a:t>make</a:t>
            </a:r>
          </a:p>
        </p:txBody>
      </p:sp>
      <p:sp>
        <p:nvSpPr>
          <p:cNvPr id="15" name="TextBox 14">
            <a:extLst>
              <a:ext uri="{FF2B5EF4-FFF2-40B4-BE49-F238E27FC236}">
                <a16:creationId xmlns:a16="http://schemas.microsoft.com/office/drawing/2014/main" id="{D025100F-C1C2-89FB-7380-46A4D3844C0A}"/>
              </a:ext>
            </a:extLst>
          </p:cNvPr>
          <p:cNvSpPr txBox="1"/>
          <p:nvPr/>
        </p:nvSpPr>
        <p:spPr>
          <a:xfrm rot="5940000">
            <a:off x="10226523" y="2479308"/>
            <a:ext cx="6894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chemeClr val="bg1"/>
                </a:solidFill>
                <a:cs typeface="Calibri"/>
              </a:rPr>
              <a:t>use</a:t>
            </a:r>
          </a:p>
        </p:txBody>
      </p:sp>
      <p:sp>
        <p:nvSpPr>
          <p:cNvPr id="16" name="TextBox 15">
            <a:extLst>
              <a:ext uri="{FF2B5EF4-FFF2-40B4-BE49-F238E27FC236}">
                <a16:creationId xmlns:a16="http://schemas.microsoft.com/office/drawing/2014/main" id="{BA2E31D3-0479-7925-6F9A-8CCA9AB70004}"/>
              </a:ext>
            </a:extLst>
          </p:cNvPr>
          <p:cNvSpPr txBox="1"/>
          <p:nvPr/>
        </p:nvSpPr>
        <p:spPr>
          <a:xfrm rot="2280000">
            <a:off x="8950671" y="2833816"/>
            <a:ext cx="8587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chemeClr val="bg1"/>
                </a:solidFill>
                <a:cs typeface="Calibri"/>
              </a:rPr>
              <a:t>recycle</a:t>
            </a:r>
          </a:p>
        </p:txBody>
      </p:sp>
      <p:sp>
        <p:nvSpPr>
          <p:cNvPr id="17" name="TextBox 16">
            <a:extLst>
              <a:ext uri="{FF2B5EF4-FFF2-40B4-BE49-F238E27FC236}">
                <a16:creationId xmlns:a16="http://schemas.microsoft.com/office/drawing/2014/main" id="{17F056A2-0D4A-4D7F-8F46-8362CFCDBC4E}"/>
              </a:ext>
            </a:extLst>
          </p:cNvPr>
          <p:cNvSpPr txBox="1"/>
          <p:nvPr/>
        </p:nvSpPr>
        <p:spPr>
          <a:xfrm>
            <a:off x="5073952" y="2684928"/>
            <a:ext cx="6894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chemeClr val="bg1"/>
                </a:solidFill>
                <a:cs typeface="Calibri"/>
              </a:rPr>
              <a:t>take</a:t>
            </a:r>
          </a:p>
        </p:txBody>
      </p:sp>
      <p:sp>
        <p:nvSpPr>
          <p:cNvPr id="18" name="TextBox 17">
            <a:extLst>
              <a:ext uri="{FF2B5EF4-FFF2-40B4-BE49-F238E27FC236}">
                <a16:creationId xmlns:a16="http://schemas.microsoft.com/office/drawing/2014/main" id="{9D262545-135A-8F26-3E96-6A557026B18A}"/>
              </a:ext>
            </a:extLst>
          </p:cNvPr>
          <p:cNvSpPr txBox="1"/>
          <p:nvPr/>
        </p:nvSpPr>
        <p:spPr>
          <a:xfrm>
            <a:off x="6138333" y="2684928"/>
            <a:ext cx="6894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chemeClr val="bg1"/>
                </a:solidFill>
                <a:cs typeface="Calibri"/>
              </a:rPr>
              <a:t>make</a:t>
            </a:r>
          </a:p>
        </p:txBody>
      </p:sp>
      <p:sp>
        <p:nvSpPr>
          <p:cNvPr id="19" name="TextBox 18">
            <a:extLst>
              <a:ext uri="{FF2B5EF4-FFF2-40B4-BE49-F238E27FC236}">
                <a16:creationId xmlns:a16="http://schemas.microsoft.com/office/drawing/2014/main" id="{B3EC8223-BF1C-77E3-92DA-5157EBA82E22}"/>
              </a:ext>
            </a:extLst>
          </p:cNvPr>
          <p:cNvSpPr txBox="1"/>
          <p:nvPr/>
        </p:nvSpPr>
        <p:spPr>
          <a:xfrm>
            <a:off x="7118048" y="2709119"/>
            <a:ext cx="10522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chemeClr val="bg1"/>
                </a:solidFill>
                <a:cs typeface="Calibri"/>
              </a:rPr>
              <a:t>dispose</a:t>
            </a:r>
            <a:endParaRPr lang="en-US" dirty="0"/>
          </a:p>
        </p:txBody>
      </p:sp>
    </p:spTree>
    <p:extLst>
      <p:ext uri="{BB962C8B-B14F-4D97-AF65-F5344CB8AC3E}">
        <p14:creationId xmlns:p14="http://schemas.microsoft.com/office/powerpoint/2010/main" val="1531501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85483E-31A4-78B1-4105-EA1969235162}"/>
              </a:ext>
            </a:extLst>
          </p:cNvPr>
          <p:cNvSpPr>
            <a:spLocks noGrp="1"/>
          </p:cNvSpPr>
          <p:nvPr>
            <p:ph type="body" sz="quarter" idx="18"/>
          </p:nvPr>
        </p:nvSpPr>
        <p:spPr>
          <a:xfrm>
            <a:off x="384258" y="2951832"/>
            <a:ext cx="6292778" cy="3387757"/>
          </a:xfrm>
        </p:spPr>
        <p:txBody>
          <a:bodyPr vert="horz" lIns="91440" tIns="45720" rIns="91440" bIns="45720" rtlCol="0" anchor="t">
            <a:normAutofit/>
          </a:bodyPr>
          <a:lstStyle/>
          <a:p>
            <a:pPr marL="0" indent="0"/>
            <a:r>
              <a:rPr lang="en-US" dirty="0">
                <a:ea typeface="+mn-lt"/>
                <a:cs typeface="+mn-lt"/>
              </a:rPr>
              <a:t> The Ellen MacArthur Foundation works to accelerate the transition to a circular economy.</a:t>
            </a:r>
            <a:br>
              <a:rPr lang="en-US" dirty="0">
                <a:ea typeface="+mn-lt"/>
                <a:cs typeface="+mn-lt"/>
              </a:rPr>
            </a:br>
            <a:br>
              <a:rPr lang="en-US" dirty="0">
                <a:ea typeface="+mn-lt"/>
                <a:cs typeface="+mn-lt"/>
              </a:rPr>
            </a:br>
            <a:r>
              <a:rPr lang="en-US" dirty="0">
                <a:ea typeface="+mn-lt"/>
                <a:cs typeface="+mn-lt"/>
              </a:rPr>
              <a:t>Browse and download thought-leading insight and analysis into the opportunity of a circular system, including circular economy books, reports and publications. </a:t>
            </a:r>
            <a:endParaRPr lang="en-US" dirty="0"/>
          </a:p>
          <a:p>
            <a:r>
              <a:rPr lang="en-US" dirty="0">
                <a:ea typeface="+mn-lt"/>
                <a:cs typeface="+mn-lt"/>
                <a:hlinkClick r:id="rId2"/>
              </a:rPr>
              <a:t>Publications | Ellen MacArthur Foundation</a:t>
            </a:r>
            <a:endParaRPr lang="en-US">
              <a:cs typeface="Calibri"/>
            </a:endParaRPr>
          </a:p>
        </p:txBody>
      </p:sp>
      <p:sp>
        <p:nvSpPr>
          <p:cNvPr id="3" name="Text Placeholder 2">
            <a:extLst>
              <a:ext uri="{FF2B5EF4-FFF2-40B4-BE49-F238E27FC236}">
                <a16:creationId xmlns:a16="http://schemas.microsoft.com/office/drawing/2014/main" id="{CCAD4A45-7C9C-62B4-536F-1891C160112B}"/>
              </a:ext>
            </a:extLst>
          </p:cNvPr>
          <p:cNvSpPr>
            <a:spLocks noGrp="1"/>
          </p:cNvSpPr>
          <p:nvPr>
            <p:ph type="body" sz="quarter" idx="16"/>
          </p:nvPr>
        </p:nvSpPr>
        <p:spPr>
          <a:xfrm>
            <a:off x="712183" y="907301"/>
            <a:ext cx="5728370" cy="1688415"/>
          </a:xfrm>
        </p:spPr>
        <p:txBody>
          <a:bodyPr vert="horz" lIns="91440" tIns="45720" rIns="91440" bIns="45720" rtlCol="0" anchor="t">
            <a:normAutofit/>
          </a:bodyPr>
          <a:lstStyle/>
          <a:p>
            <a:r>
              <a:rPr lang="en-US" dirty="0">
                <a:cs typeface="Calibri"/>
              </a:rPr>
              <a:t>DELVE DEEPER AND LEARN MORE ABOUT THE CIRCULAR ECONOMY</a:t>
            </a:r>
          </a:p>
        </p:txBody>
      </p:sp>
      <p:pic>
        <p:nvPicPr>
          <p:cNvPr id="8" name="Picture 8" descr="Graphical user interface&#10;&#10;Description automatically generated">
            <a:extLst>
              <a:ext uri="{FF2B5EF4-FFF2-40B4-BE49-F238E27FC236}">
                <a16:creationId xmlns:a16="http://schemas.microsoft.com/office/drawing/2014/main" id="{B564D868-5C50-73EA-F5A1-266090C93268}"/>
              </a:ext>
            </a:extLst>
          </p:cNvPr>
          <p:cNvPicPr>
            <a:picLocks noChangeAspect="1"/>
          </p:cNvPicPr>
          <p:nvPr/>
        </p:nvPicPr>
        <p:blipFill rotWithShape="1">
          <a:blip r:embed="rId3"/>
          <a:srcRect l="57" r="38333" b="295"/>
          <a:stretch/>
        </p:blipFill>
        <p:spPr>
          <a:xfrm>
            <a:off x="7012079" y="1526445"/>
            <a:ext cx="5043438" cy="4079885"/>
          </a:xfrm>
          <a:prstGeom prst="rect">
            <a:avLst/>
          </a:prstGeom>
        </p:spPr>
      </p:pic>
    </p:spTree>
    <p:extLst>
      <p:ext uri="{BB962C8B-B14F-4D97-AF65-F5344CB8AC3E}">
        <p14:creationId xmlns:p14="http://schemas.microsoft.com/office/powerpoint/2010/main" val="3902503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824867-06D6-F8A6-8F92-B7C1089AE2F2}"/>
              </a:ext>
            </a:extLst>
          </p:cNvPr>
          <p:cNvSpPr>
            <a:spLocks noGrp="1"/>
          </p:cNvSpPr>
          <p:nvPr>
            <p:ph type="body" sz="quarter" idx="17"/>
          </p:nvPr>
        </p:nvSpPr>
        <p:spPr>
          <a:xfrm>
            <a:off x="5003138" y="3733703"/>
            <a:ext cx="4439761" cy="1755819"/>
          </a:xfrm>
        </p:spPr>
        <p:txBody>
          <a:bodyPr>
            <a:normAutofit fontScale="92500" lnSpcReduction="10000"/>
          </a:bodyPr>
          <a:lstStyle/>
          <a:p>
            <a:r>
              <a:rPr lang="en-US">
                <a:cs typeface="Calibri"/>
              </a:rPr>
              <a:t>Spotlight on Sustainable Packaging</a:t>
            </a:r>
            <a:endParaRPr lang="en-US"/>
          </a:p>
        </p:txBody>
      </p:sp>
      <p:sp>
        <p:nvSpPr>
          <p:cNvPr id="3" name="Text Placeholder 2">
            <a:extLst>
              <a:ext uri="{FF2B5EF4-FFF2-40B4-BE49-F238E27FC236}">
                <a16:creationId xmlns:a16="http://schemas.microsoft.com/office/drawing/2014/main" id="{A3B3D681-3756-A086-08C8-4BFB36DEFA7A}"/>
              </a:ext>
            </a:extLst>
          </p:cNvPr>
          <p:cNvSpPr>
            <a:spLocks noGrp="1"/>
          </p:cNvSpPr>
          <p:nvPr>
            <p:ph type="body" sz="quarter" idx="18"/>
          </p:nvPr>
        </p:nvSpPr>
        <p:spPr/>
        <p:txBody>
          <a:bodyPr/>
          <a:lstStyle/>
          <a:p>
            <a:r>
              <a:rPr lang="en-US">
                <a:cs typeface="Calibri"/>
              </a:rPr>
              <a:t>SECTION 04</a:t>
            </a:r>
            <a:endParaRPr lang="en-US"/>
          </a:p>
        </p:txBody>
      </p:sp>
    </p:spTree>
    <p:extLst>
      <p:ext uri="{BB962C8B-B14F-4D97-AF65-F5344CB8AC3E}">
        <p14:creationId xmlns:p14="http://schemas.microsoft.com/office/powerpoint/2010/main" val="552824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372070-E493-9271-2B2C-A29954FE6573}"/>
              </a:ext>
            </a:extLst>
          </p:cNvPr>
          <p:cNvSpPr>
            <a:spLocks noGrp="1"/>
          </p:cNvSpPr>
          <p:nvPr>
            <p:ph type="body" sz="quarter" idx="16"/>
          </p:nvPr>
        </p:nvSpPr>
        <p:spPr/>
        <p:txBody>
          <a:bodyPr vert="horz" lIns="91440" tIns="45720" rIns="91440" bIns="45720" rtlCol="0" anchor="t">
            <a:normAutofit/>
          </a:bodyPr>
          <a:lstStyle/>
          <a:p>
            <a:r>
              <a:rPr lang="en-US">
                <a:solidFill>
                  <a:schemeClr val="bg1"/>
                </a:solidFill>
                <a:cs typeface="Calibri"/>
              </a:rPr>
              <a:t>What is Sustainable Packaging?</a:t>
            </a:r>
            <a:endParaRPr lang="en-US">
              <a:solidFill>
                <a:schemeClr val="bg1"/>
              </a:solidFill>
            </a:endParaRPr>
          </a:p>
        </p:txBody>
      </p:sp>
      <p:sp>
        <p:nvSpPr>
          <p:cNvPr id="3" name="Text Placeholder 2">
            <a:extLst>
              <a:ext uri="{FF2B5EF4-FFF2-40B4-BE49-F238E27FC236}">
                <a16:creationId xmlns:a16="http://schemas.microsoft.com/office/drawing/2014/main" id="{9D96EAA7-BFDA-D6D6-DA54-B063478A2939}"/>
              </a:ext>
            </a:extLst>
          </p:cNvPr>
          <p:cNvSpPr>
            <a:spLocks noGrp="1"/>
          </p:cNvSpPr>
          <p:nvPr>
            <p:ph type="body" sz="quarter" idx="18"/>
          </p:nvPr>
        </p:nvSpPr>
        <p:spPr>
          <a:xfrm>
            <a:off x="4411860" y="527704"/>
            <a:ext cx="7112813" cy="6501212"/>
          </a:xfrm>
        </p:spPr>
        <p:txBody>
          <a:bodyPr vert="horz" lIns="91440" tIns="45720" rIns="91440" bIns="45720" rtlCol="0" anchor="t">
            <a:normAutofit/>
          </a:bodyPr>
          <a:lstStyle/>
          <a:p>
            <a:pPr algn="just"/>
            <a:r>
              <a:rPr lang="en-US" dirty="0">
                <a:ea typeface="+mn-lt"/>
                <a:cs typeface="+mn-lt"/>
              </a:rPr>
              <a:t>   As you have been learning, sustainability, particularly for the environment is one of the hot topics throughout the world.   So many headlines, but how can you as an SME make a difference?</a:t>
            </a:r>
          </a:p>
          <a:p>
            <a:pPr algn="just"/>
            <a:r>
              <a:rPr lang="en-US" dirty="0">
                <a:ea typeface="+mn-lt"/>
                <a:cs typeface="+mn-lt"/>
              </a:rPr>
              <a:t>  One easy way that your SME can contribute to eco-friendly and sustainable living is through using sustainable packaging for your products. Customers expect it and the health of our planet demands it. </a:t>
            </a:r>
          </a:p>
          <a:p>
            <a:pPr algn="just"/>
            <a:r>
              <a:rPr lang="en-US" b="1" dirty="0">
                <a:solidFill>
                  <a:srgbClr val="297239"/>
                </a:solidFill>
                <a:ea typeface="+mn-lt"/>
                <a:cs typeface="+mn-lt"/>
              </a:rPr>
              <a:t> There is a wave of new innovative eco-friendly alternatives to traditional packaging materials. </a:t>
            </a:r>
            <a:endParaRPr lang="en-US" dirty="0">
              <a:solidFill>
                <a:srgbClr val="297239"/>
              </a:solidFill>
              <a:ea typeface="+mn-lt"/>
              <a:cs typeface="+mn-lt"/>
            </a:endParaRPr>
          </a:p>
          <a:p>
            <a:pPr algn="just"/>
            <a:r>
              <a:rPr lang="en-US" b="1" dirty="0">
                <a:solidFill>
                  <a:srgbClr val="297239"/>
                </a:solidFill>
                <a:ea typeface="+mn-lt"/>
                <a:cs typeface="+mn-lt"/>
              </a:rPr>
              <a:t> From post-consumer recycled paper products to unique biodegradable materials, here’s an overview of the latest options for your packaging needs.</a:t>
            </a:r>
            <a:endParaRPr lang="en-US" dirty="0">
              <a:solidFill>
                <a:srgbClr val="297239"/>
              </a:solidFill>
              <a:cs typeface="Calibri"/>
            </a:endParaRPr>
          </a:p>
        </p:txBody>
      </p:sp>
    </p:spTree>
    <p:extLst>
      <p:ext uri="{BB962C8B-B14F-4D97-AF65-F5344CB8AC3E}">
        <p14:creationId xmlns:p14="http://schemas.microsoft.com/office/powerpoint/2010/main" val="3884122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9B34A6-ED21-1A10-9904-BA98F810B217}"/>
              </a:ext>
            </a:extLst>
          </p:cNvPr>
          <p:cNvSpPr>
            <a:spLocks noGrp="1"/>
          </p:cNvSpPr>
          <p:nvPr>
            <p:ph type="body" sz="quarter" idx="18"/>
          </p:nvPr>
        </p:nvSpPr>
        <p:spPr>
          <a:xfrm>
            <a:off x="5405723" y="594592"/>
            <a:ext cx="5622011" cy="5857244"/>
          </a:xfrm>
        </p:spPr>
        <p:txBody>
          <a:bodyPr vert="horz" lIns="91440" tIns="45720" rIns="91440" bIns="45720" rtlCol="0" anchor="t">
            <a:normAutofit lnSpcReduction="10000"/>
          </a:bodyPr>
          <a:lstStyle/>
          <a:p>
            <a:pPr algn="just"/>
            <a:r>
              <a:rPr lang="en-US" dirty="0">
                <a:ea typeface="+mn-lt"/>
                <a:cs typeface="+mn-lt"/>
              </a:rPr>
              <a:t> The rise in online shopping in recent years has led to an increase in shipped goods, and with this surge in shipments comes a natural increase in shipping materials required as well. </a:t>
            </a:r>
          </a:p>
          <a:p>
            <a:pPr algn="just"/>
            <a:r>
              <a:rPr lang="en-US" dirty="0">
                <a:ea typeface="+mn-lt"/>
                <a:cs typeface="+mn-lt"/>
              </a:rPr>
              <a:t> There are numerous elements of packaging used to ship online purchases, from padding materials to the boxes that contain these goods. With this increase in shipped goods there has been a natural demand for packaging to keep sustainability and environmental factors in mind. </a:t>
            </a:r>
            <a:endParaRPr lang="en-US">
              <a:ea typeface="+mn-lt"/>
              <a:cs typeface="+mn-lt"/>
            </a:endParaRPr>
          </a:p>
          <a:p>
            <a:pPr algn="just"/>
            <a:r>
              <a:rPr lang="en-US" dirty="0">
                <a:ea typeface="+mn-lt"/>
                <a:cs typeface="+mn-lt"/>
              </a:rPr>
              <a:t> The benefits of opting for sustainable shipping materials are countless, with environmentally-conscious consumerism becoming the new standard.</a:t>
            </a:r>
            <a:endParaRPr lang="en-US">
              <a:cs typeface="Calibri" panose="020F0502020204030204"/>
            </a:endParaRPr>
          </a:p>
        </p:txBody>
      </p:sp>
      <p:sp>
        <p:nvSpPr>
          <p:cNvPr id="3" name="Text Placeholder 2">
            <a:extLst>
              <a:ext uri="{FF2B5EF4-FFF2-40B4-BE49-F238E27FC236}">
                <a16:creationId xmlns:a16="http://schemas.microsoft.com/office/drawing/2014/main" id="{2634F04B-7424-FB4D-9945-3B9C862301D3}"/>
              </a:ext>
            </a:extLst>
          </p:cNvPr>
          <p:cNvSpPr>
            <a:spLocks noGrp="1"/>
          </p:cNvSpPr>
          <p:nvPr>
            <p:ph type="body" sz="quarter" idx="16"/>
          </p:nvPr>
        </p:nvSpPr>
        <p:spPr/>
        <p:txBody>
          <a:bodyPr vert="horz" lIns="91440" tIns="45720" rIns="91440" bIns="45720" rtlCol="0" anchor="t">
            <a:normAutofit/>
          </a:bodyPr>
          <a:lstStyle/>
          <a:p>
            <a:r>
              <a:rPr lang="en-US" dirty="0">
                <a:solidFill>
                  <a:srgbClr val="297239"/>
                </a:solidFill>
                <a:cs typeface="Calibri"/>
              </a:rPr>
              <a:t>Sustainable Packaging and Changing Consumer </a:t>
            </a:r>
            <a:r>
              <a:rPr lang="en-US" dirty="0" err="1">
                <a:solidFill>
                  <a:srgbClr val="297239"/>
                </a:solidFill>
                <a:cs typeface="Calibri"/>
              </a:rPr>
              <a:t>Behaviours</a:t>
            </a:r>
          </a:p>
        </p:txBody>
      </p:sp>
      <p:sp>
        <p:nvSpPr>
          <p:cNvPr id="4" name="TextBox 3">
            <a:extLst>
              <a:ext uri="{FF2B5EF4-FFF2-40B4-BE49-F238E27FC236}">
                <a16:creationId xmlns:a16="http://schemas.microsoft.com/office/drawing/2014/main" id="{72A9EA30-54CD-07DA-5A36-4045CFE48E44}"/>
              </a:ext>
            </a:extLst>
          </p:cNvPr>
          <p:cNvSpPr txBox="1"/>
          <p:nvPr/>
        </p:nvSpPr>
        <p:spPr>
          <a:xfrm>
            <a:off x="116237" y="6431797"/>
            <a:ext cx="14723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hlinkClick r:id="rId2"/>
              </a:rPr>
              <a:t>Source</a:t>
            </a:r>
            <a:endParaRPr lang="en-US"/>
          </a:p>
        </p:txBody>
      </p:sp>
      <p:pic>
        <p:nvPicPr>
          <p:cNvPr id="5" name="Picture 5" descr="Nightmare before Christmas - Online shopping delivery issues &amp; your rights">
            <a:extLst>
              <a:ext uri="{FF2B5EF4-FFF2-40B4-BE49-F238E27FC236}">
                <a16:creationId xmlns:a16="http://schemas.microsoft.com/office/drawing/2014/main" id="{05131C96-0BA0-6B76-940F-DAE25D7EF283}"/>
              </a:ext>
            </a:extLst>
          </p:cNvPr>
          <p:cNvPicPr>
            <a:picLocks noChangeAspect="1"/>
          </p:cNvPicPr>
          <p:nvPr/>
        </p:nvPicPr>
        <p:blipFill>
          <a:blip r:embed="rId3"/>
          <a:stretch>
            <a:fillRect/>
          </a:stretch>
        </p:blipFill>
        <p:spPr>
          <a:xfrm>
            <a:off x="692728" y="2901311"/>
            <a:ext cx="4294908" cy="2884176"/>
          </a:xfrm>
          <a:prstGeom prst="rect">
            <a:avLst/>
          </a:prstGeom>
        </p:spPr>
      </p:pic>
    </p:spTree>
    <p:extLst>
      <p:ext uri="{BB962C8B-B14F-4D97-AF65-F5344CB8AC3E}">
        <p14:creationId xmlns:p14="http://schemas.microsoft.com/office/powerpoint/2010/main" val="1085829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2F0CD9-620A-A341-5DC3-F7A2674DC024}"/>
              </a:ext>
            </a:extLst>
          </p:cNvPr>
          <p:cNvSpPr>
            <a:spLocks noGrp="1"/>
          </p:cNvSpPr>
          <p:nvPr>
            <p:ph type="body" sz="quarter" idx="13"/>
          </p:nvPr>
        </p:nvSpPr>
        <p:spPr>
          <a:xfrm>
            <a:off x="470583" y="404780"/>
            <a:ext cx="10794701" cy="5892338"/>
          </a:xfrm>
        </p:spPr>
        <p:txBody>
          <a:bodyPr/>
          <a:lstStyle/>
          <a:p>
            <a:r>
              <a:rPr lang="en-US" sz="2600" dirty="0">
                <a:solidFill>
                  <a:srgbClr val="000000"/>
                </a:solidFill>
                <a:ea typeface="+mn-lt"/>
                <a:cs typeface="+mn-lt"/>
              </a:rPr>
              <a:t>Sustainable packaging is environmentally-minded packaging that is designed with the intention of minimizing an environmental footprint. </a:t>
            </a:r>
          </a:p>
          <a:p>
            <a:endParaRPr lang="en-US" sz="2600" b="0" dirty="0">
              <a:solidFill>
                <a:srgbClr val="000000"/>
              </a:solidFill>
              <a:ea typeface="+mn-lt"/>
              <a:cs typeface="+mn-lt"/>
            </a:endParaRPr>
          </a:p>
          <a:p>
            <a:r>
              <a:rPr lang="en-US" sz="2600" b="0" dirty="0">
                <a:solidFill>
                  <a:srgbClr val="000000"/>
                </a:solidFill>
                <a:ea typeface="+mn-lt"/>
                <a:cs typeface="+mn-lt"/>
              </a:rPr>
              <a:t>Packaging can be sustainable in numerous ways, such as featuring 100% recycled materials, creating reusable packaging to maximize the packing material’s longevity, and choosing production processes with the supply chain that keep a carbon footprint in mind.</a:t>
            </a:r>
          </a:p>
          <a:p>
            <a:endParaRPr lang="en-US" sz="2600" b="0" dirty="0">
              <a:cs typeface="Calibri"/>
            </a:endParaRPr>
          </a:p>
          <a:p>
            <a:r>
              <a:rPr lang="en-US" sz="2600" b="0" dirty="0">
                <a:cs typeface="Calibri"/>
              </a:rPr>
              <a:t>Let's take a look at some examples...</a:t>
            </a:r>
          </a:p>
        </p:txBody>
      </p:sp>
    </p:spTree>
    <p:extLst>
      <p:ext uri="{BB962C8B-B14F-4D97-AF65-F5344CB8AC3E}">
        <p14:creationId xmlns:p14="http://schemas.microsoft.com/office/powerpoint/2010/main" val="1743463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B7847E-7CB3-CA58-ECAB-E65A19ECC7F2}"/>
              </a:ext>
            </a:extLst>
          </p:cNvPr>
          <p:cNvSpPr>
            <a:spLocks noGrp="1"/>
          </p:cNvSpPr>
          <p:nvPr>
            <p:ph type="body" sz="quarter" idx="20"/>
          </p:nvPr>
        </p:nvSpPr>
        <p:spPr/>
        <p:txBody>
          <a:bodyPr vert="horz" lIns="91440" tIns="45720" rIns="91440" bIns="45720" rtlCol="0" anchor="t">
            <a:noAutofit/>
          </a:bodyPr>
          <a:lstStyle/>
          <a:p>
            <a:r>
              <a:rPr lang="en-US" dirty="0">
                <a:ea typeface="+mn-lt"/>
                <a:cs typeface="+mn-lt"/>
              </a:rPr>
              <a:t>When packaging is compostable, it means that the packaging is capable of disintegrating into natural elements in a compost environment.</a:t>
            </a:r>
          </a:p>
          <a:p>
            <a:r>
              <a:rPr lang="en-US" dirty="0">
                <a:ea typeface="+mn-lt"/>
                <a:cs typeface="+mn-lt"/>
              </a:rPr>
              <a:t>At the end of the compost process, the material will become visually indistinguishable as it has been broken down naturally into carbon dioxide, water, inorganic compounds and biomass.</a:t>
            </a:r>
            <a:endParaRPr lang="en-US" dirty="0"/>
          </a:p>
          <a:p>
            <a:r>
              <a:rPr lang="en-US" dirty="0">
                <a:ea typeface="+mn-lt"/>
                <a:cs typeface="+mn-lt"/>
              </a:rPr>
              <a:t>This also means that it does not leave behind any toxicity in the soil. </a:t>
            </a:r>
            <a:endParaRPr lang="en-US">
              <a:cs typeface="Calibri"/>
            </a:endParaRPr>
          </a:p>
        </p:txBody>
      </p:sp>
      <p:sp>
        <p:nvSpPr>
          <p:cNvPr id="3" name="Text Placeholder 2">
            <a:extLst>
              <a:ext uri="{FF2B5EF4-FFF2-40B4-BE49-F238E27FC236}">
                <a16:creationId xmlns:a16="http://schemas.microsoft.com/office/drawing/2014/main" id="{068F4AFF-9A77-EE9D-66E6-456F5640DDFB}"/>
              </a:ext>
            </a:extLst>
          </p:cNvPr>
          <p:cNvSpPr>
            <a:spLocks noGrp="1"/>
          </p:cNvSpPr>
          <p:nvPr>
            <p:ph type="body" sz="quarter" idx="22"/>
          </p:nvPr>
        </p:nvSpPr>
        <p:spPr>
          <a:xfrm>
            <a:off x="6005144" y="703717"/>
            <a:ext cx="4897384" cy="1256300"/>
          </a:xfrm>
        </p:spPr>
        <p:txBody>
          <a:bodyPr>
            <a:normAutofit fontScale="92500"/>
          </a:bodyPr>
          <a:lstStyle/>
          <a:p>
            <a:r>
              <a:rPr lang="en-US" b="1" dirty="0"/>
              <a:t>Compostable/ Plant Based</a:t>
            </a:r>
            <a:endParaRPr lang="en-US" dirty="0"/>
          </a:p>
          <a:p>
            <a:r>
              <a:rPr lang="en-US" b="1" dirty="0"/>
              <a:t> Packaging</a:t>
            </a:r>
            <a:endParaRPr lang="en-US" dirty="0">
              <a:cs typeface="Calibri"/>
            </a:endParaRPr>
          </a:p>
        </p:txBody>
      </p:sp>
      <p:sp>
        <p:nvSpPr>
          <p:cNvPr id="4" name="Text Placeholder 3">
            <a:extLst>
              <a:ext uri="{FF2B5EF4-FFF2-40B4-BE49-F238E27FC236}">
                <a16:creationId xmlns:a16="http://schemas.microsoft.com/office/drawing/2014/main" id="{3831A3E5-6432-3E0E-92C5-3FE59310A2A3}"/>
              </a:ext>
            </a:extLst>
          </p:cNvPr>
          <p:cNvSpPr>
            <a:spLocks noGrp="1"/>
          </p:cNvSpPr>
          <p:nvPr>
            <p:ph type="body" sz="quarter" idx="23"/>
          </p:nvPr>
        </p:nvSpPr>
        <p:spPr>
          <a:xfrm>
            <a:off x="334557" y="4913069"/>
            <a:ext cx="4304438" cy="1333858"/>
          </a:xfrm>
        </p:spPr>
        <p:txBody>
          <a:bodyPr>
            <a:normAutofit/>
          </a:bodyPr>
          <a:lstStyle/>
          <a:p>
            <a:r>
              <a:rPr lang="en-US" sz="2400" dirty="0">
                <a:cs typeface="Calibri"/>
              </a:rPr>
              <a:t>Some examples of compostable packaging include cardboard, paper, corn starch, bamboo,</a:t>
            </a:r>
            <a:endParaRPr lang="en-US" sz="2400" dirty="0"/>
          </a:p>
        </p:txBody>
      </p:sp>
      <p:sp>
        <p:nvSpPr>
          <p:cNvPr id="5" name="Text Placeholder 4">
            <a:extLst>
              <a:ext uri="{FF2B5EF4-FFF2-40B4-BE49-F238E27FC236}">
                <a16:creationId xmlns:a16="http://schemas.microsoft.com/office/drawing/2014/main" id="{855C7F59-DACB-1F18-D885-FDCCF53BFD5C}"/>
              </a:ext>
            </a:extLst>
          </p:cNvPr>
          <p:cNvSpPr>
            <a:spLocks noGrp="1"/>
          </p:cNvSpPr>
          <p:nvPr>
            <p:ph type="body" sz="quarter" idx="24"/>
          </p:nvPr>
        </p:nvSpPr>
        <p:spPr/>
        <p:txBody>
          <a:bodyPr>
            <a:normAutofit/>
          </a:bodyPr>
          <a:lstStyle/>
          <a:p>
            <a:r>
              <a:rPr lang="en-US" dirty="0">
                <a:cs typeface="Calibri"/>
              </a:rPr>
              <a:t>01</a:t>
            </a:r>
            <a:endParaRPr lang="en-US" dirty="0"/>
          </a:p>
        </p:txBody>
      </p:sp>
      <p:sp>
        <p:nvSpPr>
          <p:cNvPr id="6" name="TextBox 5">
            <a:extLst>
              <a:ext uri="{FF2B5EF4-FFF2-40B4-BE49-F238E27FC236}">
                <a16:creationId xmlns:a16="http://schemas.microsoft.com/office/drawing/2014/main" id="{BB5B628A-2474-4A43-77FE-7F3EA6A82E2D}"/>
              </a:ext>
            </a:extLst>
          </p:cNvPr>
          <p:cNvSpPr txBox="1"/>
          <p:nvPr/>
        </p:nvSpPr>
        <p:spPr>
          <a:xfrm>
            <a:off x="650327" y="6148552"/>
            <a:ext cx="42172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hlinkClick r:id="rId2"/>
              </a:rPr>
              <a:t>Source</a:t>
            </a:r>
            <a:endParaRPr lang="en-US"/>
          </a:p>
        </p:txBody>
      </p:sp>
      <p:pic>
        <p:nvPicPr>
          <p:cNvPr id="7" name="Picture 7">
            <a:extLst>
              <a:ext uri="{FF2B5EF4-FFF2-40B4-BE49-F238E27FC236}">
                <a16:creationId xmlns:a16="http://schemas.microsoft.com/office/drawing/2014/main" id="{4F7ED0D4-720D-43A4-BE53-EC8032841C5B}"/>
              </a:ext>
            </a:extLst>
          </p:cNvPr>
          <p:cNvPicPr>
            <a:picLocks noChangeAspect="1"/>
          </p:cNvPicPr>
          <p:nvPr/>
        </p:nvPicPr>
        <p:blipFill>
          <a:blip r:embed="rId3"/>
          <a:stretch>
            <a:fillRect/>
          </a:stretch>
        </p:blipFill>
        <p:spPr>
          <a:xfrm>
            <a:off x="324236" y="1564269"/>
            <a:ext cx="4319751" cy="3239813"/>
          </a:xfrm>
          <a:prstGeom prst="rect">
            <a:avLst/>
          </a:prstGeom>
        </p:spPr>
      </p:pic>
    </p:spTree>
    <p:extLst>
      <p:ext uri="{BB962C8B-B14F-4D97-AF65-F5344CB8AC3E}">
        <p14:creationId xmlns:p14="http://schemas.microsoft.com/office/powerpoint/2010/main" val="2190509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B7847E-7CB3-CA58-ECAB-E65A19ECC7F2}"/>
              </a:ext>
            </a:extLst>
          </p:cNvPr>
          <p:cNvSpPr>
            <a:spLocks noGrp="1"/>
          </p:cNvSpPr>
          <p:nvPr>
            <p:ph type="body" sz="quarter" idx="20"/>
          </p:nvPr>
        </p:nvSpPr>
        <p:spPr/>
        <p:txBody>
          <a:bodyPr vert="horz" lIns="91440" tIns="45720" rIns="91440" bIns="45720" rtlCol="0" anchor="t">
            <a:noAutofit/>
          </a:bodyPr>
          <a:lstStyle/>
          <a:p>
            <a:r>
              <a:rPr lang="en-US" dirty="0">
                <a:ea typeface="+mn-lt"/>
                <a:cs typeface="+mn-lt"/>
              </a:rPr>
              <a:t>Reusable packaging is packaging that is designed to be used more than once, with returnable packaging, reusable transport items, and returnable transport packaging being other forms of reusable packaging. </a:t>
            </a:r>
          </a:p>
          <a:p>
            <a:r>
              <a:rPr lang="en-US" dirty="0">
                <a:ea typeface="+mn-lt"/>
                <a:cs typeface="+mn-lt"/>
              </a:rPr>
              <a:t>The goal of reusable packaging is to confront the single-use nature of many of the packing supplies we’ve used previously. Packaging that’s reusable extends the longevity and usefulness of the packaging through multiple shipments or trips.  </a:t>
            </a:r>
            <a:endParaRPr lang="en-US" dirty="0">
              <a:cs typeface="Calibri"/>
            </a:endParaRPr>
          </a:p>
        </p:txBody>
      </p:sp>
      <p:sp>
        <p:nvSpPr>
          <p:cNvPr id="3" name="Text Placeholder 2">
            <a:extLst>
              <a:ext uri="{FF2B5EF4-FFF2-40B4-BE49-F238E27FC236}">
                <a16:creationId xmlns:a16="http://schemas.microsoft.com/office/drawing/2014/main" id="{068F4AFF-9A77-EE9D-66E6-456F5640DDFB}"/>
              </a:ext>
            </a:extLst>
          </p:cNvPr>
          <p:cNvSpPr>
            <a:spLocks noGrp="1"/>
          </p:cNvSpPr>
          <p:nvPr>
            <p:ph type="body" sz="quarter" idx="22"/>
          </p:nvPr>
        </p:nvSpPr>
        <p:spPr>
          <a:xfrm>
            <a:off x="6005144" y="703717"/>
            <a:ext cx="4897384" cy="1256300"/>
          </a:xfrm>
        </p:spPr>
        <p:txBody>
          <a:bodyPr>
            <a:normAutofit/>
          </a:bodyPr>
          <a:lstStyle/>
          <a:p>
            <a:r>
              <a:rPr lang="en-US" b="1" dirty="0"/>
              <a:t>Reusable Packaging</a:t>
            </a:r>
            <a:endParaRPr lang="en-US" dirty="0"/>
          </a:p>
        </p:txBody>
      </p:sp>
      <p:sp>
        <p:nvSpPr>
          <p:cNvPr id="4" name="Text Placeholder 3">
            <a:extLst>
              <a:ext uri="{FF2B5EF4-FFF2-40B4-BE49-F238E27FC236}">
                <a16:creationId xmlns:a16="http://schemas.microsoft.com/office/drawing/2014/main" id="{3831A3E5-6432-3E0E-92C5-3FE59310A2A3}"/>
              </a:ext>
            </a:extLst>
          </p:cNvPr>
          <p:cNvSpPr>
            <a:spLocks noGrp="1"/>
          </p:cNvSpPr>
          <p:nvPr>
            <p:ph type="body" sz="quarter" idx="23"/>
          </p:nvPr>
        </p:nvSpPr>
        <p:spPr>
          <a:xfrm>
            <a:off x="334557" y="4913069"/>
            <a:ext cx="4304438" cy="1333858"/>
          </a:xfrm>
        </p:spPr>
        <p:txBody>
          <a:bodyPr>
            <a:normAutofit fontScale="92500"/>
          </a:bodyPr>
          <a:lstStyle/>
          <a:p>
            <a:r>
              <a:rPr lang="en-US" sz="2400" dirty="0">
                <a:cs typeface="Calibri"/>
              </a:rPr>
              <a:t>Reusable packaging is designed using a variety of materials such as metal, plastic, or wood, with the sole goal of reusability in mind.</a:t>
            </a:r>
            <a:endParaRPr lang="en-US" sz="2400" dirty="0">
              <a:ea typeface="+mn-lt"/>
              <a:cs typeface="+mn-lt"/>
            </a:endParaRPr>
          </a:p>
          <a:p>
            <a:endParaRPr lang="en-US" sz="2400" dirty="0">
              <a:cs typeface="Calibri"/>
            </a:endParaRPr>
          </a:p>
        </p:txBody>
      </p:sp>
      <p:sp>
        <p:nvSpPr>
          <p:cNvPr id="5" name="Text Placeholder 4">
            <a:extLst>
              <a:ext uri="{FF2B5EF4-FFF2-40B4-BE49-F238E27FC236}">
                <a16:creationId xmlns:a16="http://schemas.microsoft.com/office/drawing/2014/main" id="{855C7F59-DACB-1F18-D885-FDCCF53BFD5C}"/>
              </a:ext>
            </a:extLst>
          </p:cNvPr>
          <p:cNvSpPr>
            <a:spLocks noGrp="1"/>
          </p:cNvSpPr>
          <p:nvPr>
            <p:ph type="body" sz="quarter" idx="24"/>
          </p:nvPr>
        </p:nvSpPr>
        <p:spPr/>
        <p:txBody>
          <a:bodyPr>
            <a:normAutofit/>
          </a:bodyPr>
          <a:lstStyle/>
          <a:p>
            <a:r>
              <a:rPr lang="en-US" dirty="0">
                <a:cs typeface="Calibri"/>
              </a:rPr>
              <a:t>02</a:t>
            </a:r>
            <a:endParaRPr lang="en-US" dirty="0"/>
          </a:p>
        </p:txBody>
      </p:sp>
      <p:sp>
        <p:nvSpPr>
          <p:cNvPr id="6" name="TextBox 5">
            <a:extLst>
              <a:ext uri="{FF2B5EF4-FFF2-40B4-BE49-F238E27FC236}">
                <a16:creationId xmlns:a16="http://schemas.microsoft.com/office/drawing/2014/main" id="{BB5B628A-2474-4A43-77FE-7F3EA6A82E2D}"/>
              </a:ext>
            </a:extLst>
          </p:cNvPr>
          <p:cNvSpPr txBox="1"/>
          <p:nvPr/>
        </p:nvSpPr>
        <p:spPr>
          <a:xfrm>
            <a:off x="275375" y="6293695"/>
            <a:ext cx="42172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hlinkClick r:id="rId2"/>
              </a:rPr>
              <a:t>Source</a:t>
            </a:r>
            <a:endParaRPr lang="en-US">
              <a:hlinkClick r:id="rId2"/>
            </a:endParaRPr>
          </a:p>
        </p:txBody>
      </p:sp>
      <p:pic>
        <p:nvPicPr>
          <p:cNvPr id="8" name="Picture 8" descr="Borealis and Bockatech partner to develop foam injection moulding ...">
            <a:extLst>
              <a:ext uri="{FF2B5EF4-FFF2-40B4-BE49-F238E27FC236}">
                <a16:creationId xmlns:a16="http://schemas.microsoft.com/office/drawing/2014/main" id="{69FB803E-BD60-DAC3-5926-493C16C6D1B3}"/>
              </a:ext>
            </a:extLst>
          </p:cNvPr>
          <p:cNvPicPr>
            <a:picLocks noChangeAspect="1"/>
          </p:cNvPicPr>
          <p:nvPr/>
        </p:nvPicPr>
        <p:blipFill rotWithShape="1">
          <a:blip r:embed="rId3"/>
          <a:srcRect l="38461" b="350"/>
          <a:stretch/>
        </p:blipFill>
        <p:spPr>
          <a:xfrm>
            <a:off x="478971" y="1180798"/>
            <a:ext cx="3779671" cy="3444131"/>
          </a:xfrm>
          <a:prstGeom prst="rect">
            <a:avLst/>
          </a:prstGeom>
        </p:spPr>
      </p:pic>
    </p:spTree>
    <p:extLst>
      <p:ext uri="{BB962C8B-B14F-4D97-AF65-F5344CB8AC3E}">
        <p14:creationId xmlns:p14="http://schemas.microsoft.com/office/powerpoint/2010/main" val="1703293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9603C1-E8F2-8646-8D1C-AF7780F62AE9}"/>
              </a:ext>
            </a:extLst>
          </p:cNvPr>
          <p:cNvSpPr>
            <a:spLocks noGrp="1"/>
          </p:cNvSpPr>
          <p:nvPr>
            <p:ph type="body" sz="quarter" idx="18"/>
          </p:nvPr>
        </p:nvSpPr>
        <p:spPr>
          <a:xfrm>
            <a:off x="5291744" y="611725"/>
            <a:ext cx="5960787" cy="5775219"/>
          </a:xfrm>
        </p:spPr>
        <p:txBody>
          <a:bodyPr vert="horz" lIns="91440" tIns="45720" rIns="91440" bIns="45720" rtlCol="0" anchor="t">
            <a:normAutofit/>
          </a:bodyPr>
          <a:lstStyle/>
          <a:p>
            <a:r>
              <a:rPr lang="en-US" sz="3200" b="1" dirty="0">
                <a:solidFill>
                  <a:srgbClr val="297239"/>
                </a:solidFill>
                <a:cs typeface="Calibri"/>
              </a:rPr>
              <a:t>  Greening your Products and Services</a:t>
            </a:r>
          </a:p>
          <a:p>
            <a:pPr algn="just"/>
            <a:r>
              <a:rPr lang="en-US" dirty="0">
                <a:ea typeface="+mn-lt"/>
                <a:cs typeface="+mn-lt"/>
              </a:rPr>
              <a:t>  </a:t>
            </a:r>
          </a:p>
          <a:p>
            <a:pPr algn="just"/>
            <a:r>
              <a:rPr lang="en-US" dirty="0">
                <a:ea typeface="+mn-lt"/>
                <a:cs typeface="+mn-lt"/>
              </a:rPr>
              <a:t>  Greening your product or service is the right thing to do to reduce your SME's environmental impact. </a:t>
            </a:r>
            <a:endParaRPr lang="en-US" dirty="0"/>
          </a:p>
          <a:p>
            <a:pPr algn="just"/>
            <a:r>
              <a:rPr lang="en-US" dirty="0">
                <a:ea typeface="+mn-lt"/>
                <a:cs typeface="+mn-lt"/>
              </a:rPr>
              <a:t>  As we see throughout this course (and especially in Modules 2 and 3), it also makes perfect business sense. As well as providing an excellent marketing opportunity, less is more,  and it can help to protect your SME against things like from future fluctuations in resource costs.</a:t>
            </a:r>
            <a:endParaRPr lang="en-US" dirty="0"/>
          </a:p>
          <a:p>
            <a:pPr algn="just"/>
            <a:r>
              <a:rPr lang="en-US" dirty="0">
                <a:cs typeface="Calibri" panose="020F0502020204030204"/>
              </a:rPr>
              <a:t>    </a:t>
            </a:r>
          </a:p>
        </p:txBody>
      </p:sp>
      <p:sp>
        <p:nvSpPr>
          <p:cNvPr id="2" name="TextBox 1">
            <a:extLst>
              <a:ext uri="{FF2B5EF4-FFF2-40B4-BE49-F238E27FC236}">
                <a16:creationId xmlns:a16="http://schemas.microsoft.com/office/drawing/2014/main" id="{E5A9DBD0-0330-0E40-54B5-86F189B6D349}"/>
              </a:ext>
            </a:extLst>
          </p:cNvPr>
          <p:cNvSpPr txBox="1"/>
          <p:nvPr/>
        </p:nvSpPr>
        <p:spPr>
          <a:xfrm>
            <a:off x="272955" y="6295029"/>
            <a:ext cx="21154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hlinkClick r:id="rId2"/>
              </a:rPr>
              <a:t>Source</a:t>
            </a:r>
            <a:endParaRPr lang="en-US"/>
          </a:p>
        </p:txBody>
      </p:sp>
      <p:pic>
        <p:nvPicPr>
          <p:cNvPr id="8" name="Picture 8" descr="A picture containing text&#10;&#10;Description automatically generated">
            <a:extLst>
              <a:ext uri="{FF2B5EF4-FFF2-40B4-BE49-F238E27FC236}">
                <a16:creationId xmlns:a16="http://schemas.microsoft.com/office/drawing/2014/main" id="{380BAB8C-FFB0-866E-4698-7EE24EE1882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49162" y="1520495"/>
            <a:ext cx="4267200" cy="3079199"/>
          </a:xfrm>
          <a:prstGeom prst="rect">
            <a:avLst/>
          </a:prstGeom>
        </p:spPr>
      </p:pic>
    </p:spTree>
    <p:extLst>
      <p:ext uri="{BB962C8B-B14F-4D97-AF65-F5344CB8AC3E}">
        <p14:creationId xmlns:p14="http://schemas.microsoft.com/office/powerpoint/2010/main" val="1134157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B7847E-7CB3-CA58-ECAB-E65A19ECC7F2}"/>
              </a:ext>
            </a:extLst>
          </p:cNvPr>
          <p:cNvSpPr>
            <a:spLocks noGrp="1"/>
          </p:cNvSpPr>
          <p:nvPr>
            <p:ph type="body" sz="quarter" idx="20"/>
          </p:nvPr>
        </p:nvSpPr>
        <p:spPr>
          <a:xfrm>
            <a:off x="6009259" y="1558544"/>
            <a:ext cx="4896426" cy="4306547"/>
          </a:xfrm>
        </p:spPr>
        <p:txBody>
          <a:bodyPr vert="horz" lIns="91440" tIns="45720" rIns="91440" bIns="45720" rtlCol="0" anchor="t">
            <a:noAutofit/>
          </a:bodyPr>
          <a:lstStyle/>
          <a:p>
            <a:r>
              <a:rPr lang="en-US" dirty="0">
                <a:ea typeface="+mn-lt"/>
                <a:cs typeface="+mn-lt"/>
              </a:rPr>
              <a:t>Recyclable packaging uses materials that are able to be processed again for another purpose, whether it’s to create more shipping materials or other items that can be produced with recyclable contents.  </a:t>
            </a:r>
          </a:p>
          <a:p>
            <a:r>
              <a:rPr lang="en-US" dirty="0">
                <a:ea typeface="+mn-lt"/>
                <a:cs typeface="+mn-lt"/>
              </a:rPr>
              <a:t>Cardboard easily takes the crown for the most commonly used type of recycled packaging. Packaging made from paper or cardboard is biodegradable as well, so even if these are used once they will naturally break down over time. </a:t>
            </a:r>
            <a:endParaRPr lang="en-US">
              <a:cs typeface="Calibri"/>
            </a:endParaRPr>
          </a:p>
        </p:txBody>
      </p:sp>
      <p:sp>
        <p:nvSpPr>
          <p:cNvPr id="3" name="Text Placeholder 2">
            <a:extLst>
              <a:ext uri="{FF2B5EF4-FFF2-40B4-BE49-F238E27FC236}">
                <a16:creationId xmlns:a16="http://schemas.microsoft.com/office/drawing/2014/main" id="{068F4AFF-9A77-EE9D-66E6-456F5640DDFB}"/>
              </a:ext>
            </a:extLst>
          </p:cNvPr>
          <p:cNvSpPr>
            <a:spLocks noGrp="1"/>
          </p:cNvSpPr>
          <p:nvPr>
            <p:ph type="body" sz="quarter" idx="22"/>
          </p:nvPr>
        </p:nvSpPr>
        <p:spPr>
          <a:xfrm>
            <a:off x="6005144" y="703717"/>
            <a:ext cx="4897384" cy="1256300"/>
          </a:xfrm>
        </p:spPr>
        <p:txBody>
          <a:bodyPr>
            <a:normAutofit/>
          </a:bodyPr>
          <a:lstStyle/>
          <a:p>
            <a:r>
              <a:rPr lang="en-US" b="1" dirty="0"/>
              <a:t>Recyclable Packaging</a:t>
            </a:r>
          </a:p>
          <a:p>
            <a:endParaRPr lang="en-US" b="1" dirty="0">
              <a:cs typeface="Calibri"/>
            </a:endParaRPr>
          </a:p>
        </p:txBody>
      </p:sp>
      <p:sp>
        <p:nvSpPr>
          <p:cNvPr id="4" name="Text Placeholder 3">
            <a:extLst>
              <a:ext uri="{FF2B5EF4-FFF2-40B4-BE49-F238E27FC236}">
                <a16:creationId xmlns:a16="http://schemas.microsoft.com/office/drawing/2014/main" id="{3831A3E5-6432-3E0E-92C5-3FE59310A2A3}"/>
              </a:ext>
            </a:extLst>
          </p:cNvPr>
          <p:cNvSpPr>
            <a:spLocks noGrp="1"/>
          </p:cNvSpPr>
          <p:nvPr>
            <p:ph type="body" sz="quarter" idx="23"/>
          </p:nvPr>
        </p:nvSpPr>
        <p:spPr>
          <a:xfrm>
            <a:off x="334557" y="4913069"/>
            <a:ext cx="4304438" cy="1333858"/>
          </a:xfrm>
        </p:spPr>
        <p:txBody>
          <a:bodyPr>
            <a:normAutofit/>
          </a:bodyPr>
          <a:lstStyle/>
          <a:p>
            <a:r>
              <a:rPr lang="en-US" sz="2400" dirty="0">
                <a:cs typeface="Calibri"/>
              </a:rPr>
              <a:t>Recyclable materials include paper, card, metal, glass, and even certain types of plastics</a:t>
            </a:r>
            <a:endParaRPr lang="en-US" sz="2400" dirty="0">
              <a:ea typeface="+mn-lt"/>
              <a:cs typeface="+mn-lt"/>
            </a:endParaRPr>
          </a:p>
          <a:p>
            <a:endParaRPr lang="en-US" sz="2400" dirty="0">
              <a:cs typeface="Calibri"/>
            </a:endParaRPr>
          </a:p>
        </p:txBody>
      </p:sp>
      <p:sp>
        <p:nvSpPr>
          <p:cNvPr id="5" name="Text Placeholder 4">
            <a:extLst>
              <a:ext uri="{FF2B5EF4-FFF2-40B4-BE49-F238E27FC236}">
                <a16:creationId xmlns:a16="http://schemas.microsoft.com/office/drawing/2014/main" id="{855C7F59-DACB-1F18-D885-FDCCF53BFD5C}"/>
              </a:ext>
            </a:extLst>
          </p:cNvPr>
          <p:cNvSpPr>
            <a:spLocks noGrp="1"/>
          </p:cNvSpPr>
          <p:nvPr>
            <p:ph type="body" sz="quarter" idx="24"/>
          </p:nvPr>
        </p:nvSpPr>
        <p:spPr/>
        <p:txBody>
          <a:bodyPr>
            <a:normAutofit/>
          </a:bodyPr>
          <a:lstStyle/>
          <a:p>
            <a:r>
              <a:rPr lang="en-US" dirty="0">
                <a:cs typeface="Calibri"/>
              </a:rPr>
              <a:t>03</a:t>
            </a:r>
            <a:endParaRPr lang="en-US" dirty="0"/>
          </a:p>
        </p:txBody>
      </p:sp>
      <p:sp>
        <p:nvSpPr>
          <p:cNvPr id="6" name="TextBox 5">
            <a:extLst>
              <a:ext uri="{FF2B5EF4-FFF2-40B4-BE49-F238E27FC236}">
                <a16:creationId xmlns:a16="http://schemas.microsoft.com/office/drawing/2014/main" id="{BB5B628A-2474-4A43-77FE-7F3EA6A82E2D}"/>
              </a:ext>
            </a:extLst>
          </p:cNvPr>
          <p:cNvSpPr txBox="1"/>
          <p:nvPr/>
        </p:nvSpPr>
        <p:spPr>
          <a:xfrm>
            <a:off x="275375" y="6293695"/>
            <a:ext cx="42172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hlinkClick r:id="rId2"/>
              </a:rPr>
              <a:t>Source</a:t>
            </a:r>
            <a:endParaRPr lang="en-US">
              <a:hlinkClick r:id="rId2"/>
            </a:endParaRPr>
          </a:p>
        </p:txBody>
      </p:sp>
      <p:pic>
        <p:nvPicPr>
          <p:cNvPr id="7" name="Picture 8" descr="A picture containing box, container&#10;&#10;Description automatically generated">
            <a:extLst>
              <a:ext uri="{FF2B5EF4-FFF2-40B4-BE49-F238E27FC236}">
                <a16:creationId xmlns:a16="http://schemas.microsoft.com/office/drawing/2014/main" id="{A8867FBD-2DE7-5803-2E94-C1CB28BD0CC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33829" y="818239"/>
            <a:ext cx="3759200" cy="3975711"/>
          </a:xfrm>
          <a:prstGeom prst="rect">
            <a:avLst/>
          </a:prstGeom>
        </p:spPr>
      </p:pic>
    </p:spTree>
    <p:extLst>
      <p:ext uri="{BB962C8B-B14F-4D97-AF65-F5344CB8AC3E}">
        <p14:creationId xmlns:p14="http://schemas.microsoft.com/office/powerpoint/2010/main" val="2788067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ED3267-9702-677E-8287-CECFCB4F96F3}"/>
              </a:ext>
            </a:extLst>
          </p:cNvPr>
          <p:cNvSpPr>
            <a:spLocks noGrp="1"/>
          </p:cNvSpPr>
          <p:nvPr>
            <p:ph type="body" sz="quarter" idx="18"/>
          </p:nvPr>
        </p:nvSpPr>
        <p:spPr>
          <a:xfrm>
            <a:off x="567560" y="2486615"/>
            <a:ext cx="11223210" cy="4383560"/>
          </a:xfrm>
        </p:spPr>
        <p:txBody>
          <a:bodyPr vert="horz" lIns="91440" tIns="45720" rIns="91440" bIns="45720" rtlCol="0" anchor="t">
            <a:normAutofit fontScale="92500" lnSpcReduction="10000"/>
          </a:bodyPr>
          <a:lstStyle/>
          <a:p>
            <a:pPr marL="0" indent="0">
              <a:lnSpc>
                <a:spcPct val="110000"/>
              </a:lnSpc>
            </a:pPr>
            <a:r>
              <a:rPr lang="en-US" dirty="0">
                <a:ea typeface="+mn-lt"/>
                <a:cs typeface="+mn-lt"/>
              </a:rPr>
              <a:t>There are many ways to make adjustments to current supply chain material and packaging without causing an entire upheaval of current procedures.   Some ideas ..</a:t>
            </a:r>
          </a:p>
          <a:p>
            <a:pPr marL="285750" indent="-285750">
              <a:lnSpc>
                <a:spcPct val="110000"/>
              </a:lnSpc>
              <a:buFont typeface="Arial"/>
              <a:buChar char="•"/>
            </a:pPr>
            <a:r>
              <a:rPr lang="en-US" dirty="0">
                <a:solidFill>
                  <a:srgbClr val="297239"/>
                </a:solidFill>
                <a:ea typeface="+mn-lt"/>
                <a:cs typeface="+mn-lt"/>
              </a:rPr>
              <a:t>Reducing package sizes to use less materials</a:t>
            </a:r>
            <a:endParaRPr lang="en-US" dirty="0">
              <a:solidFill>
                <a:srgbClr val="297239"/>
              </a:solidFill>
              <a:cs typeface="Calibri"/>
            </a:endParaRPr>
          </a:p>
          <a:p>
            <a:pPr marL="285750" indent="-285750">
              <a:lnSpc>
                <a:spcPct val="110000"/>
              </a:lnSpc>
              <a:buFont typeface="Arial"/>
              <a:buChar char="•"/>
            </a:pPr>
            <a:r>
              <a:rPr lang="en-US" dirty="0">
                <a:solidFill>
                  <a:srgbClr val="297239"/>
                </a:solidFill>
                <a:ea typeface="+mn-lt"/>
                <a:cs typeface="+mn-lt"/>
              </a:rPr>
              <a:t>Adding a “Recyclable” logo or tag to current packaging to let customers know the material is recyclable</a:t>
            </a:r>
            <a:endParaRPr lang="en-US">
              <a:solidFill>
                <a:srgbClr val="297239"/>
              </a:solidFill>
              <a:cs typeface="Calibri"/>
            </a:endParaRPr>
          </a:p>
          <a:p>
            <a:pPr marL="285750" indent="-285750">
              <a:lnSpc>
                <a:spcPct val="110000"/>
              </a:lnSpc>
              <a:buFont typeface="Arial"/>
              <a:buChar char="•"/>
            </a:pPr>
            <a:r>
              <a:rPr lang="en-US" dirty="0">
                <a:solidFill>
                  <a:srgbClr val="297239"/>
                </a:solidFill>
                <a:ea typeface="+mn-lt"/>
                <a:cs typeface="+mn-lt"/>
              </a:rPr>
              <a:t>Reusing packaging materials whenever possible (especially for plastics)</a:t>
            </a:r>
            <a:endParaRPr lang="en-US">
              <a:solidFill>
                <a:srgbClr val="297239"/>
              </a:solidFill>
              <a:cs typeface="Calibri"/>
            </a:endParaRPr>
          </a:p>
          <a:p>
            <a:pPr marL="285750" indent="-285750">
              <a:lnSpc>
                <a:spcPct val="110000"/>
              </a:lnSpc>
              <a:buFont typeface="Arial"/>
              <a:buChar char="•"/>
            </a:pPr>
            <a:r>
              <a:rPr lang="en-US" dirty="0">
                <a:solidFill>
                  <a:srgbClr val="297239"/>
                </a:solidFill>
                <a:ea typeface="+mn-lt"/>
                <a:cs typeface="+mn-lt"/>
              </a:rPr>
              <a:t>Partnering with manufacturers and distributors that have adopted sustainable practices</a:t>
            </a:r>
            <a:endParaRPr lang="en-US">
              <a:solidFill>
                <a:srgbClr val="297239"/>
              </a:solidFill>
              <a:cs typeface="Calibri"/>
            </a:endParaRPr>
          </a:p>
          <a:p>
            <a:pPr marL="285750" indent="-285750">
              <a:lnSpc>
                <a:spcPct val="110000"/>
              </a:lnSpc>
              <a:buFont typeface="Arial"/>
              <a:buChar char="•"/>
            </a:pPr>
            <a:r>
              <a:rPr lang="en-US" dirty="0">
                <a:solidFill>
                  <a:srgbClr val="297239"/>
                </a:solidFill>
                <a:ea typeface="+mn-lt"/>
                <a:cs typeface="+mn-lt"/>
              </a:rPr>
              <a:t>Properly planning out shipments to avoid air freight when possible</a:t>
            </a:r>
            <a:endParaRPr lang="en-US" dirty="0">
              <a:solidFill>
                <a:srgbClr val="297239"/>
              </a:solidFill>
              <a:cs typeface="Calibri"/>
            </a:endParaRPr>
          </a:p>
          <a:p>
            <a:pPr marL="285750" indent="-285750">
              <a:lnSpc>
                <a:spcPct val="110000"/>
              </a:lnSpc>
              <a:buFont typeface="Arial"/>
              <a:buChar char="•"/>
            </a:pPr>
            <a:r>
              <a:rPr lang="en-US" dirty="0">
                <a:solidFill>
                  <a:srgbClr val="297239"/>
                </a:solidFill>
                <a:ea typeface="+mn-lt"/>
                <a:cs typeface="+mn-lt"/>
              </a:rPr>
              <a:t>Trying to use local manufacturers, when possible, to reduce the distance packages are required to travel</a:t>
            </a:r>
            <a:endParaRPr lang="en-US" dirty="0">
              <a:solidFill>
                <a:srgbClr val="297239"/>
              </a:solidFill>
              <a:cs typeface="Calibri" panose="020F0502020204030204"/>
            </a:endParaRPr>
          </a:p>
          <a:p>
            <a:endParaRPr lang="en-US" dirty="0">
              <a:cs typeface="Calibri"/>
            </a:endParaRPr>
          </a:p>
        </p:txBody>
      </p:sp>
      <p:sp>
        <p:nvSpPr>
          <p:cNvPr id="3" name="Text Placeholder 2">
            <a:extLst>
              <a:ext uri="{FF2B5EF4-FFF2-40B4-BE49-F238E27FC236}">
                <a16:creationId xmlns:a16="http://schemas.microsoft.com/office/drawing/2014/main" id="{701DA7F8-7E97-29D6-F9E1-B514075B9915}"/>
              </a:ext>
            </a:extLst>
          </p:cNvPr>
          <p:cNvSpPr>
            <a:spLocks noGrp="1"/>
          </p:cNvSpPr>
          <p:nvPr>
            <p:ph type="body" sz="quarter" idx="16"/>
          </p:nvPr>
        </p:nvSpPr>
        <p:spPr/>
        <p:txBody>
          <a:bodyPr vert="horz" lIns="91440" tIns="45720" rIns="91440" bIns="45720" rtlCol="0" anchor="t">
            <a:normAutofit/>
          </a:bodyPr>
          <a:lstStyle/>
          <a:p>
            <a:r>
              <a:rPr lang="en-US" dirty="0">
                <a:cs typeface="Calibri"/>
              </a:rPr>
              <a:t>GETTING STARTED WITH SUSTAINABLE PACKAGING – SOME EASY FIRST STEPS</a:t>
            </a:r>
          </a:p>
        </p:txBody>
      </p:sp>
    </p:spTree>
    <p:extLst>
      <p:ext uri="{BB962C8B-B14F-4D97-AF65-F5344CB8AC3E}">
        <p14:creationId xmlns:p14="http://schemas.microsoft.com/office/powerpoint/2010/main" val="288338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8E29EC-CF9C-1B00-28E1-3EFDDBFF192D}"/>
              </a:ext>
            </a:extLst>
          </p:cNvPr>
          <p:cNvSpPr>
            <a:spLocks noGrp="1"/>
          </p:cNvSpPr>
          <p:nvPr>
            <p:ph type="body" sz="quarter" idx="18"/>
          </p:nvPr>
        </p:nvSpPr>
        <p:spPr>
          <a:xfrm>
            <a:off x="361944" y="2904078"/>
            <a:ext cx="6292778" cy="5319030"/>
          </a:xfrm>
        </p:spPr>
        <p:txBody>
          <a:bodyPr vert="horz" lIns="91440" tIns="45720" rIns="91440" bIns="45720" rtlCol="0" anchor="t">
            <a:normAutofit fontScale="92500" lnSpcReduction="10000"/>
          </a:bodyPr>
          <a:lstStyle/>
          <a:p>
            <a:pPr marL="0" indent="0">
              <a:lnSpc>
                <a:spcPct val="120000"/>
              </a:lnSpc>
            </a:pPr>
            <a:r>
              <a:rPr lang="en-US" dirty="0">
                <a:cs typeface="Calibri"/>
              </a:rPr>
              <a:t>In November 2022, the</a:t>
            </a:r>
            <a:r>
              <a:rPr lang="en-US" dirty="0">
                <a:ea typeface="+mn-lt"/>
                <a:cs typeface="+mn-lt"/>
              </a:rPr>
              <a:t> Sustainability in Packaging Europe event was held in  Barcelona across 1-4 November as well as in an online format with over  500 packaging innovators  in attendance.  Discussions and networking for online and in-person attendees continued to drive innovations and packaging solutions towards a circular economy across.   </a:t>
            </a:r>
            <a:r>
              <a:rPr lang="en-US" dirty="0">
                <a:solidFill>
                  <a:srgbClr val="297239"/>
                </a:solidFill>
                <a:ea typeface="+mn-lt"/>
                <a:cs typeface="+mn-lt"/>
              </a:rPr>
              <a:t>It is worth following, take a look at the 2022</a:t>
            </a:r>
            <a:r>
              <a:rPr lang="en-US" dirty="0">
                <a:solidFill>
                  <a:srgbClr val="086D6E"/>
                </a:solidFill>
                <a:ea typeface="+mn-lt"/>
                <a:cs typeface="+mn-lt"/>
              </a:rPr>
              <a:t> </a:t>
            </a:r>
            <a:r>
              <a:rPr lang="en-US" dirty="0">
                <a:solidFill>
                  <a:srgbClr val="87A66E"/>
                </a:solidFill>
                <a:ea typeface="+mn-lt"/>
                <a:cs typeface="+mn-lt"/>
                <a:hlinkClick r:id="rId2"/>
              </a:rPr>
              <a:t>Agenda | Sustainability in Packaging Europe</a:t>
            </a:r>
            <a:endParaRPr lang="en-US">
              <a:ea typeface="+mn-lt"/>
              <a:cs typeface="+mn-lt"/>
            </a:endParaRPr>
          </a:p>
          <a:p>
            <a:pPr marL="0" indent="0">
              <a:lnSpc>
                <a:spcPct val="120000"/>
              </a:lnSpc>
            </a:pPr>
            <a:endParaRPr lang="en-US" dirty="0">
              <a:cs typeface="Calibri"/>
            </a:endParaRPr>
          </a:p>
          <a:p>
            <a:endParaRPr lang="en-US" dirty="0">
              <a:ea typeface="+mn-lt"/>
              <a:cs typeface="+mn-lt"/>
            </a:endParaRPr>
          </a:p>
          <a:p>
            <a:r>
              <a:rPr lang="en-US" dirty="0">
                <a:ea typeface="+mn-lt"/>
                <a:cs typeface="+mn-lt"/>
              </a:rPr>
              <a:t>    </a:t>
            </a:r>
            <a:endParaRPr lang="en-US">
              <a:cs typeface="Calibri"/>
            </a:endParaRPr>
          </a:p>
        </p:txBody>
      </p:sp>
      <p:sp>
        <p:nvSpPr>
          <p:cNvPr id="3" name="Text Placeholder 2">
            <a:extLst>
              <a:ext uri="{FF2B5EF4-FFF2-40B4-BE49-F238E27FC236}">
                <a16:creationId xmlns:a16="http://schemas.microsoft.com/office/drawing/2014/main" id="{4C697190-555D-3E44-1BDC-72EA855BCD50}"/>
              </a:ext>
            </a:extLst>
          </p:cNvPr>
          <p:cNvSpPr>
            <a:spLocks noGrp="1"/>
          </p:cNvSpPr>
          <p:nvPr>
            <p:ph type="body" sz="quarter" idx="16"/>
          </p:nvPr>
        </p:nvSpPr>
        <p:spPr/>
        <p:txBody>
          <a:bodyPr vert="horz" lIns="91440" tIns="45720" rIns="91440" bIns="45720" rtlCol="0" anchor="t">
            <a:normAutofit fontScale="92500"/>
          </a:bodyPr>
          <a:lstStyle/>
          <a:p>
            <a:r>
              <a:rPr lang="en-US" dirty="0">
                <a:cs typeface="Calibri"/>
              </a:rPr>
              <a:t>Did you know that each year 500 attendees attend Europe's Largest Sustainable Packaging Event?</a:t>
            </a:r>
          </a:p>
        </p:txBody>
      </p:sp>
      <p:pic>
        <p:nvPicPr>
          <p:cNvPr id="7" name="Picture 7" descr="Diagram&#10;&#10;Description automatically generated">
            <a:extLst>
              <a:ext uri="{FF2B5EF4-FFF2-40B4-BE49-F238E27FC236}">
                <a16:creationId xmlns:a16="http://schemas.microsoft.com/office/drawing/2014/main" id="{DEE86CF5-8C5C-CE17-4713-385D8492BBCB}"/>
              </a:ext>
            </a:extLst>
          </p:cNvPr>
          <p:cNvPicPr>
            <a:picLocks noChangeAspect="1"/>
          </p:cNvPicPr>
          <p:nvPr/>
        </p:nvPicPr>
        <p:blipFill rotWithShape="1">
          <a:blip r:embed="rId3"/>
          <a:srcRect r="32367"/>
          <a:stretch/>
        </p:blipFill>
        <p:spPr>
          <a:xfrm>
            <a:off x="6998305" y="1541527"/>
            <a:ext cx="5080766" cy="4027695"/>
          </a:xfrm>
          <a:prstGeom prst="rect">
            <a:avLst/>
          </a:prstGeom>
        </p:spPr>
      </p:pic>
    </p:spTree>
    <p:extLst>
      <p:ext uri="{BB962C8B-B14F-4D97-AF65-F5344CB8AC3E}">
        <p14:creationId xmlns:p14="http://schemas.microsoft.com/office/powerpoint/2010/main" val="291528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824867-06D6-F8A6-8F92-B7C1089AE2F2}"/>
              </a:ext>
            </a:extLst>
          </p:cNvPr>
          <p:cNvSpPr>
            <a:spLocks noGrp="1"/>
          </p:cNvSpPr>
          <p:nvPr>
            <p:ph type="body" sz="quarter" idx="17"/>
          </p:nvPr>
        </p:nvSpPr>
        <p:spPr>
          <a:xfrm>
            <a:off x="5003138" y="3733703"/>
            <a:ext cx="4439761" cy="1755819"/>
          </a:xfrm>
        </p:spPr>
        <p:txBody>
          <a:bodyPr>
            <a:normAutofit/>
          </a:bodyPr>
          <a:lstStyle/>
          <a:p>
            <a:r>
              <a:rPr lang="en-US">
                <a:cs typeface="Calibri"/>
              </a:rPr>
              <a:t>Greening your Services</a:t>
            </a:r>
          </a:p>
        </p:txBody>
      </p:sp>
      <p:sp>
        <p:nvSpPr>
          <p:cNvPr id="3" name="Text Placeholder 2">
            <a:extLst>
              <a:ext uri="{FF2B5EF4-FFF2-40B4-BE49-F238E27FC236}">
                <a16:creationId xmlns:a16="http://schemas.microsoft.com/office/drawing/2014/main" id="{A3B3D681-3756-A086-08C8-4BFB36DEFA7A}"/>
              </a:ext>
            </a:extLst>
          </p:cNvPr>
          <p:cNvSpPr>
            <a:spLocks noGrp="1"/>
          </p:cNvSpPr>
          <p:nvPr>
            <p:ph type="body" sz="quarter" idx="18"/>
          </p:nvPr>
        </p:nvSpPr>
        <p:spPr/>
        <p:txBody>
          <a:bodyPr/>
          <a:lstStyle/>
          <a:p>
            <a:r>
              <a:rPr lang="en-US">
                <a:cs typeface="Calibri"/>
              </a:rPr>
              <a:t>SECTION 05</a:t>
            </a:r>
            <a:endParaRPr lang="en-US"/>
          </a:p>
        </p:txBody>
      </p:sp>
    </p:spTree>
    <p:extLst>
      <p:ext uri="{BB962C8B-B14F-4D97-AF65-F5344CB8AC3E}">
        <p14:creationId xmlns:p14="http://schemas.microsoft.com/office/powerpoint/2010/main" val="23818924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028E0F-0F93-97A3-3A84-28A7870897CD}"/>
              </a:ext>
            </a:extLst>
          </p:cNvPr>
          <p:cNvSpPr>
            <a:spLocks noGrp="1"/>
          </p:cNvSpPr>
          <p:nvPr>
            <p:ph type="body" sz="quarter" idx="18"/>
          </p:nvPr>
        </p:nvSpPr>
        <p:spPr>
          <a:xfrm>
            <a:off x="2161309" y="775855"/>
            <a:ext cx="9646298" cy="4846973"/>
          </a:xfrm>
        </p:spPr>
        <p:txBody>
          <a:bodyPr>
            <a:normAutofit/>
          </a:bodyPr>
          <a:lstStyle/>
          <a:p>
            <a:r>
              <a:rPr lang="en-US" dirty="0">
                <a:solidFill>
                  <a:srgbClr val="297239"/>
                </a:solidFill>
                <a:cs typeface="Calibri"/>
              </a:rPr>
              <a:t>GETTING STARTED WITH GREENING THE SERVICES YOU OFFER</a:t>
            </a:r>
          </a:p>
          <a:p>
            <a:endParaRPr lang="en-US">
              <a:solidFill>
                <a:srgbClr val="297239"/>
              </a:solidFill>
              <a:cs typeface="Calibri"/>
            </a:endParaRPr>
          </a:p>
          <a:p>
            <a:r>
              <a:rPr lang="en-US" sz="2400" dirty="0">
                <a:cs typeface="Calibri"/>
              </a:rPr>
              <a:t>As we have learned there are simple steps that businesses can make and take to make their products greener.  There are also key steps to help make your services greener. </a:t>
            </a:r>
          </a:p>
          <a:p>
            <a:endParaRPr lang="en-US" sz="2400">
              <a:cs typeface="Calibri"/>
            </a:endParaRPr>
          </a:p>
          <a:p>
            <a:r>
              <a:rPr lang="en-US" sz="2400" dirty="0">
                <a:cs typeface="Calibri"/>
              </a:rPr>
              <a:t>There are many types of business services. In this section, we will take a look at a few common ones and how they can be made greener.</a:t>
            </a:r>
            <a:endParaRPr lang="en-US" dirty="0">
              <a:cs typeface="Calibri"/>
            </a:endParaRPr>
          </a:p>
        </p:txBody>
      </p:sp>
    </p:spTree>
    <p:extLst>
      <p:ext uri="{BB962C8B-B14F-4D97-AF65-F5344CB8AC3E}">
        <p14:creationId xmlns:p14="http://schemas.microsoft.com/office/powerpoint/2010/main" val="3636175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F16093-20B6-8F2C-37E0-D12F66B1F74A}"/>
              </a:ext>
            </a:extLst>
          </p:cNvPr>
          <p:cNvSpPr>
            <a:spLocks noGrp="1"/>
          </p:cNvSpPr>
          <p:nvPr>
            <p:ph type="body" sz="quarter" idx="18"/>
          </p:nvPr>
        </p:nvSpPr>
        <p:spPr>
          <a:xfrm>
            <a:off x="4420887" y="371300"/>
            <a:ext cx="7369882" cy="5897939"/>
          </a:xfrm>
        </p:spPr>
        <p:txBody>
          <a:bodyPr vert="horz" lIns="91440" tIns="45720" rIns="91440" bIns="45720" rtlCol="0" anchor="t">
            <a:normAutofit/>
          </a:bodyPr>
          <a:lstStyle/>
          <a:p>
            <a:r>
              <a:rPr lang="en-US" b="1">
                <a:ea typeface="+mn-lt"/>
                <a:cs typeface="+mn-lt"/>
              </a:rPr>
              <a:t>   Did you know that the</a:t>
            </a:r>
            <a:r>
              <a:rPr lang="en-US">
                <a:ea typeface="+mn-lt"/>
                <a:cs typeface="+mn-lt"/>
              </a:rPr>
              <a:t> entire information technology (IT) sector - from powering internet servers to charging smartphones - is already estimated to have the same carbon footprint as the </a:t>
            </a:r>
            <a:r>
              <a:rPr lang="en-US" b="1" u="sng">
                <a:ea typeface="+mn-lt"/>
                <a:cs typeface="+mn-lt"/>
                <a:hlinkClick r:id="rId2"/>
              </a:rPr>
              <a:t>aviation industry's fuel emissions</a:t>
            </a:r>
            <a:r>
              <a:rPr lang="en-US">
                <a:ea typeface="+mn-lt"/>
                <a:cs typeface="+mn-lt"/>
              </a:rPr>
              <a:t>. And it is on course to consume as much as 20% of the world's electricity by 2030! </a:t>
            </a:r>
            <a:endParaRPr lang="en-US"/>
          </a:p>
          <a:p>
            <a:r>
              <a:rPr lang="en-US">
                <a:ea typeface="+mn-lt"/>
                <a:cs typeface="+mn-lt"/>
              </a:rPr>
              <a:t>    If you are in the business of SaaS. Green software engineering which is a relatively new discipline could be worth considering. It brings together:</a:t>
            </a:r>
            <a:endParaRPr lang="en-US"/>
          </a:p>
          <a:p>
            <a:pPr marL="285750" indent="-285750">
              <a:buFont typeface="Arial,Sans-Serif" panose="020B0604020202020204" pitchFamily="34" charset="0"/>
              <a:buChar char="•"/>
            </a:pPr>
            <a:r>
              <a:rPr lang="en-US">
                <a:ea typeface="+mn-lt"/>
                <a:cs typeface="+mn-lt"/>
              </a:rPr>
              <a:t>Software development practices and architecture</a:t>
            </a:r>
          </a:p>
          <a:p>
            <a:pPr marL="285750" indent="-285750">
              <a:buFont typeface="Arial,Sans-Serif" panose="020B0604020202020204" pitchFamily="34" charset="0"/>
              <a:buChar char="•"/>
            </a:pPr>
            <a:r>
              <a:rPr lang="en-US">
                <a:ea typeface="+mn-lt"/>
                <a:cs typeface="+mn-lt"/>
              </a:rPr>
              <a:t>Hardware and data center design</a:t>
            </a:r>
          </a:p>
          <a:p>
            <a:pPr marL="285750" indent="-285750">
              <a:buFont typeface="Arial,Sans-Serif" panose="020B0604020202020204" pitchFamily="34" charset="0"/>
              <a:buChar char="•"/>
            </a:pPr>
            <a:r>
              <a:rPr lang="en-US">
                <a:ea typeface="+mn-lt"/>
                <a:cs typeface="+mn-lt"/>
              </a:rPr>
              <a:t>Electricity markets</a:t>
            </a:r>
          </a:p>
          <a:p>
            <a:pPr marL="285750" indent="-285750">
              <a:buFont typeface="Arial,Sans-Serif" panose="020B0604020202020204" pitchFamily="34" charset="0"/>
              <a:buChar char="•"/>
            </a:pPr>
            <a:r>
              <a:rPr lang="en-US">
                <a:ea typeface="+mn-lt"/>
                <a:cs typeface="+mn-lt"/>
              </a:rPr>
              <a:t>Climate science</a:t>
            </a:r>
            <a:endParaRPr lang="en-US"/>
          </a:p>
          <a:p>
            <a:pPr marL="0" indent="0"/>
            <a:r>
              <a:rPr lang="en-US">
                <a:cs typeface="Calibri"/>
              </a:rPr>
              <a:t>In this article you can learn more about </a:t>
            </a:r>
            <a:r>
              <a:rPr lang="en-US">
                <a:ea typeface="+mn-lt"/>
                <a:cs typeface="+mn-lt"/>
                <a:hlinkClick r:id="rId3"/>
              </a:rPr>
              <a:t>What Is Green Software &amp; How Can It Benefit Your Business? -</a:t>
            </a:r>
            <a:endParaRPr lang="en-US">
              <a:cs typeface="Calibri"/>
            </a:endParaRPr>
          </a:p>
          <a:p>
            <a:endParaRPr lang="en-US">
              <a:cs typeface="Calibri"/>
            </a:endParaRPr>
          </a:p>
        </p:txBody>
      </p:sp>
      <p:sp>
        <p:nvSpPr>
          <p:cNvPr id="3" name="Text Placeholder 2">
            <a:extLst>
              <a:ext uri="{FF2B5EF4-FFF2-40B4-BE49-F238E27FC236}">
                <a16:creationId xmlns:a16="http://schemas.microsoft.com/office/drawing/2014/main" id="{83E095F3-131F-12CF-353A-4BB2D728563C}"/>
              </a:ext>
            </a:extLst>
          </p:cNvPr>
          <p:cNvSpPr>
            <a:spLocks noGrp="1"/>
          </p:cNvSpPr>
          <p:nvPr>
            <p:ph type="body" sz="quarter" idx="16"/>
          </p:nvPr>
        </p:nvSpPr>
        <p:spPr>
          <a:xfrm>
            <a:off x="157497" y="661585"/>
            <a:ext cx="3984940" cy="4881923"/>
          </a:xfrm>
        </p:spPr>
        <p:txBody>
          <a:bodyPr vert="horz" lIns="91440" tIns="45720" rIns="91440" bIns="45720" rtlCol="0" anchor="t">
            <a:normAutofit/>
          </a:bodyPr>
          <a:lstStyle/>
          <a:p>
            <a:r>
              <a:rPr lang="en-US" b="0">
                <a:ea typeface="+mn-lt"/>
                <a:cs typeface="+mn-lt"/>
              </a:rPr>
              <a:t>Green Software Services </a:t>
            </a:r>
            <a:endParaRPr lang="en-US"/>
          </a:p>
        </p:txBody>
      </p:sp>
      <p:pic>
        <p:nvPicPr>
          <p:cNvPr id="8" name="Picture 8" descr="Free stock photo of #hp #light #green #technology #laptop">
            <a:extLst>
              <a:ext uri="{FF2B5EF4-FFF2-40B4-BE49-F238E27FC236}">
                <a16:creationId xmlns:a16="http://schemas.microsoft.com/office/drawing/2014/main" id="{1D285513-D5CE-F661-4108-DF5BCDB19237}"/>
              </a:ext>
            </a:extLst>
          </p:cNvPr>
          <p:cNvPicPr>
            <a:picLocks noChangeAspect="1"/>
          </p:cNvPicPr>
          <p:nvPr/>
        </p:nvPicPr>
        <p:blipFill>
          <a:blip r:embed="rId4"/>
          <a:stretch>
            <a:fillRect/>
          </a:stretch>
        </p:blipFill>
        <p:spPr>
          <a:xfrm>
            <a:off x="309638" y="2079171"/>
            <a:ext cx="3722914" cy="2481942"/>
          </a:xfrm>
          <a:prstGeom prst="rect">
            <a:avLst/>
          </a:prstGeom>
        </p:spPr>
      </p:pic>
    </p:spTree>
    <p:extLst>
      <p:ext uri="{BB962C8B-B14F-4D97-AF65-F5344CB8AC3E}">
        <p14:creationId xmlns:p14="http://schemas.microsoft.com/office/powerpoint/2010/main" val="2575947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B86DCF-8D5B-3822-5DC4-410384876E6A}"/>
              </a:ext>
            </a:extLst>
          </p:cNvPr>
          <p:cNvSpPr>
            <a:spLocks noGrp="1"/>
          </p:cNvSpPr>
          <p:nvPr>
            <p:ph type="body" sz="quarter" idx="18"/>
          </p:nvPr>
        </p:nvSpPr>
        <p:spPr>
          <a:xfrm>
            <a:off x="446611" y="3025029"/>
            <a:ext cx="6292778" cy="2936270"/>
          </a:xfrm>
        </p:spPr>
        <p:txBody>
          <a:bodyPr vert="horz" lIns="91440" tIns="45720" rIns="91440" bIns="45720" rtlCol="0" anchor="t">
            <a:normAutofit/>
          </a:bodyPr>
          <a:lstStyle/>
          <a:p>
            <a:r>
              <a:rPr lang="en-US">
                <a:cs typeface="Calibri"/>
              </a:rPr>
              <a:t>   </a:t>
            </a:r>
            <a:r>
              <a:rPr lang="en-US">
                <a:ea typeface="+mn-lt"/>
                <a:cs typeface="+mn-lt"/>
              </a:rPr>
              <a:t>The Green Software Foundation is a non-profit and has been created for the people who are in the business of building software. </a:t>
            </a:r>
            <a:br>
              <a:rPr lang="en-US">
                <a:cs typeface="Calibri"/>
              </a:rPr>
            </a:br>
            <a:br>
              <a:rPr lang="en-US">
                <a:cs typeface="Calibri"/>
              </a:rPr>
            </a:br>
            <a:r>
              <a:rPr lang="en-US">
                <a:cs typeface="Calibri"/>
              </a:rPr>
              <a:t>The mission of the Green Software Foundation is to build</a:t>
            </a:r>
            <a:r>
              <a:rPr lang="en-US">
                <a:ea typeface="+mn-lt"/>
                <a:cs typeface="+mn-lt"/>
              </a:rPr>
              <a:t> a trusted ecosystem of people, standards, tooling and best practices for creating and building green software.</a:t>
            </a:r>
            <a:endParaRPr lang="en-US">
              <a:cs typeface="Calibri"/>
            </a:endParaRPr>
          </a:p>
        </p:txBody>
      </p:sp>
      <p:sp>
        <p:nvSpPr>
          <p:cNvPr id="3" name="Text Placeholder 2">
            <a:extLst>
              <a:ext uri="{FF2B5EF4-FFF2-40B4-BE49-F238E27FC236}">
                <a16:creationId xmlns:a16="http://schemas.microsoft.com/office/drawing/2014/main" id="{BE35CDA1-B537-FE2C-EB3A-B806677697F2}"/>
              </a:ext>
            </a:extLst>
          </p:cNvPr>
          <p:cNvSpPr>
            <a:spLocks noGrp="1"/>
          </p:cNvSpPr>
          <p:nvPr>
            <p:ph type="body" sz="quarter" idx="16"/>
          </p:nvPr>
        </p:nvSpPr>
        <p:spPr/>
        <p:txBody>
          <a:bodyPr vert="horz" lIns="91440" tIns="45720" rIns="91440" bIns="45720" rtlCol="0" anchor="t">
            <a:normAutofit/>
          </a:bodyPr>
          <a:lstStyle/>
          <a:p>
            <a:r>
              <a:rPr lang="en-US">
                <a:ea typeface="+mn-lt"/>
                <a:cs typeface="+mn-lt"/>
              </a:rPr>
              <a:t>Foundation in Focus – Meet the Green Software Foundation</a:t>
            </a:r>
            <a:endParaRPr lang="en-US"/>
          </a:p>
        </p:txBody>
      </p:sp>
      <p:pic>
        <p:nvPicPr>
          <p:cNvPr id="5" name="Picture 5" descr="A picture containing rectangle&#10;&#10;Description automatically generated">
            <a:extLst>
              <a:ext uri="{FF2B5EF4-FFF2-40B4-BE49-F238E27FC236}">
                <a16:creationId xmlns:a16="http://schemas.microsoft.com/office/drawing/2014/main" id="{6C8FA7AA-4AA8-47AD-4B6D-5E701CB8CB9A}"/>
              </a:ext>
            </a:extLst>
          </p:cNvPr>
          <p:cNvPicPr>
            <a:picLocks noChangeAspect="1"/>
          </p:cNvPicPr>
          <p:nvPr/>
        </p:nvPicPr>
        <p:blipFill rotWithShape="1">
          <a:blip r:embed="rId2"/>
          <a:srcRect l="41" r="21212" b="303"/>
          <a:stretch/>
        </p:blipFill>
        <p:spPr>
          <a:xfrm>
            <a:off x="7000922" y="1483179"/>
            <a:ext cx="5027103" cy="3976320"/>
          </a:xfrm>
          <a:prstGeom prst="rect">
            <a:avLst/>
          </a:prstGeom>
        </p:spPr>
      </p:pic>
      <p:sp>
        <p:nvSpPr>
          <p:cNvPr id="6" name="TextBox 5">
            <a:extLst>
              <a:ext uri="{FF2B5EF4-FFF2-40B4-BE49-F238E27FC236}">
                <a16:creationId xmlns:a16="http://schemas.microsoft.com/office/drawing/2014/main" id="{1AB33451-337B-E405-FF00-7A780E972CEC}"/>
              </a:ext>
            </a:extLst>
          </p:cNvPr>
          <p:cNvSpPr txBox="1"/>
          <p:nvPr/>
        </p:nvSpPr>
        <p:spPr>
          <a:xfrm>
            <a:off x="708781" y="6151638"/>
            <a:ext cx="74240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If you are in the software business you might be interested in learning more here: </a:t>
            </a:r>
            <a:r>
              <a:rPr lang="en-US">
                <a:hlinkClick r:id="rId3"/>
              </a:rPr>
              <a:t>https://greensoftware.foundation/</a:t>
            </a:r>
            <a:endParaRPr lang="en-US"/>
          </a:p>
        </p:txBody>
      </p:sp>
    </p:spTree>
    <p:extLst>
      <p:ext uri="{BB962C8B-B14F-4D97-AF65-F5344CB8AC3E}">
        <p14:creationId xmlns:p14="http://schemas.microsoft.com/office/powerpoint/2010/main" val="4153656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F16093-20B6-8F2C-37E0-D12F66B1F74A}"/>
              </a:ext>
            </a:extLst>
          </p:cNvPr>
          <p:cNvSpPr>
            <a:spLocks noGrp="1"/>
          </p:cNvSpPr>
          <p:nvPr>
            <p:ph type="body" sz="quarter" idx="18"/>
          </p:nvPr>
        </p:nvSpPr>
        <p:spPr>
          <a:xfrm>
            <a:off x="4553934" y="516443"/>
            <a:ext cx="7297311" cy="5450416"/>
          </a:xfrm>
        </p:spPr>
        <p:txBody>
          <a:bodyPr vert="horz" lIns="91440" tIns="45720" rIns="91440" bIns="45720" rtlCol="0" anchor="t">
            <a:normAutofit/>
          </a:bodyPr>
          <a:lstStyle/>
          <a:p>
            <a:pPr marL="0" indent="0"/>
            <a:r>
              <a:rPr lang="en-US" dirty="0">
                <a:ea typeface="+mn-lt"/>
                <a:cs typeface="+mn-lt"/>
              </a:rPr>
              <a:t> If you provide event management services you are probably already acutely aware of the need to provide more sustainable event management services.  </a:t>
            </a:r>
            <a:endParaRPr lang="en-US">
              <a:ea typeface="+mn-lt"/>
              <a:cs typeface="+mn-lt"/>
            </a:endParaRPr>
          </a:p>
          <a:p>
            <a:pPr marL="0" indent="0"/>
            <a:r>
              <a:rPr lang="en-US" dirty="0">
                <a:ea typeface="+mn-lt"/>
                <a:cs typeface="+mn-lt"/>
              </a:rPr>
              <a:t>S</a:t>
            </a:r>
            <a:r>
              <a:rPr lang="en-US" b="1" dirty="0">
                <a:ea typeface="+mn-lt"/>
                <a:cs typeface="+mn-lt"/>
              </a:rPr>
              <a:t>ustainability</a:t>
            </a:r>
            <a:r>
              <a:rPr lang="en-US" dirty="0">
                <a:ea typeface="+mn-lt"/>
                <a:cs typeface="+mn-lt"/>
              </a:rPr>
              <a:t> should be practiced in all levels of </a:t>
            </a:r>
            <a:r>
              <a:rPr lang="en-US" b="1" dirty="0">
                <a:ea typeface="+mn-lt"/>
                <a:cs typeface="+mn-lt"/>
              </a:rPr>
              <a:t>event</a:t>
            </a:r>
            <a:r>
              <a:rPr lang="en-US" dirty="0">
                <a:ea typeface="+mn-lt"/>
                <a:cs typeface="+mn-lt"/>
              </a:rPr>
              <a:t> </a:t>
            </a:r>
            <a:r>
              <a:rPr lang="en-US" b="1" dirty="0">
                <a:ea typeface="+mn-lt"/>
                <a:cs typeface="+mn-lt"/>
              </a:rPr>
              <a:t>management</a:t>
            </a:r>
            <a:r>
              <a:rPr lang="en-US" dirty="0">
                <a:ea typeface="+mn-lt"/>
                <a:cs typeface="+mn-lt"/>
              </a:rPr>
              <a:t> to ensure that an event is hosted responsibly and leaves positive legacies that benefit local communities.  </a:t>
            </a:r>
            <a:endParaRPr lang="en-US">
              <a:ea typeface="+mn-lt"/>
              <a:cs typeface="+mn-lt"/>
            </a:endParaRPr>
          </a:p>
          <a:p>
            <a:pPr marL="0" indent="0"/>
            <a:r>
              <a:rPr lang="en-US" dirty="0">
                <a:ea typeface="+mn-lt"/>
                <a:cs typeface="+mn-lt"/>
              </a:rPr>
              <a:t>Check out the impressive </a:t>
            </a:r>
            <a:r>
              <a:rPr lang="en-US" b="1" dirty="0">
                <a:ea typeface="+mn-lt"/>
                <a:cs typeface="+mn-lt"/>
              </a:rPr>
              <a:t>FUTURE FESTIVAL TOOLS ERASMUS+ project</a:t>
            </a:r>
            <a:r>
              <a:rPr lang="en-US" dirty="0">
                <a:ea typeface="+mn-lt"/>
                <a:cs typeface="+mn-lt"/>
              </a:rPr>
              <a:t> for lots of free resources to become more sustainable. </a:t>
            </a:r>
            <a:r>
              <a:rPr lang="en-US" dirty="0">
                <a:ea typeface="+mn-lt"/>
                <a:cs typeface="+mn-lt"/>
                <a:hlinkClick r:id="rId2"/>
              </a:rPr>
              <a:t>Home - Future Festival Tools</a:t>
            </a:r>
            <a:r>
              <a:rPr lang="en-US" dirty="0">
                <a:ea typeface="+mn-lt"/>
                <a:cs typeface="+mn-lt"/>
              </a:rPr>
              <a:t> </a:t>
            </a:r>
            <a:endParaRPr lang="en-US">
              <a:cs typeface="Calibri"/>
            </a:endParaRPr>
          </a:p>
        </p:txBody>
      </p:sp>
      <p:sp>
        <p:nvSpPr>
          <p:cNvPr id="3" name="Text Placeholder 2">
            <a:extLst>
              <a:ext uri="{FF2B5EF4-FFF2-40B4-BE49-F238E27FC236}">
                <a16:creationId xmlns:a16="http://schemas.microsoft.com/office/drawing/2014/main" id="{83E095F3-131F-12CF-353A-4BB2D728563C}"/>
              </a:ext>
            </a:extLst>
          </p:cNvPr>
          <p:cNvSpPr>
            <a:spLocks noGrp="1"/>
          </p:cNvSpPr>
          <p:nvPr>
            <p:ph type="body" sz="quarter" idx="16"/>
          </p:nvPr>
        </p:nvSpPr>
        <p:spPr>
          <a:xfrm>
            <a:off x="157497" y="516442"/>
            <a:ext cx="3984940" cy="4881923"/>
          </a:xfrm>
        </p:spPr>
        <p:txBody>
          <a:bodyPr vert="horz" lIns="91440" tIns="45720" rIns="91440" bIns="45720" rtlCol="0" anchor="t">
            <a:normAutofit/>
          </a:bodyPr>
          <a:lstStyle/>
          <a:p>
            <a:r>
              <a:rPr lang="en-US" b="0">
                <a:ea typeface="+mn-lt"/>
                <a:cs typeface="+mn-lt"/>
              </a:rPr>
              <a:t>Sustainable Event Management Services </a:t>
            </a:r>
            <a:endParaRPr lang="en-US"/>
          </a:p>
        </p:txBody>
      </p:sp>
      <p:pic>
        <p:nvPicPr>
          <p:cNvPr id="5" name="Picture 5" descr="Graphical user interface, website&#10;&#10;Description automatically generated">
            <a:extLst>
              <a:ext uri="{FF2B5EF4-FFF2-40B4-BE49-F238E27FC236}">
                <a16:creationId xmlns:a16="http://schemas.microsoft.com/office/drawing/2014/main" id="{86075859-7C8E-D123-BB4E-6C697DFDC2DF}"/>
              </a:ext>
            </a:extLst>
          </p:cNvPr>
          <p:cNvPicPr>
            <a:picLocks noChangeAspect="1"/>
          </p:cNvPicPr>
          <p:nvPr/>
        </p:nvPicPr>
        <p:blipFill>
          <a:blip r:embed="rId3"/>
          <a:stretch>
            <a:fillRect/>
          </a:stretch>
        </p:blipFill>
        <p:spPr>
          <a:xfrm>
            <a:off x="224971" y="2255060"/>
            <a:ext cx="3989009" cy="3388070"/>
          </a:xfrm>
          <a:prstGeom prst="rect">
            <a:avLst/>
          </a:prstGeom>
        </p:spPr>
      </p:pic>
      <p:pic>
        <p:nvPicPr>
          <p:cNvPr id="6" name="Picture 6" descr="Graphical user interface, text, application&#10;&#10;Description automatically generated">
            <a:extLst>
              <a:ext uri="{FF2B5EF4-FFF2-40B4-BE49-F238E27FC236}">
                <a16:creationId xmlns:a16="http://schemas.microsoft.com/office/drawing/2014/main" id="{5B491C57-14CC-4152-B7D0-432739D0C947}"/>
              </a:ext>
            </a:extLst>
          </p:cNvPr>
          <p:cNvPicPr>
            <a:picLocks noChangeAspect="1"/>
          </p:cNvPicPr>
          <p:nvPr/>
        </p:nvPicPr>
        <p:blipFill>
          <a:blip r:embed="rId4"/>
          <a:stretch>
            <a:fillRect/>
          </a:stretch>
        </p:blipFill>
        <p:spPr>
          <a:xfrm>
            <a:off x="347965" y="5859916"/>
            <a:ext cx="2085975" cy="581025"/>
          </a:xfrm>
          <a:prstGeom prst="rect">
            <a:avLst/>
          </a:prstGeom>
        </p:spPr>
      </p:pic>
    </p:spTree>
    <p:extLst>
      <p:ext uri="{BB962C8B-B14F-4D97-AF65-F5344CB8AC3E}">
        <p14:creationId xmlns:p14="http://schemas.microsoft.com/office/powerpoint/2010/main" val="301345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E7AD23-058D-24F3-CDD7-13F2414688BD}"/>
              </a:ext>
            </a:extLst>
          </p:cNvPr>
          <p:cNvSpPr>
            <a:spLocks noGrp="1"/>
          </p:cNvSpPr>
          <p:nvPr>
            <p:ph type="body" sz="quarter" idx="18"/>
          </p:nvPr>
        </p:nvSpPr>
        <p:spPr>
          <a:xfrm>
            <a:off x="2161309" y="412998"/>
            <a:ext cx="9646298" cy="5887163"/>
          </a:xfrm>
        </p:spPr>
        <p:txBody>
          <a:bodyPr>
            <a:normAutofit/>
          </a:bodyPr>
          <a:lstStyle/>
          <a:p>
            <a:r>
              <a:rPr lang="en-US" sz="2400">
                <a:ea typeface="+mn-lt"/>
                <a:cs typeface="+mn-lt"/>
              </a:rPr>
              <a:t>Potential areas which sustainable event management can focus on and make improvements are:</a:t>
            </a:r>
            <a:endParaRPr lang="en-US" sz="2400"/>
          </a:p>
          <a:p>
            <a:pPr marL="285750" indent="-285750">
              <a:buFont typeface="Arial"/>
              <a:buChar char="•"/>
            </a:pPr>
            <a:r>
              <a:rPr lang="en-US" sz="2400">
                <a:ea typeface="+mn-lt"/>
                <a:cs typeface="+mn-lt"/>
              </a:rPr>
              <a:t>Inclusion in event management</a:t>
            </a:r>
            <a:endParaRPr lang="en-US" sz="2400"/>
          </a:p>
          <a:p>
            <a:pPr marL="285750" indent="-285750">
              <a:buFont typeface="Arial"/>
              <a:buChar char="•"/>
            </a:pPr>
            <a:r>
              <a:rPr lang="en-US" sz="2400">
                <a:ea typeface="+mn-lt"/>
                <a:cs typeface="+mn-lt"/>
              </a:rPr>
              <a:t>Quality of life in event management</a:t>
            </a:r>
            <a:endParaRPr lang="en-US" sz="2400"/>
          </a:p>
          <a:p>
            <a:pPr marL="285750" indent="-285750">
              <a:buFont typeface="Arial"/>
              <a:buChar char="•"/>
            </a:pPr>
            <a:r>
              <a:rPr lang="en-US" sz="2400">
                <a:ea typeface="+mn-lt"/>
                <a:cs typeface="+mn-lt"/>
              </a:rPr>
              <a:t>Community involvement in event management</a:t>
            </a:r>
            <a:endParaRPr lang="en-US" sz="2400"/>
          </a:p>
          <a:p>
            <a:pPr marL="285750" indent="-285750">
              <a:buFont typeface="Arial"/>
              <a:buChar char="•"/>
            </a:pPr>
            <a:r>
              <a:rPr lang="en-US" sz="2400">
                <a:ea typeface="+mn-lt"/>
                <a:cs typeface="+mn-lt"/>
              </a:rPr>
              <a:t>Responsible sourcing in event management</a:t>
            </a:r>
            <a:endParaRPr lang="en-US" sz="2400"/>
          </a:p>
          <a:p>
            <a:pPr marL="285750" indent="-285750">
              <a:buFont typeface="Arial"/>
              <a:buChar char="•"/>
            </a:pPr>
            <a:r>
              <a:rPr lang="en-US" sz="2400">
                <a:ea typeface="+mn-lt"/>
                <a:cs typeface="+mn-lt"/>
              </a:rPr>
              <a:t>Environmental and social issues in event management</a:t>
            </a:r>
            <a:endParaRPr lang="en-US" sz="2400"/>
          </a:p>
          <a:p>
            <a:pPr marL="285750" indent="-285750">
              <a:buFont typeface="Arial"/>
              <a:buChar char="•"/>
            </a:pPr>
            <a:r>
              <a:rPr lang="en-US" sz="2400">
                <a:ea typeface="+mn-lt"/>
                <a:cs typeface="+mn-lt"/>
              </a:rPr>
              <a:t>Economic and social impacts of events</a:t>
            </a:r>
            <a:endParaRPr lang="en-US" sz="2400"/>
          </a:p>
          <a:p>
            <a:pPr marL="285750" indent="-285750">
              <a:buFont typeface="Arial"/>
              <a:buChar char="•"/>
            </a:pPr>
            <a:r>
              <a:rPr lang="en-US" sz="2400">
                <a:ea typeface="+mn-lt"/>
                <a:cs typeface="+mn-lt"/>
              </a:rPr>
              <a:t>Safety and health issues in sustainable event management</a:t>
            </a:r>
            <a:endParaRPr lang="en-US" sz="2400"/>
          </a:p>
          <a:p>
            <a:pPr marL="285750" indent="-285750">
              <a:buFont typeface="Arial"/>
              <a:buChar char="•"/>
            </a:pPr>
            <a:r>
              <a:rPr lang="en-US" sz="2400">
                <a:ea typeface="+mn-lt"/>
                <a:cs typeface="+mn-lt"/>
              </a:rPr>
              <a:t>Social media marketing in event management</a:t>
            </a:r>
            <a:endParaRPr lang="en-US" sz="2400"/>
          </a:p>
          <a:p>
            <a:pPr marL="285750" indent="-285750">
              <a:buFont typeface="Arial"/>
              <a:buChar char="•"/>
            </a:pPr>
            <a:r>
              <a:rPr lang="en-US" sz="2400">
                <a:ea typeface="+mn-lt"/>
                <a:cs typeface="+mn-lt"/>
              </a:rPr>
              <a:t>Monitoring and evaluation of events</a:t>
            </a:r>
            <a:endParaRPr lang="en-US" sz="2400"/>
          </a:p>
          <a:p>
            <a:endParaRPr lang="en-US" sz="2400">
              <a:cs typeface="Calibri"/>
            </a:endParaRPr>
          </a:p>
        </p:txBody>
      </p:sp>
    </p:spTree>
    <p:extLst>
      <p:ext uri="{BB962C8B-B14F-4D97-AF65-F5344CB8AC3E}">
        <p14:creationId xmlns:p14="http://schemas.microsoft.com/office/powerpoint/2010/main" val="2685973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FBA24-BB80-5E40-BC6E-F1C9DEC86A5B}"/>
              </a:ext>
            </a:extLst>
          </p:cNvPr>
          <p:cNvSpPr>
            <a:spLocks noGrp="1"/>
          </p:cNvSpPr>
          <p:nvPr>
            <p:ph type="body" sz="quarter" idx="18"/>
          </p:nvPr>
        </p:nvSpPr>
        <p:spPr>
          <a:xfrm>
            <a:off x="265182" y="2940363"/>
            <a:ext cx="6292778" cy="3722461"/>
          </a:xfrm>
        </p:spPr>
        <p:txBody>
          <a:bodyPr vert="horz" lIns="91440" tIns="45720" rIns="91440" bIns="45720" rtlCol="0" anchor="t">
            <a:normAutofit/>
          </a:bodyPr>
          <a:lstStyle/>
          <a:p>
            <a:r>
              <a:rPr lang="en-US">
                <a:ea typeface="+mn-lt"/>
                <a:cs typeface="+mn-lt"/>
              </a:rPr>
              <a:t>   Green Event Ninjas offer services to help those in the events industry – like planners, venues and caterers – better understand and improve their environmental sustainability performance.</a:t>
            </a:r>
          </a:p>
          <a:p>
            <a:r>
              <a:rPr lang="en-US" b="1">
                <a:cs typeface="Calibri"/>
              </a:rPr>
              <a:t>    Their services include </a:t>
            </a:r>
            <a:r>
              <a:rPr lang="en-US" b="1"/>
              <a:t>Cleaning &amp; Waste Management, Carbon Footprint &amp; Offsets, Training &amp; Education and Sustainability Consulting</a:t>
            </a:r>
            <a:endParaRPr lang="en-US"/>
          </a:p>
          <a:p>
            <a:r>
              <a:rPr lang="en-US">
                <a:cs typeface="Calibri"/>
              </a:rPr>
              <a:t>    </a:t>
            </a:r>
            <a:endParaRPr lang="en-US">
              <a:ea typeface="+mn-lt"/>
              <a:cs typeface="+mn-lt"/>
            </a:endParaRPr>
          </a:p>
        </p:txBody>
      </p:sp>
      <p:sp>
        <p:nvSpPr>
          <p:cNvPr id="3" name="Text Placeholder 2">
            <a:extLst>
              <a:ext uri="{FF2B5EF4-FFF2-40B4-BE49-F238E27FC236}">
                <a16:creationId xmlns:a16="http://schemas.microsoft.com/office/drawing/2014/main" id="{3727B7ED-AC53-7A86-CA07-92658BA8A194}"/>
              </a:ext>
            </a:extLst>
          </p:cNvPr>
          <p:cNvSpPr>
            <a:spLocks noGrp="1"/>
          </p:cNvSpPr>
          <p:nvPr>
            <p:ph type="body" sz="quarter" idx="16"/>
          </p:nvPr>
        </p:nvSpPr>
        <p:spPr/>
        <p:txBody>
          <a:bodyPr vert="horz" lIns="91440" tIns="45720" rIns="91440" bIns="45720" rtlCol="0" anchor="t">
            <a:normAutofit/>
          </a:bodyPr>
          <a:lstStyle/>
          <a:p>
            <a:r>
              <a:rPr lang="en-US">
                <a:cs typeface="Calibri"/>
              </a:rPr>
              <a:t>Business in Focus – Meet the  Green Event Ninjas</a:t>
            </a:r>
            <a:endParaRPr lang="en-US"/>
          </a:p>
        </p:txBody>
      </p:sp>
      <p:pic>
        <p:nvPicPr>
          <p:cNvPr id="5" name="Picture 5" descr="Graphical user interface, text, application&#10;&#10;Description automatically generated">
            <a:extLst>
              <a:ext uri="{FF2B5EF4-FFF2-40B4-BE49-F238E27FC236}">
                <a16:creationId xmlns:a16="http://schemas.microsoft.com/office/drawing/2014/main" id="{29BD9DF7-F5C6-E4C1-EA7E-9305C9B17639}"/>
              </a:ext>
            </a:extLst>
          </p:cNvPr>
          <p:cNvPicPr>
            <a:picLocks noGrp="1" noChangeAspect="1"/>
          </p:cNvPicPr>
          <p:nvPr>
            <p:ph type="pic" sz="quarter" idx="10"/>
          </p:nvPr>
        </p:nvPicPr>
        <p:blipFill rotWithShape="1">
          <a:blip r:embed="rId2"/>
          <a:srcRect l="5872" r="23154"/>
          <a:stretch/>
        </p:blipFill>
        <p:spPr>
          <a:xfrm>
            <a:off x="6998744" y="1507251"/>
            <a:ext cx="5113904" cy="4225404"/>
          </a:xfrm>
        </p:spPr>
      </p:pic>
      <p:sp>
        <p:nvSpPr>
          <p:cNvPr id="6" name="TextBox 5">
            <a:extLst>
              <a:ext uri="{FF2B5EF4-FFF2-40B4-BE49-F238E27FC236}">
                <a16:creationId xmlns:a16="http://schemas.microsoft.com/office/drawing/2014/main" id="{DB2CC90B-79DD-D2A6-E8C3-2210F6B1F52E}"/>
              </a:ext>
            </a:extLst>
          </p:cNvPr>
          <p:cNvSpPr txBox="1"/>
          <p:nvPr/>
        </p:nvSpPr>
        <p:spPr>
          <a:xfrm>
            <a:off x="539448" y="6248400"/>
            <a:ext cx="72789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87A66E"/>
                </a:solidFill>
                <a:cs typeface="Segoe UI"/>
                <a:hlinkClick r:id="rId3"/>
              </a:rPr>
              <a:t>Green Event Ninjas - Sustainable Events Made Easy</a:t>
            </a:r>
            <a:endParaRPr lang="en-US" sz="2400"/>
          </a:p>
        </p:txBody>
      </p:sp>
    </p:spTree>
    <p:extLst>
      <p:ext uri="{BB962C8B-B14F-4D97-AF65-F5344CB8AC3E}">
        <p14:creationId xmlns:p14="http://schemas.microsoft.com/office/powerpoint/2010/main" val="4018498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19C380-30C0-E979-07BC-6EAA753CF8B0}"/>
              </a:ext>
            </a:extLst>
          </p:cNvPr>
          <p:cNvSpPr>
            <a:spLocks noGrp="1"/>
          </p:cNvSpPr>
          <p:nvPr>
            <p:ph type="body" sz="quarter" idx="18"/>
          </p:nvPr>
        </p:nvSpPr>
        <p:spPr>
          <a:xfrm>
            <a:off x="4638601" y="661586"/>
            <a:ext cx="6970740" cy="5389940"/>
          </a:xfrm>
        </p:spPr>
        <p:txBody>
          <a:bodyPr vert="horz" lIns="91440" tIns="45720" rIns="91440" bIns="45720" rtlCol="0" anchor="t">
            <a:normAutofit lnSpcReduction="10000"/>
          </a:bodyPr>
          <a:lstStyle/>
          <a:p>
            <a:pPr algn="just"/>
            <a:r>
              <a:rPr lang="en-US" dirty="0">
                <a:cs typeface="Calibri"/>
              </a:rPr>
              <a:t>   In order to ‘green’ product or service, you’ll need to look beyond your SME. </a:t>
            </a:r>
            <a:endParaRPr lang="en-US" dirty="0"/>
          </a:p>
          <a:p>
            <a:pPr algn="just"/>
            <a:r>
              <a:rPr lang="en-US" dirty="0">
                <a:cs typeface="Calibri"/>
              </a:rPr>
              <a:t>  </a:t>
            </a:r>
          </a:p>
          <a:p>
            <a:pPr algn="just"/>
            <a:r>
              <a:rPr lang="en-US" dirty="0">
                <a:cs typeface="Calibri"/>
              </a:rPr>
              <a:t>  Sometimes, the majority of the environmental impact from your product/service’s lifecycle are produced upstream or downstream from your own operations. That's what </a:t>
            </a:r>
            <a:r>
              <a:rPr lang="en-US" b="1" dirty="0">
                <a:cs typeface="Calibri"/>
              </a:rPr>
              <a:t>product life cycle assessment </a:t>
            </a:r>
            <a:r>
              <a:rPr lang="en-US" dirty="0">
                <a:cs typeface="Calibri"/>
              </a:rPr>
              <a:t>are something you need to consider. </a:t>
            </a:r>
          </a:p>
          <a:p>
            <a:pPr algn="just"/>
            <a:r>
              <a:rPr lang="en-US" dirty="0">
                <a:ea typeface="+mn-lt"/>
                <a:cs typeface="+mn-lt"/>
              </a:rPr>
              <a:t> </a:t>
            </a:r>
            <a:br>
              <a:rPr lang="en-US" dirty="0">
                <a:ea typeface="+mn-lt"/>
                <a:cs typeface="+mn-lt"/>
              </a:rPr>
            </a:br>
            <a:r>
              <a:rPr lang="en-US" dirty="0">
                <a:ea typeface="+mn-lt"/>
                <a:cs typeface="+mn-lt"/>
              </a:rPr>
              <a:t>Your approach/es to greening your product or services  will also depend on whether or not you are just starting a business  or have been in business for a while and wish to make your business greener. Through this Module, you  will learn some top tips </a:t>
            </a:r>
            <a:r>
              <a:rPr lang="en-US" dirty="0" err="1">
                <a:ea typeface="+mn-lt"/>
                <a:cs typeface="+mn-lt"/>
              </a:rPr>
              <a:t>i</a:t>
            </a:r>
            <a:r>
              <a:rPr lang="en-US" dirty="0">
                <a:ea typeface="+mn-lt"/>
                <a:cs typeface="+mn-lt"/>
              </a:rPr>
              <a:t> that can help you green your offering, whatever stage of business you are at.</a:t>
            </a:r>
            <a:endParaRPr lang="en-US" dirty="0"/>
          </a:p>
        </p:txBody>
      </p:sp>
      <p:sp>
        <p:nvSpPr>
          <p:cNvPr id="3" name="Text Placeholder 2">
            <a:extLst>
              <a:ext uri="{FF2B5EF4-FFF2-40B4-BE49-F238E27FC236}">
                <a16:creationId xmlns:a16="http://schemas.microsoft.com/office/drawing/2014/main" id="{8B0DA007-0B80-2763-CC1E-BC0FAF438870}"/>
              </a:ext>
            </a:extLst>
          </p:cNvPr>
          <p:cNvSpPr>
            <a:spLocks noGrp="1"/>
          </p:cNvSpPr>
          <p:nvPr>
            <p:ph type="body" sz="quarter" idx="16"/>
          </p:nvPr>
        </p:nvSpPr>
        <p:spPr>
          <a:xfrm>
            <a:off x="665497" y="661585"/>
            <a:ext cx="3198750" cy="4881923"/>
          </a:xfrm>
        </p:spPr>
        <p:txBody>
          <a:bodyPr vert="horz" lIns="91440" tIns="45720" rIns="91440" bIns="45720" rtlCol="0" anchor="t">
            <a:normAutofit/>
          </a:bodyPr>
          <a:lstStyle/>
          <a:p>
            <a:r>
              <a:rPr lang="en-US">
                <a:cs typeface="Calibri"/>
              </a:rPr>
              <a:t>What does greening your product or service involve?</a:t>
            </a:r>
            <a:endParaRPr lang="en-US"/>
          </a:p>
        </p:txBody>
      </p:sp>
      <p:pic>
        <p:nvPicPr>
          <p:cNvPr id="4" name="Picture 4" descr="Free Images : business people, collaboration, colorful, communication ...">
            <a:extLst>
              <a:ext uri="{FF2B5EF4-FFF2-40B4-BE49-F238E27FC236}">
                <a16:creationId xmlns:a16="http://schemas.microsoft.com/office/drawing/2014/main" id="{8D55EF0A-C1F0-35A3-687B-27DA7F4A2BCE}"/>
              </a:ext>
            </a:extLst>
          </p:cNvPr>
          <p:cNvPicPr>
            <a:picLocks noChangeAspect="1"/>
          </p:cNvPicPr>
          <p:nvPr/>
        </p:nvPicPr>
        <p:blipFill rotWithShape="1">
          <a:blip r:embed="rId2"/>
          <a:srcRect l="20093" t="-98" r="14252" b="637"/>
          <a:stretch/>
        </p:blipFill>
        <p:spPr>
          <a:xfrm>
            <a:off x="612018" y="3104118"/>
            <a:ext cx="3405120" cy="3418469"/>
          </a:xfrm>
          <a:prstGeom prst="rect">
            <a:avLst/>
          </a:prstGeom>
        </p:spPr>
      </p:pic>
    </p:spTree>
    <p:extLst>
      <p:ext uri="{BB962C8B-B14F-4D97-AF65-F5344CB8AC3E}">
        <p14:creationId xmlns:p14="http://schemas.microsoft.com/office/powerpoint/2010/main" val="1477465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824867-06D6-F8A6-8F92-B7C1089AE2F2}"/>
              </a:ext>
            </a:extLst>
          </p:cNvPr>
          <p:cNvSpPr>
            <a:spLocks noGrp="1"/>
          </p:cNvSpPr>
          <p:nvPr>
            <p:ph type="body" sz="quarter" idx="17"/>
          </p:nvPr>
        </p:nvSpPr>
        <p:spPr>
          <a:xfrm>
            <a:off x="5003138" y="3733703"/>
            <a:ext cx="4439761" cy="1755819"/>
          </a:xfrm>
        </p:spPr>
        <p:txBody>
          <a:bodyPr>
            <a:normAutofit fontScale="92500" lnSpcReduction="10000"/>
          </a:bodyPr>
          <a:lstStyle/>
          <a:p>
            <a:r>
              <a:rPr lang="en-US">
                <a:cs typeface="Calibri"/>
              </a:rPr>
              <a:t>Marketing your Green Products and Services</a:t>
            </a:r>
          </a:p>
        </p:txBody>
      </p:sp>
      <p:sp>
        <p:nvSpPr>
          <p:cNvPr id="3" name="Text Placeholder 2">
            <a:extLst>
              <a:ext uri="{FF2B5EF4-FFF2-40B4-BE49-F238E27FC236}">
                <a16:creationId xmlns:a16="http://schemas.microsoft.com/office/drawing/2014/main" id="{A3B3D681-3756-A086-08C8-4BFB36DEFA7A}"/>
              </a:ext>
            </a:extLst>
          </p:cNvPr>
          <p:cNvSpPr>
            <a:spLocks noGrp="1"/>
          </p:cNvSpPr>
          <p:nvPr>
            <p:ph type="body" sz="quarter" idx="18"/>
          </p:nvPr>
        </p:nvSpPr>
        <p:spPr/>
        <p:txBody>
          <a:bodyPr/>
          <a:lstStyle/>
          <a:p>
            <a:r>
              <a:rPr lang="en-US">
                <a:cs typeface="Calibri"/>
              </a:rPr>
              <a:t>SECTION 06</a:t>
            </a:r>
            <a:endParaRPr lang="en-US"/>
          </a:p>
        </p:txBody>
      </p:sp>
    </p:spTree>
    <p:extLst>
      <p:ext uri="{BB962C8B-B14F-4D97-AF65-F5344CB8AC3E}">
        <p14:creationId xmlns:p14="http://schemas.microsoft.com/office/powerpoint/2010/main" val="648673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FEB7E8-BE7B-750D-08E2-1716AFC2B9B7}"/>
              </a:ext>
            </a:extLst>
          </p:cNvPr>
          <p:cNvSpPr>
            <a:spLocks noGrp="1"/>
          </p:cNvSpPr>
          <p:nvPr>
            <p:ph type="body" sz="quarter" idx="18"/>
          </p:nvPr>
        </p:nvSpPr>
        <p:spPr>
          <a:xfrm>
            <a:off x="5454104" y="122877"/>
            <a:ext cx="5948582" cy="6945815"/>
          </a:xfrm>
        </p:spPr>
        <p:txBody>
          <a:bodyPr vert="horz" lIns="91440" tIns="45720" rIns="91440" bIns="45720" rtlCol="0" anchor="t">
            <a:normAutofit/>
          </a:bodyPr>
          <a:lstStyle/>
          <a:p>
            <a:r>
              <a:rPr lang="en-US" dirty="0">
                <a:ea typeface="+mn-lt"/>
                <a:cs typeface="+mn-lt"/>
              </a:rPr>
              <a:t>   Although products and services can be considered green for more than one reason , once you define your product or service as green, the challenge becomes determining the best way to communicate this fact to the marketplace. </a:t>
            </a:r>
            <a:endParaRPr lang="en-US">
              <a:ea typeface="+mn-lt"/>
              <a:cs typeface="+mn-lt"/>
            </a:endParaRPr>
          </a:p>
          <a:p>
            <a:r>
              <a:rPr lang="en-US" dirty="0">
                <a:ea typeface="+mn-lt"/>
                <a:cs typeface="+mn-lt"/>
              </a:rPr>
              <a:t>   Examples of green marketing include advertising the reduced emissions associated with a product’s manufacturing process, or the use of post-consumer recycled materials for a product's packaging. </a:t>
            </a:r>
          </a:p>
          <a:p>
            <a:r>
              <a:rPr lang="en-US" dirty="0">
                <a:ea typeface="+mn-lt"/>
                <a:cs typeface="+mn-lt"/>
              </a:rPr>
              <a:t>    Some companies also may market themselves as being environmentally-conscious companies by donating a portion of their sales proceeds to environmental initiatives, such as tree planting.  Be careful not to 'greenwash'!</a:t>
            </a:r>
            <a:endParaRPr lang="en-US">
              <a:cs typeface="Calibri"/>
            </a:endParaRPr>
          </a:p>
          <a:p>
            <a:endParaRPr lang="en-US">
              <a:cs typeface="Calibri"/>
            </a:endParaRPr>
          </a:p>
        </p:txBody>
      </p:sp>
      <p:sp>
        <p:nvSpPr>
          <p:cNvPr id="3" name="Text Placeholder 2">
            <a:extLst>
              <a:ext uri="{FF2B5EF4-FFF2-40B4-BE49-F238E27FC236}">
                <a16:creationId xmlns:a16="http://schemas.microsoft.com/office/drawing/2014/main" id="{48B7F7AD-9549-A10A-6B32-5B16C5ED601E}"/>
              </a:ext>
            </a:extLst>
          </p:cNvPr>
          <p:cNvSpPr>
            <a:spLocks noGrp="1"/>
          </p:cNvSpPr>
          <p:nvPr>
            <p:ph type="body" sz="quarter" idx="16"/>
          </p:nvPr>
        </p:nvSpPr>
        <p:spPr/>
        <p:txBody>
          <a:bodyPr vert="horz" lIns="91440" tIns="45720" rIns="91440" bIns="45720" rtlCol="0" anchor="t">
            <a:normAutofit/>
          </a:bodyPr>
          <a:lstStyle/>
          <a:p>
            <a:r>
              <a:rPr lang="en-US">
                <a:cs typeface="Calibri"/>
              </a:rPr>
              <a:t>WHAT IS GREEN MARKETING?</a:t>
            </a:r>
            <a:endParaRPr lang="en-US"/>
          </a:p>
        </p:txBody>
      </p:sp>
      <p:pic>
        <p:nvPicPr>
          <p:cNvPr id="4" name="Picture 4" descr="Ideal Green Marketing Strategies for Your Business | HenSpark Stories">
            <a:extLst>
              <a:ext uri="{FF2B5EF4-FFF2-40B4-BE49-F238E27FC236}">
                <a16:creationId xmlns:a16="http://schemas.microsoft.com/office/drawing/2014/main" id="{8633D1FF-4D8E-8BB4-01AB-9FBD589E21C9}"/>
              </a:ext>
            </a:extLst>
          </p:cNvPr>
          <p:cNvPicPr>
            <a:picLocks noChangeAspect="1"/>
          </p:cNvPicPr>
          <p:nvPr/>
        </p:nvPicPr>
        <p:blipFill rotWithShape="1">
          <a:blip r:embed="rId2"/>
          <a:srcRect l="16241" r="26316" b="285"/>
          <a:stretch/>
        </p:blipFill>
        <p:spPr>
          <a:xfrm>
            <a:off x="382210" y="2099515"/>
            <a:ext cx="4625945" cy="4231357"/>
          </a:xfrm>
          <a:prstGeom prst="rect">
            <a:avLst/>
          </a:prstGeom>
        </p:spPr>
      </p:pic>
    </p:spTree>
    <p:extLst>
      <p:ext uri="{BB962C8B-B14F-4D97-AF65-F5344CB8AC3E}">
        <p14:creationId xmlns:p14="http://schemas.microsoft.com/office/powerpoint/2010/main" val="564932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33732E-4AC5-0742-F9FB-07E7B4683A26}"/>
              </a:ext>
            </a:extLst>
          </p:cNvPr>
          <p:cNvSpPr>
            <a:spLocks noGrp="1"/>
          </p:cNvSpPr>
          <p:nvPr>
            <p:ph type="body" sz="quarter" idx="22"/>
          </p:nvPr>
        </p:nvSpPr>
        <p:spPr/>
        <p:txBody>
          <a:bodyPr>
            <a:normAutofit fontScale="77500" lnSpcReduction="20000"/>
          </a:bodyPr>
          <a:lstStyle/>
          <a:p>
            <a:r>
              <a:rPr lang="en-US" dirty="0">
                <a:cs typeface="Calibri"/>
              </a:rPr>
              <a:t>What is Greenwashing?</a:t>
            </a:r>
          </a:p>
          <a:p>
            <a:r>
              <a:rPr lang="en-US" dirty="0">
                <a:cs typeface="Calibri"/>
              </a:rPr>
              <a:t>Click arrow to watch...</a:t>
            </a:r>
          </a:p>
        </p:txBody>
      </p:sp>
      <p:sp>
        <p:nvSpPr>
          <p:cNvPr id="4" name="Text Placeholder 3">
            <a:extLst>
              <a:ext uri="{FF2B5EF4-FFF2-40B4-BE49-F238E27FC236}">
                <a16:creationId xmlns:a16="http://schemas.microsoft.com/office/drawing/2014/main" id="{30A397C8-6124-F11D-925D-8607EE83D917}"/>
              </a:ext>
            </a:extLst>
          </p:cNvPr>
          <p:cNvSpPr>
            <a:spLocks noGrp="1"/>
          </p:cNvSpPr>
          <p:nvPr>
            <p:ph type="body" sz="quarter" idx="23"/>
          </p:nvPr>
        </p:nvSpPr>
        <p:spPr>
          <a:xfrm>
            <a:off x="118719" y="473908"/>
            <a:ext cx="4592847" cy="6225754"/>
          </a:xfrm>
        </p:spPr>
        <p:txBody>
          <a:bodyPr>
            <a:normAutofit fontScale="92500" lnSpcReduction="10000"/>
          </a:bodyPr>
          <a:lstStyle/>
          <a:p>
            <a:pPr algn="just">
              <a:lnSpc>
                <a:spcPct val="110000"/>
              </a:lnSpc>
            </a:pPr>
            <a:r>
              <a:rPr lang="en-US" sz="2400" dirty="0">
                <a:solidFill>
                  <a:srgbClr val="000000"/>
                </a:solidFill>
                <a:ea typeface="+mn-lt"/>
                <a:cs typeface="+mn-lt"/>
              </a:rPr>
              <a:t>Greenwashing is when an </a:t>
            </a:r>
            <a:r>
              <a:rPr lang="en-US" sz="2400" dirty="0" err="1">
                <a:solidFill>
                  <a:srgbClr val="000000"/>
                </a:solidFill>
                <a:ea typeface="+mn-lt"/>
                <a:cs typeface="+mn-lt"/>
              </a:rPr>
              <a:t>organisation</a:t>
            </a:r>
            <a:r>
              <a:rPr lang="en-US" sz="2400" dirty="0">
                <a:solidFill>
                  <a:srgbClr val="000000"/>
                </a:solidFill>
                <a:ea typeface="+mn-lt"/>
                <a:cs typeface="+mn-lt"/>
              </a:rPr>
              <a:t> spends more time and money on marketing themselves as being sustainable than on actually </a:t>
            </a:r>
            <a:r>
              <a:rPr lang="en-US" sz="2400" dirty="0" err="1">
                <a:solidFill>
                  <a:srgbClr val="000000"/>
                </a:solidFill>
                <a:ea typeface="+mn-lt"/>
                <a:cs typeface="+mn-lt"/>
              </a:rPr>
              <a:t>minimising</a:t>
            </a:r>
            <a:r>
              <a:rPr lang="en-US" sz="2400" dirty="0">
                <a:solidFill>
                  <a:srgbClr val="000000"/>
                </a:solidFill>
                <a:ea typeface="+mn-lt"/>
                <a:cs typeface="+mn-lt"/>
              </a:rPr>
              <a:t> their environmental impact. </a:t>
            </a:r>
            <a:endParaRPr lang="en-US"/>
          </a:p>
          <a:p>
            <a:pPr algn="just">
              <a:lnSpc>
                <a:spcPct val="110000"/>
              </a:lnSpc>
            </a:pPr>
            <a:r>
              <a:rPr lang="en-US" sz="2400" dirty="0">
                <a:solidFill>
                  <a:srgbClr val="000000"/>
                </a:solidFill>
                <a:ea typeface="+mn-lt"/>
                <a:cs typeface="+mn-lt"/>
              </a:rPr>
              <a:t>It’s a deceitful advertising method to gain </a:t>
            </a:r>
            <a:r>
              <a:rPr lang="en-US" sz="2400" dirty="0" err="1">
                <a:solidFill>
                  <a:srgbClr val="000000"/>
                </a:solidFill>
                <a:ea typeface="+mn-lt"/>
                <a:cs typeface="+mn-lt"/>
              </a:rPr>
              <a:t>favour</a:t>
            </a:r>
            <a:r>
              <a:rPr lang="en-US" sz="2400" dirty="0">
                <a:solidFill>
                  <a:srgbClr val="000000"/>
                </a:solidFill>
                <a:ea typeface="+mn-lt"/>
                <a:cs typeface="+mn-lt"/>
              </a:rPr>
              <a:t> with clients who choose to support businesses that care about bettering the planet. </a:t>
            </a:r>
            <a:endParaRPr lang="en-US" sz="2400" dirty="0">
              <a:solidFill>
                <a:srgbClr val="000000"/>
              </a:solidFill>
              <a:cs typeface="Calibri"/>
            </a:endParaRPr>
          </a:p>
          <a:p>
            <a:pPr algn="just">
              <a:lnSpc>
                <a:spcPct val="110000"/>
              </a:lnSpc>
            </a:pPr>
            <a:r>
              <a:rPr lang="en-US" sz="2400" dirty="0">
                <a:solidFill>
                  <a:srgbClr val="000000"/>
                </a:solidFill>
                <a:ea typeface="+mn-lt"/>
                <a:cs typeface="+mn-lt"/>
              </a:rPr>
              <a:t>Mathias (right) is the head of communication and politics in </a:t>
            </a:r>
            <a:r>
              <a:rPr lang="en-US" sz="2400" dirty="0">
                <a:solidFill>
                  <a:srgbClr val="000000"/>
                </a:solidFill>
                <a:ea typeface="+mn-lt"/>
                <a:cs typeface="+mn-lt"/>
                <a:hlinkClick r:id="rId3"/>
              </a:rPr>
              <a:t>Skift - Business Climate Leaders</a:t>
            </a:r>
            <a:r>
              <a:rPr lang="en-US" sz="2400" dirty="0">
                <a:solidFill>
                  <a:srgbClr val="000000"/>
                </a:solidFill>
                <a:ea typeface="+mn-lt"/>
                <a:cs typeface="+mn-lt"/>
              </a:rPr>
              <a:t>, and has been running the initiative Guide Against Greenwashing in Norway since 2020. </a:t>
            </a:r>
            <a:endParaRPr lang="en-US" dirty="0">
              <a:solidFill>
                <a:srgbClr val="000000"/>
              </a:solidFill>
              <a:ea typeface="+mn-lt"/>
              <a:cs typeface="+mn-lt"/>
            </a:endParaRPr>
          </a:p>
          <a:p>
            <a:endParaRPr lang="en-US">
              <a:cs typeface="Calibri"/>
            </a:endParaRPr>
          </a:p>
        </p:txBody>
      </p:sp>
      <p:sp>
        <p:nvSpPr>
          <p:cNvPr id="5" name="Text Placeholder 4">
            <a:extLst>
              <a:ext uri="{FF2B5EF4-FFF2-40B4-BE49-F238E27FC236}">
                <a16:creationId xmlns:a16="http://schemas.microsoft.com/office/drawing/2014/main" id="{168A884C-74CE-D398-EBDD-67D4AC3E3520}"/>
              </a:ext>
            </a:extLst>
          </p:cNvPr>
          <p:cNvSpPr>
            <a:spLocks noGrp="1"/>
          </p:cNvSpPr>
          <p:nvPr>
            <p:ph type="body" sz="quarter" idx="24"/>
          </p:nvPr>
        </p:nvSpPr>
        <p:spPr/>
        <p:txBody>
          <a:bodyPr/>
          <a:lstStyle/>
          <a:p>
            <a:endParaRPr lang="en-US"/>
          </a:p>
        </p:txBody>
      </p:sp>
      <p:pic>
        <p:nvPicPr>
          <p:cNvPr id="6" name="Online Media 5" title="Guide against greenwashing | Mathias Juell Johnsen | TEDxSkift">
            <a:hlinkClick r:id="" action="ppaction://media"/>
            <a:extLst>
              <a:ext uri="{FF2B5EF4-FFF2-40B4-BE49-F238E27FC236}">
                <a16:creationId xmlns:a16="http://schemas.microsoft.com/office/drawing/2014/main" id="{3D3FDDB3-8E9F-13B2-72DA-5F41E8D2FC27}"/>
              </a:ext>
            </a:extLst>
          </p:cNvPr>
          <p:cNvPicPr>
            <a:picLocks noRot="1" noChangeAspect="1"/>
          </p:cNvPicPr>
          <p:nvPr>
            <a:videoFile r:link="rId1"/>
          </p:nvPr>
        </p:nvPicPr>
        <p:blipFill>
          <a:blip r:embed="rId4"/>
          <a:stretch>
            <a:fillRect/>
          </a:stretch>
        </p:blipFill>
        <p:spPr>
          <a:xfrm>
            <a:off x="5479143" y="2058308"/>
            <a:ext cx="5442857" cy="4204908"/>
          </a:xfrm>
          <a:prstGeom prst="rect">
            <a:avLst/>
          </a:prstGeom>
        </p:spPr>
      </p:pic>
    </p:spTree>
    <p:extLst>
      <p:ext uri="{BB962C8B-B14F-4D97-AF65-F5344CB8AC3E}">
        <p14:creationId xmlns:p14="http://schemas.microsoft.com/office/powerpoint/2010/main" val="33121317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4AEEEB-1D06-31D1-DDC4-A0D68852B7B0}"/>
              </a:ext>
            </a:extLst>
          </p:cNvPr>
          <p:cNvSpPr>
            <a:spLocks noGrp="1"/>
          </p:cNvSpPr>
          <p:nvPr>
            <p:ph type="body" sz="quarter" idx="13"/>
          </p:nvPr>
        </p:nvSpPr>
        <p:spPr>
          <a:xfrm>
            <a:off x="978582" y="1094209"/>
            <a:ext cx="9948036" cy="4029672"/>
          </a:xfrm>
        </p:spPr>
        <p:txBody>
          <a:bodyPr/>
          <a:lstStyle/>
          <a:p>
            <a:r>
              <a:rPr lang="en-US" sz="3600" dirty="0">
                <a:cs typeface="Calibri"/>
              </a:rPr>
              <a:t>How prevalent is Greenwashing?</a:t>
            </a:r>
          </a:p>
          <a:p>
            <a:endParaRPr lang="en-US">
              <a:cs typeface="Calibri"/>
            </a:endParaRPr>
          </a:p>
          <a:p>
            <a:r>
              <a:rPr lang="en-US" b="0" dirty="0">
                <a:solidFill>
                  <a:srgbClr val="000000"/>
                </a:solidFill>
                <a:ea typeface="+mn-lt"/>
                <a:cs typeface="+mn-lt"/>
              </a:rPr>
              <a:t> It is very prevalent. </a:t>
            </a:r>
            <a:r>
              <a:rPr lang="en-US" b="0" dirty="0">
                <a:solidFill>
                  <a:srgbClr val="000000"/>
                </a:solidFill>
                <a:ea typeface="+mn-lt"/>
                <a:cs typeface="+mn-lt"/>
                <a:hlinkClick r:id="rId2">
                  <a:extLst>
                    <a:ext uri="{A12FA001-AC4F-418D-AE19-62706E023703}">
                      <ahyp:hlinkClr xmlns:ahyp="http://schemas.microsoft.com/office/drawing/2018/hyperlinkcolor" val="tx"/>
                    </a:ext>
                  </a:extLst>
                </a:hlinkClick>
              </a:rPr>
              <a:t>Research by the European Commission</a:t>
            </a:r>
            <a:r>
              <a:rPr lang="en-US" b="0" dirty="0">
                <a:solidFill>
                  <a:srgbClr val="000000"/>
                </a:solidFill>
                <a:ea typeface="+mn-lt"/>
                <a:cs typeface="+mn-lt"/>
              </a:rPr>
              <a:t> in which company websites were screened for possible misleading sustainability claims showed that 59% of the assessed green claims were not or only partially substantiated with facts. In 42% of the cases, claims were even found to be wholly untrue or misleading.</a:t>
            </a:r>
            <a:endParaRPr lang="en-US" dirty="0">
              <a:solidFill>
                <a:srgbClr val="000000"/>
              </a:solidFill>
              <a:cs typeface="Calibri"/>
            </a:endParaRPr>
          </a:p>
        </p:txBody>
      </p:sp>
      <p:sp>
        <p:nvSpPr>
          <p:cNvPr id="5" name="Text Placeholder 4">
            <a:extLst>
              <a:ext uri="{FF2B5EF4-FFF2-40B4-BE49-F238E27FC236}">
                <a16:creationId xmlns:a16="http://schemas.microsoft.com/office/drawing/2014/main" id="{DBCFCA7F-4990-89B3-DA3F-746886D43F27}"/>
              </a:ext>
            </a:extLst>
          </p:cNvPr>
          <p:cNvSpPr>
            <a:spLocks noGrp="1"/>
          </p:cNvSpPr>
          <p:nvPr>
            <p:ph type="body" sz="quarter" idx="16"/>
          </p:nvPr>
        </p:nvSpPr>
        <p:spPr>
          <a:xfrm>
            <a:off x="-3569227" y="6165711"/>
            <a:ext cx="9948036" cy="933903"/>
          </a:xfrm>
        </p:spPr>
        <p:txBody>
          <a:bodyPr/>
          <a:lstStyle/>
          <a:p>
            <a:r>
              <a:rPr lang="en-US">
                <a:cs typeface="Calibri"/>
                <a:hlinkClick r:id="rId2"/>
              </a:rPr>
              <a:t>Source</a:t>
            </a:r>
            <a:endParaRPr lang="en-US"/>
          </a:p>
        </p:txBody>
      </p:sp>
    </p:spTree>
    <p:extLst>
      <p:ext uri="{BB962C8B-B14F-4D97-AF65-F5344CB8AC3E}">
        <p14:creationId xmlns:p14="http://schemas.microsoft.com/office/powerpoint/2010/main" val="34514893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7DB4AB-944D-C9BD-DFD8-70E90063FDF9}"/>
              </a:ext>
            </a:extLst>
          </p:cNvPr>
          <p:cNvSpPr>
            <a:spLocks noGrp="1"/>
          </p:cNvSpPr>
          <p:nvPr>
            <p:ph type="body" sz="quarter" idx="18"/>
          </p:nvPr>
        </p:nvSpPr>
        <p:spPr/>
        <p:txBody>
          <a:bodyPr vert="horz" lIns="91440" tIns="45720" rIns="91440" bIns="45720" rtlCol="0" anchor="t">
            <a:noAutofit/>
          </a:bodyPr>
          <a:lstStyle/>
          <a:p>
            <a:r>
              <a:rPr lang="en-US" sz="2600" dirty="0">
                <a:cs typeface="Calibri"/>
              </a:rPr>
              <a:t>Repeatedly ask yourself and your PR/Marketing team:</a:t>
            </a:r>
          </a:p>
          <a:p>
            <a:pPr marL="457200" indent="-457200">
              <a:buChar char="•"/>
            </a:pPr>
            <a:r>
              <a:rPr lang="en-US" sz="2600" dirty="0">
                <a:ea typeface="+mn-lt"/>
                <a:cs typeface="+mn-lt"/>
              </a:rPr>
              <a:t>Are your claims truthful and accurate? </a:t>
            </a:r>
            <a:endParaRPr lang="en-US" sz="2600" dirty="0">
              <a:cs typeface="Calibri"/>
            </a:endParaRPr>
          </a:p>
          <a:p>
            <a:pPr marL="457200" indent="-457200">
              <a:buChar char="•"/>
            </a:pPr>
            <a:r>
              <a:rPr lang="en-US" sz="2600" dirty="0">
                <a:ea typeface="+mn-lt"/>
                <a:cs typeface="+mn-lt"/>
              </a:rPr>
              <a:t>Are your claims clear and unambiguous? </a:t>
            </a:r>
            <a:endParaRPr lang="en-US" sz="2600" dirty="0">
              <a:cs typeface="Calibri"/>
            </a:endParaRPr>
          </a:p>
          <a:p>
            <a:pPr marL="457200" indent="-457200">
              <a:buChar char="•"/>
            </a:pPr>
            <a:r>
              <a:rPr lang="en-US" sz="2600" dirty="0">
                <a:ea typeface="+mn-lt"/>
                <a:cs typeface="+mn-lt"/>
              </a:rPr>
              <a:t>Do you claims omit or hide important information? </a:t>
            </a:r>
            <a:endParaRPr lang="en-US" sz="2600" dirty="0">
              <a:cs typeface="Calibri"/>
            </a:endParaRPr>
          </a:p>
          <a:p>
            <a:pPr marL="457200" indent="-457200">
              <a:buChar char="•"/>
            </a:pPr>
            <a:r>
              <a:rPr lang="en-US" sz="2600" dirty="0">
                <a:ea typeface="+mn-lt"/>
                <a:cs typeface="+mn-lt"/>
              </a:rPr>
              <a:t>Do they only make fair and meaningful comparisons? </a:t>
            </a:r>
            <a:endParaRPr lang="en-US" sz="2600" dirty="0">
              <a:cs typeface="Calibri"/>
            </a:endParaRPr>
          </a:p>
          <a:p>
            <a:pPr marL="457200" indent="-457200">
              <a:buChar char="•"/>
            </a:pPr>
            <a:r>
              <a:rPr lang="en-US" sz="2600" dirty="0">
                <a:ea typeface="+mn-lt"/>
                <a:cs typeface="+mn-lt"/>
              </a:rPr>
              <a:t>Have you substantiated your claims? </a:t>
            </a:r>
            <a:r>
              <a:rPr lang="en-US" sz="2600" dirty="0">
                <a:solidFill>
                  <a:srgbClr val="84BA41"/>
                </a:solidFill>
                <a:ea typeface="+mn-lt"/>
                <a:cs typeface="+mn-lt"/>
              </a:rPr>
              <a:t>(See next slide on green certification)</a:t>
            </a:r>
          </a:p>
          <a:p>
            <a:endParaRPr lang="en-US">
              <a:cs typeface="Calibri"/>
            </a:endParaRPr>
          </a:p>
        </p:txBody>
      </p:sp>
      <p:sp>
        <p:nvSpPr>
          <p:cNvPr id="3" name="Text Placeholder 2">
            <a:extLst>
              <a:ext uri="{FF2B5EF4-FFF2-40B4-BE49-F238E27FC236}">
                <a16:creationId xmlns:a16="http://schemas.microsoft.com/office/drawing/2014/main" id="{D7021442-BC4D-8C44-EFE9-9321D8B4CF5D}"/>
              </a:ext>
            </a:extLst>
          </p:cNvPr>
          <p:cNvSpPr>
            <a:spLocks noGrp="1"/>
          </p:cNvSpPr>
          <p:nvPr>
            <p:ph type="body" sz="quarter" idx="16"/>
          </p:nvPr>
        </p:nvSpPr>
        <p:spPr>
          <a:xfrm>
            <a:off x="568718" y="951871"/>
            <a:ext cx="10979962" cy="1182981"/>
          </a:xfrm>
        </p:spPr>
        <p:txBody>
          <a:bodyPr vert="horz" lIns="91440" tIns="45720" rIns="91440" bIns="45720" rtlCol="0" anchor="t">
            <a:normAutofit/>
          </a:bodyPr>
          <a:lstStyle/>
          <a:p>
            <a:r>
              <a:rPr lang="en-US" b="0" dirty="0">
                <a:cs typeface="Calibri"/>
              </a:rPr>
              <a:t>Avoid Greenwashing by sticking to the </a:t>
            </a:r>
            <a:r>
              <a:rPr lang="en-US" b="0" dirty="0">
                <a:ea typeface="+mn-lt"/>
                <a:cs typeface="+mn-lt"/>
              </a:rPr>
              <a:t>Green Claims Code </a:t>
            </a:r>
            <a:endParaRPr lang="en-US" dirty="0">
              <a:cs typeface="Calibri"/>
            </a:endParaRPr>
          </a:p>
          <a:p>
            <a:endParaRPr lang="en-US">
              <a:cs typeface="Calibri"/>
            </a:endParaRPr>
          </a:p>
        </p:txBody>
      </p:sp>
    </p:spTree>
    <p:extLst>
      <p:ext uri="{BB962C8B-B14F-4D97-AF65-F5344CB8AC3E}">
        <p14:creationId xmlns:p14="http://schemas.microsoft.com/office/powerpoint/2010/main" val="35612305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503584-72E7-DF3D-0966-3EE708F7B756}"/>
              </a:ext>
            </a:extLst>
          </p:cNvPr>
          <p:cNvSpPr>
            <a:spLocks noGrp="1"/>
          </p:cNvSpPr>
          <p:nvPr>
            <p:ph type="body" sz="quarter" idx="18"/>
          </p:nvPr>
        </p:nvSpPr>
        <p:spPr>
          <a:xfrm>
            <a:off x="289373" y="3049220"/>
            <a:ext cx="5954112" cy="2766937"/>
          </a:xfrm>
        </p:spPr>
        <p:txBody>
          <a:bodyPr vert="horz" lIns="91440" tIns="45720" rIns="91440" bIns="45720" rtlCol="0" anchor="t">
            <a:normAutofit/>
          </a:bodyPr>
          <a:lstStyle/>
          <a:p>
            <a:pPr marL="0" indent="0"/>
            <a:r>
              <a:rPr lang="en-US" dirty="0">
                <a:ea typeface="+mn-lt"/>
                <a:cs typeface="+mn-lt"/>
              </a:rPr>
              <a:t>The Competition and Markets Authority (CMA) has developed the Green Claims Code – which sets out </a:t>
            </a:r>
            <a:r>
              <a:rPr lang="en-US" b="1" u="sng" dirty="0">
                <a:ea typeface="+mn-lt"/>
                <a:cs typeface="+mn-lt"/>
              </a:rPr>
              <a:t>6 key points</a:t>
            </a:r>
            <a:r>
              <a:rPr lang="en-US" dirty="0">
                <a:ea typeface="+mn-lt"/>
                <a:cs typeface="+mn-lt"/>
              </a:rPr>
              <a:t> to check your environmental claims are genuinely green.</a:t>
            </a:r>
            <a:br>
              <a:rPr lang="en-US" dirty="0">
                <a:ea typeface="+mn-lt"/>
                <a:cs typeface="+mn-lt"/>
              </a:rPr>
            </a:br>
            <a:br>
              <a:rPr lang="en-US" dirty="0">
                <a:cs typeface="Calibri"/>
              </a:rPr>
            </a:br>
            <a:r>
              <a:rPr lang="en-US" dirty="0">
                <a:cs typeface="Calibri"/>
              </a:rPr>
              <a:t>Watch this video and check the link below to learn more about the Green Claims Code.</a:t>
            </a:r>
          </a:p>
        </p:txBody>
      </p:sp>
      <p:sp>
        <p:nvSpPr>
          <p:cNvPr id="3" name="Text Placeholder 2">
            <a:extLst>
              <a:ext uri="{FF2B5EF4-FFF2-40B4-BE49-F238E27FC236}">
                <a16:creationId xmlns:a16="http://schemas.microsoft.com/office/drawing/2014/main" id="{28F64CCE-E9F6-A9B9-29D9-34154B51E4B7}"/>
              </a:ext>
            </a:extLst>
          </p:cNvPr>
          <p:cNvSpPr>
            <a:spLocks noGrp="1"/>
          </p:cNvSpPr>
          <p:nvPr>
            <p:ph type="body" sz="quarter" idx="16"/>
          </p:nvPr>
        </p:nvSpPr>
        <p:spPr/>
        <p:txBody>
          <a:bodyPr vert="horz" lIns="91440" tIns="45720" rIns="91440" bIns="45720" rtlCol="0" anchor="t">
            <a:normAutofit/>
          </a:bodyPr>
          <a:lstStyle/>
          <a:p>
            <a:r>
              <a:rPr lang="en-US">
                <a:cs typeface="Calibri"/>
              </a:rPr>
              <a:t>AVOID GREENWASHING – Check your Green Claims</a:t>
            </a:r>
            <a:endParaRPr lang="en-US"/>
          </a:p>
        </p:txBody>
      </p:sp>
      <p:sp>
        <p:nvSpPr>
          <p:cNvPr id="5" name="TextBox 4">
            <a:extLst>
              <a:ext uri="{FF2B5EF4-FFF2-40B4-BE49-F238E27FC236}">
                <a16:creationId xmlns:a16="http://schemas.microsoft.com/office/drawing/2014/main" id="{3E7A57C4-79DC-2525-B267-09277C7ED2FB}"/>
              </a:ext>
            </a:extLst>
          </p:cNvPr>
          <p:cNvSpPr txBox="1"/>
          <p:nvPr/>
        </p:nvSpPr>
        <p:spPr>
          <a:xfrm>
            <a:off x="515257" y="6066972"/>
            <a:ext cx="89117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https://greenclaims.campaign.gov.uk/#check_your_green_claims</a:t>
            </a:r>
          </a:p>
        </p:txBody>
      </p:sp>
      <p:sp>
        <p:nvSpPr>
          <p:cNvPr id="6" name="TextBox 5">
            <a:extLst>
              <a:ext uri="{FF2B5EF4-FFF2-40B4-BE49-F238E27FC236}">
                <a16:creationId xmlns:a16="http://schemas.microsoft.com/office/drawing/2014/main" id="{0D0B4CCE-CC57-59E7-3C71-AB43D504700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7" name="Online Media 6" title="The Green Claims Code">
            <a:hlinkClick r:id="" action="ppaction://media"/>
            <a:extLst>
              <a:ext uri="{FF2B5EF4-FFF2-40B4-BE49-F238E27FC236}">
                <a16:creationId xmlns:a16="http://schemas.microsoft.com/office/drawing/2014/main" id="{DE10042F-4E43-A65B-59D5-6EFCD4CA99DD}"/>
              </a:ext>
            </a:extLst>
          </p:cNvPr>
          <p:cNvPicPr>
            <a:picLocks noRot="1" noChangeAspect="1"/>
          </p:cNvPicPr>
          <p:nvPr>
            <a:videoFile r:link="rId1"/>
          </p:nvPr>
        </p:nvPicPr>
        <p:blipFill>
          <a:blip r:embed="rId3"/>
          <a:stretch>
            <a:fillRect/>
          </a:stretch>
        </p:blipFill>
        <p:spPr>
          <a:xfrm>
            <a:off x="6966857" y="1477736"/>
            <a:ext cx="5213047" cy="4229100"/>
          </a:xfrm>
          <a:prstGeom prst="rect">
            <a:avLst/>
          </a:prstGeom>
        </p:spPr>
      </p:pic>
    </p:spTree>
    <p:extLst>
      <p:ext uri="{BB962C8B-B14F-4D97-AF65-F5344CB8AC3E}">
        <p14:creationId xmlns:p14="http://schemas.microsoft.com/office/powerpoint/2010/main" val="11292454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9603C1-E8F2-8646-8D1C-AF7780F62AE9}"/>
              </a:ext>
            </a:extLst>
          </p:cNvPr>
          <p:cNvSpPr>
            <a:spLocks noGrp="1"/>
          </p:cNvSpPr>
          <p:nvPr>
            <p:ph type="body" sz="quarter" idx="18"/>
          </p:nvPr>
        </p:nvSpPr>
        <p:spPr>
          <a:xfrm>
            <a:off x="5369438" y="379043"/>
            <a:ext cx="5343821" cy="5945882"/>
          </a:xfrm>
        </p:spPr>
        <p:txBody>
          <a:bodyPr vert="horz" lIns="91440" tIns="45720" rIns="91440" bIns="45720" rtlCol="0" anchor="t">
            <a:normAutofit lnSpcReduction="10000"/>
          </a:bodyPr>
          <a:lstStyle/>
          <a:p>
            <a:pPr marL="171450" indent="-171450" algn="just">
              <a:lnSpc>
                <a:spcPct val="100000"/>
              </a:lnSpc>
            </a:pPr>
            <a:r>
              <a:rPr lang="en-US" dirty="0">
                <a:cs typeface="Calibri"/>
              </a:rPr>
              <a:t> The overall goal of green labels and certifications is to identify those products/services with the highest level of protectiveness of human health and the environment. </a:t>
            </a:r>
            <a:endParaRPr lang="en-US"/>
          </a:p>
          <a:p>
            <a:pPr algn="just">
              <a:lnSpc>
                <a:spcPct val="100000"/>
              </a:lnSpc>
            </a:pPr>
            <a:r>
              <a:rPr lang="en-US" dirty="0">
                <a:cs typeface="Calibri"/>
              </a:rPr>
              <a:t>   In order to obtain the certification, the manufacturer actually tests its product to see if it meets the applicable scientific criteria. In the case of the strongest, most reliable certifications, the organization providing the certification independently verifies that the requirements have been met. Otherwise, the validity of the representations are left to the competition to evaluate.</a:t>
            </a:r>
          </a:p>
        </p:txBody>
      </p:sp>
      <p:sp>
        <p:nvSpPr>
          <p:cNvPr id="4" name="Text Placeholder 3">
            <a:extLst>
              <a:ext uri="{FF2B5EF4-FFF2-40B4-BE49-F238E27FC236}">
                <a16:creationId xmlns:a16="http://schemas.microsoft.com/office/drawing/2014/main" id="{25303A16-1D94-7648-8BE9-06D07F8F14ED}"/>
              </a:ext>
            </a:extLst>
          </p:cNvPr>
          <p:cNvSpPr>
            <a:spLocks noGrp="1"/>
          </p:cNvSpPr>
          <p:nvPr>
            <p:ph type="body" sz="quarter" idx="16"/>
          </p:nvPr>
        </p:nvSpPr>
        <p:spPr>
          <a:xfrm>
            <a:off x="614833" y="599475"/>
            <a:ext cx="4382700" cy="5944708"/>
          </a:xfrm>
        </p:spPr>
        <p:txBody>
          <a:bodyPr vert="horz" lIns="91440" tIns="45720" rIns="91440" bIns="45720" rtlCol="0" anchor="t">
            <a:normAutofit lnSpcReduction="10000"/>
          </a:bodyPr>
          <a:lstStyle/>
          <a:p>
            <a:r>
              <a:rPr lang="en-US" dirty="0">
                <a:cs typeface="Calibri"/>
              </a:rPr>
              <a:t>Green Labels and Certifications</a:t>
            </a:r>
          </a:p>
          <a:p>
            <a:endParaRPr lang="en-US">
              <a:cs typeface="Calibri"/>
            </a:endParaRPr>
          </a:p>
          <a:p>
            <a:r>
              <a:rPr lang="en-US" sz="2600" b="0" dirty="0">
                <a:solidFill>
                  <a:srgbClr val="000000"/>
                </a:solidFill>
                <a:cs typeface="Calibri"/>
              </a:rPr>
              <a:t>You are learning that you  must communicate your green efforts in a way that accurately represents the  benefits you have created, and for that, green labels and certifications are an important consideration.</a:t>
            </a:r>
          </a:p>
          <a:p>
            <a:endParaRPr lang="en-US" sz="2600" b="0" dirty="0">
              <a:solidFill>
                <a:srgbClr val="000000"/>
              </a:solidFill>
              <a:cs typeface="Calibri"/>
            </a:endParaRPr>
          </a:p>
          <a:p>
            <a:r>
              <a:rPr lang="en-US" sz="2600" b="0" dirty="0">
                <a:solidFill>
                  <a:srgbClr val="000000"/>
                </a:solidFill>
                <a:cs typeface="Calibri"/>
              </a:rPr>
              <a:t>Let's look at some examples (next slide) ….</a:t>
            </a:r>
          </a:p>
        </p:txBody>
      </p:sp>
    </p:spTree>
    <p:extLst>
      <p:ext uri="{BB962C8B-B14F-4D97-AF65-F5344CB8AC3E}">
        <p14:creationId xmlns:p14="http://schemas.microsoft.com/office/powerpoint/2010/main" val="37614596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265393-45E7-D6CA-A922-58643B1E7B7A}"/>
              </a:ext>
            </a:extLst>
          </p:cNvPr>
          <p:cNvSpPr>
            <a:spLocks noGrp="1"/>
          </p:cNvSpPr>
          <p:nvPr>
            <p:ph type="body" sz="quarter" idx="18"/>
          </p:nvPr>
        </p:nvSpPr>
        <p:spPr>
          <a:xfrm>
            <a:off x="348764" y="2989286"/>
            <a:ext cx="5977580" cy="4147598"/>
          </a:xfrm>
        </p:spPr>
        <p:txBody>
          <a:bodyPr vert="horz" lIns="91440" tIns="45720" rIns="91440" bIns="45720" rtlCol="0" anchor="t">
            <a:normAutofit lnSpcReduction="10000"/>
          </a:bodyPr>
          <a:lstStyle/>
          <a:p>
            <a:pPr marL="0" indent="0"/>
            <a:r>
              <a:rPr lang="en-US">
                <a:ea typeface="+mn-lt"/>
                <a:cs typeface="+mn-lt"/>
              </a:rPr>
              <a:t>Their science-based standards reward industry innovations. Only the healthiest, most responsible, and most effective products achieve the Green Seal.</a:t>
            </a:r>
          </a:p>
          <a:p>
            <a:pPr marL="0" indent="0" algn="just"/>
            <a:r>
              <a:rPr lang="en-US">
                <a:ea typeface="+mn-lt"/>
                <a:cs typeface="+mn-lt"/>
              </a:rPr>
              <a:t>The Green Seal Compass focuses their standards on key impacts that occur throughout the product life cycle, from raw materials extraction and manufacturing to packaging, use and disposal.</a:t>
            </a:r>
            <a:endParaRPr lang="en-US">
              <a:cs typeface="Calibri"/>
            </a:endParaRPr>
          </a:p>
          <a:p>
            <a:br>
              <a:rPr lang="en-US">
                <a:ea typeface="+mn-lt"/>
                <a:cs typeface="+mn-lt"/>
              </a:rPr>
            </a:br>
            <a:br>
              <a:rPr lang="en-US">
                <a:ea typeface="+mn-lt"/>
                <a:cs typeface="+mn-lt"/>
              </a:rPr>
            </a:br>
            <a:endParaRPr lang="en-US">
              <a:cs typeface="Calibri"/>
            </a:endParaRPr>
          </a:p>
        </p:txBody>
      </p:sp>
      <p:sp>
        <p:nvSpPr>
          <p:cNvPr id="3" name="Text Placeholder 2">
            <a:extLst>
              <a:ext uri="{FF2B5EF4-FFF2-40B4-BE49-F238E27FC236}">
                <a16:creationId xmlns:a16="http://schemas.microsoft.com/office/drawing/2014/main" id="{7F037325-EB02-B8BE-B3C0-F26F55454D9D}"/>
              </a:ext>
            </a:extLst>
          </p:cNvPr>
          <p:cNvSpPr>
            <a:spLocks noGrp="1"/>
          </p:cNvSpPr>
          <p:nvPr>
            <p:ph type="body" sz="quarter" idx="16"/>
          </p:nvPr>
        </p:nvSpPr>
        <p:spPr/>
        <p:txBody>
          <a:bodyPr vert="horz" lIns="91440" tIns="45720" rIns="91440" bIns="45720" rtlCol="0" anchor="t">
            <a:normAutofit/>
          </a:bodyPr>
          <a:lstStyle/>
          <a:p>
            <a:r>
              <a:rPr lang="en-US" dirty="0">
                <a:cs typeface="Calibri"/>
              </a:rPr>
              <a:t>Green Seal</a:t>
            </a:r>
            <a:br>
              <a:rPr lang="en-US" dirty="0">
                <a:cs typeface="Calibri"/>
              </a:rPr>
            </a:br>
            <a:r>
              <a:rPr lang="en-US" sz="2400" dirty="0">
                <a:cs typeface="Calibri"/>
              </a:rPr>
              <a:t>For more than 30 years, Green Seal has advocated for safer and more sustainable products and services</a:t>
            </a:r>
            <a:endParaRPr lang="en-US" sz="2400" dirty="0"/>
          </a:p>
        </p:txBody>
      </p:sp>
      <p:pic>
        <p:nvPicPr>
          <p:cNvPr id="5" name="Picture 5">
            <a:extLst>
              <a:ext uri="{FF2B5EF4-FFF2-40B4-BE49-F238E27FC236}">
                <a16:creationId xmlns:a16="http://schemas.microsoft.com/office/drawing/2014/main" id="{963BFD55-D189-53F0-FD32-312F5B77EF11}"/>
              </a:ext>
            </a:extLst>
          </p:cNvPr>
          <p:cNvPicPr>
            <a:picLocks noGrp="1" noChangeAspect="1"/>
          </p:cNvPicPr>
          <p:nvPr>
            <p:ph type="pic" sz="quarter" idx="10"/>
          </p:nvPr>
        </p:nvPicPr>
        <p:blipFill rotWithShape="1">
          <a:blip r:embed="rId2"/>
          <a:srcRect l="3035" r="3035"/>
          <a:stretch/>
        </p:blipFill>
        <p:spPr>
          <a:xfrm>
            <a:off x="7035029" y="1599956"/>
            <a:ext cx="5130800" cy="3677138"/>
          </a:xfrm>
        </p:spPr>
      </p:pic>
      <p:sp>
        <p:nvSpPr>
          <p:cNvPr id="7" name="TextBox 6">
            <a:extLst>
              <a:ext uri="{FF2B5EF4-FFF2-40B4-BE49-F238E27FC236}">
                <a16:creationId xmlns:a16="http://schemas.microsoft.com/office/drawing/2014/main" id="{60B5CEB0-2315-C738-C759-76375F4AADBA}"/>
              </a:ext>
            </a:extLst>
          </p:cNvPr>
          <p:cNvSpPr txBox="1"/>
          <p:nvPr/>
        </p:nvSpPr>
        <p:spPr>
          <a:xfrm>
            <a:off x="345744" y="5202072"/>
            <a:ext cx="63939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a:t>
            </a:r>
            <a:br>
              <a:rPr lang="en-US" sz="2400">
                <a:cs typeface="Calibri"/>
              </a:rPr>
            </a:br>
            <a:r>
              <a:rPr lang="en-US" sz="2400">
                <a:ea typeface="+mn-lt"/>
                <a:cs typeface="+mn-lt"/>
              </a:rPr>
              <a:t> </a:t>
            </a:r>
            <a:br>
              <a:rPr lang="en-US" sz="2400">
                <a:ea typeface="+mn-lt"/>
                <a:cs typeface="+mn-lt"/>
              </a:rPr>
            </a:br>
            <a:r>
              <a:rPr lang="en-US" sz="2400">
                <a:ea typeface="+mn-lt"/>
                <a:cs typeface="+mn-lt"/>
                <a:hlinkClick r:id="rId3"/>
              </a:rPr>
              <a:t>www.</a:t>
            </a:r>
            <a:r>
              <a:rPr lang="en-US" sz="2400">
                <a:solidFill>
                  <a:srgbClr val="086D6E"/>
                </a:solidFill>
                <a:ea typeface="+mn-lt"/>
                <a:cs typeface="+mn-lt"/>
                <a:hlinkClick r:id="rId3"/>
              </a:rPr>
              <a:t>greenseal.org</a:t>
            </a:r>
            <a:r>
              <a:rPr lang="en-US" sz="2400">
                <a:solidFill>
                  <a:srgbClr val="87A66E"/>
                </a:solidFill>
                <a:ea typeface="+mn-lt"/>
                <a:cs typeface="+mn-lt"/>
              </a:rPr>
              <a:t> </a:t>
            </a:r>
            <a:endParaRPr lang="en-US" sz="2400">
              <a:solidFill>
                <a:srgbClr val="87A66E"/>
              </a:solidFill>
              <a:cs typeface="Segoe UI"/>
            </a:endParaRPr>
          </a:p>
        </p:txBody>
      </p:sp>
    </p:spTree>
    <p:extLst>
      <p:ext uri="{BB962C8B-B14F-4D97-AF65-F5344CB8AC3E}">
        <p14:creationId xmlns:p14="http://schemas.microsoft.com/office/powerpoint/2010/main" val="30597684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265393-45E7-D6CA-A922-58643B1E7B7A}"/>
              </a:ext>
            </a:extLst>
          </p:cNvPr>
          <p:cNvSpPr>
            <a:spLocks noGrp="1"/>
          </p:cNvSpPr>
          <p:nvPr>
            <p:ph type="body" sz="quarter" idx="18"/>
          </p:nvPr>
        </p:nvSpPr>
        <p:spPr>
          <a:xfrm>
            <a:off x="348764" y="2989286"/>
            <a:ext cx="6074342" cy="4147598"/>
          </a:xfrm>
        </p:spPr>
        <p:txBody>
          <a:bodyPr vert="horz" lIns="91440" tIns="45720" rIns="91440" bIns="45720" rtlCol="0" anchor="t">
            <a:normAutofit/>
          </a:bodyPr>
          <a:lstStyle/>
          <a:p>
            <a:pPr marL="0" indent="0"/>
            <a:r>
              <a:rPr lang="en-US">
                <a:ea typeface="+mn-lt"/>
                <a:cs typeface="+mn-lt"/>
              </a:rPr>
              <a:t>All products certified to an ECOLOGO Standard must meet or exceed each of the listed criteria before receiving the Mark. ECOLOGO Certification is classified as an International Organization for Standardization (ISO) Type 1 ecolabel and has been successfully assessed by the Global Ecolabeling Network, further demonstrating its credibility.</a:t>
            </a:r>
            <a:br>
              <a:rPr lang="en-US">
                <a:ea typeface="+mn-lt"/>
                <a:cs typeface="+mn-lt"/>
              </a:rPr>
            </a:br>
            <a:br>
              <a:rPr lang="en-US">
                <a:ea typeface="+mn-lt"/>
                <a:cs typeface="+mn-lt"/>
              </a:rPr>
            </a:br>
            <a:endParaRPr lang="en-US">
              <a:cs typeface="Calibri"/>
            </a:endParaRPr>
          </a:p>
        </p:txBody>
      </p:sp>
      <p:sp>
        <p:nvSpPr>
          <p:cNvPr id="3" name="Text Placeholder 2">
            <a:extLst>
              <a:ext uri="{FF2B5EF4-FFF2-40B4-BE49-F238E27FC236}">
                <a16:creationId xmlns:a16="http://schemas.microsoft.com/office/drawing/2014/main" id="{7F037325-EB02-B8BE-B3C0-F26F55454D9D}"/>
              </a:ext>
            </a:extLst>
          </p:cNvPr>
          <p:cNvSpPr>
            <a:spLocks noGrp="1"/>
          </p:cNvSpPr>
          <p:nvPr>
            <p:ph type="body" sz="quarter" idx="16"/>
          </p:nvPr>
        </p:nvSpPr>
        <p:spPr/>
        <p:txBody>
          <a:bodyPr vert="horz" lIns="91440" tIns="45720" rIns="91440" bIns="45720" rtlCol="0" anchor="t">
            <a:normAutofit/>
          </a:bodyPr>
          <a:lstStyle/>
          <a:p>
            <a:r>
              <a:rPr lang="en-US"/>
              <a:t>ECOLOGO</a:t>
            </a:r>
            <a:r>
              <a:rPr lang="en-US" baseline="30000">
                <a:ea typeface="+mn-lt"/>
                <a:cs typeface="+mn-lt"/>
              </a:rPr>
              <a:t>®</a:t>
            </a:r>
            <a:r>
              <a:rPr lang="en-US">
                <a:ea typeface="+mn-lt"/>
                <a:cs typeface="+mn-lt"/>
              </a:rPr>
              <a:t> </a:t>
            </a:r>
            <a:r>
              <a:rPr lang="en-US"/>
              <a:t>Certification</a:t>
            </a:r>
            <a:br>
              <a:rPr lang="en-US">
                <a:cs typeface="Calibri"/>
              </a:rPr>
            </a:br>
            <a:r>
              <a:rPr lang="en-US" sz="2400">
                <a:cs typeface="Calibri"/>
              </a:rPr>
              <a:t>- </a:t>
            </a:r>
            <a:r>
              <a:rPr lang="en-US" sz="2400">
                <a:ea typeface="+mn-lt"/>
                <a:cs typeface="+mn-lt"/>
              </a:rPr>
              <a:t>is based on multi-attribute, life-cycle-based sustainability standards. </a:t>
            </a:r>
            <a:endParaRPr lang="en-US" sz="2400">
              <a:cs typeface="Calibri"/>
            </a:endParaRPr>
          </a:p>
        </p:txBody>
      </p:sp>
      <p:sp>
        <p:nvSpPr>
          <p:cNvPr id="7" name="TextBox 6">
            <a:extLst>
              <a:ext uri="{FF2B5EF4-FFF2-40B4-BE49-F238E27FC236}">
                <a16:creationId xmlns:a16="http://schemas.microsoft.com/office/drawing/2014/main" id="{60B5CEB0-2315-C738-C759-76375F4AADBA}"/>
              </a:ext>
            </a:extLst>
          </p:cNvPr>
          <p:cNvSpPr txBox="1"/>
          <p:nvPr/>
        </p:nvSpPr>
        <p:spPr>
          <a:xfrm>
            <a:off x="345744" y="5202072"/>
            <a:ext cx="63939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a:t>
            </a:r>
            <a:br>
              <a:rPr lang="en-US" sz="2400">
                <a:cs typeface="Calibri"/>
              </a:rPr>
            </a:br>
            <a:r>
              <a:rPr lang="en-US" sz="2400">
                <a:ea typeface="+mn-lt"/>
                <a:cs typeface="+mn-lt"/>
              </a:rPr>
              <a:t> </a:t>
            </a:r>
            <a:br>
              <a:rPr lang="en-US" sz="2400">
                <a:ea typeface="+mn-lt"/>
                <a:cs typeface="+mn-lt"/>
              </a:rPr>
            </a:br>
            <a:r>
              <a:rPr lang="en-US" sz="2400">
                <a:ea typeface="+mn-lt"/>
                <a:cs typeface="+mn-lt"/>
                <a:hlinkClick r:id="rId2"/>
              </a:rPr>
              <a:t>ECOLOGO Certification | UL Solutions</a:t>
            </a:r>
            <a:r>
              <a:rPr lang="en-US" sz="2400">
                <a:solidFill>
                  <a:srgbClr val="87A66E"/>
                </a:solidFill>
                <a:ea typeface="+mn-lt"/>
                <a:cs typeface="+mn-lt"/>
              </a:rPr>
              <a:t> </a:t>
            </a:r>
            <a:endParaRPr lang="en-US" sz="2400">
              <a:solidFill>
                <a:srgbClr val="87A66E"/>
              </a:solidFill>
              <a:cs typeface="Segoe UI"/>
            </a:endParaRPr>
          </a:p>
        </p:txBody>
      </p:sp>
      <p:pic>
        <p:nvPicPr>
          <p:cNvPr id="24" name="Picture 24" descr="Graphical user interface, application&#10;&#10;Description automatically generated">
            <a:extLst>
              <a:ext uri="{FF2B5EF4-FFF2-40B4-BE49-F238E27FC236}">
                <a16:creationId xmlns:a16="http://schemas.microsoft.com/office/drawing/2014/main" id="{6D92909E-9441-2514-AD0D-2DD0AF16D881}"/>
              </a:ext>
            </a:extLst>
          </p:cNvPr>
          <p:cNvPicPr>
            <a:picLocks noChangeAspect="1"/>
          </p:cNvPicPr>
          <p:nvPr/>
        </p:nvPicPr>
        <p:blipFill rotWithShape="1">
          <a:blip r:embed="rId3"/>
          <a:srcRect r="22989" b="313"/>
          <a:stretch/>
        </p:blipFill>
        <p:spPr>
          <a:xfrm>
            <a:off x="7010400" y="1496142"/>
            <a:ext cx="5105401" cy="4043541"/>
          </a:xfrm>
          <a:prstGeom prst="rect">
            <a:avLst/>
          </a:prstGeom>
        </p:spPr>
      </p:pic>
    </p:spTree>
    <p:extLst>
      <p:ext uri="{BB962C8B-B14F-4D97-AF65-F5344CB8AC3E}">
        <p14:creationId xmlns:p14="http://schemas.microsoft.com/office/powerpoint/2010/main" val="600975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576DEC-F145-6A64-8CCB-9F67A5E53189}"/>
              </a:ext>
            </a:extLst>
          </p:cNvPr>
          <p:cNvSpPr>
            <a:spLocks noGrp="1"/>
          </p:cNvSpPr>
          <p:nvPr>
            <p:ph type="body" sz="quarter" idx="18"/>
          </p:nvPr>
        </p:nvSpPr>
        <p:spPr/>
        <p:txBody>
          <a:bodyPr/>
          <a:lstStyle/>
          <a:p>
            <a:r>
              <a:rPr lang="en-US">
                <a:cs typeface="Calibri"/>
              </a:rPr>
              <a:t>The Importance of Open and Transparent Communication </a:t>
            </a:r>
          </a:p>
          <a:p>
            <a:endParaRPr lang="en-US">
              <a:cs typeface="Calibri"/>
            </a:endParaRPr>
          </a:p>
          <a:p>
            <a:endParaRPr lang="en-US">
              <a:cs typeface="Calibri"/>
            </a:endParaRPr>
          </a:p>
        </p:txBody>
      </p:sp>
    </p:spTree>
    <p:extLst>
      <p:ext uri="{BB962C8B-B14F-4D97-AF65-F5344CB8AC3E}">
        <p14:creationId xmlns:p14="http://schemas.microsoft.com/office/powerpoint/2010/main" val="3823437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C1B16F-0FEF-90DD-0680-54789F841D6D}"/>
              </a:ext>
            </a:extLst>
          </p:cNvPr>
          <p:cNvSpPr>
            <a:spLocks noGrp="1"/>
          </p:cNvSpPr>
          <p:nvPr>
            <p:ph type="body" sz="quarter" idx="35"/>
          </p:nvPr>
        </p:nvSpPr>
        <p:spPr>
          <a:xfrm>
            <a:off x="1952636" y="4167639"/>
            <a:ext cx="2333987" cy="1942631"/>
          </a:xfrm>
        </p:spPr>
        <p:txBody>
          <a:bodyPr vert="horz" lIns="91440" tIns="45720" rIns="91440" bIns="45720" rtlCol="0" anchor="t">
            <a:normAutofit lnSpcReduction="10000"/>
          </a:bodyPr>
          <a:lstStyle/>
          <a:p>
            <a:r>
              <a:rPr lang="en-US">
                <a:cs typeface="Calibri"/>
              </a:rPr>
              <a:t>You could increase your market share by unlocking a new green customer base</a:t>
            </a:r>
          </a:p>
        </p:txBody>
      </p:sp>
      <p:sp>
        <p:nvSpPr>
          <p:cNvPr id="3" name="Text Placeholder 2">
            <a:extLst>
              <a:ext uri="{FF2B5EF4-FFF2-40B4-BE49-F238E27FC236}">
                <a16:creationId xmlns:a16="http://schemas.microsoft.com/office/drawing/2014/main" id="{4964EF6C-453E-409C-93F5-7A7BDD29DD9E}"/>
              </a:ext>
            </a:extLst>
          </p:cNvPr>
          <p:cNvSpPr>
            <a:spLocks noGrp="1"/>
          </p:cNvSpPr>
          <p:nvPr>
            <p:ph type="body" sz="quarter" idx="36"/>
          </p:nvPr>
        </p:nvSpPr>
        <p:spPr>
          <a:xfrm>
            <a:off x="4799564" y="4167639"/>
            <a:ext cx="2288495" cy="2010870"/>
          </a:xfrm>
        </p:spPr>
        <p:txBody>
          <a:bodyPr vert="horz" lIns="91440" tIns="45720" rIns="91440" bIns="45720" rtlCol="0" anchor="t">
            <a:normAutofit lnSpcReduction="10000"/>
          </a:bodyPr>
          <a:lstStyle/>
          <a:p>
            <a:r>
              <a:rPr lang="en-US">
                <a:ea typeface="+mn-lt"/>
                <a:cs typeface="+mn-lt"/>
              </a:rPr>
              <a:t>Increasing efficiency and reducing waste leads to better profit</a:t>
            </a:r>
            <a:br>
              <a:rPr lang="en-US">
                <a:ea typeface="+mn-lt"/>
                <a:cs typeface="+mn-lt"/>
              </a:rPr>
            </a:br>
            <a:r>
              <a:rPr lang="en-US">
                <a:ea typeface="+mn-lt"/>
                <a:cs typeface="+mn-lt"/>
              </a:rPr>
              <a:t>margins</a:t>
            </a:r>
            <a:endParaRPr lang="en-US"/>
          </a:p>
        </p:txBody>
      </p:sp>
      <p:sp>
        <p:nvSpPr>
          <p:cNvPr id="4" name="Text Placeholder 3">
            <a:extLst>
              <a:ext uri="{FF2B5EF4-FFF2-40B4-BE49-F238E27FC236}">
                <a16:creationId xmlns:a16="http://schemas.microsoft.com/office/drawing/2014/main" id="{BC61CFDF-CC19-6D82-76A7-8F920171C580}"/>
              </a:ext>
            </a:extLst>
          </p:cNvPr>
          <p:cNvSpPr>
            <a:spLocks noGrp="1"/>
          </p:cNvSpPr>
          <p:nvPr>
            <p:ph type="body" sz="quarter" idx="37"/>
          </p:nvPr>
        </p:nvSpPr>
        <p:spPr>
          <a:xfrm>
            <a:off x="7281666" y="4167639"/>
            <a:ext cx="3413169" cy="2160345"/>
          </a:xfrm>
        </p:spPr>
        <p:txBody>
          <a:bodyPr vert="horz" lIns="91440" tIns="45720" rIns="91440" bIns="45720" rtlCol="0" anchor="t">
            <a:normAutofit fontScale="92500" lnSpcReduction="10000"/>
          </a:bodyPr>
          <a:lstStyle/>
          <a:p>
            <a:r>
              <a:rPr lang="en-US" dirty="0">
                <a:cs typeface="Calibri"/>
              </a:rPr>
              <a:t>Other benefits</a:t>
            </a:r>
            <a:r>
              <a:rPr lang="en-US" dirty="0">
                <a:ea typeface="+mn-lt"/>
                <a:cs typeface="+mn-lt"/>
              </a:rPr>
              <a:t> such as increased employee </a:t>
            </a:r>
            <a:br>
              <a:rPr lang="en-US" dirty="0">
                <a:ea typeface="+mn-lt"/>
                <a:cs typeface="+mn-lt"/>
              </a:rPr>
            </a:br>
            <a:r>
              <a:rPr lang="en-US" dirty="0">
                <a:ea typeface="+mn-lt"/>
                <a:cs typeface="+mn-lt"/>
              </a:rPr>
              <a:t>morale, strengthening the company’s image in the community can also increase profitability (lots more in Module 3) </a:t>
            </a:r>
          </a:p>
        </p:txBody>
      </p:sp>
      <p:sp>
        <p:nvSpPr>
          <p:cNvPr id="5" name="Text Placeholder 4">
            <a:extLst>
              <a:ext uri="{FF2B5EF4-FFF2-40B4-BE49-F238E27FC236}">
                <a16:creationId xmlns:a16="http://schemas.microsoft.com/office/drawing/2014/main" id="{D70C48CB-8479-4420-36CA-974D7AF9294E}"/>
              </a:ext>
            </a:extLst>
          </p:cNvPr>
          <p:cNvSpPr>
            <a:spLocks noGrp="1"/>
          </p:cNvSpPr>
          <p:nvPr>
            <p:ph type="body" sz="quarter" idx="39"/>
          </p:nvPr>
        </p:nvSpPr>
        <p:spPr>
          <a:xfrm>
            <a:off x="2171997" y="2272557"/>
            <a:ext cx="2106525" cy="1237497"/>
          </a:xfrm>
        </p:spPr>
        <p:txBody>
          <a:bodyPr vert="horz" lIns="91440" tIns="45720" rIns="91440" bIns="45720" rtlCol="0" anchor="t">
            <a:normAutofit/>
          </a:bodyPr>
          <a:lstStyle/>
          <a:p>
            <a:r>
              <a:rPr lang="en-US" sz="3200">
                <a:cs typeface="Calibri"/>
              </a:rPr>
              <a:t>Market Share</a:t>
            </a:r>
            <a:endParaRPr lang="en-US" sz="3200"/>
          </a:p>
        </p:txBody>
      </p:sp>
      <p:sp>
        <p:nvSpPr>
          <p:cNvPr id="6" name="Text Placeholder 5">
            <a:extLst>
              <a:ext uri="{FF2B5EF4-FFF2-40B4-BE49-F238E27FC236}">
                <a16:creationId xmlns:a16="http://schemas.microsoft.com/office/drawing/2014/main" id="{5D5B1F1D-7630-EE64-1CEE-7606F044B61A}"/>
              </a:ext>
            </a:extLst>
          </p:cNvPr>
          <p:cNvSpPr>
            <a:spLocks noGrp="1"/>
          </p:cNvSpPr>
          <p:nvPr>
            <p:ph type="body" sz="quarter" idx="40"/>
          </p:nvPr>
        </p:nvSpPr>
        <p:spPr>
          <a:xfrm>
            <a:off x="4963408" y="2306677"/>
            <a:ext cx="2106525" cy="1237497"/>
          </a:xfrm>
        </p:spPr>
        <p:txBody>
          <a:bodyPr vert="horz" lIns="91440" tIns="45720" rIns="91440" bIns="45720" rtlCol="0" anchor="t">
            <a:normAutofit/>
          </a:bodyPr>
          <a:lstStyle/>
          <a:p>
            <a:r>
              <a:rPr lang="en-US" sz="3200">
                <a:cs typeface="Calibri"/>
              </a:rPr>
              <a:t>Reduced Costs</a:t>
            </a:r>
            <a:endParaRPr lang="en-US" sz="3200"/>
          </a:p>
        </p:txBody>
      </p:sp>
      <p:sp>
        <p:nvSpPr>
          <p:cNvPr id="7" name="Text Placeholder 6">
            <a:extLst>
              <a:ext uri="{FF2B5EF4-FFF2-40B4-BE49-F238E27FC236}">
                <a16:creationId xmlns:a16="http://schemas.microsoft.com/office/drawing/2014/main" id="{A975F804-5CCF-5433-9156-3EC148AD6DED}"/>
              </a:ext>
            </a:extLst>
          </p:cNvPr>
          <p:cNvSpPr>
            <a:spLocks noGrp="1"/>
          </p:cNvSpPr>
          <p:nvPr>
            <p:ph type="body" sz="quarter" idx="41"/>
          </p:nvPr>
        </p:nvSpPr>
        <p:spPr>
          <a:xfrm>
            <a:off x="7744930" y="2192945"/>
            <a:ext cx="2106525" cy="1237497"/>
          </a:xfrm>
        </p:spPr>
        <p:txBody>
          <a:bodyPr vert="horz" lIns="91440" tIns="45720" rIns="91440" bIns="45720" rtlCol="0" anchor="t">
            <a:normAutofit/>
          </a:bodyPr>
          <a:lstStyle/>
          <a:p>
            <a:r>
              <a:rPr lang="en-US" sz="3200">
                <a:cs typeface="Calibri"/>
              </a:rPr>
              <a:t>Other Benefits</a:t>
            </a:r>
          </a:p>
        </p:txBody>
      </p:sp>
      <p:sp>
        <p:nvSpPr>
          <p:cNvPr id="8" name="Text Placeholder 7">
            <a:extLst>
              <a:ext uri="{FF2B5EF4-FFF2-40B4-BE49-F238E27FC236}">
                <a16:creationId xmlns:a16="http://schemas.microsoft.com/office/drawing/2014/main" id="{8AB728DD-4B38-C905-7A03-F9D799180C3B}"/>
              </a:ext>
            </a:extLst>
          </p:cNvPr>
          <p:cNvSpPr>
            <a:spLocks noGrp="1"/>
          </p:cNvSpPr>
          <p:nvPr>
            <p:ph type="body" sz="quarter" idx="29"/>
          </p:nvPr>
        </p:nvSpPr>
        <p:spPr/>
        <p:txBody>
          <a:bodyPr vert="horz" lIns="91440" tIns="45720" rIns="91440" bIns="45720" rtlCol="0" anchor="t">
            <a:normAutofit lnSpcReduction="10000"/>
          </a:bodyPr>
          <a:lstStyle/>
          <a:p>
            <a:r>
              <a:rPr lang="en-US" b="1">
                <a:solidFill>
                  <a:srgbClr val="297239"/>
                </a:solidFill>
                <a:cs typeface="Calibri"/>
              </a:rPr>
              <a:t>How greening can improve your business bottom line:</a:t>
            </a:r>
          </a:p>
        </p:txBody>
      </p:sp>
      <p:sp>
        <p:nvSpPr>
          <p:cNvPr id="9" name="TextBox 8">
            <a:extLst>
              <a:ext uri="{FF2B5EF4-FFF2-40B4-BE49-F238E27FC236}">
                <a16:creationId xmlns:a16="http://schemas.microsoft.com/office/drawing/2014/main" id="{4F64B1A7-1341-604D-357F-E566525299D4}"/>
              </a:ext>
            </a:extLst>
          </p:cNvPr>
          <p:cNvSpPr txBox="1"/>
          <p:nvPr/>
        </p:nvSpPr>
        <p:spPr>
          <a:xfrm>
            <a:off x="221775" y="6312089"/>
            <a:ext cx="23030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hlinkClick r:id="rId2"/>
              </a:rPr>
              <a:t>Source</a:t>
            </a:r>
            <a:endParaRPr lang="en-US"/>
          </a:p>
        </p:txBody>
      </p:sp>
    </p:spTree>
    <p:extLst>
      <p:ext uri="{BB962C8B-B14F-4D97-AF65-F5344CB8AC3E}">
        <p14:creationId xmlns:p14="http://schemas.microsoft.com/office/powerpoint/2010/main" val="23410937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D3DAE4-4743-359D-397A-A8E994E21A52}"/>
              </a:ext>
            </a:extLst>
          </p:cNvPr>
          <p:cNvSpPr>
            <a:spLocks noGrp="1"/>
          </p:cNvSpPr>
          <p:nvPr>
            <p:ph type="body" sz="quarter" idx="18"/>
          </p:nvPr>
        </p:nvSpPr>
        <p:spPr>
          <a:xfrm>
            <a:off x="508296" y="3112731"/>
            <a:ext cx="5521377" cy="3363712"/>
          </a:xfrm>
        </p:spPr>
        <p:txBody>
          <a:bodyPr vert="horz" lIns="91440" tIns="45720" rIns="91440" bIns="45720" rtlCol="0" anchor="t">
            <a:normAutofit/>
          </a:bodyPr>
          <a:lstStyle/>
          <a:p>
            <a:pPr marL="0" indent="0"/>
            <a:r>
              <a:rPr lang="en-US" dirty="0">
                <a:cs typeface="Calibri"/>
              </a:rPr>
              <a:t>This Carbon </a:t>
            </a:r>
            <a:r>
              <a:rPr lang="en-US" dirty="0" err="1">
                <a:cs typeface="Calibri"/>
              </a:rPr>
              <a:t>Jarbon</a:t>
            </a:r>
            <a:r>
              <a:rPr lang="en-US" dirty="0">
                <a:cs typeface="Calibri"/>
              </a:rPr>
              <a:t> Buster tool is a useful one to have in your communication toolbox. </a:t>
            </a:r>
            <a:r>
              <a:rPr lang="en-US" dirty="0">
                <a:ea typeface="+mn-lt"/>
                <a:cs typeface="+mn-lt"/>
              </a:rPr>
              <a:t>Use it to check and make sure you understand the key concepts and phrases used in sustainable business marketing and communication.</a:t>
            </a:r>
            <a:endParaRPr lang="en-US" dirty="0">
              <a:cs typeface="Calibri"/>
            </a:endParaRPr>
          </a:p>
          <a:p>
            <a:r>
              <a:rPr lang="en-US" dirty="0">
                <a:ea typeface="+mn-lt"/>
                <a:cs typeface="+mn-lt"/>
                <a:hlinkClick r:id="rId2"/>
              </a:rPr>
              <a:t>https://climatejargonbuster.ie/</a:t>
            </a:r>
            <a:r>
              <a:rPr lang="en-US" dirty="0">
                <a:ea typeface="+mn-lt"/>
                <a:cs typeface="+mn-lt"/>
              </a:rPr>
              <a:t> </a:t>
            </a:r>
            <a:endParaRPr lang="en-US" dirty="0"/>
          </a:p>
          <a:p>
            <a:endParaRPr lang="en-US">
              <a:cs typeface="Calibri"/>
            </a:endParaRPr>
          </a:p>
        </p:txBody>
      </p:sp>
      <p:sp>
        <p:nvSpPr>
          <p:cNvPr id="3" name="Text Placeholder 2">
            <a:extLst>
              <a:ext uri="{FF2B5EF4-FFF2-40B4-BE49-F238E27FC236}">
                <a16:creationId xmlns:a16="http://schemas.microsoft.com/office/drawing/2014/main" id="{7C9B683D-8F43-FEC1-188F-7DD1791EAC16}"/>
              </a:ext>
            </a:extLst>
          </p:cNvPr>
          <p:cNvSpPr>
            <a:spLocks noGrp="1"/>
          </p:cNvSpPr>
          <p:nvPr>
            <p:ph type="body" sz="quarter" idx="16"/>
          </p:nvPr>
        </p:nvSpPr>
        <p:spPr/>
        <p:txBody>
          <a:bodyPr vert="horz" lIns="91440" tIns="45720" rIns="91440" bIns="45720" rtlCol="0" anchor="t">
            <a:normAutofit/>
          </a:bodyPr>
          <a:lstStyle/>
          <a:p>
            <a:r>
              <a:rPr lang="en-US">
                <a:cs typeface="Calibri"/>
              </a:rPr>
              <a:t>USEFUL TOOL – Climate Jargon Buster</a:t>
            </a:r>
            <a:endParaRPr lang="en-US"/>
          </a:p>
        </p:txBody>
      </p:sp>
      <p:pic>
        <p:nvPicPr>
          <p:cNvPr id="8" name="Picture 8" descr="Graphical user interface, text&#10;&#10;Description automatically generated">
            <a:extLst>
              <a:ext uri="{FF2B5EF4-FFF2-40B4-BE49-F238E27FC236}">
                <a16:creationId xmlns:a16="http://schemas.microsoft.com/office/drawing/2014/main" id="{4D51C326-3477-F75C-8F2E-7624EA0C41B1}"/>
              </a:ext>
            </a:extLst>
          </p:cNvPr>
          <p:cNvPicPr>
            <a:picLocks noChangeAspect="1"/>
          </p:cNvPicPr>
          <p:nvPr/>
        </p:nvPicPr>
        <p:blipFill rotWithShape="1">
          <a:blip r:embed="rId3"/>
          <a:srcRect r="35905" b="187"/>
          <a:stretch/>
        </p:blipFill>
        <p:spPr>
          <a:xfrm>
            <a:off x="5103922" y="-245152"/>
            <a:ext cx="7082382" cy="6987701"/>
          </a:xfrm>
          <a:prstGeom prst="rect">
            <a:avLst/>
          </a:prstGeom>
        </p:spPr>
      </p:pic>
    </p:spTree>
    <p:extLst>
      <p:ext uri="{BB962C8B-B14F-4D97-AF65-F5344CB8AC3E}">
        <p14:creationId xmlns:p14="http://schemas.microsoft.com/office/powerpoint/2010/main" val="35752368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C77FC7-C48A-A530-E981-EE75DB181F8A}"/>
              </a:ext>
            </a:extLst>
          </p:cNvPr>
          <p:cNvSpPr>
            <a:spLocks noGrp="1"/>
          </p:cNvSpPr>
          <p:nvPr>
            <p:ph type="body" sz="quarter" idx="18"/>
          </p:nvPr>
        </p:nvSpPr>
        <p:spPr>
          <a:xfrm>
            <a:off x="144230" y="3121791"/>
            <a:ext cx="6208111" cy="3214460"/>
          </a:xfrm>
        </p:spPr>
        <p:txBody>
          <a:bodyPr vert="horz" lIns="91440" tIns="45720" rIns="91440" bIns="45720" rtlCol="0" anchor="t">
            <a:noAutofit/>
          </a:bodyPr>
          <a:lstStyle/>
          <a:p>
            <a:r>
              <a:rPr lang="en-US" sz="2300" b="1" dirty="0">
                <a:ea typeface="+mn-lt"/>
                <a:cs typeface="+mn-lt"/>
              </a:rPr>
              <a:t>   </a:t>
            </a:r>
            <a:r>
              <a:rPr lang="en-US" sz="2300" b="1" dirty="0">
                <a:ea typeface="+mn-lt"/>
                <a:cs typeface="+mn-lt"/>
                <a:hlinkClick r:id="rId2"/>
              </a:rPr>
              <a:t>P</a:t>
            </a:r>
            <a:r>
              <a:rPr lang="en-US" b="1" dirty="0">
                <a:ea typeface="+mn-lt"/>
                <a:cs typeface="+mn-lt"/>
                <a:hlinkClick r:id="rId2"/>
              </a:rPr>
              <a:t>atagonia</a:t>
            </a:r>
            <a:r>
              <a:rPr lang="en-US" dirty="0">
                <a:ea typeface="+mn-lt"/>
                <a:cs typeface="+mn-lt"/>
              </a:rPr>
              <a:t> is known for their environmental and social commitments and has always strived to incorporate environmentalism into every aspect of their company. In 2011, they ran an ad on Black Friday that showed one of their jackets with the caption “</a:t>
            </a:r>
            <a:r>
              <a:rPr lang="en-US" dirty="0">
                <a:ea typeface="+mn-lt"/>
                <a:cs typeface="+mn-lt"/>
                <a:hlinkClick r:id="rId3"/>
              </a:rPr>
              <a:t>Don’t Buy This Jacket</a:t>
            </a:r>
            <a:r>
              <a:rPr lang="en-US" dirty="0">
                <a:ea typeface="+mn-lt"/>
                <a:cs typeface="+mn-lt"/>
              </a:rPr>
              <a:t>”. The purpose of this ad was to address excessive consumerism, which was timely due to the wastefulness of Black Friday shopping.  </a:t>
            </a:r>
            <a:endParaRPr lang="en-US" sz="2300" dirty="0">
              <a:cs typeface="Calibri"/>
            </a:endParaRPr>
          </a:p>
        </p:txBody>
      </p:sp>
      <p:sp>
        <p:nvSpPr>
          <p:cNvPr id="3" name="Text Placeholder 2">
            <a:extLst>
              <a:ext uri="{FF2B5EF4-FFF2-40B4-BE49-F238E27FC236}">
                <a16:creationId xmlns:a16="http://schemas.microsoft.com/office/drawing/2014/main" id="{8C12A055-BAD6-B6BB-2A9B-59C0FF9D6D9F}"/>
              </a:ext>
            </a:extLst>
          </p:cNvPr>
          <p:cNvSpPr>
            <a:spLocks noGrp="1"/>
          </p:cNvSpPr>
          <p:nvPr>
            <p:ph type="body" sz="quarter" idx="16"/>
          </p:nvPr>
        </p:nvSpPr>
        <p:spPr>
          <a:xfrm>
            <a:off x="433992" y="665396"/>
            <a:ext cx="6293301" cy="1688415"/>
          </a:xfrm>
        </p:spPr>
        <p:txBody>
          <a:bodyPr vert="horz" lIns="91440" tIns="45720" rIns="91440" bIns="45720" rtlCol="0" anchor="t">
            <a:normAutofit/>
          </a:bodyPr>
          <a:lstStyle/>
          <a:p>
            <a:r>
              <a:rPr lang="en-US" dirty="0">
                <a:cs typeface="Calibri"/>
              </a:rPr>
              <a:t>Case study - </a:t>
            </a:r>
            <a:r>
              <a:rPr lang="en-US" b="1" dirty="0"/>
              <a:t>Patagonia- Don’t Buy This Jacket</a:t>
            </a:r>
            <a:endParaRPr lang="en-US" dirty="0"/>
          </a:p>
          <a:p>
            <a:endParaRPr lang="en-US" dirty="0">
              <a:cs typeface="Calibri"/>
            </a:endParaRPr>
          </a:p>
        </p:txBody>
      </p:sp>
      <p:pic>
        <p:nvPicPr>
          <p:cNvPr id="6" name="Picture 6">
            <a:extLst>
              <a:ext uri="{FF2B5EF4-FFF2-40B4-BE49-F238E27FC236}">
                <a16:creationId xmlns:a16="http://schemas.microsoft.com/office/drawing/2014/main" id="{BB45C839-DE64-1774-3496-3AA1CF5FC532}"/>
              </a:ext>
            </a:extLst>
          </p:cNvPr>
          <p:cNvPicPr>
            <a:picLocks noChangeAspect="1"/>
          </p:cNvPicPr>
          <p:nvPr/>
        </p:nvPicPr>
        <p:blipFill>
          <a:blip r:embed="rId4"/>
          <a:stretch>
            <a:fillRect/>
          </a:stretch>
        </p:blipFill>
        <p:spPr>
          <a:xfrm>
            <a:off x="6841068" y="1942666"/>
            <a:ext cx="5355771" cy="3178287"/>
          </a:xfrm>
          <a:prstGeom prst="rect">
            <a:avLst/>
          </a:prstGeom>
        </p:spPr>
      </p:pic>
    </p:spTree>
    <p:extLst>
      <p:ext uri="{BB962C8B-B14F-4D97-AF65-F5344CB8AC3E}">
        <p14:creationId xmlns:p14="http://schemas.microsoft.com/office/powerpoint/2010/main" val="925455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C77FC7-C48A-A530-E981-EE75DB181F8A}"/>
              </a:ext>
            </a:extLst>
          </p:cNvPr>
          <p:cNvSpPr>
            <a:spLocks noGrp="1"/>
          </p:cNvSpPr>
          <p:nvPr>
            <p:ph type="body" sz="quarter" idx="18"/>
          </p:nvPr>
        </p:nvSpPr>
        <p:spPr>
          <a:xfrm>
            <a:off x="180516" y="3266934"/>
            <a:ext cx="6208111" cy="3214460"/>
          </a:xfrm>
        </p:spPr>
        <p:txBody>
          <a:bodyPr vert="horz" lIns="91440" tIns="45720" rIns="91440" bIns="45720" rtlCol="0" anchor="t">
            <a:noAutofit/>
          </a:bodyPr>
          <a:lstStyle/>
          <a:p>
            <a:r>
              <a:rPr lang="en-US" dirty="0">
                <a:ea typeface="+mn-lt"/>
                <a:cs typeface="+mn-lt"/>
              </a:rPr>
              <a:t>    This ad certainly is memorable, and although seemingly contradictory to a typical company’s economic goals, actually goes to prove their commitment to the planet. By doing this they gain a competitive edge over other brands by being sincere in their marketing efforts and increasing their customer loyalty.</a:t>
            </a:r>
          </a:p>
          <a:p>
            <a:endParaRPr lang="en-US">
              <a:cs typeface="Calibri"/>
            </a:endParaRPr>
          </a:p>
        </p:txBody>
      </p:sp>
      <p:sp>
        <p:nvSpPr>
          <p:cNvPr id="3" name="Text Placeholder 2">
            <a:extLst>
              <a:ext uri="{FF2B5EF4-FFF2-40B4-BE49-F238E27FC236}">
                <a16:creationId xmlns:a16="http://schemas.microsoft.com/office/drawing/2014/main" id="{8C12A055-BAD6-B6BB-2A9B-59C0FF9D6D9F}"/>
              </a:ext>
            </a:extLst>
          </p:cNvPr>
          <p:cNvSpPr>
            <a:spLocks noGrp="1"/>
          </p:cNvSpPr>
          <p:nvPr>
            <p:ph type="body" sz="quarter" idx="16"/>
          </p:nvPr>
        </p:nvSpPr>
        <p:spPr>
          <a:xfrm>
            <a:off x="433992" y="665396"/>
            <a:ext cx="6293301" cy="1688415"/>
          </a:xfrm>
        </p:spPr>
        <p:txBody>
          <a:bodyPr vert="horz" lIns="91440" tIns="45720" rIns="91440" bIns="45720" rtlCol="0" anchor="t">
            <a:normAutofit/>
          </a:bodyPr>
          <a:lstStyle/>
          <a:p>
            <a:r>
              <a:rPr lang="en-US" dirty="0">
                <a:cs typeface="Calibri"/>
              </a:rPr>
              <a:t>Case study - </a:t>
            </a:r>
            <a:r>
              <a:rPr lang="en-US" b="1" dirty="0"/>
              <a:t>Patagonia- Don’t Buy This Jacket</a:t>
            </a:r>
            <a:endParaRPr lang="en-US" dirty="0"/>
          </a:p>
          <a:p>
            <a:endParaRPr lang="en-US" dirty="0">
              <a:cs typeface="Calibri"/>
            </a:endParaRPr>
          </a:p>
        </p:txBody>
      </p:sp>
      <p:pic>
        <p:nvPicPr>
          <p:cNvPr id="5" name="Picture 6">
            <a:extLst>
              <a:ext uri="{FF2B5EF4-FFF2-40B4-BE49-F238E27FC236}">
                <a16:creationId xmlns:a16="http://schemas.microsoft.com/office/drawing/2014/main" id="{4AABF0F2-BDB6-4EDA-E43B-7269439F20F9}"/>
              </a:ext>
            </a:extLst>
          </p:cNvPr>
          <p:cNvPicPr>
            <a:picLocks noChangeAspect="1"/>
          </p:cNvPicPr>
          <p:nvPr/>
        </p:nvPicPr>
        <p:blipFill>
          <a:blip r:embed="rId2"/>
          <a:stretch>
            <a:fillRect/>
          </a:stretch>
        </p:blipFill>
        <p:spPr>
          <a:xfrm>
            <a:off x="6841068" y="1942666"/>
            <a:ext cx="5355771" cy="3178287"/>
          </a:xfrm>
          <a:prstGeom prst="rect">
            <a:avLst/>
          </a:prstGeom>
        </p:spPr>
      </p:pic>
    </p:spTree>
    <p:extLst>
      <p:ext uri="{BB962C8B-B14F-4D97-AF65-F5344CB8AC3E}">
        <p14:creationId xmlns:p14="http://schemas.microsoft.com/office/powerpoint/2010/main" val="33657464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C77FC7-C48A-A530-E981-EE75DB181F8A}"/>
              </a:ext>
            </a:extLst>
          </p:cNvPr>
          <p:cNvSpPr>
            <a:spLocks noGrp="1"/>
          </p:cNvSpPr>
          <p:nvPr>
            <p:ph type="body" sz="quarter" idx="18"/>
          </p:nvPr>
        </p:nvSpPr>
        <p:spPr>
          <a:xfrm>
            <a:off x="228897" y="3025029"/>
            <a:ext cx="6208111" cy="3468460"/>
          </a:xfrm>
        </p:spPr>
        <p:txBody>
          <a:bodyPr vert="horz" lIns="91440" tIns="45720" rIns="91440" bIns="45720" rtlCol="0" anchor="t">
            <a:noAutofit/>
          </a:bodyPr>
          <a:lstStyle/>
          <a:p>
            <a:pPr marL="0" indent="0"/>
            <a:r>
              <a:rPr lang="en-US" sz="2300" dirty="0">
                <a:ea typeface="+mn-lt"/>
                <a:cs typeface="+mn-lt"/>
              </a:rPr>
              <a:t>The brand has consistently championed a range of </a:t>
            </a:r>
            <a:r>
              <a:rPr lang="en-US" sz="2300" dirty="0">
                <a:ea typeface="+mn-lt"/>
                <a:cs typeface="+mn-lt"/>
                <a:hlinkClick r:id="rId2"/>
              </a:rPr>
              <a:t>progressive issues</a:t>
            </a:r>
            <a:r>
              <a:rPr lang="en-US" sz="2300" dirty="0">
                <a:ea typeface="+mn-lt"/>
                <a:cs typeface="+mn-lt"/>
              </a:rPr>
              <a:t>, from opposing animal testing to supporting LGBQT+ </a:t>
            </a:r>
            <a:r>
              <a:rPr lang="en-US" sz="2300" dirty="0" err="1">
                <a:ea typeface="+mn-lt"/>
                <a:cs typeface="+mn-lt"/>
              </a:rPr>
              <a:t>organisations</a:t>
            </a:r>
            <a:r>
              <a:rPr lang="en-US" sz="2300" dirty="0">
                <a:ea typeface="+mn-lt"/>
                <a:cs typeface="+mn-lt"/>
              </a:rPr>
              <a:t>. Just as significantly, it has placed its ethical commitments at the </a:t>
            </a:r>
            <a:r>
              <a:rPr lang="en-US" sz="2300" dirty="0" err="1">
                <a:ea typeface="+mn-lt"/>
                <a:cs typeface="+mn-lt"/>
              </a:rPr>
              <a:t>centre</a:t>
            </a:r>
            <a:r>
              <a:rPr lang="en-US" sz="2300" dirty="0">
                <a:ea typeface="+mn-lt"/>
                <a:cs typeface="+mn-lt"/>
              </a:rPr>
              <a:t> of the products it offers – especially when it comes to sustainability issues.   Lush’s commitment to sustainable products has various dimensions, extending to the raw materials they use (70% of which are from self-sustaining sources) and the energy suppliers they work            with.</a:t>
            </a:r>
          </a:p>
          <a:p>
            <a:endParaRPr lang="en-US" sz="2300" dirty="0">
              <a:cs typeface="Calibri"/>
            </a:endParaRPr>
          </a:p>
          <a:p>
            <a:endParaRPr lang="en-US" sz="2300" dirty="0">
              <a:ea typeface="+mn-lt"/>
              <a:cs typeface="+mn-lt"/>
            </a:endParaRPr>
          </a:p>
          <a:p>
            <a:endParaRPr lang="en-US">
              <a:cs typeface="Calibri"/>
            </a:endParaRPr>
          </a:p>
        </p:txBody>
      </p:sp>
      <p:sp>
        <p:nvSpPr>
          <p:cNvPr id="3" name="Text Placeholder 2">
            <a:extLst>
              <a:ext uri="{FF2B5EF4-FFF2-40B4-BE49-F238E27FC236}">
                <a16:creationId xmlns:a16="http://schemas.microsoft.com/office/drawing/2014/main" id="{8C12A055-BAD6-B6BB-2A9B-59C0FF9D6D9F}"/>
              </a:ext>
            </a:extLst>
          </p:cNvPr>
          <p:cNvSpPr>
            <a:spLocks noGrp="1"/>
          </p:cNvSpPr>
          <p:nvPr>
            <p:ph type="body" sz="quarter" idx="16"/>
          </p:nvPr>
        </p:nvSpPr>
        <p:spPr>
          <a:xfrm>
            <a:off x="482373" y="967777"/>
            <a:ext cx="6293301" cy="1688415"/>
          </a:xfrm>
        </p:spPr>
        <p:txBody>
          <a:bodyPr vert="horz" lIns="91440" tIns="45720" rIns="91440" bIns="45720" rtlCol="0" anchor="t">
            <a:normAutofit/>
          </a:bodyPr>
          <a:lstStyle/>
          <a:p>
            <a:r>
              <a:rPr lang="en-US" dirty="0">
                <a:cs typeface="Calibri"/>
              </a:rPr>
              <a:t>Case study:  British cosmetics retailer Lush</a:t>
            </a:r>
            <a:endParaRPr lang="en-US" dirty="0"/>
          </a:p>
        </p:txBody>
      </p:sp>
      <p:pic>
        <p:nvPicPr>
          <p:cNvPr id="6" name="Picture 6" descr="A picture containing text, food, dish&#10;&#10;Description automatically generated">
            <a:extLst>
              <a:ext uri="{FF2B5EF4-FFF2-40B4-BE49-F238E27FC236}">
                <a16:creationId xmlns:a16="http://schemas.microsoft.com/office/drawing/2014/main" id="{2C111EA8-1763-4CF9-3807-9FB5A1924992}"/>
              </a:ext>
            </a:extLst>
          </p:cNvPr>
          <p:cNvPicPr>
            <a:picLocks noChangeAspect="1"/>
          </p:cNvPicPr>
          <p:nvPr/>
        </p:nvPicPr>
        <p:blipFill>
          <a:blip r:embed="rId3"/>
          <a:stretch>
            <a:fillRect/>
          </a:stretch>
        </p:blipFill>
        <p:spPr>
          <a:xfrm>
            <a:off x="6889447" y="1788105"/>
            <a:ext cx="5198533" cy="3281791"/>
          </a:xfrm>
          <a:prstGeom prst="rect">
            <a:avLst/>
          </a:prstGeom>
        </p:spPr>
      </p:pic>
    </p:spTree>
    <p:extLst>
      <p:ext uri="{BB962C8B-B14F-4D97-AF65-F5344CB8AC3E}">
        <p14:creationId xmlns:p14="http://schemas.microsoft.com/office/powerpoint/2010/main" val="6237072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4AEEEB-1D06-31D1-DDC4-A0D68852B7B0}"/>
              </a:ext>
            </a:extLst>
          </p:cNvPr>
          <p:cNvSpPr>
            <a:spLocks noGrp="1"/>
          </p:cNvSpPr>
          <p:nvPr>
            <p:ph type="body" sz="quarter" idx="13"/>
          </p:nvPr>
        </p:nvSpPr>
        <p:spPr>
          <a:xfrm>
            <a:off x="4208011" y="682972"/>
            <a:ext cx="7577369" cy="5469005"/>
          </a:xfrm>
        </p:spPr>
        <p:txBody>
          <a:bodyPr vert="horz" lIns="91440" tIns="45720" rIns="91440" bIns="45720" rtlCol="0" anchor="ctr">
            <a:noAutofit/>
          </a:bodyPr>
          <a:lstStyle/>
          <a:p>
            <a:pPr algn="l"/>
            <a:r>
              <a:rPr lang="en-US" sz="2300" b="0" dirty="0">
                <a:cs typeface="Calibri"/>
              </a:rPr>
              <a:t>BACK TO SUSTAINABLE PACKAGING</a:t>
            </a:r>
            <a:endParaRPr lang="en-US" sz="2300" dirty="0">
              <a:cs typeface="Calibri"/>
            </a:endParaRPr>
          </a:p>
          <a:p>
            <a:pPr algn="l"/>
            <a:r>
              <a:rPr lang="en-US" sz="2300" b="0" dirty="0">
                <a:solidFill>
                  <a:srgbClr val="000000"/>
                </a:solidFill>
                <a:cs typeface="Calibri"/>
              </a:rPr>
              <a:t>From</a:t>
            </a:r>
            <a:r>
              <a:rPr lang="en-US" sz="2300" b="0" dirty="0">
                <a:solidFill>
                  <a:srgbClr val="000000"/>
                </a:solidFill>
                <a:ea typeface="+mn-lt"/>
                <a:cs typeface="+mn-lt"/>
              </a:rPr>
              <a:t> a marketing standpoint, however, what </a:t>
            </a:r>
            <a:r>
              <a:rPr lang="en-US" sz="2300" b="0" dirty="0">
                <a:solidFill>
                  <a:srgbClr val="000000"/>
                </a:solidFill>
                <a:cs typeface="Calibri"/>
              </a:rPr>
              <a:t>is</a:t>
            </a:r>
            <a:r>
              <a:rPr lang="en-US" sz="2300" b="0" dirty="0">
                <a:solidFill>
                  <a:srgbClr val="000000"/>
                </a:solidFill>
                <a:ea typeface="+mn-lt"/>
                <a:cs typeface="+mn-lt"/>
              </a:rPr>
              <a:t> most striking is their approach to packaging.  Since 2008, many of Lush’s cosmetics have been sold in simple, largely unadorned black pots. Any five of these pots, once used, can be returned to Lush’s stores in exchange for a free face mask – following which the pots will be chipped down and </a:t>
            </a:r>
            <a:r>
              <a:rPr lang="en-US" sz="2300" b="0" dirty="0" err="1">
                <a:solidFill>
                  <a:srgbClr val="000000"/>
                </a:solidFill>
                <a:ea typeface="+mn-lt"/>
                <a:cs typeface="+mn-lt"/>
              </a:rPr>
              <a:t>remoulded</a:t>
            </a:r>
            <a:r>
              <a:rPr lang="en-US" sz="2300" b="0" dirty="0">
                <a:solidFill>
                  <a:srgbClr val="000000"/>
                </a:solidFill>
                <a:ea typeface="+mn-lt"/>
                <a:cs typeface="+mn-lt"/>
              </a:rPr>
              <a:t> into new ones to form a closed recycling loop.</a:t>
            </a:r>
            <a:endParaRPr lang="en-US" sz="2300">
              <a:solidFill>
                <a:srgbClr val="000000"/>
              </a:solidFill>
              <a:ea typeface="+mn-lt"/>
              <a:cs typeface="+mn-lt"/>
            </a:endParaRPr>
          </a:p>
          <a:p>
            <a:pPr algn="l"/>
            <a:r>
              <a:rPr lang="en-US" sz="2300" b="0" dirty="0">
                <a:solidFill>
                  <a:srgbClr val="000000"/>
                </a:solidFill>
                <a:ea typeface="+mn-lt"/>
                <a:cs typeface="+mn-lt"/>
              </a:rPr>
              <a:t>Thus, the basic, unremarkable design of their packaging not only enables and encourages recycling but also places this front and </a:t>
            </a:r>
            <a:r>
              <a:rPr lang="en-US" sz="2300" b="0" dirty="0" err="1">
                <a:solidFill>
                  <a:srgbClr val="000000"/>
                </a:solidFill>
                <a:ea typeface="+mn-lt"/>
                <a:cs typeface="+mn-lt"/>
              </a:rPr>
              <a:t>centre</a:t>
            </a:r>
            <a:r>
              <a:rPr lang="en-US" sz="2300" b="0" dirty="0">
                <a:solidFill>
                  <a:srgbClr val="000000"/>
                </a:solidFill>
                <a:ea typeface="+mn-lt"/>
                <a:cs typeface="+mn-lt"/>
              </a:rPr>
              <a:t> in terms of their brand identity. In offering extremely simple packaging, Lush are essentially making a statement about the irrelevance of packing to their products – and their commitment to ultimately eliminating it.</a:t>
            </a:r>
            <a:endParaRPr lang="en-US" sz="2300" dirty="0">
              <a:solidFill>
                <a:srgbClr val="000000"/>
              </a:solidFill>
            </a:endParaRPr>
          </a:p>
        </p:txBody>
      </p:sp>
      <p:sp>
        <p:nvSpPr>
          <p:cNvPr id="5" name="Text Placeholder 4">
            <a:extLst>
              <a:ext uri="{FF2B5EF4-FFF2-40B4-BE49-F238E27FC236}">
                <a16:creationId xmlns:a16="http://schemas.microsoft.com/office/drawing/2014/main" id="{DBCFCA7F-4990-89B3-DA3F-746886D43F27}"/>
              </a:ext>
            </a:extLst>
          </p:cNvPr>
          <p:cNvSpPr>
            <a:spLocks noGrp="1"/>
          </p:cNvSpPr>
          <p:nvPr>
            <p:ph type="body" sz="quarter" idx="16"/>
          </p:nvPr>
        </p:nvSpPr>
        <p:spPr>
          <a:xfrm>
            <a:off x="-3569227" y="6165711"/>
            <a:ext cx="9948036" cy="933903"/>
          </a:xfrm>
        </p:spPr>
        <p:txBody>
          <a:bodyPr/>
          <a:lstStyle/>
          <a:p>
            <a:r>
              <a:rPr lang="en-US" dirty="0">
                <a:cs typeface="Calibri"/>
                <a:hlinkClick r:id="rId2"/>
              </a:rPr>
              <a:t>Source</a:t>
            </a:r>
            <a:endParaRPr lang="en-US" dirty="0">
              <a:hlinkClick r:id="rId2"/>
            </a:endParaRPr>
          </a:p>
        </p:txBody>
      </p:sp>
      <p:pic>
        <p:nvPicPr>
          <p:cNvPr id="2" name="Picture 3" descr="A picture containing text&#10;&#10;Description automatically generated">
            <a:extLst>
              <a:ext uri="{FF2B5EF4-FFF2-40B4-BE49-F238E27FC236}">
                <a16:creationId xmlns:a16="http://schemas.microsoft.com/office/drawing/2014/main" id="{3AE0CC88-52EB-E155-66D4-4546D00AA0D6}"/>
              </a:ext>
            </a:extLst>
          </p:cNvPr>
          <p:cNvPicPr>
            <a:picLocks noChangeAspect="1"/>
          </p:cNvPicPr>
          <p:nvPr/>
        </p:nvPicPr>
        <p:blipFill>
          <a:blip r:embed="rId3"/>
          <a:stretch>
            <a:fillRect/>
          </a:stretch>
        </p:blipFill>
        <p:spPr>
          <a:xfrm>
            <a:off x="155040" y="1932493"/>
            <a:ext cx="3865418" cy="3209408"/>
          </a:xfrm>
          <a:prstGeom prst="rect">
            <a:avLst/>
          </a:prstGeom>
        </p:spPr>
      </p:pic>
    </p:spTree>
    <p:extLst>
      <p:ext uri="{BB962C8B-B14F-4D97-AF65-F5344CB8AC3E}">
        <p14:creationId xmlns:p14="http://schemas.microsoft.com/office/powerpoint/2010/main" val="9103909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C77FC7-C48A-A530-E981-EE75DB181F8A}"/>
              </a:ext>
            </a:extLst>
          </p:cNvPr>
          <p:cNvSpPr>
            <a:spLocks noGrp="1"/>
          </p:cNvSpPr>
          <p:nvPr>
            <p:ph type="body" sz="quarter" idx="18"/>
          </p:nvPr>
        </p:nvSpPr>
        <p:spPr>
          <a:xfrm>
            <a:off x="228897" y="3025029"/>
            <a:ext cx="6208111" cy="3214460"/>
          </a:xfrm>
        </p:spPr>
        <p:txBody>
          <a:bodyPr vert="horz" lIns="91440" tIns="45720" rIns="91440" bIns="45720" rtlCol="0" anchor="t">
            <a:noAutofit/>
          </a:bodyPr>
          <a:lstStyle/>
          <a:p>
            <a:r>
              <a:rPr lang="en-US" sz="2300" dirty="0">
                <a:ea typeface="+mn-lt"/>
                <a:cs typeface="+mn-lt"/>
              </a:rPr>
              <a:t>   </a:t>
            </a:r>
            <a:r>
              <a:rPr lang="en-US" sz="2300" dirty="0" err="1">
                <a:ea typeface="+mn-lt"/>
                <a:cs typeface="+mn-lt"/>
              </a:rPr>
              <a:t>Fairphone</a:t>
            </a:r>
            <a:r>
              <a:rPr lang="en-US" sz="2300" dirty="0">
                <a:ea typeface="+mn-lt"/>
                <a:cs typeface="+mn-lt"/>
              </a:rPr>
              <a:t> seeks to build a deeper understanding between people and their products, driving conversations about what “fair” really means.</a:t>
            </a:r>
            <a:endParaRPr lang="en-US" sz="2300" dirty="0">
              <a:cs typeface="Calibri"/>
            </a:endParaRPr>
          </a:p>
          <a:p>
            <a:r>
              <a:rPr lang="en-US" sz="2300" dirty="0">
                <a:ea typeface="+mn-lt"/>
                <a:cs typeface="+mn-lt"/>
              </a:rPr>
              <a:t>    They have worked to create a more sustainable smartphone. Not only do they spend time carefully examining every stage of their supply chain. They have created an interactive source map to make their supply chain open and transparent. Well done, </a:t>
            </a:r>
            <a:r>
              <a:rPr lang="en-US" sz="2300" dirty="0" err="1">
                <a:ea typeface="+mn-lt"/>
                <a:cs typeface="+mn-lt"/>
              </a:rPr>
              <a:t>Fairphone</a:t>
            </a:r>
            <a:r>
              <a:rPr lang="en-US" sz="2300" dirty="0">
                <a:ea typeface="+mn-lt"/>
                <a:cs typeface="+mn-lt"/>
              </a:rPr>
              <a:t>!</a:t>
            </a:r>
            <a:endParaRPr lang="en-US" sz="2300" dirty="0">
              <a:cs typeface="Calibri"/>
            </a:endParaRPr>
          </a:p>
          <a:p>
            <a:endParaRPr lang="en-US">
              <a:cs typeface="Calibri"/>
            </a:endParaRPr>
          </a:p>
        </p:txBody>
      </p:sp>
      <p:sp>
        <p:nvSpPr>
          <p:cNvPr id="3" name="Text Placeholder 2">
            <a:extLst>
              <a:ext uri="{FF2B5EF4-FFF2-40B4-BE49-F238E27FC236}">
                <a16:creationId xmlns:a16="http://schemas.microsoft.com/office/drawing/2014/main" id="{8C12A055-BAD6-B6BB-2A9B-59C0FF9D6D9F}"/>
              </a:ext>
            </a:extLst>
          </p:cNvPr>
          <p:cNvSpPr>
            <a:spLocks noGrp="1"/>
          </p:cNvSpPr>
          <p:nvPr>
            <p:ph type="body" sz="quarter" idx="16"/>
          </p:nvPr>
        </p:nvSpPr>
        <p:spPr>
          <a:xfrm>
            <a:off x="482373" y="967777"/>
            <a:ext cx="6293301" cy="1688415"/>
          </a:xfrm>
        </p:spPr>
        <p:txBody>
          <a:bodyPr vert="horz" lIns="91440" tIns="45720" rIns="91440" bIns="45720" rtlCol="0" anchor="t">
            <a:normAutofit/>
          </a:bodyPr>
          <a:lstStyle/>
          <a:p>
            <a:r>
              <a:rPr lang="en-US" dirty="0">
                <a:cs typeface="Calibri"/>
              </a:rPr>
              <a:t>Case study - Communicating with transparency - FAIRPHONE</a:t>
            </a:r>
            <a:endParaRPr lang="en-US" dirty="0"/>
          </a:p>
        </p:txBody>
      </p:sp>
      <p:pic>
        <p:nvPicPr>
          <p:cNvPr id="5" name="Picture 5" descr="Graphical user interface, application&#10;&#10;Description automatically generated">
            <a:extLst>
              <a:ext uri="{FF2B5EF4-FFF2-40B4-BE49-F238E27FC236}">
                <a16:creationId xmlns:a16="http://schemas.microsoft.com/office/drawing/2014/main" id="{903B7A20-F421-ED5F-3C82-3A08F1A2E1F9}"/>
              </a:ext>
            </a:extLst>
          </p:cNvPr>
          <p:cNvPicPr>
            <a:picLocks noChangeAspect="1"/>
          </p:cNvPicPr>
          <p:nvPr/>
        </p:nvPicPr>
        <p:blipFill rotWithShape="1">
          <a:blip r:embed="rId2"/>
          <a:srcRect l="50" r="8676" b="2469"/>
          <a:stretch/>
        </p:blipFill>
        <p:spPr>
          <a:xfrm>
            <a:off x="7000300" y="1530074"/>
            <a:ext cx="5179817" cy="3817446"/>
          </a:xfrm>
          <a:prstGeom prst="rect">
            <a:avLst/>
          </a:prstGeom>
        </p:spPr>
      </p:pic>
      <p:sp>
        <p:nvSpPr>
          <p:cNvPr id="4" name="TextBox 3">
            <a:extLst>
              <a:ext uri="{FF2B5EF4-FFF2-40B4-BE49-F238E27FC236}">
                <a16:creationId xmlns:a16="http://schemas.microsoft.com/office/drawing/2014/main" id="{04DFD241-2C57-AE9F-CC63-7859067E99A8}"/>
              </a:ext>
            </a:extLst>
          </p:cNvPr>
          <p:cNvSpPr txBox="1"/>
          <p:nvPr/>
        </p:nvSpPr>
        <p:spPr>
          <a:xfrm>
            <a:off x="612019" y="6248400"/>
            <a:ext cx="62266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hlinkClick r:id="rId3"/>
              </a:rPr>
              <a:t>Mapping the journey of your phone - Fairphone</a:t>
            </a:r>
            <a:endParaRPr lang="en-US" sz="2400"/>
          </a:p>
        </p:txBody>
      </p:sp>
    </p:spTree>
    <p:extLst>
      <p:ext uri="{BB962C8B-B14F-4D97-AF65-F5344CB8AC3E}">
        <p14:creationId xmlns:p14="http://schemas.microsoft.com/office/powerpoint/2010/main" val="16395977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DC2A0-1675-1558-895F-82E74AB9C3D6}"/>
              </a:ext>
            </a:extLst>
          </p:cNvPr>
          <p:cNvSpPr>
            <a:spLocks noGrp="1"/>
          </p:cNvSpPr>
          <p:nvPr>
            <p:ph type="body" sz="quarter" idx="18"/>
          </p:nvPr>
        </p:nvSpPr>
        <p:spPr>
          <a:xfrm>
            <a:off x="313560" y="2680138"/>
            <a:ext cx="8211497" cy="3817504"/>
          </a:xfrm>
        </p:spPr>
        <p:txBody>
          <a:bodyPr vert="horz" lIns="91440" tIns="45720" rIns="91440" bIns="45720" rtlCol="0" anchor="t">
            <a:noAutofit/>
          </a:bodyPr>
          <a:lstStyle/>
          <a:p>
            <a:pPr marL="342900" indent="-342900" algn="just">
              <a:buChar char="•"/>
            </a:pPr>
            <a:r>
              <a:rPr lang="en-US" sz="2200" dirty="0">
                <a:ea typeface="+mn-lt"/>
                <a:cs typeface="+mn-lt"/>
              </a:rPr>
              <a:t>Be open and transparent. Communicate your green/sustainability actions and aspirations on your website, annual reports and all communications regarding your core services and </a:t>
            </a:r>
            <a:r>
              <a:rPr lang="en-US" sz="2200" dirty="0" err="1">
                <a:ea typeface="+mn-lt"/>
                <a:cs typeface="+mn-lt"/>
              </a:rPr>
              <a:t>programmes</a:t>
            </a:r>
          </a:p>
          <a:p>
            <a:pPr marL="342900" indent="-342900" algn="just">
              <a:buChar char="•"/>
            </a:pPr>
            <a:r>
              <a:rPr lang="en-US" sz="2200" dirty="0">
                <a:ea typeface="+mn-lt"/>
                <a:cs typeface="+mn-lt"/>
              </a:rPr>
              <a:t>Make sure you and your PR/Marketing team know about Greenwashing. It is important to communicate in a responsible way with accuracy and appropriate language in all cases </a:t>
            </a:r>
            <a:endParaRPr lang="en-US" sz="2200">
              <a:cs typeface="Calibri" panose="020F0502020204030204"/>
            </a:endParaRPr>
          </a:p>
          <a:p>
            <a:pPr marL="342900" indent="-342900" algn="just">
              <a:buChar char="•"/>
            </a:pPr>
            <a:r>
              <a:rPr lang="en-US" sz="2200" dirty="0">
                <a:ea typeface="+mn-lt"/>
                <a:cs typeface="+mn-lt"/>
              </a:rPr>
              <a:t>Choose to support projects that are linked to your mission and sustainability values</a:t>
            </a:r>
            <a:endParaRPr lang="en-US" sz="2200" dirty="0">
              <a:cs typeface="Calibri" panose="020F0502020204030204"/>
            </a:endParaRPr>
          </a:p>
          <a:p>
            <a:pPr marL="342900" indent="-342900" algn="just">
              <a:buChar char="•"/>
            </a:pPr>
            <a:r>
              <a:rPr lang="en-US" sz="2200" dirty="0">
                <a:ea typeface="+mn-lt"/>
                <a:cs typeface="+mn-lt"/>
              </a:rPr>
              <a:t>Try not to over promote basic environmental measures required by law e.g. Waste, water etc. </a:t>
            </a:r>
            <a:endParaRPr lang="en-US" sz="2200" dirty="0">
              <a:cs typeface="Calibri"/>
            </a:endParaRPr>
          </a:p>
          <a:p>
            <a:pPr marL="342900" indent="-342900">
              <a:buFont typeface="Wingdings"/>
              <a:buChar char="q"/>
            </a:pPr>
            <a:endParaRPr lang="en-US" b="1">
              <a:cs typeface="Calibri"/>
            </a:endParaRPr>
          </a:p>
        </p:txBody>
      </p:sp>
      <p:sp>
        <p:nvSpPr>
          <p:cNvPr id="3" name="Text Placeholder 2">
            <a:extLst>
              <a:ext uri="{FF2B5EF4-FFF2-40B4-BE49-F238E27FC236}">
                <a16:creationId xmlns:a16="http://schemas.microsoft.com/office/drawing/2014/main" id="{4526636F-3B6E-ACE1-954B-FE5CD0D02E73}"/>
              </a:ext>
            </a:extLst>
          </p:cNvPr>
          <p:cNvSpPr>
            <a:spLocks noGrp="1"/>
          </p:cNvSpPr>
          <p:nvPr>
            <p:ph type="body" sz="quarter" idx="16"/>
          </p:nvPr>
        </p:nvSpPr>
        <p:spPr/>
        <p:txBody>
          <a:bodyPr vert="horz" lIns="91440" tIns="45720" rIns="91440" bIns="45720" rtlCol="0" anchor="t">
            <a:normAutofit/>
          </a:bodyPr>
          <a:lstStyle/>
          <a:p>
            <a:r>
              <a:rPr lang="en-US">
                <a:cs typeface="Calibri"/>
              </a:rPr>
              <a:t>CHECKLIST FOR RESPONSIBLE COMMUNICATION</a:t>
            </a:r>
            <a:endParaRPr lang="en-US"/>
          </a:p>
        </p:txBody>
      </p:sp>
      <p:pic>
        <p:nvPicPr>
          <p:cNvPr id="4" name="Picture 4" descr="Text&#10;&#10;Description automatically generated">
            <a:extLst>
              <a:ext uri="{FF2B5EF4-FFF2-40B4-BE49-F238E27FC236}">
                <a16:creationId xmlns:a16="http://schemas.microsoft.com/office/drawing/2014/main" id="{0F435C63-9359-6475-8727-D109A4244A5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40135" y="3151965"/>
            <a:ext cx="3069770" cy="2360777"/>
          </a:xfrm>
          <a:prstGeom prst="rect">
            <a:avLst/>
          </a:prstGeom>
        </p:spPr>
      </p:pic>
    </p:spTree>
    <p:extLst>
      <p:ext uri="{BB962C8B-B14F-4D97-AF65-F5344CB8AC3E}">
        <p14:creationId xmlns:p14="http://schemas.microsoft.com/office/powerpoint/2010/main" val="13335989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CD6A24-72E3-224D-BDC3-88429D653304}"/>
              </a:ext>
            </a:extLst>
          </p:cNvPr>
          <p:cNvSpPr>
            <a:spLocks noGrp="1"/>
          </p:cNvSpPr>
          <p:nvPr>
            <p:ph type="body" sz="quarter" idx="20"/>
          </p:nvPr>
        </p:nvSpPr>
        <p:spPr/>
        <p:txBody>
          <a:bodyPr>
            <a:normAutofit fontScale="62500" lnSpcReduction="20000"/>
          </a:bodyPr>
          <a:lstStyle/>
          <a:p>
            <a:r>
              <a:rPr lang="en-US" dirty="0"/>
              <a:t>And now to our final Module 6,</a:t>
            </a:r>
          </a:p>
        </p:txBody>
      </p:sp>
    </p:spTree>
    <p:extLst>
      <p:ext uri="{BB962C8B-B14F-4D97-AF65-F5344CB8AC3E}">
        <p14:creationId xmlns:p14="http://schemas.microsoft.com/office/powerpoint/2010/main" val="4169825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51BCAA-5CCC-9148-63F0-08E05A5281C9}"/>
              </a:ext>
            </a:extLst>
          </p:cNvPr>
          <p:cNvSpPr>
            <a:spLocks noGrp="1"/>
          </p:cNvSpPr>
          <p:nvPr>
            <p:ph type="body" sz="quarter" idx="18"/>
          </p:nvPr>
        </p:nvSpPr>
        <p:spPr>
          <a:xfrm>
            <a:off x="1975074" y="347942"/>
            <a:ext cx="9646298" cy="6031403"/>
          </a:xfrm>
        </p:spPr>
        <p:txBody>
          <a:bodyPr>
            <a:normAutofit/>
          </a:bodyPr>
          <a:lstStyle/>
          <a:p>
            <a:r>
              <a:rPr lang="en-US">
                <a:solidFill>
                  <a:srgbClr val="84BA41"/>
                </a:solidFill>
                <a:cs typeface="Calibri"/>
              </a:rPr>
              <a:t>Spotlight on Europe's</a:t>
            </a:r>
            <a:br>
              <a:rPr lang="en-US">
                <a:solidFill>
                  <a:srgbClr val="84BA41"/>
                </a:solidFill>
                <a:cs typeface="Calibri"/>
              </a:rPr>
            </a:br>
            <a:r>
              <a:rPr lang="en-US">
                <a:solidFill>
                  <a:srgbClr val="84BA41"/>
                </a:solidFill>
                <a:cs typeface="Calibri"/>
              </a:rPr>
              <a:t>Green Consumers</a:t>
            </a:r>
            <a:br>
              <a:rPr lang="en-US">
                <a:solidFill>
                  <a:srgbClr val="84BA41"/>
                </a:solidFill>
                <a:cs typeface="Calibri"/>
              </a:rPr>
            </a:br>
            <a:endParaRPr lang="en-US">
              <a:solidFill>
                <a:srgbClr val="84BA41"/>
              </a:solidFill>
              <a:cs typeface="Calibri"/>
            </a:endParaRPr>
          </a:p>
          <a:p>
            <a:pPr marL="0" indent="0" algn="just"/>
            <a:endParaRPr lang="en-US" sz="2400">
              <a:ea typeface="+mn-lt"/>
              <a:cs typeface="+mn-lt"/>
            </a:endParaRPr>
          </a:p>
          <a:p>
            <a:pPr marL="0" indent="0" algn="just"/>
            <a:endParaRPr lang="en-US" sz="2400">
              <a:ea typeface="+mn-lt"/>
              <a:cs typeface="+mn-lt"/>
            </a:endParaRPr>
          </a:p>
          <a:p>
            <a:pPr marL="0" indent="0" algn="just"/>
            <a:endParaRPr lang="en-US" sz="2400">
              <a:cs typeface="Calibri"/>
            </a:endParaRPr>
          </a:p>
          <a:p>
            <a:pPr marL="0" indent="0" algn="just"/>
            <a:endParaRPr lang="en-US" sz="2400">
              <a:cs typeface="Calibri"/>
            </a:endParaRPr>
          </a:p>
          <a:p>
            <a:pPr marL="0" indent="0" algn="just"/>
            <a:endParaRPr lang="en-US" sz="2400">
              <a:cs typeface="Calibri"/>
            </a:endParaRPr>
          </a:p>
          <a:p>
            <a:pPr marL="0" indent="0" algn="just"/>
            <a:endParaRPr lang="en-US" sz="2400">
              <a:cs typeface="Calibri"/>
            </a:endParaRPr>
          </a:p>
          <a:p>
            <a:endParaRPr lang="en-US">
              <a:solidFill>
                <a:srgbClr val="84BA41"/>
              </a:solidFill>
              <a:cs typeface="Calibri"/>
            </a:endParaRPr>
          </a:p>
          <a:p>
            <a:endParaRPr lang="en-US">
              <a:solidFill>
                <a:srgbClr val="84BA41"/>
              </a:solidFill>
              <a:cs typeface="Calibri"/>
            </a:endParaRPr>
          </a:p>
          <a:p>
            <a:endParaRPr lang="en-US">
              <a:solidFill>
                <a:srgbClr val="84BA41"/>
              </a:solidFill>
              <a:cs typeface="Calibri"/>
            </a:endParaRPr>
          </a:p>
        </p:txBody>
      </p:sp>
      <p:pic>
        <p:nvPicPr>
          <p:cNvPr id="6" name="Picture 6" descr="Download HD Open - Map Europe Green Transparent PNG Image - NicePNG.com">
            <a:extLst>
              <a:ext uri="{FF2B5EF4-FFF2-40B4-BE49-F238E27FC236}">
                <a16:creationId xmlns:a16="http://schemas.microsoft.com/office/drawing/2014/main" id="{F678FCB3-9800-3752-80A2-8636A9ED3D28}"/>
              </a:ext>
            </a:extLst>
          </p:cNvPr>
          <p:cNvPicPr>
            <a:picLocks noChangeAspect="1"/>
          </p:cNvPicPr>
          <p:nvPr/>
        </p:nvPicPr>
        <p:blipFill>
          <a:blip r:embed="rId2"/>
          <a:stretch>
            <a:fillRect/>
          </a:stretch>
        </p:blipFill>
        <p:spPr>
          <a:xfrm>
            <a:off x="7283570" y="-227"/>
            <a:ext cx="4914180" cy="4414301"/>
          </a:xfrm>
          <a:prstGeom prst="rect">
            <a:avLst/>
          </a:prstGeom>
        </p:spPr>
      </p:pic>
      <p:sp>
        <p:nvSpPr>
          <p:cNvPr id="7" name="TextBox 6">
            <a:extLst>
              <a:ext uri="{FF2B5EF4-FFF2-40B4-BE49-F238E27FC236}">
                <a16:creationId xmlns:a16="http://schemas.microsoft.com/office/drawing/2014/main" id="{0E4B75A0-639F-D33F-296F-93A5CC5BBD07}"/>
              </a:ext>
            </a:extLst>
          </p:cNvPr>
          <p:cNvSpPr txBox="1"/>
          <p:nvPr/>
        </p:nvSpPr>
        <p:spPr>
          <a:xfrm>
            <a:off x="2107721" y="1719532"/>
            <a:ext cx="507233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a:solidFill>
                  <a:srgbClr val="414042"/>
                </a:solidFill>
                <a:cs typeface="Segoe UI"/>
              </a:rPr>
              <a:t>It might (or might not) surprise you that European consumers are leading the way on green adoption, while Australian and US consumers are the least green. </a:t>
            </a:r>
            <a:r>
              <a:rPr lang="en-US" sz="2400">
                <a:cs typeface="Segoe UI"/>
              </a:rPr>
              <a:t>​</a:t>
            </a:r>
          </a:p>
          <a:p>
            <a:pPr algn="just"/>
            <a:endParaRPr lang="en-US" sz="2400">
              <a:solidFill>
                <a:srgbClr val="086D6E"/>
              </a:solidFill>
              <a:cs typeface="Segoe UI"/>
            </a:endParaRPr>
          </a:p>
          <a:p>
            <a:pPr algn="just"/>
            <a:endParaRPr lang="en-US" sz="2400">
              <a:solidFill>
                <a:srgbClr val="086D6E"/>
              </a:solidFill>
              <a:cs typeface="Segoe UI"/>
            </a:endParaRPr>
          </a:p>
          <a:p>
            <a:pPr algn="just"/>
            <a:r>
              <a:rPr lang="en-US" sz="2400">
                <a:solidFill>
                  <a:srgbClr val="414042"/>
                </a:solidFill>
                <a:cs typeface="Segoe UI"/>
              </a:rPr>
              <a:t>In their recent research report, </a:t>
            </a:r>
            <a:r>
              <a:rPr lang="en-US" sz="2400">
                <a:solidFill>
                  <a:srgbClr val="87A66E"/>
                </a:solidFill>
                <a:cs typeface="Segoe UI"/>
                <a:hlinkClick r:id="rId3"/>
              </a:rPr>
              <a:t>Forrester</a:t>
            </a:r>
            <a:r>
              <a:rPr lang="en-US" sz="2400">
                <a:solidFill>
                  <a:srgbClr val="414042"/>
                </a:solidFill>
                <a:cs typeface="Segoe UI"/>
              </a:rPr>
              <a:t> found some interesting insights into Europe's green consumers.</a:t>
            </a:r>
            <a:endParaRPr lang="en-US" sz="2400">
              <a:cs typeface="Segoe UI"/>
            </a:endParaRPr>
          </a:p>
        </p:txBody>
      </p:sp>
    </p:spTree>
    <p:extLst>
      <p:ext uri="{BB962C8B-B14F-4D97-AF65-F5344CB8AC3E}">
        <p14:creationId xmlns:p14="http://schemas.microsoft.com/office/powerpoint/2010/main" val="4034978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964B9C-66C4-FC78-DBF2-AE33050D2022}"/>
              </a:ext>
            </a:extLst>
          </p:cNvPr>
          <p:cNvSpPr>
            <a:spLocks noGrp="1"/>
          </p:cNvSpPr>
          <p:nvPr>
            <p:ph type="body" sz="quarter" idx="18"/>
          </p:nvPr>
        </p:nvSpPr>
        <p:spPr/>
        <p:txBody>
          <a:bodyPr vert="horz" lIns="91440" tIns="45720" rIns="91440" bIns="45720" rtlCol="0" anchor="t">
            <a:normAutofit lnSpcReduction="10000"/>
          </a:bodyPr>
          <a:lstStyle/>
          <a:p>
            <a:pPr algn="just"/>
            <a:r>
              <a:rPr lang="en-US" b="1">
                <a:cs typeface="Calibri"/>
              </a:rPr>
              <a:t>   </a:t>
            </a:r>
            <a:r>
              <a:rPr lang="en-US" sz="2800" b="1">
                <a:cs typeface="Calibri"/>
              </a:rPr>
              <a:t>Gen Z </a:t>
            </a:r>
            <a:r>
              <a:rPr lang="en-US" sz="2800">
                <a:cs typeface="Calibri"/>
              </a:rPr>
              <a:t>(those</a:t>
            </a:r>
            <a:r>
              <a:rPr lang="en-US" sz="2800" b="1">
                <a:cs typeface="Calibri"/>
              </a:rPr>
              <a:t> </a:t>
            </a:r>
            <a:r>
              <a:rPr lang="en-US" sz="2800">
                <a:ea typeface="+mn-lt"/>
                <a:cs typeface="+mn-lt"/>
              </a:rPr>
              <a:t>born during the late 1990s and early 2000s) </a:t>
            </a:r>
            <a:r>
              <a:rPr lang="en-US" sz="2800" b="1">
                <a:ea typeface="+mn-lt"/>
                <a:cs typeface="+mn-lt"/>
              </a:rPr>
              <a:t>isn’t</a:t>
            </a:r>
            <a:r>
              <a:rPr lang="en-US" sz="2800" b="1">
                <a:cs typeface="Calibri"/>
              </a:rPr>
              <a:t> the only green generation.</a:t>
            </a:r>
            <a:r>
              <a:rPr lang="en-US" sz="2800">
                <a:cs typeface="Calibri"/>
              </a:rPr>
              <a:t> </a:t>
            </a:r>
          </a:p>
          <a:p>
            <a:pPr algn="just"/>
            <a:r>
              <a:rPr lang="en-US" sz="2800">
                <a:cs typeface="Calibri"/>
              </a:rPr>
              <a:t>  </a:t>
            </a:r>
          </a:p>
          <a:p>
            <a:pPr algn="just"/>
            <a:r>
              <a:rPr lang="en-US" sz="2800">
                <a:cs typeface="Calibri"/>
              </a:rPr>
              <a:t>   Millennials also known as </a:t>
            </a:r>
            <a:r>
              <a:rPr lang="en-US" sz="2800">
                <a:ea typeface="+mn-lt"/>
                <a:cs typeface="+mn-lt"/>
              </a:rPr>
              <a:t>or Gen Y</a:t>
            </a:r>
            <a:r>
              <a:rPr lang="en-US" sz="2800">
                <a:cs typeface="Calibri"/>
              </a:rPr>
              <a:t> (born from 1980's to early I990's) are slightly greener than Gen Z.</a:t>
            </a:r>
            <a:endParaRPr lang="en-US" sz="2800"/>
          </a:p>
          <a:p>
            <a:pPr algn="just"/>
            <a:endParaRPr lang="en-US">
              <a:cs typeface="Calibri"/>
            </a:endParaRPr>
          </a:p>
          <a:p>
            <a:pPr algn="just"/>
            <a:r>
              <a:rPr lang="en-US">
                <a:cs typeface="Calibri"/>
              </a:rPr>
              <a:t> This is mostly because the younger generation lacks the purchasing power to regularly purchase environmentally sustainable products. </a:t>
            </a:r>
            <a:endParaRPr lang="en-US"/>
          </a:p>
        </p:txBody>
      </p:sp>
      <p:pic>
        <p:nvPicPr>
          <p:cNvPr id="7" name="Picture 7" descr="Millennials Are Old News: Meet Generation Z - SIDEKICK">
            <a:extLst>
              <a:ext uri="{FF2B5EF4-FFF2-40B4-BE49-F238E27FC236}">
                <a16:creationId xmlns:a16="http://schemas.microsoft.com/office/drawing/2014/main" id="{22DB1202-889D-63F7-6AAC-4E0D842AAA7B}"/>
              </a:ext>
            </a:extLst>
          </p:cNvPr>
          <p:cNvPicPr>
            <a:picLocks noChangeAspect="1"/>
          </p:cNvPicPr>
          <p:nvPr/>
        </p:nvPicPr>
        <p:blipFill>
          <a:blip r:embed="rId2"/>
          <a:stretch>
            <a:fillRect/>
          </a:stretch>
        </p:blipFill>
        <p:spPr>
          <a:xfrm>
            <a:off x="523325" y="187790"/>
            <a:ext cx="4118017" cy="6101419"/>
          </a:xfrm>
          <a:prstGeom prst="rect">
            <a:avLst/>
          </a:prstGeom>
        </p:spPr>
      </p:pic>
      <p:sp>
        <p:nvSpPr>
          <p:cNvPr id="8" name="TextBox 7">
            <a:extLst>
              <a:ext uri="{FF2B5EF4-FFF2-40B4-BE49-F238E27FC236}">
                <a16:creationId xmlns:a16="http://schemas.microsoft.com/office/drawing/2014/main" id="{A01D54AE-8360-A6DF-7252-7893004F0C43}"/>
              </a:ext>
            </a:extLst>
          </p:cNvPr>
          <p:cNvSpPr txBox="1"/>
          <p:nvPr/>
        </p:nvSpPr>
        <p:spPr>
          <a:xfrm>
            <a:off x="547687" y="6357937"/>
            <a:ext cx="2286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hlinkClick r:id="rId3"/>
              </a:rPr>
              <a:t>Source</a:t>
            </a:r>
            <a:endParaRPr lang="en-US"/>
          </a:p>
        </p:txBody>
      </p:sp>
    </p:spTree>
    <p:extLst>
      <p:ext uri="{BB962C8B-B14F-4D97-AF65-F5344CB8AC3E}">
        <p14:creationId xmlns:p14="http://schemas.microsoft.com/office/powerpoint/2010/main" val="1639977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964B9C-66C4-FC78-DBF2-AE33050D2022}"/>
              </a:ext>
            </a:extLst>
          </p:cNvPr>
          <p:cNvSpPr>
            <a:spLocks noGrp="1"/>
          </p:cNvSpPr>
          <p:nvPr>
            <p:ph type="body" sz="quarter" idx="18"/>
          </p:nvPr>
        </p:nvSpPr>
        <p:spPr>
          <a:xfrm>
            <a:off x="5635533" y="642972"/>
            <a:ext cx="5343821" cy="5325054"/>
          </a:xfrm>
        </p:spPr>
        <p:txBody>
          <a:bodyPr vert="horz" lIns="91440" tIns="45720" rIns="91440" bIns="45720" rtlCol="0" anchor="t">
            <a:normAutofit/>
          </a:bodyPr>
          <a:lstStyle/>
          <a:p>
            <a:pPr marL="0" indent="0" algn="just"/>
            <a:r>
              <a:rPr lang="en-US" b="1" dirty="0">
                <a:cs typeface="Calibri"/>
              </a:rPr>
              <a:t> </a:t>
            </a:r>
            <a:r>
              <a:rPr lang="en-US" sz="2800" b="1" dirty="0">
                <a:cs typeface="Calibri"/>
              </a:rPr>
              <a:t>Older generations also think SMEs need to step up.</a:t>
            </a:r>
            <a:r>
              <a:rPr lang="en-US" sz="2800" dirty="0">
                <a:cs typeface="Calibri"/>
              </a:rPr>
              <a:t> </a:t>
            </a:r>
            <a:endParaRPr lang="en-US" dirty="0">
              <a:cs typeface="Calibri"/>
            </a:endParaRPr>
          </a:p>
          <a:p>
            <a:pPr algn="just"/>
            <a:endParaRPr lang="en-US">
              <a:cs typeface="Calibri"/>
            </a:endParaRPr>
          </a:p>
          <a:p>
            <a:pPr marL="0" indent="0" algn="just"/>
            <a:r>
              <a:rPr lang="en-US" sz="2800" dirty="0">
                <a:cs typeface="Calibri"/>
              </a:rPr>
              <a:t>So, it would be a mistake to overlook older generations’ environmental expectations.</a:t>
            </a:r>
            <a:r>
              <a:rPr lang="en-US" dirty="0">
                <a:cs typeface="Calibri"/>
              </a:rPr>
              <a:t> </a:t>
            </a:r>
          </a:p>
          <a:p>
            <a:pPr algn="just"/>
            <a:endParaRPr lang="en-US" dirty="0">
              <a:cs typeface="Calibri"/>
            </a:endParaRPr>
          </a:p>
          <a:p>
            <a:pPr marL="0" indent="0" algn="just"/>
            <a:r>
              <a:rPr lang="en-US" sz="2800" dirty="0">
                <a:cs typeface="Calibri"/>
              </a:rPr>
              <a:t>There is no “one size fits all” approach when it comes to green consumers, as their behaviors, attitudes, and expectations are evolving quickly.</a:t>
            </a:r>
          </a:p>
        </p:txBody>
      </p:sp>
      <p:pic>
        <p:nvPicPr>
          <p:cNvPr id="3" name="Picture 3" descr="3 Ways Seniors Can Help Save the Environment From Their Assisted Living ...">
            <a:extLst>
              <a:ext uri="{FF2B5EF4-FFF2-40B4-BE49-F238E27FC236}">
                <a16:creationId xmlns:a16="http://schemas.microsoft.com/office/drawing/2014/main" id="{999E8E52-C180-71A3-B3A9-BCFA92E4FCB7}"/>
              </a:ext>
            </a:extLst>
          </p:cNvPr>
          <p:cNvPicPr>
            <a:picLocks noChangeAspect="1"/>
          </p:cNvPicPr>
          <p:nvPr/>
        </p:nvPicPr>
        <p:blipFill rotWithShape="1">
          <a:blip r:embed="rId2"/>
          <a:srcRect l="27872" t="667" r="28625" b="-333"/>
          <a:stretch/>
        </p:blipFill>
        <p:spPr>
          <a:xfrm>
            <a:off x="215901" y="271425"/>
            <a:ext cx="4895047" cy="6325777"/>
          </a:xfrm>
          <a:prstGeom prst="rect">
            <a:avLst/>
          </a:prstGeom>
        </p:spPr>
      </p:pic>
      <p:sp>
        <p:nvSpPr>
          <p:cNvPr id="4" name="TextBox 3">
            <a:extLst>
              <a:ext uri="{FF2B5EF4-FFF2-40B4-BE49-F238E27FC236}">
                <a16:creationId xmlns:a16="http://schemas.microsoft.com/office/drawing/2014/main" id="{48E781F7-C4F0-018E-B8BC-47B42DCD2801}"/>
              </a:ext>
            </a:extLst>
          </p:cNvPr>
          <p:cNvSpPr txBox="1"/>
          <p:nvPr/>
        </p:nvSpPr>
        <p:spPr>
          <a:xfrm>
            <a:off x="5543909" y="6420928"/>
            <a:ext cx="47847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hlinkClick r:id="rId3">
                  <a:extLst>
                    <a:ext uri="{A12FA001-AC4F-418D-AE19-62706E023703}">
                      <ahyp:hlinkClr xmlns:ahyp="http://schemas.microsoft.com/office/drawing/2018/hyperlinkcolor" val="tx"/>
                    </a:ext>
                  </a:extLst>
                </a:hlinkClick>
              </a:rPr>
              <a:t>The New Green Consumer (forrester.com)</a:t>
            </a:r>
            <a:endParaRPr lang="en-US">
              <a:solidFill>
                <a:schemeClr val="bg1"/>
              </a:solidFill>
            </a:endParaRPr>
          </a:p>
        </p:txBody>
      </p:sp>
    </p:spTree>
    <p:extLst>
      <p:ext uri="{BB962C8B-B14F-4D97-AF65-F5344CB8AC3E}">
        <p14:creationId xmlns:p14="http://schemas.microsoft.com/office/powerpoint/2010/main" val="2611774462"/>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BCF8B8448D8354CAD1DC0F637B4A364" ma:contentTypeVersion="2" ma:contentTypeDescription="Create a new document." ma:contentTypeScope="" ma:versionID="c918c43c5e7ee613ba4c463640fe1e40">
  <xsd:schema xmlns:xsd="http://www.w3.org/2001/XMLSchema" xmlns:xs="http://www.w3.org/2001/XMLSchema" xmlns:p="http://schemas.microsoft.com/office/2006/metadata/properties" xmlns:ns2="2c2824df-2b65-4772-b72d-ba4319b2c081" targetNamespace="http://schemas.microsoft.com/office/2006/metadata/properties" ma:root="true" ma:fieldsID="97f6950543407b67f7cb1567815848a7" ns2:_="">
    <xsd:import namespace="2c2824df-2b65-4772-b72d-ba4319b2c08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2824df-2b65-4772-b72d-ba4319b2c0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660D93-AC0C-449E-B3A2-120FD555CF06}">
  <ds:schemaRefs>
    <ds:schemaRef ds:uri="http://purl.org/dc/terms/"/>
    <ds:schemaRef ds:uri="http://schemas.microsoft.com/office/2006/metadata/propertie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www.w3.org/XML/1998/namespace"/>
    <ds:schemaRef ds:uri="2c2824df-2b65-4772-b72d-ba4319b2c081"/>
    <ds:schemaRef ds:uri="http://purl.org/dc/elements/1.1/"/>
  </ds:schemaRefs>
</ds:datastoreItem>
</file>

<file path=customXml/itemProps2.xml><?xml version="1.0" encoding="utf-8"?>
<ds:datastoreItem xmlns:ds="http://schemas.openxmlformats.org/officeDocument/2006/customXml" ds:itemID="{79ECB525-737F-45BC-A4E6-890B46996175}">
  <ds:schemaRefs>
    <ds:schemaRef ds:uri="http://schemas.microsoft.com/sharepoint/v3/contenttype/forms"/>
  </ds:schemaRefs>
</ds:datastoreItem>
</file>

<file path=customXml/itemProps3.xml><?xml version="1.0" encoding="utf-8"?>
<ds:datastoreItem xmlns:ds="http://schemas.openxmlformats.org/officeDocument/2006/customXml" ds:itemID="{8C878EB6-2E36-421B-A3B3-8A8B622426C5}">
  <ds:schemaRefs>
    <ds:schemaRef ds:uri="2c2824df-2b65-4772-b72d-ba4319b2c0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5045</Words>
  <Application>Microsoft Office PowerPoint</Application>
  <PresentationFormat>Widescreen</PresentationFormat>
  <Paragraphs>427</Paragraphs>
  <Slides>67</Slides>
  <Notes>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67</vt:i4>
      </vt:variant>
    </vt:vector>
  </HeadingPairs>
  <TitlesOfParts>
    <vt:vector size="79" baseType="lpstr">
      <vt:lpstr>Arial</vt:lpstr>
      <vt:lpstr>Arial,Sans-Serif</vt:lpstr>
      <vt:lpstr>Calibri</vt:lpstr>
      <vt:lpstr>Calibri Light</vt:lpstr>
      <vt:lpstr>Lato Regular</vt:lpstr>
      <vt:lpstr>Montserrat</vt:lpstr>
      <vt:lpstr>Montserrat Light</vt:lpstr>
      <vt:lpstr>Montserrat Medium</vt:lpstr>
      <vt:lpstr>Quattrocento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Orla Casey</cp:lastModifiedBy>
  <cp:revision>878</cp:revision>
  <dcterms:created xsi:type="dcterms:W3CDTF">2020-10-14T13:32:04Z</dcterms:created>
  <dcterms:modified xsi:type="dcterms:W3CDTF">2022-11-12T20:28:20Z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0x010100FBCF8B8448D8354CAD1DC0F637B4A364</vt:lpwstr>
  </property>
</Properties>
</file>