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6"/>
  </p:notesMasterIdLst>
  <p:sldIdLst>
    <p:sldId id="4388" r:id="rId5"/>
    <p:sldId id="4270" r:id="rId6"/>
    <p:sldId id="4273" r:id="rId7"/>
    <p:sldId id="4331" r:id="rId8"/>
    <p:sldId id="4308" r:id="rId9"/>
    <p:sldId id="4330" r:id="rId10"/>
    <p:sldId id="4332" r:id="rId11"/>
    <p:sldId id="4307" r:id="rId12"/>
    <p:sldId id="4338" r:id="rId13"/>
    <p:sldId id="4339" r:id="rId14"/>
    <p:sldId id="4340" r:id="rId15"/>
    <p:sldId id="4337" r:id="rId16"/>
    <p:sldId id="4334" r:id="rId17"/>
    <p:sldId id="4342" r:id="rId18"/>
    <p:sldId id="4329" r:id="rId19"/>
    <p:sldId id="4341" r:id="rId20"/>
    <p:sldId id="4344" r:id="rId21"/>
    <p:sldId id="4321" r:id="rId22"/>
    <p:sldId id="4345" r:id="rId23"/>
    <p:sldId id="4343" r:id="rId24"/>
    <p:sldId id="4320" r:id="rId25"/>
    <p:sldId id="4293" r:id="rId26"/>
    <p:sldId id="4364" r:id="rId27"/>
    <p:sldId id="4365" r:id="rId28"/>
    <p:sldId id="4367" r:id="rId29"/>
    <p:sldId id="4368" r:id="rId30"/>
    <p:sldId id="4369" r:id="rId31"/>
    <p:sldId id="4375" r:id="rId32"/>
    <p:sldId id="4376" r:id="rId33"/>
    <p:sldId id="4380" r:id="rId34"/>
    <p:sldId id="4361" r:id="rId35"/>
    <p:sldId id="4374" r:id="rId36"/>
    <p:sldId id="4381" r:id="rId37"/>
    <p:sldId id="4382" r:id="rId38"/>
    <p:sldId id="4347" r:id="rId39"/>
    <p:sldId id="4385" r:id="rId40"/>
    <p:sldId id="4387" r:id="rId41"/>
    <p:sldId id="4317" r:id="rId42"/>
    <p:sldId id="4348" r:id="rId43"/>
    <p:sldId id="4359" r:id="rId44"/>
    <p:sldId id="4363" r:id="rId45"/>
    <p:sldId id="4350" r:id="rId46"/>
    <p:sldId id="4357" r:id="rId47"/>
    <p:sldId id="4351" r:id="rId48"/>
    <p:sldId id="4352" r:id="rId49"/>
    <p:sldId id="4354" r:id="rId50"/>
    <p:sldId id="4355" r:id="rId51"/>
    <p:sldId id="4356" r:id="rId52"/>
    <p:sldId id="4349" r:id="rId53"/>
    <p:sldId id="4358" r:id="rId54"/>
    <p:sldId id="4263"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B582E"/>
    <a:srgbClr val="297239"/>
    <a:srgbClr val="468940"/>
    <a:srgbClr val="63A043"/>
    <a:srgbClr val="84BA41"/>
    <a:srgbClr val="A2CC3A"/>
    <a:srgbClr val="F5802A"/>
    <a:srgbClr val="EE5128"/>
    <a:srgbClr val="E61F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7CC536-452C-4B83-83CD-52E0BC63ACE4}" v="116" dt="2022-11-14T09:51:30.528"/>
    <p1510:client id="{3E1F27E7-5FEB-471E-BF1E-A56EF7CE54ED}" v="45" dt="2022-11-14T08:59:00.744"/>
    <p1510:client id="{4207A5E4-02AB-492F-9B72-B429E8676F8B}" v="5933" dt="2022-11-14T11:56:07.534"/>
    <p1510:client id="{467BC2D3-7F55-477E-B8A8-8D5073BA396E}" v="42" dt="2022-11-14T11:47:56.688"/>
    <p1510:client id="{537AD260-306F-42AC-8112-FDACAC62FC53}" v="122" dt="2022-11-14T09:43:32.863"/>
    <p1510:client id="{7A80C634-7F99-4959-BDBD-8A713183367B}" v="125" dt="2022-11-14T10:01:38.998"/>
    <p1510:client id="{964AF493-9A49-4DBC-BE5A-B8FCC3B32C83}" v="3" dt="2022-11-14T10:54:05.059"/>
    <p1510:client id="{C3DCFB85-1689-4E65-9BE8-2A4889AA8504}" v="246" dt="2022-11-14T10:25:48.957"/>
    <p1510:client id="{D0332697-DC96-46CD-BFA4-5F6A781B3168}" v="8" dt="2022-11-14T10:15:05.842"/>
    <p1510:client id="{E5322665-A399-49B1-B3D7-093B0B791351}" v="4" dt="2022-11-14T11:22:41.012"/>
    <p1510:client id="{EEB2B7C9-7BFE-4396-BE29-2173CA2186A5}" v="48" dt="2022-11-14T10:13:01.417"/>
    <p1510:client id="{F0754E93-300A-49EF-B00B-C216C3025716}" v="289" dt="2022-11-14T09:31:45.836"/>
    <p1510:client id="{FB027469-90A4-4309-92A3-E6A1AFED3B33}" v="100" dt="2022-11-14T10:07:46.4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0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47804B-CCF9-48C9-96C3-340242E08D2F}" type="datetimeFigureOut">
              <a:rPr lang="en-IE" smtClean="0"/>
              <a:t>14/11/2022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E49529-6B80-4CBF-9D5D-DA41BF9E4016}" type="slidenum">
              <a:rPr lang="en-IE" smtClean="0"/>
              <a:t>‹#›</a:t>
            </a:fld>
            <a:endParaRPr lang="en-IE"/>
          </a:p>
        </p:txBody>
      </p:sp>
    </p:spTree>
    <p:extLst>
      <p:ext uri="{BB962C8B-B14F-4D97-AF65-F5344CB8AC3E}">
        <p14:creationId xmlns:p14="http://schemas.microsoft.com/office/powerpoint/2010/main" val="3724747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https://design-sprint.com/understand/</a:t>
            </a:r>
          </a:p>
        </p:txBody>
      </p:sp>
      <p:sp>
        <p:nvSpPr>
          <p:cNvPr id="4" name="Slide Number Placeholder 3"/>
          <p:cNvSpPr>
            <a:spLocks noGrp="1"/>
          </p:cNvSpPr>
          <p:nvPr>
            <p:ph type="sldNum" sz="quarter" idx="5"/>
          </p:nvPr>
        </p:nvSpPr>
        <p:spPr/>
        <p:txBody>
          <a:bodyPr/>
          <a:lstStyle/>
          <a:p>
            <a:fld id="{20E49529-6B80-4CBF-9D5D-DA41BF9E4016}" type="slidenum">
              <a:rPr lang="en-IE" smtClean="0"/>
              <a:t>32</a:t>
            </a:fld>
            <a:endParaRPr lang="en-IE"/>
          </a:p>
        </p:txBody>
      </p:sp>
    </p:spTree>
    <p:extLst>
      <p:ext uri="{BB962C8B-B14F-4D97-AF65-F5344CB8AC3E}">
        <p14:creationId xmlns:p14="http://schemas.microsoft.com/office/powerpoint/2010/main" val="3994281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https://www.interaction-design.org/literature/article/5-stages-in-the-design-thinking-process</a:t>
            </a:r>
          </a:p>
        </p:txBody>
      </p:sp>
      <p:sp>
        <p:nvSpPr>
          <p:cNvPr id="4" name="Slide Number Placeholder 3"/>
          <p:cNvSpPr>
            <a:spLocks noGrp="1"/>
          </p:cNvSpPr>
          <p:nvPr>
            <p:ph type="sldNum" sz="quarter" idx="5"/>
          </p:nvPr>
        </p:nvSpPr>
        <p:spPr/>
        <p:txBody>
          <a:bodyPr/>
          <a:lstStyle/>
          <a:p>
            <a:fld id="{20E49529-6B80-4CBF-9D5D-DA41BF9E4016}" type="slidenum">
              <a:rPr lang="en-IE" smtClean="0"/>
              <a:t>33</a:t>
            </a:fld>
            <a:endParaRPr lang="en-IE"/>
          </a:p>
        </p:txBody>
      </p:sp>
    </p:spTree>
    <p:extLst>
      <p:ext uri="{BB962C8B-B14F-4D97-AF65-F5344CB8AC3E}">
        <p14:creationId xmlns:p14="http://schemas.microsoft.com/office/powerpoint/2010/main" val="3653270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Designers or evaluators rigorously test the complete product using the best solutions identified in the Prototype stage. This is the final stage of the five-stage model; however, in an iterative process such as design thinking, the results generated are often used to redefine one or more further problems.</a:t>
            </a:r>
          </a:p>
          <a:p>
            <a:r>
              <a:rPr lang="en-US" dirty="0"/>
              <a:t>Congratulations!! You have completed your first design sprint.  Transitioning to a more sustainable business model is a daunting task so it is important that we don’t treat collaboration sessions as one offs, and continually expand on our ideas. </a:t>
            </a:r>
            <a:endParaRPr lang="en-IE" dirty="0"/>
          </a:p>
          <a:p>
            <a:endParaRPr lang="en-IE" dirty="0"/>
          </a:p>
        </p:txBody>
      </p:sp>
      <p:sp>
        <p:nvSpPr>
          <p:cNvPr id="4" name="Slide Number Placeholder 3"/>
          <p:cNvSpPr>
            <a:spLocks noGrp="1"/>
          </p:cNvSpPr>
          <p:nvPr>
            <p:ph type="sldNum" sz="quarter" idx="5"/>
          </p:nvPr>
        </p:nvSpPr>
        <p:spPr/>
        <p:txBody>
          <a:bodyPr/>
          <a:lstStyle/>
          <a:p>
            <a:fld id="{20E49529-6B80-4CBF-9D5D-DA41BF9E4016}" type="slidenum">
              <a:rPr lang="en-IE" smtClean="0"/>
              <a:t>37</a:t>
            </a:fld>
            <a:endParaRPr lang="en-IE"/>
          </a:p>
        </p:txBody>
      </p:sp>
    </p:spTree>
    <p:extLst>
      <p:ext uri="{BB962C8B-B14F-4D97-AF65-F5344CB8AC3E}">
        <p14:creationId xmlns:p14="http://schemas.microsoft.com/office/powerpoint/2010/main" val="9825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20722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0B582E"/>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942868" y="2765670"/>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433889" y="3354733"/>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783103" y="3635128"/>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userDrawn="1"/>
        </p:nvSpPr>
        <p:spPr bwMode="auto">
          <a:xfrm>
            <a:off x="8469692" y="2157756"/>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0B582E"/>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133236" y="2120056"/>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1667187" y="3894316"/>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481962" y="5117212"/>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5086111" y="1964543"/>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7616729" y="3022502"/>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411245" y="2230800"/>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0B582E"/>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p:ph type="body" sz="quarter" idx="30" hasCustomPrompt="1"/>
          </p:nvPr>
        </p:nvSpPr>
        <p:spPr>
          <a:xfrm>
            <a:off x="8625833" y="3068072"/>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500643" y="2329432"/>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561920" y="5263460"/>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5" r:id="rId13"/>
    <p:sldLayoutId id="2147483875" r:id="rId14"/>
    <p:sldLayoutId id="2147483833" r:id="rId15"/>
    <p:sldLayoutId id="2147483847" r:id="rId16"/>
    <p:sldLayoutId id="2147483871" r:id="rId17"/>
    <p:sldLayoutId id="2147483837" r:id="rId18"/>
    <p:sldLayoutId id="2147483838" r:id="rId19"/>
    <p:sldLayoutId id="2147483844" r:id="rId20"/>
    <p:sldLayoutId id="2147483848" r:id="rId21"/>
    <p:sldLayoutId id="2147483849" r:id="rId22"/>
    <p:sldLayoutId id="2147483851" r:id="rId23"/>
    <p:sldLayoutId id="2147483854" r:id="rId24"/>
    <p:sldLayoutId id="2147483855" r:id="rId25"/>
    <p:sldLayoutId id="2147483856" r:id="rId26"/>
    <p:sldLayoutId id="2147483857" r:id="rId27"/>
    <p:sldLayoutId id="2147483864" r:id="rId28"/>
    <p:sldLayoutId id="2147483852" r:id="rId29"/>
    <p:sldLayoutId id="2147483858" r:id="rId30"/>
    <p:sldLayoutId id="2147483859" r:id="rId31"/>
    <p:sldLayoutId id="2147483860" r:id="rId32"/>
    <p:sldLayoutId id="2147483853" r:id="rId3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www.edie.net/news/6/Supermarket-fridges-kept-cool-by-Formula-One/"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www.aerofoil-energy.co.uk/"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edie.net/news/5/Timberland-and-Omni-United-create-sustainable-road-to-shoe-recycled-tyres/"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5" Type="http://schemas.openxmlformats.org/officeDocument/2006/relationships/hyperlink" Target="https://www.timberlandtires.com/" TargetMode="External"/><Relationship Id="rId4" Type="http://schemas.openxmlformats.org/officeDocument/2006/relationships/hyperlink" Target="https://www.omni-united.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missionpossiblepartnership.org/"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www.edie.net/news/6/Mission-Possible-Partnership--Hundreds-of-transport-and-industrial-businesses-form-climate-coaliti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edie.net/race-to-zero-retailers-forge-new-climate-focused-collaboration/"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www.edie.net/cop26-president-launches-challenge-to-deliver-net-zero-tipping-points-in-every-sector/"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bsr.org/en/about" TargetMode="External"/><Relationship Id="rId2" Type="http://schemas.openxmlformats.org/officeDocument/2006/relationships/hyperlink" Target="https://www.greenbiz.com/blog/2013/02/19/5-steps-successful-collaboration" TargetMode="External"/><Relationship Id="rId1" Type="http://schemas.openxmlformats.org/officeDocument/2006/relationships/slideLayout" Target="../slideLayouts/slideLayout14.xml"/><Relationship Id="rId5" Type="http://schemas.openxmlformats.org/officeDocument/2006/relationships/hyperlink" Target="https://www.bsr.org/en/our-insights/blog-view/six-things-i-have-learned-about-collaboration-for-sustainability" TargetMode="External"/><Relationship Id="rId4" Type="http://schemas.openxmlformats.org/officeDocument/2006/relationships/hyperlink" Target="http://www.bsr.org/en/our-insights/blog-view/five-new-collaborative-initiatives-for-bsr-members"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greenbiz.com/blog/2014/02/13/tech-companies-fail-track-conflict-minerals" TargetMode="External"/><Relationship Id="rId2" Type="http://schemas.openxmlformats.org/officeDocument/2006/relationships/hyperlink" Target="http://www.eiccoalition.org/" TargetMode="Externa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hyperlink" Target="http://www.bsr.org/en/topic/rana-plaza" TargetMode="External"/><Relationship Id="rId2" Type="http://schemas.openxmlformats.org/officeDocument/2006/relationships/hyperlink" Target="https://www.greenbiz.com/blog/2013/04/29/how-collaboration-creates-value-and-accelerates-change" TargetMode="External"/><Relationship Id="rId1" Type="http://schemas.openxmlformats.org/officeDocument/2006/relationships/slideLayout" Target="../slideLayouts/slideLayout14.xml"/><Relationship Id="rId4" Type="http://schemas.openxmlformats.org/officeDocument/2006/relationships/hyperlink" Target="https://www.greenbiz.com/blog/2014/04/24/have-supply-chains-changed-rana-plaza-tragedy"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hyperlink" Target="http://www.walgreensbootsalliance.com/" TargetMode="Externa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guardian.com/sustainable-business/2014/nov/17/10-things-we-learned-about-collaborating-for-sustainability" TargetMode="External"/><Relationship Id="rId2" Type="http://schemas.openxmlformats.org/officeDocument/2006/relationships/hyperlink" Target="https://www.greenbiz.com/article/6-ways-collaboration-can-boost-sustainability" TargetMode="External"/><Relationship Id="rId1" Type="http://schemas.openxmlformats.org/officeDocument/2006/relationships/slideLayout" Target="../slideLayouts/slideLayout14.xml"/><Relationship Id="rId4" Type="http://schemas.openxmlformats.org/officeDocument/2006/relationships/hyperlink" Target="https://eismea.ec.europa.eu/funding-opportunities/calls-proposals/sustainability-partnerships-smes-adopting-more-sustainable-practices-smp-cosme-2021-spp_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peoplemattersglobal.com/article/life-at-work/collaboration-through-integrative-thinking-27468" TargetMode="External"/><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www.forbes.com/sites/adigaskell/2017/06/22/new-study-finds-that-collaboration-drives-workplace-performance/#316dfe0f3d02" TargetMode="External"/><Relationship Id="rId2" Type="http://schemas.openxmlformats.org/officeDocument/2006/relationships/hyperlink" Target="https://hbr.org/2016/03/innovation-springs-from-the-unexpected-meeting-of-minds" TargetMode="External"/><Relationship Id="rId1" Type="http://schemas.openxmlformats.org/officeDocument/2006/relationships/slideLayout" Target="../slideLayouts/slideLayout14.xml"/><Relationship Id="rId5" Type="http://schemas.openxmlformats.org/officeDocument/2006/relationships/image" Target="../media/image11.jpeg"/><Relationship Id="rId4" Type="http://schemas.openxmlformats.org/officeDocument/2006/relationships/hyperlink" Target="https://www.atlassian.com/work-management/project-collaboration/collaborative-culture#:~:text=A%20collaborative%20culture%20is%20one%20where%20collaboration%20is,into%20the%20attitudes%20they%20take%20about%20that%20work."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hyperlink" Target="https://medium.com/@jasonkeath/partners-in-crime-the-power-of-finding-your-creative-collaborator-7d8aaf7af07b"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hyperlink" Target="https://www.atlassian.com/work-management/project-collaboration/brainstorming" TargetMode="Externa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thesprintbook.com/" TargetMode="Externa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3.png"/><Relationship Id="rId1" Type="http://schemas.openxmlformats.org/officeDocument/2006/relationships/slideLayout" Target="../slideLayouts/slideLayout26.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4.sv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medium.com/upskilling/ideation-play-isnt-just-for-kids-and-games-it-s-also-used-in-business-e545aeedfffc"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3.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s://pubs.rsc.org/en/content/articlehtml/2016/cp/c6cp00342g" TargetMode="External"/><Relationship Id="rId2" Type="http://schemas.openxmlformats.org/officeDocument/2006/relationships/image" Target="../media/image34.gif"/><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hyperlink" Target="https://www.rawpixel.com/image/322567/three-dimensional-men-jigsaw-pieces-teamwork" TargetMode="External"/><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tastewales.com/zones/clusters/sustainability/#:~:text=A%20well%20facilitated%20and%20productive%20Sustainability%20Cluster%20will,adopted%20by%20other%20Welsh%20Food%20and%20Drink%20Clusters." TargetMode="Externa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hyperlink" Target="https://ssci.se/en/news/facts-about-stockholm-uppsala-life-science-cluster" TargetMode="Externa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routledgehandbooks.com/doi/10.4324/9781003021339#:~:text=The%20Routledge%20Handbook%20of%20Research%20Methods%20for%20Social-Ecological,can%20be%20employed%20in%20social-ecological%20systems%20%28SES%29%20research ." TargetMode="Externa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hyperlink" Target="https://reospartners.com/sustainable-fashion-lab-addressing-working-conditions-and-inequalities-in-the-fashion-supply-chain-in-brazil/" TargetMode="Externa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hyperlink" Target="https://amsterdam.impacthub.net/ecosystems/food/" TargetMode="External"/><Relationship Id="rId2" Type="http://schemas.openxmlformats.org/officeDocument/2006/relationships/hyperlink" Target="https://amsterdam.impacthub.net/" TargetMode="External"/><Relationship Id="rId1" Type="http://schemas.openxmlformats.org/officeDocument/2006/relationships/slideLayout" Target="../slideLayouts/slideLayout14.xml"/><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3" Type="http://schemas.openxmlformats.org/officeDocument/2006/relationships/hyperlink" Target="https://collectively.org/en/" TargetMode="External"/><Relationship Id="rId2" Type="http://schemas.openxmlformats.org/officeDocument/2006/relationships/hyperlink" Target="http://www.tourismpartnership.org/what-we-do/products-programmes/hotel-carbon-measurement-initiative" TargetMode="Externa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www.rediscoverycentre.ie/about-us/funders-and-supporters/" TargetMode="External"/><Relationship Id="rId2" Type="http://schemas.openxmlformats.org/officeDocument/2006/relationships/hyperlink" Target="http://www.rediscoverycentre.ie/" TargetMode="Externa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hyperlink" Target="https://twitter.com/SFECproject" TargetMode="External"/><Relationship Id="rId7" Type="http://schemas.openxmlformats.org/officeDocument/2006/relationships/image" Target="../media/image44.png"/><Relationship Id="rId2" Type="http://schemas.openxmlformats.org/officeDocument/2006/relationships/hyperlink" Target="https://www.facebook.com/SFECproject" TargetMode="External"/><Relationship Id="rId1" Type="http://schemas.openxmlformats.org/officeDocument/2006/relationships/slideLayout" Target="../slideLayouts/slideLayout3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hyperlink" Target="https://www.linkedin.com/company/sfec-projec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hyperlink" Target="http://www.edie.net/news/5/Value-networks-hold-key-to-enabling-circular-economy/" TargetMode="External"/><Relationship Id="rId2" Type="http://schemas.openxmlformats.org/officeDocument/2006/relationships/hyperlink" Target="http://www.edie.net/blog/Better-together-Why-collaboration-is-more-important-than-ever/6097774" TargetMode="External"/><Relationship Id="rId1" Type="http://schemas.openxmlformats.org/officeDocument/2006/relationships/slideLayout" Target="../slideLayouts/slideLayout14.xml"/><Relationship Id="rId4" Type="http://schemas.openxmlformats.org/officeDocument/2006/relationships/hyperlink" Target="http://www.edie.net/search/search.asp?x=0&amp;y=0&amp;keywords=collaboration&amp;category=0&amp;channel=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interface.com/US/en-US/sustainability/sustainability-overview.html" TargetMode="External"/><Relationship Id="rId2" Type="http://schemas.openxmlformats.org/officeDocument/2006/relationships/hyperlink" Target="http://www.edie.net/news/5/How-Interface-is-turning-windscreens-into-carpets/" TargetMode="External"/><Relationship Id="rId1" Type="http://schemas.openxmlformats.org/officeDocument/2006/relationships/slideLayout" Target="../slideLayouts/slideLayout14.xml"/><Relationship Id="rId4" Type="http://schemas.openxmlformats.org/officeDocument/2006/relationships/hyperlink" Target="https://shark-solutions.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edie.net/news/5/How-Interface-is-turning-windscreens-into-carpets/" TargetMode="External"/><Relationship Id="rId2" Type="http://schemas.openxmlformats.org/officeDocument/2006/relationships/slideLayout" Target="../slideLayouts/slideLayout14.xml"/><Relationship Id="rId1" Type="http://schemas.openxmlformats.org/officeDocument/2006/relationships/video" Target="https://www.youtube.com/embed/ZG0Sqgfc7xA?feature=oembed" TargetMode="Externa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raphical user interface, text&#10;&#10;Description automatically generated">
            <a:extLst>
              <a:ext uri="{FF2B5EF4-FFF2-40B4-BE49-F238E27FC236}">
                <a16:creationId xmlns:a16="http://schemas.microsoft.com/office/drawing/2014/main" id="{8A6E204A-F985-5C76-B23F-81C41748957D}"/>
              </a:ext>
            </a:extLst>
          </p:cNvPr>
          <p:cNvPicPr>
            <a:picLocks noChangeAspect="1"/>
          </p:cNvPicPr>
          <p:nvPr/>
        </p:nvPicPr>
        <p:blipFill>
          <a:blip r:embed="rId2"/>
          <a:stretch>
            <a:fillRect/>
          </a:stretch>
        </p:blipFill>
        <p:spPr>
          <a:xfrm>
            <a:off x="2898019" y="5630906"/>
            <a:ext cx="8355390" cy="712474"/>
          </a:xfrm>
          <a:prstGeom prst="rect">
            <a:avLst/>
          </a:prstGeom>
        </p:spPr>
      </p:pic>
      <p:sp>
        <p:nvSpPr>
          <p:cNvPr id="8" name="Text Placeholder 6">
            <a:extLst>
              <a:ext uri="{FF2B5EF4-FFF2-40B4-BE49-F238E27FC236}">
                <a16:creationId xmlns:a16="http://schemas.microsoft.com/office/drawing/2014/main" id="{545CCA36-F185-3C9B-2420-111BEEF69FB1}"/>
              </a:ext>
            </a:extLst>
          </p:cNvPr>
          <p:cNvSpPr>
            <a:spLocks noGrp="1"/>
          </p:cNvSpPr>
          <p:nvPr>
            <p:ph type="body" sz="quarter" idx="15"/>
          </p:nvPr>
        </p:nvSpPr>
        <p:spPr>
          <a:xfrm>
            <a:off x="499714" y="2338956"/>
            <a:ext cx="5278651" cy="697353"/>
          </a:xfrm>
        </p:spPr>
        <p:txBody>
          <a:bodyPr vert="horz" lIns="91440" tIns="45720" rIns="91440" bIns="45720" rtlCol="0" anchor="t">
            <a:noAutofit/>
          </a:bodyPr>
          <a:lstStyle/>
          <a:p>
            <a:r>
              <a:rPr lang="en-IE" dirty="0">
                <a:cs typeface="Calibri"/>
              </a:rPr>
              <a:t>Module 6</a:t>
            </a:r>
          </a:p>
        </p:txBody>
      </p:sp>
      <p:sp>
        <p:nvSpPr>
          <p:cNvPr id="10" name="Text Placeholder 8">
            <a:extLst>
              <a:ext uri="{FF2B5EF4-FFF2-40B4-BE49-F238E27FC236}">
                <a16:creationId xmlns:a16="http://schemas.microsoft.com/office/drawing/2014/main" id="{999335A3-0E38-6668-38B8-708F5F579A81}"/>
              </a:ext>
            </a:extLst>
          </p:cNvPr>
          <p:cNvSpPr>
            <a:spLocks noGrp="1"/>
          </p:cNvSpPr>
          <p:nvPr>
            <p:ph type="body" sz="quarter" idx="16"/>
          </p:nvPr>
        </p:nvSpPr>
        <p:spPr>
          <a:xfrm>
            <a:off x="611017" y="3175939"/>
            <a:ext cx="5278651" cy="1262431"/>
          </a:xfrm>
        </p:spPr>
        <p:txBody>
          <a:bodyPr vert="horz" lIns="91440" tIns="45720" rIns="91440" bIns="45720" rtlCol="0" anchor="t">
            <a:normAutofit fontScale="92500" lnSpcReduction="20000"/>
          </a:bodyPr>
          <a:lstStyle/>
          <a:p>
            <a:r>
              <a:rPr lang="en-US" dirty="0"/>
              <a:t>Building Relations and Collaborating for Sustainable Success</a:t>
            </a:r>
          </a:p>
        </p:txBody>
      </p:sp>
    </p:spTree>
    <p:extLst>
      <p:ext uri="{BB962C8B-B14F-4D97-AF65-F5344CB8AC3E}">
        <p14:creationId xmlns:p14="http://schemas.microsoft.com/office/powerpoint/2010/main" val="1067684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5793"/>
            <a:ext cx="10153325" cy="64017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n-US" altLang="en-US" sz="2400" b="1">
                <a:solidFill>
                  <a:srgbClr val="0B582E"/>
                </a:solidFill>
                <a:latin typeface="+mn-lt"/>
              </a:rPr>
              <a:t>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a:t>
            </a:r>
            <a:r>
              <a:rPr lang="en-GB" sz="2800" b="1" i="0" u="sng">
                <a:solidFill>
                  <a:srgbClr val="FF8600"/>
                </a:solidFill>
                <a:effectLst/>
                <a:latin typeface="+mn-lt"/>
                <a:hlinkClick r:id="rId3"/>
              </a:rPr>
              <a:t>Formula One technology cools off supermarkets</a:t>
            </a:r>
            <a:endParaRPr lang="en-GB" sz="2800" b="1" i="0" u="sng">
              <a:solidFill>
                <a:srgbClr val="FF86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2400" b="0" i="0">
              <a:solidFill>
                <a:srgbClr val="1A1B39"/>
              </a:solidFill>
              <a:effectLst/>
              <a:latin typeface="Work Sans" pitchFamily="2" charset="0"/>
            </a:endParaRPr>
          </a:p>
          <a:p>
            <a:pPr algn="l" fontAlgn="base"/>
            <a:r>
              <a:rPr lang="en-GB" sz="2400" b="0" i="0">
                <a:solidFill>
                  <a:srgbClr val="1A1B39"/>
                </a:solidFill>
                <a:effectLst/>
                <a:latin typeface="+mn-lt"/>
              </a:rPr>
              <a:t>Formula One developers </a:t>
            </a:r>
            <a:r>
              <a:rPr lang="en-GB" sz="2400" b="0" i="0" u="sng">
                <a:solidFill>
                  <a:srgbClr val="1A1B39"/>
                </a:solidFill>
                <a:effectLst/>
                <a:latin typeface="+mn-lt"/>
                <a:hlinkClick r:id="rId3"/>
              </a:rPr>
              <a:t>Williams Advanced Engineering</a:t>
            </a:r>
            <a:r>
              <a:rPr lang="en-GB" sz="2400" b="0" i="0">
                <a:solidFill>
                  <a:srgbClr val="1A1B39"/>
                </a:solidFill>
                <a:effectLst/>
                <a:latin typeface="+mn-lt"/>
              </a:rPr>
              <a:t> worked with an energy start up to solve the growing problem of cold energy for supermarkets.</a:t>
            </a:r>
          </a:p>
          <a:p>
            <a:pPr algn="l" fontAlgn="base"/>
            <a:endParaRPr lang="en-GB" sz="2400">
              <a:solidFill>
                <a:srgbClr val="1A1B39"/>
              </a:solidFill>
              <a:latin typeface="+mn-lt"/>
            </a:endParaRPr>
          </a:p>
          <a:p>
            <a:pPr algn="l" fontAlgn="base"/>
            <a:r>
              <a:rPr lang="en-GB" sz="2400" b="0" i="0">
                <a:solidFill>
                  <a:srgbClr val="1A1B39"/>
                </a:solidFill>
                <a:effectLst/>
                <a:latin typeface="+mn-lt"/>
              </a:rPr>
              <a:t>Supermarkets are thought to account for almost 10% of the UK’s total energy usage, so developing new technology to reduce the burden of cold energy is vital for reducing the UK’s energy use in the long term.</a:t>
            </a:r>
          </a:p>
          <a:p>
            <a:pPr algn="l" fontAlgn="base"/>
            <a:endParaRPr lang="en-GB" sz="2400" b="0" i="0">
              <a:solidFill>
                <a:srgbClr val="1A1B39"/>
              </a:solidFill>
              <a:effectLst/>
              <a:latin typeface="+mn-lt"/>
            </a:endParaRPr>
          </a:p>
          <a:p>
            <a:pPr algn="l" fontAlgn="base"/>
            <a:r>
              <a:rPr lang="en-GB" sz="2400" b="0" i="0">
                <a:solidFill>
                  <a:srgbClr val="1A1B39"/>
                </a:solidFill>
                <a:effectLst/>
                <a:latin typeface="+mn-lt"/>
              </a:rPr>
              <a:t>The partnership with </a:t>
            </a:r>
            <a:r>
              <a:rPr lang="en-GB" sz="2400" b="0" i="0">
                <a:solidFill>
                  <a:srgbClr val="1A1B39"/>
                </a:solidFill>
                <a:effectLst/>
                <a:latin typeface="+mn-lt"/>
                <a:hlinkClick r:id="rId4"/>
              </a:rPr>
              <a:t>Aerofoil Energy </a:t>
            </a:r>
            <a:r>
              <a:rPr lang="en-GB" sz="2400" b="0" i="0">
                <a:solidFill>
                  <a:srgbClr val="1A1B39"/>
                </a:solidFill>
                <a:effectLst/>
                <a:latin typeface="+mn-lt"/>
              </a:rPr>
              <a:t>aims to develop new aerodynamic devices to reduce fridge energy consumption by more than 40%, with the partners having already worked together on producing new aerofoils for fridge flow technologies.</a:t>
            </a:r>
          </a:p>
          <a:p>
            <a:pPr algn="l" fontAlgn="base"/>
            <a:r>
              <a:rPr lang="en-GB" sz="2400" b="0" i="0">
                <a:solidFill>
                  <a:srgbClr val="1A1B39"/>
                </a:solidFill>
                <a:effectLst/>
                <a:latin typeface="+mn-lt"/>
              </a:rPr>
              <a:t>Sainsbury’s is trailed the product as part of its aim to reduce operational emissions by 30%.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1602827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55762"/>
            <a:ext cx="10153325"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fontAlgn="base"/>
            <a:br>
              <a:rPr kumimoji="0" lang="en-US" altLang="en-US" sz="2400" b="0" i="0" u="sng" strike="noStrike" cap="none" normalizeH="0" baseline="0">
                <a:ln>
                  <a:noFill/>
                </a:ln>
                <a:solidFill>
                  <a:srgbClr val="1A1B39"/>
                </a:solidFill>
                <a:effectLst/>
                <a:latin typeface="+mn-lt"/>
                <a:hlinkClick r:id="rId2"/>
              </a:rPr>
            </a:br>
            <a:r>
              <a:rPr lang="en-US" altLang="en-US" sz="2400" b="1">
                <a:solidFill>
                  <a:srgbClr val="0B582E"/>
                </a:solidFill>
                <a:latin typeface="+mn-lt"/>
              </a:rPr>
              <a:t>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a:t>
            </a:r>
            <a:r>
              <a:rPr lang="en-GB" sz="2400" b="0" i="0" u="sng">
                <a:solidFill>
                  <a:srgbClr val="FF8600"/>
                </a:solidFill>
                <a:effectLst/>
                <a:latin typeface="+mn-lt"/>
                <a:hlinkClick r:id="rId3"/>
              </a:rPr>
              <a:t> Timberland drives shoe sustainability with recycled tyres</a:t>
            </a:r>
            <a:endParaRPr lang="en-GB" sz="2400" b="0" i="0">
              <a:solidFill>
                <a:srgbClr val="1A1B39"/>
              </a:solidFill>
              <a:effectLst/>
              <a:latin typeface="+mn-lt"/>
            </a:endParaRPr>
          </a:p>
          <a:p>
            <a:pPr algn="l" fontAlgn="base"/>
            <a:r>
              <a:rPr lang="en-GB" sz="2400" b="0" i="0">
                <a:solidFill>
                  <a:srgbClr val="1A1B39"/>
                </a:solidFill>
                <a:effectLst/>
                <a:latin typeface="+mn-lt"/>
              </a:rPr>
              <a:t> </a:t>
            </a:r>
          </a:p>
          <a:p>
            <a:pPr algn="l" fontAlgn="base"/>
            <a:r>
              <a:rPr lang="en-GB" sz="2400" b="0" i="0">
                <a:solidFill>
                  <a:srgbClr val="1A1B39"/>
                </a:solidFill>
                <a:effectLst/>
                <a:latin typeface="+mn-lt"/>
              </a:rPr>
              <a:t>Out-door clothing producer Timberland found a new source for the rubber in its shoes in recycled tyres from tyre manufacturer </a:t>
            </a:r>
            <a:r>
              <a:rPr lang="en-GB" sz="2400" b="0" i="0">
                <a:solidFill>
                  <a:srgbClr val="1A1B39"/>
                </a:solidFill>
                <a:effectLst/>
                <a:latin typeface="+mn-lt"/>
                <a:hlinkClick r:id="rId4"/>
              </a:rPr>
              <a:t>Omni United.</a:t>
            </a:r>
            <a:endParaRPr lang="en-GB" sz="2400" b="0" i="0">
              <a:solidFill>
                <a:srgbClr val="1A1B39"/>
              </a:solidFill>
              <a:effectLst/>
              <a:latin typeface="+mn-lt"/>
            </a:endParaRPr>
          </a:p>
          <a:p>
            <a:pPr algn="l" fontAlgn="base"/>
            <a:endParaRPr lang="en-GB" sz="2400" b="0" i="0">
              <a:solidFill>
                <a:srgbClr val="1A1B39"/>
              </a:solidFill>
              <a:effectLst/>
              <a:latin typeface="+mn-lt"/>
            </a:endParaRPr>
          </a:p>
          <a:p>
            <a:pPr algn="l" fontAlgn="base"/>
            <a:r>
              <a:rPr lang="en-GB" sz="2400" b="0" i="0">
                <a:solidFill>
                  <a:srgbClr val="1A1B39"/>
                </a:solidFill>
                <a:effectLst/>
                <a:latin typeface="+mn-lt"/>
              </a:rPr>
              <a:t>The tyre and footwear industries are two of the largest users of virgin rubber, but the new range of tyres produced by Omni United would ensure no rubber goes to waste by setting them aside for reuse by Timberland under the new brand</a:t>
            </a:r>
            <a:r>
              <a:rPr lang="en-GB" sz="2400" b="0" i="0" u="sng">
                <a:solidFill>
                  <a:srgbClr val="1A1B39"/>
                </a:solidFill>
                <a:effectLst/>
                <a:latin typeface="+mn-lt"/>
                <a:hlinkClick r:id="rId5"/>
              </a:rPr>
              <a:t> Timberland Tires</a:t>
            </a:r>
            <a:r>
              <a:rPr lang="en-GB" sz="2400" b="0" i="0">
                <a:solidFill>
                  <a:srgbClr val="1A1B39"/>
                </a:solidFill>
                <a:effectLst/>
                <a:latin typeface="+mn-lt"/>
              </a:rPr>
              <a:t>.</a:t>
            </a:r>
          </a:p>
          <a:p>
            <a:pPr algn="l" fontAlgn="base"/>
            <a:endParaRPr lang="en-GB" sz="2400" b="0" i="0">
              <a:solidFill>
                <a:srgbClr val="1A1B39"/>
              </a:solidFill>
              <a:effectLst/>
              <a:latin typeface="+mn-lt"/>
            </a:endParaRPr>
          </a:p>
          <a:p>
            <a:pPr algn="l" fontAlgn="base"/>
            <a:r>
              <a:rPr lang="en-GB" sz="2400" b="0" i="0">
                <a:solidFill>
                  <a:srgbClr val="1A1B39"/>
                </a:solidFill>
                <a:effectLst/>
                <a:latin typeface="+mn-lt"/>
              </a:rPr>
              <a:t>Timberland president said the two businesses seemed “unlikely partners”, but highlighted: </a:t>
            </a:r>
            <a:r>
              <a:rPr lang="en-GB" sz="2400" b="1" i="1">
                <a:solidFill>
                  <a:srgbClr val="0B582E"/>
                </a:solidFill>
                <a:effectLst/>
                <a:latin typeface="+mn-lt"/>
              </a:rPr>
              <a:t>“Our shared values have given birth to tyres that express a lifestyle, deliver performance and safety, and prove that </a:t>
            </a:r>
            <a:r>
              <a:rPr lang="en-GB" sz="2400" b="1" i="1" u="sng">
                <a:solidFill>
                  <a:srgbClr val="0B582E"/>
                </a:solidFill>
                <a:effectLst/>
                <a:latin typeface="+mn-lt"/>
              </a:rPr>
              <a:t>sustainability can be so much more than a theory.</a:t>
            </a:r>
            <a:r>
              <a:rPr lang="en-GB" sz="2400" b="1" i="1">
                <a:solidFill>
                  <a:srgbClr val="0B582E"/>
                </a:solidFill>
                <a:effectLst/>
                <a:latin typeface="+mn-l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1144349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787037" y="98294"/>
            <a:ext cx="5581325"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n-US" altLang="en-US" sz="2400" b="1">
                <a:solidFill>
                  <a:srgbClr val="0B582E"/>
                </a:solidFill>
                <a:latin typeface="+mn-lt"/>
              </a:rPr>
              <a:t>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a:t>
            </a:r>
            <a:r>
              <a:rPr lang="en-GB" sz="2400" b="0" i="0">
                <a:solidFill>
                  <a:srgbClr val="1A1B39"/>
                </a:solidFill>
                <a:effectLst/>
                <a:latin typeface="Work Sans" pitchFamily="2" charset="0"/>
              </a:rPr>
              <a:t> </a:t>
            </a:r>
            <a:r>
              <a:rPr lang="en-GB" sz="2400" b="0" i="0" u="sng">
                <a:solidFill>
                  <a:srgbClr val="1A1B39"/>
                </a:solidFill>
                <a:effectLst/>
                <a:latin typeface="+mn-lt"/>
                <a:hlinkClick r:id="rId3"/>
              </a:rPr>
              <a:t>Mission Possible Partnership</a:t>
            </a:r>
            <a:r>
              <a:rPr lang="en-GB" sz="2400" b="0" i="0">
                <a:solidFill>
                  <a:srgbClr val="1A1B39"/>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GB"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2400" b="0" i="0">
                <a:solidFill>
                  <a:srgbClr val="1A1B39"/>
                </a:solidFill>
                <a:effectLst/>
                <a:latin typeface="+mn-lt"/>
              </a:rPr>
              <a:t>Some 400 heavy emitters from the transport and industrial sectors have formed the partnership aimed at accelerating the low-carbon transition, with financial backing from Amazon’s Jeff Bezos.</a:t>
            </a:r>
          </a:p>
          <a:p>
            <a:pPr marL="0" marR="0" lvl="0" indent="0" algn="l" defTabSz="914400" rtl="0" eaLnBrk="0" fontAlgn="base" latinLnBrk="0" hangingPunct="0">
              <a:lnSpc>
                <a:spcPct val="100000"/>
              </a:lnSpc>
              <a:spcBef>
                <a:spcPct val="0"/>
              </a:spcBef>
              <a:spcAft>
                <a:spcPct val="0"/>
              </a:spcAft>
              <a:buClrTx/>
              <a:buSzTx/>
              <a:buFontTx/>
              <a:buNone/>
              <a:tabLst/>
            </a:pPr>
            <a:endParaRPr lang="en-GB" sz="2400" b="0" i="0">
              <a:solidFill>
                <a:srgbClr val="1A1B39"/>
              </a:solidFill>
              <a:effectLst/>
              <a:latin typeface="+mn-lt"/>
            </a:endParaRPr>
          </a:p>
          <a:p>
            <a:pPr algn="l" fontAlgn="base"/>
            <a:r>
              <a:rPr lang="en-GB" sz="2400" b="0" i="0">
                <a:solidFill>
                  <a:srgbClr val="1A1B39"/>
                </a:solidFill>
                <a:effectLst/>
                <a:latin typeface="+mn-lt"/>
              </a:rPr>
              <a:t>Airbus, BASF, Boeing, Cargill, easyJet, Heathrow Airport, Royal DSM, Royal Dutch Shell and Volvo are </a:t>
            </a:r>
            <a:r>
              <a:rPr lang="en-GB" sz="2400" b="0" i="0" u="sng">
                <a:solidFill>
                  <a:srgbClr val="1A1B39"/>
                </a:solidFill>
                <a:effectLst/>
                <a:latin typeface="+mn-lt"/>
                <a:hlinkClick r:id="rId4"/>
              </a:rPr>
              <a:t>among the first corporate members of the Partnership</a:t>
            </a:r>
            <a:r>
              <a:rPr lang="en-GB" sz="2400" b="0" i="0">
                <a:solidFill>
                  <a:srgbClr val="1A1B39"/>
                </a:solidFill>
                <a:effectLst/>
                <a:latin typeface="+mn-lt"/>
              </a:rPr>
              <a:t>. The financial sector is also included Citi and Lloyds Register.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pic>
        <p:nvPicPr>
          <p:cNvPr id="4" name="Picture 3">
            <a:extLst>
              <a:ext uri="{FF2B5EF4-FFF2-40B4-BE49-F238E27FC236}">
                <a16:creationId xmlns:a16="http://schemas.microsoft.com/office/drawing/2014/main" id="{0D7D27D7-2ADC-A10E-C1C2-D8D85D657958}"/>
              </a:ext>
            </a:extLst>
          </p:cNvPr>
          <p:cNvPicPr>
            <a:picLocks noChangeAspect="1"/>
          </p:cNvPicPr>
          <p:nvPr/>
        </p:nvPicPr>
        <p:blipFill>
          <a:blip r:embed="rId5"/>
          <a:stretch>
            <a:fillRect/>
          </a:stretch>
        </p:blipFill>
        <p:spPr>
          <a:xfrm>
            <a:off x="7474688" y="2562446"/>
            <a:ext cx="4642884" cy="1876911"/>
          </a:xfrm>
          <a:prstGeom prst="rect">
            <a:avLst/>
          </a:prstGeom>
        </p:spPr>
      </p:pic>
      <p:pic>
        <p:nvPicPr>
          <p:cNvPr id="6" name="Picture 5">
            <a:extLst>
              <a:ext uri="{FF2B5EF4-FFF2-40B4-BE49-F238E27FC236}">
                <a16:creationId xmlns:a16="http://schemas.microsoft.com/office/drawing/2014/main" id="{AC4EB92F-2BEF-56E4-A29D-7DC7737800B1}"/>
              </a:ext>
            </a:extLst>
          </p:cNvPr>
          <p:cNvPicPr>
            <a:picLocks noChangeAspect="1"/>
          </p:cNvPicPr>
          <p:nvPr/>
        </p:nvPicPr>
        <p:blipFill>
          <a:blip r:embed="rId6"/>
          <a:stretch>
            <a:fillRect/>
          </a:stretch>
        </p:blipFill>
        <p:spPr>
          <a:xfrm>
            <a:off x="8197396" y="969911"/>
            <a:ext cx="3024242" cy="1337354"/>
          </a:xfrm>
          <a:prstGeom prst="rect">
            <a:avLst/>
          </a:prstGeom>
        </p:spPr>
      </p:pic>
    </p:spTree>
    <p:extLst>
      <p:ext uri="{BB962C8B-B14F-4D97-AF65-F5344CB8AC3E}">
        <p14:creationId xmlns:p14="http://schemas.microsoft.com/office/powerpoint/2010/main" val="400501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69202"/>
            <a:ext cx="10153325" cy="701730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n-US" altLang="en-US" sz="2400" b="1">
                <a:solidFill>
                  <a:srgbClr val="0B582E"/>
                </a:solidFill>
                <a:latin typeface="+mn-lt"/>
              </a:rPr>
              <a:t>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 </a:t>
            </a:r>
            <a:r>
              <a:rPr lang="en-GB" sz="2400">
                <a:hlinkClick r:id="rId3"/>
              </a:rPr>
              <a:t>Race to Zero: Retailers forge new climate-focused collaboration - </a:t>
            </a:r>
            <a:r>
              <a:rPr lang="en-GB" sz="2400" err="1">
                <a:hlinkClick r:id="rId3"/>
              </a:rPr>
              <a:t>edie</a:t>
            </a:r>
            <a:endParaRPr kumimoji="0" lang="en-US" altLang="en-US" sz="2400" b="1" i="0" u="sng" strike="noStrike" cap="none" normalizeH="0" baseline="0">
              <a:ln>
                <a:noFill/>
              </a:ln>
              <a:solidFill>
                <a:srgbClr val="1A1B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2400">
                <a:solidFill>
                  <a:srgbClr val="1A1B39"/>
                </a:solidFill>
                <a:latin typeface="+mn-lt"/>
              </a:rPr>
              <a:t>H&amp;M Group, Walmart, Kingfisher and Ikea's parent company Ingka Group have launched a new initiative designed to help retailers collaborate in overcoming challenges on the transition to net-zero. The initiative is being operated in partnership with the World Business Council for Sustainable Development (WBCSD) and the COP26 High-Level Climate Action Champions initiative, as part of the </a:t>
            </a:r>
            <a:r>
              <a:rPr lang="en-GB" altLang="en-US" sz="2400">
                <a:solidFill>
                  <a:srgbClr val="1A1B39"/>
                </a:solidFill>
                <a:latin typeface="+mn-lt"/>
                <a:hlinkClick r:id="rId4"/>
              </a:rPr>
              <a:t>Race to Zero Breakthroughs scheme</a:t>
            </a:r>
            <a:r>
              <a:rPr lang="en-GB" altLang="en-US" sz="2400">
                <a:solidFill>
                  <a:srgbClr val="1A1B39"/>
                </a:solidFill>
                <a:latin typeface="+mn-lt"/>
              </a:rPr>
              <a:t>.</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2400">
                <a:solidFill>
                  <a:srgbClr val="1A1B39"/>
                </a:solidFill>
                <a:latin typeface="+mn-lt"/>
              </a:rPr>
              <a:t>The Race to Zero Breakthroughs aims to deliver near-term “tipping points” for decarbonisation in the world’s largest and most-emitting business sectors. Aside from retail, collaborations were floated for sectors including finance, water, aviation, energy and manufacturing.</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GB" altLang="en-US" sz="2400">
                <a:solidFill>
                  <a:srgbClr val="1A1B39"/>
                </a:solidFill>
                <a:latin typeface="+mn-lt"/>
              </a:rPr>
              <a:t>Just 5% of retail businesses – by total global industry revenues – have committed to reducing the emissions of their value chains in line with the Paris Agreement.</a:t>
            </a: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02263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751682" y="374317"/>
            <a:ext cx="10146535" cy="61093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a:ln>
                  <a:noFill/>
                </a:ln>
                <a:solidFill>
                  <a:srgbClr val="312F30"/>
                </a:solidFill>
                <a:effectLst/>
                <a:latin typeface="+mn-lt"/>
              </a:rPr>
              <a:t>As we have seen,  </a:t>
            </a:r>
            <a:r>
              <a:rPr kumimoji="0" lang="en-US" altLang="en-US" sz="2300" b="0" i="0" u="sng" strike="noStrike" cap="none" normalizeH="0" baseline="0">
                <a:ln>
                  <a:noFill/>
                </a:ln>
                <a:solidFill>
                  <a:srgbClr val="333333"/>
                </a:solidFill>
                <a:effectLst/>
                <a:latin typeface="+mn-lt"/>
                <a:hlinkClick r:id="rId2"/>
              </a:rPr>
              <a:t>Corporate collaboration can drive</a:t>
            </a:r>
            <a:r>
              <a:rPr kumimoji="0" lang="en-US" altLang="en-US" sz="2300" b="0" i="0" u="none" strike="noStrike" cap="none" normalizeH="0" baseline="0">
                <a:ln>
                  <a:noFill/>
                </a:ln>
                <a:solidFill>
                  <a:srgbClr val="312F30"/>
                </a:solidFill>
                <a:effectLst/>
                <a:latin typeface="+mn-lt"/>
              </a:rPr>
              <a:t> exponentially greater impacts. It can foster innovative solutions, level the playing field, move an industry, raise expectations for partners, influence policy and catalyze change in myriad ways.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300" b="0" i="0" u="none" strike="noStrike" cap="none" normalizeH="0" baseline="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300" b="0" i="0" u="none" strike="noStrike" cap="none" normalizeH="0" baseline="0">
                <a:ln>
                  <a:noFill/>
                </a:ln>
                <a:solidFill>
                  <a:srgbClr val="000000"/>
                </a:solidFill>
                <a:effectLst/>
                <a:latin typeface="+mn-lt"/>
                <a:hlinkClick r:id="rId3"/>
              </a:rPr>
              <a:t>BSR™ </a:t>
            </a:r>
            <a:r>
              <a:rPr kumimoji="0" lang="en-GB" altLang="en-US" sz="2300" b="0" i="0" u="none" strike="noStrike" cap="none" normalizeH="0" baseline="0">
                <a:ln>
                  <a:noFill/>
                </a:ln>
                <a:solidFill>
                  <a:srgbClr val="000000"/>
                </a:solidFill>
                <a:effectLst/>
                <a:latin typeface="+mn-lt"/>
              </a:rPr>
              <a:t>is a sustainable business network and consultancy focused on creating a world in which all people can thrive on a healthy planet. With offices in Asia, Europe, and North America, BSR™ provides its 300+ member companies with insight, advice, and collaborative initiatives to help them see a changing world more clearly, create long-term value, and scale impact. </a:t>
            </a:r>
            <a:r>
              <a:rPr kumimoji="0" lang="en-US" altLang="en-US" sz="2300" b="0" i="0" u="none" strike="noStrike" cap="none" normalizeH="0" baseline="0">
                <a:ln>
                  <a:noFill/>
                </a:ln>
                <a:solidFill>
                  <a:srgbClr val="312F30"/>
                </a:solidFill>
                <a:effectLst/>
                <a:latin typeface="+mn-lt"/>
              </a:rPr>
              <a:t>BSR recently launched </a:t>
            </a:r>
            <a:r>
              <a:rPr kumimoji="0" lang="en-US" altLang="en-US" sz="2300" b="0" i="0" u="sng" strike="noStrike" cap="none" normalizeH="0" baseline="0">
                <a:ln>
                  <a:noFill/>
                </a:ln>
                <a:solidFill>
                  <a:srgbClr val="333333"/>
                </a:solidFill>
                <a:effectLst/>
                <a:latin typeface="+mn-lt"/>
                <a:hlinkClick r:id="rId4"/>
              </a:rPr>
              <a:t>five new collaborative initiatives for member </a:t>
            </a:r>
            <a:r>
              <a:rPr kumimoji="0" lang="en-US" altLang="en-US" sz="2300" b="0" i="0" u="none" strike="noStrike" cap="none" normalizeH="0" baseline="0">
                <a:ln>
                  <a:noFill/>
                </a:ln>
                <a:solidFill>
                  <a:srgbClr val="312F30"/>
                </a:solidFill>
                <a:effectLst/>
                <a:latin typeface="+mn-lt"/>
              </a:rPr>
              <a:t>companies. In the spirit of collaboration, </a:t>
            </a:r>
            <a:r>
              <a:rPr kumimoji="0" lang="en-GB" altLang="en-US" sz="2300" b="0" i="0" u="none" strike="noStrike" cap="none" normalizeH="0" baseline="0">
                <a:ln>
                  <a:noFill/>
                </a:ln>
                <a:solidFill>
                  <a:srgbClr val="312F30"/>
                </a:solidFill>
                <a:effectLst/>
                <a:latin typeface="+mn-lt"/>
                <a:hlinkClick r:id="rId5"/>
              </a:rPr>
              <a:t>LAURA GITMAN, Chief Operating Officer, BSR </a:t>
            </a:r>
            <a:r>
              <a:rPr kumimoji="0" lang="en-GB" altLang="en-US" sz="2300" b="0" i="0" u="none" strike="noStrike" cap="none" normalizeH="0" baseline="0">
                <a:ln>
                  <a:noFill/>
                </a:ln>
                <a:solidFill>
                  <a:srgbClr val="312F30"/>
                </a:solidFill>
                <a:effectLst/>
                <a:latin typeface="+mn-lt"/>
              </a:rPr>
              <a:t>shared this excellent advice in </a:t>
            </a:r>
            <a:r>
              <a:rPr kumimoji="0" lang="en-GB" altLang="en-US" sz="2300" b="1" i="0" u="none" strike="noStrike" cap="none" normalizeH="0" baseline="0">
                <a:ln>
                  <a:noFill/>
                </a:ln>
                <a:solidFill>
                  <a:srgbClr val="297239"/>
                </a:solidFill>
                <a:effectLst/>
                <a:latin typeface="+mn-lt"/>
              </a:rPr>
              <a:t>6 STEPS</a:t>
            </a:r>
            <a:r>
              <a:rPr kumimoji="0" lang="en-US" altLang="en-US" sz="2300" b="1" i="0" u="none" strike="noStrike" cap="none" normalizeH="0" baseline="0">
                <a:ln>
                  <a:noFill/>
                </a:ln>
                <a:solidFill>
                  <a:srgbClr val="297239"/>
                </a:solidFill>
                <a:effectLst/>
                <a:latin typeface="+mn-lt"/>
              </a:rPr>
              <a:t>. </a:t>
            </a:r>
            <a:endParaRPr lang="en-US" altLang="en-US" sz="2300" b="1">
              <a:solidFill>
                <a:srgbClr val="2972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300" b="0" i="0" u="none" strike="noStrike" cap="none" normalizeH="0" baseline="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1" i="0" u="none" strike="noStrike" cap="none" normalizeH="0" baseline="0">
                <a:ln>
                  <a:noFill/>
                </a:ln>
                <a:solidFill>
                  <a:srgbClr val="297239"/>
                </a:solidFill>
                <a:effectLst/>
                <a:latin typeface="+mn-lt"/>
              </a:rPr>
              <a:t>1. Don’t follow a template</a:t>
            </a:r>
            <a:endParaRPr kumimoji="0" lang="en-US" altLang="en-US" sz="23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300" b="0" i="0" u="none" strike="noStrike" cap="none" normalizeH="0" baseline="0">
                <a:ln>
                  <a:noFill/>
                </a:ln>
                <a:solidFill>
                  <a:srgbClr val="312F30"/>
                </a:solidFill>
                <a:effectLst/>
                <a:latin typeface="+mn-lt"/>
              </a:rPr>
              <a:t>Over the past decade, corporate sustainability collaborations have appeared to follow the same formula: Create industry solutions to a particular issue by forming an initiative with a multistakeholder governance structure. While these collaborations are important and powerful, they are not the only viable approach.</a:t>
            </a:r>
            <a:endParaRPr kumimoji="0" lang="en-US" altLang="en-US" sz="2300" b="0" i="0" u="none" strike="noStrike" cap="none" normalizeH="0" baseline="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9053801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949985" y="274289"/>
            <a:ext cx="10025349" cy="630942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kumimoji="0" lang="en-US" altLang="en-US" sz="2400" b="0" i="0" u="none" strike="noStrike" cap="none" normalizeH="0" baseline="0">
                <a:ln>
                  <a:noFill/>
                </a:ln>
                <a:solidFill>
                  <a:srgbClr val="312F30"/>
                </a:solidFill>
                <a:effectLst/>
                <a:latin typeface="+mn-lt"/>
              </a:rPr>
              <a:t>There is a need for a wide variety of collaborations: some within an industry, some multi-industry, some multistakeholder. Some are focused on standards and implementation, others on learning and sharing. But there is no one right way.  For example, t</a:t>
            </a:r>
            <a:r>
              <a:rPr lang="en-US" altLang="en-US" sz="2400">
                <a:solidFill>
                  <a:srgbClr val="312F30"/>
                </a:solidFill>
                <a:latin typeface="+mn-lt"/>
              </a:rPr>
              <a:t>he</a:t>
            </a:r>
            <a:r>
              <a:rPr kumimoji="0" lang="en-US" altLang="en-US" sz="2400" b="0" i="0" u="none" strike="noStrike" cap="none" normalizeH="0" baseline="0">
                <a:ln>
                  <a:noFill/>
                </a:ln>
                <a:solidFill>
                  <a:srgbClr val="312F30"/>
                </a:solidFill>
                <a:effectLst/>
                <a:latin typeface="+mn-lt"/>
              </a:rPr>
              <a:t> </a:t>
            </a:r>
            <a:r>
              <a:rPr kumimoji="0" lang="en-US" altLang="en-US" sz="2400" b="0" i="0" u="sng" strike="noStrike" cap="none" normalizeH="0" baseline="0">
                <a:ln>
                  <a:noFill/>
                </a:ln>
                <a:solidFill>
                  <a:srgbClr val="333333"/>
                </a:solidFill>
                <a:effectLst/>
                <a:latin typeface="+mn-lt"/>
                <a:hlinkClick r:id="rId2"/>
              </a:rPr>
              <a:t>Electronic Industry Citizenship Coalition</a:t>
            </a:r>
            <a:r>
              <a:rPr kumimoji="0" lang="en-US" altLang="en-US" sz="2400" b="0" i="0" u="none" strike="noStrike" cap="none" normalizeH="0" baseline="0">
                <a:ln>
                  <a:noFill/>
                </a:ln>
                <a:solidFill>
                  <a:srgbClr val="312F30"/>
                </a:solidFill>
                <a:effectLst/>
                <a:latin typeface="+mn-lt"/>
              </a:rPr>
              <a:t> grew from 15 to more than 50 electronics companies and institutionalized its own industry only</a:t>
            </a:r>
            <a:r>
              <a:rPr lang="en-US" altLang="en-US" sz="2400">
                <a:solidFill>
                  <a:srgbClr val="312F30"/>
                </a:solidFill>
                <a:latin typeface="+mn-lt"/>
              </a:rPr>
              <a:t> entity. </a:t>
            </a:r>
            <a:r>
              <a:rPr kumimoji="0" lang="en-US" altLang="en-US" sz="2400" b="0" i="0" u="none" strike="noStrike" cap="none" normalizeH="0" baseline="0">
                <a:ln>
                  <a:noFill/>
                </a:ln>
                <a:solidFill>
                  <a:srgbClr val="312F30"/>
                </a:solidFill>
                <a:effectLst/>
                <a:latin typeface="+mn-lt"/>
              </a:rPr>
              <a:t>EICC members represent the entire industry, from retailers and electronics brands to contract manufacturers and raw materials suppliers as </a:t>
            </a:r>
            <a:r>
              <a:rPr kumimoji="0" lang="en-US" altLang="en-US" sz="2400" b="0" i="0" u="sng" strike="noStrike" cap="none" normalizeH="0" baseline="0">
                <a:ln>
                  <a:noFill/>
                </a:ln>
                <a:solidFill>
                  <a:srgbClr val="333333"/>
                </a:solidFill>
                <a:effectLst/>
                <a:latin typeface="+mn-lt"/>
                <a:hlinkClick r:id="rId3"/>
              </a:rPr>
              <a:t>collaboration needed was across the complete supply chain</a:t>
            </a:r>
            <a:r>
              <a:rPr lang="en-US" altLang="en-US" sz="2400">
                <a:solidFill>
                  <a:srgbClr val="312F30"/>
                </a:solidFill>
                <a:latin typeface="+mn-lt"/>
              </a:rPr>
              <a:t>. </a:t>
            </a:r>
          </a:p>
          <a:p>
            <a:endParaRPr kumimoji="0" lang="en-US" altLang="en-US" sz="2200" b="0" i="0" u="none" strike="noStrike" cap="none" normalizeH="0" baseline="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297239"/>
                </a:solidFill>
                <a:effectLst/>
                <a:latin typeface="+mn-lt"/>
              </a:rPr>
              <a:t>2. Embrace good governance</a:t>
            </a:r>
            <a:endParaRPr kumimoji="0" lang="en-US" altLang="en-US" sz="24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312F30"/>
                </a:solidFill>
                <a:effectLst/>
                <a:latin typeface="+mn-lt"/>
              </a:rPr>
              <a:t>Regardless of what form they take; good governance is a critical part of improving performance or setting standards through formal collaborations. Take the time to define decision-making processes and roles, ensure sufficient administrative time and support staff and use effective meeting facilitation techniques. In some cases, this might mean hiring staff to ensure the long-term viability of the effort.</a:t>
            </a:r>
            <a:endParaRPr kumimoji="0" lang="en-US" altLang="en-US" sz="2400" b="0" i="0" u="none" strike="noStrike" cap="none" normalizeH="0" baseline="0">
              <a:ln>
                <a:noFill/>
              </a:ln>
              <a:solidFill>
                <a:schemeClr val="tx1"/>
              </a:solidFill>
              <a:effectLst/>
              <a:latin typeface="+mn-lt"/>
            </a:endParaRPr>
          </a:p>
          <a:p>
            <a:endParaRPr kumimoji="0" lang="en-US" altLang="en-US" sz="2200" b="0" i="0" u="none" strike="noStrike" cap="none" normalizeH="0" baseline="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514205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729648" y="612844"/>
            <a:ext cx="10025349" cy="56323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297239"/>
                </a:solidFill>
                <a:effectLst/>
                <a:latin typeface="+mn-lt"/>
              </a:rPr>
              <a:t>3. Take advantage of external pressure</a:t>
            </a:r>
            <a:endParaRPr kumimoji="0" lang="en-US" altLang="en-US" sz="24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sng" strike="noStrike" cap="none" normalizeH="0" baseline="0">
                <a:ln>
                  <a:noFill/>
                </a:ln>
                <a:solidFill>
                  <a:srgbClr val="333333"/>
                </a:solidFill>
                <a:effectLst/>
                <a:latin typeface="+mn-lt"/>
                <a:hlinkClick r:id="rId2"/>
              </a:rPr>
              <a:t>Collaboration can be challenging</a:t>
            </a:r>
            <a:r>
              <a:rPr kumimoji="0" lang="en-US" altLang="en-US" sz="2400" b="0" i="0" u="none" strike="noStrike" cap="none" normalizeH="0" baseline="0">
                <a:ln>
                  <a:noFill/>
                </a:ln>
                <a:solidFill>
                  <a:srgbClr val="312F30"/>
                </a:solidFill>
                <a:effectLst/>
                <a:latin typeface="+mn-lt"/>
              </a:rPr>
              <a:t> and sometimes needs to get an external push. The calamity at </a:t>
            </a:r>
            <a:r>
              <a:rPr kumimoji="0" lang="en-US" altLang="en-US" sz="2400" b="0" i="0" u="sng" strike="noStrike" cap="none" normalizeH="0" baseline="0">
                <a:ln>
                  <a:noFill/>
                </a:ln>
                <a:solidFill>
                  <a:srgbClr val="333333"/>
                </a:solidFill>
                <a:effectLst/>
                <a:latin typeface="+mn-lt"/>
                <a:hlinkClick r:id="rId3"/>
              </a:rPr>
              <a:t>Rana Plaza</a:t>
            </a:r>
            <a:r>
              <a:rPr kumimoji="0" lang="en-US" altLang="en-US" sz="2400" b="0" i="0" u="none" strike="noStrike" cap="none" normalizeH="0" baseline="0">
                <a:ln>
                  <a:noFill/>
                </a:ln>
                <a:solidFill>
                  <a:srgbClr val="312F30"/>
                </a:solidFill>
                <a:effectLst/>
                <a:latin typeface="+mn-lt"/>
              </a:rPr>
              <a:t> that killed more than 1,000 apparel workers in Bangladesh was both predictable and avoidable. But it spawned two new collaborative initiatives focused on systemic challenges to </a:t>
            </a:r>
            <a:r>
              <a:rPr kumimoji="0" lang="en-US" altLang="en-US" sz="2400" b="0" i="0" u="sng" strike="noStrike" cap="none" normalizeH="0" baseline="0">
                <a:ln>
                  <a:noFill/>
                </a:ln>
                <a:solidFill>
                  <a:srgbClr val="333333"/>
                </a:solidFill>
                <a:effectLst/>
                <a:latin typeface="+mn-lt"/>
                <a:hlinkClick r:id="rId4"/>
              </a:rPr>
              <a:t>health and safety within Bangladesh’s garment industry</a:t>
            </a:r>
            <a:r>
              <a:rPr lang="en-US" altLang="en-US" sz="2400">
                <a:solidFill>
                  <a:srgbClr val="312F30"/>
                </a:solidFill>
                <a:latin typeface="+mn-lt"/>
              </a:rPr>
              <a:t>, (social sustainability pillar from Module 1) </a:t>
            </a:r>
            <a:r>
              <a:rPr kumimoji="0" lang="en-US" altLang="en-US" sz="2400" b="0" i="0" u="none" strike="noStrike" cap="none" normalizeH="0" baseline="0">
                <a:ln>
                  <a:noFill/>
                </a:ln>
                <a:solidFill>
                  <a:srgbClr val="312F30"/>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312F30"/>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a:ln>
                  <a:noFill/>
                </a:ln>
                <a:solidFill>
                  <a:srgbClr val="297239"/>
                </a:solidFill>
                <a:effectLst/>
                <a:latin typeface="+mn-lt"/>
              </a:rPr>
              <a:t>4. Focus on the long term and recommit to your purpose</a:t>
            </a:r>
            <a:endParaRPr kumimoji="0" lang="en-US" altLang="en-US" sz="2400" b="0" i="0" u="none" strike="noStrike" cap="none" normalizeH="0" baseline="0">
              <a:ln>
                <a:noFill/>
              </a:ln>
              <a:solidFill>
                <a:srgbClr val="2972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312F30"/>
                </a:solidFill>
                <a:effectLst/>
                <a:latin typeface="+mn-lt"/>
              </a:rPr>
              <a:t>Collaborations take a lot of compromise, and sometimes they require two steps backward just to take one step forward. As with any long-standing relationship, it’s important to focus on the long term and remember why the group came together in the first place. Assist members to remember the value they were seeking in that collaboration. That commitment provides a foundation for healthy debate and the motivation to push through the difficulties.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1106677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1949985" y="612844"/>
            <a:ext cx="10025349" cy="563231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l"/>
            <a:r>
              <a:rPr lang="en-GB" sz="2400" b="1" i="0">
                <a:solidFill>
                  <a:srgbClr val="297239"/>
                </a:solidFill>
                <a:effectLst/>
                <a:latin typeface="+mn-lt"/>
              </a:rPr>
              <a:t>5. Know when to move on. </a:t>
            </a:r>
          </a:p>
          <a:p>
            <a:pPr algn="l"/>
            <a:r>
              <a:rPr lang="en-GB" sz="2400" b="0" i="0">
                <a:solidFill>
                  <a:srgbClr val="000000"/>
                </a:solidFill>
                <a:effectLst/>
                <a:latin typeface="proxima-nova"/>
              </a:rPr>
              <a:t>Often, we associate ending an effort with failure, when it’s actually a sign of success. Every group should review progress annually and assess whether it makes sense to continue. For three years, Laura led the Licensing Working Group, which comprised media and entertainment companies focused on helping licensees improve their social and environmental performance. The group achieved a lot and then asked, “Now what?” They recognized that they had accomplished our goals, and the next step was for individual companies to integrate the lessons. So, they sunset the group. Too often groups in similar situations struggle to find a purpose to stay together. Instead, we should celebrate these endings, as there is plenty more work to do in other areas.</a:t>
            </a:r>
          </a:p>
          <a:p>
            <a:pPr algn="l"/>
            <a:endParaRPr lang="en-GB" sz="2400" b="0" i="0">
              <a:solidFill>
                <a:srgbClr val="6E6E6E"/>
              </a:solidFill>
              <a:effectLst/>
              <a:latin typeface="proxima-nova"/>
            </a:endParaRPr>
          </a:p>
          <a:p>
            <a:pPr algn="l"/>
            <a:r>
              <a:rPr lang="en-GB" sz="2400" b="1" i="0">
                <a:solidFill>
                  <a:srgbClr val="297239"/>
                </a:solidFill>
                <a:effectLst/>
                <a:latin typeface="proxima-nova"/>
              </a:rPr>
              <a:t>6. Be open to informal collaboration. </a:t>
            </a:r>
          </a:p>
          <a:p>
            <a:pPr algn="l"/>
            <a:r>
              <a:rPr lang="en-GB" sz="2400" b="0" i="0">
                <a:solidFill>
                  <a:srgbClr val="000000"/>
                </a:solidFill>
                <a:effectLst/>
                <a:latin typeface="proxima-nova"/>
              </a:rPr>
              <a:t>Many informal networks play an important role in collaboration as well.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312F30"/>
                </a:solidFill>
                <a:effectLst/>
                <a:latin typeface="+mn-l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3166183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69922" y="1658656"/>
            <a:ext cx="9991705" cy="3540688"/>
          </a:xfrm>
        </p:spPr>
        <p:txBody>
          <a:bodyPr>
            <a:normAutofit fontScale="25000" lnSpcReduction="20000"/>
          </a:bodyPr>
          <a:lstStyle/>
          <a:p>
            <a:pPr marL="0" indent="0" algn="l" fontAlgn="base">
              <a:lnSpc>
                <a:spcPct val="120000"/>
              </a:lnSpc>
            </a:pPr>
            <a:r>
              <a:rPr lang="en-GB" sz="9600" b="1" i="0">
                <a:solidFill>
                  <a:srgbClr val="297239"/>
                </a:solidFill>
                <a:effectLst/>
              </a:rPr>
              <a:t>KEY INSIGHTS FROM EXPERIENCED COLLABORATORS</a:t>
            </a:r>
          </a:p>
          <a:p>
            <a:pPr marL="571500" indent="-571500" fontAlgn="base">
              <a:lnSpc>
                <a:spcPct val="120000"/>
              </a:lnSpc>
              <a:buFont typeface="Arial" panose="020B0604020202020204" pitchFamily="34" charset="0"/>
              <a:buChar char="•"/>
            </a:pPr>
            <a:r>
              <a:rPr lang="en-GB" sz="9600" b="0" i="0">
                <a:solidFill>
                  <a:srgbClr val="000000"/>
                </a:solidFill>
                <a:effectLst/>
              </a:rPr>
              <a:t>Most collaborations start small. Designing the membership criteria to accommodate future growth, new partners, and cross-industry participation is important in order to increase the future impact of the collaboration and attract a good mix of partners with valuable expertise and capabilities.</a:t>
            </a:r>
            <a:endParaRPr lang="en-GB" sz="9600">
              <a:solidFill>
                <a:srgbClr val="484835"/>
              </a:solidFill>
            </a:endParaRPr>
          </a:p>
          <a:p>
            <a:pPr marL="571500" indent="-571500" fontAlgn="base">
              <a:lnSpc>
                <a:spcPct val="120000"/>
              </a:lnSpc>
              <a:buFont typeface="Arial" panose="020B0604020202020204" pitchFamily="34" charset="0"/>
              <a:buChar char="•"/>
            </a:pPr>
            <a:r>
              <a:rPr lang="en-GB" sz="9600" b="0" i="0">
                <a:solidFill>
                  <a:srgbClr val="000000"/>
                </a:solidFill>
                <a:effectLst/>
              </a:rPr>
              <a:t>Successful collaborations evolve and attract new partners. </a:t>
            </a:r>
          </a:p>
          <a:p>
            <a:pPr marL="571500" indent="-571500" fontAlgn="base">
              <a:lnSpc>
                <a:spcPct val="120000"/>
              </a:lnSpc>
              <a:buFont typeface="Arial" panose="020B0604020202020204" pitchFamily="34" charset="0"/>
              <a:buChar char="•"/>
            </a:pPr>
            <a:r>
              <a:rPr lang="en-GB" sz="9600" b="0" i="0">
                <a:solidFill>
                  <a:srgbClr val="000000"/>
                </a:solidFill>
                <a:effectLst/>
              </a:rPr>
              <a:t>Membership criteria should define the expected contributions from each member such as financial support, human resources, time, and intellectual property. </a:t>
            </a:r>
            <a:r>
              <a:rPr lang="en-GB" sz="9600">
                <a:solidFill>
                  <a:srgbClr val="000000"/>
                </a:solidFill>
              </a:rPr>
              <a:t>A</a:t>
            </a:r>
            <a:r>
              <a:rPr lang="en-GB" sz="9600" b="0" i="0">
                <a:solidFill>
                  <a:srgbClr val="000000"/>
                </a:solidFill>
                <a:effectLst/>
              </a:rPr>
              <a:t>n ad-hoc volunteer approach to resources and time may create disproportionate commitment and, therefore, tension among members.</a:t>
            </a:r>
          </a:p>
          <a:p>
            <a:pPr marL="571500" indent="-571500" fontAlgn="base">
              <a:lnSpc>
                <a:spcPct val="120000"/>
              </a:lnSpc>
              <a:buFont typeface="Arial" panose="020B0604020202020204" pitchFamily="34" charset="0"/>
              <a:buChar char="•"/>
            </a:pPr>
            <a:r>
              <a:rPr lang="en-GB" sz="9600" b="0" i="0">
                <a:solidFill>
                  <a:srgbClr val="000000"/>
                </a:solidFill>
                <a:effectLst/>
              </a:rPr>
              <a:t>Financial contribution models can be as diverse as the different collaboration models. Members may pay the same participation fee or provide tiered contributions depending on size, membership status, level of participation, or other criteria.</a:t>
            </a:r>
          </a:p>
          <a:p>
            <a:pPr marL="571500" indent="-571500" fontAlgn="base">
              <a:buFont typeface="Arial" panose="020B0604020202020204" pitchFamily="34" charset="0"/>
              <a:buChar char="•"/>
            </a:pPr>
            <a:endParaRPr lang="en-GB" b="0" i="0">
              <a:solidFill>
                <a:srgbClr val="484835"/>
              </a:solidFill>
              <a:effectLst/>
              <a:latin typeface="ProximaNova"/>
            </a:endParaRPr>
          </a:p>
        </p:txBody>
      </p:sp>
    </p:spTree>
    <p:extLst>
      <p:ext uri="{BB962C8B-B14F-4D97-AF65-F5344CB8AC3E}">
        <p14:creationId xmlns:p14="http://schemas.microsoft.com/office/powerpoint/2010/main" val="3468071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52965" y="1658656"/>
            <a:ext cx="9646298" cy="3540688"/>
          </a:xfrm>
        </p:spPr>
        <p:txBody>
          <a:bodyPr>
            <a:normAutofit fontScale="25000" lnSpcReduction="20000"/>
          </a:bodyPr>
          <a:lstStyle/>
          <a:p>
            <a:pPr marL="0" indent="0" algn="l" fontAlgn="base"/>
            <a:r>
              <a:rPr lang="en-GB" sz="9600" b="1" i="0">
                <a:solidFill>
                  <a:srgbClr val="297239"/>
                </a:solidFill>
                <a:effectLst/>
              </a:rPr>
              <a:t>KEY INSIGHTS FROM EXPERIENCED COLLABORATORS</a:t>
            </a:r>
          </a:p>
          <a:p>
            <a:pPr marL="571500" indent="-571500" fontAlgn="base">
              <a:lnSpc>
                <a:spcPct val="120000"/>
              </a:lnSpc>
              <a:buFont typeface="Arial" panose="020B0604020202020204" pitchFamily="34" charset="0"/>
              <a:buChar char="•"/>
            </a:pPr>
            <a:r>
              <a:rPr lang="en-GB" sz="9600" b="0" i="0">
                <a:solidFill>
                  <a:srgbClr val="000000"/>
                </a:solidFill>
                <a:effectLst/>
              </a:rPr>
              <a:t>Transparent communication within the partner organizations, among partners, and externally with stakeholders supports the success of the collaboration.</a:t>
            </a:r>
          </a:p>
          <a:p>
            <a:pPr marL="571500" indent="-571500" fontAlgn="base">
              <a:lnSpc>
                <a:spcPct val="120000"/>
              </a:lnSpc>
              <a:buFont typeface="Arial" panose="020B0604020202020204" pitchFamily="34" charset="0"/>
              <a:buChar char="•"/>
            </a:pPr>
            <a:r>
              <a:rPr lang="en-GB" sz="9600" b="0" i="0">
                <a:solidFill>
                  <a:srgbClr val="000000"/>
                </a:solidFill>
                <a:effectLst/>
              </a:rPr>
              <a:t>Every collaboration has numerous stakeholders with different motivations, agendas, and areas of influence. Mapping them is important to identify stakeholders who are interested in solving problems. Engaging these stakeholders, interested in finding solutions, helps the collaboration make progress, establish credibility, and find trusted partners to spread its story. Convening a circle of “critical friends” from academia, </a:t>
            </a:r>
            <a:r>
              <a:rPr lang="en-GB" sz="9600" b="0" i="0" err="1">
                <a:solidFill>
                  <a:srgbClr val="000000"/>
                </a:solidFill>
                <a:effectLst/>
              </a:rPr>
              <a:t>nonprofits</a:t>
            </a:r>
            <a:r>
              <a:rPr lang="en-GB" sz="9600" b="0" i="0">
                <a:solidFill>
                  <a:srgbClr val="000000"/>
                </a:solidFill>
                <a:effectLst/>
              </a:rPr>
              <a:t>, media, and standard setters (a concept developed by Richard Ellis, VP CSR </a:t>
            </a:r>
            <a:r>
              <a:rPr lang="en-GB" sz="9600" b="0" i="0" u="none" strike="noStrike">
                <a:solidFill>
                  <a:srgbClr val="2F7AAA"/>
                </a:solidFill>
                <a:effectLst/>
                <a:hlinkClick r:id="rId2"/>
              </a:rPr>
              <a:t>Walgreens Boots Alliance</a:t>
            </a:r>
            <a:r>
              <a:rPr lang="en-GB" sz="9600" b="0" i="0">
                <a:solidFill>
                  <a:srgbClr val="000000"/>
                </a:solidFill>
                <a:effectLst/>
              </a:rPr>
              <a:t>) is highly valuable because of their different capabilities, technical expertise, and perspective. Successful collaborations not only educate stakeholders, but also are about creating a shared vision and partnering with them</a:t>
            </a:r>
            <a:endParaRPr lang="en-GB" sz="9600" b="0" i="0">
              <a:solidFill>
                <a:srgbClr val="484835"/>
              </a:solidFill>
              <a:effectLst/>
            </a:endParaRPr>
          </a:p>
          <a:p>
            <a:pPr marL="571500" indent="-571500" fontAlgn="base">
              <a:buFont typeface="Arial" panose="020B0604020202020204" pitchFamily="34" charset="0"/>
              <a:buChar char="•"/>
            </a:pPr>
            <a:endParaRPr lang="en-GB" b="0" i="0">
              <a:solidFill>
                <a:srgbClr val="484835"/>
              </a:solidFill>
              <a:effectLst/>
              <a:latin typeface="ProximaNova"/>
            </a:endParaRPr>
          </a:p>
        </p:txBody>
      </p:sp>
    </p:spTree>
    <p:extLst>
      <p:ext uri="{BB962C8B-B14F-4D97-AF65-F5344CB8AC3E}">
        <p14:creationId xmlns:p14="http://schemas.microsoft.com/office/powerpoint/2010/main" val="56208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B1D17C-636F-5140-A8D0-F52811291F13}"/>
              </a:ext>
            </a:extLst>
          </p:cNvPr>
          <p:cNvSpPr>
            <a:spLocks noGrp="1"/>
          </p:cNvSpPr>
          <p:nvPr>
            <p:ph type="body" sz="quarter" idx="15"/>
          </p:nvPr>
        </p:nvSpPr>
        <p:spPr/>
        <p:txBody>
          <a:bodyPr/>
          <a:lstStyle/>
          <a:p>
            <a:r>
              <a:rPr lang="en-US"/>
              <a:t>01</a:t>
            </a:r>
          </a:p>
        </p:txBody>
      </p:sp>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848228" y="1143458"/>
            <a:ext cx="4306395" cy="3655533"/>
          </a:xfrm>
        </p:spPr>
        <p:txBody>
          <a:bodyPr vert="horz" lIns="91440" tIns="45720" rIns="91440" bIns="45720" rtlCol="0" anchor="t">
            <a:normAutofit/>
          </a:bodyPr>
          <a:lstStyle/>
          <a:p>
            <a:pPr marL="0" indent="0"/>
            <a:r>
              <a:rPr lang="en-US" dirty="0">
                <a:cs typeface="Calibri"/>
              </a:rPr>
              <a:t>Our final module explores how SMEs can make a lasting impact by focusing on the multiplier power of collaborations in achieving systematic change. </a:t>
            </a: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6848229" y="-58159"/>
            <a:ext cx="4342424" cy="1473164"/>
          </a:xfrm>
        </p:spPr>
        <p:txBody>
          <a:bodyPr/>
          <a:lstStyle/>
          <a:p>
            <a:r>
              <a:rPr lang="en-US"/>
              <a:t>Module 6</a:t>
            </a:r>
          </a:p>
        </p:txBody>
      </p:sp>
      <p:sp>
        <p:nvSpPr>
          <p:cNvPr id="5" name="Text Placeholder 4">
            <a:extLst>
              <a:ext uri="{FF2B5EF4-FFF2-40B4-BE49-F238E27FC236}">
                <a16:creationId xmlns:a16="http://schemas.microsoft.com/office/drawing/2014/main" id="{57CFEBEE-F439-5941-9B36-AE0B80561526}"/>
              </a:ext>
            </a:extLst>
          </p:cNvPr>
          <p:cNvSpPr>
            <a:spLocks noGrp="1"/>
          </p:cNvSpPr>
          <p:nvPr>
            <p:ph type="body" sz="quarter" idx="19"/>
          </p:nvPr>
        </p:nvSpPr>
        <p:spPr/>
        <p:txBody>
          <a:bodyPr>
            <a:normAutofit/>
          </a:bodyPr>
          <a:lstStyle/>
          <a:p>
            <a:r>
              <a:rPr lang="en-US"/>
              <a:t>02</a:t>
            </a:r>
          </a:p>
        </p:txBody>
      </p:sp>
      <p:sp>
        <p:nvSpPr>
          <p:cNvPr id="6" name="Text Placeholder 5">
            <a:extLst>
              <a:ext uri="{FF2B5EF4-FFF2-40B4-BE49-F238E27FC236}">
                <a16:creationId xmlns:a16="http://schemas.microsoft.com/office/drawing/2014/main" id="{5F3BE127-1972-2149-A871-7EDBFF4C6509}"/>
              </a:ext>
            </a:extLst>
          </p:cNvPr>
          <p:cNvSpPr>
            <a:spLocks noGrp="1"/>
          </p:cNvSpPr>
          <p:nvPr>
            <p:ph type="body" sz="quarter" idx="20"/>
          </p:nvPr>
        </p:nvSpPr>
        <p:spPr>
          <a:xfrm>
            <a:off x="1129112" y="524362"/>
            <a:ext cx="4964818" cy="720000"/>
          </a:xfrm>
        </p:spPr>
        <p:txBody>
          <a:bodyPr/>
          <a:lstStyle/>
          <a:p>
            <a:r>
              <a:rPr lang="en-US"/>
              <a:t>Collaborating for Sustainable Success</a:t>
            </a:r>
          </a:p>
        </p:txBody>
      </p:sp>
      <p:sp>
        <p:nvSpPr>
          <p:cNvPr id="7" name="Text Placeholder 6">
            <a:extLst>
              <a:ext uri="{FF2B5EF4-FFF2-40B4-BE49-F238E27FC236}">
                <a16:creationId xmlns:a16="http://schemas.microsoft.com/office/drawing/2014/main" id="{83C1F9A6-4D9A-4F43-80A1-273E7574FECA}"/>
              </a:ext>
            </a:extLst>
          </p:cNvPr>
          <p:cNvSpPr>
            <a:spLocks noGrp="1"/>
          </p:cNvSpPr>
          <p:nvPr>
            <p:ph type="body" sz="quarter" idx="21"/>
          </p:nvPr>
        </p:nvSpPr>
        <p:spPr/>
        <p:txBody>
          <a:bodyPr>
            <a:normAutofit/>
          </a:bodyPr>
          <a:lstStyle/>
          <a:p>
            <a:r>
              <a:rPr lang="en-US"/>
              <a:t>03</a:t>
            </a:r>
          </a:p>
        </p:txBody>
      </p:sp>
      <p:sp>
        <p:nvSpPr>
          <p:cNvPr id="8" name="Text Placeholder 7">
            <a:extLst>
              <a:ext uri="{FF2B5EF4-FFF2-40B4-BE49-F238E27FC236}">
                <a16:creationId xmlns:a16="http://schemas.microsoft.com/office/drawing/2014/main" id="{966A4522-F52C-474E-9325-F84F586B963C}"/>
              </a:ext>
            </a:extLst>
          </p:cNvPr>
          <p:cNvSpPr>
            <a:spLocks noGrp="1"/>
          </p:cNvSpPr>
          <p:nvPr>
            <p:ph type="body" sz="quarter" idx="22"/>
          </p:nvPr>
        </p:nvSpPr>
        <p:spPr>
          <a:xfrm>
            <a:off x="1145267" y="1384210"/>
            <a:ext cx="4964818" cy="682327"/>
          </a:xfrm>
        </p:spPr>
        <p:txBody>
          <a:bodyPr/>
          <a:lstStyle/>
          <a:p>
            <a:r>
              <a:rPr lang="en-GB"/>
              <a:t>Collaborative Culture</a:t>
            </a:r>
            <a:endParaRPr lang="en-US"/>
          </a:p>
        </p:txBody>
      </p:sp>
      <p:sp>
        <p:nvSpPr>
          <p:cNvPr id="10" name="Text Placeholder 9">
            <a:extLst>
              <a:ext uri="{FF2B5EF4-FFF2-40B4-BE49-F238E27FC236}">
                <a16:creationId xmlns:a16="http://schemas.microsoft.com/office/drawing/2014/main" id="{9E8F020C-526C-5E4E-A8EA-A831A495C642}"/>
              </a:ext>
            </a:extLst>
          </p:cNvPr>
          <p:cNvSpPr>
            <a:spLocks noGrp="1"/>
          </p:cNvSpPr>
          <p:nvPr>
            <p:ph type="body" sz="quarter" idx="24"/>
          </p:nvPr>
        </p:nvSpPr>
        <p:spPr>
          <a:xfrm>
            <a:off x="1145267" y="2231868"/>
            <a:ext cx="4964818" cy="720000"/>
          </a:xfrm>
        </p:spPr>
        <p:txBody>
          <a:bodyPr/>
          <a:lstStyle/>
          <a:p>
            <a:r>
              <a:rPr lang="en-US"/>
              <a:t>The Power of Clusters and Ecosystems</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4D29FE-569A-4F05-16BD-5438FC296C19}"/>
              </a:ext>
            </a:extLst>
          </p:cNvPr>
          <p:cNvSpPr>
            <a:spLocks noChangeArrowheads="1"/>
          </p:cNvSpPr>
          <p:nvPr/>
        </p:nvSpPr>
        <p:spPr bwMode="auto">
          <a:xfrm>
            <a:off x="6477919" y="619120"/>
            <a:ext cx="5574534" cy="230832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GB" sz="2400">
                <a:latin typeface="+mn-lt"/>
                <a:hlinkClick r:id="rId2"/>
              </a:rPr>
              <a:t>6 ways collaboration can boost sustainability | </a:t>
            </a:r>
            <a:r>
              <a:rPr lang="en-GB" sz="2400" err="1">
                <a:latin typeface="+mn-lt"/>
                <a:hlinkClick r:id="rId2"/>
              </a:rPr>
              <a:t>Greenbiz</a:t>
            </a:r>
            <a:r>
              <a:rPr kumimoji="0" lang="en-US" altLang="en-US" sz="2400" b="0" i="0" u="none" strike="noStrike" cap="none" normalizeH="0" baseline="0">
                <a:ln>
                  <a:noFill/>
                </a:ln>
                <a:solidFill>
                  <a:srgbClr val="312F30"/>
                </a:solidFill>
                <a:effectLst/>
                <a:latin typeface="+mn-l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rgbClr val="312F3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lang="en-GB" sz="2400">
                <a:latin typeface="+mn-lt"/>
                <a:hlinkClick r:id="rId3"/>
              </a:rPr>
              <a:t>10 things we learned about collaborating for sustainability | Guardian sustainable business | The Guardian</a:t>
            </a:r>
            <a:endParaRPr kumimoji="0" lang="en-US" altLang="en-US" sz="2400" b="0" i="0" u="none" strike="noStrike" cap="none" normalizeH="0" baseline="0">
              <a:ln>
                <a:noFill/>
              </a:ln>
              <a:solidFill>
                <a:schemeClr val="tx1"/>
              </a:solidFill>
              <a:effectLst/>
              <a:latin typeface="+mn-lt"/>
            </a:endParaRPr>
          </a:p>
        </p:txBody>
      </p:sp>
      <p:sp>
        <p:nvSpPr>
          <p:cNvPr id="4" name="AutoShape 2">
            <a:extLst>
              <a:ext uri="{FF2B5EF4-FFF2-40B4-BE49-F238E27FC236}">
                <a16:creationId xmlns:a16="http://schemas.microsoft.com/office/drawing/2014/main" id="{C7635AF7-14F4-3718-45CB-E120C4CDCA50}"/>
              </a:ext>
            </a:extLst>
          </p:cNvPr>
          <p:cNvSpPr>
            <a:spLocks noChangeAspect="1" noChangeArrowheads="1"/>
          </p:cNvSpPr>
          <p:nvPr/>
        </p:nvSpPr>
        <p:spPr bwMode="auto">
          <a:xfrm>
            <a:off x="34128075" y="952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
        <p:nvSpPr>
          <p:cNvPr id="3" name="Text Placeholder 3">
            <a:extLst>
              <a:ext uri="{FF2B5EF4-FFF2-40B4-BE49-F238E27FC236}">
                <a16:creationId xmlns:a16="http://schemas.microsoft.com/office/drawing/2014/main" id="{ADC9D6A8-16A0-515B-B81B-B556F245EA6C}"/>
              </a:ext>
            </a:extLst>
          </p:cNvPr>
          <p:cNvSpPr txBox="1">
            <a:spLocks/>
          </p:cNvSpPr>
          <p:nvPr/>
        </p:nvSpPr>
        <p:spPr>
          <a:xfrm>
            <a:off x="1828800" y="823293"/>
            <a:ext cx="4163428" cy="57787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t>DELVE DEEPER ..</a:t>
            </a:r>
          </a:p>
          <a:p>
            <a:pPr marL="0" indent="0">
              <a:buNone/>
            </a:pPr>
            <a:r>
              <a:rPr lang="en-GB"/>
              <a:t>Some excellent articles</a:t>
            </a:r>
            <a:endParaRPr lang="en-US"/>
          </a:p>
        </p:txBody>
      </p:sp>
      <p:sp>
        <p:nvSpPr>
          <p:cNvPr id="5" name="TextBox 4">
            <a:extLst>
              <a:ext uri="{FF2B5EF4-FFF2-40B4-BE49-F238E27FC236}">
                <a16:creationId xmlns:a16="http://schemas.microsoft.com/office/drawing/2014/main" id="{BD975E30-5608-2112-6820-BD182966CE0A}"/>
              </a:ext>
            </a:extLst>
          </p:cNvPr>
          <p:cNvSpPr txBox="1"/>
          <p:nvPr/>
        </p:nvSpPr>
        <p:spPr>
          <a:xfrm>
            <a:off x="1773716" y="3351882"/>
            <a:ext cx="9970265" cy="3170099"/>
          </a:xfrm>
          <a:prstGeom prst="rect">
            <a:avLst/>
          </a:prstGeom>
          <a:noFill/>
        </p:spPr>
        <p:txBody>
          <a:bodyPr wrap="square" rtlCol="0">
            <a:spAutoFit/>
          </a:bodyPr>
          <a:lstStyle/>
          <a:p>
            <a:r>
              <a:rPr lang="en-GB" sz="2400" b="1" i="0">
                <a:solidFill>
                  <a:srgbClr val="297239"/>
                </a:solidFill>
                <a:effectLst/>
              </a:rPr>
              <a:t>Did you know the </a:t>
            </a:r>
            <a:r>
              <a:rPr lang="en-GB" sz="2400" b="1" i="0">
                <a:solidFill>
                  <a:srgbClr val="297239"/>
                </a:solidFill>
                <a:effectLst/>
                <a:hlinkClick r:id="rId4"/>
              </a:rPr>
              <a:t>EU funds Sustainability Partnerships for SMEs</a:t>
            </a:r>
            <a:r>
              <a:rPr lang="en-GB" sz="2400" b="1" i="0">
                <a:solidFill>
                  <a:srgbClr val="297239"/>
                </a:solidFill>
                <a:effectLst/>
              </a:rPr>
              <a:t>?</a:t>
            </a:r>
          </a:p>
          <a:p>
            <a:pPr algn="l"/>
            <a:r>
              <a:rPr lang="en-US" sz="2200">
                <a:solidFill>
                  <a:srgbClr val="000000"/>
                </a:solidFill>
              </a:rPr>
              <a:t>The EU wants to support Sustainability Partnerships of SMEs. </a:t>
            </a:r>
            <a:r>
              <a:rPr lang="en-GB" sz="2200">
                <a:solidFill>
                  <a:srgbClr val="000000"/>
                </a:solidFill>
              </a:rPr>
              <a:t>It put out an o</a:t>
            </a:r>
            <a:r>
              <a:rPr lang="en-GB" sz="2200" b="0" i="0">
                <a:solidFill>
                  <a:srgbClr val="000000"/>
                </a:solidFill>
                <a:effectLst/>
              </a:rPr>
              <a:t>pen call to create </a:t>
            </a:r>
            <a:r>
              <a:rPr lang="en-GB" sz="2200" b="1" i="0">
                <a:solidFill>
                  <a:srgbClr val="000000"/>
                </a:solidFill>
                <a:effectLst/>
              </a:rPr>
              <a:t>partnerships </a:t>
            </a:r>
            <a:r>
              <a:rPr lang="en-GB" sz="2200" b="0" i="0">
                <a:solidFill>
                  <a:srgbClr val="000000"/>
                </a:solidFill>
                <a:effectLst/>
              </a:rPr>
              <a:t>between NGOs, Civil Society Organisations (CSOs) and SMEs.</a:t>
            </a:r>
          </a:p>
          <a:p>
            <a:pPr algn="l"/>
            <a:r>
              <a:rPr lang="en-GB" sz="2200" b="0" i="0">
                <a:solidFill>
                  <a:srgbClr val="000000"/>
                </a:solidFill>
                <a:effectLst/>
              </a:rPr>
              <a:t>The goal of this call is to team the expertise of NGOs and CSOs to assist SMEs in their transition to more </a:t>
            </a:r>
            <a:r>
              <a:rPr lang="en-GB" sz="2200" b="1" i="0">
                <a:solidFill>
                  <a:srgbClr val="000000"/>
                </a:solidFill>
                <a:effectLst/>
              </a:rPr>
              <a:t>sustainable business models. </a:t>
            </a:r>
            <a:r>
              <a:rPr lang="en-GB" sz="2200" b="0" i="0">
                <a:solidFill>
                  <a:srgbClr val="000000"/>
                </a:solidFill>
                <a:effectLst/>
              </a:rPr>
              <a:t>It aims at enhancing the collaboration between SMEs and NGOs/CSOs active in the same regions, while funding practical projects to boost the environmental and/or social performance of SMEs. This call builds on the goals of the</a:t>
            </a:r>
            <a:r>
              <a:rPr lang="en-GB" sz="2200" b="1" i="0">
                <a:solidFill>
                  <a:srgbClr val="000000"/>
                </a:solidFill>
                <a:effectLst/>
              </a:rPr>
              <a:t> Enterprise Europe Network</a:t>
            </a:r>
            <a:r>
              <a:rPr lang="en-GB" sz="2200" b="0" i="0">
                <a:solidFill>
                  <a:srgbClr val="000000"/>
                </a:solidFill>
                <a:effectLst/>
              </a:rPr>
              <a:t> and provides members with an additional tool to assist SMEs. </a:t>
            </a:r>
            <a:endParaRPr lang="en-IE" sz="2200">
              <a:solidFill>
                <a:srgbClr val="000000"/>
              </a:solidFill>
            </a:endParaRPr>
          </a:p>
        </p:txBody>
      </p:sp>
    </p:spTree>
    <p:extLst>
      <p:ext uri="{BB962C8B-B14F-4D97-AF65-F5344CB8AC3E}">
        <p14:creationId xmlns:p14="http://schemas.microsoft.com/office/powerpoint/2010/main" val="710515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38025" y="1573296"/>
            <a:ext cx="5197614" cy="3540688"/>
          </a:xfrm>
        </p:spPr>
        <p:txBody>
          <a:bodyPr>
            <a:noAutofit/>
          </a:bodyPr>
          <a:lstStyle/>
          <a:p>
            <a:r>
              <a:rPr lang="en-GB" sz="2400" b="1" i="0">
                <a:solidFill>
                  <a:srgbClr val="297239"/>
                </a:solidFill>
                <a:effectLst/>
              </a:rPr>
              <a:t> A FINAL WORD IN THIS SECTION…</a:t>
            </a:r>
          </a:p>
          <a:p>
            <a:r>
              <a:rPr lang="en-GB" sz="2400">
                <a:solidFill>
                  <a:srgbClr val="000000"/>
                </a:solidFill>
              </a:rPr>
              <a:t>Collaborating with others can provide you with the additional skills and resources to do things that you couldn’t achieve on your own. </a:t>
            </a:r>
          </a:p>
          <a:p>
            <a:r>
              <a:rPr lang="en-GB" sz="2400">
                <a:solidFill>
                  <a:srgbClr val="000000"/>
                </a:solidFill>
              </a:rPr>
              <a:t>Getting collaboration right though, takes effort and a culture open to change. </a:t>
            </a:r>
          </a:p>
          <a:p>
            <a:r>
              <a:rPr lang="en-GB" sz="2400">
                <a:solidFill>
                  <a:srgbClr val="000000"/>
                </a:solidFill>
              </a:rPr>
              <a:t>Collaborations require serious effort to make the collaboration work.</a:t>
            </a:r>
          </a:p>
          <a:p>
            <a:r>
              <a:rPr lang="en-GB" sz="2400">
                <a:solidFill>
                  <a:srgbClr val="000000"/>
                </a:solidFill>
              </a:rPr>
              <a:t>As an SME, you may sometimes feel alone, without any resources to utilise but your own. Finding collaborators means having a built-in coalition of partners, a readymade group to provide support and encouragement. </a:t>
            </a:r>
          </a:p>
        </p:txBody>
      </p:sp>
      <p:pic>
        <p:nvPicPr>
          <p:cNvPr id="4" name="Picture 3" descr="A picture containing clipart&#10;&#10;Description automatically generated">
            <a:extLst>
              <a:ext uri="{FF2B5EF4-FFF2-40B4-BE49-F238E27FC236}">
                <a16:creationId xmlns:a16="http://schemas.microsoft.com/office/drawing/2014/main" id="{18A374B4-8FAE-3FD1-ACDD-465E96DEC28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62118" y="1720122"/>
            <a:ext cx="5197614" cy="2798715"/>
          </a:xfrm>
          <a:prstGeom prst="rect">
            <a:avLst/>
          </a:prstGeom>
        </p:spPr>
      </p:pic>
    </p:spTree>
    <p:extLst>
      <p:ext uri="{BB962C8B-B14F-4D97-AF65-F5344CB8AC3E}">
        <p14:creationId xmlns:p14="http://schemas.microsoft.com/office/powerpoint/2010/main" val="2718353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CF8AF-D3E1-F240-8EFB-EA834F8C10CF}"/>
              </a:ext>
            </a:extLst>
          </p:cNvPr>
          <p:cNvSpPr>
            <a:spLocks noGrp="1"/>
          </p:cNvSpPr>
          <p:nvPr>
            <p:ph type="body" sz="quarter" idx="17"/>
          </p:nvPr>
        </p:nvSpPr>
        <p:spPr/>
        <p:txBody>
          <a:bodyPr>
            <a:normAutofit fontScale="70000" lnSpcReduction="20000"/>
          </a:bodyPr>
          <a:lstStyle/>
          <a:p>
            <a:r>
              <a:rPr lang="en-US"/>
              <a:t>Collaboration Culture</a:t>
            </a:r>
          </a:p>
        </p:txBody>
      </p:sp>
      <p:sp>
        <p:nvSpPr>
          <p:cNvPr id="5" name="Text Placeholder 4">
            <a:extLst>
              <a:ext uri="{FF2B5EF4-FFF2-40B4-BE49-F238E27FC236}">
                <a16:creationId xmlns:a16="http://schemas.microsoft.com/office/drawing/2014/main" id="{E540CCD1-3CA5-A94C-84B6-7549267A3333}"/>
              </a:ext>
            </a:extLst>
          </p:cNvPr>
          <p:cNvSpPr>
            <a:spLocks noGrp="1"/>
          </p:cNvSpPr>
          <p:nvPr>
            <p:ph type="body" sz="quarter" idx="18"/>
          </p:nvPr>
        </p:nvSpPr>
        <p:spPr/>
        <p:txBody>
          <a:bodyPr/>
          <a:lstStyle/>
          <a:p>
            <a:r>
              <a:rPr lang="en-US"/>
              <a:t>Section 2</a:t>
            </a:r>
          </a:p>
        </p:txBody>
      </p:sp>
    </p:spTree>
    <p:extLst>
      <p:ext uri="{BB962C8B-B14F-4D97-AF65-F5344CB8AC3E}">
        <p14:creationId xmlns:p14="http://schemas.microsoft.com/office/powerpoint/2010/main" val="945518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4849235" y="564976"/>
            <a:ext cx="6847252" cy="7286804"/>
          </a:xfrm>
        </p:spPr>
        <p:txBody>
          <a:bodyPr vert="horz" lIns="91440" tIns="45720" rIns="91440" bIns="45720" rtlCol="0" anchor="t">
            <a:normAutofit/>
          </a:bodyPr>
          <a:lstStyle/>
          <a:p>
            <a:pPr marL="0" indent="0"/>
            <a:endParaRPr lang="en-US"/>
          </a:p>
          <a:p>
            <a:pPr marL="342900" indent="-342900">
              <a:lnSpc>
                <a:spcPct val="120000"/>
              </a:lnSpc>
              <a:buChar char="•"/>
            </a:pPr>
            <a:r>
              <a:rPr lang="en-US">
                <a:solidFill>
                  <a:srgbClr val="111111"/>
                </a:solidFill>
                <a:ea typeface="+mn-lt"/>
                <a:cs typeface="+mn-lt"/>
              </a:rPr>
              <a:t>A collaborative culture is one where</a:t>
            </a:r>
            <a:r>
              <a:rPr lang="en-US" b="1">
                <a:solidFill>
                  <a:srgbClr val="111111"/>
                </a:solidFill>
                <a:ea typeface="+mn-lt"/>
                <a:cs typeface="+mn-lt"/>
              </a:rPr>
              <a:t> c</a:t>
            </a:r>
            <a:r>
              <a:rPr lang="en-US">
                <a:solidFill>
                  <a:srgbClr val="111111"/>
                </a:solidFill>
                <a:ea typeface="+mn-lt"/>
                <a:cs typeface="+mn-lt"/>
              </a:rPr>
              <a:t>ollaboration is regular </a:t>
            </a:r>
            <a:r>
              <a:rPr lang="en-US" i="0">
                <a:solidFill>
                  <a:srgbClr val="111111"/>
                </a:solidFill>
                <a:effectLst/>
                <a:ea typeface="+mn-lt"/>
                <a:cs typeface="+mn-lt"/>
              </a:rPr>
              <a:t>and </a:t>
            </a:r>
            <a:r>
              <a:rPr lang="en-US">
                <a:solidFill>
                  <a:srgbClr val="111111"/>
                </a:solidFill>
                <a:ea typeface="+mn-lt"/>
                <a:cs typeface="+mn-lt"/>
              </a:rPr>
              <a:t>deliberate.</a:t>
            </a:r>
          </a:p>
          <a:p>
            <a:pPr marL="342900" indent="-342900">
              <a:lnSpc>
                <a:spcPct val="120000"/>
              </a:lnSpc>
              <a:buChar char="•"/>
            </a:pPr>
            <a:r>
              <a:rPr lang="en-US">
                <a:solidFill>
                  <a:srgbClr val="111111"/>
                </a:solidFill>
                <a:ea typeface="+mn-lt"/>
                <a:cs typeface="+mn-lt"/>
              </a:rPr>
              <a:t>Collaboration doesn't just occur if someone happens </a:t>
            </a:r>
            <a:r>
              <a:rPr lang="en-US" b="0" i="0">
                <a:solidFill>
                  <a:srgbClr val="111111"/>
                </a:solidFill>
                <a:effectLst/>
                <a:ea typeface="+mn-lt"/>
                <a:cs typeface="+mn-lt"/>
              </a:rPr>
              <a:t>to </a:t>
            </a:r>
            <a:r>
              <a:rPr lang="en-US">
                <a:solidFill>
                  <a:srgbClr val="111111"/>
                </a:solidFill>
                <a:ea typeface="+mn-lt"/>
                <a:cs typeface="+mn-lt"/>
              </a:rPr>
              <a:t>initiate it</a:t>
            </a:r>
            <a:r>
              <a:rPr lang="en-US" b="0" i="0">
                <a:solidFill>
                  <a:srgbClr val="111111"/>
                </a:solidFill>
                <a:effectLst/>
                <a:ea typeface="+mn-lt"/>
                <a:cs typeface="+mn-lt"/>
              </a:rPr>
              <a:t>.</a:t>
            </a:r>
            <a:r>
              <a:rPr lang="en-US">
                <a:solidFill>
                  <a:srgbClr val="111111"/>
                </a:solidFill>
                <a:ea typeface="+mn-lt"/>
                <a:cs typeface="+mn-lt"/>
              </a:rPr>
              <a:t> Instead, it's baked into processes of how people do their work every day and into</a:t>
            </a:r>
            <a:r>
              <a:rPr lang="en-US" b="0" i="0">
                <a:solidFill>
                  <a:srgbClr val="111111"/>
                </a:solidFill>
                <a:effectLst/>
                <a:ea typeface="+mn-lt"/>
                <a:cs typeface="+mn-lt"/>
              </a:rPr>
              <a:t> the </a:t>
            </a:r>
            <a:r>
              <a:rPr lang="en-US">
                <a:solidFill>
                  <a:srgbClr val="111111"/>
                </a:solidFill>
                <a:ea typeface="+mn-lt"/>
                <a:cs typeface="+mn-lt"/>
              </a:rPr>
              <a:t>attitudes </a:t>
            </a:r>
            <a:r>
              <a:rPr lang="en-US" b="0" i="0">
                <a:solidFill>
                  <a:srgbClr val="111111"/>
                </a:solidFill>
                <a:effectLst/>
                <a:ea typeface="+mn-lt"/>
                <a:cs typeface="+mn-lt"/>
              </a:rPr>
              <a:t>they </a:t>
            </a:r>
            <a:r>
              <a:rPr lang="en-US">
                <a:solidFill>
                  <a:srgbClr val="111111"/>
                </a:solidFill>
                <a:ea typeface="+mn-lt"/>
                <a:cs typeface="+mn-lt"/>
              </a:rPr>
              <a:t>take about that work</a:t>
            </a:r>
            <a:r>
              <a:rPr lang="en-US" i="0" u="none" strike="noStrike">
                <a:solidFill>
                  <a:srgbClr val="111111"/>
                </a:solidFill>
                <a:effectLst/>
                <a:ea typeface="+mn-lt"/>
                <a:cs typeface="+mn-lt"/>
              </a:rPr>
              <a:t>.</a:t>
            </a:r>
            <a:endParaRPr lang="en-US">
              <a:cs typeface="Calibri" panose="020F0502020204030204"/>
            </a:endParaRPr>
          </a:p>
          <a:p>
            <a:pPr marL="342900" indent="-342900">
              <a:lnSpc>
                <a:spcPct val="120000"/>
              </a:lnSpc>
              <a:buChar char="•"/>
            </a:pPr>
            <a:r>
              <a:rPr lang="en-US">
                <a:ea typeface="+mn-lt"/>
                <a:cs typeface="+mn-lt"/>
              </a:rPr>
              <a:t>At its heart, a collaborative culture values the idea that we are better together. It centers on the idea that collective intelligence drives the most creative solutions.</a:t>
            </a:r>
            <a:endParaRPr lang="en-US">
              <a:cs typeface="Calibri" panose="020F0502020204030204"/>
            </a:endParaRP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15136" y="1079219"/>
            <a:ext cx="4163428" cy="5778781"/>
          </a:xfrm>
        </p:spPr>
        <p:txBody>
          <a:bodyPr vert="horz" lIns="91440" tIns="45720" rIns="91440" bIns="45720" rtlCol="0" anchor="t">
            <a:normAutofit/>
          </a:bodyPr>
          <a:lstStyle/>
          <a:p>
            <a:r>
              <a:rPr lang="en-GB">
                <a:solidFill>
                  <a:srgbClr val="0B582E"/>
                </a:solidFill>
              </a:rPr>
              <a:t>“</a:t>
            </a:r>
            <a:r>
              <a:rPr lang="en-US" i="1">
                <a:solidFill>
                  <a:srgbClr val="0B582E"/>
                </a:solidFill>
                <a:ea typeface="+mn-lt"/>
                <a:cs typeface="+mn-lt"/>
              </a:rPr>
              <a:t>We cannot solve our problems with the same thinking we used when we created them.</a:t>
            </a:r>
            <a:r>
              <a:rPr lang="en-GB">
                <a:solidFill>
                  <a:srgbClr val="0B582E"/>
                </a:solidFill>
              </a:rPr>
              <a:t>” </a:t>
            </a:r>
            <a:r>
              <a:rPr lang="en-GB"/>
              <a:t>  </a:t>
            </a:r>
          </a:p>
          <a:p>
            <a:r>
              <a:rPr lang="en-IE" b="0">
                <a:ea typeface="+mn-lt"/>
                <a:cs typeface="+mn-lt"/>
              </a:rPr>
              <a:t>Albert Einstein</a:t>
            </a:r>
            <a:endParaRPr lang="en-GB"/>
          </a:p>
        </p:txBody>
      </p:sp>
    </p:spTree>
    <p:extLst>
      <p:ext uri="{BB962C8B-B14F-4D97-AF65-F5344CB8AC3E}">
        <p14:creationId xmlns:p14="http://schemas.microsoft.com/office/powerpoint/2010/main" val="2385875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5930" y="629867"/>
            <a:ext cx="6213614" cy="4375259"/>
          </a:xfrm>
        </p:spPr>
        <p:txBody>
          <a:bodyPr>
            <a:noAutofit/>
          </a:bodyPr>
          <a:lstStyle/>
          <a:p>
            <a:r>
              <a:rPr lang="en-GB" sz="2400" b="1">
                <a:solidFill>
                  <a:srgbClr val="297239"/>
                </a:solidFill>
              </a:rPr>
              <a:t> </a:t>
            </a:r>
            <a:r>
              <a:rPr lang="en-GB" b="1">
                <a:solidFill>
                  <a:srgbClr val="0B582E"/>
                </a:solidFill>
              </a:rPr>
              <a:t>What are the benefits of a collaborative culture?</a:t>
            </a:r>
            <a:endParaRPr lang="en-US" b="1">
              <a:solidFill>
                <a:srgbClr val="0B582E"/>
              </a:solidFill>
              <a:cs typeface="Calibri"/>
            </a:endParaRPr>
          </a:p>
          <a:p>
            <a:r>
              <a:rPr lang="en-GB" sz="2400">
                <a:solidFill>
                  <a:srgbClr val="000000"/>
                </a:solidFill>
              </a:rPr>
              <a:t>We</a:t>
            </a:r>
            <a:r>
              <a:rPr lang="en-GB" sz="2400">
                <a:solidFill>
                  <a:srgbClr val="000000"/>
                </a:solidFill>
                <a:ea typeface="+mn-lt"/>
                <a:cs typeface="+mn-lt"/>
              </a:rPr>
              <a:t> are seeing more and more that collaboration is one of the most powerful</a:t>
            </a:r>
            <a:r>
              <a:rPr lang="en-GB" sz="2400">
                <a:ea typeface="+mn-lt"/>
                <a:cs typeface="+mn-lt"/>
              </a:rPr>
              <a:t> </a:t>
            </a:r>
            <a:r>
              <a:rPr lang="en-GB" sz="2400" u="sng">
                <a:ea typeface="+mn-lt"/>
                <a:cs typeface="+mn-lt"/>
                <a:hlinkClick r:id="rId2"/>
              </a:rPr>
              <a:t>ways to create innovation</a:t>
            </a:r>
            <a:r>
              <a:rPr lang="en-GB" sz="2400">
                <a:ea typeface="+mn-lt"/>
                <a:cs typeface="+mn-lt"/>
              </a:rPr>
              <a:t>. </a:t>
            </a:r>
          </a:p>
          <a:p>
            <a:endParaRPr lang="en-GB" sz="2400" u="sng">
              <a:ea typeface="+mn-lt"/>
              <a:cs typeface="+mn-lt"/>
            </a:endParaRPr>
          </a:p>
          <a:p>
            <a:r>
              <a:rPr lang="en-GB" sz="2400" u="sng">
                <a:ea typeface="+mn-lt"/>
                <a:cs typeface="+mn-lt"/>
                <a:hlinkClick r:id="rId3"/>
              </a:rPr>
              <a:t>One study</a:t>
            </a:r>
            <a:r>
              <a:rPr lang="en-GB" sz="2400">
                <a:ea typeface="+mn-lt"/>
                <a:cs typeface="+mn-lt"/>
              </a:rPr>
              <a:t> f</a:t>
            </a:r>
            <a:r>
              <a:rPr lang="en-GB" sz="2400">
                <a:solidFill>
                  <a:srgbClr val="000000"/>
                </a:solidFill>
                <a:ea typeface="+mn-lt"/>
                <a:cs typeface="+mn-lt"/>
              </a:rPr>
              <a:t>ound that </a:t>
            </a:r>
            <a:r>
              <a:rPr lang="en-GB" sz="2400" b="1">
                <a:solidFill>
                  <a:srgbClr val="000000"/>
                </a:solidFill>
                <a:ea typeface="+mn-lt"/>
                <a:cs typeface="+mn-lt"/>
              </a:rPr>
              <a:t>c</a:t>
            </a:r>
            <a:r>
              <a:rPr lang="en-GB" sz="2400" b="1">
                <a:solidFill>
                  <a:srgbClr val="0B582E"/>
                </a:solidFill>
                <a:ea typeface="+mn-lt"/>
                <a:cs typeface="+mn-lt"/>
              </a:rPr>
              <a:t>ompanies with collaborative cultures were five times as likely to be high performing.</a:t>
            </a:r>
            <a:endParaRPr lang="en-GB">
              <a:cs typeface="Calibri"/>
            </a:endParaRPr>
          </a:p>
          <a:p>
            <a:endParaRPr lang="en-GB" sz="2400" b="1" u="sng">
              <a:solidFill>
                <a:srgbClr val="000000"/>
              </a:solidFill>
              <a:ea typeface="+mn-lt"/>
              <a:cs typeface="+mn-lt"/>
            </a:endParaRPr>
          </a:p>
          <a:p>
            <a:r>
              <a:rPr lang="en-GB" sz="2400" b="1" u="sng">
                <a:solidFill>
                  <a:srgbClr val="000000"/>
                </a:solidFill>
                <a:ea typeface="+mn-lt"/>
                <a:cs typeface="+mn-lt"/>
              </a:rPr>
              <a:t>DELVE DEEPER - </a:t>
            </a:r>
            <a:r>
              <a:rPr lang="en-GB" sz="2400">
                <a:ea typeface="+mn-lt"/>
                <a:cs typeface="+mn-lt"/>
                <a:hlinkClick r:id="rId4"/>
              </a:rPr>
              <a:t>How to Create a Collaborative Culture | The Workstream (atlassian.com)</a:t>
            </a:r>
            <a:endParaRPr lang="en-GB" sz="2400" b="1" u="sng">
              <a:solidFill>
                <a:srgbClr val="000000"/>
              </a:solidFill>
              <a:ea typeface="+mn-lt"/>
              <a:cs typeface="+mn-lt"/>
            </a:endParaRPr>
          </a:p>
        </p:txBody>
      </p:sp>
      <p:pic>
        <p:nvPicPr>
          <p:cNvPr id="3" name="Picture 3" descr="Different coloured banners">
            <a:extLst>
              <a:ext uri="{FF2B5EF4-FFF2-40B4-BE49-F238E27FC236}">
                <a16:creationId xmlns:a16="http://schemas.microsoft.com/office/drawing/2014/main" id="{0E98AB8D-3385-C318-2340-EC5910CC2D37}"/>
              </a:ext>
            </a:extLst>
          </p:cNvPr>
          <p:cNvPicPr>
            <a:picLocks noChangeAspect="1"/>
          </p:cNvPicPr>
          <p:nvPr/>
        </p:nvPicPr>
        <p:blipFill>
          <a:blip r:embed="rId5"/>
          <a:stretch>
            <a:fillRect/>
          </a:stretch>
        </p:blipFill>
        <p:spPr>
          <a:xfrm>
            <a:off x="8259288" y="2162412"/>
            <a:ext cx="3674533" cy="2438833"/>
          </a:xfrm>
          <a:prstGeom prst="rect">
            <a:avLst/>
          </a:prstGeom>
        </p:spPr>
      </p:pic>
    </p:spTree>
    <p:extLst>
      <p:ext uri="{BB962C8B-B14F-4D97-AF65-F5344CB8AC3E}">
        <p14:creationId xmlns:p14="http://schemas.microsoft.com/office/powerpoint/2010/main" val="1422132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41263" y="1162057"/>
            <a:ext cx="9709137" cy="4375259"/>
          </a:xfrm>
        </p:spPr>
        <p:txBody>
          <a:bodyPr>
            <a:noAutofit/>
          </a:bodyPr>
          <a:lstStyle/>
          <a:p>
            <a:r>
              <a:rPr lang="en-IE" sz="2800" b="1">
                <a:solidFill>
                  <a:srgbClr val="0B582E"/>
                </a:solidFill>
                <a:ea typeface="+mn-lt"/>
                <a:cs typeface="+mn-lt"/>
              </a:rPr>
              <a:t>Collaboration Culture in a Nutshell  </a:t>
            </a:r>
            <a:endParaRPr lang="en-US" sz="2800">
              <a:solidFill>
                <a:srgbClr val="0B582E"/>
              </a:solidFill>
              <a:ea typeface="+mn-lt"/>
              <a:cs typeface="+mn-lt"/>
            </a:endParaRPr>
          </a:p>
          <a:p>
            <a:pPr marL="342900" indent="-342900">
              <a:buChar char="•"/>
            </a:pPr>
            <a:r>
              <a:rPr lang="en-US" sz="2400">
                <a:ea typeface="+mn-lt"/>
                <a:cs typeface="+mn-lt"/>
              </a:rPr>
              <a:t>Bringing people together to arrive at a solution faster and easier than had it been done alone. You innovate, solve problems together, bring together cross-functional expertise and knowledge to see a new solution, or tackle a challenging issue.  But it’s also the ability to bring people together to talk about difficult topics, and therein a culture challenge</a:t>
            </a:r>
          </a:p>
          <a:p>
            <a:pPr marL="342900" indent="-342900">
              <a:buChar char="•"/>
            </a:pPr>
            <a:r>
              <a:rPr lang="en-US" sz="2400">
                <a:ea typeface="+mn-lt"/>
                <a:cs typeface="+mn-lt"/>
              </a:rPr>
              <a:t>Conflict is inevitable, where you’re bringing different people together to work on projects,  clashes are all too common. </a:t>
            </a:r>
          </a:p>
          <a:p>
            <a:pPr marL="342900" indent="-342900">
              <a:buChar char="•"/>
            </a:pPr>
            <a:r>
              <a:rPr lang="en-US" sz="2400">
                <a:ea typeface="+mn-lt"/>
                <a:cs typeface="+mn-lt"/>
              </a:rPr>
              <a:t>Building a collaborative culture  requires seeing conflict as a positive thing, building out the values and processes necessary to leverage its beneficial qualities. </a:t>
            </a:r>
          </a:p>
          <a:p>
            <a:pPr marL="342900" indent="-342900">
              <a:buChar char="•"/>
            </a:pPr>
            <a:r>
              <a:rPr lang="en-US" sz="2400">
                <a:ea typeface="+mn-lt"/>
                <a:cs typeface="+mn-lt"/>
              </a:rPr>
              <a:t>Conflict leads to better solutions, higher-quality work, and motivated employees, because disagreement can be seen as a way of generating solutions that may not be readily available.</a:t>
            </a:r>
            <a:endParaRPr lang="en-US" sz="2400">
              <a:cs typeface="Calibri"/>
            </a:endParaRPr>
          </a:p>
        </p:txBody>
      </p:sp>
    </p:spTree>
    <p:extLst>
      <p:ext uri="{BB962C8B-B14F-4D97-AF65-F5344CB8AC3E}">
        <p14:creationId xmlns:p14="http://schemas.microsoft.com/office/powerpoint/2010/main" val="831593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89644" y="1234629"/>
            <a:ext cx="9709137" cy="4375259"/>
          </a:xfrm>
        </p:spPr>
        <p:txBody>
          <a:bodyPr>
            <a:noAutofit/>
          </a:bodyPr>
          <a:lstStyle/>
          <a:p>
            <a:r>
              <a:rPr lang="en-IE" sz="2800" b="1" dirty="0">
                <a:solidFill>
                  <a:srgbClr val="0B582E"/>
                </a:solidFill>
                <a:ea typeface="+mn-lt"/>
                <a:cs typeface="+mn-lt"/>
              </a:rPr>
              <a:t>Collaboration Culture in a Nutshell  </a:t>
            </a:r>
            <a:endParaRPr lang="en-US" sz="2800" dirty="0">
              <a:solidFill>
                <a:srgbClr val="0B582E"/>
              </a:solidFill>
              <a:ea typeface="+mn-lt"/>
              <a:cs typeface="+mn-lt"/>
            </a:endParaRPr>
          </a:p>
          <a:p>
            <a:pPr marL="0" indent="0"/>
            <a:r>
              <a:rPr lang="en-GB" sz="2400" dirty="0">
                <a:ea typeface="+mn-lt"/>
                <a:cs typeface="+mn-lt"/>
              </a:rPr>
              <a:t>A collaboration is best when it challenges everyone involved. Be there to push, spur each other on and to help the best ideas to be bigger. </a:t>
            </a:r>
            <a:endParaRPr lang="en-US" sz="2400" dirty="0">
              <a:ea typeface="+mn-lt"/>
              <a:cs typeface="+mn-lt"/>
            </a:endParaRPr>
          </a:p>
          <a:p>
            <a:pPr marL="1657350" indent="-1657350">
              <a:buChar char="•"/>
            </a:pPr>
            <a:r>
              <a:rPr lang="en-GB" sz="2400" dirty="0">
                <a:latin typeface="Calibri"/>
                <a:ea typeface="+mn-lt"/>
                <a:cs typeface="+mn-lt"/>
              </a:rPr>
              <a:t>Encourage one another </a:t>
            </a:r>
            <a:endParaRPr lang="en-US" sz="2400" dirty="0">
              <a:latin typeface="Calibri"/>
              <a:ea typeface="+mn-lt"/>
              <a:cs typeface="+mn-lt"/>
            </a:endParaRPr>
          </a:p>
          <a:p>
            <a:pPr marL="1657350" indent="-1657350">
              <a:buChar char="•"/>
            </a:pPr>
            <a:r>
              <a:rPr lang="en-GB" sz="2400" dirty="0">
                <a:ea typeface="+mn-lt"/>
                <a:cs typeface="+mn-lt"/>
              </a:rPr>
              <a:t>Ask for progress reports </a:t>
            </a:r>
            <a:endParaRPr lang="en-US" sz="2400" dirty="0">
              <a:ea typeface="+mn-lt"/>
              <a:cs typeface="+mn-lt"/>
            </a:endParaRPr>
          </a:p>
          <a:p>
            <a:pPr marL="1657350" indent="-1657350">
              <a:buChar char="•"/>
            </a:pPr>
            <a:r>
              <a:rPr lang="en-GB" sz="2400" dirty="0">
                <a:ea typeface="+mn-lt"/>
                <a:cs typeface="+mn-lt"/>
              </a:rPr>
              <a:t>Be accountable </a:t>
            </a:r>
            <a:endParaRPr lang="en-US" sz="2400" dirty="0">
              <a:ea typeface="+mn-lt"/>
              <a:cs typeface="+mn-lt"/>
            </a:endParaRPr>
          </a:p>
          <a:p>
            <a:pPr marL="1657350" indent="-1657350">
              <a:buChar char="•"/>
            </a:pPr>
            <a:r>
              <a:rPr lang="en-GB" sz="2400" dirty="0">
                <a:ea typeface="+mn-lt"/>
                <a:cs typeface="+mn-lt"/>
              </a:rPr>
              <a:t>Don’t think too small </a:t>
            </a:r>
            <a:endParaRPr lang="en-US" sz="2400" dirty="0">
              <a:ea typeface="+mn-lt"/>
              <a:cs typeface="+mn-lt"/>
            </a:endParaRPr>
          </a:p>
          <a:p>
            <a:pPr marL="1657350" indent="-1657350">
              <a:buChar char="•"/>
            </a:pPr>
            <a:r>
              <a:rPr lang="en-GB" sz="2400" dirty="0">
                <a:ea typeface="+mn-lt"/>
                <a:cs typeface="+mn-lt"/>
              </a:rPr>
              <a:t>Never let great ideas be squandered</a:t>
            </a:r>
            <a:endParaRPr lang="en-US" sz="2400" dirty="0">
              <a:ea typeface="+mn-lt"/>
              <a:cs typeface="+mn-lt"/>
            </a:endParaRPr>
          </a:p>
          <a:p>
            <a:pPr marL="1657350" indent="-1657350">
              <a:buChar char="•"/>
            </a:pPr>
            <a:endParaRPr lang="en-GB" sz="2400" dirty="0">
              <a:ea typeface="+mn-lt"/>
              <a:cs typeface="+mn-lt"/>
            </a:endParaRPr>
          </a:p>
          <a:p>
            <a:pPr marL="0" indent="0"/>
            <a:r>
              <a:rPr lang="en-GB" sz="2400" b="1" dirty="0">
                <a:ea typeface="+mn-lt"/>
                <a:cs typeface="+mn-lt"/>
              </a:rPr>
              <a:t>DELVE DEEPER  </a:t>
            </a:r>
            <a:r>
              <a:rPr lang="en-GB" sz="2400" b="1" dirty="0">
                <a:ea typeface="+mn-lt"/>
                <a:cs typeface="+mn-lt"/>
                <a:hlinkClick r:id="rId2"/>
              </a:rPr>
              <a:t>https://medium.com/@jasonkeath/partners-in-crime-the-power-of-finding-your-creative-collaborator-7d8aaf7af07b</a:t>
            </a:r>
            <a:r>
              <a:rPr lang="en-GB" sz="2400" b="1" dirty="0">
                <a:ea typeface="+mn-lt"/>
                <a:cs typeface="+mn-lt"/>
              </a:rPr>
              <a:t> </a:t>
            </a:r>
            <a:endParaRPr lang="en-US"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31650475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89644" y="1234629"/>
            <a:ext cx="9709137" cy="4375259"/>
          </a:xfrm>
        </p:spPr>
        <p:txBody>
          <a:bodyPr>
            <a:noAutofit/>
          </a:bodyPr>
          <a:lstStyle/>
          <a:p>
            <a:r>
              <a:rPr lang="en-IE" sz="2800" b="1" dirty="0">
                <a:solidFill>
                  <a:srgbClr val="0B582E"/>
                </a:solidFill>
                <a:ea typeface="+mn-lt"/>
                <a:cs typeface="+mn-lt"/>
              </a:rPr>
              <a:t>Collaboration Culture Needs Dedicated Time</a:t>
            </a:r>
            <a:endParaRPr lang="en-US" sz="2400" dirty="0">
              <a:ea typeface="+mn-lt"/>
              <a:cs typeface="+mn-lt"/>
            </a:endParaRPr>
          </a:p>
          <a:p>
            <a:pPr algn="just"/>
            <a:r>
              <a:rPr lang="en-US" sz="2400" dirty="0">
                <a:ea typeface="+mn-lt"/>
                <a:cs typeface="+mn-lt"/>
              </a:rPr>
              <a:t>A good example of a company benefitting from dedicating time to collaboration and innovation is Google. In 2004, Google Founders, Larry Page and Sergey Brin, decided that </a:t>
            </a:r>
            <a:r>
              <a:rPr lang="en-US" sz="2400" b="1" dirty="0">
                <a:ea typeface="+mn-lt"/>
                <a:cs typeface="+mn-lt"/>
              </a:rPr>
              <a:t>employees could use up to 20% of their time on side projects.</a:t>
            </a:r>
            <a:r>
              <a:rPr lang="en-US" sz="2400" dirty="0">
                <a:ea typeface="+mn-lt"/>
                <a:cs typeface="+mn-lt"/>
              </a:rPr>
              <a:t> They refocused the work to make sure that employees became personally responsible for new innovations. Not all of the projects were successful. And not everyone took advantage of the freedom within the new policy. But some did, and a few developed widely successful projects, such as AdSense, Gmail, and Google </a:t>
            </a:r>
            <a:r>
              <a:rPr lang="en-US" sz="2400" dirty="0">
                <a:latin typeface="Calibri"/>
                <a:ea typeface="+mn-lt"/>
                <a:cs typeface="+mn-lt"/>
              </a:rPr>
              <a:t>Maps</a:t>
            </a:r>
            <a:r>
              <a:rPr lang="en-US" sz="2400" dirty="0">
                <a:ea typeface="+mn-lt"/>
                <a:cs typeface="+mn-lt"/>
              </a:rPr>
              <a:t>.</a:t>
            </a:r>
            <a:br>
              <a:rPr lang="en-US" sz="2400" dirty="0">
                <a:latin typeface="Calibri"/>
                <a:ea typeface="+mn-lt"/>
                <a:cs typeface="+mn-lt"/>
              </a:rPr>
            </a:br>
            <a:br>
              <a:rPr lang="en-US" sz="2400" dirty="0">
                <a:latin typeface="Calibri"/>
                <a:ea typeface="+mn-lt"/>
                <a:cs typeface="+mn-lt"/>
              </a:rPr>
            </a:br>
            <a:r>
              <a:rPr lang="en-US" sz="2400" dirty="0">
                <a:latin typeface="Calibri"/>
                <a:ea typeface="+mn-lt"/>
                <a:cs typeface="+mn-lt"/>
              </a:rPr>
              <a:t>While this </a:t>
            </a:r>
            <a:r>
              <a:rPr lang="en-US" sz="2400" dirty="0">
                <a:ea typeface="+mn-lt"/>
                <a:cs typeface="+mn-lt"/>
              </a:rPr>
              <a:t>approach is not possible for everyone, nor is it recommended for SMEs with little resources, dedicating time for collaboration, either within your organization or through clusters, is a great way of creating new ideas. </a:t>
            </a:r>
            <a:endParaRPr lang="en-GB" sz="2400" dirty="0">
              <a:ea typeface="+mn-lt"/>
              <a:cs typeface="+mn-lt"/>
            </a:endParaRP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38316964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3510" y="1657962"/>
            <a:ext cx="9709137" cy="4375259"/>
          </a:xfrm>
        </p:spPr>
        <p:txBody>
          <a:bodyPr>
            <a:noAutofit/>
          </a:bodyPr>
          <a:lstStyle/>
          <a:p>
            <a:r>
              <a:rPr lang="en-IE" sz="2800" b="1" dirty="0">
                <a:solidFill>
                  <a:srgbClr val="0B582E"/>
                </a:solidFill>
                <a:ea typeface="+mn-lt"/>
                <a:cs typeface="+mn-lt"/>
              </a:rPr>
              <a:t>Setting the Ground Rules for your Collaboration Session </a:t>
            </a:r>
          </a:p>
          <a:p>
            <a:endParaRPr lang="en-US" sz="2400" dirty="0">
              <a:ea typeface="+mn-lt"/>
              <a:cs typeface="+mn-lt"/>
            </a:endParaRPr>
          </a:p>
          <a:p>
            <a:pPr algn="just"/>
            <a:r>
              <a:rPr lang="en-US" sz="2400" dirty="0">
                <a:ea typeface="+mn-lt"/>
                <a:cs typeface="+mn-lt"/>
              </a:rPr>
              <a:t>Setting the right environment for collaboration is an essential first step.  Starting by setting some </a:t>
            </a:r>
            <a:r>
              <a:rPr lang="en-US" sz="2400" dirty="0">
                <a:ea typeface="+mn-lt"/>
                <a:cs typeface="+mn-lt"/>
                <a:hlinkClick r:id="rId2"/>
              </a:rPr>
              <a:t>ground rules </a:t>
            </a:r>
            <a:r>
              <a:rPr lang="en-US" sz="2400" dirty="0">
                <a:ea typeface="+mn-lt"/>
                <a:cs typeface="+mn-lt"/>
              </a:rPr>
              <a:t>so everyone of all levels feels comfortable to contribute. </a:t>
            </a:r>
          </a:p>
          <a:p>
            <a:pPr algn="just"/>
            <a:r>
              <a:rPr lang="en-US" sz="2400" b="1" dirty="0">
                <a:ea typeface="+mn-lt"/>
                <a:cs typeface="+mn-lt"/>
              </a:rPr>
              <a:t>Rule #1: Generate as many ideas as possible during the session.</a:t>
            </a:r>
          </a:p>
          <a:p>
            <a:pPr algn="just"/>
            <a:r>
              <a:rPr lang="en-US" sz="2400" dirty="0">
                <a:ea typeface="+mn-lt"/>
                <a:cs typeface="+mn-lt"/>
              </a:rPr>
              <a:t>While it can seem counterintuitive to most of us, brainstorming is about quantity rather than quality. By placing the focus on getting as many ideas as possible, people are more willing to share things that they otherwise might write off as irrelevant or over the top. </a:t>
            </a:r>
          </a:p>
          <a:p>
            <a:pPr algn="just"/>
            <a:r>
              <a:rPr lang="en-US" sz="2400" b="1" dirty="0">
                <a:ea typeface="+mn-lt"/>
                <a:cs typeface="+mn-lt"/>
              </a:rPr>
              <a:t>Rule #2: Criticizing ideas is not allowed.</a:t>
            </a:r>
          </a:p>
          <a:p>
            <a:pPr algn="just"/>
            <a:r>
              <a:rPr lang="en-US" sz="2400" dirty="0">
                <a:ea typeface="+mn-lt"/>
                <a:cs typeface="+mn-lt"/>
              </a:rPr>
              <a:t>Brainstorming isn’t about critiquing ideas on the spot — it’s simply about generation. That lack of immediate feedback empowers people to share ideas more openly without the fear of failure or disapproval. </a:t>
            </a: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4807145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923510" y="1657962"/>
            <a:ext cx="9709137" cy="4375259"/>
          </a:xfrm>
        </p:spPr>
        <p:txBody>
          <a:bodyPr>
            <a:noAutofit/>
          </a:bodyPr>
          <a:lstStyle/>
          <a:p>
            <a:r>
              <a:rPr lang="en-IE" sz="2800" b="1" dirty="0">
                <a:solidFill>
                  <a:srgbClr val="0B582E"/>
                </a:solidFill>
                <a:ea typeface="+mn-lt"/>
                <a:cs typeface="+mn-lt"/>
              </a:rPr>
              <a:t>Setting the Ground Rules for your Collaboration Session </a:t>
            </a:r>
          </a:p>
          <a:p>
            <a:endParaRPr lang="en-US" sz="2400" dirty="0">
              <a:ea typeface="+mn-lt"/>
              <a:cs typeface="+mn-lt"/>
            </a:endParaRPr>
          </a:p>
          <a:p>
            <a:pPr algn="just"/>
            <a:r>
              <a:rPr lang="en-US" sz="2400" b="1" dirty="0">
                <a:ea typeface="+mn-lt"/>
                <a:cs typeface="+mn-lt"/>
              </a:rPr>
              <a:t>Rule #3: Wild and ambitious ideas are welcome.</a:t>
            </a:r>
          </a:p>
          <a:p>
            <a:pPr algn="just"/>
            <a:r>
              <a:rPr lang="en-US" sz="2400" dirty="0">
                <a:ea typeface="+mn-lt"/>
                <a:cs typeface="+mn-lt"/>
              </a:rPr>
              <a:t>During a brainstorming session, you want people to think big. That’s exactly why this principle (which you might hear called “freewheeling”) exists. It encourages more creative thinking, because people know that they’re not just allowed — but actually encouraged — to think outside of the box. </a:t>
            </a:r>
          </a:p>
          <a:p>
            <a:pPr algn="just"/>
            <a:endParaRPr lang="en-US" sz="2400" dirty="0">
              <a:ea typeface="+mn-lt"/>
              <a:cs typeface="+mn-lt"/>
            </a:endParaRPr>
          </a:p>
          <a:p>
            <a:pPr algn="just"/>
            <a:r>
              <a:rPr lang="en-US" sz="2400" b="1" dirty="0">
                <a:ea typeface="+mn-lt"/>
                <a:cs typeface="+mn-lt"/>
              </a:rPr>
              <a:t>Rule #4: People are encouraged to build on other ideas. </a:t>
            </a:r>
          </a:p>
          <a:p>
            <a:pPr algn="just"/>
            <a:r>
              <a:rPr lang="en-US" sz="2400" dirty="0">
                <a:ea typeface="+mn-lt"/>
                <a:cs typeface="+mn-lt"/>
              </a:rPr>
              <a:t>Finally, there’s a concept called “piggybacking.” While criticisms aren’t allowed, brainstorming participants are welcome to build upon other people’s contributions. This creates a more collaborative atmosphere, where good ideas get even more traction. </a:t>
            </a:r>
          </a:p>
          <a:p>
            <a:endParaRPr lang="en-GB" sz="2400" dirty="0">
              <a:ea typeface="+mn-lt"/>
              <a:cs typeface="+mn-lt"/>
            </a:endParaRPr>
          </a:p>
          <a:p>
            <a:pPr marL="342900" indent="-342900">
              <a:buChar char="•"/>
            </a:pPr>
            <a:endParaRPr lang="en-US" sz="2400" dirty="0">
              <a:cs typeface="Calibri"/>
            </a:endParaRPr>
          </a:p>
        </p:txBody>
      </p:sp>
    </p:spTree>
    <p:extLst>
      <p:ext uri="{BB962C8B-B14F-4D97-AF65-F5344CB8AC3E}">
        <p14:creationId xmlns:p14="http://schemas.microsoft.com/office/powerpoint/2010/main" val="1879724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p:txBody>
          <a:bodyPr>
            <a:normAutofit fontScale="70000" lnSpcReduction="20000"/>
          </a:bodyPr>
          <a:lstStyle/>
          <a:p>
            <a:r>
              <a:rPr lang="en-US"/>
              <a:t>Collaborating for Sustainable Success</a:t>
            </a:r>
          </a:p>
          <a:p>
            <a:endParaRPr lang="en-US"/>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p:txBody>
          <a:bodyPr/>
          <a:lstStyle/>
          <a:p>
            <a:r>
              <a:rPr lang="en-US"/>
              <a:t>Section 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6188149" cy="6725060"/>
          </a:xfrm>
        </p:spPr>
        <p:txBody>
          <a:bodyPr>
            <a:normAutofit/>
          </a:bodyPr>
          <a:lstStyle/>
          <a:p>
            <a:pPr algn="l"/>
            <a:r>
              <a:rPr lang="en-GB" sz="2400" dirty="0"/>
              <a:t>Find Time for Collaborative Innovation </a:t>
            </a:r>
          </a:p>
          <a:p>
            <a:pPr marL="342900" indent="-342900" algn="l">
              <a:buFont typeface="Arial" panose="020B0604020202020204" pitchFamily="34" charset="0"/>
              <a:buChar char="•"/>
            </a:pPr>
            <a:r>
              <a:rPr lang="en-GB" sz="2400" b="0" dirty="0">
                <a:solidFill>
                  <a:srgbClr val="000000"/>
                </a:solidFill>
              </a:rPr>
              <a:t>Where we’re busy in work, finding time for active collaboration can be difficult.</a:t>
            </a:r>
            <a:r>
              <a:rPr lang="en-GB" sz="2400" b="0">
                <a:solidFill>
                  <a:srgbClr val="000000"/>
                </a:solidFill>
              </a:rPr>
              <a:t> </a:t>
            </a:r>
            <a:r>
              <a:rPr lang="en-GB" sz="2400" b="0" dirty="0">
                <a:solidFill>
                  <a:srgbClr val="000000"/>
                </a:solidFill>
              </a:rPr>
              <a:t> Organising a dedicated brain storming session can be a good way of structuring this time for Innovation</a:t>
            </a:r>
          </a:p>
          <a:p>
            <a:pPr marL="342900" indent="-342900" algn="l">
              <a:buFont typeface="Arial" panose="020B0604020202020204" pitchFamily="34" charset="0"/>
              <a:buChar char="•"/>
            </a:pPr>
            <a:r>
              <a:rPr lang="en-GB" sz="2400"/>
              <a:t>Design Sprints</a:t>
            </a:r>
            <a:r>
              <a:rPr lang="en-GB" sz="2400" dirty="0">
                <a:solidFill>
                  <a:srgbClr val="000000"/>
                </a:solidFill>
              </a:rPr>
              <a:t> </a:t>
            </a:r>
            <a:r>
              <a:rPr lang="en-GB" sz="2400" b="0" dirty="0">
                <a:solidFill>
                  <a:srgbClr val="000000"/>
                </a:solidFill>
              </a:rPr>
              <a:t>can be a highly effective use of time if done right.</a:t>
            </a:r>
            <a:r>
              <a:rPr lang="en-GB" sz="2400" b="0">
                <a:solidFill>
                  <a:srgbClr val="000000"/>
                </a:solidFill>
              </a:rPr>
              <a:t> </a:t>
            </a:r>
            <a:endParaRPr lang="en-GB" sz="2400" b="0" dirty="0">
              <a:solidFill>
                <a:srgbClr val="000000"/>
              </a:solidFill>
            </a:endParaRPr>
          </a:p>
          <a:p>
            <a:pPr marL="342900" indent="-342900" algn="l">
              <a:buFont typeface="Arial" panose="020B0604020202020204" pitchFamily="34" charset="0"/>
              <a:buChar char="•"/>
            </a:pPr>
            <a:r>
              <a:rPr lang="en-GB" sz="2400" b="0" dirty="0">
                <a:solidFill>
                  <a:srgbClr val="000000"/>
                </a:solidFill>
              </a:rPr>
              <a:t>First designed at Google by </a:t>
            </a:r>
            <a:r>
              <a:rPr lang="en-GB" sz="2400" b="0" dirty="0">
                <a:solidFill>
                  <a:srgbClr val="000000"/>
                </a:solidFill>
                <a:hlinkClick r:id="rId2"/>
              </a:rPr>
              <a:t>Jake Knapp</a:t>
            </a:r>
            <a:r>
              <a:rPr lang="en-GB" sz="2400" b="0" dirty="0">
                <a:solidFill>
                  <a:srgbClr val="000000"/>
                </a:solidFill>
              </a:rPr>
              <a:t>, design sprints have become a popular way of tackling difficult problems at start-ups and other rapidly changing businesses.</a:t>
            </a:r>
            <a:r>
              <a:rPr lang="en-GB" sz="2400" b="0">
                <a:solidFill>
                  <a:srgbClr val="000000"/>
                </a:solidFill>
              </a:rPr>
              <a:t> </a:t>
            </a:r>
            <a:endParaRPr lang="en-GB" sz="2400" b="0" dirty="0">
              <a:solidFill>
                <a:srgbClr val="000000"/>
              </a:solidFill>
            </a:endParaRPr>
          </a:p>
          <a:p>
            <a:pPr marL="342900" indent="-342900" algn="l">
              <a:buFont typeface="Arial" panose="020B0604020202020204" pitchFamily="34" charset="0"/>
              <a:buChar char="•"/>
            </a:pPr>
            <a:r>
              <a:rPr lang="en-GB" sz="2400" b="0" dirty="0">
                <a:solidFill>
                  <a:srgbClr val="000000"/>
                </a:solidFill>
              </a:rPr>
              <a:t>In these next few slides we are going to work through how a design sprint might be utilised to create innovative solutions for sustainability related problems</a:t>
            </a:r>
            <a:r>
              <a:rPr lang="en-GB" sz="2400" b="0">
                <a:solidFill>
                  <a:srgbClr val="000000"/>
                </a:solidFill>
              </a:rPr>
              <a:t> </a:t>
            </a:r>
            <a:endParaRPr lang="en-GB" sz="2400" b="0" dirty="0">
              <a:solidFill>
                <a:srgbClr val="000000"/>
              </a:solidFill>
            </a:endParaRPr>
          </a:p>
        </p:txBody>
      </p:sp>
      <p:pic>
        <p:nvPicPr>
          <p:cNvPr id="2050" name="Picture 2">
            <a:extLst>
              <a:ext uri="{FF2B5EF4-FFF2-40B4-BE49-F238E27FC236}">
                <a16:creationId xmlns:a16="http://schemas.microsoft.com/office/drawing/2014/main" id="{887982A7-5457-A2D4-0BF8-7B8F50759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950" y="973666"/>
            <a:ext cx="3918303" cy="4910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10327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D992B8A-ED4F-613B-A188-EBCB4E1809F0}"/>
              </a:ext>
            </a:extLst>
          </p:cNvPr>
          <p:cNvSpPr>
            <a:spLocks noGrp="1"/>
          </p:cNvSpPr>
          <p:nvPr>
            <p:ph type="body" sz="quarter" idx="30"/>
          </p:nvPr>
        </p:nvSpPr>
        <p:spPr>
          <a:xfrm>
            <a:off x="3269110" y="4533160"/>
            <a:ext cx="1732731" cy="420751"/>
          </a:xfrm>
        </p:spPr>
        <p:txBody>
          <a:bodyPr>
            <a:normAutofit/>
          </a:bodyPr>
          <a:lstStyle/>
          <a:p>
            <a:r>
              <a:rPr lang="en-IE" sz="2200" b="1" dirty="0">
                <a:solidFill>
                  <a:srgbClr val="297239"/>
                </a:solidFill>
              </a:rPr>
              <a:t>DEFINE</a:t>
            </a:r>
          </a:p>
        </p:txBody>
      </p:sp>
      <p:sp>
        <p:nvSpPr>
          <p:cNvPr id="6" name="Text Placeholder 5">
            <a:extLst>
              <a:ext uri="{FF2B5EF4-FFF2-40B4-BE49-F238E27FC236}">
                <a16:creationId xmlns:a16="http://schemas.microsoft.com/office/drawing/2014/main" id="{46EA84A6-A3D4-6467-4EB2-FA8ED1298105}"/>
              </a:ext>
            </a:extLst>
          </p:cNvPr>
          <p:cNvSpPr>
            <a:spLocks noGrp="1"/>
          </p:cNvSpPr>
          <p:nvPr>
            <p:ph type="body" sz="quarter" idx="31"/>
          </p:nvPr>
        </p:nvSpPr>
        <p:spPr>
          <a:xfrm>
            <a:off x="1333175" y="4539912"/>
            <a:ext cx="1845454" cy="420751"/>
          </a:xfrm>
        </p:spPr>
        <p:txBody>
          <a:bodyPr>
            <a:normAutofit/>
          </a:bodyPr>
          <a:lstStyle/>
          <a:p>
            <a:r>
              <a:rPr lang="en-IE" sz="2200" b="1" dirty="0">
                <a:solidFill>
                  <a:srgbClr val="297239"/>
                </a:solidFill>
              </a:rPr>
              <a:t>UNDERSTAND</a:t>
            </a:r>
          </a:p>
        </p:txBody>
      </p:sp>
      <p:sp>
        <p:nvSpPr>
          <p:cNvPr id="7" name="Text Placeholder 6">
            <a:extLst>
              <a:ext uri="{FF2B5EF4-FFF2-40B4-BE49-F238E27FC236}">
                <a16:creationId xmlns:a16="http://schemas.microsoft.com/office/drawing/2014/main" id="{E3C0CF66-E3B6-D97E-E64B-873C10497B52}"/>
              </a:ext>
            </a:extLst>
          </p:cNvPr>
          <p:cNvSpPr>
            <a:spLocks noGrp="1"/>
          </p:cNvSpPr>
          <p:nvPr>
            <p:ph type="body" sz="quarter" idx="32"/>
          </p:nvPr>
        </p:nvSpPr>
        <p:spPr>
          <a:xfrm>
            <a:off x="7165569" y="4535946"/>
            <a:ext cx="1732731" cy="420751"/>
          </a:xfrm>
        </p:spPr>
        <p:txBody>
          <a:bodyPr>
            <a:normAutofit/>
          </a:bodyPr>
          <a:lstStyle/>
          <a:p>
            <a:r>
              <a:rPr lang="en-IE" sz="2200" b="1" dirty="0">
                <a:solidFill>
                  <a:srgbClr val="297239"/>
                </a:solidFill>
              </a:rPr>
              <a:t>PROTOTYPE</a:t>
            </a:r>
          </a:p>
        </p:txBody>
      </p:sp>
      <p:sp>
        <p:nvSpPr>
          <p:cNvPr id="8" name="Text Placeholder 7">
            <a:extLst>
              <a:ext uri="{FF2B5EF4-FFF2-40B4-BE49-F238E27FC236}">
                <a16:creationId xmlns:a16="http://schemas.microsoft.com/office/drawing/2014/main" id="{2FF60CD6-07F6-FE23-0F2B-2F90E8EAFB16}"/>
              </a:ext>
            </a:extLst>
          </p:cNvPr>
          <p:cNvSpPr>
            <a:spLocks noGrp="1"/>
          </p:cNvSpPr>
          <p:nvPr>
            <p:ph type="body" sz="quarter" idx="33"/>
          </p:nvPr>
        </p:nvSpPr>
        <p:spPr>
          <a:xfrm>
            <a:off x="5229634" y="4542698"/>
            <a:ext cx="1732731" cy="420751"/>
          </a:xfrm>
        </p:spPr>
        <p:txBody>
          <a:bodyPr>
            <a:normAutofit/>
          </a:bodyPr>
          <a:lstStyle/>
          <a:p>
            <a:r>
              <a:rPr lang="en-IE" sz="2200" b="1" dirty="0">
                <a:solidFill>
                  <a:srgbClr val="297239"/>
                </a:solidFill>
              </a:rPr>
              <a:t>IDEATE</a:t>
            </a:r>
          </a:p>
        </p:txBody>
      </p:sp>
      <p:sp>
        <p:nvSpPr>
          <p:cNvPr id="9" name="Text Placeholder 8">
            <a:extLst>
              <a:ext uri="{FF2B5EF4-FFF2-40B4-BE49-F238E27FC236}">
                <a16:creationId xmlns:a16="http://schemas.microsoft.com/office/drawing/2014/main" id="{70D49C04-F4D2-6864-A60F-1BD84EFE8DC7}"/>
              </a:ext>
            </a:extLst>
          </p:cNvPr>
          <p:cNvSpPr>
            <a:spLocks noGrp="1"/>
          </p:cNvSpPr>
          <p:nvPr>
            <p:ph type="body" sz="quarter" idx="34"/>
          </p:nvPr>
        </p:nvSpPr>
        <p:spPr>
          <a:xfrm>
            <a:off x="9101503" y="4557649"/>
            <a:ext cx="1732731" cy="420751"/>
          </a:xfrm>
        </p:spPr>
        <p:txBody>
          <a:bodyPr>
            <a:normAutofit/>
          </a:bodyPr>
          <a:lstStyle/>
          <a:p>
            <a:r>
              <a:rPr lang="en-IE" sz="2200" b="1" dirty="0">
                <a:solidFill>
                  <a:srgbClr val="297239"/>
                </a:solidFill>
              </a:rPr>
              <a:t>TEST</a:t>
            </a:r>
          </a:p>
        </p:txBody>
      </p:sp>
      <p:sp>
        <p:nvSpPr>
          <p:cNvPr id="4" name="Text Placeholder 3">
            <a:extLst>
              <a:ext uri="{FF2B5EF4-FFF2-40B4-BE49-F238E27FC236}">
                <a16:creationId xmlns:a16="http://schemas.microsoft.com/office/drawing/2014/main" id="{B792AD36-E68B-9F85-F147-D050BECC885D}"/>
              </a:ext>
            </a:extLst>
          </p:cNvPr>
          <p:cNvSpPr>
            <a:spLocks noGrp="1"/>
          </p:cNvSpPr>
          <p:nvPr>
            <p:ph type="body" sz="quarter" idx="29"/>
          </p:nvPr>
        </p:nvSpPr>
        <p:spPr/>
        <p:txBody>
          <a:bodyPr>
            <a:normAutofit lnSpcReduction="10000"/>
          </a:bodyPr>
          <a:lstStyle/>
          <a:p>
            <a:r>
              <a:rPr lang="en-IE" b="1" dirty="0">
                <a:solidFill>
                  <a:srgbClr val="0B582E"/>
                </a:solidFill>
              </a:rPr>
              <a:t>Organising a Design Sprint for Collaboration</a:t>
            </a:r>
          </a:p>
        </p:txBody>
      </p:sp>
      <p:pic>
        <p:nvPicPr>
          <p:cNvPr id="11" name="Graphic 10" descr="Magnifying glass with solid fill">
            <a:extLst>
              <a:ext uri="{FF2B5EF4-FFF2-40B4-BE49-F238E27FC236}">
                <a16:creationId xmlns:a16="http://schemas.microsoft.com/office/drawing/2014/main" id="{91DBA1C3-338E-5FAE-DCBD-AA365AA3CC3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98702" y="2525486"/>
            <a:ext cx="914400" cy="914400"/>
          </a:xfrm>
          <a:prstGeom prst="rect">
            <a:avLst/>
          </a:prstGeom>
        </p:spPr>
      </p:pic>
      <p:pic>
        <p:nvPicPr>
          <p:cNvPr id="13" name="Graphic 12" descr="Scribble with solid fill">
            <a:extLst>
              <a:ext uri="{FF2B5EF4-FFF2-40B4-BE49-F238E27FC236}">
                <a16:creationId xmlns:a16="http://schemas.microsoft.com/office/drawing/2014/main" id="{119938F1-0E09-3057-110E-76E0AFAB79B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678275" y="2525486"/>
            <a:ext cx="914400" cy="914400"/>
          </a:xfrm>
          <a:prstGeom prst="rect">
            <a:avLst/>
          </a:prstGeom>
        </p:spPr>
      </p:pic>
      <p:pic>
        <p:nvPicPr>
          <p:cNvPr id="15" name="Graphic 14" descr="Lights On with solid fill">
            <a:extLst>
              <a:ext uri="{FF2B5EF4-FFF2-40B4-BE49-F238E27FC236}">
                <a16:creationId xmlns:a16="http://schemas.microsoft.com/office/drawing/2014/main" id="{7D0B6CAF-C918-73AF-0C39-1AA1754C28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799" y="2525486"/>
            <a:ext cx="914400" cy="914400"/>
          </a:xfrm>
          <a:prstGeom prst="rect">
            <a:avLst/>
          </a:prstGeom>
        </p:spPr>
      </p:pic>
      <p:pic>
        <p:nvPicPr>
          <p:cNvPr id="19" name="Graphic 18" descr="Rocket with solid fill">
            <a:extLst>
              <a:ext uri="{FF2B5EF4-FFF2-40B4-BE49-F238E27FC236}">
                <a16:creationId xmlns:a16="http://schemas.microsoft.com/office/drawing/2014/main" id="{5BBBF381-856D-4F80-C774-E5624B8CBB2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99323" y="2514600"/>
            <a:ext cx="914400" cy="914400"/>
          </a:xfrm>
          <a:prstGeom prst="rect">
            <a:avLst/>
          </a:prstGeom>
        </p:spPr>
      </p:pic>
      <p:pic>
        <p:nvPicPr>
          <p:cNvPr id="21" name="Graphic 20" descr="Clipboard Mixed with solid fill">
            <a:extLst>
              <a:ext uri="{FF2B5EF4-FFF2-40B4-BE49-F238E27FC236}">
                <a16:creationId xmlns:a16="http://schemas.microsoft.com/office/drawing/2014/main" id="{141EC2D8-13B1-DC2D-1276-C695FC1C51B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510668" y="2514600"/>
            <a:ext cx="914400" cy="914400"/>
          </a:xfrm>
          <a:prstGeom prst="rect">
            <a:avLst/>
          </a:prstGeom>
        </p:spPr>
      </p:pic>
    </p:spTree>
    <p:extLst>
      <p:ext uri="{BB962C8B-B14F-4D97-AF65-F5344CB8AC3E}">
        <p14:creationId xmlns:p14="http://schemas.microsoft.com/office/powerpoint/2010/main" val="284249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09259" y="1761743"/>
            <a:ext cx="4896426" cy="4306547"/>
          </a:xfrm>
        </p:spPr>
        <p:txBody>
          <a:bodyPr vert="horz" lIns="91440" tIns="45720" rIns="91440" bIns="45720" rtlCol="0" anchor="t">
            <a:noAutofit/>
          </a:bodyPr>
          <a:lstStyle/>
          <a:p>
            <a:r>
              <a:rPr lang="en-US"/>
              <a:t>This first day "understand" is critical for the smooth progress of the Sprint as it serves to align with the objectives of the workshop and to define the problem better. This problem framing effort is the heart of the first day.</a:t>
            </a:r>
          </a:p>
          <a:p>
            <a:r>
              <a:rPr lang="en-US"/>
              <a:t>For a Sustainability Sprint, if you don’t have expertise within your organisation either spend some time getting up to speed or bring in an external expert who can help your team understand the issue you’re solving.  </a:t>
            </a:r>
            <a:endParaRPr lang="en-IE"/>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n-IE" b="1"/>
              <a:t>Understand  </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n-IE"/>
              <a:t>01</a:t>
            </a:r>
          </a:p>
        </p:txBody>
      </p:sp>
      <p:pic>
        <p:nvPicPr>
          <p:cNvPr id="10" name="Graphic 9" descr="Open book with table lamp, books, pen and pencil">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7472" y="1132296"/>
            <a:ext cx="4397829" cy="4397829"/>
          </a:xfrm>
          <a:prstGeom prst="rect">
            <a:avLst/>
          </a:prstGeom>
        </p:spPr>
      </p:pic>
    </p:spTree>
    <p:extLst>
      <p:ext uri="{BB962C8B-B14F-4D97-AF65-F5344CB8AC3E}">
        <p14:creationId xmlns:p14="http://schemas.microsoft.com/office/powerpoint/2010/main" val="2691339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09259" y="1663772"/>
            <a:ext cx="4896426" cy="4306547"/>
          </a:xfrm>
        </p:spPr>
        <p:txBody>
          <a:bodyPr vert="horz" lIns="91440" tIns="45720" rIns="91440" bIns="45720" rtlCol="0" anchor="t">
            <a:noAutofit/>
          </a:bodyPr>
          <a:lstStyle/>
          <a:p>
            <a:r>
              <a:rPr lang="en-US" dirty="0"/>
              <a:t>In the Define stage, you will organize the information you have gathered during the Empathize stage. You’ll analyze your observations to define the core problems you and your team have identified up to this point. Defining the problem and problem statement must be done in a human-centered manner.</a:t>
            </a:r>
          </a:p>
          <a:p>
            <a:r>
              <a:rPr lang="en-US" dirty="0"/>
              <a:t>A sample problem statement for sustainability might be: </a:t>
            </a:r>
          </a:p>
          <a:p>
            <a:pPr algn="ctr"/>
            <a:r>
              <a:rPr lang="en-US" dirty="0"/>
              <a:t>“</a:t>
            </a:r>
            <a:r>
              <a:rPr lang="en-US" i="1" dirty="0"/>
              <a:t>How might we build stronger client relationships while reducing our travel related carbon footprint”</a:t>
            </a:r>
            <a:endParaRPr lang="en-IE" dirty="0">
              <a:cs typeface="Calibri" panose="020F0502020204030204"/>
            </a:endParaRPr>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n-IE" b="1"/>
              <a:t>Define  </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n-IE"/>
              <a:t>02</a:t>
            </a:r>
          </a:p>
        </p:txBody>
      </p:sp>
      <p:pic>
        <p:nvPicPr>
          <p:cNvPr id="10" name="Graphic 9" descr="Graph paper with calculator, ruler, highlighter, and pencils">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87472" y="1132296"/>
            <a:ext cx="4397829" cy="4397829"/>
          </a:xfrm>
          <a:prstGeom prst="rect">
            <a:avLst/>
          </a:prstGeom>
        </p:spPr>
      </p:pic>
    </p:spTree>
    <p:extLst>
      <p:ext uri="{BB962C8B-B14F-4D97-AF65-F5344CB8AC3E}">
        <p14:creationId xmlns:p14="http://schemas.microsoft.com/office/powerpoint/2010/main" val="16787740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39388E5-5A1D-F0CE-0E58-D21C03D697A1}"/>
              </a:ext>
            </a:extLst>
          </p:cNvPr>
          <p:cNvSpPr>
            <a:spLocks noGrp="1"/>
          </p:cNvSpPr>
          <p:nvPr>
            <p:ph type="body" sz="quarter" idx="20"/>
          </p:nvPr>
        </p:nvSpPr>
        <p:spPr>
          <a:xfrm>
            <a:off x="6009259" y="1827054"/>
            <a:ext cx="4896426" cy="4306547"/>
          </a:xfrm>
        </p:spPr>
        <p:txBody>
          <a:bodyPr vert="horz" lIns="91440" tIns="45720" rIns="91440" bIns="45720" rtlCol="0" anchor="t">
            <a:noAutofit/>
          </a:bodyPr>
          <a:lstStyle/>
          <a:p>
            <a:r>
              <a:rPr lang="en-US"/>
              <a:t>During the third stage of the design thinking process, your team are ready to generate ideas. You’ve grown to understand your users and their needs in the Empathize stage, and you’ve analyzed your observations in the Define stage to create a user centric problem statement. </a:t>
            </a:r>
            <a:br>
              <a:rPr lang="en-US"/>
            </a:br>
            <a:r>
              <a:rPr lang="en-US"/>
              <a:t>With this solid background, and clear purpose for your session, your time can go about rapidly ideating solutions.  It’s important we remember our ground rules to ensure the best outcome.</a:t>
            </a:r>
            <a:endParaRPr lang="en-IE"/>
          </a:p>
        </p:txBody>
      </p:sp>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n-IE" b="1"/>
              <a:t>Ideate  </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n-IE"/>
              <a:t>03</a:t>
            </a:r>
          </a:p>
        </p:txBody>
      </p:sp>
      <p:pic>
        <p:nvPicPr>
          <p:cNvPr id="10" name="Graphic 9" descr="A lightbulb">
            <a:extLst>
              <a:ext uri="{FF2B5EF4-FFF2-40B4-BE49-F238E27FC236}">
                <a16:creationId xmlns:a16="http://schemas.microsoft.com/office/drawing/2014/main" id="{C901610C-ED3E-8D88-B85A-A5C0CF74788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87472" y="1132296"/>
            <a:ext cx="4397829" cy="4397829"/>
          </a:xfrm>
          <a:prstGeom prst="rect">
            <a:avLst/>
          </a:prstGeom>
        </p:spPr>
      </p:pic>
    </p:spTree>
    <p:extLst>
      <p:ext uri="{BB962C8B-B14F-4D97-AF65-F5344CB8AC3E}">
        <p14:creationId xmlns:p14="http://schemas.microsoft.com/office/powerpoint/2010/main" val="3684147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781356-633F-43C7-9C5B-E23C08437082}"/>
              </a:ext>
            </a:extLst>
          </p:cNvPr>
          <p:cNvSpPr>
            <a:spLocks noGrp="1"/>
          </p:cNvSpPr>
          <p:nvPr>
            <p:ph type="body" sz="quarter" idx="18"/>
          </p:nvPr>
        </p:nvSpPr>
        <p:spPr>
          <a:xfrm>
            <a:off x="473870" y="3319106"/>
            <a:ext cx="5780987" cy="2271033"/>
          </a:xfrm>
        </p:spPr>
        <p:txBody>
          <a:bodyPr vert="horz" lIns="91440" tIns="45720" rIns="91440" bIns="45720" rtlCol="0" anchor="t">
            <a:normAutofit/>
          </a:bodyPr>
          <a:lstStyle/>
          <a:p>
            <a:r>
              <a:rPr lang="en-US" dirty="0">
                <a:ea typeface="+mn-lt"/>
                <a:cs typeface="+mn-lt"/>
              </a:rPr>
              <a:t>   </a:t>
            </a:r>
            <a:endParaRPr lang="en-US" b="1" dirty="0">
              <a:cs typeface="Calibri"/>
            </a:endParaRPr>
          </a:p>
        </p:txBody>
      </p:sp>
      <p:sp>
        <p:nvSpPr>
          <p:cNvPr id="3" name="Text Placeholder 2">
            <a:extLst>
              <a:ext uri="{FF2B5EF4-FFF2-40B4-BE49-F238E27FC236}">
                <a16:creationId xmlns:a16="http://schemas.microsoft.com/office/drawing/2014/main" id="{A42A7262-837F-D8B3-2E1C-6FDCFC7CA41D}"/>
              </a:ext>
            </a:extLst>
          </p:cNvPr>
          <p:cNvSpPr>
            <a:spLocks noGrp="1"/>
          </p:cNvSpPr>
          <p:nvPr>
            <p:ph type="body" sz="quarter" idx="16"/>
          </p:nvPr>
        </p:nvSpPr>
        <p:spPr/>
        <p:txBody>
          <a:bodyPr vert="horz" lIns="91440" tIns="45720" rIns="91440" bIns="45720" rtlCol="0" anchor="t">
            <a:normAutofit/>
          </a:bodyPr>
          <a:lstStyle/>
          <a:p>
            <a:r>
              <a:rPr lang="en-US" b="1" dirty="0"/>
              <a:t>SHORT ACTIVITY – USING PLAY TO STIMULATE IDEATION</a:t>
            </a:r>
            <a:endParaRPr lang="en-US" b="1" dirty="0">
              <a:cs typeface="Calibri"/>
            </a:endParaRPr>
          </a:p>
          <a:p>
            <a:endParaRPr lang="en-US" dirty="0">
              <a:cs typeface="Calibri"/>
            </a:endParaRPr>
          </a:p>
        </p:txBody>
      </p:sp>
      <p:sp>
        <p:nvSpPr>
          <p:cNvPr id="9" name="TextBox 8">
            <a:extLst>
              <a:ext uri="{FF2B5EF4-FFF2-40B4-BE49-F238E27FC236}">
                <a16:creationId xmlns:a16="http://schemas.microsoft.com/office/drawing/2014/main" id="{B8FE7BCE-0665-E08D-C07D-A2A6C0F31C0E}"/>
              </a:ext>
            </a:extLst>
          </p:cNvPr>
          <p:cNvSpPr txBox="1"/>
          <p:nvPr/>
        </p:nvSpPr>
        <p:spPr>
          <a:xfrm>
            <a:off x="287869" y="3260891"/>
            <a:ext cx="5514218" cy="30008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100">
                <a:solidFill>
                  <a:srgbClr val="0B582E"/>
                </a:solidFill>
                <a:latin typeface="Calibri"/>
                <a:cs typeface="Calibri"/>
              </a:rPr>
              <a:t> </a:t>
            </a:r>
            <a:r>
              <a:rPr lang="en-US" sz="2100" dirty="0">
                <a:solidFill>
                  <a:srgbClr val="0B582E"/>
                </a:solidFill>
                <a:latin typeface="Calibri"/>
                <a:cs typeface="Calibri"/>
              </a:rPr>
              <a:t>I</a:t>
            </a:r>
            <a:r>
              <a:rPr lang="en-US" sz="2100">
                <a:solidFill>
                  <a:srgbClr val="000000"/>
                </a:solidFill>
                <a:latin typeface="Calibri"/>
                <a:cs typeface="Calibri"/>
              </a:rPr>
              <a:t>t can be helpful to start the ideation stage with something informal like an ice breaker game. </a:t>
            </a:r>
          </a:p>
          <a:p>
            <a:pPr algn="just"/>
            <a:r>
              <a:rPr lang="en-US" sz="2100">
                <a:solidFill>
                  <a:srgbClr val="000000"/>
                </a:solidFill>
                <a:latin typeface="Calibri"/>
                <a:cs typeface="Calibri"/>
              </a:rPr>
              <a:t>There are 100s to choose </a:t>
            </a:r>
            <a:r>
              <a:rPr lang="en-US" sz="2100">
                <a:solidFill>
                  <a:srgbClr val="000000"/>
                </a:solidFill>
                <a:latin typeface="Calibri"/>
                <a:cs typeface="Calibri"/>
                <a:hlinkClick r:id="rId2">
                  <a:extLst>
                    <a:ext uri="{A12FA001-AC4F-418D-AE19-62706E023703}">
                      <ahyp:hlinkClr xmlns:ahyp="http://schemas.microsoft.com/office/drawing/2018/hyperlinkcolor" val="tx"/>
                    </a:ext>
                  </a:extLst>
                </a:hlinkClick>
              </a:rPr>
              <a:t>online</a:t>
            </a:r>
            <a:r>
              <a:rPr lang="en-US" sz="2100">
                <a:solidFill>
                  <a:srgbClr val="000000"/>
                </a:solidFill>
                <a:latin typeface="Calibri"/>
                <a:cs typeface="Calibri"/>
              </a:rPr>
              <a:t>, but a quick and simple option can be to break your team into smaller groups and have them create the worst solution to the problem that they can think of and present back to the group.  It’s a fun, consequence free place to start, that makes everyone feel open to contribute to the session.</a:t>
            </a:r>
            <a:r>
              <a:rPr lang="en-US" sz="2100">
                <a:solidFill>
                  <a:srgbClr val="0B582E"/>
                </a:solidFill>
                <a:latin typeface="Calibri"/>
                <a:cs typeface="Calibri"/>
              </a:rPr>
              <a:t> </a:t>
            </a:r>
            <a:endParaRPr lang="en-US" sz="2100" dirty="0">
              <a:solidFill>
                <a:srgbClr val="0B582E"/>
              </a:solidFill>
              <a:latin typeface="Calibri"/>
              <a:cs typeface="Calibri"/>
            </a:endParaRPr>
          </a:p>
        </p:txBody>
      </p:sp>
      <p:pic>
        <p:nvPicPr>
          <p:cNvPr id="7" name="Picture Placeholder 6">
            <a:extLst>
              <a:ext uri="{FF2B5EF4-FFF2-40B4-BE49-F238E27FC236}">
                <a16:creationId xmlns:a16="http://schemas.microsoft.com/office/drawing/2014/main" id="{453066DC-EE3A-0FC9-5802-D945D6F92976}"/>
              </a:ext>
            </a:extLst>
          </p:cNvPr>
          <p:cNvPicPr>
            <a:picLocks noGrp="1" noChangeAspect="1"/>
          </p:cNvPicPr>
          <p:nvPr>
            <p:ph type="pic" sz="quarter" idx="10"/>
          </p:nvPr>
        </p:nvPicPr>
        <p:blipFill>
          <a:blip r:embed="rId3"/>
          <a:srcRect l="15816" r="15816"/>
          <a:stretch/>
        </p:blipFill>
        <p:spPr>
          <a:xfrm>
            <a:off x="7035029" y="1481931"/>
            <a:ext cx="5130800" cy="3913188"/>
          </a:xfrm>
        </p:spPr>
      </p:pic>
    </p:spTree>
    <p:extLst>
      <p:ext uri="{BB962C8B-B14F-4D97-AF65-F5344CB8AC3E}">
        <p14:creationId xmlns:p14="http://schemas.microsoft.com/office/powerpoint/2010/main" val="23056523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n-IE" b="1" dirty="0"/>
              <a:t>Prototype  </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n-IE" dirty="0"/>
              <a:t>04</a:t>
            </a:r>
          </a:p>
        </p:txBody>
      </p:sp>
      <p:pic>
        <p:nvPicPr>
          <p:cNvPr id="10" name="Graphic 9" descr="A friendly robot">
            <a:extLst>
              <a:ext uri="{FF2B5EF4-FFF2-40B4-BE49-F238E27FC236}">
                <a16:creationId xmlns:a16="http://schemas.microsoft.com/office/drawing/2014/main" id="{C901610C-ED3E-8D88-B85A-A5C0CF747880}"/>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187472" y="1132296"/>
            <a:ext cx="4397829" cy="4397829"/>
          </a:xfrm>
          <a:prstGeom prst="rect">
            <a:avLst/>
          </a:prstGeom>
        </p:spPr>
      </p:pic>
      <p:sp>
        <p:nvSpPr>
          <p:cNvPr id="6" name="Text Placeholder 3">
            <a:extLst>
              <a:ext uri="{FF2B5EF4-FFF2-40B4-BE49-F238E27FC236}">
                <a16:creationId xmlns:a16="http://schemas.microsoft.com/office/drawing/2014/main" id="{27D71E39-DA6A-EF64-2534-6761146764E6}"/>
              </a:ext>
            </a:extLst>
          </p:cNvPr>
          <p:cNvSpPr>
            <a:spLocks noGrp="1"/>
          </p:cNvSpPr>
          <p:nvPr>
            <p:ph type="body" sz="quarter" idx="20"/>
          </p:nvPr>
        </p:nvSpPr>
        <p:spPr>
          <a:xfrm>
            <a:off x="6009259" y="1663772"/>
            <a:ext cx="4896426" cy="4306547"/>
          </a:xfrm>
        </p:spPr>
        <p:txBody>
          <a:bodyPr vert="horz" lIns="91440" tIns="45720" rIns="91440" bIns="45720" rtlCol="0" anchor="t">
            <a:noAutofit/>
          </a:bodyPr>
          <a:lstStyle/>
          <a:p>
            <a:r>
              <a:rPr lang="en-US" dirty="0"/>
              <a:t>The design team will now produce a number of inexpensive, scaled down versions of the product to investigate the key solutions generated in the ideation phase. These prototypes can be shared and tested within the team itself, or on a small group of people outside the design team. This can be a great opportunity to involve other members of your</a:t>
            </a:r>
            <a:r>
              <a:rPr lang="en-US"/>
              <a:t> team</a:t>
            </a:r>
            <a:r>
              <a:rPr lang="en-US" dirty="0"/>
              <a:t>.</a:t>
            </a:r>
            <a:r>
              <a:rPr lang="en-US"/>
              <a:t> </a:t>
            </a:r>
            <a:endParaRPr lang="en-US" dirty="0"/>
          </a:p>
          <a:p>
            <a:r>
              <a:rPr lang="en-US" dirty="0"/>
              <a:t>It’s important that we find out the flaws in our solutions at an early stage.</a:t>
            </a:r>
            <a:r>
              <a:rPr lang="en-US"/>
              <a:t> </a:t>
            </a:r>
            <a:endParaRPr lang="en-IE" dirty="0">
              <a:cs typeface="Calibri" panose="020F0502020204030204"/>
            </a:endParaRPr>
          </a:p>
        </p:txBody>
      </p:sp>
    </p:spTree>
    <p:extLst>
      <p:ext uri="{BB962C8B-B14F-4D97-AF65-F5344CB8AC3E}">
        <p14:creationId xmlns:p14="http://schemas.microsoft.com/office/powerpoint/2010/main" val="6095142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B9C01A6-A1E8-181E-A3BF-118AA0F05B7E}"/>
              </a:ext>
            </a:extLst>
          </p:cNvPr>
          <p:cNvSpPr>
            <a:spLocks noGrp="1"/>
          </p:cNvSpPr>
          <p:nvPr>
            <p:ph type="body" sz="quarter" idx="22"/>
          </p:nvPr>
        </p:nvSpPr>
        <p:spPr/>
        <p:txBody>
          <a:bodyPr/>
          <a:lstStyle/>
          <a:p>
            <a:r>
              <a:rPr lang="en-IE" b="1" dirty="0"/>
              <a:t>Test  </a:t>
            </a:r>
          </a:p>
        </p:txBody>
      </p:sp>
      <p:sp>
        <p:nvSpPr>
          <p:cNvPr id="7" name="Text Placeholder 6">
            <a:extLst>
              <a:ext uri="{FF2B5EF4-FFF2-40B4-BE49-F238E27FC236}">
                <a16:creationId xmlns:a16="http://schemas.microsoft.com/office/drawing/2014/main" id="{D87A46A4-1034-C0F7-D34C-A534E73F4993}"/>
              </a:ext>
            </a:extLst>
          </p:cNvPr>
          <p:cNvSpPr>
            <a:spLocks noGrp="1"/>
          </p:cNvSpPr>
          <p:nvPr>
            <p:ph type="body" sz="quarter" idx="24"/>
          </p:nvPr>
        </p:nvSpPr>
        <p:spPr/>
        <p:txBody>
          <a:bodyPr/>
          <a:lstStyle/>
          <a:p>
            <a:r>
              <a:rPr lang="en-IE" dirty="0"/>
              <a:t>05</a:t>
            </a:r>
          </a:p>
        </p:txBody>
      </p:sp>
      <p:pic>
        <p:nvPicPr>
          <p:cNvPr id="10" name="Graphic 9" descr="Chemistry lab">
            <a:extLst>
              <a:ext uri="{FF2B5EF4-FFF2-40B4-BE49-F238E27FC236}">
                <a16:creationId xmlns:a16="http://schemas.microsoft.com/office/drawing/2014/main" id="{C901610C-ED3E-8D88-B85A-A5C0CF74788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87472" y="1132296"/>
            <a:ext cx="4397829" cy="4397829"/>
          </a:xfrm>
          <a:prstGeom prst="rect">
            <a:avLst/>
          </a:prstGeom>
        </p:spPr>
      </p:pic>
      <p:sp>
        <p:nvSpPr>
          <p:cNvPr id="9" name="Text Placeholder 3">
            <a:extLst>
              <a:ext uri="{FF2B5EF4-FFF2-40B4-BE49-F238E27FC236}">
                <a16:creationId xmlns:a16="http://schemas.microsoft.com/office/drawing/2014/main" id="{91E82B51-93E2-A378-7578-0EDBAFD61CE1}"/>
              </a:ext>
            </a:extLst>
          </p:cNvPr>
          <p:cNvSpPr txBox="1">
            <a:spLocks/>
          </p:cNvSpPr>
          <p:nvPr/>
        </p:nvSpPr>
        <p:spPr>
          <a:xfrm>
            <a:off x="6009259" y="1663772"/>
            <a:ext cx="4896426" cy="43065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Designers or evaluators rigorously test the complete product using the best solutions identified in the Prototype stage. </a:t>
            </a:r>
          </a:p>
          <a:p>
            <a:r>
              <a:rPr lang="en-US" dirty="0"/>
              <a:t>Congratulations!! This is the last stage of the process. Transitioning to a more sustainable business model is a daunting task so it is important that we don’t treat collaboration sessions as one offs, and continually expand on our ideas. </a:t>
            </a:r>
          </a:p>
          <a:p>
            <a:r>
              <a:rPr lang="en-US" dirty="0"/>
              <a:t>Design sprints are iterative processes so the results generated can be built on continually.  </a:t>
            </a:r>
            <a:endParaRPr lang="en-IE" dirty="0"/>
          </a:p>
        </p:txBody>
      </p:sp>
    </p:spTree>
    <p:extLst>
      <p:ext uri="{BB962C8B-B14F-4D97-AF65-F5344CB8AC3E}">
        <p14:creationId xmlns:p14="http://schemas.microsoft.com/office/powerpoint/2010/main" val="26885163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8CF8AF-D3E1-F240-8EFB-EA834F8C10CF}"/>
              </a:ext>
            </a:extLst>
          </p:cNvPr>
          <p:cNvSpPr>
            <a:spLocks noGrp="1"/>
          </p:cNvSpPr>
          <p:nvPr>
            <p:ph type="body" sz="quarter" idx="17"/>
          </p:nvPr>
        </p:nvSpPr>
        <p:spPr/>
        <p:txBody>
          <a:bodyPr>
            <a:normAutofit fontScale="62500" lnSpcReduction="20000"/>
          </a:bodyPr>
          <a:lstStyle/>
          <a:p>
            <a:r>
              <a:rPr lang="en-US"/>
              <a:t>The Power of Clusters and Ecosystems </a:t>
            </a:r>
          </a:p>
        </p:txBody>
      </p:sp>
      <p:sp>
        <p:nvSpPr>
          <p:cNvPr id="5" name="Text Placeholder 4">
            <a:extLst>
              <a:ext uri="{FF2B5EF4-FFF2-40B4-BE49-F238E27FC236}">
                <a16:creationId xmlns:a16="http://schemas.microsoft.com/office/drawing/2014/main" id="{E540CCD1-3CA5-A94C-84B6-7549267A3333}"/>
              </a:ext>
            </a:extLst>
          </p:cNvPr>
          <p:cNvSpPr>
            <a:spLocks noGrp="1"/>
          </p:cNvSpPr>
          <p:nvPr>
            <p:ph type="body" sz="quarter" idx="18"/>
          </p:nvPr>
        </p:nvSpPr>
        <p:spPr/>
        <p:txBody>
          <a:bodyPr/>
          <a:lstStyle/>
          <a:p>
            <a:r>
              <a:rPr lang="en-US"/>
              <a:t>Section 3</a:t>
            </a:r>
          </a:p>
        </p:txBody>
      </p:sp>
    </p:spTree>
    <p:extLst>
      <p:ext uri="{BB962C8B-B14F-4D97-AF65-F5344CB8AC3E}">
        <p14:creationId xmlns:p14="http://schemas.microsoft.com/office/powerpoint/2010/main" val="819725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6188149" cy="6725060"/>
          </a:xfrm>
        </p:spPr>
        <p:txBody>
          <a:bodyPr>
            <a:normAutofit/>
          </a:bodyPr>
          <a:lstStyle/>
          <a:p>
            <a:pPr algn="l"/>
            <a:r>
              <a:rPr lang="en-GB" sz="2400"/>
              <a:t>The Power of Clusters</a:t>
            </a:r>
          </a:p>
          <a:p>
            <a:pPr marL="342900" indent="-342900" algn="l">
              <a:buFont typeface="Arial" panose="020B0604020202020204" pitchFamily="34" charset="0"/>
              <a:buChar char="•"/>
            </a:pPr>
            <a:r>
              <a:rPr lang="en-GB" sz="2400" b="0">
                <a:solidFill>
                  <a:srgbClr val="000000"/>
                </a:solidFill>
              </a:rPr>
              <a:t>‘Clusters’ describe a group of related or mutually dependent businesses and resources that are grouped together in a defined area or in a virtual environment that is dependent on strong commitment to connectivity. </a:t>
            </a:r>
          </a:p>
          <a:p>
            <a:pPr marL="342900" indent="-342900" algn="l">
              <a:buFont typeface="Arial" panose="020B0604020202020204" pitchFamily="34" charset="0"/>
              <a:buChar char="•"/>
            </a:pPr>
            <a:r>
              <a:rPr lang="en-GB" sz="2400" b="0">
                <a:solidFill>
                  <a:srgbClr val="000000"/>
                </a:solidFill>
              </a:rPr>
              <a:t>Clusters feed on diversity and change. </a:t>
            </a:r>
          </a:p>
          <a:p>
            <a:pPr marL="342900" indent="-342900" algn="l">
              <a:buFont typeface="Arial" panose="020B0604020202020204" pitchFamily="34" charset="0"/>
              <a:buChar char="•"/>
            </a:pPr>
            <a:r>
              <a:rPr lang="en-GB" sz="2400" b="0">
                <a:solidFill>
                  <a:srgbClr val="000000"/>
                </a:solidFill>
              </a:rPr>
              <a:t>They are uniquely diverse in structure, sector and services. Importantly, they are drivers with the potential to revive the economy. New value is created when: technical innovation, creativity and business entrepreneurship are deployed together to solve sustainability problems</a:t>
            </a:r>
          </a:p>
        </p:txBody>
      </p:sp>
      <p:pic>
        <p:nvPicPr>
          <p:cNvPr id="3" name="Picture 2" descr="Shape&#10;&#10;Description automatically generated">
            <a:extLst>
              <a:ext uri="{FF2B5EF4-FFF2-40B4-BE49-F238E27FC236}">
                <a16:creationId xmlns:a16="http://schemas.microsoft.com/office/drawing/2014/main" id="{90F0405C-975D-8C61-ED3E-4F898298331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82435" y="1786270"/>
            <a:ext cx="3306167" cy="3285460"/>
          </a:xfrm>
          <a:prstGeom prst="rect">
            <a:avLst/>
          </a:prstGeom>
        </p:spPr>
      </p:pic>
    </p:spTree>
    <p:extLst>
      <p:ext uri="{BB962C8B-B14F-4D97-AF65-F5344CB8AC3E}">
        <p14:creationId xmlns:p14="http://schemas.microsoft.com/office/powerpoint/2010/main" val="91895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6202711" y="479875"/>
            <a:ext cx="5450574" cy="627864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just"/>
            <a:r>
              <a:rPr lang="en-GB" sz="2400">
                <a:solidFill>
                  <a:srgbClr val="000000"/>
                </a:solidFill>
                <a:latin typeface="+mn-lt"/>
              </a:rPr>
              <a:t>Collaboration is the process of two or more people or organisations working together to realize mutual advantage.  Options range from informal networks and alliances, through joint delivery of projects to full merger.  Collaborative working can last for a fixed length of time or can form a permanent arrangement. What these options have in common is that they involve some sort of exchange. Collaboration is essentially; </a:t>
            </a:r>
          </a:p>
          <a:p>
            <a:pPr algn="just"/>
            <a:r>
              <a:rPr lang="en-GB" sz="2400">
                <a:solidFill>
                  <a:srgbClr val="000000"/>
                </a:solidFill>
                <a:latin typeface="+mn-lt"/>
              </a:rPr>
              <a:t>•    Fostering a positive collective attitude. </a:t>
            </a:r>
          </a:p>
          <a:p>
            <a:pPr algn="just"/>
            <a:r>
              <a:rPr lang="en-GB" sz="2400">
                <a:solidFill>
                  <a:srgbClr val="000000"/>
                </a:solidFill>
                <a:latin typeface="+mn-lt"/>
              </a:rPr>
              <a:t>• Encouraging a new acceptance of ‘process’. </a:t>
            </a:r>
          </a:p>
          <a:p>
            <a:pPr algn="just"/>
            <a:r>
              <a:rPr lang="en-GB" sz="2400">
                <a:solidFill>
                  <a:srgbClr val="000000"/>
                </a:solidFill>
                <a:latin typeface="+mn-lt"/>
              </a:rPr>
              <a:t>•  Remaining enthusiastic and curious about new solutions, tools and technology.</a:t>
            </a:r>
            <a:endParaRPr lang="en-US" sz="2400">
              <a:solidFill>
                <a:srgbClr val="000000"/>
              </a:solidFill>
              <a:latin typeface="+mn-lt"/>
            </a:endParaRPr>
          </a:p>
          <a:p>
            <a:endParaRPr lang="en-US" sz="2400"/>
          </a:p>
        </p:txBody>
      </p:sp>
      <p:pic>
        <p:nvPicPr>
          <p:cNvPr id="4" name="Picture 3" descr="A picture containing person&#10;&#10;Description automatically generated">
            <a:extLst>
              <a:ext uri="{FF2B5EF4-FFF2-40B4-BE49-F238E27FC236}">
                <a16:creationId xmlns:a16="http://schemas.microsoft.com/office/drawing/2014/main" id="{AA2F2F71-695C-73C4-EF4C-DF58177A49FA}"/>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758990" y="1937535"/>
            <a:ext cx="4057019" cy="2910911"/>
          </a:xfrm>
          <a:prstGeom prst="rect">
            <a:avLst/>
          </a:prstGeom>
        </p:spPr>
      </p:pic>
      <p:sp>
        <p:nvSpPr>
          <p:cNvPr id="6" name="TextBox 5">
            <a:extLst>
              <a:ext uri="{FF2B5EF4-FFF2-40B4-BE49-F238E27FC236}">
                <a16:creationId xmlns:a16="http://schemas.microsoft.com/office/drawing/2014/main" id="{62A76581-BEB1-D7A2-98B6-0660A29A1633}"/>
              </a:ext>
            </a:extLst>
          </p:cNvPr>
          <p:cNvSpPr txBox="1"/>
          <p:nvPr/>
        </p:nvSpPr>
        <p:spPr>
          <a:xfrm>
            <a:off x="1932468" y="218265"/>
            <a:ext cx="6097772" cy="523220"/>
          </a:xfrm>
          <a:prstGeom prst="rect">
            <a:avLst/>
          </a:prstGeom>
          <a:noFill/>
        </p:spPr>
        <p:txBody>
          <a:bodyPr wrap="square">
            <a:spAutoFit/>
          </a:bodyPr>
          <a:lstStyle/>
          <a:p>
            <a:r>
              <a:rPr lang="en-GB" sz="2800" b="1">
                <a:latin typeface="+mn-lt"/>
              </a:rPr>
              <a:t>What is Collaboration?</a:t>
            </a:r>
          </a:p>
        </p:txBody>
      </p:sp>
    </p:spTree>
    <p:extLst>
      <p:ext uri="{BB962C8B-B14F-4D97-AF65-F5344CB8AC3E}">
        <p14:creationId xmlns:p14="http://schemas.microsoft.com/office/powerpoint/2010/main" val="37336475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95423" y="132940"/>
            <a:ext cx="7046911" cy="6725060"/>
          </a:xfrm>
        </p:spPr>
        <p:txBody>
          <a:bodyPr>
            <a:normAutofit/>
          </a:bodyPr>
          <a:lstStyle/>
          <a:p>
            <a:pPr algn="l"/>
            <a:r>
              <a:rPr lang="en-GB" sz="2400">
                <a:ea typeface="+mn-lt"/>
                <a:cs typeface="+mn-lt"/>
              </a:rPr>
              <a:t>SPOTLIGHT ON WELSH SUSTAINABILITY CLUSTER</a:t>
            </a:r>
            <a:endParaRPr lang="en-US">
              <a:ea typeface="+mn-lt"/>
              <a:cs typeface="+mn-lt"/>
            </a:endParaRPr>
          </a:p>
          <a:p>
            <a:pPr algn="l"/>
            <a:r>
              <a:rPr lang="en-GB" sz="2400" b="0">
                <a:solidFill>
                  <a:srgbClr val="000000"/>
                </a:solidFill>
                <a:ea typeface="+mn-lt"/>
                <a:cs typeface="+mn-lt"/>
              </a:rPr>
              <a:t>A well facilitated and productive Sustainability Cluster will support businesses on their journey of continuous improvement to deliver the values of resilience, quality, responsibility and authenticity.</a:t>
            </a:r>
            <a:endParaRPr lang="en-US">
              <a:solidFill>
                <a:srgbClr val="000000"/>
              </a:solidFill>
              <a:ea typeface="+mn-lt"/>
              <a:cs typeface="+mn-lt"/>
            </a:endParaRPr>
          </a:p>
          <a:p>
            <a:pPr algn="l"/>
            <a:r>
              <a:rPr lang="en-GB" sz="2400" b="0">
                <a:solidFill>
                  <a:srgbClr val="000000"/>
                </a:solidFill>
                <a:ea typeface="+mn-lt"/>
                <a:cs typeface="+mn-lt"/>
              </a:rPr>
              <a:t>A Sustainability Cluster was established by F</a:t>
            </a:r>
            <a:r>
              <a:rPr lang="en-GB" sz="2400" b="0">
                <a:solidFill>
                  <a:srgbClr val="000000"/>
                </a:solidFill>
                <a:ea typeface="+mn-lt"/>
                <a:cs typeface="+mn-lt"/>
                <a:hlinkClick r:id="rId2"/>
              </a:rPr>
              <a:t>ood and Drink Wales</a:t>
            </a:r>
            <a:r>
              <a:rPr lang="en-GB" sz="2400" b="0">
                <a:solidFill>
                  <a:srgbClr val="000000"/>
                </a:solidFill>
                <a:ea typeface="+mn-lt"/>
                <a:cs typeface="+mn-lt"/>
              </a:rPr>
              <a:t> to  utilise the successful triple helix approach adopted by other Welsh Food and Drink Clusters. This model includes government, industry and academia working hand in hand to tackle common industry problems and collaborating to drive the Welsh Food and Drink industry forward</a:t>
            </a:r>
            <a:endParaRPr lang="en-GB">
              <a:solidFill>
                <a:srgbClr val="000000"/>
              </a:solidFill>
            </a:endParaRPr>
          </a:p>
          <a:p>
            <a:pPr algn="l"/>
            <a:endParaRPr lang="en-GB" sz="2400">
              <a:cs typeface="Calibri"/>
            </a:endParaRPr>
          </a:p>
        </p:txBody>
      </p:sp>
      <p:pic>
        <p:nvPicPr>
          <p:cNvPr id="2" name="Picture 4" descr="Text&#10;&#10;Description automatically generated">
            <a:extLst>
              <a:ext uri="{FF2B5EF4-FFF2-40B4-BE49-F238E27FC236}">
                <a16:creationId xmlns:a16="http://schemas.microsoft.com/office/drawing/2014/main" id="{9237FF03-7776-AD7A-E665-1AEA5D94D0C4}"/>
              </a:ext>
            </a:extLst>
          </p:cNvPr>
          <p:cNvPicPr>
            <a:picLocks noChangeAspect="1"/>
          </p:cNvPicPr>
          <p:nvPr/>
        </p:nvPicPr>
        <p:blipFill>
          <a:blip r:embed="rId3"/>
          <a:stretch>
            <a:fillRect/>
          </a:stretch>
        </p:blipFill>
        <p:spPr>
          <a:xfrm>
            <a:off x="7784496" y="2224556"/>
            <a:ext cx="3529390" cy="1284030"/>
          </a:xfrm>
          <a:prstGeom prst="rect">
            <a:avLst/>
          </a:prstGeom>
        </p:spPr>
      </p:pic>
    </p:spTree>
    <p:extLst>
      <p:ext uri="{BB962C8B-B14F-4D97-AF65-F5344CB8AC3E}">
        <p14:creationId xmlns:p14="http://schemas.microsoft.com/office/powerpoint/2010/main" val="6842559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522852" y="495797"/>
            <a:ext cx="10784339" cy="6725060"/>
          </a:xfrm>
        </p:spPr>
        <p:txBody>
          <a:bodyPr>
            <a:normAutofit/>
          </a:bodyPr>
          <a:lstStyle/>
          <a:p>
            <a:pPr algn="l"/>
            <a:r>
              <a:rPr lang="en-GB">
                <a:ea typeface="+mn-lt"/>
                <a:cs typeface="+mn-lt"/>
              </a:rPr>
              <a:t>SPOTLIGHT </a:t>
            </a:r>
            <a:r>
              <a:rPr lang="en-GB"/>
              <a:t>ON SWEDISH SUSTAINABILITY CLUSTER</a:t>
            </a:r>
            <a:endParaRPr lang="en-GB" b="0">
              <a:ea typeface="+mn-lt"/>
              <a:cs typeface="+mn-lt"/>
            </a:endParaRPr>
          </a:p>
          <a:p>
            <a:pPr algn="l"/>
            <a:r>
              <a:rPr lang="en-GB" sz="2400" b="0">
                <a:solidFill>
                  <a:srgbClr val="000000"/>
                </a:solidFill>
              </a:rPr>
              <a:t>The </a:t>
            </a:r>
            <a:r>
              <a:rPr lang="en-GB" sz="2400" b="0">
                <a:solidFill>
                  <a:srgbClr val="000000"/>
                </a:solidFill>
                <a:hlinkClick r:id="rId2"/>
              </a:rPr>
              <a:t>Sustainable Cluster Development project</a:t>
            </a:r>
            <a:r>
              <a:rPr lang="en-GB" sz="2400" b="0">
                <a:solidFill>
                  <a:srgbClr val="000000"/>
                </a:solidFill>
              </a:rPr>
              <a:t> aims to promote the growth of a strong and sustainable life science sector, where Stockholm/Uppsala, Sweden will be perceived as an internationally leading development environment for life science companies and thus mentioned among the top five life science environments in Europe.</a:t>
            </a:r>
            <a:endParaRPr lang="en-GB" sz="2400" b="0">
              <a:solidFill>
                <a:srgbClr val="000000"/>
              </a:solidFill>
              <a:cs typeface="Calibri"/>
            </a:endParaRPr>
          </a:p>
          <a:p>
            <a:pPr algn="l"/>
            <a:r>
              <a:rPr lang="en-GB" sz="2400" b="0">
                <a:solidFill>
                  <a:srgbClr val="000000"/>
                </a:solidFill>
                <a:ea typeface="+mn-lt"/>
                <a:cs typeface="+mn-lt"/>
              </a:rPr>
              <a:t>The life science sector in Uppsala is facing challenges and is in need of change. Those challenges consist of a future generational change with the risk of a significant loss of skills and an industrial revolution that means that industry boundaries are blurred. To meet these challenges, the Sustainable Cluster Development project wants to create new forms of cluster formation and collaboration in life science.</a:t>
            </a:r>
            <a:endParaRPr lang="en-US">
              <a:solidFill>
                <a:srgbClr val="000000"/>
              </a:solidFill>
              <a:ea typeface="+mn-lt"/>
              <a:cs typeface="+mn-lt"/>
            </a:endParaRPr>
          </a:p>
          <a:p>
            <a:pPr algn="l"/>
            <a:r>
              <a:rPr lang="en-GB" sz="2400" b="0">
                <a:solidFill>
                  <a:srgbClr val="000000"/>
                </a:solidFill>
                <a:ea typeface="+mn-lt"/>
                <a:cs typeface="+mn-lt"/>
              </a:rPr>
              <a:t>In the long term, the goal is to promote the growth of a strong and sustainable life science sector where Uppsala as a region is to be perceived as an internationally leading development environment.  Sustainable Cluster Development will collaborate with other actors to achieve its goals. To develop and broaden the cluster organization, the collaboration will be linked between academia, business, and society in life science.</a:t>
            </a:r>
            <a:endParaRPr lang="en-GB">
              <a:solidFill>
                <a:srgbClr val="000000"/>
              </a:solidFill>
            </a:endParaRPr>
          </a:p>
          <a:p>
            <a:pPr algn="l"/>
            <a:endParaRPr lang="en-GB" sz="2400" b="0">
              <a:solidFill>
                <a:srgbClr val="000000"/>
              </a:solidFill>
              <a:cs typeface="Calibri"/>
            </a:endParaRPr>
          </a:p>
          <a:p>
            <a:pPr algn="l"/>
            <a:endParaRPr lang="en-GB" sz="2400">
              <a:cs typeface="Calibri"/>
            </a:endParaRPr>
          </a:p>
        </p:txBody>
      </p:sp>
    </p:spTree>
    <p:extLst>
      <p:ext uri="{BB962C8B-B14F-4D97-AF65-F5344CB8AC3E}">
        <p14:creationId xmlns:p14="http://schemas.microsoft.com/office/powerpoint/2010/main" val="3326873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6539132" cy="6725060"/>
          </a:xfrm>
        </p:spPr>
        <p:txBody>
          <a:bodyPr>
            <a:normAutofit/>
          </a:bodyPr>
          <a:lstStyle/>
          <a:p>
            <a:pPr algn="l"/>
            <a:r>
              <a:rPr lang="en-GB" sz="3200"/>
              <a:t>The Power of </a:t>
            </a:r>
            <a:r>
              <a:rPr lang="en-GB" sz="3200">
                <a:ea typeface="+mn-lt"/>
                <a:cs typeface="+mn-lt"/>
              </a:rPr>
              <a:t>Ecosystems</a:t>
            </a:r>
            <a:endParaRPr lang="en-US" sz="3200">
              <a:ea typeface="+mn-lt"/>
              <a:cs typeface="+mn-lt"/>
            </a:endParaRPr>
          </a:p>
          <a:p>
            <a:pPr algn="just"/>
            <a:r>
              <a:rPr lang="en-US" sz="2400" b="0">
                <a:solidFill>
                  <a:srgbClr val="000000"/>
                </a:solidFill>
                <a:ea typeface="+mn-lt"/>
                <a:cs typeface="+mn-lt"/>
              </a:rPr>
              <a:t>Ecosystems are a way of looking at the world. </a:t>
            </a:r>
            <a:r>
              <a:rPr lang="en-US" sz="2400" b="0">
                <a:solidFill>
                  <a:srgbClr val="000000"/>
                </a:solidFill>
                <a:ea typeface="+mn-lt"/>
                <a:cs typeface="+mn-lt"/>
                <a:hlinkClick r:id="rId2"/>
              </a:rPr>
              <a:t>A seminal study of the practice of ecosystem building was conducted in 2021 by Impact Hub Amsterdam.</a:t>
            </a:r>
            <a:r>
              <a:rPr lang="en-US" sz="2400" b="0">
                <a:solidFill>
                  <a:srgbClr val="000000"/>
                </a:solidFill>
                <a:ea typeface="+mn-lt"/>
                <a:cs typeface="+mn-lt"/>
              </a:rPr>
              <a:t> It mixes practical operation and strategic/academic considerations. They contend that ecosystems are actually hard to explain and tough to ‘manage’ but are still significant as an approach because they enable: </a:t>
            </a:r>
            <a:endParaRPr lang="en-US">
              <a:solidFill>
                <a:srgbClr val="000000"/>
              </a:solidFill>
              <a:cs typeface="Calibri"/>
            </a:endParaRPr>
          </a:p>
          <a:p>
            <a:pPr marL="285750" indent="-285750" algn="just">
              <a:buFont typeface="Arial"/>
              <a:buChar char="•"/>
            </a:pPr>
            <a:r>
              <a:rPr lang="en-US" sz="2400" b="0">
                <a:solidFill>
                  <a:srgbClr val="000000"/>
                </a:solidFill>
                <a:ea typeface="+mn-lt"/>
                <a:cs typeface="+mn-lt"/>
              </a:rPr>
              <a:t>finding and collaborating with diverse but like-valued partners </a:t>
            </a:r>
            <a:endParaRPr lang="en-US">
              <a:solidFill>
                <a:srgbClr val="000000"/>
              </a:solidFill>
              <a:ea typeface="+mn-lt"/>
              <a:cs typeface="+mn-lt"/>
            </a:endParaRPr>
          </a:p>
          <a:p>
            <a:pPr marL="285750" indent="-285750" algn="just">
              <a:buFont typeface="Arial"/>
              <a:buChar char="•"/>
            </a:pPr>
            <a:r>
              <a:rPr lang="en-US" sz="2400" b="0">
                <a:solidFill>
                  <a:srgbClr val="000000"/>
                </a:solidFill>
                <a:ea typeface="+mn-lt"/>
                <a:cs typeface="+mn-lt"/>
              </a:rPr>
              <a:t>parallel learning, experimentation and embodiment of new ways forward </a:t>
            </a:r>
            <a:endParaRPr lang="en-US">
              <a:solidFill>
                <a:srgbClr val="000000"/>
              </a:solidFill>
              <a:cs typeface="Calibri"/>
            </a:endParaRPr>
          </a:p>
          <a:p>
            <a:pPr marL="285750" indent="-285750" algn="just">
              <a:buFont typeface="Arial"/>
              <a:buChar char="•"/>
            </a:pPr>
            <a:r>
              <a:rPr lang="en-US" sz="2400" b="0">
                <a:solidFill>
                  <a:srgbClr val="000000"/>
                </a:solidFill>
                <a:ea typeface="+mn-lt"/>
                <a:cs typeface="+mn-lt"/>
              </a:rPr>
              <a:t>the emergence of networks of trust that last beyond ‘projects’</a:t>
            </a:r>
            <a:endParaRPr lang="en-US">
              <a:solidFill>
                <a:srgbClr val="000000"/>
              </a:solidFill>
            </a:endParaRPr>
          </a:p>
          <a:p>
            <a:pPr algn="l"/>
            <a:endParaRPr lang="en-US" sz="2400" b="0">
              <a:solidFill>
                <a:srgbClr val="000000"/>
              </a:solidFill>
              <a:cs typeface="Calibri"/>
            </a:endParaRPr>
          </a:p>
        </p:txBody>
      </p:sp>
      <p:pic>
        <p:nvPicPr>
          <p:cNvPr id="5" name="Picture 5" descr="Top view of a structure that looks like wheels">
            <a:extLst>
              <a:ext uri="{FF2B5EF4-FFF2-40B4-BE49-F238E27FC236}">
                <a16:creationId xmlns:a16="http://schemas.microsoft.com/office/drawing/2014/main" id="{E649F226-D6D3-1578-2176-F5BE9FBB295C}"/>
              </a:ext>
            </a:extLst>
          </p:cNvPr>
          <p:cNvPicPr>
            <a:picLocks noChangeAspect="1"/>
          </p:cNvPicPr>
          <p:nvPr/>
        </p:nvPicPr>
        <p:blipFill>
          <a:blip r:embed="rId3"/>
          <a:stretch>
            <a:fillRect/>
          </a:stretch>
        </p:blipFill>
        <p:spPr>
          <a:xfrm>
            <a:off x="7191829" y="1789000"/>
            <a:ext cx="4400246" cy="2941331"/>
          </a:xfrm>
          <a:prstGeom prst="rect">
            <a:avLst/>
          </a:prstGeom>
        </p:spPr>
      </p:pic>
    </p:spTree>
    <p:extLst>
      <p:ext uri="{BB962C8B-B14F-4D97-AF65-F5344CB8AC3E}">
        <p14:creationId xmlns:p14="http://schemas.microsoft.com/office/powerpoint/2010/main" val="344866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3007322" cy="6725060"/>
          </a:xfrm>
        </p:spPr>
        <p:txBody>
          <a:bodyPr>
            <a:normAutofit/>
          </a:bodyPr>
          <a:lstStyle/>
          <a:p>
            <a:pPr algn="l"/>
            <a:r>
              <a:rPr lang="en-GB" sz="3200"/>
              <a:t>The Power of </a:t>
            </a:r>
            <a:r>
              <a:rPr lang="en-GB" sz="3200">
                <a:ea typeface="+mn-lt"/>
                <a:cs typeface="+mn-lt"/>
              </a:rPr>
              <a:t>Ecosystems</a:t>
            </a:r>
            <a:endParaRPr lang="en-US" sz="3200">
              <a:ea typeface="+mn-lt"/>
              <a:cs typeface="+mn-lt"/>
            </a:endParaRPr>
          </a:p>
          <a:p>
            <a:pPr algn="l"/>
            <a:r>
              <a:rPr lang="en-US" sz="2400" b="0">
                <a:solidFill>
                  <a:srgbClr val="000000"/>
                </a:solidFill>
                <a:ea typeface="+mn-lt"/>
                <a:cs typeface="+mn-lt"/>
              </a:rPr>
              <a:t>Impact Hub Amsterdam describes an ecosystem-builder is a person or </a:t>
            </a:r>
            <a:r>
              <a:rPr lang="en-US" sz="2400" b="0" err="1">
                <a:solidFill>
                  <a:srgbClr val="000000"/>
                </a:solidFill>
                <a:ea typeface="+mn-lt"/>
                <a:cs typeface="+mn-lt"/>
              </a:rPr>
              <a:t>organisation</a:t>
            </a:r>
            <a:r>
              <a:rPr lang="en-US" sz="2400" b="0">
                <a:solidFill>
                  <a:srgbClr val="000000"/>
                </a:solidFill>
                <a:ea typeface="+mn-lt"/>
                <a:cs typeface="+mn-lt"/>
              </a:rPr>
              <a:t> that takes the perspective of the whole and hosts the emergence of new and deeper relations to create more impact in pursuit of a shared purpose. </a:t>
            </a:r>
            <a:endParaRPr lang="en-US">
              <a:solidFill>
                <a:srgbClr val="000000"/>
              </a:solidFill>
              <a:cs typeface="Calibri"/>
            </a:endParaRPr>
          </a:p>
        </p:txBody>
      </p:sp>
      <p:pic>
        <p:nvPicPr>
          <p:cNvPr id="2" name="Picture 4" descr="Diagram&#10;&#10;Description automatically generated">
            <a:extLst>
              <a:ext uri="{FF2B5EF4-FFF2-40B4-BE49-F238E27FC236}">
                <a16:creationId xmlns:a16="http://schemas.microsoft.com/office/drawing/2014/main" id="{57EEA1B8-F4FA-2147-441F-A0EDDB2D83E3}"/>
              </a:ext>
            </a:extLst>
          </p:cNvPr>
          <p:cNvPicPr>
            <a:picLocks noChangeAspect="1"/>
          </p:cNvPicPr>
          <p:nvPr/>
        </p:nvPicPr>
        <p:blipFill>
          <a:blip r:embed="rId2"/>
          <a:stretch>
            <a:fillRect/>
          </a:stretch>
        </p:blipFill>
        <p:spPr>
          <a:xfrm>
            <a:off x="3380509" y="1076722"/>
            <a:ext cx="8811490" cy="5577393"/>
          </a:xfrm>
          <a:prstGeom prst="rect">
            <a:avLst/>
          </a:prstGeom>
        </p:spPr>
      </p:pic>
    </p:spTree>
    <p:extLst>
      <p:ext uri="{BB962C8B-B14F-4D97-AF65-F5344CB8AC3E}">
        <p14:creationId xmlns:p14="http://schemas.microsoft.com/office/powerpoint/2010/main" val="42834451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7651893" cy="6725060"/>
          </a:xfrm>
        </p:spPr>
        <p:txBody>
          <a:bodyPr>
            <a:normAutofit/>
          </a:bodyPr>
          <a:lstStyle/>
          <a:p>
            <a:pPr algn="just"/>
            <a:r>
              <a:rPr lang="en-US" sz="2400" b="0">
                <a:solidFill>
                  <a:srgbClr val="000000"/>
                </a:solidFill>
                <a:ea typeface="+mn-lt"/>
                <a:cs typeface="+mn-lt"/>
              </a:rPr>
              <a:t>Impact Hub Amsterdam highlight the five phases of Ecosystem Building can be </a:t>
            </a:r>
            <a:r>
              <a:rPr lang="en-US" sz="2400" b="0" err="1">
                <a:solidFill>
                  <a:srgbClr val="000000"/>
                </a:solidFill>
                <a:ea typeface="+mn-lt"/>
                <a:cs typeface="+mn-lt"/>
              </a:rPr>
              <a:t>summarised</a:t>
            </a:r>
            <a:r>
              <a:rPr lang="en-US" sz="2400" b="0">
                <a:solidFill>
                  <a:srgbClr val="000000"/>
                </a:solidFill>
                <a:ea typeface="+mn-lt"/>
                <a:cs typeface="+mn-lt"/>
              </a:rPr>
              <a:t> as: </a:t>
            </a:r>
            <a:endParaRPr lang="en-US" sz="2400">
              <a:solidFill>
                <a:srgbClr val="000000"/>
              </a:solidFill>
              <a:cs typeface="Calibri"/>
            </a:endParaRPr>
          </a:p>
          <a:p>
            <a:pPr algn="just"/>
            <a:r>
              <a:rPr lang="en-US" sz="2400" b="0">
                <a:solidFill>
                  <a:srgbClr val="000000"/>
                </a:solidFill>
                <a:ea typeface="+mn-lt"/>
                <a:cs typeface="+mn-lt"/>
              </a:rPr>
              <a:t> </a:t>
            </a:r>
            <a:r>
              <a:rPr lang="en-US" sz="2400">
                <a:ea typeface="+mn-lt"/>
                <a:cs typeface="+mn-lt"/>
              </a:rPr>
              <a:t>Phase 01 | Stakeholder convening </a:t>
            </a:r>
            <a:endParaRPr lang="en-US" sz="2400">
              <a:cs typeface="Calibri"/>
            </a:endParaRPr>
          </a:p>
          <a:p>
            <a:pPr algn="just"/>
            <a:r>
              <a:rPr lang="en-US" sz="2400" b="0">
                <a:solidFill>
                  <a:srgbClr val="000000"/>
                </a:solidFill>
                <a:ea typeface="+mn-lt"/>
                <a:cs typeface="+mn-lt"/>
              </a:rPr>
              <a:t>In most ecosystems, there were already a number of connections between members in certain stakeholder groups. It is described as a growing felt sense for change, and “itch” to do something differently. T</a:t>
            </a:r>
            <a:endParaRPr lang="en-US" sz="2400">
              <a:ea typeface="+mn-lt"/>
              <a:cs typeface="+mn-lt"/>
            </a:endParaRPr>
          </a:p>
          <a:p>
            <a:pPr algn="just"/>
            <a:r>
              <a:rPr lang="en-US" sz="2400" b="0">
                <a:solidFill>
                  <a:srgbClr val="000000"/>
                </a:solidFill>
                <a:ea typeface="+mn-lt"/>
                <a:cs typeface="+mn-lt"/>
              </a:rPr>
              <a:t>his phase is </a:t>
            </a:r>
            <a:r>
              <a:rPr lang="en-US" sz="2400" b="0" err="1">
                <a:solidFill>
                  <a:srgbClr val="000000"/>
                </a:solidFill>
                <a:ea typeface="+mn-lt"/>
                <a:cs typeface="+mn-lt"/>
              </a:rPr>
              <a:t>characterised</a:t>
            </a:r>
            <a:r>
              <a:rPr lang="en-US" sz="2400" b="0">
                <a:solidFill>
                  <a:srgbClr val="000000"/>
                </a:solidFill>
                <a:ea typeface="+mn-lt"/>
                <a:cs typeface="+mn-lt"/>
              </a:rPr>
              <a:t> by a yearning for something new, and to discover that together with others in ‘the field’. It can also be a time for ecosystem players to be letting go of old beliefs in order to step into a new and more generative space. </a:t>
            </a:r>
            <a:endParaRPr lang="en-US" sz="2400">
              <a:ea typeface="+mn-lt"/>
              <a:cs typeface="+mn-lt"/>
            </a:endParaRPr>
          </a:p>
          <a:p>
            <a:pPr algn="just"/>
            <a:r>
              <a:rPr lang="en-US" sz="2400" b="0">
                <a:solidFill>
                  <a:srgbClr val="000000"/>
                </a:solidFill>
                <a:ea typeface="+mn-lt"/>
                <a:cs typeface="+mn-lt"/>
              </a:rPr>
              <a:t>It is in this place that convening may surface naturally from a group itself and/or be called by an </a:t>
            </a:r>
            <a:r>
              <a:rPr lang="en-US" sz="2400" b="0" err="1">
                <a:solidFill>
                  <a:srgbClr val="000000"/>
                </a:solidFill>
                <a:ea typeface="+mn-lt"/>
                <a:cs typeface="+mn-lt"/>
              </a:rPr>
              <a:t>organisation</a:t>
            </a:r>
            <a:r>
              <a:rPr lang="en-US" sz="2400" b="0">
                <a:solidFill>
                  <a:srgbClr val="000000"/>
                </a:solidFill>
                <a:ea typeface="+mn-lt"/>
                <a:cs typeface="+mn-lt"/>
              </a:rPr>
              <a:t> (or individual) who sees the potential of bringing the ecosystem together around a shared issue or topic.</a:t>
            </a:r>
            <a:r>
              <a:rPr lang="en-GB" sz="2400" b="0">
                <a:solidFill>
                  <a:srgbClr val="000000"/>
                </a:solidFill>
                <a:ea typeface="+mn-lt"/>
                <a:cs typeface="+mn-lt"/>
              </a:rPr>
              <a:t> </a:t>
            </a:r>
            <a:endParaRPr lang="en-US" sz="2400">
              <a:cs typeface="Calibri"/>
            </a:endParaRPr>
          </a:p>
          <a:p>
            <a:pPr algn="l"/>
            <a:endParaRPr lang="en-GB" sz="3200">
              <a:cs typeface="Calibri"/>
            </a:endParaRPr>
          </a:p>
        </p:txBody>
      </p:sp>
      <p:pic>
        <p:nvPicPr>
          <p:cNvPr id="3" name="Picture 4" descr="A view of the hands of an old person holding some coins">
            <a:extLst>
              <a:ext uri="{FF2B5EF4-FFF2-40B4-BE49-F238E27FC236}">
                <a16:creationId xmlns:a16="http://schemas.microsoft.com/office/drawing/2014/main" id="{8D2AC173-8D3C-2467-B451-954EFE8AA698}"/>
              </a:ext>
            </a:extLst>
          </p:cNvPr>
          <p:cNvPicPr>
            <a:picLocks noChangeAspect="1"/>
          </p:cNvPicPr>
          <p:nvPr/>
        </p:nvPicPr>
        <p:blipFill>
          <a:blip r:embed="rId2"/>
          <a:stretch>
            <a:fillRect/>
          </a:stretch>
        </p:blipFill>
        <p:spPr>
          <a:xfrm rot="-5400000">
            <a:off x="7465401" y="1824182"/>
            <a:ext cx="5041294" cy="2837321"/>
          </a:xfrm>
          <a:prstGeom prst="rect">
            <a:avLst/>
          </a:prstGeom>
        </p:spPr>
      </p:pic>
    </p:spTree>
    <p:extLst>
      <p:ext uri="{BB962C8B-B14F-4D97-AF65-F5344CB8AC3E}">
        <p14:creationId xmlns:p14="http://schemas.microsoft.com/office/powerpoint/2010/main" val="3246795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35799"/>
            <a:ext cx="10518464" cy="7015345"/>
          </a:xfrm>
        </p:spPr>
        <p:txBody>
          <a:bodyPr>
            <a:normAutofit/>
          </a:bodyPr>
          <a:lstStyle/>
          <a:p>
            <a:pPr algn="just"/>
            <a:endParaRPr lang="en-US" sz="2400">
              <a:cs typeface="Calibri"/>
            </a:endParaRPr>
          </a:p>
          <a:p>
            <a:pPr algn="just"/>
            <a:r>
              <a:rPr lang="en-US" sz="2400">
                <a:ea typeface="+mn-lt"/>
                <a:cs typeface="+mn-lt"/>
              </a:rPr>
              <a:t>Phase 02 | Convergence</a:t>
            </a:r>
            <a:r>
              <a:rPr lang="en-US" sz="2400" b="0">
                <a:ea typeface="+mn-lt"/>
                <a:cs typeface="+mn-lt"/>
              </a:rPr>
              <a:t> </a:t>
            </a:r>
            <a:endParaRPr lang="en-US"/>
          </a:p>
          <a:p>
            <a:pPr algn="just"/>
            <a:r>
              <a:rPr lang="en-US" sz="2400" b="0">
                <a:solidFill>
                  <a:srgbClr val="000000"/>
                </a:solidFill>
                <a:ea typeface="+mn-lt"/>
                <a:cs typeface="+mn-lt"/>
              </a:rPr>
              <a:t>As shared interest grows, diverse players start to converge around a shared purpose - or exploration of purpose if that is not yet clear. </a:t>
            </a:r>
            <a:r>
              <a:rPr lang="en-US" sz="2400" b="0">
                <a:solidFill>
                  <a:srgbClr val="000000"/>
                </a:solidFill>
                <a:ea typeface="+mn-lt"/>
                <a:cs typeface="+mn-lt"/>
                <a:hlinkClick r:id="rId2"/>
              </a:rPr>
              <a:t>The Sustainable Fashion Lab in Brazil</a:t>
            </a:r>
            <a:r>
              <a:rPr lang="en-US" sz="2400" b="0">
                <a:solidFill>
                  <a:srgbClr val="000000"/>
                </a:solidFill>
                <a:ea typeface="+mn-lt"/>
                <a:cs typeface="+mn-lt"/>
              </a:rPr>
              <a:t> spent the first two years primarily developing the relationships, sensing possible futures, systems mapping and exploring a shared theory of change. The role of their ecosystem-builder was largely nurturing the relationships and building a shared systems perspective. </a:t>
            </a:r>
            <a:endParaRPr lang="en-US">
              <a:solidFill>
                <a:srgbClr val="000000"/>
              </a:solidFill>
              <a:ea typeface="+mn-lt"/>
              <a:cs typeface="+mn-lt"/>
            </a:endParaRPr>
          </a:p>
          <a:p>
            <a:pPr algn="just"/>
            <a:r>
              <a:rPr lang="en-US" sz="2400" b="0">
                <a:solidFill>
                  <a:srgbClr val="000000"/>
                </a:solidFill>
                <a:ea typeface="+mn-lt"/>
                <a:cs typeface="+mn-lt"/>
              </a:rPr>
              <a:t>They report  that convergence can happen in either of two ways: through commitment to relationship first “we are in this together” and with trust that a compelling shared purpose will emerge to take the group to its next level or through content with a named shift that “x needs to transition” and compelling the players that are interested to jump into a journey together.  </a:t>
            </a:r>
            <a:endParaRPr lang="en-US">
              <a:solidFill>
                <a:srgbClr val="000000"/>
              </a:solidFill>
              <a:ea typeface="+mn-lt"/>
              <a:cs typeface="+mn-lt"/>
            </a:endParaRPr>
          </a:p>
          <a:p>
            <a:pPr algn="just"/>
            <a:r>
              <a:rPr lang="en-US" sz="2400" b="0">
                <a:solidFill>
                  <a:srgbClr val="000000"/>
                </a:solidFill>
                <a:ea typeface="+mn-lt"/>
                <a:cs typeface="+mn-lt"/>
              </a:rPr>
              <a:t>This can sometimes be the phase that tries to make sense of where the whole thing is heading - and if it is worth investing time and resources in it while embarking on this journey of unpredictable but promised emergence. The importance of onboarding new participants - building trust, hosting with openness and curiosity, also encouraging participants to reflect on their own role as they explore engagement is key. </a:t>
            </a:r>
            <a:endParaRPr lang="en-US">
              <a:solidFill>
                <a:srgbClr val="000000"/>
              </a:solidFill>
              <a:cs typeface="Calibri"/>
            </a:endParaRPr>
          </a:p>
          <a:p>
            <a:pPr algn="l"/>
            <a:endParaRPr lang="en-GB" sz="3200">
              <a:cs typeface="Calibri"/>
            </a:endParaRPr>
          </a:p>
        </p:txBody>
      </p:sp>
    </p:spTree>
    <p:extLst>
      <p:ext uri="{BB962C8B-B14F-4D97-AF65-F5344CB8AC3E}">
        <p14:creationId xmlns:p14="http://schemas.microsoft.com/office/powerpoint/2010/main" val="27060989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377709" y="-154487"/>
            <a:ext cx="10929702" cy="7015345"/>
          </a:xfrm>
        </p:spPr>
        <p:txBody>
          <a:bodyPr>
            <a:normAutofit/>
          </a:bodyPr>
          <a:lstStyle/>
          <a:p>
            <a:pPr algn="just"/>
            <a:r>
              <a:rPr lang="en-US" sz="2400">
                <a:ea typeface="+mn-lt"/>
                <a:cs typeface="+mn-lt"/>
              </a:rPr>
              <a:t>Phase 03 | Ecosystem Attention + Cultivation</a:t>
            </a:r>
            <a:r>
              <a:rPr lang="en-US" sz="2400" b="0">
                <a:ea typeface="+mn-lt"/>
                <a:cs typeface="+mn-lt"/>
              </a:rPr>
              <a:t> </a:t>
            </a:r>
            <a:endParaRPr lang="en-US"/>
          </a:p>
          <a:p>
            <a:pPr algn="just"/>
            <a:r>
              <a:rPr lang="en-US" sz="2400" b="0">
                <a:solidFill>
                  <a:srgbClr val="000000"/>
                </a:solidFill>
                <a:ea typeface="+mn-lt"/>
                <a:cs typeface="+mn-lt"/>
              </a:rPr>
              <a:t>Here the work turns further inward to deepen and build more symbiotic relationships, with the ecosystem-builder paying attention to dynamics such as the relationship between smaller and larger actors and how to enable optimal collaboration, or who else needs to be invited into the ecosystem to bring expertise or a missing perspective. As the ecosystem grows, and starts to initiate actions for external impact, the internal culture evolve, and the culture (interior state) and cohesion becomes more important. </a:t>
            </a:r>
            <a:endParaRPr lang="en-US">
              <a:solidFill>
                <a:srgbClr val="000000"/>
              </a:solidFill>
              <a:cs typeface="Calibri"/>
            </a:endParaRPr>
          </a:p>
          <a:p>
            <a:pPr algn="just"/>
            <a:r>
              <a:rPr lang="en-US" sz="2400" b="0">
                <a:solidFill>
                  <a:srgbClr val="000000"/>
                </a:solidFill>
                <a:ea typeface="+mn-lt"/>
                <a:cs typeface="+mn-lt"/>
              </a:rPr>
              <a:t>  </a:t>
            </a:r>
            <a:endParaRPr lang="en-US">
              <a:solidFill>
                <a:srgbClr val="000000"/>
              </a:solidFill>
              <a:cs typeface="Calibri"/>
            </a:endParaRPr>
          </a:p>
          <a:p>
            <a:pPr algn="just"/>
            <a:r>
              <a:rPr lang="en-US" sz="2400" b="0">
                <a:solidFill>
                  <a:srgbClr val="000000"/>
                </a:solidFill>
                <a:ea typeface="+mn-lt"/>
                <a:cs typeface="+mn-lt"/>
              </a:rPr>
              <a:t>The ecosystem becomes more complex as the interplay between the cultures and practices of individual </a:t>
            </a:r>
            <a:r>
              <a:rPr lang="en-US" sz="2400" b="0" err="1">
                <a:solidFill>
                  <a:srgbClr val="000000"/>
                </a:solidFill>
                <a:ea typeface="+mn-lt"/>
                <a:cs typeface="+mn-lt"/>
              </a:rPr>
              <a:t>organisations</a:t>
            </a:r>
            <a:r>
              <a:rPr lang="en-US" sz="2400" b="0">
                <a:solidFill>
                  <a:srgbClr val="000000"/>
                </a:solidFill>
                <a:ea typeface="+mn-lt"/>
                <a:cs typeface="+mn-lt"/>
              </a:rPr>
              <a:t> interact with the emerging culture of the collective ecosystem.  It is not all harmony, and, in this phase, conflicts will come up. This is basically good news and difficult at the same time. Good news because people bring in their information and their insights. It is also difficult because conflicts can also easily become destructive. It is the specific role of the ecosystem-builder to create the enabling conditions for constructive conflicts to take place.  There is also a push for external relevance and “let’s take action”. </a:t>
            </a:r>
            <a:endParaRPr lang="en-US">
              <a:solidFill>
                <a:srgbClr val="000000"/>
              </a:solidFill>
              <a:cs typeface="Calibri"/>
            </a:endParaRPr>
          </a:p>
        </p:txBody>
      </p:sp>
    </p:spTree>
    <p:extLst>
      <p:ext uri="{BB962C8B-B14F-4D97-AF65-F5344CB8AC3E}">
        <p14:creationId xmlns:p14="http://schemas.microsoft.com/office/powerpoint/2010/main" val="16039027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4477995" y="-323820"/>
            <a:ext cx="7095513" cy="7015345"/>
          </a:xfrm>
        </p:spPr>
        <p:txBody>
          <a:bodyPr>
            <a:normAutofit/>
          </a:bodyPr>
          <a:lstStyle/>
          <a:p>
            <a:pPr algn="just"/>
            <a:r>
              <a:rPr lang="en-US" sz="2400">
                <a:ea typeface="+mn-lt"/>
                <a:cs typeface="+mn-lt"/>
              </a:rPr>
              <a:t>Phase 04 | Divergence</a:t>
            </a:r>
            <a:r>
              <a:rPr lang="en-US" sz="2400" b="0">
                <a:ea typeface="+mn-lt"/>
                <a:cs typeface="+mn-lt"/>
              </a:rPr>
              <a:t> </a:t>
            </a:r>
            <a:endParaRPr lang="en-US"/>
          </a:p>
          <a:p>
            <a:pPr algn="just"/>
            <a:r>
              <a:rPr lang="en-US" sz="2400" b="0">
                <a:solidFill>
                  <a:srgbClr val="000000"/>
                </a:solidFill>
                <a:ea typeface="+mn-lt"/>
                <a:cs typeface="+mn-lt"/>
              </a:rPr>
              <a:t>Divergence has healthy and unhealthy expressions. In one  impact ecosystem, the ecosystem attracted so many keen intermediary parties that it edged out the original beneficiaries that the ecosystem had sought to respond to. </a:t>
            </a:r>
            <a:endParaRPr lang="en-US">
              <a:ea typeface="+mn-lt"/>
              <a:cs typeface="+mn-lt"/>
            </a:endParaRPr>
          </a:p>
          <a:p>
            <a:pPr algn="just"/>
            <a:r>
              <a:rPr lang="en-US" sz="2400" b="0">
                <a:solidFill>
                  <a:srgbClr val="000000"/>
                </a:solidFill>
                <a:ea typeface="+mn-lt"/>
                <a:cs typeface="+mn-lt"/>
              </a:rPr>
              <a:t>Maturity meant saturation and was very expensive to maintain as it tried to outlive its own utility. In other cases, the system became accustomed to - or comfortable with - itself and so closed itself off and without new fresh air, drew itself to a quick closure. </a:t>
            </a:r>
            <a:endParaRPr lang="en-US">
              <a:ea typeface="+mn-lt"/>
              <a:cs typeface="+mn-lt"/>
            </a:endParaRPr>
          </a:p>
          <a:p>
            <a:pPr algn="just"/>
            <a:r>
              <a:rPr lang="en-US" sz="2400" b="0">
                <a:solidFill>
                  <a:srgbClr val="000000"/>
                </a:solidFill>
                <a:ea typeface="+mn-lt"/>
                <a:cs typeface="+mn-lt"/>
              </a:rPr>
              <a:t>In some cases, the organic nature became too </a:t>
            </a:r>
            <a:r>
              <a:rPr lang="en-US" sz="2400" b="0" err="1">
                <a:solidFill>
                  <a:srgbClr val="000000"/>
                </a:solidFill>
                <a:ea typeface="+mn-lt"/>
                <a:cs typeface="+mn-lt"/>
              </a:rPr>
              <a:t>formalised</a:t>
            </a:r>
            <a:r>
              <a:rPr lang="en-US" sz="2400" b="0">
                <a:solidFill>
                  <a:srgbClr val="000000"/>
                </a:solidFill>
                <a:ea typeface="+mn-lt"/>
                <a:cs typeface="+mn-lt"/>
              </a:rPr>
              <a:t> “because we needed to write it all down” and/or politics sought to co-opt or extract from successful practices”. </a:t>
            </a:r>
            <a:endParaRPr lang="en-US">
              <a:cs typeface="Calibri"/>
            </a:endParaRPr>
          </a:p>
        </p:txBody>
      </p:sp>
      <p:pic>
        <p:nvPicPr>
          <p:cNvPr id="6" name="Picture 6" descr="Landscaped yard with trimmed grass, shrubs, and neat paths">
            <a:extLst>
              <a:ext uri="{FF2B5EF4-FFF2-40B4-BE49-F238E27FC236}">
                <a16:creationId xmlns:a16="http://schemas.microsoft.com/office/drawing/2014/main" id="{F259E6FE-8E07-6D1C-7A36-DEBA9AE64637}"/>
              </a:ext>
            </a:extLst>
          </p:cNvPr>
          <p:cNvPicPr>
            <a:picLocks noChangeAspect="1"/>
          </p:cNvPicPr>
          <p:nvPr/>
        </p:nvPicPr>
        <p:blipFill>
          <a:blip r:embed="rId2"/>
          <a:stretch>
            <a:fillRect/>
          </a:stretch>
        </p:blipFill>
        <p:spPr>
          <a:xfrm>
            <a:off x="116114" y="1776906"/>
            <a:ext cx="4206722" cy="2808284"/>
          </a:xfrm>
          <a:prstGeom prst="rect">
            <a:avLst/>
          </a:prstGeom>
        </p:spPr>
      </p:pic>
    </p:spTree>
    <p:extLst>
      <p:ext uri="{BB962C8B-B14F-4D97-AF65-F5344CB8AC3E}">
        <p14:creationId xmlns:p14="http://schemas.microsoft.com/office/powerpoint/2010/main" val="17258077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2E5863-95AC-1F45-BCC2-EA4CECAB2772}"/>
              </a:ext>
            </a:extLst>
          </p:cNvPr>
          <p:cNvSpPr>
            <a:spLocks noGrp="1"/>
          </p:cNvSpPr>
          <p:nvPr>
            <p:ph type="body" sz="quarter" idx="13"/>
          </p:nvPr>
        </p:nvSpPr>
        <p:spPr>
          <a:xfrm>
            <a:off x="147900" y="-154487"/>
            <a:ext cx="6889895" cy="7015345"/>
          </a:xfrm>
        </p:spPr>
        <p:txBody>
          <a:bodyPr>
            <a:normAutofit/>
          </a:bodyPr>
          <a:lstStyle/>
          <a:p>
            <a:pPr algn="just"/>
            <a:r>
              <a:rPr lang="en-US" sz="2400">
                <a:ea typeface="+mn-lt"/>
                <a:cs typeface="+mn-lt"/>
              </a:rPr>
              <a:t>Phase 05 | Embodiment of New Thinking + Doing</a:t>
            </a:r>
            <a:r>
              <a:rPr lang="en-US" sz="2400" b="0">
                <a:ea typeface="+mn-lt"/>
                <a:cs typeface="+mn-lt"/>
              </a:rPr>
              <a:t> </a:t>
            </a:r>
            <a:endParaRPr lang="en-US"/>
          </a:p>
          <a:p>
            <a:pPr algn="just"/>
            <a:r>
              <a:rPr lang="en-US" sz="2400" b="0">
                <a:solidFill>
                  <a:srgbClr val="000000"/>
                </a:solidFill>
                <a:ea typeface="+mn-lt"/>
                <a:cs typeface="+mn-lt"/>
              </a:rPr>
              <a:t>This last phase is one of </a:t>
            </a:r>
            <a:r>
              <a:rPr lang="en-US" sz="2400" b="0" err="1">
                <a:solidFill>
                  <a:srgbClr val="000000"/>
                </a:solidFill>
                <a:ea typeface="+mn-lt"/>
                <a:cs typeface="+mn-lt"/>
              </a:rPr>
              <a:t>normalisation</a:t>
            </a:r>
            <a:r>
              <a:rPr lang="en-US" sz="2400" b="0">
                <a:solidFill>
                  <a:srgbClr val="000000"/>
                </a:solidFill>
                <a:ea typeface="+mn-lt"/>
                <a:cs typeface="+mn-lt"/>
              </a:rPr>
              <a:t> - or mainstreaming - where the new perspective, practices, and experiments become embodied into the next level of how the system behaves. </a:t>
            </a:r>
            <a:endParaRPr lang="en-US">
              <a:solidFill>
                <a:srgbClr val="000000"/>
              </a:solidFill>
              <a:ea typeface="+mn-lt"/>
              <a:cs typeface="+mn-lt"/>
            </a:endParaRPr>
          </a:p>
          <a:p>
            <a:pPr algn="just"/>
            <a:r>
              <a:rPr lang="en-US" sz="2400" b="0">
                <a:solidFill>
                  <a:srgbClr val="000000"/>
                </a:solidFill>
                <a:ea typeface="+mn-lt"/>
                <a:cs typeface="+mn-lt"/>
              </a:rPr>
              <a:t>This is where, in seeking transition on a specific issue or thematic area, the path that has been illuminated with the vision of what might be possible (Phase 01-03) becomes integrated and grounded practice. </a:t>
            </a:r>
            <a:endParaRPr lang="en-US">
              <a:solidFill>
                <a:srgbClr val="000000"/>
              </a:solidFill>
              <a:ea typeface="+mn-lt"/>
              <a:cs typeface="+mn-lt"/>
            </a:endParaRPr>
          </a:p>
          <a:p>
            <a:pPr algn="just"/>
            <a:r>
              <a:rPr lang="en-US" sz="2400" b="0">
                <a:solidFill>
                  <a:srgbClr val="000000"/>
                </a:solidFill>
                <a:ea typeface="+mn-lt"/>
                <a:cs typeface="+mn-lt"/>
              </a:rPr>
              <a:t>This is the place where we put the ideas into action/</a:t>
            </a:r>
            <a:r>
              <a:rPr lang="en-US" sz="2400" b="0" err="1">
                <a:solidFill>
                  <a:srgbClr val="000000"/>
                </a:solidFill>
                <a:ea typeface="+mn-lt"/>
                <a:cs typeface="+mn-lt"/>
              </a:rPr>
              <a:t>behaviour</a:t>
            </a:r>
            <a:r>
              <a:rPr lang="en-US" sz="2400" b="0">
                <a:solidFill>
                  <a:srgbClr val="000000"/>
                </a:solidFill>
                <a:ea typeface="+mn-lt"/>
                <a:cs typeface="+mn-lt"/>
              </a:rPr>
              <a:t> and cultivate new channels for collaboration and visibility. It is often also the beginning of a new cycle , with a new ‘itch’, and potential new coalitions of stakeholders to convene - and new roles for </a:t>
            </a:r>
            <a:r>
              <a:rPr lang="en-US" sz="2400" b="0" err="1">
                <a:solidFill>
                  <a:srgbClr val="000000"/>
                </a:solidFill>
                <a:ea typeface="+mn-lt"/>
                <a:cs typeface="+mn-lt"/>
              </a:rPr>
              <a:t>organisations</a:t>
            </a:r>
            <a:r>
              <a:rPr lang="en-US" sz="2400" b="0">
                <a:solidFill>
                  <a:srgbClr val="000000"/>
                </a:solidFill>
                <a:ea typeface="+mn-lt"/>
                <a:cs typeface="+mn-lt"/>
              </a:rPr>
              <a:t>, including for ecosystem-builders. </a:t>
            </a:r>
            <a:endParaRPr lang="en-US">
              <a:solidFill>
                <a:srgbClr val="000000"/>
              </a:solidFill>
              <a:cs typeface="Calibri"/>
            </a:endParaRPr>
          </a:p>
        </p:txBody>
      </p:sp>
      <p:pic>
        <p:nvPicPr>
          <p:cNvPr id="2" name="Picture 2" descr="A row of bicycles in different colours parked in a row on a cobblestone street">
            <a:extLst>
              <a:ext uri="{FF2B5EF4-FFF2-40B4-BE49-F238E27FC236}">
                <a16:creationId xmlns:a16="http://schemas.microsoft.com/office/drawing/2014/main" id="{0D9CB5EF-FAE3-F6E2-1180-1E9DC05B1A30}"/>
              </a:ext>
            </a:extLst>
          </p:cNvPr>
          <p:cNvPicPr>
            <a:picLocks noChangeAspect="1"/>
          </p:cNvPicPr>
          <p:nvPr/>
        </p:nvPicPr>
        <p:blipFill>
          <a:blip r:embed="rId2"/>
          <a:stretch>
            <a:fillRect/>
          </a:stretch>
        </p:blipFill>
        <p:spPr>
          <a:xfrm>
            <a:off x="7228116" y="1958218"/>
            <a:ext cx="4400247" cy="2941561"/>
          </a:xfrm>
          <a:prstGeom prst="rect">
            <a:avLst/>
          </a:prstGeom>
        </p:spPr>
      </p:pic>
    </p:spTree>
    <p:extLst>
      <p:ext uri="{BB962C8B-B14F-4D97-AF65-F5344CB8AC3E}">
        <p14:creationId xmlns:p14="http://schemas.microsoft.com/office/powerpoint/2010/main" val="175130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77549" y="1911963"/>
            <a:ext cx="6661137" cy="3540688"/>
          </a:xfrm>
        </p:spPr>
        <p:txBody>
          <a:bodyPr>
            <a:noAutofit/>
          </a:bodyPr>
          <a:lstStyle/>
          <a:p>
            <a:r>
              <a:rPr lang="en-GB" sz="2400" b="1">
                <a:solidFill>
                  <a:srgbClr val="297239"/>
                </a:solidFill>
                <a:cs typeface="Calibri"/>
              </a:rPr>
              <a:t>ECOSYSTEM in ACTION </a:t>
            </a:r>
            <a:endParaRPr lang="en-GB" sz="2400" b="1">
              <a:solidFill>
                <a:srgbClr val="297239"/>
              </a:solidFill>
            </a:endParaRPr>
          </a:p>
          <a:p>
            <a:pPr marL="0" indent="0"/>
            <a:r>
              <a:rPr lang="en-US" sz="2400">
                <a:ea typeface="+mn-lt"/>
                <a:cs typeface="+mn-lt"/>
              </a:rPr>
              <a:t>Manon Klein of </a:t>
            </a:r>
            <a:r>
              <a:rPr lang="en-US" sz="2400">
                <a:ea typeface="+mn-lt"/>
                <a:cs typeface="+mn-lt"/>
                <a:hlinkClick r:id="rId2"/>
              </a:rPr>
              <a:t>Impact Hub Amsterdam</a:t>
            </a:r>
            <a:r>
              <a:rPr lang="en-US" sz="2400">
                <a:ea typeface="+mn-lt"/>
                <a:cs typeface="+mn-lt"/>
              </a:rPr>
              <a:t> shared the changing role of Impact Hub Amsterdam in the local food ecosystem. Impact Hub Amsterdam started </a:t>
            </a:r>
            <a:r>
              <a:rPr lang="en-US" sz="2400" err="1">
                <a:ea typeface="+mn-lt"/>
                <a:cs typeface="+mn-lt"/>
              </a:rPr>
              <a:t>organising</a:t>
            </a:r>
            <a:r>
              <a:rPr lang="en-US" sz="2400">
                <a:ea typeface="+mn-lt"/>
                <a:cs typeface="+mn-lt"/>
              </a:rPr>
              <a:t> incubators (2010) and accelerators (2013) for social entrepreneurs and building a community around impact entrepreneurship, working in support of the Sustainable Development Goals. </a:t>
            </a:r>
            <a:endParaRPr lang="en-GB">
              <a:ea typeface="+mn-lt"/>
              <a:cs typeface="+mn-lt"/>
            </a:endParaRPr>
          </a:p>
          <a:p>
            <a:pPr marL="0" indent="0"/>
            <a:r>
              <a:rPr lang="en-US" sz="2400">
                <a:ea typeface="+mn-lt"/>
                <a:cs typeface="+mn-lt"/>
              </a:rPr>
              <a:t>It still continues to do so, but in recent years Impact Hub Amsterdam decided to focus on specific issues, such as circular economy and sustainable food chains.  As Impact Hub Amsterdam noticed a gap between the growing number of sustainable food startups and the growing interest in the market, it decided to develop a specific initiative on food, more than just incubation and acceleration: the </a:t>
            </a:r>
            <a:r>
              <a:rPr lang="en-US" sz="2400">
                <a:ea typeface="+mn-lt"/>
                <a:cs typeface="+mn-lt"/>
                <a:hlinkClick r:id="rId3"/>
              </a:rPr>
              <a:t>Impact Hub Sustainable Food Ecosystem</a:t>
            </a:r>
            <a:endParaRPr lang="en-US">
              <a:cs typeface="Calibri"/>
            </a:endParaRPr>
          </a:p>
          <a:p>
            <a:endParaRPr lang="en-GB" sz="2400">
              <a:solidFill>
                <a:srgbClr val="000000"/>
              </a:solidFill>
              <a:cs typeface="Calibri"/>
            </a:endParaRPr>
          </a:p>
        </p:txBody>
      </p:sp>
      <p:pic>
        <p:nvPicPr>
          <p:cNvPr id="3" name="Picture 3" descr="Live wall design with small yellow flowers and green leaves">
            <a:extLst>
              <a:ext uri="{FF2B5EF4-FFF2-40B4-BE49-F238E27FC236}">
                <a16:creationId xmlns:a16="http://schemas.microsoft.com/office/drawing/2014/main" id="{08C7D572-CA5F-D57B-41EF-11C7A39B6F8E}"/>
              </a:ext>
            </a:extLst>
          </p:cNvPr>
          <p:cNvPicPr>
            <a:picLocks noChangeAspect="1"/>
          </p:cNvPicPr>
          <p:nvPr/>
        </p:nvPicPr>
        <p:blipFill rotWithShape="1">
          <a:blip r:embed="rId4"/>
          <a:srcRect l="9861" r="35125" b="-306"/>
          <a:stretch/>
        </p:blipFill>
        <p:spPr>
          <a:xfrm>
            <a:off x="8652372" y="1537774"/>
            <a:ext cx="3086210" cy="3976004"/>
          </a:xfrm>
          <a:prstGeom prst="rect">
            <a:avLst/>
          </a:prstGeom>
        </p:spPr>
      </p:pic>
    </p:spTree>
    <p:extLst>
      <p:ext uri="{BB962C8B-B14F-4D97-AF65-F5344CB8AC3E}">
        <p14:creationId xmlns:p14="http://schemas.microsoft.com/office/powerpoint/2010/main" val="3917950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59603C1-E8F2-8646-8D1C-AF7780F62AE9}"/>
              </a:ext>
            </a:extLst>
          </p:cNvPr>
          <p:cNvSpPr>
            <a:spLocks noGrp="1"/>
          </p:cNvSpPr>
          <p:nvPr>
            <p:ph type="body" sz="quarter" idx="18"/>
          </p:nvPr>
        </p:nvSpPr>
        <p:spPr>
          <a:xfrm>
            <a:off x="5018568" y="-15596"/>
            <a:ext cx="6496491" cy="7298899"/>
          </a:xfrm>
        </p:spPr>
        <p:txBody>
          <a:bodyPr vert="horz" lIns="91440" tIns="45720" rIns="91440" bIns="45720" rtlCol="0" anchor="t">
            <a:normAutofit fontScale="62500" lnSpcReduction="20000"/>
          </a:bodyPr>
          <a:lstStyle/>
          <a:p>
            <a:pPr marL="0" indent="0"/>
            <a:endParaRPr lang="en-US"/>
          </a:p>
          <a:p>
            <a:pPr marL="0" indent="0">
              <a:lnSpc>
                <a:spcPct val="120000"/>
              </a:lnSpc>
            </a:pPr>
            <a:r>
              <a:rPr lang="en-GB" sz="3700" b="0" i="0">
                <a:solidFill>
                  <a:srgbClr val="000000"/>
                </a:solidFill>
                <a:effectLst/>
              </a:rPr>
              <a:t>Business, governments, and environmental NGOs are increasingly facing sustainability challenges that are often too complex and too costly to be addressed by individual organizations. </a:t>
            </a:r>
          </a:p>
          <a:p>
            <a:pPr marL="0" indent="0">
              <a:lnSpc>
                <a:spcPct val="120000"/>
              </a:lnSpc>
            </a:pPr>
            <a:r>
              <a:rPr lang="en-GB" sz="3700" b="0" i="0">
                <a:solidFill>
                  <a:srgbClr val="000000"/>
                </a:solidFill>
                <a:effectLst/>
              </a:rPr>
              <a:t>In the past few years, sustainability leaders have recognized that progress they achieve individually is limited. As a result, new collaborative approaches to sustainability challenges have emerged and different models of collaborations have been created</a:t>
            </a:r>
          </a:p>
          <a:p>
            <a:pPr marL="342900" indent="-342900">
              <a:lnSpc>
                <a:spcPct val="120000"/>
              </a:lnSpc>
              <a:buFont typeface="Arial" panose="020B0604020202020204" pitchFamily="34" charset="0"/>
              <a:buChar char="•"/>
            </a:pPr>
            <a:r>
              <a:rPr lang="en-GB" sz="3700"/>
              <a:t> </a:t>
            </a:r>
            <a:r>
              <a:rPr lang="en-GB" sz="3700" b="1" i="0">
                <a:solidFill>
                  <a:srgbClr val="000000"/>
                </a:solidFill>
                <a:effectLst/>
              </a:rPr>
              <a:t>company to company</a:t>
            </a:r>
            <a:r>
              <a:rPr lang="en-GB" sz="3700" b="1"/>
              <a:t>  -examples to follow</a:t>
            </a:r>
            <a:endParaRPr lang="en-GB" sz="3700" b="1">
              <a:cs typeface="Calibri"/>
            </a:endParaRPr>
          </a:p>
          <a:p>
            <a:pPr marL="342900" indent="-342900">
              <a:lnSpc>
                <a:spcPct val="120000"/>
              </a:lnSpc>
              <a:buFont typeface="Arial" panose="020B0604020202020204" pitchFamily="34" charset="0"/>
              <a:buChar char="•"/>
            </a:pPr>
            <a:r>
              <a:rPr lang="en-GB" sz="3700" b="1"/>
              <a:t> </a:t>
            </a:r>
            <a:r>
              <a:rPr lang="en-GB" sz="3700" b="1" i="0">
                <a:solidFill>
                  <a:srgbClr val="000000"/>
                </a:solidFill>
                <a:effectLst/>
              </a:rPr>
              <a:t>company-NGO partnerships</a:t>
            </a:r>
            <a:r>
              <a:rPr lang="en-GB" sz="3700" b="1"/>
              <a:t> </a:t>
            </a:r>
            <a:endParaRPr lang="en-GB" sz="3700" b="1">
              <a:cs typeface="Calibri"/>
            </a:endParaRPr>
          </a:p>
          <a:p>
            <a:pPr marL="342900" indent="-342900">
              <a:lnSpc>
                <a:spcPct val="120000"/>
              </a:lnSpc>
              <a:buFont typeface="Arial" panose="020B0604020202020204" pitchFamily="34" charset="0"/>
              <a:buChar char="•"/>
            </a:pPr>
            <a:r>
              <a:rPr lang="en-GB" sz="3700" b="1"/>
              <a:t> </a:t>
            </a:r>
            <a:r>
              <a:rPr lang="en-GB" sz="3700" b="1" i="0">
                <a:solidFill>
                  <a:srgbClr val="000000"/>
                </a:solidFill>
                <a:effectLst/>
              </a:rPr>
              <a:t>single industry (</a:t>
            </a:r>
            <a:r>
              <a:rPr lang="en-GB" sz="3700" b="1" i="0" u="none" strike="noStrike">
                <a:solidFill>
                  <a:srgbClr val="2F7AAA"/>
                </a:solidFill>
                <a:effectLst/>
                <a:hlinkClick r:id="rId2"/>
              </a:rPr>
              <a:t>Hotel Carbon Measurement Initiative</a:t>
            </a:r>
            <a:r>
              <a:rPr lang="en-GB" sz="3700" b="1" i="0">
                <a:solidFill>
                  <a:srgbClr val="000000"/>
                </a:solidFill>
                <a:effectLst/>
              </a:rPr>
              <a:t>)</a:t>
            </a:r>
            <a:endParaRPr lang="en-GB"/>
          </a:p>
          <a:p>
            <a:pPr marL="342900" indent="-342900">
              <a:lnSpc>
                <a:spcPct val="120000"/>
              </a:lnSpc>
              <a:buFont typeface="Arial" panose="020B0604020202020204" pitchFamily="34" charset="0"/>
              <a:buChar char="•"/>
            </a:pPr>
            <a:r>
              <a:rPr lang="en-GB" sz="3700" b="1"/>
              <a:t>And </a:t>
            </a:r>
            <a:r>
              <a:rPr lang="en-GB" sz="3700" b="1" i="0">
                <a:solidFill>
                  <a:srgbClr val="000000"/>
                </a:solidFill>
                <a:effectLst/>
              </a:rPr>
              <a:t>multi-sector collaborations (</a:t>
            </a:r>
            <a:r>
              <a:rPr lang="en-GB" sz="3700" b="1" i="0" u="none" strike="noStrike">
                <a:solidFill>
                  <a:srgbClr val="2F7AAA"/>
                </a:solidFill>
                <a:effectLst/>
                <a:hlinkClick r:id="rId3"/>
              </a:rPr>
              <a:t>Collectively.org</a:t>
            </a:r>
            <a:r>
              <a:rPr lang="en-GB" sz="3700" b="1" i="0">
                <a:solidFill>
                  <a:srgbClr val="000000"/>
                </a:solidFill>
                <a:effectLst/>
              </a:rPr>
              <a:t>).</a:t>
            </a:r>
          </a:p>
        </p:txBody>
      </p:sp>
      <p:sp>
        <p:nvSpPr>
          <p:cNvPr id="4" name="Text Placeholder 3">
            <a:extLst>
              <a:ext uri="{FF2B5EF4-FFF2-40B4-BE49-F238E27FC236}">
                <a16:creationId xmlns:a16="http://schemas.microsoft.com/office/drawing/2014/main" id="{25303A16-1D94-7648-8BE9-06D07F8F14ED}"/>
              </a:ext>
            </a:extLst>
          </p:cNvPr>
          <p:cNvSpPr>
            <a:spLocks noGrp="1"/>
          </p:cNvSpPr>
          <p:nvPr>
            <p:ph type="body" sz="quarter" idx="16"/>
          </p:nvPr>
        </p:nvSpPr>
        <p:spPr>
          <a:xfrm>
            <a:off x="115136" y="1079219"/>
            <a:ext cx="4163428" cy="5778781"/>
          </a:xfrm>
        </p:spPr>
        <p:txBody>
          <a:bodyPr/>
          <a:lstStyle/>
          <a:p>
            <a:r>
              <a:rPr lang="en-GB"/>
              <a:t>“If you want to go fast, go alone. If you want to go far, go together.”   </a:t>
            </a:r>
          </a:p>
          <a:p>
            <a:r>
              <a:rPr lang="en-GB"/>
              <a:t>African proverb</a:t>
            </a:r>
          </a:p>
          <a:p>
            <a:r>
              <a:rPr lang="en-US"/>
              <a:t> </a:t>
            </a:r>
          </a:p>
        </p:txBody>
      </p:sp>
    </p:spTree>
    <p:extLst>
      <p:ext uri="{BB962C8B-B14F-4D97-AF65-F5344CB8AC3E}">
        <p14:creationId xmlns:p14="http://schemas.microsoft.com/office/powerpoint/2010/main" val="11341574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83546F-5B7F-A342-89F1-B5EDCB77B6F6}"/>
              </a:ext>
            </a:extLst>
          </p:cNvPr>
          <p:cNvSpPr>
            <a:spLocks noGrp="1"/>
          </p:cNvSpPr>
          <p:nvPr>
            <p:ph type="body" sz="quarter" idx="18"/>
          </p:nvPr>
        </p:nvSpPr>
        <p:spPr>
          <a:xfrm>
            <a:off x="1829168" y="1718439"/>
            <a:ext cx="9733327" cy="3540688"/>
          </a:xfrm>
        </p:spPr>
        <p:txBody>
          <a:bodyPr>
            <a:noAutofit/>
          </a:bodyPr>
          <a:lstStyle/>
          <a:p>
            <a:r>
              <a:rPr lang="en-GB" sz="2400" b="1">
                <a:solidFill>
                  <a:srgbClr val="297239"/>
                </a:solidFill>
                <a:cs typeface="Calibri"/>
              </a:rPr>
              <a:t>ECOSYSTEM in ACTION </a:t>
            </a:r>
            <a:endParaRPr lang="en-GB" sz="2400" b="1">
              <a:solidFill>
                <a:srgbClr val="297239"/>
              </a:solidFill>
            </a:endParaRPr>
          </a:p>
          <a:p>
            <a:pPr marL="0" indent="0"/>
            <a:r>
              <a:rPr lang="en-GB" sz="2400">
                <a:ea typeface="+mn-lt"/>
                <a:cs typeface="+mn-lt"/>
                <a:hlinkClick r:id="rId2"/>
              </a:rPr>
              <a:t>The Rediscovery Centre</a:t>
            </a:r>
            <a:r>
              <a:rPr lang="en-GB" sz="2400">
                <a:ea typeface="+mn-lt"/>
                <a:cs typeface="+mn-lt"/>
              </a:rPr>
              <a:t> is the National Centre for the Circular Economy in Ireland. Based in the repurposed Boiler House in Ballymun, it is a creative movement connecting people, ideas and resources to support greener low-carbon living. They bring together the skills and expertise of artists, scientists, designers and craftspeople united in a common purpose of sustainability.  </a:t>
            </a:r>
            <a:endParaRPr lang="en-GB">
              <a:ea typeface="+mn-lt"/>
              <a:cs typeface="+mn-lt"/>
            </a:endParaRPr>
          </a:p>
          <a:p>
            <a:pPr marL="0" indent="0"/>
            <a:r>
              <a:rPr lang="en-GB" sz="2400">
                <a:ea typeface="+mn-lt"/>
                <a:cs typeface="+mn-lt"/>
              </a:rPr>
              <a:t>They have developed a bespoke demonstration eco-facility, and support four reuse social enterprises: Rediscover Furniture, Rediscover Fashion, Rediscover Paint and Rediscover Cycling. These businesses use unwanted materials for new product development and design demonstrating effective resource efficiency, reuse and low carbon living.   It is supported by a spectrum of </a:t>
            </a:r>
            <a:r>
              <a:rPr lang="en-GB" sz="2400">
                <a:ea typeface="+mn-lt"/>
                <a:cs typeface="+mn-lt"/>
                <a:hlinkClick r:id="rId3"/>
              </a:rPr>
              <a:t>funders</a:t>
            </a:r>
            <a:r>
              <a:rPr lang="en-GB" sz="2400">
                <a:ea typeface="+mn-lt"/>
                <a:cs typeface="+mn-lt"/>
              </a:rPr>
              <a:t>, including the EPA,  Depart of Communications, Climate Action and Environment,  and Dublin City Council. </a:t>
            </a:r>
            <a:endParaRPr lang="en-GB">
              <a:cs typeface="Calibri" panose="020F0502020204030204"/>
            </a:endParaRPr>
          </a:p>
          <a:p>
            <a:endParaRPr lang="en-GB" sz="2400">
              <a:solidFill>
                <a:srgbClr val="000000"/>
              </a:solidFill>
              <a:cs typeface="Calibri"/>
            </a:endParaRPr>
          </a:p>
        </p:txBody>
      </p:sp>
    </p:spTree>
    <p:extLst>
      <p:ext uri="{BB962C8B-B14F-4D97-AF65-F5344CB8AC3E}">
        <p14:creationId xmlns:p14="http://schemas.microsoft.com/office/powerpoint/2010/main" val="37505979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a:xfrm>
            <a:off x="463523" y="4698245"/>
            <a:ext cx="4465485" cy="800973"/>
          </a:xfrm>
        </p:spPr>
        <p:txBody>
          <a:bodyPr>
            <a:noAutofit/>
          </a:bodyPr>
          <a:lstStyle/>
          <a:p>
            <a:r>
              <a:rPr lang="en-US" sz="2800" b="1"/>
              <a:t>Thank you so much for completing our course.  Please continue to engage via social media channels:-</a:t>
            </a:r>
            <a:endParaRPr lang="en-US" sz="2800" b="1">
              <a:cs typeface="Calibri"/>
            </a:endParaRPr>
          </a:p>
          <a:p>
            <a:pPr marL="800100"/>
            <a:r>
              <a:rPr lang="en-US" sz="2400">
                <a:ea typeface="+mn-lt"/>
                <a:cs typeface="+mn-lt"/>
                <a:hlinkClick r:id="rId2"/>
              </a:rPr>
              <a:t>Sustainable Futures for Enterprise Centres (facebook.com)</a:t>
            </a:r>
            <a:endParaRPr lang="en-US" sz="2400">
              <a:cs typeface="Calibri"/>
            </a:endParaRPr>
          </a:p>
          <a:p>
            <a:pPr marL="800100"/>
            <a:r>
              <a:rPr lang="en-US" sz="2400">
                <a:ea typeface="+mn-lt"/>
                <a:cs typeface="+mn-lt"/>
                <a:hlinkClick r:id="rId3"/>
              </a:rPr>
              <a:t>Profile / Twitter</a:t>
            </a:r>
            <a:endParaRPr lang="en-US" sz="2400">
              <a:ea typeface="+mn-lt"/>
              <a:cs typeface="+mn-lt"/>
            </a:endParaRPr>
          </a:p>
          <a:p>
            <a:pPr marL="800100"/>
            <a:r>
              <a:rPr lang="en-US" sz="2400">
                <a:ea typeface="+mn-lt"/>
                <a:cs typeface="+mn-lt"/>
                <a:hlinkClick r:id="rId4"/>
              </a:rPr>
              <a:t>(17) Sustainable Futures for Enterprise Centres: Overview | LinkedIn</a:t>
            </a:r>
            <a:endParaRPr lang="en-US" sz="2400">
              <a:cs typeface="Calibri" panose="020F0502020204030204"/>
            </a:endParaRPr>
          </a:p>
        </p:txBody>
      </p:sp>
      <p:pic>
        <p:nvPicPr>
          <p:cNvPr id="7" name="Picture 7" descr="Icon&#10;&#10;Description automatically generated">
            <a:extLst>
              <a:ext uri="{FF2B5EF4-FFF2-40B4-BE49-F238E27FC236}">
                <a16:creationId xmlns:a16="http://schemas.microsoft.com/office/drawing/2014/main" id="{AE71BB36-20EF-615D-28D1-ED1B20255E87}"/>
              </a:ext>
            </a:extLst>
          </p:cNvPr>
          <p:cNvPicPr>
            <a:picLocks noChangeAspect="1"/>
          </p:cNvPicPr>
          <p:nvPr/>
        </p:nvPicPr>
        <p:blipFill>
          <a:blip r:embed="rId5"/>
          <a:stretch>
            <a:fillRect/>
          </a:stretch>
        </p:blipFill>
        <p:spPr>
          <a:xfrm>
            <a:off x="596825" y="3046109"/>
            <a:ext cx="523875" cy="523875"/>
          </a:xfrm>
          <a:prstGeom prst="rect">
            <a:avLst/>
          </a:prstGeom>
        </p:spPr>
      </p:pic>
      <p:pic>
        <p:nvPicPr>
          <p:cNvPr id="8" name="Picture 8" descr="Icon&#10;&#10;Description automatically generated">
            <a:extLst>
              <a:ext uri="{FF2B5EF4-FFF2-40B4-BE49-F238E27FC236}">
                <a16:creationId xmlns:a16="http://schemas.microsoft.com/office/drawing/2014/main" id="{2A3E59B4-D9F2-B6C0-8D01-CE9800E94FF4}"/>
              </a:ext>
            </a:extLst>
          </p:cNvPr>
          <p:cNvPicPr>
            <a:picLocks noChangeAspect="1"/>
          </p:cNvPicPr>
          <p:nvPr/>
        </p:nvPicPr>
        <p:blipFill>
          <a:blip r:embed="rId6"/>
          <a:stretch>
            <a:fillRect/>
          </a:stretch>
        </p:blipFill>
        <p:spPr>
          <a:xfrm>
            <a:off x="613682" y="3769632"/>
            <a:ext cx="514350" cy="552450"/>
          </a:xfrm>
          <a:prstGeom prst="rect">
            <a:avLst/>
          </a:prstGeom>
        </p:spPr>
      </p:pic>
      <p:pic>
        <p:nvPicPr>
          <p:cNvPr id="9" name="Picture 9" descr="Icon&#10;&#10;Description automatically generated">
            <a:extLst>
              <a:ext uri="{FF2B5EF4-FFF2-40B4-BE49-F238E27FC236}">
                <a16:creationId xmlns:a16="http://schemas.microsoft.com/office/drawing/2014/main" id="{3E53BDC0-8F97-DDBB-A1E8-3A12F275AF29}"/>
              </a:ext>
            </a:extLst>
          </p:cNvPr>
          <p:cNvPicPr>
            <a:picLocks noChangeAspect="1"/>
          </p:cNvPicPr>
          <p:nvPr/>
        </p:nvPicPr>
        <p:blipFill>
          <a:blip r:embed="rId7"/>
          <a:stretch>
            <a:fillRect/>
          </a:stretch>
        </p:blipFill>
        <p:spPr>
          <a:xfrm>
            <a:off x="608920" y="4582205"/>
            <a:ext cx="523875" cy="523875"/>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2052853" y="671640"/>
            <a:ext cx="9706756" cy="521495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US" sz="2400">
                <a:solidFill>
                  <a:srgbClr val="000000"/>
                </a:solidFill>
                <a:latin typeface="+mn-lt"/>
              </a:rPr>
              <a:t>Collaboration is vital to achieving systemic change</a:t>
            </a:r>
          </a:p>
          <a:p>
            <a:pPr marL="0" indent="0"/>
            <a:endParaRPr lang="en-US" sz="2400">
              <a:solidFill>
                <a:srgbClr val="000000"/>
              </a:solidFill>
              <a:latin typeface="+mn-lt"/>
            </a:endParaRPr>
          </a:p>
          <a:p>
            <a:pPr marL="0" indent="0"/>
            <a:r>
              <a:rPr lang="en-US" sz="2400">
                <a:solidFill>
                  <a:srgbClr val="000000"/>
                </a:solidFill>
                <a:latin typeface="+mn-lt"/>
              </a:rPr>
              <a:t>For SMEs, collaboration on sustainability challenges can foster innovative solutions, reduce capital investment and drive real impact.    Collaboration can also unlock opportunities for business growth by tackling issues such as climate- threatened supply chains. </a:t>
            </a:r>
          </a:p>
          <a:p>
            <a:pPr marL="0" indent="0"/>
            <a:endParaRPr lang="en-US" sz="2400">
              <a:solidFill>
                <a:srgbClr val="000000"/>
              </a:solidFill>
              <a:latin typeface="+mn-lt"/>
            </a:endParaRPr>
          </a:p>
          <a:p>
            <a:pPr marL="0" indent="0"/>
            <a:r>
              <a:rPr lang="en-GB" sz="2400" b="0" i="0">
                <a:solidFill>
                  <a:srgbClr val="000000"/>
                </a:solidFill>
                <a:effectLst/>
                <a:latin typeface="+mn-lt"/>
              </a:rPr>
              <a:t>Providing one recipe for successful collaborations is difficult. Experience in suggests key practices for successful sustainability collaborations. </a:t>
            </a:r>
          </a:p>
          <a:p>
            <a:pPr marL="0" indent="0"/>
            <a:endParaRPr lang="en-GB" sz="2400">
              <a:solidFill>
                <a:srgbClr val="000000"/>
              </a:solidFill>
              <a:latin typeface="+mn-lt"/>
            </a:endParaRPr>
          </a:p>
          <a:p>
            <a:pPr marL="0" indent="0" algn="ctr"/>
            <a:r>
              <a:rPr lang="en-GB" sz="2400" b="1" i="0">
                <a:solidFill>
                  <a:srgbClr val="297239"/>
                </a:solidFill>
                <a:effectLst/>
                <a:latin typeface="+mn-lt"/>
              </a:rPr>
              <a:t>While it is easy to talk-the-talk on collaboration, how easy is it for businesses to put aside differences, or to reach out across sectors, to achieve greater sustainability and new innovation?</a:t>
            </a:r>
            <a:endParaRPr lang="en-GB" sz="2400" b="1" i="0">
              <a:solidFill>
                <a:srgbClr val="297239"/>
              </a:solidFill>
              <a:effectLst/>
              <a:latin typeface="+mn-lt"/>
              <a:cs typeface="Calibri" panose="020F0502020204030204"/>
            </a:endParaRPr>
          </a:p>
          <a:p>
            <a:pPr marL="0" indent="0">
              <a:lnSpc>
                <a:spcPct val="120000"/>
              </a:lnSpc>
            </a:pPr>
            <a:endParaRPr lang="en-US" sz="2400">
              <a:solidFill>
                <a:srgbClr val="000000"/>
              </a:solidFill>
              <a:latin typeface="+mn-lt"/>
            </a:endParaRPr>
          </a:p>
        </p:txBody>
      </p:sp>
    </p:spTree>
    <p:extLst>
      <p:ext uri="{BB962C8B-B14F-4D97-AF65-F5344CB8AC3E}">
        <p14:creationId xmlns:p14="http://schemas.microsoft.com/office/powerpoint/2010/main" val="303739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2052853" y="302308"/>
            <a:ext cx="9706756" cy="59536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endParaRPr lang="en-US" sz="2400">
              <a:latin typeface="+mn-lt"/>
            </a:endParaRPr>
          </a:p>
          <a:p>
            <a:pPr algn="l" fontAlgn="base"/>
            <a:r>
              <a:rPr lang="en-GB" sz="2400" b="0" i="0">
                <a:solidFill>
                  <a:srgbClr val="1A1B39"/>
                </a:solidFill>
                <a:effectLst/>
                <a:latin typeface="+mn-lt"/>
              </a:rPr>
              <a:t>In her blog </a:t>
            </a:r>
            <a:r>
              <a:rPr lang="en-GB" sz="2400" b="0" i="0" u="sng">
                <a:solidFill>
                  <a:srgbClr val="1A1B39"/>
                </a:solidFill>
                <a:effectLst/>
                <a:latin typeface="+mn-lt"/>
                <a:hlinkClick r:id="rId2"/>
              </a:rPr>
              <a:t>ICRS chair Claudine Blamey</a:t>
            </a:r>
            <a:r>
              <a:rPr lang="en-GB" sz="2400" b="0" i="0">
                <a:solidFill>
                  <a:srgbClr val="1A1B39"/>
                </a:solidFill>
                <a:effectLst/>
                <a:latin typeface="+mn-lt"/>
              </a:rPr>
              <a:t> wrote that, in the search for sustainability, few companies will be able to secure their future alone. </a:t>
            </a:r>
          </a:p>
          <a:p>
            <a:pPr algn="l" fontAlgn="base"/>
            <a:endParaRPr lang="en-GB" sz="2400" b="0" i="0">
              <a:solidFill>
                <a:srgbClr val="1A1B39"/>
              </a:solidFill>
              <a:effectLst/>
              <a:latin typeface="+mn-lt"/>
            </a:endParaRPr>
          </a:p>
          <a:p>
            <a:pPr algn="ctr" fontAlgn="base"/>
            <a:r>
              <a:rPr lang="en-GB" sz="2400" b="1" i="1">
                <a:solidFill>
                  <a:srgbClr val="297239"/>
                </a:solidFill>
                <a:effectLst/>
                <a:latin typeface="+mn-lt"/>
              </a:rPr>
              <a:t>“Never has the sharing of ideas been more important”</a:t>
            </a:r>
          </a:p>
          <a:p>
            <a:pPr algn="ctr" fontAlgn="base"/>
            <a:endParaRPr lang="en-GB" sz="2400" b="1" i="1">
              <a:solidFill>
                <a:srgbClr val="297239"/>
              </a:solidFill>
              <a:effectLst/>
              <a:latin typeface="+mn-lt"/>
            </a:endParaRPr>
          </a:p>
          <a:p>
            <a:pPr algn="l" fontAlgn="base"/>
            <a:r>
              <a:rPr lang="en-GB" sz="2400" b="0" i="0">
                <a:solidFill>
                  <a:srgbClr val="1A1B39"/>
                </a:solidFill>
                <a:effectLst/>
                <a:latin typeface="+mn-lt"/>
              </a:rPr>
              <a:t>Certainly, sharing ideas is central to collaboration, but some companies are starting to go above and beyond in their partnerships; creating </a:t>
            </a:r>
            <a:r>
              <a:rPr lang="en-GB" sz="2400" b="0" i="0" u="sng">
                <a:solidFill>
                  <a:srgbClr val="1A1B39"/>
                </a:solidFill>
                <a:effectLst/>
                <a:latin typeface="+mn-lt"/>
                <a:hlinkClick r:id="rId3"/>
              </a:rPr>
              <a:t>value networks to drive a more circular economy</a:t>
            </a:r>
            <a:r>
              <a:rPr lang="en-GB" sz="2400" b="0" i="0">
                <a:solidFill>
                  <a:srgbClr val="1A1B39"/>
                </a:solidFill>
                <a:effectLst/>
                <a:latin typeface="+mn-lt"/>
              </a:rPr>
              <a:t>.</a:t>
            </a:r>
          </a:p>
          <a:p>
            <a:pPr algn="l" fontAlgn="base"/>
            <a:endParaRPr lang="en-GB" sz="2400" b="0" i="0">
              <a:solidFill>
                <a:srgbClr val="1A1B39"/>
              </a:solidFill>
              <a:effectLst/>
              <a:latin typeface="+mn-lt"/>
            </a:endParaRPr>
          </a:p>
          <a:p>
            <a:pPr algn="l" fontAlgn="base"/>
            <a:r>
              <a:rPr lang="en-GB" sz="2400">
                <a:solidFill>
                  <a:srgbClr val="1A1B39"/>
                </a:solidFill>
                <a:latin typeface="+mn-lt"/>
              </a:rPr>
              <a:t>With </a:t>
            </a:r>
            <a:r>
              <a:rPr lang="en-GB" sz="2400" b="0" i="0">
                <a:solidFill>
                  <a:srgbClr val="1A1B39"/>
                </a:solidFill>
                <a:effectLst/>
                <a:latin typeface="+mn-lt"/>
              </a:rPr>
              <a:t> </a:t>
            </a:r>
            <a:r>
              <a:rPr lang="en-GB" sz="2400" b="0" i="0" u="sng">
                <a:solidFill>
                  <a:srgbClr val="1A1B39"/>
                </a:solidFill>
                <a:effectLst/>
                <a:latin typeface="+mn-lt"/>
                <a:hlinkClick r:id="rId4"/>
              </a:rPr>
              <a:t>a flurry of recent collaborative announcements</a:t>
            </a:r>
            <a:r>
              <a:rPr lang="en-GB" sz="2400" b="0" i="0">
                <a:solidFill>
                  <a:srgbClr val="1A1B39"/>
                </a:solidFill>
                <a:effectLst/>
                <a:latin typeface="+mn-lt"/>
              </a:rPr>
              <a:t>,  </a:t>
            </a:r>
            <a:r>
              <a:rPr lang="en-GB" sz="2400" b="0" i="0" err="1">
                <a:solidFill>
                  <a:srgbClr val="1A1B39"/>
                </a:solidFill>
                <a:effectLst/>
                <a:latin typeface="+mn-lt"/>
              </a:rPr>
              <a:t>edie</a:t>
            </a:r>
            <a:r>
              <a:rPr lang="en-GB" sz="2400" b="0" i="0">
                <a:solidFill>
                  <a:srgbClr val="1A1B39"/>
                </a:solidFill>
                <a:effectLst/>
                <a:latin typeface="+mn-lt"/>
              </a:rPr>
              <a:t>* rounded up some of the most innovative – and unexpected -collaborations  seen to date. They provide excellent learning into the potential of collaboration.</a:t>
            </a:r>
          </a:p>
          <a:p>
            <a:pPr algn="l" fontAlgn="base"/>
            <a:endParaRPr lang="en-GB" sz="2400">
              <a:solidFill>
                <a:srgbClr val="1A1B39"/>
              </a:solidFill>
              <a:latin typeface="+mn-lt"/>
            </a:endParaRPr>
          </a:p>
          <a:p>
            <a:pPr algn="l" fontAlgn="base"/>
            <a:r>
              <a:rPr lang="en-GB" sz="1200" i="0">
                <a:solidFill>
                  <a:srgbClr val="000000"/>
                </a:solidFill>
                <a:effectLst/>
                <a:latin typeface="+mn-lt"/>
              </a:rPr>
              <a:t>* </a:t>
            </a:r>
            <a:r>
              <a:rPr lang="en-GB" sz="1200" i="0" err="1">
                <a:solidFill>
                  <a:srgbClr val="000000"/>
                </a:solidFill>
                <a:effectLst/>
                <a:latin typeface="Roboto" panose="02000000000000000000" pitchFamily="2" charset="0"/>
              </a:rPr>
              <a:t>edie</a:t>
            </a:r>
            <a:r>
              <a:rPr lang="en-GB" sz="1200" i="0">
                <a:solidFill>
                  <a:srgbClr val="000000"/>
                </a:solidFill>
                <a:effectLst/>
                <a:latin typeface="Roboto" panose="02000000000000000000" pitchFamily="2" charset="0"/>
              </a:rPr>
              <a:t> is the industry-leading, purpose-driven business media brand which empowers sustainability, energy and environmental professionals of all levels to make business more sustainable through award-winning* content and events. </a:t>
            </a:r>
            <a:endParaRPr lang="en-GB" sz="1200" i="0">
              <a:solidFill>
                <a:srgbClr val="000000"/>
              </a:solidFill>
              <a:effectLst/>
              <a:latin typeface="+mn-lt"/>
            </a:endParaRPr>
          </a:p>
          <a:p>
            <a:pPr marL="0" indent="0">
              <a:lnSpc>
                <a:spcPct val="120000"/>
              </a:lnSpc>
            </a:pPr>
            <a:endParaRPr lang="en-US" sz="2400">
              <a:solidFill>
                <a:srgbClr val="000000"/>
              </a:solidFill>
              <a:latin typeface="+mn-lt"/>
            </a:endParaRPr>
          </a:p>
        </p:txBody>
      </p:sp>
    </p:spTree>
    <p:extLst>
      <p:ext uri="{BB962C8B-B14F-4D97-AF65-F5344CB8AC3E}">
        <p14:creationId xmlns:p14="http://schemas.microsoft.com/office/powerpoint/2010/main" val="598392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192313"/>
            <a:ext cx="10153325" cy="67710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2400" b="0" i="0" u="sng" strike="noStrike" cap="none" normalizeH="0" baseline="0">
                <a:ln>
                  <a:noFill/>
                </a:ln>
                <a:solidFill>
                  <a:srgbClr val="1A1B39"/>
                </a:solidFill>
                <a:effectLst/>
                <a:latin typeface="+mn-lt"/>
                <a:hlinkClick r:id="rId2"/>
              </a:rPr>
            </a:br>
            <a:r>
              <a:rPr lang="en-US" altLang="en-US" sz="2400" b="1">
                <a:solidFill>
                  <a:srgbClr val="0B582E"/>
                </a:solidFill>
                <a:latin typeface="+mn-lt"/>
              </a:rPr>
              <a:t>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1A1B39"/>
                </a:solidFill>
                <a:effectLst/>
                <a:latin typeface="+mn-lt"/>
              </a:rPr>
              <a:t> </a:t>
            </a:r>
            <a:r>
              <a:rPr kumimoji="0" lang="en-US" altLang="en-US" sz="2400" b="1" i="0" u="sng" strike="noStrike" cap="none" normalizeH="0" baseline="0">
                <a:ln>
                  <a:noFill/>
                </a:ln>
                <a:solidFill>
                  <a:srgbClr val="1A1B39"/>
                </a:solidFill>
                <a:effectLst/>
                <a:latin typeface="+mn-lt"/>
                <a:hlinkClick r:id="rId2"/>
              </a:rPr>
              <a:t>Interface allies with recycling firms to turn windscreens into carpets</a:t>
            </a:r>
            <a:endParaRPr kumimoji="0" lang="en-US" altLang="en-US" sz="2400" b="1" i="0" u="sng" strike="noStrike" cap="none" normalizeH="0" baseline="0">
              <a:ln>
                <a:noFill/>
              </a:ln>
              <a:solidFill>
                <a:srgbClr val="1A1B39"/>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1B39"/>
                </a:solidFill>
                <a:effectLst/>
                <a:latin typeface="+mn-lt"/>
              </a:rPr>
              <a:t>Floor manufacturer </a:t>
            </a:r>
            <a:r>
              <a:rPr kumimoji="0" lang="en-US" altLang="en-US" sz="2400" b="0" i="0" u="none" strike="noStrike" cap="none" normalizeH="0" baseline="0">
                <a:ln>
                  <a:noFill/>
                </a:ln>
                <a:solidFill>
                  <a:srgbClr val="1A1B39"/>
                </a:solidFill>
                <a:effectLst/>
                <a:latin typeface="+mn-lt"/>
                <a:hlinkClick r:id="rId3"/>
              </a:rPr>
              <a:t>Interface’s</a:t>
            </a:r>
            <a:r>
              <a:rPr kumimoji="0" lang="en-US" altLang="en-US" sz="2400" b="0" i="0" u="none" strike="noStrike" cap="none" normalizeH="0" baseline="0">
                <a:ln>
                  <a:noFill/>
                </a:ln>
                <a:solidFill>
                  <a:srgbClr val="1A1B39"/>
                </a:solidFill>
                <a:effectLst/>
                <a:latin typeface="+mn-lt"/>
              </a:rPr>
              <a:t> 10-year journey towards its Mission Zero goals of having zero negative environmental impact was never going to be easy. And it certainly wasn’t going to be possible alone.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a:ln>
                  <a:noFill/>
                </a:ln>
                <a:solidFill>
                  <a:srgbClr val="1A1B39"/>
                </a:solidFill>
                <a:effectLst/>
                <a:latin typeface="+mn-lt"/>
              </a:rPr>
              <a:t>The modular flooring manufacturer turned heads with its latest green innovation, by creating the world’s first recycled latex substitute for carpets using laminate found in car windows. The firm has been working with waste and recycling partners such as </a:t>
            </a:r>
            <a:r>
              <a:rPr kumimoji="0" lang="en-US" altLang="en-US" sz="2400" b="0" i="0" u="none" strike="noStrike" cap="none" normalizeH="0" baseline="0">
                <a:ln>
                  <a:noFill/>
                </a:ln>
                <a:solidFill>
                  <a:srgbClr val="1A1B39"/>
                </a:solidFill>
                <a:effectLst/>
                <a:latin typeface="+mn-lt"/>
                <a:hlinkClick r:id="rId4"/>
              </a:rPr>
              <a:t>Shark Solutions </a:t>
            </a:r>
            <a:r>
              <a:rPr kumimoji="0" lang="en-US" altLang="en-US" sz="2400" b="0" i="0" u="none" strike="noStrike" cap="none" normalizeH="0" baseline="0">
                <a:ln>
                  <a:noFill/>
                </a:ln>
                <a:solidFill>
                  <a:srgbClr val="1A1B39"/>
                </a:solidFill>
                <a:effectLst/>
                <a:latin typeface="+mn-lt"/>
              </a:rPr>
              <a:t>to find new raw, sustainable raw materials for its carpets. The new process makes use of recycled poly-vinyl butyral laminates found in windscreen glass as a latex substitute for its carpets.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algn="ctr"/>
            <a:r>
              <a:rPr lang="en-GB" sz="2400" b="1" i="1">
                <a:solidFill>
                  <a:srgbClr val="0B582E"/>
                </a:solidFill>
                <a:effectLst/>
                <a:latin typeface="akzidenz-grotesk-next-pro"/>
              </a:rPr>
              <a:t>We See Carbon as a Resource</a:t>
            </a:r>
          </a:p>
          <a:p>
            <a:pPr algn="ctr"/>
            <a:r>
              <a:rPr lang="en-GB" sz="2400" b="0" i="1">
                <a:solidFill>
                  <a:srgbClr val="0B582E"/>
                </a:solidFill>
                <a:effectLst/>
                <a:latin typeface="akzidenz-grotesk-next-pro"/>
              </a:rPr>
              <a:t>Interface is the first global flooring manufacturer to sell all products as carbon neutral across their full life cycle.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spTree>
    <p:extLst>
      <p:ext uri="{BB962C8B-B14F-4D97-AF65-F5344CB8AC3E}">
        <p14:creationId xmlns:p14="http://schemas.microsoft.com/office/powerpoint/2010/main" val="3508810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69102B94-5B9C-5869-4106-5BED32E715AF}"/>
              </a:ext>
            </a:extLst>
          </p:cNvPr>
          <p:cNvSpPr>
            <a:spLocks noChangeArrowheads="1"/>
          </p:cNvSpPr>
          <p:nvPr/>
        </p:nvSpPr>
        <p:spPr bwMode="auto">
          <a:xfrm>
            <a:off x="1861465" y="670150"/>
            <a:ext cx="10153325"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a:solidFill>
                  <a:srgbClr val="0B582E"/>
                </a:solidFill>
                <a:latin typeface="+mn-lt"/>
              </a:rPr>
              <a:t>WATCH COLLABORATION IN ACTION EXAMPLES</a:t>
            </a:r>
            <a:r>
              <a:rPr kumimoji="0" lang="en-US" altLang="en-US" sz="2400" b="0"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0B582E"/>
                </a:solidFill>
                <a:effectLst/>
                <a:latin typeface="+mn-lt"/>
              </a:rPr>
              <a:t>-  </a:t>
            </a:r>
            <a:r>
              <a:rPr kumimoji="0" lang="en-US" altLang="en-US" sz="2400" b="1" i="0" u="none" strike="noStrike" cap="none" normalizeH="0" baseline="0">
                <a:ln>
                  <a:noFill/>
                </a:ln>
                <a:solidFill>
                  <a:srgbClr val="1A1B39"/>
                </a:solidFill>
                <a:effectLst/>
                <a:latin typeface="+mn-lt"/>
              </a:rPr>
              <a:t> </a:t>
            </a:r>
            <a:r>
              <a:rPr kumimoji="0" lang="en-US" altLang="en-US" sz="2400" b="1" i="0" u="sng" strike="noStrike" cap="none" normalizeH="0" baseline="0">
                <a:ln>
                  <a:noFill/>
                </a:ln>
                <a:solidFill>
                  <a:srgbClr val="1A1B39"/>
                </a:solidFill>
                <a:effectLst/>
                <a:latin typeface="+mn-lt"/>
                <a:hlinkClick r:id="rId3"/>
              </a:rPr>
              <a:t>Interface allies with recycling firms to turn windscreens into carpets</a:t>
            </a:r>
            <a:r>
              <a:rPr kumimoji="0" lang="en-US" altLang="en-US" sz="2400" b="1" i="0" u="sng" strike="noStrike" cap="none" normalizeH="0" baseline="0">
                <a:ln>
                  <a:noFill/>
                </a:ln>
                <a:solidFill>
                  <a:srgbClr val="1A1B39"/>
                </a:solidFill>
                <a:effectLst/>
                <a:latin typeface="+mn-lt"/>
              </a:rPr>
              <a:t>  - </a:t>
            </a:r>
            <a:r>
              <a:rPr kumimoji="0" lang="en-US" altLang="en-US" b="1" i="0" u="sng" strike="noStrike" cap="none" normalizeH="0" baseline="0">
                <a:ln>
                  <a:noFill/>
                </a:ln>
                <a:solidFill>
                  <a:srgbClr val="1A1B39"/>
                </a:solidFill>
                <a:effectLst/>
                <a:latin typeface="+mn-lt"/>
              </a:rPr>
              <a:t>CLICK ICON TO PLAY</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400">
              <a:solidFill>
                <a:srgbClr val="1A1B39"/>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mn-lt"/>
            </a:endParaRPr>
          </a:p>
        </p:txBody>
      </p:sp>
      <p:pic>
        <p:nvPicPr>
          <p:cNvPr id="2" name="Online Media 1" title="Interface | Recycled PVB: from windscreens to carpet">
            <a:hlinkClick r:id="" action="ppaction://media"/>
            <a:extLst>
              <a:ext uri="{FF2B5EF4-FFF2-40B4-BE49-F238E27FC236}">
                <a16:creationId xmlns:a16="http://schemas.microsoft.com/office/drawing/2014/main" id="{3C10324B-3014-8B25-88B6-C5E83DA7CCCE}"/>
              </a:ext>
            </a:extLst>
          </p:cNvPr>
          <p:cNvPicPr>
            <a:picLocks noRot="1" noChangeAspect="1"/>
          </p:cNvPicPr>
          <p:nvPr>
            <a:videoFile r:link="rId1"/>
          </p:nvPr>
        </p:nvPicPr>
        <p:blipFill>
          <a:blip r:embed="rId4"/>
          <a:stretch>
            <a:fillRect/>
          </a:stretch>
        </p:blipFill>
        <p:spPr>
          <a:xfrm>
            <a:off x="3220484" y="1977803"/>
            <a:ext cx="6473368" cy="3657453"/>
          </a:xfrm>
          <a:prstGeom prst="rect">
            <a:avLst/>
          </a:prstGeom>
        </p:spPr>
      </p:pic>
    </p:spTree>
    <p:extLst>
      <p:ext uri="{BB962C8B-B14F-4D97-AF65-F5344CB8AC3E}">
        <p14:creationId xmlns:p14="http://schemas.microsoft.com/office/powerpoint/2010/main" val="332146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0FD707-8E59-40D0-884E-DA01E1394878}">
  <ds:schemaRefs>
    <ds:schemaRef ds:uri="http://schemas.microsoft.com/sharepoint/v3/contenttype/forms"/>
  </ds:schemaRefs>
</ds:datastoreItem>
</file>

<file path=customXml/itemProps2.xml><?xml version="1.0" encoding="utf-8"?>
<ds:datastoreItem xmlns:ds="http://schemas.openxmlformats.org/officeDocument/2006/customXml" ds:itemID="{ABFE4091-DECB-48A5-9787-100B1B7FBF7D}">
  <ds:schemaRef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purl.org/dc/terms/"/>
    <ds:schemaRef ds:uri="http://schemas.microsoft.com/office/2006/metadata/properties"/>
    <ds:schemaRef ds:uri="2c2824df-2b65-4772-b72d-ba4319b2c081"/>
    <ds:schemaRef ds:uri="http://www.w3.org/XML/1998/namespace"/>
  </ds:schemaRefs>
</ds:datastoreItem>
</file>

<file path=customXml/itemProps3.xml><?xml version="1.0" encoding="utf-8"?>
<ds:datastoreItem xmlns:ds="http://schemas.openxmlformats.org/officeDocument/2006/customXml" ds:itemID="{C609D894-B6D8-470F-BAA5-D6C49A267579}">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5639</Words>
  <Application>Microsoft Office PowerPoint</Application>
  <PresentationFormat>Widescreen</PresentationFormat>
  <Paragraphs>261</Paragraphs>
  <Slides>51</Slides>
  <Notes>3</Notes>
  <HiddenSlides>0</HiddenSlides>
  <MMClips>1</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51</vt:i4>
      </vt:variant>
    </vt:vector>
  </HeadingPairs>
  <TitlesOfParts>
    <vt:vector size="66" baseType="lpstr">
      <vt:lpstr>akzidenz-grotesk-next-pro</vt:lpstr>
      <vt:lpstr>Arial</vt:lpstr>
      <vt:lpstr>Calibri</vt:lpstr>
      <vt:lpstr>Calibri Light</vt:lpstr>
      <vt:lpstr>Lato Regular</vt:lpstr>
      <vt:lpstr>Montserrat</vt:lpstr>
      <vt:lpstr>Montserrat Light</vt:lpstr>
      <vt:lpstr>Montserrat Medium</vt:lpstr>
      <vt:lpstr>proxima-nova</vt:lpstr>
      <vt:lpstr>ProximaNova</vt:lpstr>
      <vt:lpstr>Quattrocento Sans</vt:lpstr>
      <vt:lpstr>Roboto</vt:lpstr>
      <vt:lpstr>Times New Roman</vt:lpstr>
      <vt:lpstr>Work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Mark Bolger ( Momentum Consulting )</cp:lastModifiedBy>
  <cp:revision>3</cp:revision>
  <dcterms:created xsi:type="dcterms:W3CDTF">2020-10-14T13:32:04Z</dcterms:created>
  <dcterms:modified xsi:type="dcterms:W3CDTF">2022-11-14T12:03:40Z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