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56"/>
  </p:notesMasterIdLst>
  <p:sldIdLst>
    <p:sldId id="4388" r:id="rId5"/>
    <p:sldId id="4270" r:id="rId6"/>
    <p:sldId id="4273" r:id="rId7"/>
    <p:sldId id="4331" r:id="rId8"/>
    <p:sldId id="4308" r:id="rId9"/>
    <p:sldId id="4330" r:id="rId10"/>
    <p:sldId id="4332" r:id="rId11"/>
    <p:sldId id="4307" r:id="rId12"/>
    <p:sldId id="4338" r:id="rId13"/>
    <p:sldId id="4339" r:id="rId14"/>
    <p:sldId id="4340" r:id="rId15"/>
    <p:sldId id="4337" r:id="rId16"/>
    <p:sldId id="4334" r:id="rId17"/>
    <p:sldId id="4342" r:id="rId18"/>
    <p:sldId id="4329" r:id="rId19"/>
    <p:sldId id="4341" r:id="rId20"/>
    <p:sldId id="4344" r:id="rId21"/>
    <p:sldId id="4321" r:id="rId22"/>
    <p:sldId id="4345" r:id="rId23"/>
    <p:sldId id="4343" r:id="rId24"/>
    <p:sldId id="4320" r:id="rId25"/>
    <p:sldId id="4293" r:id="rId26"/>
    <p:sldId id="4364" r:id="rId27"/>
    <p:sldId id="4365" r:id="rId28"/>
    <p:sldId id="4367" r:id="rId29"/>
    <p:sldId id="4368" r:id="rId30"/>
    <p:sldId id="4369" r:id="rId31"/>
    <p:sldId id="4375" r:id="rId32"/>
    <p:sldId id="4376" r:id="rId33"/>
    <p:sldId id="4380" r:id="rId34"/>
    <p:sldId id="4361" r:id="rId35"/>
    <p:sldId id="4374" r:id="rId36"/>
    <p:sldId id="4381" r:id="rId37"/>
    <p:sldId id="4382" r:id="rId38"/>
    <p:sldId id="4347" r:id="rId39"/>
    <p:sldId id="4385" r:id="rId40"/>
    <p:sldId id="4387" r:id="rId41"/>
    <p:sldId id="4317" r:id="rId42"/>
    <p:sldId id="4348" r:id="rId43"/>
    <p:sldId id="4359" r:id="rId44"/>
    <p:sldId id="4363" r:id="rId45"/>
    <p:sldId id="4350" r:id="rId46"/>
    <p:sldId id="4357" r:id="rId47"/>
    <p:sldId id="4351" r:id="rId48"/>
    <p:sldId id="4352" r:id="rId49"/>
    <p:sldId id="4354" r:id="rId50"/>
    <p:sldId id="4355" r:id="rId51"/>
    <p:sldId id="4356" r:id="rId52"/>
    <p:sldId id="4349" r:id="rId53"/>
    <p:sldId id="4358" r:id="rId54"/>
    <p:sldId id="4263"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 id="{9FC022A4-579A-D4FE-3333-9FB9725D3274}" name="Mark Bolger ( Momentum Consulting )" initials="MB(MC)" userId="Mark Bolger ( Momentum Consulting )"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B582E"/>
    <a:srgbClr val="297239"/>
    <a:srgbClr val="468940"/>
    <a:srgbClr val="63A043"/>
    <a:srgbClr val="84BA41"/>
    <a:srgbClr val="A2CC3A"/>
    <a:srgbClr val="F5802A"/>
    <a:srgbClr val="EE5128"/>
    <a:srgbClr val="E61F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7CC536-452C-4B83-83CD-52E0BC63ACE4}" v="116" dt="2022-11-14T09:51:30.528"/>
    <p1510:client id="{3E1F27E7-5FEB-471E-BF1E-A56EF7CE54ED}" v="45" dt="2022-11-14T08:59:00.744"/>
    <p1510:client id="{4207A5E4-02AB-492F-9B72-B429E8676F8B}" v="5933" dt="2022-11-14T11:56:07.534"/>
    <p1510:client id="{467BC2D3-7F55-477E-B8A8-8D5073BA396E}" v="42" dt="2022-11-14T11:47:56.688"/>
    <p1510:client id="{537AD260-306F-42AC-8112-FDACAC62FC53}" v="122" dt="2022-11-14T09:43:32.863"/>
    <p1510:client id="{7A80C634-7F99-4959-BDBD-8A713183367B}" v="125" dt="2022-11-14T10:01:38.998"/>
    <p1510:client id="{964AF493-9A49-4DBC-BE5A-B8FCC3B32C83}" v="3" dt="2022-11-14T10:54:05.059"/>
    <p1510:client id="{C3DCFB85-1689-4E65-9BE8-2A4889AA8504}" v="246" dt="2022-11-14T10:25:48.957"/>
    <p1510:client id="{D0332697-DC96-46CD-BFA4-5F6A781B3168}" v="8" dt="2022-11-14T10:15:05.842"/>
    <p1510:client id="{E5322665-A399-49B1-B3D7-093B0B791351}" v="4" dt="2022-11-14T11:22:41.012"/>
    <p1510:client id="{EEB2B7C9-7BFE-4396-BE29-2173CA2186A5}" v="48" dt="2022-11-14T10:13:01.417"/>
    <p1510:client id="{F0754E93-300A-49EF-B00B-C216C3025716}" v="289" dt="2022-11-14T09:31:45.836"/>
    <p1510:client id="{FB027469-90A4-4309-92A3-E6A1AFED3B33}" v="100" dt="2022-11-14T10:07:46.4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100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47804B-CCF9-48C9-96C3-340242E08D2F}" type="datetimeFigureOut">
              <a:rPr lang="en-IE" smtClean="0"/>
              <a:t>14/11/2022</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E49529-6B80-4CBF-9D5D-DA41BF9E4016}" type="slidenum">
              <a:rPr lang="en-IE" smtClean="0"/>
              <a:t>‹#›</a:t>
            </a:fld>
            <a:endParaRPr lang="en-IE"/>
          </a:p>
        </p:txBody>
      </p:sp>
    </p:spTree>
    <p:extLst>
      <p:ext uri="{BB962C8B-B14F-4D97-AF65-F5344CB8AC3E}">
        <p14:creationId xmlns:p14="http://schemas.microsoft.com/office/powerpoint/2010/main" val="3724747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https://design-sprint.com/understand/</a:t>
            </a:r>
          </a:p>
        </p:txBody>
      </p:sp>
      <p:sp>
        <p:nvSpPr>
          <p:cNvPr id="4" name="Slide Number Placeholder 3"/>
          <p:cNvSpPr>
            <a:spLocks noGrp="1"/>
          </p:cNvSpPr>
          <p:nvPr>
            <p:ph type="sldNum" sz="quarter" idx="5"/>
          </p:nvPr>
        </p:nvSpPr>
        <p:spPr/>
        <p:txBody>
          <a:bodyPr/>
          <a:lstStyle/>
          <a:p>
            <a:fld id="{20E49529-6B80-4CBF-9D5D-DA41BF9E4016}" type="slidenum">
              <a:rPr lang="en-IE" smtClean="0"/>
              <a:t>32</a:t>
            </a:fld>
            <a:endParaRPr lang="en-IE"/>
          </a:p>
        </p:txBody>
      </p:sp>
    </p:spTree>
    <p:extLst>
      <p:ext uri="{BB962C8B-B14F-4D97-AF65-F5344CB8AC3E}">
        <p14:creationId xmlns:p14="http://schemas.microsoft.com/office/powerpoint/2010/main" val="3994281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https://www.interaction-design.org/literature/article/5-stages-in-the-design-thinking-process</a:t>
            </a:r>
          </a:p>
        </p:txBody>
      </p:sp>
      <p:sp>
        <p:nvSpPr>
          <p:cNvPr id="4" name="Slide Number Placeholder 3"/>
          <p:cNvSpPr>
            <a:spLocks noGrp="1"/>
          </p:cNvSpPr>
          <p:nvPr>
            <p:ph type="sldNum" sz="quarter" idx="5"/>
          </p:nvPr>
        </p:nvSpPr>
        <p:spPr/>
        <p:txBody>
          <a:bodyPr/>
          <a:lstStyle/>
          <a:p>
            <a:fld id="{20E49529-6B80-4CBF-9D5D-DA41BF9E4016}" type="slidenum">
              <a:rPr lang="en-IE" smtClean="0"/>
              <a:t>33</a:t>
            </a:fld>
            <a:endParaRPr lang="en-IE"/>
          </a:p>
        </p:txBody>
      </p:sp>
    </p:spTree>
    <p:extLst>
      <p:ext uri="{BB962C8B-B14F-4D97-AF65-F5344CB8AC3E}">
        <p14:creationId xmlns:p14="http://schemas.microsoft.com/office/powerpoint/2010/main" val="3653270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Designers or evaluators rigorously test the complete product using the best solutions identified in the Prototype stage. This is the final stage of the five-stage model; however, in an iterative process such as design thinking, the results generated are often used to redefine one or more further problems.</a:t>
            </a:r>
          </a:p>
          <a:p>
            <a:r>
              <a:rPr lang="en-US" dirty="0"/>
              <a:t>Congratulations!! You have completed your first design sprint.  Transitioning to a more sustainable business model is a daunting task so it is important that we don’t treat collaboration sessions as one offs, and continually expand on our ideas. </a:t>
            </a:r>
            <a:endParaRPr lang="en-IE" dirty="0"/>
          </a:p>
          <a:p>
            <a:endParaRPr lang="en-IE" dirty="0"/>
          </a:p>
        </p:txBody>
      </p:sp>
      <p:sp>
        <p:nvSpPr>
          <p:cNvPr id="4" name="Slide Number Placeholder 3"/>
          <p:cNvSpPr>
            <a:spLocks noGrp="1"/>
          </p:cNvSpPr>
          <p:nvPr>
            <p:ph type="sldNum" sz="quarter" idx="5"/>
          </p:nvPr>
        </p:nvSpPr>
        <p:spPr/>
        <p:txBody>
          <a:bodyPr/>
          <a:lstStyle/>
          <a:p>
            <a:fld id="{20E49529-6B80-4CBF-9D5D-DA41BF9E4016}" type="slidenum">
              <a:rPr lang="en-IE" smtClean="0"/>
              <a:t>37</a:t>
            </a:fld>
            <a:endParaRPr lang="en-IE"/>
          </a:p>
        </p:txBody>
      </p:sp>
    </p:spTree>
    <p:extLst>
      <p:ext uri="{BB962C8B-B14F-4D97-AF65-F5344CB8AC3E}">
        <p14:creationId xmlns:p14="http://schemas.microsoft.com/office/powerpoint/2010/main" val="98252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70" y="528535"/>
            <a:ext cx="6419236" cy="1863523"/>
          </a:xfrm>
          <a:prstGeom prst="rect">
            <a:avLst/>
          </a:prstGeom>
        </p:spPr>
        <p:txBody>
          <a:bodyPr wrap="square">
            <a:spAutoFit/>
          </a:bodyPr>
          <a:lstStyle/>
          <a:p>
            <a:pPr marL="0" marR="0" lvl="0" indent="0" algn="l" defTabSz="914400" rtl="0" eaLnBrk="1" fontAlgn="base" latinLnBrk="0" hangingPunct="1">
              <a:lnSpc>
                <a:spcPts val="4580"/>
              </a:lnSpc>
              <a:spcBef>
                <a:spcPts val="0"/>
              </a:spcBef>
              <a:spcAft>
                <a:spcPts val="0"/>
              </a:spcAft>
              <a:buClrTx/>
              <a:buSzTx/>
              <a:buFontTx/>
              <a:buNone/>
              <a:tabLst/>
              <a:defRPr/>
            </a:pPr>
            <a:r>
              <a:rPr lang="en-IE" sz="4400" b="1" i="0" u="none" strike="noStrike" kern="1200" baseline="0">
                <a:solidFill>
                  <a:schemeClr val="bg1"/>
                </a:solidFill>
                <a:effectLst/>
                <a:latin typeface="+mn-lt"/>
                <a:ea typeface="+mn-ea"/>
                <a:cs typeface="+mn-cs"/>
                <a:sym typeface="Quattrocento Sans"/>
              </a:rPr>
              <a:t>SUSTAINABLE FUTURES FOR ENTERPRISE CENTRES</a:t>
            </a:r>
          </a:p>
          <a:p>
            <a:pPr marL="0" marR="0" lvl="0" indent="0" algn="l" defTabSz="914400" rtl="0" eaLnBrk="1" fontAlgn="base" latinLnBrk="0" hangingPunct="1">
              <a:lnSpc>
                <a:spcPts val="4580"/>
              </a:lnSpc>
              <a:spcBef>
                <a:spcPts val="0"/>
              </a:spcBef>
              <a:spcAft>
                <a:spcPts val="0"/>
              </a:spcAft>
              <a:buClrTx/>
              <a:buSzTx/>
              <a:buFontTx/>
              <a:buNone/>
              <a:tabLst/>
              <a:defRPr/>
            </a:pPr>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7" y="2883582"/>
            <a:ext cx="6247594" cy="2492990"/>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SUSTAINABLE FUTURES FOR ENTERPRISE CENTRES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1CFB6FB-91A0-064F-9454-EDC30779F3AD}"/>
              </a:ext>
            </a:extLst>
          </p:cNvPr>
          <p:cNvSpPr>
            <a:spLocks/>
          </p:cNvSpPr>
          <p:nvPr userDrawn="1"/>
        </p:nvSpPr>
        <p:spPr>
          <a:xfrm>
            <a:off x="420393" y="329380"/>
            <a:ext cx="3722174" cy="6102949"/>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8" name="Text Placeholder 23">
            <a:extLst>
              <a:ext uri="{FF2B5EF4-FFF2-40B4-BE49-F238E27FC236}">
                <a16:creationId xmlns:a16="http://schemas.microsoft.com/office/drawing/2014/main" id="{9D73C4D1-288F-DA41-9A08-CA23DF1405B1}"/>
              </a:ext>
            </a:extLst>
          </p:cNvPr>
          <p:cNvSpPr>
            <a:spLocks noGrp="1"/>
          </p:cNvSpPr>
          <p:nvPr>
            <p:ph type="body" sz="quarter" idx="16" hasCustomPrompt="1"/>
          </p:nvPr>
        </p:nvSpPr>
        <p:spPr>
          <a:xfrm>
            <a:off x="774354" y="661585"/>
            <a:ext cx="3089893" cy="5502712"/>
          </a:xfrm>
        </p:spPr>
        <p:txBody>
          <a:bodyPr>
            <a:normAutofit/>
          </a:bodyPr>
          <a:lstStyle>
            <a:lvl1pPr marL="0" indent="0" algn="l">
              <a:buNone/>
              <a:defRPr sz="3600" b="1" i="0">
                <a:solidFill>
                  <a:srgbClr val="A2CC3A"/>
                </a:solidFill>
                <a:latin typeface="+mn-lt"/>
              </a:defRPr>
            </a:lvl1pPr>
          </a:lstStyle>
          <a:p>
            <a:pPr lvl="0"/>
            <a:r>
              <a:rPr lang="en-US"/>
              <a:t>Heading</a:t>
            </a:r>
          </a:p>
        </p:txBody>
      </p:sp>
      <p:sp>
        <p:nvSpPr>
          <p:cNvPr id="28" name="Text Box 5">
            <a:extLst>
              <a:ext uri="{FF2B5EF4-FFF2-40B4-BE49-F238E27FC236}">
                <a16:creationId xmlns:a16="http://schemas.microsoft.com/office/drawing/2014/main" id="{296BB96E-518D-2043-9A86-E7B040D760BC}"/>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sp>
        <p:nvSpPr>
          <p:cNvPr id="29" name="Freeform 28">
            <a:extLst>
              <a:ext uri="{FF2B5EF4-FFF2-40B4-BE49-F238E27FC236}">
                <a16:creationId xmlns:a16="http://schemas.microsoft.com/office/drawing/2014/main" id="{365A9D36-9920-3748-B466-5224E9C6C770}"/>
              </a:ext>
            </a:extLst>
          </p:cNvPr>
          <p:cNvSpPr/>
          <p:nvPr userDrawn="1"/>
        </p:nvSpPr>
        <p:spPr>
          <a:xfrm>
            <a:off x="7260419" y="62454"/>
            <a:ext cx="4931581" cy="6220885"/>
          </a:xfrm>
          <a:custGeom>
            <a:avLst/>
            <a:gdLst>
              <a:gd name="connsiteX0" fmla="*/ 3446638 w 4931581"/>
              <a:gd name="connsiteY0" fmla="*/ 0 h 6220885"/>
              <a:gd name="connsiteX1" fmla="*/ 1642543 w 4931581"/>
              <a:gd name="connsiteY1" fmla="*/ 0 h 6220885"/>
              <a:gd name="connsiteX2" fmla="*/ 1528054 w 4931581"/>
              <a:gd name="connsiteY2" fmla="*/ 71581 h 6220885"/>
              <a:gd name="connsiteX3" fmla="*/ 690756 w 4931581"/>
              <a:gd name="connsiteY3" fmla="*/ 844478 h 6220885"/>
              <a:gd name="connsiteX4" fmla="*/ 404387 w 4931581"/>
              <a:gd name="connsiteY4" fmla="*/ 1282290 h 6220885"/>
              <a:gd name="connsiteX5" fmla="*/ 349083 w 4931581"/>
              <a:gd name="connsiteY5" fmla="*/ 1387777 h 6220885"/>
              <a:gd name="connsiteX6" fmla="*/ 348808 w 4931581"/>
              <a:gd name="connsiteY6" fmla="*/ 1388333 h 6220885"/>
              <a:gd name="connsiteX7" fmla="*/ 340608 w 4931581"/>
              <a:gd name="connsiteY7" fmla="*/ 1404041 h 6220885"/>
              <a:gd name="connsiteX8" fmla="*/ 325188 w 4931581"/>
              <a:gd name="connsiteY8" fmla="*/ 1437121 h 6220885"/>
              <a:gd name="connsiteX9" fmla="*/ 295865 w 4931581"/>
              <a:gd name="connsiteY9" fmla="*/ 1499939 h 6220885"/>
              <a:gd name="connsiteX10" fmla="*/ 241815 w 4931581"/>
              <a:gd name="connsiteY10" fmla="*/ 1625447 h 6220885"/>
              <a:gd name="connsiteX11" fmla="*/ 208888 w 4931581"/>
              <a:gd name="connsiteY11" fmla="*/ 1707026 h 6220885"/>
              <a:gd name="connsiteX12" fmla="*/ 102176 w 4931581"/>
              <a:gd name="connsiteY12" fmla="*/ 2049491 h 6220885"/>
              <a:gd name="connsiteX13" fmla="*/ 100787 w 4931581"/>
              <a:gd name="connsiteY13" fmla="*/ 2054912 h 6220885"/>
              <a:gd name="connsiteX14" fmla="*/ 91339 w 4931581"/>
              <a:gd name="connsiteY14" fmla="*/ 2093273 h 6220885"/>
              <a:gd name="connsiteX15" fmla="*/ 88139 w 4931581"/>
              <a:gd name="connsiteY15" fmla="*/ 2106894 h 6220885"/>
              <a:gd name="connsiteX16" fmla="*/ 80778 w 4931581"/>
              <a:gd name="connsiteY16" fmla="*/ 2139000 h 6220885"/>
              <a:gd name="connsiteX17" fmla="*/ 77443 w 4931581"/>
              <a:gd name="connsiteY17" fmla="*/ 2154010 h 6220885"/>
              <a:gd name="connsiteX18" fmla="*/ 69800 w 4931581"/>
              <a:gd name="connsiteY18" fmla="*/ 2189452 h 6220885"/>
              <a:gd name="connsiteX19" fmla="*/ 67719 w 4931581"/>
              <a:gd name="connsiteY19" fmla="*/ 2199316 h 6220885"/>
              <a:gd name="connsiteX20" fmla="*/ 47012 w 4931581"/>
              <a:gd name="connsiteY20" fmla="*/ 2308841 h 6220885"/>
              <a:gd name="connsiteX21" fmla="*/ 38813 w 4931581"/>
              <a:gd name="connsiteY21" fmla="*/ 2354569 h 6220885"/>
              <a:gd name="connsiteX22" fmla="*/ 35343 w 4931581"/>
              <a:gd name="connsiteY22" fmla="*/ 2380837 h 6220885"/>
              <a:gd name="connsiteX23" fmla="*/ 35202 w 4931581"/>
              <a:gd name="connsiteY23" fmla="*/ 2382086 h 6220885"/>
              <a:gd name="connsiteX24" fmla="*/ 19501 w 4931581"/>
              <a:gd name="connsiteY24" fmla="*/ 2503837 h 6220885"/>
              <a:gd name="connsiteX25" fmla="*/ 16998 w 4931581"/>
              <a:gd name="connsiteY25" fmla="*/ 2523711 h 6220885"/>
              <a:gd name="connsiteX26" fmla="*/ 16307 w 4931581"/>
              <a:gd name="connsiteY26" fmla="*/ 2533441 h 6220885"/>
              <a:gd name="connsiteX27" fmla="*/ 12831 w 4931581"/>
              <a:gd name="connsiteY27" fmla="*/ 2576109 h 6220885"/>
              <a:gd name="connsiteX28" fmla="*/ 10744 w 4931581"/>
              <a:gd name="connsiteY28" fmla="*/ 2602237 h 6220885"/>
              <a:gd name="connsiteX29" fmla="*/ 1994 w 4931581"/>
              <a:gd name="connsiteY29" fmla="*/ 2763743 h 6220885"/>
              <a:gd name="connsiteX30" fmla="*/ 27144 w 4931581"/>
              <a:gd name="connsiteY30" fmla="*/ 3281880 h 6220885"/>
              <a:gd name="connsiteX31" fmla="*/ 360201 w 4931581"/>
              <a:gd name="connsiteY31" fmla="*/ 4358607 h 6220885"/>
              <a:gd name="connsiteX32" fmla="*/ 1039791 w 4931581"/>
              <a:gd name="connsiteY32" fmla="*/ 5266607 h 6220885"/>
              <a:gd name="connsiteX33" fmla="*/ 1448573 w 4931581"/>
              <a:gd name="connsiteY33" fmla="*/ 5599202 h 6220885"/>
              <a:gd name="connsiteX34" fmla="*/ 1654219 w 4931581"/>
              <a:gd name="connsiteY34" fmla="*/ 5732346 h 6220885"/>
              <a:gd name="connsiteX35" fmla="*/ 1755925 w 4931581"/>
              <a:gd name="connsiteY35" fmla="*/ 5789749 h 6220885"/>
              <a:gd name="connsiteX36" fmla="*/ 1805667 w 4931581"/>
              <a:gd name="connsiteY36" fmla="*/ 5817272 h 6220885"/>
              <a:gd name="connsiteX37" fmla="*/ 1855550 w 4931581"/>
              <a:gd name="connsiteY37" fmla="*/ 5842287 h 6220885"/>
              <a:gd name="connsiteX38" fmla="*/ 2382021 w 4931581"/>
              <a:gd name="connsiteY38" fmla="*/ 6057580 h 6220885"/>
              <a:gd name="connsiteX39" fmla="*/ 2475950 w 4931581"/>
              <a:gd name="connsiteY39" fmla="*/ 6085654 h 6220885"/>
              <a:gd name="connsiteX40" fmla="*/ 2519720 w 4931581"/>
              <a:gd name="connsiteY40" fmla="*/ 6097745 h 6220885"/>
              <a:gd name="connsiteX41" fmla="*/ 2568770 w 4931581"/>
              <a:gd name="connsiteY41" fmla="*/ 6111226 h 6220885"/>
              <a:gd name="connsiteX42" fmla="*/ 2570435 w 4931581"/>
              <a:gd name="connsiteY42" fmla="*/ 6111642 h 6220885"/>
              <a:gd name="connsiteX43" fmla="*/ 2570576 w 4931581"/>
              <a:gd name="connsiteY43" fmla="*/ 6111642 h 6220885"/>
              <a:gd name="connsiteX44" fmla="*/ 2578635 w 4931581"/>
              <a:gd name="connsiteY44" fmla="*/ 6113869 h 6220885"/>
              <a:gd name="connsiteX45" fmla="*/ 2610729 w 4931581"/>
              <a:gd name="connsiteY45" fmla="*/ 6121371 h 6220885"/>
              <a:gd name="connsiteX46" fmla="*/ 2709798 w 4931581"/>
              <a:gd name="connsiteY46" fmla="*/ 6143608 h 6220885"/>
              <a:gd name="connsiteX47" fmla="*/ 2714106 w 4931581"/>
              <a:gd name="connsiteY47" fmla="*/ 6144581 h 6220885"/>
              <a:gd name="connsiteX48" fmla="*/ 2765654 w 4931581"/>
              <a:gd name="connsiteY48" fmla="*/ 6155424 h 6220885"/>
              <a:gd name="connsiteX49" fmla="*/ 2783442 w 4931581"/>
              <a:gd name="connsiteY49" fmla="*/ 6158483 h 6220885"/>
              <a:gd name="connsiteX50" fmla="*/ 2786079 w 4931581"/>
              <a:gd name="connsiteY50" fmla="*/ 6158759 h 6220885"/>
              <a:gd name="connsiteX51" fmla="*/ 3275731 w 4931581"/>
              <a:gd name="connsiteY51" fmla="*/ 6216718 h 6220885"/>
              <a:gd name="connsiteX52" fmla="*/ 3388696 w 4931581"/>
              <a:gd name="connsiteY52" fmla="*/ 6219637 h 6220885"/>
              <a:gd name="connsiteX53" fmla="*/ 3446914 w 4931581"/>
              <a:gd name="connsiteY53" fmla="*/ 6220885 h 6220885"/>
              <a:gd name="connsiteX54" fmla="*/ 3506104 w 4931581"/>
              <a:gd name="connsiteY54" fmla="*/ 6219496 h 6220885"/>
              <a:gd name="connsiteX55" fmla="*/ 3627544 w 4931581"/>
              <a:gd name="connsiteY55" fmla="*/ 6216161 h 6220885"/>
              <a:gd name="connsiteX56" fmla="*/ 3752460 w 4931581"/>
              <a:gd name="connsiteY56" fmla="*/ 6206989 h 6220885"/>
              <a:gd name="connsiteX57" fmla="*/ 4277817 w 4931581"/>
              <a:gd name="connsiteY57" fmla="*/ 6121512 h 6220885"/>
              <a:gd name="connsiteX58" fmla="*/ 4817419 w 4931581"/>
              <a:gd name="connsiteY58" fmla="*/ 5943037 h 6220885"/>
              <a:gd name="connsiteX59" fmla="*/ 4931581 w 4931581"/>
              <a:gd name="connsiteY59" fmla="*/ 5889124 h 6220885"/>
              <a:gd name="connsiteX60" fmla="*/ 4931581 w 4931581"/>
              <a:gd name="connsiteY60" fmla="*/ 5323260 h 6220885"/>
              <a:gd name="connsiteX61" fmla="*/ 4837261 w 4931581"/>
              <a:gd name="connsiteY61" fmla="*/ 5378510 h 6220885"/>
              <a:gd name="connsiteX62" fmla="*/ 4154431 w 4931581"/>
              <a:gd name="connsiteY62" fmla="*/ 5636032 h 6220885"/>
              <a:gd name="connsiteX63" fmla="*/ 3707441 w 4931581"/>
              <a:gd name="connsiteY63" fmla="*/ 5708721 h 6220885"/>
              <a:gd name="connsiteX64" fmla="*/ 3601005 w 4931581"/>
              <a:gd name="connsiteY64" fmla="*/ 5716645 h 6220885"/>
              <a:gd name="connsiteX65" fmla="*/ 3497488 w 4931581"/>
              <a:gd name="connsiteY65" fmla="*/ 5719423 h 6220885"/>
              <a:gd name="connsiteX66" fmla="*/ 3446914 w 4931581"/>
              <a:gd name="connsiteY66" fmla="*/ 5720677 h 6220885"/>
              <a:gd name="connsiteX67" fmla="*/ 3397312 w 4931581"/>
              <a:gd name="connsiteY67" fmla="*/ 5719423 h 6220885"/>
              <a:gd name="connsiteX68" fmla="*/ 3300881 w 4931581"/>
              <a:gd name="connsiteY68" fmla="*/ 5717061 h 6220885"/>
              <a:gd name="connsiteX69" fmla="*/ 2818871 w 4931581"/>
              <a:gd name="connsiteY69" fmla="*/ 5654659 h 6220885"/>
              <a:gd name="connsiteX70" fmla="*/ 2752314 w 4931581"/>
              <a:gd name="connsiteY70" fmla="*/ 5639649 h 6220885"/>
              <a:gd name="connsiteX71" fmla="*/ 2733559 w 4931581"/>
              <a:gd name="connsiteY71" fmla="*/ 5635476 h 6220885"/>
              <a:gd name="connsiteX72" fmla="*/ 2700766 w 4931581"/>
              <a:gd name="connsiteY72" fmla="*/ 5627557 h 6220885"/>
              <a:gd name="connsiteX73" fmla="*/ 2697988 w 4931581"/>
              <a:gd name="connsiteY73" fmla="*/ 5626719 h 6220885"/>
              <a:gd name="connsiteX74" fmla="*/ 2620177 w 4931581"/>
              <a:gd name="connsiteY74" fmla="*/ 5605180 h 6220885"/>
              <a:gd name="connsiteX75" fmla="*/ 2540005 w 4931581"/>
              <a:gd name="connsiteY75" fmla="*/ 5581273 h 6220885"/>
              <a:gd name="connsiteX76" fmla="*/ 2537086 w 4931581"/>
              <a:gd name="connsiteY76" fmla="*/ 5580300 h 6220885"/>
              <a:gd name="connsiteX77" fmla="*/ 2479982 w 4931581"/>
              <a:gd name="connsiteY77" fmla="*/ 5561398 h 6220885"/>
              <a:gd name="connsiteX78" fmla="*/ 2477755 w 4931581"/>
              <a:gd name="connsiteY78" fmla="*/ 5560841 h 6220885"/>
              <a:gd name="connsiteX79" fmla="*/ 2092874 w 4931581"/>
              <a:gd name="connsiteY79" fmla="*/ 5398368 h 6220885"/>
              <a:gd name="connsiteX80" fmla="*/ 2050352 w 4931581"/>
              <a:gd name="connsiteY80" fmla="*/ 5377239 h 6220885"/>
              <a:gd name="connsiteX81" fmla="*/ 2008112 w 4931581"/>
              <a:gd name="connsiteY81" fmla="*/ 5353748 h 6220885"/>
              <a:gd name="connsiteX82" fmla="*/ 1921410 w 4931581"/>
              <a:gd name="connsiteY82" fmla="*/ 5304967 h 6220885"/>
              <a:gd name="connsiteX83" fmla="*/ 1746477 w 4931581"/>
              <a:gd name="connsiteY83" fmla="*/ 5191557 h 6220885"/>
              <a:gd name="connsiteX84" fmla="*/ 1398415 w 4931581"/>
              <a:gd name="connsiteY84" fmla="*/ 4908300 h 6220885"/>
              <a:gd name="connsiteX85" fmla="*/ 819839 w 4931581"/>
              <a:gd name="connsiteY85" fmla="*/ 4135396 h 6220885"/>
              <a:gd name="connsiteX86" fmla="*/ 536805 w 4931581"/>
              <a:gd name="connsiteY86" fmla="*/ 3220035 h 6220885"/>
              <a:gd name="connsiteX87" fmla="*/ 515407 w 4931581"/>
              <a:gd name="connsiteY87" fmla="*/ 2778337 h 6220885"/>
              <a:gd name="connsiteX88" fmla="*/ 519849 w 4931581"/>
              <a:gd name="connsiteY88" fmla="*/ 2678266 h 6220885"/>
              <a:gd name="connsiteX89" fmla="*/ 519990 w 4931581"/>
              <a:gd name="connsiteY89" fmla="*/ 2677153 h 6220885"/>
              <a:gd name="connsiteX90" fmla="*/ 522768 w 4931581"/>
              <a:gd name="connsiteY90" fmla="*/ 2640738 h 6220885"/>
              <a:gd name="connsiteX91" fmla="*/ 527351 w 4931581"/>
              <a:gd name="connsiteY91" fmla="*/ 2582087 h 6220885"/>
              <a:gd name="connsiteX92" fmla="*/ 530411 w 4931581"/>
              <a:gd name="connsiteY92" fmla="*/ 2554153 h 6220885"/>
              <a:gd name="connsiteX93" fmla="*/ 540416 w 4931581"/>
              <a:gd name="connsiteY93" fmla="*/ 2477011 h 6220885"/>
              <a:gd name="connsiteX94" fmla="*/ 542918 w 4931581"/>
              <a:gd name="connsiteY94" fmla="*/ 2457277 h 6220885"/>
              <a:gd name="connsiteX95" fmla="*/ 543475 w 4931581"/>
              <a:gd name="connsiteY95" fmla="*/ 2453385 h 6220885"/>
              <a:gd name="connsiteX96" fmla="*/ 554031 w 4931581"/>
              <a:gd name="connsiteY96" fmla="*/ 2388756 h 6220885"/>
              <a:gd name="connsiteX97" fmla="*/ 554863 w 4931581"/>
              <a:gd name="connsiteY97" fmla="*/ 2384313 h 6220885"/>
              <a:gd name="connsiteX98" fmla="*/ 571121 w 4931581"/>
              <a:gd name="connsiteY98" fmla="*/ 2298971 h 6220885"/>
              <a:gd name="connsiteX99" fmla="*/ 573624 w 4931581"/>
              <a:gd name="connsiteY99" fmla="*/ 2287296 h 6220885"/>
              <a:gd name="connsiteX100" fmla="*/ 579321 w 4931581"/>
              <a:gd name="connsiteY100" fmla="*/ 2260892 h 6220885"/>
              <a:gd name="connsiteX101" fmla="*/ 582797 w 4931581"/>
              <a:gd name="connsiteY101" fmla="*/ 2245044 h 6220885"/>
              <a:gd name="connsiteX102" fmla="*/ 588212 w 4931581"/>
              <a:gd name="connsiteY102" fmla="*/ 2221693 h 6220885"/>
              <a:gd name="connsiteX103" fmla="*/ 591828 w 4931581"/>
              <a:gd name="connsiteY103" fmla="*/ 2206548 h 6220885"/>
              <a:gd name="connsiteX104" fmla="*/ 598633 w 4931581"/>
              <a:gd name="connsiteY104" fmla="*/ 2178750 h 6220885"/>
              <a:gd name="connsiteX105" fmla="*/ 600995 w 4931581"/>
              <a:gd name="connsiteY105" fmla="*/ 2169436 h 6220885"/>
              <a:gd name="connsiteX106" fmla="*/ 717711 w 4931581"/>
              <a:gd name="connsiteY106" fmla="*/ 1814189 h 6220885"/>
              <a:gd name="connsiteX107" fmla="*/ 719933 w 4931581"/>
              <a:gd name="connsiteY107" fmla="*/ 1808492 h 6220885"/>
              <a:gd name="connsiteX108" fmla="*/ 765092 w 4931581"/>
              <a:gd name="connsiteY108" fmla="*/ 1703556 h 6220885"/>
              <a:gd name="connsiteX109" fmla="*/ 784544 w 4931581"/>
              <a:gd name="connsiteY109" fmla="*/ 1661580 h 6220885"/>
              <a:gd name="connsiteX110" fmla="*/ 790241 w 4931581"/>
              <a:gd name="connsiteY110" fmla="*/ 1649213 h 6220885"/>
              <a:gd name="connsiteX111" fmla="*/ 857356 w 4931581"/>
              <a:gd name="connsiteY111" fmla="*/ 1518284 h 6220885"/>
              <a:gd name="connsiteX112" fmla="*/ 1101068 w 4931581"/>
              <a:gd name="connsiteY112" fmla="*/ 1145664 h 6220885"/>
              <a:gd name="connsiteX113" fmla="*/ 1814007 w 4931581"/>
              <a:gd name="connsiteY113" fmla="*/ 487425 h 6220885"/>
              <a:gd name="connsiteX114" fmla="*/ 2708825 w 4931581"/>
              <a:gd name="connsiteY114" fmla="*/ 95482 h 6220885"/>
              <a:gd name="connsiteX115" fmla="*/ 3155123 w 4931581"/>
              <a:gd name="connsiteY115" fmla="*/ 18761 h 6220885"/>
              <a:gd name="connsiteX116" fmla="*/ 3365071 w 4931581"/>
              <a:gd name="connsiteY116" fmla="*/ 6811 h 6220885"/>
              <a:gd name="connsiteX117" fmla="*/ 3446638 w 4931581"/>
              <a:gd name="connsiteY117" fmla="*/ 5005 h 622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931581" h="6220885">
                <a:moveTo>
                  <a:pt x="3446638" y="0"/>
                </a:moveTo>
                <a:lnTo>
                  <a:pt x="1642543" y="0"/>
                </a:lnTo>
                <a:cubicBezTo>
                  <a:pt x="1603919" y="23075"/>
                  <a:pt x="1565706" y="46976"/>
                  <a:pt x="1528054" y="71581"/>
                </a:cubicBezTo>
                <a:cubicBezTo>
                  <a:pt x="1200553" y="286170"/>
                  <a:pt x="913211" y="556503"/>
                  <a:pt x="690756" y="844478"/>
                </a:cubicBezTo>
                <a:cubicBezTo>
                  <a:pt x="580013" y="988888"/>
                  <a:pt x="484976" y="1136908"/>
                  <a:pt x="404387" y="1282290"/>
                </a:cubicBezTo>
                <a:cubicBezTo>
                  <a:pt x="384935" y="1317591"/>
                  <a:pt x="366455" y="1352751"/>
                  <a:pt x="349083" y="1387777"/>
                </a:cubicBezTo>
                <a:cubicBezTo>
                  <a:pt x="348948" y="1387917"/>
                  <a:pt x="348808" y="1388058"/>
                  <a:pt x="348808" y="1388333"/>
                </a:cubicBezTo>
                <a:cubicBezTo>
                  <a:pt x="348808" y="1388333"/>
                  <a:pt x="346029" y="1393755"/>
                  <a:pt x="340608" y="1404041"/>
                </a:cubicBezTo>
                <a:cubicBezTo>
                  <a:pt x="336857" y="1412100"/>
                  <a:pt x="331576" y="1423218"/>
                  <a:pt x="325188" y="1437121"/>
                </a:cubicBezTo>
                <a:cubicBezTo>
                  <a:pt x="315183" y="1458103"/>
                  <a:pt x="305319" y="1479091"/>
                  <a:pt x="295865" y="1499939"/>
                </a:cubicBezTo>
                <a:cubicBezTo>
                  <a:pt x="279888" y="1534132"/>
                  <a:pt x="261133" y="1575968"/>
                  <a:pt x="241815" y="1625447"/>
                </a:cubicBezTo>
                <a:cubicBezTo>
                  <a:pt x="230421" y="1652964"/>
                  <a:pt x="219449" y="1680206"/>
                  <a:pt x="208888" y="1707026"/>
                </a:cubicBezTo>
                <a:cubicBezTo>
                  <a:pt x="163453" y="1829340"/>
                  <a:pt x="128850" y="1944555"/>
                  <a:pt x="102176" y="2049491"/>
                </a:cubicBezTo>
                <a:cubicBezTo>
                  <a:pt x="101760" y="2051296"/>
                  <a:pt x="101203" y="2053107"/>
                  <a:pt x="100787" y="2054912"/>
                </a:cubicBezTo>
                <a:cubicBezTo>
                  <a:pt x="97452" y="2067836"/>
                  <a:pt x="94393" y="2080625"/>
                  <a:pt x="91339" y="2093273"/>
                </a:cubicBezTo>
                <a:cubicBezTo>
                  <a:pt x="90226" y="2097856"/>
                  <a:pt x="89112" y="2102304"/>
                  <a:pt x="88139" y="2106894"/>
                </a:cubicBezTo>
                <a:cubicBezTo>
                  <a:pt x="85642" y="2117737"/>
                  <a:pt x="83140" y="2128439"/>
                  <a:pt x="80778" y="2139000"/>
                </a:cubicBezTo>
                <a:cubicBezTo>
                  <a:pt x="79664" y="2144000"/>
                  <a:pt x="78556" y="2149005"/>
                  <a:pt x="77443" y="2154010"/>
                </a:cubicBezTo>
                <a:cubicBezTo>
                  <a:pt x="74805" y="2165961"/>
                  <a:pt x="72303" y="2177912"/>
                  <a:pt x="69800" y="2189452"/>
                </a:cubicBezTo>
                <a:cubicBezTo>
                  <a:pt x="69108" y="2192787"/>
                  <a:pt x="68411" y="2195981"/>
                  <a:pt x="67719" y="2199316"/>
                </a:cubicBezTo>
                <a:cubicBezTo>
                  <a:pt x="59795" y="2237958"/>
                  <a:pt x="52850" y="2274513"/>
                  <a:pt x="47012" y="2308841"/>
                </a:cubicBezTo>
                <a:cubicBezTo>
                  <a:pt x="44234" y="2323992"/>
                  <a:pt x="41597" y="2339142"/>
                  <a:pt x="38813" y="2354569"/>
                </a:cubicBezTo>
                <a:cubicBezTo>
                  <a:pt x="37705" y="2363184"/>
                  <a:pt x="36592" y="2372081"/>
                  <a:pt x="35343" y="2380837"/>
                </a:cubicBezTo>
                <a:cubicBezTo>
                  <a:pt x="35343" y="2381253"/>
                  <a:pt x="35202" y="2381670"/>
                  <a:pt x="35202" y="2382086"/>
                </a:cubicBezTo>
                <a:cubicBezTo>
                  <a:pt x="29089" y="2428370"/>
                  <a:pt x="23668" y="2468952"/>
                  <a:pt x="19501" y="2503837"/>
                </a:cubicBezTo>
                <a:cubicBezTo>
                  <a:pt x="18669" y="2510506"/>
                  <a:pt x="17836" y="2517041"/>
                  <a:pt x="16998" y="2523711"/>
                </a:cubicBezTo>
                <a:cubicBezTo>
                  <a:pt x="16723" y="2526911"/>
                  <a:pt x="16447" y="2530247"/>
                  <a:pt x="16307" y="2533441"/>
                </a:cubicBezTo>
                <a:cubicBezTo>
                  <a:pt x="14777" y="2549148"/>
                  <a:pt x="13528" y="2563601"/>
                  <a:pt x="12831" y="2576109"/>
                </a:cubicBezTo>
                <a:cubicBezTo>
                  <a:pt x="12139" y="2585838"/>
                  <a:pt x="11442" y="2594460"/>
                  <a:pt x="10744" y="2602237"/>
                </a:cubicBezTo>
                <a:cubicBezTo>
                  <a:pt x="6442" y="2654916"/>
                  <a:pt x="2269" y="2708702"/>
                  <a:pt x="1994" y="2763743"/>
                </a:cubicBezTo>
                <a:cubicBezTo>
                  <a:pt x="-4260" y="2928578"/>
                  <a:pt x="4215" y="3103008"/>
                  <a:pt x="27144" y="3281880"/>
                </a:cubicBezTo>
                <a:cubicBezTo>
                  <a:pt x="70216" y="3640053"/>
                  <a:pt x="184430" y="4014202"/>
                  <a:pt x="360201" y="4358607"/>
                </a:cubicBezTo>
                <a:cubicBezTo>
                  <a:pt x="534303" y="4704266"/>
                  <a:pt x="775794" y="5015040"/>
                  <a:pt x="1039791" y="5266607"/>
                </a:cubicBezTo>
                <a:cubicBezTo>
                  <a:pt x="1171377" y="5393222"/>
                  <a:pt x="1310459" y="5503439"/>
                  <a:pt x="1448573" y="5599202"/>
                </a:cubicBezTo>
                <a:cubicBezTo>
                  <a:pt x="1516661" y="5648405"/>
                  <a:pt x="1587104" y="5690235"/>
                  <a:pt x="1654219" y="5732346"/>
                </a:cubicBezTo>
                <a:cubicBezTo>
                  <a:pt x="1688816" y="5751805"/>
                  <a:pt x="1722716" y="5770988"/>
                  <a:pt x="1755925" y="5789749"/>
                </a:cubicBezTo>
                <a:cubicBezTo>
                  <a:pt x="1772599" y="5799062"/>
                  <a:pt x="1789133" y="5808235"/>
                  <a:pt x="1805667" y="5817272"/>
                </a:cubicBezTo>
                <a:cubicBezTo>
                  <a:pt x="1822482" y="5825613"/>
                  <a:pt x="1839016" y="5833947"/>
                  <a:pt x="1855550" y="5842287"/>
                </a:cubicBezTo>
                <a:cubicBezTo>
                  <a:pt x="2052298" y="5942083"/>
                  <a:pt x="2233486" y="6010739"/>
                  <a:pt x="2382021" y="6057580"/>
                </a:cubicBezTo>
                <a:cubicBezTo>
                  <a:pt x="2406755" y="6066336"/>
                  <a:pt x="2438433" y="6075368"/>
                  <a:pt x="2475950" y="6085654"/>
                </a:cubicBezTo>
                <a:cubicBezTo>
                  <a:pt x="2490954" y="6089962"/>
                  <a:pt x="2505683" y="6093994"/>
                  <a:pt x="2519720" y="6097745"/>
                </a:cubicBezTo>
                <a:cubicBezTo>
                  <a:pt x="2536951" y="6102469"/>
                  <a:pt x="2553069" y="6106918"/>
                  <a:pt x="2568770" y="6111226"/>
                </a:cubicBezTo>
                <a:cubicBezTo>
                  <a:pt x="2569321" y="6111366"/>
                  <a:pt x="2569878" y="6111501"/>
                  <a:pt x="2570435" y="6111642"/>
                </a:cubicBezTo>
                <a:cubicBezTo>
                  <a:pt x="2570435" y="6111642"/>
                  <a:pt x="2570576" y="6111642"/>
                  <a:pt x="2570576" y="6111642"/>
                </a:cubicBezTo>
                <a:cubicBezTo>
                  <a:pt x="2573213" y="6112339"/>
                  <a:pt x="2576132" y="6113172"/>
                  <a:pt x="2578635" y="6113869"/>
                </a:cubicBezTo>
                <a:cubicBezTo>
                  <a:pt x="2589747" y="6116647"/>
                  <a:pt x="2600449" y="6119150"/>
                  <a:pt x="2610729" y="6121371"/>
                </a:cubicBezTo>
                <a:cubicBezTo>
                  <a:pt x="2641576" y="6128738"/>
                  <a:pt x="2674644" y="6136246"/>
                  <a:pt x="2709798" y="6143608"/>
                </a:cubicBezTo>
                <a:cubicBezTo>
                  <a:pt x="2711187" y="6143889"/>
                  <a:pt x="2712717" y="6144305"/>
                  <a:pt x="2714106" y="6144581"/>
                </a:cubicBezTo>
                <a:cubicBezTo>
                  <a:pt x="2736618" y="6149586"/>
                  <a:pt x="2753844" y="6153618"/>
                  <a:pt x="2765654" y="6155424"/>
                </a:cubicBezTo>
                <a:cubicBezTo>
                  <a:pt x="2777469" y="6157510"/>
                  <a:pt x="2783442" y="6158483"/>
                  <a:pt x="2783442" y="6158483"/>
                </a:cubicBezTo>
                <a:cubicBezTo>
                  <a:pt x="2784274" y="6158618"/>
                  <a:pt x="2785247" y="6158618"/>
                  <a:pt x="2786079" y="6158759"/>
                </a:cubicBezTo>
                <a:cubicBezTo>
                  <a:pt x="2924610" y="6184887"/>
                  <a:pt x="3089679" y="6207680"/>
                  <a:pt x="3275731" y="6216718"/>
                </a:cubicBezTo>
                <a:cubicBezTo>
                  <a:pt x="3312691" y="6217691"/>
                  <a:pt x="3350348" y="6218523"/>
                  <a:pt x="3388696" y="6219637"/>
                </a:cubicBezTo>
                <a:cubicBezTo>
                  <a:pt x="3407868" y="6220053"/>
                  <a:pt x="3427320" y="6220469"/>
                  <a:pt x="3446914" y="6220885"/>
                </a:cubicBezTo>
                <a:cubicBezTo>
                  <a:pt x="3466507" y="6220469"/>
                  <a:pt x="3486235" y="6219912"/>
                  <a:pt x="3506104" y="6219496"/>
                </a:cubicBezTo>
                <a:cubicBezTo>
                  <a:pt x="3545982" y="6218383"/>
                  <a:pt x="3586417" y="6217275"/>
                  <a:pt x="3627544" y="6216161"/>
                </a:cubicBezTo>
                <a:cubicBezTo>
                  <a:pt x="3668536" y="6213102"/>
                  <a:pt x="3710219" y="6210048"/>
                  <a:pt x="3752460" y="6206989"/>
                </a:cubicBezTo>
                <a:cubicBezTo>
                  <a:pt x="3921005" y="6191141"/>
                  <a:pt x="4098576" y="6166266"/>
                  <a:pt x="4277817" y="6121512"/>
                </a:cubicBezTo>
                <a:cubicBezTo>
                  <a:pt x="4457129" y="6077662"/>
                  <a:pt x="4639150" y="6018211"/>
                  <a:pt x="4817419" y="5943037"/>
                </a:cubicBezTo>
                <a:lnTo>
                  <a:pt x="4931581" y="5889124"/>
                </a:lnTo>
                <a:lnTo>
                  <a:pt x="4931581" y="5323260"/>
                </a:lnTo>
                <a:lnTo>
                  <a:pt x="4837261" y="5378510"/>
                </a:lnTo>
                <a:cubicBezTo>
                  <a:pt x="4616685" y="5494528"/>
                  <a:pt x="4382861" y="5580057"/>
                  <a:pt x="4154431" y="5636032"/>
                </a:cubicBezTo>
                <a:cubicBezTo>
                  <a:pt x="4002010" y="5674393"/>
                  <a:pt x="3850972" y="5695100"/>
                  <a:pt x="3707441" y="5708721"/>
                </a:cubicBezTo>
                <a:cubicBezTo>
                  <a:pt x="3671449" y="5711364"/>
                  <a:pt x="3636025" y="5714001"/>
                  <a:pt x="3601005" y="5716645"/>
                </a:cubicBezTo>
                <a:cubicBezTo>
                  <a:pt x="3565992" y="5717618"/>
                  <a:pt x="3531394" y="5718450"/>
                  <a:pt x="3497488" y="5719423"/>
                </a:cubicBezTo>
                <a:cubicBezTo>
                  <a:pt x="3480538" y="5719839"/>
                  <a:pt x="3463723" y="5720255"/>
                  <a:pt x="3446914" y="5720677"/>
                </a:cubicBezTo>
                <a:cubicBezTo>
                  <a:pt x="3430239" y="5720255"/>
                  <a:pt x="3413705" y="5719839"/>
                  <a:pt x="3397312" y="5719423"/>
                </a:cubicBezTo>
                <a:cubicBezTo>
                  <a:pt x="3364520" y="5718591"/>
                  <a:pt x="3332419" y="5717893"/>
                  <a:pt x="3300881" y="5717061"/>
                </a:cubicBezTo>
                <a:cubicBezTo>
                  <a:pt x="3111910" y="5707748"/>
                  <a:pt x="2948652" y="5681901"/>
                  <a:pt x="2818871" y="5654659"/>
                </a:cubicBezTo>
                <a:cubicBezTo>
                  <a:pt x="2800392" y="5650486"/>
                  <a:pt x="2778161" y="5645480"/>
                  <a:pt x="2752314" y="5639649"/>
                </a:cubicBezTo>
                <a:cubicBezTo>
                  <a:pt x="2746341" y="5638260"/>
                  <a:pt x="2739947" y="5636865"/>
                  <a:pt x="2733559" y="5635476"/>
                </a:cubicBezTo>
                <a:cubicBezTo>
                  <a:pt x="2722305" y="5632838"/>
                  <a:pt x="2711328" y="5630195"/>
                  <a:pt x="2700766" y="5627557"/>
                </a:cubicBezTo>
                <a:cubicBezTo>
                  <a:pt x="2699793" y="5627276"/>
                  <a:pt x="2698961" y="5627001"/>
                  <a:pt x="2697988" y="5626719"/>
                </a:cubicBezTo>
                <a:cubicBezTo>
                  <a:pt x="2669504" y="5618660"/>
                  <a:pt x="2643522" y="5611568"/>
                  <a:pt x="2620177" y="5605180"/>
                </a:cubicBezTo>
                <a:cubicBezTo>
                  <a:pt x="2594887" y="5598088"/>
                  <a:pt x="2568214" y="5590164"/>
                  <a:pt x="2540005" y="5581273"/>
                </a:cubicBezTo>
                <a:cubicBezTo>
                  <a:pt x="2539032" y="5580992"/>
                  <a:pt x="2538059" y="5580575"/>
                  <a:pt x="2537086" y="5580300"/>
                </a:cubicBezTo>
                <a:cubicBezTo>
                  <a:pt x="2499851" y="5568068"/>
                  <a:pt x="2479982" y="5561398"/>
                  <a:pt x="2479982" y="5561398"/>
                </a:cubicBezTo>
                <a:cubicBezTo>
                  <a:pt x="2479285" y="5561117"/>
                  <a:pt x="2478452" y="5560982"/>
                  <a:pt x="2477755" y="5560841"/>
                </a:cubicBezTo>
                <a:cubicBezTo>
                  <a:pt x="2364655" y="5522200"/>
                  <a:pt x="2233486" y="5469667"/>
                  <a:pt x="2092874" y="5398368"/>
                </a:cubicBezTo>
                <a:cubicBezTo>
                  <a:pt x="2078837" y="5391417"/>
                  <a:pt x="2064665" y="5384331"/>
                  <a:pt x="2050352" y="5377239"/>
                </a:cubicBezTo>
                <a:cubicBezTo>
                  <a:pt x="2036462" y="5369456"/>
                  <a:pt x="2022425" y="5361672"/>
                  <a:pt x="2008112" y="5353748"/>
                </a:cubicBezTo>
                <a:cubicBezTo>
                  <a:pt x="1979768" y="5337771"/>
                  <a:pt x="1950868" y="5321507"/>
                  <a:pt x="1921410" y="5304967"/>
                </a:cubicBezTo>
                <a:cubicBezTo>
                  <a:pt x="1864582" y="5268828"/>
                  <a:pt x="1804419" y="5233527"/>
                  <a:pt x="1746477" y="5191557"/>
                </a:cubicBezTo>
                <a:cubicBezTo>
                  <a:pt x="1629069" y="5110106"/>
                  <a:pt x="1510407" y="5016430"/>
                  <a:pt x="1398415" y="4908300"/>
                </a:cubicBezTo>
                <a:cubicBezTo>
                  <a:pt x="1173598" y="4693845"/>
                  <a:pt x="967677" y="4429355"/>
                  <a:pt x="819839" y="4135396"/>
                </a:cubicBezTo>
                <a:cubicBezTo>
                  <a:pt x="670612" y="3842551"/>
                  <a:pt x="573208" y="3524831"/>
                  <a:pt x="536805" y="3220035"/>
                </a:cubicBezTo>
                <a:cubicBezTo>
                  <a:pt x="517353" y="3067983"/>
                  <a:pt x="509845" y="2919130"/>
                  <a:pt x="515407" y="2778337"/>
                </a:cubicBezTo>
                <a:cubicBezTo>
                  <a:pt x="515407" y="2744425"/>
                  <a:pt x="517353" y="2711064"/>
                  <a:pt x="519849" y="2678266"/>
                </a:cubicBezTo>
                <a:cubicBezTo>
                  <a:pt x="519849" y="2677850"/>
                  <a:pt x="519990" y="2677569"/>
                  <a:pt x="519990" y="2677153"/>
                </a:cubicBezTo>
                <a:cubicBezTo>
                  <a:pt x="519990" y="2677153"/>
                  <a:pt x="520963" y="2664505"/>
                  <a:pt x="522768" y="2640738"/>
                </a:cubicBezTo>
                <a:cubicBezTo>
                  <a:pt x="524439" y="2621004"/>
                  <a:pt x="525962" y="2601546"/>
                  <a:pt x="527351" y="2582087"/>
                </a:cubicBezTo>
                <a:cubicBezTo>
                  <a:pt x="528190" y="2573331"/>
                  <a:pt x="529297" y="2564017"/>
                  <a:pt x="530411" y="2554153"/>
                </a:cubicBezTo>
                <a:cubicBezTo>
                  <a:pt x="533746" y="2528160"/>
                  <a:pt x="537081" y="2502307"/>
                  <a:pt x="540416" y="2477011"/>
                </a:cubicBezTo>
                <a:cubicBezTo>
                  <a:pt x="541248" y="2470341"/>
                  <a:pt x="542086" y="2463812"/>
                  <a:pt x="542918" y="2457277"/>
                </a:cubicBezTo>
                <a:cubicBezTo>
                  <a:pt x="543053" y="2455888"/>
                  <a:pt x="543194" y="2454639"/>
                  <a:pt x="543475" y="2453385"/>
                </a:cubicBezTo>
                <a:cubicBezTo>
                  <a:pt x="546529" y="2433094"/>
                  <a:pt x="550004" y="2411414"/>
                  <a:pt x="554031" y="2388756"/>
                </a:cubicBezTo>
                <a:cubicBezTo>
                  <a:pt x="554312" y="2387226"/>
                  <a:pt x="554588" y="2385702"/>
                  <a:pt x="554863" y="2384313"/>
                </a:cubicBezTo>
                <a:cubicBezTo>
                  <a:pt x="559868" y="2355119"/>
                  <a:pt x="565425" y="2326770"/>
                  <a:pt x="571121" y="2298971"/>
                </a:cubicBezTo>
                <a:cubicBezTo>
                  <a:pt x="571954" y="2295079"/>
                  <a:pt x="572792" y="2291187"/>
                  <a:pt x="573624" y="2287296"/>
                </a:cubicBezTo>
                <a:cubicBezTo>
                  <a:pt x="575429" y="2278404"/>
                  <a:pt x="577375" y="2269648"/>
                  <a:pt x="579321" y="2260892"/>
                </a:cubicBezTo>
                <a:cubicBezTo>
                  <a:pt x="580429" y="2255611"/>
                  <a:pt x="581683" y="2250465"/>
                  <a:pt x="582797" y="2245044"/>
                </a:cubicBezTo>
                <a:cubicBezTo>
                  <a:pt x="584602" y="2237126"/>
                  <a:pt x="586407" y="2229342"/>
                  <a:pt x="588212" y="2221693"/>
                </a:cubicBezTo>
                <a:cubicBezTo>
                  <a:pt x="589326" y="2216694"/>
                  <a:pt x="590574" y="2211689"/>
                  <a:pt x="591828" y="2206548"/>
                </a:cubicBezTo>
                <a:cubicBezTo>
                  <a:pt x="594050" y="2197236"/>
                  <a:pt x="596412" y="2187922"/>
                  <a:pt x="598633" y="2178750"/>
                </a:cubicBezTo>
                <a:cubicBezTo>
                  <a:pt x="599471" y="2175690"/>
                  <a:pt x="600163" y="2172631"/>
                  <a:pt x="600995" y="2169436"/>
                </a:cubicBezTo>
                <a:cubicBezTo>
                  <a:pt x="637814" y="2025168"/>
                  <a:pt x="680611" y="1905081"/>
                  <a:pt x="717711" y="1814189"/>
                </a:cubicBezTo>
                <a:cubicBezTo>
                  <a:pt x="718409" y="1812243"/>
                  <a:pt x="719241" y="1810438"/>
                  <a:pt x="719933" y="1808492"/>
                </a:cubicBezTo>
                <a:cubicBezTo>
                  <a:pt x="734245" y="1774023"/>
                  <a:pt x="749114" y="1738998"/>
                  <a:pt x="765092" y="1703556"/>
                </a:cubicBezTo>
                <a:cubicBezTo>
                  <a:pt x="772459" y="1687714"/>
                  <a:pt x="779129" y="1673671"/>
                  <a:pt x="784544" y="1661580"/>
                </a:cubicBezTo>
                <a:cubicBezTo>
                  <a:pt x="786631" y="1657272"/>
                  <a:pt x="788436" y="1653105"/>
                  <a:pt x="790241" y="1649213"/>
                </a:cubicBezTo>
                <a:cubicBezTo>
                  <a:pt x="810948" y="1605847"/>
                  <a:pt x="833038" y="1562206"/>
                  <a:pt x="857356" y="1518284"/>
                </a:cubicBezTo>
                <a:cubicBezTo>
                  <a:pt x="925994" y="1394728"/>
                  <a:pt x="1006858" y="1268669"/>
                  <a:pt x="1101068" y="1145664"/>
                </a:cubicBezTo>
                <a:cubicBezTo>
                  <a:pt x="1290455" y="900633"/>
                  <a:pt x="1535275" y="670189"/>
                  <a:pt x="1814007" y="487425"/>
                </a:cubicBezTo>
                <a:cubicBezTo>
                  <a:pt x="2092874" y="304521"/>
                  <a:pt x="2404809" y="173175"/>
                  <a:pt x="2708825" y="95482"/>
                </a:cubicBezTo>
                <a:cubicBezTo>
                  <a:pt x="2861387" y="57960"/>
                  <a:pt x="3011593" y="33636"/>
                  <a:pt x="3155123" y="18761"/>
                </a:cubicBezTo>
                <a:cubicBezTo>
                  <a:pt x="3227103" y="13762"/>
                  <a:pt x="3296989" y="6811"/>
                  <a:pt x="3365071" y="6811"/>
                </a:cubicBezTo>
                <a:cubicBezTo>
                  <a:pt x="3392582" y="6529"/>
                  <a:pt x="3419818" y="5005"/>
                  <a:pt x="3446638" y="5005"/>
                </a:cubicBezTo>
                <a:close/>
              </a:path>
            </a:pathLst>
          </a:custGeom>
          <a:solidFill>
            <a:srgbClr val="F1F2F2"/>
          </a:solidFill>
          <a:ln w="2370" cap="flat">
            <a:noFill/>
            <a:prstDash val="solid"/>
            <a:miter/>
          </a:ln>
        </p:spPr>
        <p:txBody>
          <a:bodyPr rtlCol="0" anchor="ctr"/>
          <a:lstStyle/>
          <a:p>
            <a:endParaRPr lang="en-US"/>
          </a:p>
        </p:txBody>
      </p:sp>
      <p:sp>
        <p:nvSpPr>
          <p:cNvPr id="30" name="Text Box 5">
            <a:extLst>
              <a:ext uri="{FF2B5EF4-FFF2-40B4-BE49-F238E27FC236}">
                <a16:creationId xmlns:a16="http://schemas.microsoft.com/office/drawing/2014/main" id="{4B98F1B9-EACF-6640-9BF7-40C2CBF6B986}"/>
              </a:ext>
            </a:extLst>
          </p:cNvPr>
          <p:cNvSpPr txBox="1"/>
          <p:nvPr userDrawn="1"/>
        </p:nvSpPr>
        <p:spPr>
          <a:xfrm>
            <a:off x="459631" y="64588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
        <p:nvSpPr>
          <p:cNvPr id="31" name="Text Placeholder 17">
            <a:extLst>
              <a:ext uri="{FF2B5EF4-FFF2-40B4-BE49-F238E27FC236}">
                <a16:creationId xmlns:a16="http://schemas.microsoft.com/office/drawing/2014/main" id="{44465B25-AB0F-044E-AE82-1E7506D6021E}"/>
              </a:ext>
            </a:extLst>
          </p:cNvPr>
          <p:cNvSpPr>
            <a:spLocks noGrp="1"/>
          </p:cNvSpPr>
          <p:nvPr>
            <p:ph type="body" sz="quarter" idx="18" hasCustomPrompt="1"/>
          </p:nvPr>
        </p:nvSpPr>
        <p:spPr>
          <a:xfrm>
            <a:off x="4496527" y="661585"/>
            <a:ext cx="7112813" cy="5502731"/>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Tree>
    <p:extLst>
      <p:ext uri="{BB962C8B-B14F-4D97-AF65-F5344CB8AC3E}">
        <p14:creationId xmlns:p14="http://schemas.microsoft.com/office/powerpoint/2010/main" val="4040082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9CF2BA25-1A3A-284B-91FD-CA04E45F188F}"/>
              </a:ext>
            </a:extLst>
          </p:cNvPr>
          <p:cNvSpPr/>
          <p:nvPr userDrawn="1"/>
        </p:nvSpPr>
        <p:spPr>
          <a:xfrm flipH="1">
            <a:off x="29482" y="5365"/>
            <a:ext cx="3864247" cy="6220885"/>
          </a:xfrm>
          <a:custGeom>
            <a:avLst/>
            <a:gdLst>
              <a:gd name="connsiteX0" fmla="*/ 3446638 w 3864247"/>
              <a:gd name="connsiteY0" fmla="*/ 0 h 6220885"/>
              <a:gd name="connsiteX1" fmla="*/ 1642543 w 3864247"/>
              <a:gd name="connsiteY1" fmla="*/ 0 h 6220885"/>
              <a:gd name="connsiteX2" fmla="*/ 1528054 w 3864247"/>
              <a:gd name="connsiteY2" fmla="*/ 71581 h 6220885"/>
              <a:gd name="connsiteX3" fmla="*/ 690756 w 3864247"/>
              <a:gd name="connsiteY3" fmla="*/ 844478 h 6220885"/>
              <a:gd name="connsiteX4" fmla="*/ 404387 w 3864247"/>
              <a:gd name="connsiteY4" fmla="*/ 1282290 h 6220885"/>
              <a:gd name="connsiteX5" fmla="*/ 349083 w 3864247"/>
              <a:gd name="connsiteY5" fmla="*/ 1387777 h 6220885"/>
              <a:gd name="connsiteX6" fmla="*/ 348808 w 3864247"/>
              <a:gd name="connsiteY6" fmla="*/ 1388333 h 6220885"/>
              <a:gd name="connsiteX7" fmla="*/ 340608 w 3864247"/>
              <a:gd name="connsiteY7" fmla="*/ 1404041 h 6220885"/>
              <a:gd name="connsiteX8" fmla="*/ 325188 w 3864247"/>
              <a:gd name="connsiteY8" fmla="*/ 1437121 h 6220885"/>
              <a:gd name="connsiteX9" fmla="*/ 295865 w 3864247"/>
              <a:gd name="connsiteY9" fmla="*/ 1499939 h 6220885"/>
              <a:gd name="connsiteX10" fmla="*/ 241815 w 3864247"/>
              <a:gd name="connsiteY10" fmla="*/ 1625447 h 6220885"/>
              <a:gd name="connsiteX11" fmla="*/ 208888 w 3864247"/>
              <a:gd name="connsiteY11" fmla="*/ 1707026 h 6220885"/>
              <a:gd name="connsiteX12" fmla="*/ 102176 w 3864247"/>
              <a:gd name="connsiteY12" fmla="*/ 2049491 h 6220885"/>
              <a:gd name="connsiteX13" fmla="*/ 100787 w 3864247"/>
              <a:gd name="connsiteY13" fmla="*/ 2054912 h 6220885"/>
              <a:gd name="connsiteX14" fmla="*/ 91339 w 3864247"/>
              <a:gd name="connsiteY14" fmla="*/ 2093273 h 6220885"/>
              <a:gd name="connsiteX15" fmla="*/ 88139 w 3864247"/>
              <a:gd name="connsiteY15" fmla="*/ 2106894 h 6220885"/>
              <a:gd name="connsiteX16" fmla="*/ 80778 w 3864247"/>
              <a:gd name="connsiteY16" fmla="*/ 2139000 h 6220885"/>
              <a:gd name="connsiteX17" fmla="*/ 77443 w 3864247"/>
              <a:gd name="connsiteY17" fmla="*/ 2154010 h 6220885"/>
              <a:gd name="connsiteX18" fmla="*/ 69800 w 3864247"/>
              <a:gd name="connsiteY18" fmla="*/ 2189452 h 6220885"/>
              <a:gd name="connsiteX19" fmla="*/ 67719 w 3864247"/>
              <a:gd name="connsiteY19" fmla="*/ 2199316 h 6220885"/>
              <a:gd name="connsiteX20" fmla="*/ 47012 w 3864247"/>
              <a:gd name="connsiteY20" fmla="*/ 2308841 h 6220885"/>
              <a:gd name="connsiteX21" fmla="*/ 38813 w 3864247"/>
              <a:gd name="connsiteY21" fmla="*/ 2354569 h 6220885"/>
              <a:gd name="connsiteX22" fmla="*/ 35343 w 3864247"/>
              <a:gd name="connsiteY22" fmla="*/ 2380837 h 6220885"/>
              <a:gd name="connsiteX23" fmla="*/ 35202 w 3864247"/>
              <a:gd name="connsiteY23" fmla="*/ 2382086 h 6220885"/>
              <a:gd name="connsiteX24" fmla="*/ 19501 w 3864247"/>
              <a:gd name="connsiteY24" fmla="*/ 2503837 h 6220885"/>
              <a:gd name="connsiteX25" fmla="*/ 16998 w 3864247"/>
              <a:gd name="connsiteY25" fmla="*/ 2523711 h 6220885"/>
              <a:gd name="connsiteX26" fmla="*/ 16307 w 3864247"/>
              <a:gd name="connsiteY26" fmla="*/ 2533441 h 6220885"/>
              <a:gd name="connsiteX27" fmla="*/ 12831 w 3864247"/>
              <a:gd name="connsiteY27" fmla="*/ 2576109 h 6220885"/>
              <a:gd name="connsiteX28" fmla="*/ 10744 w 3864247"/>
              <a:gd name="connsiteY28" fmla="*/ 2602237 h 6220885"/>
              <a:gd name="connsiteX29" fmla="*/ 1994 w 3864247"/>
              <a:gd name="connsiteY29" fmla="*/ 2763743 h 6220885"/>
              <a:gd name="connsiteX30" fmla="*/ 27144 w 3864247"/>
              <a:gd name="connsiteY30" fmla="*/ 3281880 h 6220885"/>
              <a:gd name="connsiteX31" fmla="*/ 360201 w 3864247"/>
              <a:gd name="connsiteY31" fmla="*/ 4358607 h 6220885"/>
              <a:gd name="connsiteX32" fmla="*/ 1039791 w 3864247"/>
              <a:gd name="connsiteY32" fmla="*/ 5266607 h 6220885"/>
              <a:gd name="connsiteX33" fmla="*/ 1448573 w 3864247"/>
              <a:gd name="connsiteY33" fmla="*/ 5599202 h 6220885"/>
              <a:gd name="connsiteX34" fmla="*/ 1654219 w 3864247"/>
              <a:gd name="connsiteY34" fmla="*/ 5732346 h 6220885"/>
              <a:gd name="connsiteX35" fmla="*/ 1755925 w 3864247"/>
              <a:gd name="connsiteY35" fmla="*/ 5789749 h 6220885"/>
              <a:gd name="connsiteX36" fmla="*/ 1805667 w 3864247"/>
              <a:gd name="connsiteY36" fmla="*/ 5817272 h 6220885"/>
              <a:gd name="connsiteX37" fmla="*/ 1855550 w 3864247"/>
              <a:gd name="connsiteY37" fmla="*/ 5842287 h 6220885"/>
              <a:gd name="connsiteX38" fmla="*/ 2382021 w 3864247"/>
              <a:gd name="connsiteY38" fmla="*/ 6057580 h 6220885"/>
              <a:gd name="connsiteX39" fmla="*/ 2475950 w 3864247"/>
              <a:gd name="connsiteY39" fmla="*/ 6085654 h 6220885"/>
              <a:gd name="connsiteX40" fmla="*/ 2519720 w 3864247"/>
              <a:gd name="connsiteY40" fmla="*/ 6097745 h 6220885"/>
              <a:gd name="connsiteX41" fmla="*/ 2568770 w 3864247"/>
              <a:gd name="connsiteY41" fmla="*/ 6111226 h 6220885"/>
              <a:gd name="connsiteX42" fmla="*/ 2570435 w 3864247"/>
              <a:gd name="connsiteY42" fmla="*/ 6111642 h 6220885"/>
              <a:gd name="connsiteX43" fmla="*/ 2570576 w 3864247"/>
              <a:gd name="connsiteY43" fmla="*/ 6111642 h 6220885"/>
              <a:gd name="connsiteX44" fmla="*/ 2578635 w 3864247"/>
              <a:gd name="connsiteY44" fmla="*/ 6113869 h 6220885"/>
              <a:gd name="connsiteX45" fmla="*/ 2610729 w 3864247"/>
              <a:gd name="connsiteY45" fmla="*/ 6121371 h 6220885"/>
              <a:gd name="connsiteX46" fmla="*/ 2709798 w 3864247"/>
              <a:gd name="connsiteY46" fmla="*/ 6143608 h 6220885"/>
              <a:gd name="connsiteX47" fmla="*/ 2714106 w 3864247"/>
              <a:gd name="connsiteY47" fmla="*/ 6144581 h 6220885"/>
              <a:gd name="connsiteX48" fmla="*/ 2765654 w 3864247"/>
              <a:gd name="connsiteY48" fmla="*/ 6155424 h 6220885"/>
              <a:gd name="connsiteX49" fmla="*/ 2783442 w 3864247"/>
              <a:gd name="connsiteY49" fmla="*/ 6158483 h 6220885"/>
              <a:gd name="connsiteX50" fmla="*/ 2786079 w 3864247"/>
              <a:gd name="connsiteY50" fmla="*/ 6158759 h 6220885"/>
              <a:gd name="connsiteX51" fmla="*/ 3275731 w 3864247"/>
              <a:gd name="connsiteY51" fmla="*/ 6216718 h 6220885"/>
              <a:gd name="connsiteX52" fmla="*/ 3388696 w 3864247"/>
              <a:gd name="connsiteY52" fmla="*/ 6219637 h 6220885"/>
              <a:gd name="connsiteX53" fmla="*/ 3446914 w 3864247"/>
              <a:gd name="connsiteY53" fmla="*/ 6220885 h 6220885"/>
              <a:gd name="connsiteX54" fmla="*/ 3506104 w 3864247"/>
              <a:gd name="connsiteY54" fmla="*/ 6219496 h 6220885"/>
              <a:gd name="connsiteX55" fmla="*/ 3627544 w 3864247"/>
              <a:gd name="connsiteY55" fmla="*/ 6216161 h 6220885"/>
              <a:gd name="connsiteX56" fmla="*/ 3752460 w 3864247"/>
              <a:gd name="connsiteY56" fmla="*/ 6206989 h 6220885"/>
              <a:gd name="connsiteX57" fmla="*/ 3864247 w 3864247"/>
              <a:gd name="connsiteY57" fmla="*/ 6193204 h 6220885"/>
              <a:gd name="connsiteX58" fmla="*/ 3864247 w 3864247"/>
              <a:gd name="connsiteY58" fmla="*/ 5689443 h 6220885"/>
              <a:gd name="connsiteX59" fmla="*/ 3707441 w 3864247"/>
              <a:gd name="connsiteY59" fmla="*/ 5708721 h 6220885"/>
              <a:gd name="connsiteX60" fmla="*/ 3601005 w 3864247"/>
              <a:gd name="connsiteY60" fmla="*/ 5716645 h 6220885"/>
              <a:gd name="connsiteX61" fmla="*/ 3497488 w 3864247"/>
              <a:gd name="connsiteY61" fmla="*/ 5719423 h 6220885"/>
              <a:gd name="connsiteX62" fmla="*/ 3446914 w 3864247"/>
              <a:gd name="connsiteY62" fmla="*/ 5720677 h 6220885"/>
              <a:gd name="connsiteX63" fmla="*/ 3397312 w 3864247"/>
              <a:gd name="connsiteY63" fmla="*/ 5719423 h 6220885"/>
              <a:gd name="connsiteX64" fmla="*/ 3300881 w 3864247"/>
              <a:gd name="connsiteY64" fmla="*/ 5717061 h 6220885"/>
              <a:gd name="connsiteX65" fmla="*/ 2818871 w 3864247"/>
              <a:gd name="connsiteY65" fmla="*/ 5654659 h 6220885"/>
              <a:gd name="connsiteX66" fmla="*/ 2752314 w 3864247"/>
              <a:gd name="connsiteY66" fmla="*/ 5639649 h 6220885"/>
              <a:gd name="connsiteX67" fmla="*/ 2733559 w 3864247"/>
              <a:gd name="connsiteY67" fmla="*/ 5635476 h 6220885"/>
              <a:gd name="connsiteX68" fmla="*/ 2700766 w 3864247"/>
              <a:gd name="connsiteY68" fmla="*/ 5627557 h 6220885"/>
              <a:gd name="connsiteX69" fmla="*/ 2697988 w 3864247"/>
              <a:gd name="connsiteY69" fmla="*/ 5626719 h 6220885"/>
              <a:gd name="connsiteX70" fmla="*/ 2620177 w 3864247"/>
              <a:gd name="connsiteY70" fmla="*/ 5605180 h 6220885"/>
              <a:gd name="connsiteX71" fmla="*/ 2540005 w 3864247"/>
              <a:gd name="connsiteY71" fmla="*/ 5581273 h 6220885"/>
              <a:gd name="connsiteX72" fmla="*/ 2537086 w 3864247"/>
              <a:gd name="connsiteY72" fmla="*/ 5580300 h 6220885"/>
              <a:gd name="connsiteX73" fmla="*/ 2479982 w 3864247"/>
              <a:gd name="connsiteY73" fmla="*/ 5561398 h 6220885"/>
              <a:gd name="connsiteX74" fmla="*/ 2477755 w 3864247"/>
              <a:gd name="connsiteY74" fmla="*/ 5560841 h 6220885"/>
              <a:gd name="connsiteX75" fmla="*/ 2092874 w 3864247"/>
              <a:gd name="connsiteY75" fmla="*/ 5398368 h 6220885"/>
              <a:gd name="connsiteX76" fmla="*/ 2050352 w 3864247"/>
              <a:gd name="connsiteY76" fmla="*/ 5377239 h 6220885"/>
              <a:gd name="connsiteX77" fmla="*/ 2008112 w 3864247"/>
              <a:gd name="connsiteY77" fmla="*/ 5353748 h 6220885"/>
              <a:gd name="connsiteX78" fmla="*/ 1921410 w 3864247"/>
              <a:gd name="connsiteY78" fmla="*/ 5304967 h 6220885"/>
              <a:gd name="connsiteX79" fmla="*/ 1746477 w 3864247"/>
              <a:gd name="connsiteY79" fmla="*/ 5191557 h 6220885"/>
              <a:gd name="connsiteX80" fmla="*/ 1398415 w 3864247"/>
              <a:gd name="connsiteY80" fmla="*/ 4908300 h 6220885"/>
              <a:gd name="connsiteX81" fmla="*/ 819839 w 3864247"/>
              <a:gd name="connsiteY81" fmla="*/ 4135396 h 6220885"/>
              <a:gd name="connsiteX82" fmla="*/ 536805 w 3864247"/>
              <a:gd name="connsiteY82" fmla="*/ 3220035 h 6220885"/>
              <a:gd name="connsiteX83" fmla="*/ 515407 w 3864247"/>
              <a:gd name="connsiteY83" fmla="*/ 2778337 h 6220885"/>
              <a:gd name="connsiteX84" fmla="*/ 519849 w 3864247"/>
              <a:gd name="connsiteY84" fmla="*/ 2678266 h 6220885"/>
              <a:gd name="connsiteX85" fmla="*/ 519990 w 3864247"/>
              <a:gd name="connsiteY85" fmla="*/ 2677153 h 6220885"/>
              <a:gd name="connsiteX86" fmla="*/ 522768 w 3864247"/>
              <a:gd name="connsiteY86" fmla="*/ 2640738 h 6220885"/>
              <a:gd name="connsiteX87" fmla="*/ 527351 w 3864247"/>
              <a:gd name="connsiteY87" fmla="*/ 2582087 h 6220885"/>
              <a:gd name="connsiteX88" fmla="*/ 530411 w 3864247"/>
              <a:gd name="connsiteY88" fmla="*/ 2554153 h 6220885"/>
              <a:gd name="connsiteX89" fmla="*/ 540416 w 3864247"/>
              <a:gd name="connsiteY89" fmla="*/ 2477011 h 6220885"/>
              <a:gd name="connsiteX90" fmla="*/ 542918 w 3864247"/>
              <a:gd name="connsiteY90" fmla="*/ 2457277 h 6220885"/>
              <a:gd name="connsiteX91" fmla="*/ 543475 w 3864247"/>
              <a:gd name="connsiteY91" fmla="*/ 2453385 h 6220885"/>
              <a:gd name="connsiteX92" fmla="*/ 554031 w 3864247"/>
              <a:gd name="connsiteY92" fmla="*/ 2388756 h 6220885"/>
              <a:gd name="connsiteX93" fmla="*/ 554863 w 3864247"/>
              <a:gd name="connsiteY93" fmla="*/ 2384313 h 6220885"/>
              <a:gd name="connsiteX94" fmla="*/ 571121 w 3864247"/>
              <a:gd name="connsiteY94" fmla="*/ 2298971 h 6220885"/>
              <a:gd name="connsiteX95" fmla="*/ 573624 w 3864247"/>
              <a:gd name="connsiteY95" fmla="*/ 2287296 h 6220885"/>
              <a:gd name="connsiteX96" fmla="*/ 579321 w 3864247"/>
              <a:gd name="connsiteY96" fmla="*/ 2260892 h 6220885"/>
              <a:gd name="connsiteX97" fmla="*/ 582797 w 3864247"/>
              <a:gd name="connsiteY97" fmla="*/ 2245044 h 6220885"/>
              <a:gd name="connsiteX98" fmla="*/ 588212 w 3864247"/>
              <a:gd name="connsiteY98" fmla="*/ 2221693 h 6220885"/>
              <a:gd name="connsiteX99" fmla="*/ 591828 w 3864247"/>
              <a:gd name="connsiteY99" fmla="*/ 2206548 h 6220885"/>
              <a:gd name="connsiteX100" fmla="*/ 598633 w 3864247"/>
              <a:gd name="connsiteY100" fmla="*/ 2178750 h 6220885"/>
              <a:gd name="connsiteX101" fmla="*/ 600995 w 3864247"/>
              <a:gd name="connsiteY101" fmla="*/ 2169436 h 6220885"/>
              <a:gd name="connsiteX102" fmla="*/ 717711 w 3864247"/>
              <a:gd name="connsiteY102" fmla="*/ 1814189 h 6220885"/>
              <a:gd name="connsiteX103" fmla="*/ 719933 w 3864247"/>
              <a:gd name="connsiteY103" fmla="*/ 1808492 h 6220885"/>
              <a:gd name="connsiteX104" fmla="*/ 765092 w 3864247"/>
              <a:gd name="connsiteY104" fmla="*/ 1703556 h 6220885"/>
              <a:gd name="connsiteX105" fmla="*/ 784544 w 3864247"/>
              <a:gd name="connsiteY105" fmla="*/ 1661580 h 6220885"/>
              <a:gd name="connsiteX106" fmla="*/ 790241 w 3864247"/>
              <a:gd name="connsiteY106" fmla="*/ 1649213 h 6220885"/>
              <a:gd name="connsiteX107" fmla="*/ 857356 w 3864247"/>
              <a:gd name="connsiteY107" fmla="*/ 1518284 h 6220885"/>
              <a:gd name="connsiteX108" fmla="*/ 1101068 w 3864247"/>
              <a:gd name="connsiteY108" fmla="*/ 1145664 h 6220885"/>
              <a:gd name="connsiteX109" fmla="*/ 1814007 w 3864247"/>
              <a:gd name="connsiteY109" fmla="*/ 487425 h 6220885"/>
              <a:gd name="connsiteX110" fmla="*/ 2708825 w 3864247"/>
              <a:gd name="connsiteY110" fmla="*/ 95482 h 6220885"/>
              <a:gd name="connsiteX111" fmla="*/ 3155123 w 3864247"/>
              <a:gd name="connsiteY111" fmla="*/ 18761 h 6220885"/>
              <a:gd name="connsiteX112" fmla="*/ 3365071 w 3864247"/>
              <a:gd name="connsiteY112" fmla="*/ 6811 h 6220885"/>
              <a:gd name="connsiteX113" fmla="*/ 3446638 w 3864247"/>
              <a:gd name="connsiteY113" fmla="*/ 5005 h 622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864247" h="6220885">
                <a:moveTo>
                  <a:pt x="3446638" y="0"/>
                </a:moveTo>
                <a:lnTo>
                  <a:pt x="1642543" y="0"/>
                </a:lnTo>
                <a:cubicBezTo>
                  <a:pt x="1603919" y="23075"/>
                  <a:pt x="1565706" y="46976"/>
                  <a:pt x="1528054" y="71581"/>
                </a:cubicBezTo>
                <a:cubicBezTo>
                  <a:pt x="1200553" y="286170"/>
                  <a:pt x="913211" y="556503"/>
                  <a:pt x="690756" y="844478"/>
                </a:cubicBezTo>
                <a:cubicBezTo>
                  <a:pt x="580013" y="988888"/>
                  <a:pt x="484976" y="1136908"/>
                  <a:pt x="404387" y="1282290"/>
                </a:cubicBezTo>
                <a:cubicBezTo>
                  <a:pt x="384935" y="1317591"/>
                  <a:pt x="366455" y="1352751"/>
                  <a:pt x="349083" y="1387777"/>
                </a:cubicBezTo>
                <a:cubicBezTo>
                  <a:pt x="348948" y="1387917"/>
                  <a:pt x="348808" y="1388058"/>
                  <a:pt x="348808" y="1388333"/>
                </a:cubicBezTo>
                <a:cubicBezTo>
                  <a:pt x="348808" y="1388333"/>
                  <a:pt x="346029" y="1393755"/>
                  <a:pt x="340608" y="1404041"/>
                </a:cubicBezTo>
                <a:cubicBezTo>
                  <a:pt x="336857" y="1412100"/>
                  <a:pt x="331576" y="1423218"/>
                  <a:pt x="325188" y="1437121"/>
                </a:cubicBezTo>
                <a:cubicBezTo>
                  <a:pt x="315183" y="1458103"/>
                  <a:pt x="305319" y="1479091"/>
                  <a:pt x="295865" y="1499939"/>
                </a:cubicBezTo>
                <a:cubicBezTo>
                  <a:pt x="279888" y="1534132"/>
                  <a:pt x="261133" y="1575968"/>
                  <a:pt x="241815" y="1625447"/>
                </a:cubicBezTo>
                <a:cubicBezTo>
                  <a:pt x="230421" y="1652964"/>
                  <a:pt x="219449" y="1680206"/>
                  <a:pt x="208888" y="1707026"/>
                </a:cubicBezTo>
                <a:cubicBezTo>
                  <a:pt x="163453" y="1829340"/>
                  <a:pt x="128850" y="1944555"/>
                  <a:pt x="102176" y="2049491"/>
                </a:cubicBezTo>
                <a:cubicBezTo>
                  <a:pt x="101760" y="2051296"/>
                  <a:pt x="101203" y="2053107"/>
                  <a:pt x="100787" y="2054912"/>
                </a:cubicBezTo>
                <a:cubicBezTo>
                  <a:pt x="97452" y="2067836"/>
                  <a:pt x="94393" y="2080625"/>
                  <a:pt x="91339" y="2093273"/>
                </a:cubicBezTo>
                <a:cubicBezTo>
                  <a:pt x="90226" y="2097856"/>
                  <a:pt x="89112" y="2102304"/>
                  <a:pt x="88139" y="2106894"/>
                </a:cubicBezTo>
                <a:cubicBezTo>
                  <a:pt x="85642" y="2117737"/>
                  <a:pt x="83140" y="2128439"/>
                  <a:pt x="80778" y="2139000"/>
                </a:cubicBezTo>
                <a:cubicBezTo>
                  <a:pt x="79664" y="2144000"/>
                  <a:pt x="78556" y="2149005"/>
                  <a:pt x="77443" y="2154010"/>
                </a:cubicBezTo>
                <a:cubicBezTo>
                  <a:pt x="74805" y="2165961"/>
                  <a:pt x="72303" y="2177912"/>
                  <a:pt x="69800" y="2189452"/>
                </a:cubicBezTo>
                <a:cubicBezTo>
                  <a:pt x="69108" y="2192787"/>
                  <a:pt x="68411" y="2195981"/>
                  <a:pt x="67719" y="2199316"/>
                </a:cubicBezTo>
                <a:cubicBezTo>
                  <a:pt x="59795" y="2237958"/>
                  <a:pt x="52850" y="2274513"/>
                  <a:pt x="47012" y="2308841"/>
                </a:cubicBezTo>
                <a:cubicBezTo>
                  <a:pt x="44234" y="2323992"/>
                  <a:pt x="41597" y="2339142"/>
                  <a:pt x="38813" y="2354569"/>
                </a:cubicBezTo>
                <a:cubicBezTo>
                  <a:pt x="37705" y="2363184"/>
                  <a:pt x="36592" y="2372081"/>
                  <a:pt x="35343" y="2380837"/>
                </a:cubicBezTo>
                <a:cubicBezTo>
                  <a:pt x="35343" y="2381253"/>
                  <a:pt x="35202" y="2381670"/>
                  <a:pt x="35202" y="2382086"/>
                </a:cubicBezTo>
                <a:cubicBezTo>
                  <a:pt x="29089" y="2428370"/>
                  <a:pt x="23668" y="2468952"/>
                  <a:pt x="19501" y="2503837"/>
                </a:cubicBezTo>
                <a:cubicBezTo>
                  <a:pt x="18669" y="2510506"/>
                  <a:pt x="17836" y="2517041"/>
                  <a:pt x="16998" y="2523711"/>
                </a:cubicBezTo>
                <a:cubicBezTo>
                  <a:pt x="16723" y="2526911"/>
                  <a:pt x="16447" y="2530247"/>
                  <a:pt x="16307" y="2533441"/>
                </a:cubicBezTo>
                <a:cubicBezTo>
                  <a:pt x="14777" y="2549148"/>
                  <a:pt x="13528" y="2563601"/>
                  <a:pt x="12831" y="2576109"/>
                </a:cubicBezTo>
                <a:cubicBezTo>
                  <a:pt x="12139" y="2585838"/>
                  <a:pt x="11442" y="2594460"/>
                  <a:pt x="10744" y="2602237"/>
                </a:cubicBezTo>
                <a:cubicBezTo>
                  <a:pt x="6442" y="2654916"/>
                  <a:pt x="2269" y="2708702"/>
                  <a:pt x="1994" y="2763743"/>
                </a:cubicBezTo>
                <a:cubicBezTo>
                  <a:pt x="-4260" y="2928578"/>
                  <a:pt x="4215" y="3103008"/>
                  <a:pt x="27144" y="3281880"/>
                </a:cubicBezTo>
                <a:cubicBezTo>
                  <a:pt x="70216" y="3640053"/>
                  <a:pt x="184430" y="4014202"/>
                  <a:pt x="360201" y="4358607"/>
                </a:cubicBezTo>
                <a:cubicBezTo>
                  <a:pt x="534303" y="4704266"/>
                  <a:pt x="775794" y="5015040"/>
                  <a:pt x="1039791" y="5266607"/>
                </a:cubicBezTo>
                <a:cubicBezTo>
                  <a:pt x="1171377" y="5393222"/>
                  <a:pt x="1310459" y="5503439"/>
                  <a:pt x="1448573" y="5599202"/>
                </a:cubicBezTo>
                <a:cubicBezTo>
                  <a:pt x="1516661" y="5648405"/>
                  <a:pt x="1587104" y="5690235"/>
                  <a:pt x="1654219" y="5732346"/>
                </a:cubicBezTo>
                <a:cubicBezTo>
                  <a:pt x="1688816" y="5751805"/>
                  <a:pt x="1722716" y="5770988"/>
                  <a:pt x="1755925" y="5789749"/>
                </a:cubicBezTo>
                <a:cubicBezTo>
                  <a:pt x="1772599" y="5799062"/>
                  <a:pt x="1789133" y="5808235"/>
                  <a:pt x="1805667" y="5817272"/>
                </a:cubicBezTo>
                <a:cubicBezTo>
                  <a:pt x="1822482" y="5825613"/>
                  <a:pt x="1839016" y="5833947"/>
                  <a:pt x="1855550" y="5842287"/>
                </a:cubicBezTo>
                <a:cubicBezTo>
                  <a:pt x="2052298" y="5942083"/>
                  <a:pt x="2233486" y="6010739"/>
                  <a:pt x="2382021" y="6057580"/>
                </a:cubicBezTo>
                <a:cubicBezTo>
                  <a:pt x="2406755" y="6066336"/>
                  <a:pt x="2438433" y="6075368"/>
                  <a:pt x="2475950" y="6085654"/>
                </a:cubicBezTo>
                <a:cubicBezTo>
                  <a:pt x="2490954" y="6089962"/>
                  <a:pt x="2505683" y="6093994"/>
                  <a:pt x="2519720" y="6097745"/>
                </a:cubicBezTo>
                <a:cubicBezTo>
                  <a:pt x="2536951" y="6102469"/>
                  <a:pt x="2553069" y="6106918"/>
                  <a:pt x="2568770" y="6111226"/>
                </a:cubicBezTo>
                <a:cubicBezTo>
                  <a:pt x="2569321" y="6111366"/>
                  <a:pt x="2569878" y="6111501"/>
                  <a:pt x="2570435" y="6111642"/>
                </a:cubicBezTo>
                <a:cubicBezTo>
                  <a:pt x="2570435" y="6111642"/>
                  <a:pt x="2570576" y="6111642"/>
                  <a:pt x="2570576" y="6111642"/>
                </a:cubicBezTo>
                <a:cubicBezTo>
                  <a:pt x="2573213" y="6112339"/>
                  <a:pt x="2576132" y="6113172"/>
                  <a:pt x="2578635" y="6113869"/>
                </a:cubicBezTo>
                <a:cubicBezTo>
                  <a:pt x="2589747" y="6116647"/>
                  <a:pt x="2600449" y="6119150"/>
                  <a:pt x="2610729" y="6121371"/>
                </a:cubicBezTo>
                <a:cubicBezTo>
                  <a:pt x="2641576" y="6128738"/>
                  <a:pt x="2674644" y="6136246"/>
                  <a:pt x="2709798" y="6143608"/>
                </a:cubicBezTo>
                <a:cubicBezTo>
                  <a:pt x="2711187" y="6143889"/>
                  <a:pt x="2712717" y="6144305"/>
                  <a:pt x="2714106" y="6144581"/>
                </a:cubicBezTo>
                <a:cubicBezTo>
                  <a:pt x="2736618" y="6149586"/>
                  <a:pt x="2753844" y="6153618"/>
                  <a:pt x="2765654" y="6155424"/>
                </a:cubicBezTo>
                <a:cubicBezTo>
                  <a:pt x="2777469" y="6157510"/>
                  <a:pt x="2783442" y="6158483"/>
                  <a:pt x="2783442" y="6158483"/>
                </a:cubicBezTo>
                <a:cubicBezTo>
                  <a:pt x="2784274" y="6158618"/>
                  <a:pt x="2785247" y="6158618"/>
                  <a:pt x="2786079" y="6158759"/>
                </a:cubicBezTo>
                <a:cubicBezTo>
                  <a:pt x="2924610" y="6184887"/>
                  <a:pt x="3089679" y="6207680"/>
                  <a:pt x="3275731" y="6216718"/>
                </a:cubicBezTo>
                <a:cubicBezTo>
                  <a:pt x="3312691" y="6217691"/>
                  <a:pt x="3350348" y="6218523"/>
                  <a:pt x="3388696" y="6219637"/>
                </a:cubicBezTo>
                <a:cubicBezTo>
                  <a:pt x="3407868" y="6220053"/>
                  <a:pt x="3427320" y="6220469"/>
                  <a:pt x="3446914" y="6220885"/>
                </a:cubicBezTo>
                <a:cubicBezTo>
                  <a:pt x="3466507" y="6220469"/>
                  <a:pt x="3486235" y="6219912"/>
                  <a:pt x="3506104" y="6219496"/>
                </a:cubicBezTo>
                <a:cubicBezTo>
                  <a:pt x="3545982" y="6218383"/>
                  <a:pt x="3586417" y="6217275"/>
                  <a:pt x="3627544" y="6216161"/>
                </a:cubicBezTo>
                <a:cubicBezTo>
                  <a:pt x="3668536" y="6213102"/>
                  <a:pt x="3710219" y="6210048"/>
                  <a:pt x="3752460" y="6206989"/>
                </a:cubicBezTo>
                <a:lnTo>
                  <a:pt x="3864247" y="6193204"/>
                </a:lnTo>
                <a:lnTo>
                  <a:pt x="3864247" y="5689443"/>
                </a:lnTo>
                <a:lnTo>
                  <a:pt x="3707441" y="5708721"/>
                </a:lnTo>
                <a:cubicBezTo>
                  <a:pt x="3671449" y="5711364"/>
                  <a:pt x="3636025" y="5714001"/>
                  <a:pt x="3601005" y="5716645"/>
                </a:cubicBezTo>
                <a:cubicBezTo>
                  <a:pt x="3565992" y="5717618"/>
                  <a:pt x="3531394" y="5718450"/>
                  <a:pt x="3497488" y="5719423"/>
                </a:cubicBezTo>
                <a:cubicBezTo>
                  <a:pt x="3480538" y="5719839"/>
                  <a:pt x="3463723" y="5720255"/>
                  <a:pt x="3446914" y="5720677"/>
                </a:cubicBezTo>
                <a:cubicBezTo>
                  <a:pt x="3430239" y="5720255"/>
                  <a:pt x="3413705" y="5719839"/>
                  <a:pt x="3397312" y="5719423"/>
                </a:cubicBezTo>
                <a:cubicBezTo>
                  <a:pt x="3364520" y="5718591"/>
                  <a:pt x="3332419" y="5717893"/>
                  <a:pt x="3300881" y="5717061"/>
                </a:cubicBezTo>
                <a:cubicBezTo>
                  <a:pt x="3111910" y="5707748"/>
                  <a:pt x="2948652" y="5681901"/>
                  <a:pt x="2818871" y="5654659"/>
                </a:cubicBezTo>
                <a:cubicBezTo>
                  <a:pt x="2800392" y="5650486"/>
                  <a:pt x="2778161" y="5645480"/>
                  <a:pt x="2752314" y="5639649"/>
                </a:cubicBezTo>
                <a:cubicBezTo>
                  <a:pt x="2746341" y="5638260"/>
                  <a:pt x="2739947" y="5636865"/>
                  <a:pt x="2733559" y="5635476"/>
                </a:cubicBezTo>
                <a:cubicBezTo>
                  <a:pt x="2722305" y="5632838"/>
                  <a:pt x="2711328" y="5630195"/>
                  <a:pt x="2700766" y="5627557"/>
                </a:cubicBezTo>
                <a:cubicBezTo>
                  <a:pt x="2699793" y="5627276"/>
                  <a:pt x="2698961" y="5627001"/>
                  <a:pt x="2697988" y="5626719"/>
                </a:cubicBezTo>
                <a:cubicBezTo>
                  <a:pt x="2669504" y="5618660"/>
                  <a:pt x="2643522" y="5611568"/>
                  <a:pt x="2620177" y="5605180"/>
                </a:cubicBezTo>
                <a:cubicBezTo>
                  <a:pt x="2594887" y="5598088"/>
                  <a:pt x="2568214" y="5590164"/>
                  <a:pt x="2540005" y="5581273"/>
                </a:cubicBezTo>
                <a:cubicBezTo>
                  <a:pt x="2539032" y="5580992"/>
                  <a:pt x="2538059" y="5580575"/>
                  <a:pt x="2537086" y="5580300"/>
                </a:cubicBezTo>
                <a:cubicBezTo>
                  <a:pt x="2499851" y="5568068"/>
                  <a:pt x="2479982" y="5561398"/>
                  <a:pt x="2479982" y="5561398"/>
                </a:cubicBezTo>
                <a:cubicBezTo>
                  <a:pt x="2479285" y="5561117"/>
                  <a:pt x="2478452" y="5560982"/>
                  <a:pt x="2477755" y="5560841"/>
                </a:cubicBezTo>
                <a:cubicBezTo>
                  <a:pt x="2364655" y="5522200"/>
                  <a:pt x="2233486" y="5469667"/>
                  <a:pt x="2092874" y="5398368"/>
                </a:cubicBezTo>
                <a:cubicBezTo>
                  <a:pt x="2078837" y="5391417"/>
                  <a:pt x="2064665" y="5384331"/>
                  <a:pt x="2050352" y="5377239"/>
                </a:cubicBezTo>
                <a:cubicBezTo>
                  <a:pt x="2036462" y="5369456"/>
                  <a:pt x="2022425" y="5361672"/>
                  <a:pt x="2008112" y="5353748"/>
                </a:cubicBezTo>
                <a:cubicBezTo>
                  <a:pt x="1979768" y="5337771"/>
                  <a:pt x="1950868" y="5321507"/>
                  <a:pt x="1921410" y="5304967"/>
                </a:cubicBezTo>
                <a:cubicBezTo>
                  <a:pt x="1864582" y="5268828"/>
                  <a:pt x="1804419" y="5233527"/>
                  <a:pt x="1746477" y="5191557"/>
                </a:cubicBezTo>
                <a:cubicBezTo>
                  <a:pt x="1629069" y="5110106"/>
                  <a:pt x="1510407" y="5016430"/>
                  <a:pt x="1398415" y="4908300"/>
                </a:cubicBezTo>
                <a:cubicBezTo>
                  <a:pt x="1173598" y="4693845"/>
                  <a:pt x="967677" y="4429355"/>
                  <a:pt x="819839" y="4135396"/>
                </a:cubicBezTo>
                <a:cubicBezTo>
                  <a:pt x="670612" y="3842551"/>
                  <a:pt x="573208" y="3524831"/>
                  <a:pt x="536805" y="3220035"/>
                </a:cubicBezTo>
                <a:cubicBezTo>
                  <a:pt x="517353" y="3067983"/>
                  <a:pt x="509845" y="2919130"/>
                  <a:pt x="515407" y="2778337"/>
                </a:cubicBezTo>
                <a:cubicBezTo>
                  <a:pt x="515407" y="2744425"/>
                  <a:pt x="517353" y="2711064"/>
                  <a:pt x="519849" y="2678266"/>
                </a:cubicBezTo>
                <a:cubicBezTo>
                  <a:pt x="519849" y="2677850"/>
                  <a:pt x="519990" y="2677569"/>
                  <a:pt x="519990" y="2677153"/>
                </a:cubicBezTo>
                <a:cubicBezTo>
                  <a:pt x="519990" y="2677153"/>
                  <a:pt x="520963" y="2664505"/>
                  <a:pt x="522768" y="2640738"/>
                </a:cubicBezTo>
                <a:cubicBezTo>
                  <a:pt x="524439" y="2621004"/>
                  <a:pt x="525962" y="2601546"/>
                  <a:pt x="527351" y="2582087"/>
                </a:cubicBezTo>
                <a:cubicBezTo>
                  <a:pt x="528190" y="2573331"/>
                  <a:pt x="529297" y="2564017"/>
                  <a:pt x="530411" y="2554153"/>
                </a:cubicBezTo>
                <a:cubicBezTo>
                  <a:pt x="533746" y="2528160"/>
                  <a:pt x="537081" y="2502307"/>
                  <a:pt x="540416" y="2477011"/>
                </a:cubicBezTo>
                <a:cubicBezTo>
                  <a:pt x="541248" y="2470341"/>
                  <a:pt x="542086" y="2463812"/>
                  <a:pt x="542918" y="2457277"/>
                </a:cubicBezTo>
                <a:cubicBezTo>
                  <a:pt x="543053" y="2455888"/>
                  <a:pt x="543194" y="2454639"/>
                  <a:pt x="543475" y="2453385"/>
                </a:cubicBezTo>
                <a:cubicBezTo>
                  <a:pt x="546529" y="2433094"/>
                  <a:pt x="550004" y="2411414"/>
                  <a:pt x="554031" y="2388756"/>
                </a:cubicBezTo>
                <a:cubicBezTo>
                  <a:pt x="554312" y="2387226"/>
                  <a:pt x="554588" y="2385702"/>
                  <a:pt x="554863" y="2384313"/>
                </a:cubicBezTo>
                <a:cubicBezTo>
                  <a:pt x="559868" y="2355119"/>
                  <a:pt x="565425" y="2326770"/>
                  <a:pt x="571121" y="2298971"/>
                </a:cubicBezTo>
                <a:cubicBezTo>
                  <a:pt x="571954" y="2295079"/>
                  <a:pt x="572792" y="2291187"/>
                  <a:pt x="573624" y="2287296"/>
                </a:cubicBezTo>
                <a:cubicBezTo>
                  <a:pt x="575429" y="2278404"/>
                  <a:pt x="577375" y="2269648"/>
                  <a:pt x="579321" y="2260892"/>
                </a:cubicBezTo>
                <a:cubicBezTo>
                  <a:pt x="580429" y="2255611"/>
                  <a:pt x="581683" y="2250465"/>
                  <a:pt x="582797" y="2245044"/>
                </a:cubicBezTo>
                <a:cubicBezTo>
                  <a:pt x="584602" y="2237126"/>
                  <a:pt x="586407" y="2229342"/>
                  <a:pt x="588212" y="2221693"/>
                </a:cubicBezTo>
                <a:cubicBezTo>
                  <a:pt x="589326" y="2216694"/>
                  <a:pt x="590574" y="2211689"/>
                  <a:pt x="591828" y="2206548"/>
                </a:cubicBezTo>
                <a:cubicBezTo>
                  <a:pt x="594050" y="2197236"/>
                  <a:pt x="596412" y="2187922"/>
                  <a:pt x="598633" y="2178750"/>
                </a:cubicBezTo>
                <a:cubicBezTo>
                  <a:pt x="599471" y="2175690"/>
                  <a:pt x="600163" y="2172631"/>
                  <a:pt x="600995" y="2169436"/>
                </a:cubicBezTo>
                <a:cubicBezTo>
                  <a:pt x="637814" y="2025168"/>
                  <a:pt x="680611" y="1905081"/>
                  <a:pt x="717711" y="1814189"/>
                </a:cubicBezTo>
                <a:cubicBezTo>
                  <a:pt x="718409" y="1812243"/>
                  <a:pt x="719241" y="1810438"/>
                  <a:pt x="719933" y="1808492"/>
                </a:cubicBezTo>
                <a:cubicBezTo>
                  <a:pt x="734245" y="1774023"/>
                  <a:pt x="749114" y="1738998"/>
                  <a:pt x="765092" y="1703556"/>
                </a:cubicBezTo>
                <a:cubicBezTo>
                  <a:pt x="772459" y="1687714"/>
                  <a:pt x="779129" y="1673671"/>
                  <a:pt x="784544" y="1661580"/>
                </a:cubicBezTo>
                <a:cubicBezTo>
                  <a:pt x="786631" y="1657272"/>
                  <a:pt x="788436" y="1653105"/>
                  <a:pt x="790241" y="1649213"/>
                </a:cubicBezTo>
                <a:cubicBezTo>
                  <a:pt x="810948" y="1605847"/>
                  <a:pt x="833038" y="1562206"/>
                  <a:pt x="857356" y="1518284"/>
                </a:cubicBezTo>
                <a:cubicBezTo>
                  <a:pt x="925994" y="1394728"/>
                  <a:pt x="1006858" y="1268669"/>
                  <a:pt x="1101068" y="1145664"/>
                </a:cubicBezTo>
                <a:cubicBezTo>
                  <a:pt x="1290455" y="900633"/>
                  <a:pt x="1535275" y="670189"/>
                  <a:pt x="1814007" y="487425"/>
                </a:cubicBezTo>
                <a:cubicBezTo>
                  <a:pt x="2092874" y="304521"/>
                  <a:pt x="2404809" y="173175"/>
                  <a:pt x="2708825" y="95482"/>
                </a:cubicBezTo>
                <a:cubicBezTo>
                  <a:pt x="2861387" y="57960"/>
                  <a:pt x="3011593" y="33636"/>
                  <a:pt x="3155123" y="18761"/>
                </a:cubicBezTo>
                <a:cubicBezTo>
                  <a:pt x="3227103" y="13762"/>
                  <a:pt x="3296989" y="6811"/>
                  <a:pt x="3365071" y="6811"/>
                </a:cubicBezTo>
                <a:cubicBezTo>
                  <a:pt x="3392582" y="6529"/>
                  <a:pt x="3419818" y="5005"/>
                  <a:pt x="3446638" y="5005"/>
                </a:cubicBezTo>
                <a:close/>
              </a:path>
            </a:pathLst>
          </a:custGeom>
          <a:solidFill>
            <a:srgbClr val="F1F2F2"/>
          </a:solidFill>
          <a:ln w="2370" cap="flat">
            <a:noFill/>
            <a:prstDash val="solid"/>
            <a:miter/>
          </a:ln>
        </p:spPr>
        <p:txBody>
          <a:bodyPr rtlCol="0" anchor="ctr"/>
          <a:lstStyle/>
          <a:p>
            <a:endParaRPr lang="en-US"/>
          </a:p>
        </p:txBody>
      </p:sp>
      <p:sp>
        <p:nvSpPr>
          <p:cNvPr id="12" name="Rectangle 11">
            <a:extLst>
              <a:ext uri="{FF2B5EF4-FFF2-40B4-BE49-F238E27FC236}">
                <a16:creationId xmlns:a16="http://schemas.microsoft.com/office/drawing/2014/main" id="{3E5CEDCC-AFA1-AF45-BC21-69B3770153D0}"/>
              </a:ext>
            </a:extLst>
          </p:cNvPr>
          <p:cNvSpPr>
            <a:spLocks/>
          </p:cNvSpPr>
          <p:nvPr userDrawn="1"/>
        </p:nvSpPr>
        <p:spPr>
          <a:xfrm>
            <a:off x="4376832" y="329381"/>
            <a:ext cx="7430774" cy="5867033"/>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Rectangle 15">
            <a:extLst>
              <a:ext uri="{FF2B5EF4-FFF2-40B4-BE49-F238E27FC236}">
                <a16:creationId xmlns:a16="http://schemas.microsoft.com/office/drawing/2014/main" id="{1ABD8106-1644-394D-B33A-B41C8019AC08}"/>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1" name="Text Placeholder 17">
            <a:extLst>
              <a:ext uri="{FF2B5EF4-FFF2-40B4-BE49-F238E27FC236}">
                <a16:creationId xmlns:a16="http://schemas.microsoft.com/office/drawing/2014/main" id="{62EA474B-3DF2-3D46-85D9-8F1BCAF40D37}"/>
              </a:ext>
            </a:extLst>
          </p:cNvPr>
          <p:cNvSpPr>
            <a:spLocks noGrp="1"/>
          </p:cNvSpPr>
          <p:nvPr>
            <p:ph type="body" sz="quarter" idx="18" hasCustomPrompt="1"/>
          </p:nvPr>
        </p:nvSpPr>
        <p:spPr>
          <a:xfrm>
            <a:off x="4638601" y="661586"/>
            <a:ext cx="6970740" cy="4881940"/>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22" name="Text Placeholder 23">
            <a:extLst>
              <a:ext uri="{FF2B5EF4-FFF2-40B4-BE49-F238E27FC236}">
                <a16:creationId xmlns:a16="http://schemas.microsoft.com/office/drawing/2014/main" id="{0A2F4398-6BE7-DA41-AFD5-79A83EDE24A4}"/>
              </a:ext>
            </a:extLst>
          </p:cNvPr>
          <p:cNvSpPr>
            <a:spLocks noGrp="1"/>
          </p:cNvSpPr>
          <p:nvPr>
            <p:ph type="body" sz="quarter" idx="16" hasCustomPrompt="1"/>
          </p:nvPr>
        </p:nvSpPr>
        <p:spPr>
          <a:xfrm>
            <a:off x="774354" y="661585"/>
            <a:ext cx="3089893" cy="4881923"/>
          </a:xfrm>
        </p:spPr>
        <p:txBody>
          <a:bodyPr>
            <a:normAutofit/>
          </a:bodyPr>
          <a:lstStyle>
            <a:lvl1pPr marL="0" indent="0" algn="l">
              <a:buNone/>
              <a:defRPr sz="3600" b="1" i="0">
                <a:solidFill>
                  <a:srgbClr val="84BA41"/>
                </a:solidFill>
                <a:latin typeface="+mn-lt"/>
              </a:defRPr>
            </a:lvl1pPr>
          </a:lstStyle>
          <a:p>
            <a:pPr lvl="0"/>
            <a:r>
              <a:rPr lang="en-US"/>
              <a:t>Heading</a:t>
            </a:r>
          </a:p>
        </p:txBody>
      </p:sp>
      <p:sp>
        <p:nvSpPr>
          <p:cNvPr id="29" name="Text Box 5">
            <a:extLst>
              <a:ext uri="{FF2B5EF4-FFF2-40B4-BE49-F238E27FC236}">
                <a16:creationId xmlns:a16="http://schemas.microsoft.com/office/drawing/2014/main" id="{7D894155-AA3E-4542-8DEF-0862EBB8AA74}"/>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3720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4">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8298BA13-3A99-C647-98BC-68C0EF05E8B2}"/>
              </a:ext>
            </a:extLst>
          </p:cNvPr>
          <p:cNvSpPr/>
          <p:nvPr userDrawn="1"/>
        </p:nvSpPr>
        <p:spPr>
          <a:xfrm flipH="1">
            <a:off x="1" y="0"/>
            <a:ext cx="4931581" cy="6220885"/>
          </a:xfrm>
          <a:custGeom>
            <a:avLst/>
            <a:gdLst>
              <a:gd name="connsiteX0" fmla="*/ 3446638 w 4931581"/>
              <a:gd name="connsiteY0" fmla="*/ 0 h 6220885"/>
              <a:gd name="connsiteX1" fmla="*/ 1642543 w 4931581"/>
              <a:gd name="connsiteY1" fmla="*/ 0 h 6220885"/>
              <a:gd name="connsiteX2" fmla="*/ 1528054 w 4931581"/>
              <a:gd name="connsiteY2" fmla="*/ 71581 h 6220885"/>
              <a:gd name="connsiteX3" fmla="*/ 690756 w 4931581"/>
              <a:gd name="connsiteY3" fmla="*/ 844478 h 6220885"/>
              <a:gd name="connsiteX4" fmla="*/ 404387 w 4931581"/>
              <a:gd name="connsiteY4" fmla="*/ 1282290 h 6220885"/>
              <a:gd name="connsiteX5" fmla="*/ 349083 w 4931581"/>
              <a:gd name="connsiteY5" fmla="*/ 1387777 h 6220885"/>
              <a:gd name="connsiteX6" fmla="*/ 348808 w 4931581"/>
              <a:gd name="connsiteY6" fmla="*/ 1388333 h 6220885"/>
              <a:gd name="connsiteX7" fmla="*/ 340608 w 4931581"/>
              <a:gd name="connsiteY7" fmla="*/ 1404041 h 6220885"/>
              <a:gd name="connsiteX8" fmla="*/ 325188 w 4931581"/>
              <a:gd name="connsiteY8" fmla="*/ 1437121 h 6220885"/>
              <a:gd name="connsiteX9" fmla="*/ 295865 w 4931581"/>
              <a:gd name="connsiteY9" fmla="*/ 1499939 h 6220885"/>
              <a:gd name="connsiteX10" fmla="*/ 241815 w 4931581"/>
              <a:gd name="connsiteY10" fmla="*/ 1625447 h 6220885"/>
              <a:gd name="connsiteX11" fmla="*/ 208888 w 4931581"/>
              <a:gd name="connsiteY11" fmla="*/ 1707026 h 6220885"/>
              <a:gd name="connsiteX12" fmla="*/ 102176 w 4931581"/>
              <a:gd name="connsiteY12" fmla="*/ 2049491 h 6220885"/>
              <a:gd name="connsiteX13" fmla="*/ 100787 w 4931581"/>
              <a:gd name="connsiteY13" fmla="*/ 2054912 h 6220885"/>
              <a:gd name="connsiteX14" fmla="*/ 91339 w 4931581"/>
              <a:gd name="connsiteY14" fmla="*/ 2093273 h 6220885"/>
              <a:gd name="connsiteX15" fmla="*/ 88139 w 4931581"/>
              <a:gd name="connsiteY15" fmla="*/ 2106894 h 6220885"/>
              <a:gd name="connsiteX16" fmla="*/ 80778 w 4931581"/>
              <a:gd name="connsiteY16" fmla="*/ 2139000 h 6220885"/>
              <a:gd name="connsiteX17" fmla="*/ 77443 w 4931581"/>
              <a:gd name="connsiteY17" fmla="*/ 2154010 h 6220885"/>
              <a:gd name="connsiteX18" fmla="*/ 69800 w 4931581"/>
              <a:gd name="connsiteY18" fmla="*/ 2189452 h 6220885"/>
              <a:gd name="connsiteX19" fmla="*/ 67719 w 4931581"/>
              <a:gd name="connsiteY19" fmla="*/ 2199316 h 6220885"/>
              <a:gd name="connsiteX20" fmla="*/ 47012 w 4931581"/>
              <a:gd name="connsiteY20" fmla="*/ 2308841 h 6220885"/>
              <a:gd name="connsiteX21" fmla="*/ 38813 w 4931581"/>
              <a:gd name="connsiteY21" fmla="*/ 2354569 h 6220885"/>
              <a:gd name="connsiteX22" fmla="*/ 35343 w 4931581"/>
              <a:gd name="connsiteY22" fmla="*/ 2380837 h 6220885"/>
              <a:gd name="connsiteX23" fmla="*/ 35202 w 4931581"/>
              <a:gd name="connsiteY23" fmla="*/ 2382086 h 6220885"/>
              <a:gd name="connsiteX24" fmla="*/ 19501 w 4931581"/>
              <a:gd name="connsiteY24" fmla="*/ 2503837 h 6220885"/>
              <a:gd name="connsiteX25" fmla="*/ 16998 w 4931581"/>
              <a:gd name="connsiteY25" fmla="*/ 2523711 h 6220885"/>
              <a:gd name="connsiteX26" fmla="*/ 16307 w 4931581"/>
              <a:gd name="connsiteY26" fmla="*/ 2533441 h 6220885"/>
              <a:gd name="connsiteX27" fmla="*/ 12831 w 4931581"/>
              <a:gd name="connsiteY27" fmla="*/ 2576109 h 6220885"/>
              <a:gd name="connsiteX28" fmla="*/ 10744 w 4931581"/>
              <a:gd name="connsiteY28" fmla="*/ 2602237 h 6220885"/>
              <a:gd name="connsiteX29" fmla="*/ 1994 w 4931581"/>
              <a:gd name="connsiteY29" fmla="*/ 2763743 h 6220885"/>
              <a:gd name="connsiteX30" fmla="*/ 27144 w 4931581"/>
              <a:gd name="connsiteY30" fmla="*/ 3281880 h 6220885"/>
              <a:gd name="connsiteX31" fmla="*/ 360201 w 4931581"/>
              <a:gd name="connsiteY31" fmla="*/ 4358607 h 6220885"/>
              <a:gd name="connsiteX32" fmla="*/ 1039791 w 4931581"/>
              <a:gd name="connsiteY32" fmla="*/ 5266607 h 6220885"/>
              <a:gd name="connsiteX33" fmla="*/ 1448573 w 4931581"/>
              <a:gd name="connsiteY33" fmla="*/ 5599202 h 6220885"/>
              <a:gd name="connsiteX34" fmla="*/ 1654219 w 4931581"/>
              <a:gd name="connsiteY34" fmla="*/ 5732346 h 6220885"/>
              <a:gd name="connsiteX35" fmla="*/ 1755925 w 4931581"/>
              <a:gd name="connsiteY35" fmla="*/ 5789749 h 6220885"/>
              <a:gd name="connsiteX36" fmla="*/ 1805667 w 4931581"/>
              <a:gd name="connsiteY36" fmla="*/ 5817272 h 6220885"/>
              <a:gd name="connsiteX37" fmla="*/ 1855550 w 4931581"/>
              <a:gd name="connsiteY37" fmla="*/ 5842287 h 6220885"/>
              <a:gd name="connsiteX38" fmla="*/ 2382021 w 4931581"/>
              <a:gd name="connsiteY38" fmla="*/ 6057580 h 6220885"/>
              <a:gd name="connsiteX39" fmla="*/ 2475950 w 4931581"/>
              <a:gd name="connsiteY39" fmla="*/ 6085654 h 6220885"/>
              <a:gd name="connsiteX40" fmla="*/ 2519720 w 4931581"/>
              <a:gd name="connsiteY40" fmla="*/ 6097745 h 6220885"/>
              <a:gd name="connsiteX41" fmla="*/ 2568770 w 4931581"/>
              <a:gd name="connsiteY41" fmla="*/ 6111226 h 6220885"/>
              <a:gd name="connsiteX42" fmla="*/ 2570435 w 4931581"/>
              <a:gd name="connsiteY42" fmla="*/ 6111642 h 6220885"/>
              <a:gd name="connsiteX43" fmla="*/ 2570576 w 4931581"/>
              <a:gd name="connsiteY43" fmla="*/ 6111642 h 6220885"/>
              <a:gd name="connsiteX44" fmla="*/ 2578635 w 4931581"/>
              <a:gd name="connsiteY44" fmla="*/ 6113869 h 6220885"/>
              <a:gd name="connsiteX45" fmla="*/ 2610729 w 4931581"/>
              <a:gd name="connsiteY45" fmla="*/ 6121371 h 6220885"/>
              <a:gd name="connsiteX46" fmla="*/ 2709798 w 4931581"/>
              <a:gd name="connsiteY46" fmla="*/ 6143608 h 6220885"/>
              <a:gd name="connsiteX47" fmla="*/ 2714106 w 4931581"/>
              <a:gd name="connsiteY47" fmla="*/ 6144581 h 6220885"/>
              <a:gd name="connsiteX48" fmla="*/ 2765654 w 4931581"/>
              <a:gd name="connsiteY48" fmla="*/ 6155424 h 6220885"/>
              <a:gd name="connsiteX49" fmla="*/ 2783442 w 4931581"/>
              <a:gd name="connsiteY49" fmla="*/ 6158483 h 6220885"/>
              <a:gd name="connsiteX50" fmla="*/ 2786079 w 4931581"/>
              <a:gd name="connsiteY50" fmla="*/ 6158759 h 6220885"/>
              <a:gd name="connsiteX51" fmla="*/ 3275731 w 4931581"/>
              <a:gd name="connsiteY51" fmla="*/ 6216718 h 6220885"/>
              <a:gd name="connsiteX52" fmla="*/ 3388696 w 4931581"/>
              <a:gd name="connsiteY52" fmla="*/ 6219637 h 6220885"/>
              <a:gd name="connsiteX53" fmla="*/ 3446914 w 4931581"/>
              <a:gd name="connsiteY53" fmla="*/ 6220885 h 6220885"/>
              <a:gd name="connsiteX54" fmla="*/ 3506104 w 4931581"/>
              <a:gd name="connsiteY54" fmla="*/ 6219496 h 6220885"/>
              <a:gd name="connsiteX55" fmla="*/ 3627544 w 4931581"/>
              <a:gd name="connsiteY55" fmla="*/ 6216161 h 6220885"/>
              <a:gd name="connsiteX56" fmla="*/ 3752460 w 4931581"/>
              <a:gd name="connsiteY56" fmla="*/ 6206989 h 6220885"/>
              <a:gd name="connsiteX57" fmla="*/ 4277817 w 4931581"/>
              <a:gd name="connsiteY57" fmla="*/ 6121512 h 6220885"/>
              <a:gd name="connsiteX58" fmla="*/ 4817419 w 4931581"/>
              <a:gd name="connsiteY58" fmla="*/ 5943037 h 6220885"/>
              <a:gd name="connsiteX59" fmla="*/ 4931581 w 4931581"/>
              <a:gd name="connsiteY59" fmla="*/ 5889124 h 6220885"/>
              <a:gd name="connsiteX60" fmla="*/ 4931581 w 4931581"/>
              <a:gd name="connsiteY60" fmla="*/ 5323260 h 6220885"/>
              <a:gd name="connsiteX61" fmla="*/ 4837261 w 4931581"/>
              <a:gd name="connsiteY61" fmla="*/ 5378510 h 6220885"/>
              <a:gd name="connsiteX62" fmla="*/ 4154431 w 4931581"/>
              <a:gd name="connsiteY62" fmla="*/ 5636032 h 6220885"/>
              <a:gd name="connsiteX63" fmla="*/ 3707441 w 4931581"/>
              <a:gd name="connsiteY63" fmla="*/ 5708721 h 6220885"/>
              <a:gd name="connsiteX64" fmla="*/ 3601005 w 4931581"/>
              <a:gd name="connsiteY64" fmla="*/ 5716645 h 6220885"/>
              <a:gd name="connsiteX65" fmla="*/ 3497488 w 4931581"/>
              <a:gd name="connsiteY65" fmla="*/ 5719423 h 6220885"/>
              <a:gd name="connsiteX66" fmla="*/ 3446914 w 4931581"/>
              <a:gd name="connsiteY66" fmla="*/ 5720677 h 6220885"/>
              <a:gd name="connsiteX67" fmla="*/ 3397312 w 4931581"/>
              <a:gd name="connsiteY67" fmla="*/ 5719423 h 6220885"/>
              <a:gd name="connsiteX68" fmla="*/ 3300881 w 4931581"/>
              <a:gd name="connsiteY68" fmla="*/ 5717061 h 6220885"/>
              <a:gd name="connsiteX69" fmla="*/ 2818871 w 4931581"/>
              <a:gd name="connsiteY69" fmla="*/ 5654659 h 6220885"/>
              <a:gd name="connsiteX70" fmla="*/ 2752314 w 4931581"/>
              <a:gd name="connsiteY70" fmla="*/ 5639649 h 6220885"/>
              <a:gd name="connsiteX71" fmla="*/ 2733559 w 4931581"/>
              <a:gd name="connsiteY71" fmla="*/ 5635476 h 6220885"/>
              <a:gd name="connsiteX72" fmla="*/ 2700766 w 4931581"/>
              <a:gd name="connsiteY72" fmla="*/ 5627557 h 6220885"/>
              <a:gd name="connsiteX73" fmla="*/ 2697988 w 4931581"/>
              <a:gd name="connsiteY73" fmla="*/ 5626719 h 6220885"/>
              <a:gd name="connsiteX74" fmla="*/ 2620177 w 4931581"/>
              <a:gd name="connsiteY74" fmla="*/ 5605180 h 6220885"/>
              <a:gd name="connsiteX75" fmla="*/ 2540005 w 4931581"/>
              <a:gd name="connsiteY75" fmla="*/ 5581273 h 6220885"/>
              <a:gd name="connsiteX76" fmla="*/ 2537086 w 4931581"/>
              <a:gd name="connsiteY76" fmla="*/ 5580300 h 6220885"/>
              <a:gd name="connsiteX77" fmla="*/ 2479982 w 4931581"/>
              <a:gd name="connsiteY77" fmla="*/ 5561398 h 6220885"/>
              <a:gd name="connsiteX78" fmla="*/ 2477755 w 4931581"/>
              <a:gd name="connsiteY78" fmla="*/ 5560841 h 6220885"/>
              <a:gd name="connsiteX79" fmla="*/ 2092874 w 4931581"/>
              <a:gd name="connsiteY79" fmla="*/ 5398368 h 6220885"/>
              <a:gd name="connsiteX80" fmla="*/ 2050352 w 4931581"/>
              <a:gd name="connsiteY80" fmla="*/ 5377239 h 6220885"/>
              <a:gd name="connsiteX81" fmla="*/ 2008112 w 4931581"/>
              <a:gd name="connsiteY81" fmla="*/ 5353748 h 6220885"/>
              <a:gd name="connsiteX82" fmla="*/ 1921410 w 4931581"/>
              <a:gd name="connsiteY82" fmla="*/ 5304967 h 6220885"/>
              <a:gd name="connsiteX83" fmla="*/ 1746477 w 4931581"/>
              <a:gd name="connsiteY83" fmla="*/ 5191557 h 6220885"/>
              <a:gd name="connsiteX84" fmla="*/ 1398415 w 4931581"/>
              <a:gd name="connsiteY84" fmla="*/ 4908300 h 6220885"/>
              <a:gd name="connsiteX85" fmla="*/ 819839 w 4931581"/>
              <a:gd name="connsiteY85" fmla="*/ 4135396 h 6220885"/>
              <a:gd name="connsiteX86" fmla="*/ 536805 w 4931581"/>
              <a:gd name="connsiteY86" fmla="*/ 3220035 h 6220885"/>
              <a:gd name="connsiteX87" fmla="*/ 515407 w 4931581"/>
              <a:gd name="connsiteY87" fmla="*/ 2778337 h 6220885"/>
              <a:gd name="connsiteX88" fmla="*/ 519849 w 4931581"/>
              <a:gd name="connsiteY88" fmla="*/ 2678266 h 6220885"/>
              <a:gd name="connsiteX89" fmla="*/ 519990 w 4931581"/>
              <a:gd name="connsiteY89" fmla="*/ 2677153 h 6220885"/>
              <a:gd name="connsiteX90" fmla="*/ 522768 w 4931581"/>
              <a:gd name="connsiteY90" fmla="*/ 2640738 h 6220885"/>
              <a:gd name="connsiteX91" fmla="*/ 527351 w 4931581"/>
              <a:gd name="connsiteY91" fmla="*/ 2582087 h 6220885"/>
              <a:gd name="connsiteX92" fmla="*/ 530411 w 4931581"/>
              <a:gd name="connsiteY92" fmla="*/ 2554153 h 6220885"/>
              <a:gd name="connsiteX93" fmla="*/ 540416 w 4931581"/>
              <a:gd name="connsiteY93" fmla="*/ 2477011 h 6220885"/>
              <a:gd name="connsiteX94" fmla="*/ 542918 w 4931581"/>
              <a:gd name="connsiteY94" fmla="*/ 2457277 h 6220885"/>
              <a:gd name="connsiteX95" fmla="*/ 543475 w 4931581"/>
              <a:gd name="connsiteY95" fmla="*/ 2453385 h 6220885"/>
              <a:gd name="connsiteX96" fmla="*/ 554031 w 4931581"/>
              <a:gd name="connsiteY96" fmla="*/ 2388756 h 6220885"/>
              <a:gd name="connsiteX97" fmla="*/ 554863 w 4931581"/>
              <a:gd name="connsiteY97" fmla="*/ 2384313 h 6220885"/>
              <a:gd name="connsiteX98" fmla="*/ 571121 w 4931581"/>
              <a:gd name="connsiteY98" fmla="*/ 2298971 h 6220885"/>
              <a:gd name="connsiteX99" fmla="*/ 573624 w 4931581"/>
              <a:gd name="connsiteY99" fmla="*/ 2287296 h 6220885"/>
              <a:gd name="connsiteX100" fmla="*/ 579321 w 4931581"/>
              <a:gd name="connsiteY100" fmla="*/ 2260892 h 6220885"/>
              <a:gd name="connsiteX101" fmla="*/ 582797 w 4931581"/>
              <a:gd name="connsiteY101" fmla="*/ 2245044 h 6220885"/>
              <a:gd name="connsiteX102" fmla="*/ 588212 w 4931581"/>
              <a:gd name="connsiteY102" fmla="*/ 2221693 h 6220885"/>
              <a:gd name="connsiteX103" fmla="*/ 591828 w 4931581"/>
              <a:gd name="connsiteY103" fmla="*/ 2206548 h 6220885"/>
              <a:gd name="connsiteX104" fmla="*/ 598633 w 4931581"/>
              <a:gd name="connsiteY104" fmla="*/ 2178750 h 6220885"/>
              <a:gd name="connsiteX105" fmla="*/ 600995 w 4931581"/>
              <a:gd name="connsiteY105" fmla="*/ 2169436 h 6220885"/>
              <a:gd name="connsiteX106" fmla="*/ 717711 w 4931581"/>
              <a:gd name="connsiteY106" fmla="*/ 1814189 h 6220885"/>
              <a:gd name="connsiteX107" fmla="*/ 719933 w 4931581"/>
              <a:gd name="connsiteY107" fmla="*/ 1808492 h 6220885"/>
              <a:gd name="connsiteX108" fmla="*/ 765092 w 4931581"/>
              <a:gd name="connsiteY108" fmla="*/ 1703556 h 6220885"/>
              <a:gd name="connsiteX109" fmla="*/ 784544 w 4931581"/>
              <a:gd name="connsiteY109" fmla="*/ 1661580 h 6220885"/>
              <a:gd name="connsiteX110" fmla="*/ 790241 w 4931581"/>
              <a:gd name="connsiteY110" fmla="*/ 1649213 h 6220885"/>
              <a:gd name="connsiteX111" fmla="*/ 857356 w 4931581"/>
              <a:gd name="connsiteY111" fmla="*/ 1518284 h 6220885"/>
              <a:gd name="connsiteX112" fmla="*/ 1101068 w 4931581"/>
              <a:gd name="connsiteY112" fmla="*/ 1145664 h 6220885"/>
              <a:gd name="connsiteX113" fmla="*/ 1814007 w 4931581"/>
              <a:gd name="connsiteY113" fmla="*/ 487425 h 6220885"/>
              <a:gd name="connsiteX114" fmla="*/ 2708825 w 4931581"/>
              <a:gd name="connsiteY114" fmla="*/ 95482 h 6220885"/>
              <a:gd name="connsiteX115" fmla="*/ 3155123 w 4931581"/>
              <a:gd name="connsiteY115" fmla="*/ 18761 h 6220885"/>
              <a:gd name="connsiteX116" fmla="*/ 3365071 w 4931581"/>
              <a:gd name="connsiteY116" fmla="*/ 6811 h 6220885"/>
              <a:gd name="connsiteX117" fmla="*/ 3446638 w 4931581"/>
              <a:gd name="connsiteY117" fmla="*/ 5005 h 622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931581" h="6220885">
                <a:moveTo>
                  <a:pt x="3446638" y="0"/>
                </a:moveTo>
                <a:lnTo>
                  <a:pt x="1642543" y="0"/>
                </a:lnTo>
                <a:cubicBezTo>
                  <a:pt x="1603919" y="23075"/>
                  <a:pt x="1565706" y="46976"/>
                  <a:pt x="1528054" y="71581"/>
                </a:cubicBezTo>
                <a:cubicBezTo>
                  <a:pt x="1200553" y="286170"/>
                  <a:pt x="913211" y="556503"/>
                  <a:pt x="690756" y="844478"/>
                </a:cubicBezTo>
                <a:cubicBezTo>
                  <a:pt x="580013" y="988888"/>
                  <a:pt x="484976" y="1136908"/>
                  <a:pt x="404387" y="1282290"/>
                </a:cubicBezTo>
                <a:cubicBezTo>
                  <a:pt x="384935" y="1317591"/>
                  <a:pt x="366455" y="1352751"/>
                  <a:pt x="349083" y="1387777"/>
                </a:cubicBezTo>
                <a:cubicBezTo>
                  <a:pt x="348948" y="1387917"/>
                  <a:pt x="348808" y="1388058"/>
                  <a:pt x="348808" y="1388333"/>
                </a:cubicBezTo>
                <a:cubicBezTo>
                  <a:pt x="348808" y="1388333"/>
                  <a:pt x="346029" y="1393755"/>
                  <a:pt x="340608" y="1404041"/>
                </a:cubicBezTo>
                <a:cubicBezTo>
                  <a:pt x="336857" y="1412100"/>
                  <a:pt x="331576" y="1423218"/>
                  <a:pt x="325188" y="1437121"/>
                </a:cubicBezTo>
                <a:cubicBezTo>
                  <a:pt x="315183" y="1458103"/>
                  <a:pt x="305319" y="1479091"/>
                  <a:pt x="295865" y="1499939"/>
                </a:cubicBezTo>
                <a:cubicBezTo>
                  <a:pt x="279888" y="1534132"/>
                  <a:pt x="261133" y="1575968"/>
                  <a:pt x="241815" y="1625447"/>
                </a:cubicBezTo>
                <a:cubicBezTo>
                  <a:pt x="230421" y="1652964"/>
                  <a:pt x="219449" y="1680206"/>
                  <a:pt x="208888" y="1707026"/>
                </a:cubicBezTo>
                <a:cubicBezTo>
                  <a:pt x="163453" y="1829340"/>
                  <a:pt x="128850" y="1944555"/>
                  <a:pt x="102176" y="2049491"/>
                </a:cubicBezTo>
                <a:cubicBezTo>
                  <a:pt x="101760" y="2051296"/>
                  <a:pt x="101203" y="2053107"/>
                  <a:pt x="100787" y="2054912"/>
                </a:cubicBezTo>
                <a:cubicBezTo>
                  <a:pt x="97452" y="2067836"/>
                  <a:pt x="94393" y="2080625"/>
                  <a:pt x="91339" y="2093273"/>
                </a:cubicBezTo>
                <a:cubicBezTo>
                  <a:pt x="90226" y="2097856"/>
                  <a:pt x="89112" y="2102304"/>
                  <a:pt x="88139" y="2106894"/>
                </a:cubicBezTo>
                <a:cubicBezTo>
                  <a:pt x="85642" y="2117737"/>
                  <a:pt x="83140" y="2128439"/>
                  <a:pt x="80778" y="2139000"/>
                </a:cubicBezTo>
                <a:cubicBezTo>
                  <a:pt x="79664" y="2144000"/>
                  <a:pt x="78556" y="2149005"/>
                  <a:pt x="77443" y="2154010"/>
                </a:cubicBezTo>
                <a:cubicBezTo>
                  <a:pt x="74805" y="2165961"/>
                  <a:pt x="72303" y="2177912"/>
                  <a:pt x="69800" y="2189452"/>
                </a:cubicBezTo>
                <a:cubicBezTo>
                  <a:pt x="69108" y="2192787"/>
                  <a:pt x="68411" y="2195981"/>
                  <a:pt x="67719" y="2199316"/>
                </a:cubicBezTo>
                <a:cubicBezTo>
                  <a:pt x="59795" y="2237958"/>
                  <a:pt x="52850" y="2274513"/>
                  <a:pt x="47012" y="2308841"/>
                </a:cubicBezTo>
                <a:cubicBezTo>
                  <a:pt x="44234" y="2323992"/>
                  <a:pt x="41597" y="2339142"/>
                  <a:pt x="38813" y="2354569"/>
                </a:cubicBezTo>
                <a:cubicBezTo>
                  <a:pt x="37705" y="2363184"/>
                  <a:pt x="36592" y="2372081"/>
                  <a:pt x="35343" y="2380837"/>
                </a:cubicBezTo>
                <a:cubicBezTo>
                  <a:pt x="35343" y="2381253"/>
                  <a:pt x="35202" y="2381670"/>
                  <a:pt x="35202" y="2382086"/>
                </a:cubicBezTo>
                <a:cubicBezTo>
                  <a:pt x="29089" y="2428370"/>
                  <a:pt x="23668" y="2468952"/>
                  <a:pt x="19501" y="2503837"/>
                </a:cubicBezTo>
                <a:cubicBezTo>
                  <a:pt x="18669" y="2510506"/>
                  <a:pt x="17836" y="2517041"/>
                  <a:pt x="16998" y="2523711"/>
                </a:cubicBezTo>
                <a:cubicBezTo>
                  <a:pt x="16723" y="2526911"/>
                  <a:pt x="16447" y="2530247"/>
                  <a:pt x="16307" y="2533441"/>
                </a:cubicBezTo>
                <a:cubicBezTo>
                  <a:pt x="14777" y="2549148"/>
                  <a:pt x="13528" y="2563601"/>
                  <a:pt x="12831" y="2576109"/>
                </a:cubicBezTo>
                <a:cubicBezTo>
                  <a:pt x="12139" y="2585838"/>
                  <a:pt x="11442" y="2594460"/>
                  <a:pt x="10744" y="2602237"/>
                </a:cubicBezTo>
                <a:cubicBezTo>
                  <a:pt x="6442" y="2654916"/>
                  <a:pt x="2269" y="2708702"/>
                  <a:pt x="1994" y="2763743"/>
                </a:cubicBezTo>
                <a:cubicBezTo>
                  <a:pt x="-4260" y="2928578"/>
                  <a:pt x="4215" y="3103008"/>
                  <a:pt x="27144" y="3281880"/>
                </a:cubicBezTo>
                <a:cubicBezTo>
                  <a:pt x="70216" y="3640053"/>
                  <a:pt x="184430" y="4014202"/>
                  <a:pt x="360201" y="4358607"/>
                </a:cubicBezTo>
                <a:cubicBezTo>
                  <a:pt x="534303" y="4704266"/>
                  <a:pt x="775794" y="5015040"/>
                  <a:pt x="1039791" y="5266607"/>
                </a:cubicBezTo>
                <a:cubicBezTo>
                  <a:pt x="1171377" y="5393222"/>
                  <a:pt x="1310459" y="5503439"/>
                  <a:pt x="1448573" y="5599202"/>
                </a:cubicBezTo>
                <a:cubicBezTo>
                  <a:pt x="1516661" y="5648405"/>
                  <a:pt x="1587104" y="5690235"/>
                  <a:pt x="1654219" y="5732346"/>
                </a:cubicBezTo>
                <a:cubicBezTo>
                  <a:pt x="1688816" y="5751805"/>
                  <a:pt x="1722716" y="5770988"/>
                  <a:pt x="1755925" y="5789749"/>
                </a:cubicBezTo>
                <a:cubicBezTo>
                  <a:pt x="1772599" y="5799062"/>
                  <a:pt x="1789133" y="5808235"/>
                  <a:pt x="1805667" y="5817272"/>
                </a:cubicBezTo>
                <a:cubicBezTo>
                  <a:pt x="1822482" y="5825613"/>
                  <a:pt x="1839016" y="5833947"/>
                  <a:pt x="1855550" y="5842287"/>
                </a:cubicBezTo>
                <a:cubicBezTo>
                  <a:pt x="2052298" y="5942083"/>
                  <a:pt x="2233486" y="6010739"/>
                  <a:pt x="2382021" y="6057580"/>
                </a:cubicBezTo>
                <a:cubicBezTo>
                  <a:pt x="2406755" y="6066336"/>
                  <a:pt x="2438433" y="6075368"/>
                  <a:pt x="2475950" y="6085654"/>
                </a:cubicBezTo>
                <a:cubicBezTo>
                  <a:pt x="2490954" y="6089962"/>
                  <a:pt x="2505683" y="6093994"/>
                  <a:pt x="2519720" y="6097745"/>
                </a:cubicBezTo>
                <a:cubicBezTo>
                  <a:pt x="2536951" y="6102469"/>
                  <a:pt x="2553069" y="6106918"/>
                  <a:pt x="2568770" y="6111226"/>
                </a:cubicBezTo>
                <a:cubicBezTo>
                  <a:pt x="2569321" y="6111366"/>
                  <a:pt x="2569878" y="6111501"/>
                  <a:pt x="2570435" y="6111642"/>
                </a:cubicBezTo>
                <a:cubicBezTo>
                  <a:pt x="2570435" y="6111642"/>
                  <a:pt x="2570576" y="6111642"/>
                  <a:pt x="2570576" y="6111642"/>
                </a:cubicBezTo>
                <a:cubicBezTo>
                  <a:pt x="2573213" y="6112339"/>
                  <a:pt x="2576132" y="6113172"/>
                  <a:pt x="2578635" y="6113869"/>
                </a:cubicBezTo>
                <a:cubicBezTo>
                  <a:pt x="2589747" y="6116647"/>
                  <a:pt x="2600449" y="6119150"/>
                  <a:pt x="2610729" y="6121371"/>
                </a:cubicBezTo>
                <a:cubicBezTo>
                  <a:pt x="2641576" y="6128738"/>
                  <a:pt x="2674644" y="6136246"/>
                  <a:pt x="2709798" y="6143608"/>
                </a:cubicBezTo>
                <a:cubicBezTo>
                  <a:pt x="2711187" y="6143889"/>
                  <a:pt x="2712717" y="6144305"/>
                  <a:pt x="2714106" y="6144581"/>
                </a:cubicBezTo>
                <a:cubicBezTo>
                  <a:pt x="2736618" y="6149586"/>
                  <a:pt x="2753844" y="6153618"/>
                  <a:pt x="2765654" y="6155424"/>
                </a:cubicBezTo>
                <a:cubicBezTo>
                  <a:pt x="2777469" y="6157510"/>
                  <a:pt x="2783442" y="6158483"/>
                  <a:pt x="2783442" y="6158483"/>
                </a:cubicBezTo>
                <a:cubicBezTo>
                  <a:pt x="2784274" y="6158618"/>
                  <a:pt x="2785247" y="6158618"/>
                  <a:pt x="2786079" y="6158759"/>
                </a:cubicBezTo>
                <a:cubicBezTo>
                  <a:pt x="2924610" y="6184887"/>
                  <a:pt x="3089679" y="6207680"/>
                  <a:pt x="3275731" y="6216718"/>
                </a:cubicBezTo>
                <a:cubicBezTo>
                  <a:pt x="3312691" y="6217691"/>
                  <a:pt x="3350348" y="6218523"/>
                  <a:pt x="3388696" y="6219637"/>
                </a:cubicBezTo>
                <a:cubicBezTo>
                  <a:pt x="3407868" y="6220053"/>
                  <a:pt x="3427320" y="6220469"/>
                  <a:pt x="3446914" y="6220885"/>
                </a:cubicBezTo>
                <a:cubicBezTo>
                  <a:pt x="3466507" y="6220469"/>
                  <a:pt x="3486235" y="6219912"/>
                  <a:pt x="3506104" y="6219496"/>
                </a:cubicBezTo>
                <a:cubicBezTo>
                  <a:pt x="3545982" y="6218383"/>
                  <a:pt x="3586417" y="6217275"/>
                  <a:pt x="3627544" y="6216161"/>
                </a:cubicBezTo>
                <a:cubicBezTo>
                  <a:pt x="3668536" y="6213102"/>
                  <a:pt x="3710219" y="6210048"/>
                  <a:pt x="3752460" y="6206989"/>
                </a:cubicBezTo>
                <a:cubicBezTo>
                  <a:pt x="3921005" y="6191141"/>
                  <a:pt x="4098576" y="6166266"/>
                  <a:pt x="4277817" y="6121512"/>
                </a:cubicBezTo>
                <a:cubicBezTo>
                  <a:pt x="4457129" y="6077662"/>
                  <a:pt x="4639150" y="6018211"/>
                  <a:pt x="4817419" y="5943037"/>
                </a:cubicBezTo>
                <a:lnTo>
                  <a:pt x="4931581" y="5889124"/>
                </a:lnTo>
                <a:lnTo>
                  <a:pt x="4931581" y="5323260"/>
                </a:lnTo>
                <a:lnTo>
                  <a:pt x="4837261" y="5378510"/>
                </a:lnTo>
                <a:cubicBezTo>
                  <a:pt x="4616685" y="5494528"/>
                  <a:pt x="4382861" y="5580057"/>
                  <a:pt x="4154431" y="5636032"/>
                </a:cubicBezTo>
                <a:cubicBezTo>
                  <a:pt x="4002010" y="5674393"/>
                  <a:pt x="3850972" y="5695100"/>
                  <a:pt x="3707441" y="5708721"/>
                </a:cubicBezTo>
                <a:cubicBezTo>
                  <a:pt x="3671449" y="5711364"/>
                  <a:pt x="3636025" y="5714001"/>
                  <a:pt x="3601005" y="5716645"/>
                </a:cubicBezTo>
                <a:cubicBezTo>
                  <a:pt x="3565992" y="5717618"/>
                  <a:pt x="3531394" y="5718450"/>
                  <a:pt x="3497488" y="5719423"/>
                </a:cubicBezTo>
                <a:cubicBezTo>
                  <a:pt x="3480538" y="5719839"/>
                  <a:pt x="3463723" y="5720255"/>
                  <a:pt x="3446914" y="5720677"/>
                </a:cubicBezTo>
                <a:cubicBezTo>
                  <a:pt x="3430239" y="5720255"/>
                  <a:pt x="3413705" y="5719839"/>
                  <a:pt x="3397312" y="5719423"/>
                </a:cubicBezTo>
                <a:cubicBezTo>
                  <a:pt x="3364520" y="5718591"/>
                  <a:pt x="3332419" y="5717893"/>
                  <a:pt x="3300881" y="5717061"/>
                </a:cubicBezTo>
                <a:cubicBezTo>
                  <a:pt x="3111910" y="5707748"/>
                  <a:pt x="2948652" y="5681901"/>
                  <a:pt x="2818871" y="5654659"/>
                </a:cubicBezTo>
                <a:cubicBezTo>
                  <a:pt x="2800392" y="5650486"/>
                  <a:pt x="2778161" y="5645480"/>
                  <a:pt x="2752314" y="5639649"/>
                </a:cubicBezTo>
                <a:cubicBezTo>
                  <a:pt x="2746341" y="5638260"/>
                  <a:pt x="2739947" y="5636865"/>
                  <a:pt x="2733559" y="5635476"/>
                </a:cubicBezTo>
                <a:cubicBezTo>
                  <a:pt x="2722305" y="5632838"/>
                  <a:pt x="2711328" y="5630195"/>
                  <a:pt x="2700766" y="5627557"/>
                </a:cubicBezTo>
                <a:cubicBezTo>
                  <a:pt x="2699793" y="5627276"/>
                  <a:pt x="2698961" y="5627001"/>
                  <a:pt x="2697988" y="5626719"/>
                </a:cubicBezTo>
                <a:cubicBezTo>
                  <a:pt x="2669504" y="5618660"/>
                  <a:pt x="2643522" y="5611568"/>
                  <a:pt x="2620177" y="5605180"/>
                </a:cubicBezTo>
                <a:cubicBezTo>
                  <a:pt x="2594887" y="5598088"/>
                  <a:pt x="2568214" y="5590164"/>
                  <a:pt x="2540005" y="5581273"/>
                </a:cubicBezTo>
                <a:cubicBezTo>
                  <a:pt x="2539032" y="5580992"/>
                  <a:pt x="2538059" y="5580575"/>
                  <a:pt x="2537086" y="5580300"/>
                </a:cubicBezTo>
                <a:cubicBezTo>
                  <a:pt x="2499851" y="5568068"/>
                  <a:pt x="2479982" y="5561398"/>
                  <a:pt x="2479982" y="5561398"/>
                </a:cubicBezTo>
                <a:cubicBezTo>
                  <a:pt x="2479285" y="5561117"/>
                  <a:pt x="2478452" y="5560982"/>
                  <a:pt x="2477755" y="5560841"/>
                </a:cubicBezTo>
                <a:cubicBezTo>
                  <a:pt x="2364655" y="5522200"/>
                  <a:pt x="2233486" y="5469667"/>
                  <a:pt x="2092874" y="5398368"/>
                </a:cubicBezTo>
                <a:cubicBezTo>
                  <a:pt x="2078837" y="5391417"/>
                  <a:pt x="2064665" y="5384331"/>
                  <a:pt x="2050352" y="5377239"/>
                </a:cubicBezTo>
                <a:cubicBezTo>
                  <a:pt x="2036462" y="5369456"/>
                  <a:pt x="2022425" y="5361672"/>
                  <a:pt x="2008112" y="5353748"/>
                </a:cubicBezTo>
                <a:cubicBezTo>
                  <a:pt x="1979768" y="5337771"/>
                  <a:pt x="1950868" y="5321507"/>
                  <a:pt x="1921410" y="5304967"/>
                </a:cubicBezTo>
                <a:cubicBezTo>
                  <a:pt x="1864582" y="5268828"/>
                  <a:pt x="1804419" y="5233527"/>
                  <a:pt x="1746477" y="5191557"/>
                </a:cubicBezTo>
                <a:cubicBezTo>
                  <a:pt x="1629069" y="5110106"/>
                  <a:pt x="1510407" y="5016430"/>
                  <a:pt x="1398415" y="4908300"/>
                </a:cubicBezTo>
                <a:cubicBezTo>
                  <a:pt x="1173598" y="4693845"/>
                  <a:pt x="967677" y="4429355"/>
                  <a:pt x="819839" y="4135396"/>
                </a:cubicBezTo>
                <a:cubicBezTo>
                  <a:pt x="670612" y="3842551"/>
                  <a:pt x="573208" y="3524831"/>
                  <a:pt x="536805" y="3220035"/>
                </a:cubicBezTo>
                <a:cubicBezTo>
                  <a:pt x="517353" y="3067983"/>
                  <a:pt x="509845" y="2919130"/>
                  <a:pt x="515407" y="2778337"/>
                </a:cubicBezTo>
                <a:cubicBezTo>
                  <a:pt x="515407" y="2744425"/>
                  <a:pt x="517353" y="2711064"/>
                  <a:pt x="519849" y="2678266"/>
                </a:cubicBezTo>
                <a:cubicBezTo>
                  <a:pt x="519849" y="2677850"/>
                  <a:pt x="519990" y="2677569"/>
                  <a:pt x="519990" y="2677153"/>
                </a:cubicBezTo>
                <a:cubicBezTo>
                  <a:pt x="519990" y="2677153"/>
                  <a:pt x="520963" y="2664505"/>
                  <a:pt x="522768" y="2640738"/>
                </a:cubicBezTo>
                <a:cubicBezTo>
                  <a:pt x="524439" y="2621004"/>
                  <a:pt x="525962" y="2601546"/>
                  <a:pt x="527351" y="2582087"/>
                </a:cubicBezTo>
                <a:cubicBezTo>
                  <a:pt x="528190" y="2573331"/>
                  <a:pt x="529297" y="2564017"/>
                  <a:pt x="530411" y="2554153"/>
                </a:cubicBezTo>
                <a:cubicBezTo>
                  <a:pt x="533746" y="2528160"/>
                  <a:pt x="537081" y="2502307"/>
                  <a:pt x="540416" y="2477011"/>
                </a:cubicBezTo>
                <a:cubicBezTo>
                  <a:pt x="541248" y="2470341"/>
                  <a:pt x="542086" y="2463812"/>
                  <a:pt x="542918" y="2457277"/>
                </a:cubicBezTo>
                <a:cubicBezTo>
                  <a:pt x="543053" y="2455888"/>
                  <a:pt x="543194" y="2454639"/>
                  <a:pt x="543475" y="2453385"/>
                </a:cubicBezTo>
                <a:cubicBezTo>
                  <a:pt x="546529" y="2433094"/>
                  <a:pt x="550004" y="2411414"/>
                  <a:pt x="554031" y="2388756"/>
                </a:cubicBezTo>
                <a:cubicBezTo>
                  <a:pt x="554312" y="2387226"/>
                  <a:pt x="554588" y="2385702"/>
                  <a:pt x="554863" y="2384313"/>
                </a:cubicBezTo>
                <a:cubicBezTo>
                  <a:pt x="559868" y="2355119"/>
                  <a:pt x="565425" y="2326770"/>
                  <a:pt x="571121" y="2298971"/>
                </a:cubicBezTo>
                <a:cubicBezTo>
                  <a:pt x="571954" y="2295079"/>
                  <a:pt x="572792" y="2291187"/>
                  <a:pt x="573624" y="2287296"/>
                </a:cubicBezTo>
                <a:cubicBezTo>
                  <a:pt x="575429" y="2278404"/>
                  <a:pt x="577375" y="2269648"/>
                  <a:pt x="579321" y="2260892"/>
                </a:cubicBezTo>
                <a:cubicBezTo>
                  <a:pt x="580429" y="2255611"/>
                  <a:pt x="581683" y="2250465"/>
                  <a:pt x="582797" y="2245044"/>
                </a:cubicBezTo>
                <a:cubicBezTo>
                  <a:pt x="584602" y="2237126"/>
                  <a:pt x="586407" y="2229342"/>
                  <a:pt x="588212" y="2221693"/>
                </a:cubicBezTo>
                <a:cubicBezTo>
                  <a:pt x="589326" y="2216694"/>
                  <a:pt x="590574" y="2211689"/>
                  <a:pt x="591828" y="2206548"/>
                </a:cubicBezTo>
                <a:cubicBezTo>
                  <a:pt x="594050" y="2197236"/>
                  <a:pt x="596412" y="2187922"/>
                  <a:pt x="598633" y="2178750"/>
                </a:cubicBezTo>
                <a:cubicBezTo>
                  <a:pt x="599471" y="2175690"/>
                  <a:pt x="600163" y="2172631"/>
                  <a:pt x="600995" y="2169436"/>
                </a:cubicBezTo>
                <a:cubicBezTo>
                  <a:pt x="637814" y="2025168"/>
                  <a:pt x="680611" y="1905081"/>
                  <a:pt x="717711" y="1814189"/>
                </a:cubicBezTo>
                <a:cubicBezTo>
                  <a:pt x="718409" y="1812243"/>
                  <a:pt x="719241" y="1810438"/>
                  <a:pt x="719933" y="1808492"/>
                </a:cubicBezTo>
                <a:cubicBezTo>
                  <a:pt x="734245" y="1774023"/>
                  <a:pt x="749114" y="1738998"/>
                  <a:pt x="765092" y="1703556"/>
                </a:cubicBezTo>
                <a:cubicBezTo>
                  <a:pt x="772459" y="1687714"/>
                  <a:pt x="779129" y="1673671"/>
                  <a:pt x="784544" y="1661580"/>
                </a:cubicBezTo>
                <a:cubicBezTo>
                  <a:pt x="786631" y="1657272"/>
                  <a:pt x="788436" y="1653105"/>
                  <a:pt x="790241" y="1649213"/>
                </a:cubicBezTo>
                <a:cubicBezTo>
                  <a:pt x="810948" y="1605847"/>
                  <a:pt x="833038" y="1562206"/>
                  <a:pt x="857356" y="1518284"/>
                </a:cubicBezTo>
                <a:cubicBezTo>
                  <a:pt x="925994" y="1394728"/>
                  <a:pt x="1006858" y="1268669"/>
                  <a:pt x="1101068" y="1145664"/>
                </a:cubicBezTo>
                <a:cubicBezTo>
                  <a:pt x="1290455" y="900633"/>
                  <a:pt x="1535275" y="670189"/>
                  <a:pt x="1814007" y="487425"/>
                </a:cubicBezTo>
                <a:cubicBezTo>
                  <a:pt x="2092874" y="304521"/>
                  <a:pt x="2404809" y="173175"/>
                  <a:pt x="2708825" y="95482"/>
                </a:cubicBezTo>
                <a:cubicBezTo>
                  <a:pt x="2861387" y="57960"/>
                  <a:pt x="3011593" y="33636"/>
                  <a:pt x="3155123" y="18761"/>
                </a:cubicBezTo>
                <a:cubicBezTo>
                  <a:pt x="3227103" y="13762"/>
                  <a:pt x="3296989" y="6811"/>
                  <a:pt x="3365071" y="6811"/>
                </a:cubicBezTo>
                <a:cubicBezTo>
                  <a:pt x="3392582" y="6529"/>
                  <a:pt x="3419818" y="5005"/>
                  <a:pt x="3446638" y="5005"/>
                </a:cubicBezTo>
                <a:close/>
              </a:path>
            </a:pathLst>
          </a:custGeom>
          <a:solidFill>
            <a:srgbClr val="F1F2F2"/>
          </a:solidFill>
          <a:ln w="2370" cap="flat">
            <a:noFill/>
            <a:prstDash val="solid"/>
            <a:miter/>
          </a:ln>
        </p:spPr>
        <p:txBody>
          <a:bodyPr rtlCol="0" anchor="ctr"/>
          <a:lstStyle/>
          <a:p>
            <a:endParaRPr lang="en-US"/>
          </a:p>
        </p:txBody>
      </p:sp>
      <p:sp>
        <p:nvSpPr>
          <p:cNvPr id="16" name="Rectangle 15">
            <a:extLst>
              <a:ext uri="{FF2B5EF4-FFF2-40B4-BE49-F238E27FC236}">
                <a16:creationId xmlns:a16="http://schemas.microsoft.com/office/drawing/2014/main" id="{3E73CA81-9E8C-3D41-A539-D354B8A0B8A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1" name="Text Placeholder 17">
            <a:extLst>
              <a:ext uri="{FF2B5EF4-FFF2-40B4-BE49-F238E27FC236}">
                <a16:creationId xmlns:a16="http://schemas.microsoft.com/office/drawing/2014/main" id="{F6E40649-9607-8F48-8B1F-73B62000B89A}"/>
              </a:ext>
            </a:extLst>
          </p:cNvPr>
          <p:cNvSpPr>
            <a:spLocks noGrp="1"/>
          </p:cNvSpPr>
          <p:nvPr>
            <p:ph type="body" sz="quarter" idx="18" hasCustomPrompt="1"/>
          </p:nvPr>
        </p:nvSpPr>
        <p:spPr>
          <a:xfrm>
            <a:off x="5291744" y="611725"/>
            <a:ext cx="5597930" cy="5775219"/>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22" name="Text Placeholder 23">
            <a:extLst>
              <a:ext uri="{FF2B5EF4-FFF2-40B4-BE49-F238E27FC236}">
                <a16:creationId xmlns:a16="http://schemas.microsoft.com/office/drawing/2014/main" id="{3B02B759-DDAA-E343-86AF-536FCE0D18B0}"/>
              </a:ext>
            </a:extLst>
          </p:cNvPr>
          <p:cNvSpPr>
            <a:spLocks noGrp="1"/>
          </p:cNvSpPr>
          <p:nvPr>
            <p:ph type="body" sz="quarter" idx="16" hasCustomPrompt="1"/>
          </p:nvPr>
        </p:nvSpPr>
        <p:spPr>
          <a:xfrm>
            <a:off x="774354" y="608292"/>
            <a:ext cx="4163428" cy="5778781"/>
          </a:xfrm>
        </p:spPr>
        <p:txBody>
          <a:bodyPr>
            <a:normAutofit/>
          </a:bodyPr>
          <a:lstStyle>
            <a:lvl1pPr marL="0" indent="0" algn="l">
              <a:buNone/>
              <a:defRPr sz="3600" b="1" i="0">
                <a:solidFill>
                  <a:srgbClr val="84BA41"/>
                </a:solidFill>
                <a:latin typeface="+mn-lt"/>
              </a:defRPr>
            </a:lvl1pPr>
          </a:lstStyle>
          <a:p>
            <a:pPr lvl="0"/>
            <a:r>
              <a:rPr lang="en-US"/>
              <a:t>Heading</a:t>
            </a:r>
          </a:p>
        </p:txBody>
      </p:sp>
      <p:grpSp>
        <p:nvGrpSpPr>
          <p:cNvPr id="26" name="Group 25">
            <a:extLst>
              <a:ext uri="{FF2B5EF4-FFF2-40B4-BE49-F238E27FC236}">
                <a16:creationId xmlns:a16="http://schemas.microsoft.com/office/drawing/2014/main" id="{ACE97815-52E1-7440-84FA-810C453C4DCB}"/>
              </a:ext>
            </a:extLst>
          </p:cNvPr>
          <p:cNvGrpSpPr/>
          <p:nvPr userDrawn="1"/>
        </p:nvGrpSpPr>
        <p:grpSpPr>
          <a:xfrm>
            <a:off x="11713600" y="2218041"/>
            <a:ext cx="474200" cy="4867482"/>
            <a:chOff x="1009808" y="-71087"/>
            <a:chExt cx="474200" cy="4867482"/>
          </a:xfrm>
        </p:grpSpPr>
        <p:sp>
          <p:nvSpPr>
            <p:cNvPr id="27" name="Graphic 4">
              <a:extLst>
                <a:ext uri="{FF2B5EF4-FFF2-40B4-BE49-F238E27FC236}">
                  <a16:creationId xmlns:a16="http://schemas.microsoft.com/office/drawing/2014/main" id="{60D6F5C6-7481-2341-96D6-969B4FE0B77A}"/>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28" name="Text Box 5">
              <a:extLst>
                <a:ext uri="{FF2B5EF4-FFF2-40B4-BE49-F238E27FC236}">
                  <a16:creationId xmlns:a16="http://schemas.microsoft.com/office/drawing/2014/main" id="{4AE3FFDF-1554-0546-8133-FF8CA980CDD2}"/>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339649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693B33-402D-2141-B743-DF6974306307}"/>
              </a:ext>
            </a:extLst>
          </p:cNvPr>
          <p:cNvSpPr>
            <a:spLocks/>
          </p:cNvSpPr>
          <p:nvPr userDrawn="1"/>
        </p:nvSpPr>
        <p:spPr>
          <a:xfrm>
            <a:off x="353961" y="329381"/>
            <a:ext cx="11453646" cy="2072249"/>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13">
            <a:extLst>
              <a:ext uri="{FF2B5EF4-FFF2-40B4-BE49-F238E27FC236}">
                <a16:creationId xmlns:a16="http://schemas.microsoft.com/office/drawing/2014/main" id="{25321615-55EE-7F47-A3E6-B3AC0DE2F661}"/>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5" name="Text Placeholder 17">
            <a:extLst>
              <a:ext uri="{FF2B5EF4-FFF2-40B4-BE49-F238E27FC236}">
                <a16:creationId xmlns:a16="http://schemas.microsoft.com/office/drawing/2014/main" id="{86D2150B-80CB-5441-868B-D502A91F6CCA}"/>
              </a:ext>
            </a:extLst>
          </p:cNvPr>
          <p:cNvSpPr>
            <a:spLocks noGrp="1"/>
          </p:cNvSpPr>
          <p:nvPr>
            <p:ph type="body" sz="quarter" idx="18" hasCustomPrompt="1"/>
          </p:nvPr>
        </p:nvSpPr>
        <p:spPr>
          <a:xfrm>
            <a:off x="567560" y="2680138"/>
            <a:ext cx="11041782" cy="3294990"/>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6" name="Text Placeholder 23">
            <a:extLst>
              <a:ext uri="{FF2B5EF4-FFF2-40B4-BE49-F238E27FC236}">
                <a16:creationId xmlns:a16="http://schemas.microsoft.com/office/drawing/2014/main" id="{B316D977-9858-BE4E-96EF-05B8D6436BA4}"/>
              </a:ext>
            </a:extLst>
          </p:cNvPr>
          <p:cNvSpPr>
            <a:spLocks noGrp="1"/>
          </p:cNvSpPr>
          <p:nvPr>
            <p:ph type="body" sz="quarter" idx="16" hasCustomPrompt="1"/>
          </p:nvPr>
        </p:nvSpPr>
        <p:spPr>
          <a:xfrm>
            <a:off x="568718" y="661585"/>
            <a:ext cx="10979962" cy="1182981"/>
          </a:xfrm>
        </p:spPr>
        <p:txBody>
          <a:bodyPr>
            <a:normAutofit/>
          </a:bodyPr>
          <a:lstStyle>
            <a:lvl1pPr marL="0" indent="0" algn="l">
              <a:buNone/>
              <a:defRPr sz="3600" b="1" i="0">
                <a:solidFill>
                  <a:schemeClr val="bg1"/>
                </a:solidFill>
                <a:latin typeface="+mn-lt"/>
              </a:defRPr>
            </a:lvl1pPr>
          </a:lstStyle>
          <a:p>
            <a:pPr lvl="0"/>
            <a:r>
              <a:rPr lang="en-US"/>
              <a:t>Heading</a:t>
            </a:r>
          </a:p>
        </p:txBody>
      </p:sp>
      <p:sp>
        <p:nvSpPr>
          <p:cNvPr id="20" name="Text Box 5">
            <a:extLst>
              <a:ext uri="{FF2B5EF4-FFF2-40B4-BE49-F238E27FC236}">
                <a16:creationId xmlns:a16="http://schemas.microsoft.com/office/drawing/2014/main" id="{5DE207C9-2483-6644-B181-6C79E5AE0BD7}"/>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8202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tement/quote slide">
    <p:spTree>
      <p:nvGrpSpPr>
        <p:cNvPr id="1" name=""/>
        <p:cNvGrpSpPr/>
        <p:nvPr/>
      </p:nvGrpSpPr>
      <p:grpSpPr>
        <a:xfrm>
          <a:off x="0" y="0"/>
          <a:ext cx="0" cy="0"/>
          <a:chOff x="0" y="0"/>
          <a:chExt cx="0" cy="0"/>
        </a:xfrm>
      </p:grpSpPr>
      <p:sp>
        <p:nvSpPr>
          <p:cNvPr id="15" name="Graphic 4">
            <a:extLst>
              <a:ext uri="{FF2B5EF4-FFF2-40B4-BE49-F238E27FC236}">
                <a16:creationId xmlns:a16="http://schemas.microsoft.com/office/drawing/2014/main" id="{8A9F53ED-30E8-5740-B6D2-5F5096591C92}"/>
              </a:ext>
            </a:extLst>
          </p:cNvPr>
          <p:cNvSpPr/>
          <p:nvPr userDrawn="1"/>
        </p:nvSpPr>
        <p:spPr>
          <a:xfrm flipH="1">
            <a:off x="0" y="0"/>
            <a:ext cx="6257396" cy="6220885"/>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solidFill>
          <a:ln w="2370" cap="flat">
            <a:noFill/>
            <a:prstDash val="solid"/>
            <a:miter/>
          </a:ln>
        </p:spPr>
        <p:txBody>
          <a:bodyPr rtlCol="0" anchor="ctr"/>
          <a:lstStyle/>
          <a:p>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2161309" y="775855"/>
            <a:ext cx="9646298" cy="3540688"/>
          </a:xfrm>
        </p:spPr>
        <p:txBody>
          <a:bodyPr anchor="ctr">
            <a:normAutofit/>
          </a:bodyPr>
          <a:lstStyle>
            <a:lvl1pPr marL="12700" indent="-12700">
              <a:buNone/>
              <a:tabLst/>
              <a:defRPr sz="36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Your text here…</a:t>
            </a:r>
            <a:endParaRPr lang="en-US"/>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0" name="Rectangle 9">
            <a:extLst>
              <a:ext uri="{FF2B5EF4-FFF2-40B4-BE49-F238E27FC236}">
                <a16:creationId xmlns:a16="http://schemas.microsoft.com/office/drawing/2014/main" id="{48E36943-5030-0147-B12D-0979C6729396}"/>
              </a:ext>
            </a:extLst>
          </p:cNvPr>
          <p:cNvSpPr/>
          <p:nvPr userDrawn="1"/>
        </p:nvSpPr>
        <p:spPr>
          <a:xfrm>
            <a:off x="-1" y="0"/>
            <a:ext cx="1355393" cy="6857999"/>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1" name="Group 10">
            <a:extLst>
              <a:ext uri="{FF2B5EF4-FFF2-40B4-BE49-F238E27FC236}">
                <a16:creationId xmlns:a16="http://schemas.microsoft.com/office/drawing/2014/main" id="{3F1E486B-C209-7B46-AE9F-FF5D471B57E7}"/>
              </a:ext>
            </a:extLst>
          </p:cNvPr>
          <p:cNvGrpSpPr/>
          <p:nvPr userDrawn="1"/>
        </p:nvGrpSpPr>
        <p:grpSpPr>
          <a:xfrm>
            <a:off x="1118293" y="0"/>
            <a:ext cx="474200" cy="4867482"/>
            <a:chOff x="1009808" y="-71087"/>
            <a:chExt cx="474200" cy="4867482"/>
          </a:xfrm>
        </p:grpSpPr>
        <p:sp>
          <p:nvSpPr>
            <p:cNvPr id="12" name="Graphic 4">
              <a:extLst>
                <a:ext uri="{FF2B5EF4-FFF2-40B4-BE49-F238E27FC236}">
                  <a16:creationId xmlns:a16="http://schemas.microsoft.com/office/drawing/2014/main" id="{A5BFAD9C-D161-D046-A7AE-1025251FD766}"/>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4" name="Text Box 5">
              <a:extLst>
                <a:ext uri="{FF2B5EF4-FFF2-40B4-BE49-F238E27FC236}">
                  <a16:creationId xmlns:a16="http://schemas.microsoft.com/office/drawing/2014/main" id="{6151A5DA-353C-1741-8F09-88AC919A6C5B}"/>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907487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256BE81-5250-E543-8A71-D732E60FD44A}"/>
              </a:ext>
            </a:extLst>
          </p:cNvPr>
          <p:cNvSpPr>
            <a:spLocks/>
          </p:cNvSpPr>
          <p:nvPr userDrawn="1"/>
        </p:nvSpPr>
        <p:spPr>
          <a:xfrm>
            <a:off x="353961" y="329380"/>
            <a:ext cx="11453646" cy="2531801"/>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Text Placeholder 17">
            <a:extLst>
              <a:ext uri="{FF2B5EF4-FFF2-40B4-BE49-F238E27FC236}">
                <a16:creationId xmlns:a16="http://schemas.microsoft.com/office/drawing/2014/main" id="{668A9CD7-8603-3F46-B793-27E188D60526}"/>
              </a:ext>
            </a:extLst>
          </p:cNvPr>
          <p:cNvSpPr>
            <a:spLocks noGrp="1"/>
          </p:cNvSpPr>
          <p:nvPr>
            <p:ph type="body" sz="quarter" idx="18" hasCustomPrompt="1"/>
          </p:nvPr>
        </p:nvSpPr>
        <p:spPr>
          <a:xfrm>
            <a:off x="712706" y="3569315"/>
            <a:ext cx="6292778" cy="2271033"/>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6" name="Text Placeholder 23">
            <a:extLst>
              <a:ext uri="{FF2B5EF4-FFF2-40B4-BE49-F238E27FC236}">
                <a16:creationId xmlns:a16="http://schemas.microsoft.com/office/drawing/2014/main" id="{B842FAF1-DCA7-B94C-9621-5BFF9BF14449}"/>
              </a:ext>
            </a:extLst>
          </p:cNvPr>
          <p:cNvSpPr>
            <a:spLocks noGrp="1"/>
          </p:cNvSpPr>
          <p:nvPr>
            <p:ph type="body" sz="quarter" idx="16" hasCustomPrompt="1"/>
          </p:nvPr>
        </p:nvSpPr>
        <p:spPr>
          <a:xfrm>
            <a:off x="712183" y="907301"/>
            <a:ext cx="6293301" cy="1688415"/>
          </a:xfrm>
        </p:spPr>
        <p:txBody>
          <a:bodyPr>
            <a:normAutofit/>
          </a:bodyPr>
          <a:lstStyle>
            <a:lvl1pPr marL="0" indent="0" algn="l">
              <a:buNone/>
              <a:defRPr sz="3600" b="0" i="0">
                <a:solidFill>
                  <a:schemeClr val="bg1"/>
                </a:solidFill>
                <a:latin typeface="+mn-lt"/>
              </a:defRPr>
            </a:lvl1pPr>
          </a:lstStyle>
          <a:p>
            <a:pPr lvl="0"/>
            <a:r>
              <a:rPr lang="en-US"/>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26729" y="1308991"/>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35029" y="1481931"/>
            <a:ext cx="5130800" cy="3913188"/>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19" name="Text Box 5">
            <a:extLst>
              <a:ext uri="{FF2B5EF4-FFF2-40B4-BE49-F238E27FC236}">
                <a16:creationId xmlns:a16="http://schemas.microsoft.com/office/drawing/2014/main" id="{3D743185-87F3-8D4F-9A8A-683018D936D8}"/>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98B3AA-F197-3540-8E83-6550CC21E490}"/>
              </a:ext>
            </a:extLst>
          </p:cNvPr>
          <p:cNvSpPr>
            <a:spLocks/>
          </p:cNvSpPr>
          <p:nvPr userDrawn="1"/>
        </p:nvSpPr>
        <p:spPr>
          <a:xfrm>
            <a:off x="353961" y="329380"/>
            <a:ext cx="11453646" cy="2531801"/>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Rectangle 16">
            <a:extLst>
              <a:ext uri="{FF2B5EF4-FFF2-40B4-BE49-F238E27FC236}">
                <a16:creationId xmlns:a16="http://schemas.microsoft.com/office/drawing/2014/main" id="{4EBB6A3E-405E-6C40-9213-3778C0CC379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2938" y="348108"/>
            <a:ext cx="3742800" cy="5854425"/>
          </a:xfrm>
          <a:prstGeom prst="rect">
            <a:avLst/>
          </a:prstGeom>
        </p:spPr>
      </p:pic>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829079" y="1276454"/>
            <a:ext cx="2266512" cy="3978298"/>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12706" y="3569315"/>
            <a:ext cx="6292778" cy="2271033"/>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12183" y="907301"/>
            <a:ext cx="6293301" cy="1688415"/>
          </a:xfrm>
        </p:spPr>
        <p:txBody>
          <a:bodyPr>
            <a:normAutofit/>
          </a:bodyPr>
          <a:lstStyle>
            <a:lvl1pPr marL="0" indent="0" algn="l">
              <a:buNone/>
              <a:defRPr sz="3600" b="0" i="0">
                <a:solidFill>
                  <a:schemeClr val="bg1"/>
                </a:solidFill>
                <a:latin typeface="+mn-lt"/>
              </a:defRPr>
            </a:lvl1pPr>
          </a:lstStyle>
          <a:p>
            <a:pPr lvl="0"/>
            <a:r>
              <a:rPr lang="en-US"/>
              <a:t>Phone Preview</a:t>
            </a:r>
          </a:p>
        </p:txBody>
      </p:sp>
      <p:sp>
        <p:nvSpPr>
          <p:cNvPr id="20" name="Text Box 5">
            <a:extLst>
              <a:ext uri="{FF2B5EF4-FFF2-40B4-BE49-F238E27FC236}">
                <a16:creationId xmlns:a16="http://schemas.microsoft.com/office/drawing/2014/main" id="{58950C1E-80BE-9F44-A610-D16612E6E443}"/>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  Point Slide ">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D9CE78E-879F-E141-8DDB-5C4694D3F5F6}"/>
              </a:ext>
            </a:extLst>
          </p:cNvPr>
          <p:cNvSpPr>
            <a:spLocks/>
          </p:cNvSpPr>
          <p:nvPr userDrawn="1"/>
        </p:nvSpPr>
        <p:spPr>
          <a:xfrm flipH="1">
            <a:off x="5099761" y="0"/>
            <a:ext cx="6429235" cy="685800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Graphic 4">
            <a:extLst>
              <a:ext uri="{FF2B5EF4-FFF2-40B4-BE49-F238E27FC236}">
                <a16:creationId xmlns:a16="http://schemas.microsoft.com/office/drawing/2014/main" id="{6E746D53-FE31-1E4C-89A4-409070EF164F}"/>
              </a:ext>
            </a:extLst>
          </p:cNvPr>
          <p:cNvSpPr/>
          <p:nvPr userDrawn="1"/>
        </p:nvSpPr>
        <p:spPr>
          <a:xfrm>
            <a:off x="4719639" y="703717"/>
            <a:ext cx="904163" cy="85715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009259" y="2066544"/>
            <a:ext cx="4896426" cy="4306547"/>
          </a:xfrm>
        </p:spPr>
        <p:txBody>
          <a:bodyPr>
            <a:noAutofit/>
          </a:bodyPr>
          <a:lstStyle>
            <a:lvl1pPr marL="0" indent="0" algn="l">
              <a:buClr>
                <a:srgbClr val="EA1D76"/>
              </a:buClr>
              <a:buFont typeface="Arial" charset="0"/>
              <a:buNone/>
              <a:defRPr sz="240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5980954" y="703717"/>
            <a:ext cx="4921574" cy="857158"/>
          </a:xfrm>
          <a:noFill/>
        </p:spPr>
        <p:txBody>
          <a:bodyPr anchor="ctr">
            <a:normAutofit/>
          </a:bodyPr>
          <a:lstStyle>
            <a:lvl1pPr marL="0" indent="0" algn="l">
              <a:buNone/>
              <a:defRPr sz="3600" i="0">
                <a:solidFill>
                  <a:schemeClr val="bg1"/>
                </a:solidFill>
                <a:latin typeface="+mn-lt"/>
              </a:defRPr>
            </a:lvl1pPr>
          </a:lstStyle>
          <a:p>
            <a:pPr lvl="0"/>
            <a:r>
              <a:rPr lang="en-US"/>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663004" y="703718"/>
            <a:ext cx="3975991" cy="5669374"/>
          </a:xfrm>
          <a:noFill/>
        </p:spPr>
        <p:txBody>
          <a:bodyPr anchor="t">
            <a:normAutofit/>
          </a:bodyPr>
          <a:lstStyle>
            <a:lvl1pPr marL="0" indent="0" algn="l">
              <a:buNone/>
              <a:defRPr sz="3600" i="0">
                <a:solidFill>
                  <a:srgbClr val="0B582E"/>
                </a:solidFill>
                <a:latin typeface="+mn-lt"/>
              </a:defRPr>
            </a:lvl1pPr>
          </a:lstStyle>
          <a:p>
            <a:pPr lvl="0"/>
            <a:r>
              <a:rPr lang="en-US"/>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63877" y="708094"/>
            <a:ext cx="859926" cy="857158"/>
          </a:xfrm>
          <a:noFill/>
        </p:spPr>
        <p:txBody>
          <a:bodyPr anchor="ctr">
            <a:normAutofit/>
          </a:bodyPr>
          <a:lstStyle>
            <a:lvl1pPr marL="0" indent="0" algn="ctr">
              <a:buNone/>
              <a:defRPr sz="4800" b="0" i="0">
                <a:solidFill>
                  <a:schemeClr val="bg1"/>
                </a:solidFill>
                <a:latin typeface="+mn-lt"/>
              </a:defRPr>
            </a:lvl1pPr>
          </a:lstStyle>
          <a:p>
            <a:pPr lvl="0"/>
            <a:r>
              <a:rPr lang="en-US"/>
              <a:t>01</a:t>
            </a:r>
          </a:p>
        </p:txBody>
      </p:sp>
      <p:grpSp>
        <p:nvGrpSpPr>
          <p:cNvPr id="21" name="Group 20">
            <a:extLst>
              <a:ext uri="{FF2B5EF4-FFF2-40B4-BE49-F238E27FC236}">
                <a16:creationId xmlns:a16="http://schemas.microsoft.com/office/drawing/2014/main" id="{8442BBBB-AD96-404B-8B93-553D05305212}"/>
              </a:ext>
            </a:extLst>
          </p:cNvPr>
          <p:cNvGrpSpPr/>
          <p:nvPr userDrawn="1"/>
        </p:nvGrpSpPr>
        <p:grpSpPr>
          <a:xfrm>
            <a:off x="11366451" y="2507673"/>
            <a:ext cx="474200" cy="3865418"/>
            <a:chOff x="1009808" y="380038"/>
            <a:chExt cx="474200" cy="3865418"/>
          </a:xfrm>
        </p:grpSpPr>
        <p:sp>
          <p:nvSpPr>
            <p:cNvPr id="22" name="Graphic 4">
              <a:extLst>
                <a:ext uri="{FF2B5EF4-FFF2-40B4-BE49-F238E27FC236}">
                  <a16:creationId xmlns:a16="http://schemas.microsoft.com/office/drawing/2014/main" id="{FE8C1BEA-CCCE-8341-8FE3-8E09C434F3F8}"/>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25" name="Text Box 5">
              <a:extLst>
                <a:ext uri="{FF2B5EF4-FFF2-40B4-BE49-F238E27FC236}">
                  <a16:creationId xmlns:a16="http://schemas.microsoft.com/office/drawing/2014/main" id="{116570B1-D7B5-EC4A-8957-8BBE9FA5F60C}"/>
                </a:ext>
              </a:extLst>
            </p:cNvPr>
            <p:cNvSpPr txBox="1"/>
            <p:nvPr userDrawn="1"/>
          </p:nvSpPr>
          <p:spPr>
            <a:xfrm rot="16200000">
              <a:off x="-540329" y="2110848"/>
              <a:ext cx="3574474"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947335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00000"/>
                </a:solidFill>
                <a:latin typeface="+mn-lt"/>
              </a:defRPr>
            </a:lvl1pPr>
          </a:lstStyle>
          <a:p>
            <a:pPr lvl="0"/>
            <a:r>
              <a:rPr lang="en-US"/>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START</a:t>
            </a:r>
            <a:endParaRPr lang="en-US"/>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400" b="0" i="0" spc="30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2016</a:t>
            </a:r>
            <a:endParaRPr lang="en-US"/>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400" b="0" i="0" spc="30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2017</a:t>
            </a:r>
            <a:endParaRPr lang="en-US"/>
          </a:p>
        </p:txBody>
      </p:sp>
      <p:sp>
        <p:nvSpPr>
          <p:cNvPr id="16" name="Text Box 5">
            <a:extLst>
              <a:ext uri="{FF2B5EF4-FFF2-40B4-BE49-F238E27FC236}">
                <a16:creationId xmlns:a16="http://schemas.microsoft.com/office/drawing/2014/main" id="{4F629182-DD26-2841-BFC9-F943A4628F22}"/>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l">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71000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297239">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noAutofit/>
          </a:bodyPr>
          <a:lstStyle>
            <a:lvl1pPr algn="ctr">
              <a:buNone/>
              <a:defRPr sz="2400" b="0" i="0" spc="300">
                <a:solidFill>
                  <a:srgbClr val="4689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2018</a:t>
            </a:r>
            <a:endParaRPr lang="en-US"/>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noAutofit/>
          </a:bodyPr>
          <a:lstStyle>
            <a:lvl1pPr algn="ctr">
              <a:buNone/>
              <a:defRPr sz="2400" b="0" i="0" spc="300">
                <a:solidFill>
                  <a:srgbClr val="29723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2019</a:t>
            </a:r>
            <a:endParaRPr lang="en-US"/>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noAutofit/>
          </a:bodyPr>
          <a:lstStyle>
            <a:lvl1pPr algn="ctr">
              <a:buNone/>
              <a:defRPr sz="24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2020</a:t>
            </a:r>
            <a:endParaRPr lang="en-US"/>
          </a:p>
        </p:txBody>
      </p:sp>
      <p:sp>
        <p:nvSpPr>
          <p:cNvPr id="14" name="Text Box 5">
            <a:extLst>
              <a:ext uri="{FF2B5EF4-FFF2-40B4-BE49-F238E27FC236}">
                <a16:creationId xmlns:a16="http://schemas.microsoft.com/office/drawing/2014/main" id="{28FFE124-56EA-F545-828D-C131A361D6EF}"/>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ct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1567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420646" y="508046"/>
            <a:ext cx="4558911" cy="48320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a:solidFill>
                  <a:schemeClr val="bg1"/>
                </a:solidFill>
                <a:latin typeface="+mn-lt"/>
                <a:ea typeface="Quattrocento Sans"/>
                <a:cs typeface="Quattrocento Sans"/>
                <a:sym typeface="Quattrocento Sans"/>
              </a:rPr>
              <a:t>ICONS</a:t>
            </a:r>
            <a:r>
              <a:rPr lang="en-IE" sz="3600" baseline="0">
                <a:solidFill>
                  <a:schemeClr val="bg1"/>
                </a:solidFill>
                <a:latin typeface="+mn-lt"/>
                <a:ea typeface="Quattrocento Sans"/>
                <a:cs typeface="Quattrocento Sans"/>
                <a:sym typeface="Quattrocento Sans"/>
              </a:rPr>
              <a:t> WHICH CAN BE USED WITHIN THE </a:t>
            </a:r>
            <a:r>
              <a:rPr lang="en-IE" sz="3600" b="1" baseline="0">
                <a:solidFill>
                  <a:schemeClr val="bg1"/>
                </a:solidFill>
                <a:latin typeface="+mn-lt"/>
                <a:ea typeface="Quattrocento Sans"/>
                <a:cs typeface="Quattrocento Sans"/>
                <a:sym typeface="Quattrocento Sans"/>
              </a:rPr>
              <a:t>SUSTAINABLE FUTURES FOR ENTERPRISE CENTRES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aseline="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200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a:solidFill>
                  <a:schemeClr val="bg1"/>
                </a:solidFill>
                <a:latin typeface="+mn-lt"/>
                <a:ea typeface="Quattrocento Sans"/>
                <a:cs typeface="Quattrocento Sans"/>
                <a:sym typeface="Quattrocento Sans"/>
              </a:rPr>
              <a:t>Resize them without losing quality.</a:t>
            </a:r>
            <a:r>
              <a:rPr lang="en-IE" sz="2400" i="1" baseline="0">
                <a:solidFill>
                  <a:schemeClr val="bg1"/>
                </a:solidFill>
                <a:latin typeface="+mn-lt"/>
                <a:ea typeface="Quattrocento Sans"/>
                <a:cs typeface="Quattrocento Sans"/>
                <a:sym typeface="Quattrocento Sans"/>
              </a:rPr>
              <a:t> </a:t>
            </a:r>
            <a:r>
              <a:rPr lang="en-IE" sz="2400" i="1">
                <a:solidFill>
                  <a:schemeClr val="bg1"/>
                </a:solidFill>
                <a:latin typeface="+mn-lt"/>
                <a:ea typeface="Quattrocento Sans"/>
                <a:cs typeface="Quattrocento Sans"/>
                <a:sym typeface="Quattrocento Sans"/>
              </a:rPr>
              <a:t> Change line colour, width and style.</a:t>
            </a:r>
            <a:r>
              <a:rPr lang="en-IE" sz="2400" i="1" baseline="0">
                <a:solidFill>
                  <a:schemeClr val="bg1"/>
                </a:solidFill>
                <a:latin typeface="+mn-lt"/>
                <a:ea typeface="Quattrocento Sans"/>
                <a:cs typeface="Quattrocento Sans"/>
                <a:sym typeface="Quattrocento Sans"/>
              </a:rPr>
              <a:t>  </a:t>
            </a:r>
            <a:r>
              <a:rPr lang="en" sz="240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8" name="Straight Connector 7"/>
          <p:cNvCxnSpPr/>
          <p:nvPr userDrawn="1"/>
        </p:nvCxnSpPr>
        <p:spPr>
          <a:xfrm flipH="1">
            <a:off x="2" y="5540408"/>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END</a:t>
            </a:r>
            <a:endParaRPr lang="en-US"/>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noAutofit/>
          </a:bodyPr>
          <a:lstStyle>
            <a:lvl1pPr algn="ctr">
              <a:buNone/>
              <a:defRPr sz="2400" b="0" i="0" spc="30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2021</a:t>
            </a:r>
            <a:endParaRPr lang="en-US"/>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noAutofit/>
          </a:bodyPr>
          <a:lstStyle>
            <a:lvl1pPr algn="ctr">
              <a:buNone/>
              <a:defRPr sz="2400" b="0" i="0" spc="30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2022</a:t>
            </a:r>
            <a:endParaRPr lang="en-US"/>
          </a:p>
        </p:txBody>
      </p:sp>
      <p:sp>
        <p:nvSpPr>
          <p:cNvPr id="13" name="Text Box 5">
            <a:extLst>
              <a:ext uri="{FF2B5EF4-FFF2-40B4-BE49-F238E27FC236}">
                <a16:creationId xmlns:a16="http://schemas.microsoft.com/office/drawing/2014/main" id="{EC934E4F-F833-5E4C-96BD-D901B2F4C889}"/>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3433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57289" y="3807088"/>
            <a:ext cx="5137516" cy="2320581"/>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5137516" cy="582221"/>
          </a:xfrm>
        </p:spPr>
        <p:txBody>
          <a:bodyPr>
            <a:normAutofit/>
          </a:bodyPr>
          <a:lstStyle>
            <a:lvl1pPr marL="0" indent="0" algn="ctr">
              <a:buNone/>
              <a:defRPr sz="3600" b="0" i="0">
                <a:solidFill>
                  <a:schemeClr val="bg1"/>
                </a:solidFill>
                <a:latin typeface="+mn-lt"/>
              </a:defRPr>
            </a:lvl1pPr>
          </a:lstStyle>
          <a:p>
            <a:pPr lvl="0"/>
            <a:r>
              <a:rPr lang="en-US"/>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44344" y="3807088"/>
            <a:ext cx="5364829" cy="2320581"/>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0" y="2505507"/>
            <a:ext cx="5364829" cy="582221"/>
          </a:xfrm>
        </p:spPr>
        <p:txBody>
          <a:bodyPr>
            <a:normAutofit/>
          </a:bodyPr>
          <a:lstStyle>
            <a:lvl1pPr marL="0" indent="0" algn="ctr">
              <a:buNone/>
              <a:defRPr sz="3600" b="0" i="0">
                <a:solidFill>
                  <a:schemeClr val="bg1"/>
                </a:solidFill>
                <a:latin typeface="+mn-lt"/>
              </a:defRPr>
            </a:lvl1pPr>
          </a:lstStyle>
          <a:p>
            <a:pPr lvl="0"/>
            <a:r>
              <a:rPr lang="en-US"/>
              <a:t>Heading</a:t>
            </a:r>
          </a:p>
        </p:txBody>
      </p:sp>
      <p:sp>
        <p:nvSpPr>
          <p:cNvPr id="9" name="Text Box 5">
            <a:extLst>
              <a:ext uri="{FF2B5EF4-FFF2-40B4-BE49-F238E27FC236}">
                <a16:creationId xmlns:a16="http://schemas.microsoft.com/office/drawing/2014/main" id="{31DFF6F0-6E2D-E541-820A-2A1DEA1D6EE9}"/>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772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908372"/>
            <a:ext cx="12165015" cy="4019461"/>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97026"/>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February</a:t>
            </a:r>
            <a:endParaRPr lang="en-US"/>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65673"/>
            <a:ext cx="3049353" cy="582221"/>
          </a:xfrm>
        </p:spPr>
        <p:txBody>
          <a:bodyPr>
            <a:noAutofit/>
          </a:bodyPr>
          <a:lstStyle>
            <a:lvl1pPr marL="0" indent="0" algn="ctr">
              <a:buNone/>
              <a:defRPr sz="4400" b="1" i="0">
                <a:solidFill>
                  <a:schemeClr val="bg1"/>
                </a:solidFill>
                <a:latin typeface="+mn-lt"/>
              </a:defRPr>
            </a:lvl1pPr>
          </a:lstStyle>
          <a:p>
            <a:pPr lvl="0"/>
            <a:r>
              <a:rPr lang="en-US"/>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727302"/>
            <a:ext cx="3024340" cy="2027112"/>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3000122"/>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January</a:t>
            </a:r>
            <a:endParaRPr lang="en-US"/>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68769"/>
            <a:ext cx="3049353" cy="582221"/>
          </a:xfrm>
        </p:spPr>
        <p:txBody>
          <a:bodyPr>
            <a:normAutofit/>
          </a:bodyPr>
          <a:lstStyle>
            <a:lvl1pPr marL="0" indent="0" algn="ctr">
              <a:buNone/>
              <a:defRPr sz="4400" b="1" i="0">
                <a:solidFill>
                  <a:schemeClr val="bg1"/>
                </a:solidFill>
                <a:latin typeface="+mn-lt"/>
              </a:defRPr>
            </a:lvl1pPr>
          </a:lstStyle>
          <a:p>
            <a:pPr lvl="0"/>
            <a:r>
              <a:rPr lang="en-US"/>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730398"/>
            <a:ext cx="3024340" cy="2027112"/>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83711"/>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April</a:t>
            </a:r>
            <a:endParaRPr lang="en-US"/>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52358"/>
            <a:ext cx="3049353" cy="582221"/>
          </a:xfrm>
        </p:spPr>
        <p:txBody>
          <a:bodyPr>
            <a:noAutofit/>
          </a:bodyPr>
          <a:lstStyle>
            <a:lvl1pPr marL="0" indent="0" algn="ctr">
              <a:buNone/>
              <a:defRPr sz="4400" b="1" i="0">
                <a:solidFill>
                  <a:schemeClr val="bg1"/>
                </a:solidFill>
                <a:latin typeface="+mn-lt"/>
              </a:defRPr>
            </a:lvl1pPr>
          </a:lstStyle>
          <a:p>
            <a:pPr lvl="0"/>
            <a:r>
              <a:rPr lang="en-US"/>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713987"/>
            <a:ext cx="3024340" cy="2027112"/>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86807"/>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March</a:t>
            </a:r>
            <a:endParaRPr lang="en-US"/>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55454"/>
            <a:ext cx="3049353" cy="582221"/>
          </a:xfrm>
        </p:spPr>
        <p:txBody>
          <a:bodyPr>
            <a:normAutofit/>
          </a:bodyPr>
          <a:lstStyle>
            <a:lvl1pPr marL="0" indent="0" algn="ctr">
              <a:buNone/>
              <a:defRPr sz="4400" b="1" i="0">
                <a:solidFill>
                  <a:schemeClr val="bg1"/>
                </a:solidFill>
                <a:latin typeface="+mn-lt"/>
              </a:defRPr>
            </a:lvl1pPr>
          </a:lstStyle>
          <a:p>
            <a:pPr lvl="0"/>
            <a:r>
              <a:rPr lang="en-US"/>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717083"/>
            <a:ext cx="3024340" cy="2027112"/>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1849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21" name="Text Box 5">
            <a:extLst>
              <a:ext uri="{FF2B5EF4-FFF2-40B4-BE49-F238E27FC236}">
                <a16:creationId xmlns:a16="http://schemas.microsoft.com/office/drawing/2014/main" id="{AB78E801-7E8F-B24F-A3BA-F5B97FEF63E1}"/>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4065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8"/>
            <a:ext cx="2061046" cy="1626027"/>
          </a:xfrm>
        </p:spPr>
        <p:txBody>
          <a:bodyPr/>
          <a:lstStyle>
            <a:lvl1pPr algn="ctr">
              <a:buNone/>
              <a:defRPr sz="2000" b="0" i="0" spc="0">
                <a:solidFill>
                  <a:srgbClr val="84BA41"/>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33338"/>
            <a:ext cx="2061046" cy="1626027"/>
          </a:xfrm>
        </p:spPr>
        <p:txBody>
          <a:bodyPr/>
          <a:lstStyle>
            <a:lvl1pPr algn="ctr">
              <a:buNone/>
              <a:defRPr sz="2000" b="0" i="0" spc="0">
                <a:solidFill>
                  <a:srgbClr val="63A04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33338"/>
            <a:ext cx="2061046" cy="1626027"/>
          </a:xfrm>
        </p:spPr>
        <p:txBody>
          <a:bodyPr/>
          <a:lstStyle>
            <a:lvl1pPr algn="ctr">
              <a:buNone/>
              <a:defRPr sz="2000" b="0" i="0" spc="0">
                <a:solidFill>
                  <a:srgbClr val="468940"/>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15" name="Text Box 5">
            <a:extLst>
              <a:ext uri="{FF2B5EF4-FFF2-40B4-BE49-F238E27FC236}">
                <a16:creationId xmlns:a16="http://schemas.microsoft.com/office/drawing/2014/main" id="{3C70FF59-F4A4-D244-BC68-C058B0F980A2}"/>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82548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0B582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64934"/>
            <a:ext cx="2061046" cy="1594432"/>
          </a:xfrm>
        </p:spPr>
        <p:txBody>
          <a:bodyPr/>
          <a:lstStyle>
            <a:lvl1pPr algn="ctr">
              <a:buNone/>
              <a:defRPr sz="2000" b="1" i="0" spc="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64934"/>
            <a:ext cx="2061046" cy="1594432"/>
          </a:xfrm>
        </p:spPr>
        <p:txBody>
          <a:bodyPr/>
          <a:lstStyle>
            <a:lvl1pPr algn="ctr">
              <a:buNone/>
              <a:defRPr sz="2000" b="1" i="0" spc="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64934"/>
            <a:ext cx="2061046" cy="1594432"/>
          </a:xfrm>
        </p:spPr>
        <p:txBody>
          <a:bodyPr/>
          <a:lstStyle>
            <a:lvl1pPr algn="ctr">
              <a:buNone/>
              <a:defRPr sz="2000" b="1" i="0" spc="0">
                <a:solidFill>
                  <a:srgbClr val="4689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4"/>
            <a:ext cx="2061046" cy="1594432"/>
          </a:xfrm>
        </p:spPr>
        <p:txBody>
          <a:bodyPr/>
          <a:lstStyle>
            <a:lvl1pPr algn="ctr">
              <a:buNone/>
              <a:defRPr sz="2000" b="1" i="0" spc="0">
                <a:solidFill>
                  <a:srgbClr val="29723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59"/>
            <a:ext cx="2061046" cy="1594432"/>
          </a:xfrm>
        </p:spPr>
        <p:txBody>
          <a:bodyPr/>
          <a:lstStyle>
            <a:lvl1pPr algn="ctr">
              <a:buNone/>
              <a:defRPr sz="2000" b="1" i="0" spc="0">
                <a:solidFill>
                  <a:srgbClr val="0B582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0B582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19" name="Text Box 5">
            <a:extLst>
              <a:ext uri="{FF2B5EF4-FFF2-40B4-BE49-F238E27FC236}">
                <a16:creationId xmlns:a16="http://schemas.microsoft.com/office/drawing/2014/main" id="{B72C2AFA-B28B-5F43-B4EF-4C5EE0395061}"/>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1680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3024269"/>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84BA41"/>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3024269"/>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63A043"/>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3024269"/>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468940"/>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3024269"/>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297239"/>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3024269"/>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0B582E"/>
          </a:solidFill>
          <a:ln w="9525" cap="flat">
            <a:no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377243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376618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3757727"/>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3751477"/>
            <a:ext cx="1890175"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3739902"/>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14" name="Text Box 5">
            <a:extLst>
              <a:ext uri="{FF2B5EF4-FFF2-40B4-BE49-F238E27FC236}">
                <a16:creationId xmlns:a16="http://schemas.microsoft.com/office/drawing/2014/main" id="{342A636E-D8BC-7B44-95E6-341285E767FD}"/>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0595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84BA41"/>
            </a:solidFill>
            <a:ln>
              <a:solidFill>
                <a:srgbClr val="84BA4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63A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2972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4689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0B58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9912"/>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5946"/>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42698"/>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57649"/>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25" name="Text Box 5">
            <a:extLst>
              <a:ext uri="{FF2B5EF4-FFF2-40B4-BE49-F238E27FC236}">
                <a16:creationId xmlns:a16="http://schemas.microsoft.com/office/drawing/2014/main" id="{16D04D6E-DCA2-F341-9C76-EF49831863C9}"/>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2762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84BA4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15%</a:t>
            </a:r>
            <a:endParaRPr lang="en-US"/>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63A043"/>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75%</a:t>
            </a:r>
            <a:endParaRPr lang="en-US"/>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46894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40%</a:t>
            </a:r>
            <a:endParaRPr lang="en-US"/>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297239"/>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60%</a:t>
            </a:r>
            <a:endParaRPr lang="en-US"/>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32347"/>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19" name="Text Box 5">
            <a:extLst>
              <a:ext uri="{FF2B5EF4-FFF2-40B4-BE49-F238E27FC236}">
                <a16:creationId xmlns:a16="http://schemas.microsoft.com/office/drawing/2014/main" id="{3112E743-1629-E649-B24B-A04CC6402643}"/>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37044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75%</a:t>
            </a:r>
            <a:endParaRPr lang="en-US"/>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40%</a:t>
            </a:r>
            <a:endParaRPr lang="en-US"/>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4689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60%</a:t>
            </a:r>
            <a:endParaRPr lang="en-US"/>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14" name="Text Box 5">
            <a:extLst>
              <a:ext uri="{FF2B5EF4-FFF2-40B4-BE49-F238E27FC236}">
                <a16:creationId xmlns:a16="http://schemas.microsoft.com/office/drawing/2014/main" id="{2E42481F-96E6-F342-BB9E-86DE90893F9B}"/>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2107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468940"/>
            </a:solidFill>
            <a:ln>
              <a:noFill/>
            </a:ln>
            <a:effectLst/>
          </p:spPr>
          <p:txBody>
            <a:bodyPr wrap="none" anchor="ctr"/>
            <a:lstStyle/>
            <a:p>
              <a:endParaRPr lang="en-US"/>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84BA41"/>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63A043"/>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0B582E"/>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297239"/>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503439" y="1476869"/>
            <a:ext cx="4543828" cy="475201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503635" y="629117"/>
            <a:ext cx="4539968"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8" y="2854742"/>
            <a:ext cx="2219219" cy="442320"/>
          </a:xfrm>
        </p:spPr>
        <p:txBody>
          <a:bodyPr>
            <a:normAutofit/>
          </a:bodyPr>
          <a:lstStyle>
            <a:lvl1pPr marL="0" indent="0" algn="r">
              <a:buNone/>
              <a:defRPr sz="2400" b="1" i="0">
                <a:solidFill>
                  <a:srgbClr val="468940"/>
                </a:solidFill>
                <a:latin typeface="+mn-lt"/>
              </a:defRPr>
            </a:lvl1pPr>
          </a:lstStyle>
          <a:p>
            <a:pPr lvl="0"/>
            <a:r>
              <a:rPr lang="en-US"/>
              <a:t>Title</a:t>
            </a:r>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9" y="565819"/>
            <a:ext cx="2219219" cy="442320"/>
          </a:xfrm>
        </p:spPr>
        <p:txBody>
          <a:bodyPr>
            <a:normAutofit/>
          </a:bodyPr>
          <a:lstStyle>
            <a:lvl1pPr marL="0" indent="0" algn="r">
              <a:buNone/>
              <a:defRPr sz="2400" b="1" i="0">
                <a:solidFill>
                  <a:srgbClr val="84BA41"/>
                </a:solidFill>
                <a:latin typeface="+mn-lt"/>
              </a:defRPr>
            </a:lvl1pPr>
          </a:lstStyle>
          <a:p>
            <a:pPr lvl="0"/>
            <a:r>
              <a:rPr lang="en-US"/>
              <a:t>Title</a:t>
            </a:r>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60" y="5139665"/>
            <a:ext cx="2219219" cy="442320"/>
          </a:xfrm>
        </p:spPr>
        <p:txBody>
          <a:bodyPr>
            <a:normAutofit/>
          </a:bodyPr>
          <a:lstStyle>
            <a:lvl1pPr marL="0" indent="0" algn="r">
              <a:buNone/>
              <a:defRPr sz="2400" b="1" i="0">
                <a:solidFill>
                  <a:srgbClr val="0B582E"/>
                </a:solidFill>
                <a:latin typeface="+mn-lt"/>
              </a:defRPr>
            </a:lvl1pPr>
          </a:lstStyle>
          <a:p>
            <a:pPr lvl="0"/>
            <a:r>
              <a:rPr lang="en-US"/>
              <a:t>Title</a:t>
            </a:r>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6" y="4085773"/>
            <a:ext cx="2219219" cy="442320"/>
          </a:xfrm>
        </p:spPr>
        <p:txBody>
          <a:bodyPr>
            <a:normAutofit/>
          </a:bodyPr>
          <a:lstStyle>
            <a:lvl1pPr marL="0" indent="0" algn="r">
              <a:buNone/>
              <a:defRPr sz="2400" b="1" i="0">
                <a:solidFill>
                  <a:srgbClr val="297239"/>
                </a:solidFill>
                <a:latin typeface="+mn-lt"/>
              </a:defRPr>
            </a:lvl1pPr>
          </a:lstStyle>
          <a:p>
            <a:pPr lvl="0"/>
            <a:r>
              <a:rPr lang="en-US"/>
              <a:t>Title</a:t>
            </a:r>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1" y="1598285"/>
            <a:ext cx="2219219" cy="442320"/>
          </a:xfrm>
        </p:spPr>
        <p:txBody>
          <a:bodyPr>
            <a:normAutofit/>
          </a:bodyPr>
          <a:lstStyle>
            <a:lvl1pPr marL="0" indent="0" algn="r">
              <a:buNone/>
              <a:defRPr sz="2400" b="1" i="0">
                <a:solidFill>
                  <a:srgbClr val="63A043"/>
                </a:solidFill>
                <a:latin typeface="+mn-lt"/>
              </a:defRPr>
            </a:lvl1pPr>
          </a:lstStyle>
          <a:p>
            <a:pPr lvl="0"/>
            <a:r>
              <a:rPr lang="en-US"/>
              <a:t>Title</a:t>
            </a:r>
          </a:p>
        </p:txBody>
      </p:sp>
      <p:sp>
        <p:nvSpPr>
          <p:cNvPr id="68" name="Text Box 5">
            <a:extLst>
              <a:ext uri="{FF2B5EF4-FFF2-40B4-BE49-F238E27FC236}">
                <a16:creationId xmlns:a16="http://schemas.microsoft.com/office/drawing/2014/main" id="{939BE804-14E9-8644-BC46-A448B45AC6B2}"/>
              </a:ext>
            </a:extLst>
          </p:cNvPr>
          <p:cNvSpPr txBox="1"/>
          <p:nvPr userDrawn="1"/>
        </p:nvSpPr>
        <p:spPr>
          <a:xfrm rot="5400000">
            <a:off x="9213167" y="3940260"/>
            <a:ext cx="5357518" cy="22234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253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
    <p:spTree>
      <p:nvGrpSpPr>
        <p:cNvPr id="1" name=""/>
        <p:cNvGrpSpPr/>
        <p:nvPr/>
      </p:nvGrpSpPr>
      <p:grpSpPr>
        <a:xfrm>
          <a:off x="0" y="0"/>
          <a:ext cx="0" cy="0"/>
          <a:chOff x="0" y="0"/>
          <a:chExt cx="0" cy="0"/>
        </a:xfrm>
      </p:grpSpPr>
      <p:sp>
        <p:nvSpPr>
          <p:cNvPr id="28" name="Freeform 27">
            <a:extLst>
              <a:ext uri="{FF2B5EF4-FFF2-40B4-BE49-F238E27FC236}">
                <a16:creationId xmlns:a16="http://schemas.microsoft.com/office/drawing/2014/main" id="{81862727-E465-504F-AD26-A379A6E5F056}"/>
              </a:ext>
            </a:extLst>
          </p:cNvPr>
          <p:cNvSpPr/>
          <p:nvPr userDrawn="1"/>
        </p:nvSpPr>
        <p:spPr>
          <a:xfrm>
            <a:off x="4611801" y="0"/>
            <a:ext cx="7580206" cy="6322104"/>
          </a:xfrm>
          <a:custGeom>
            <a:avLst/>
            <a:gdLst>
              <a:gd name="connsiteX0" fmla="*/ 7579656 w 7580206"/>
              <a:gd name="connsiteY0" fmla="*/ 4244510 h 6322104"/>
              <a:gd name="connsiteX1" fmla="*/ 7580206 w 7580206"/>
              <a:gd name="connsiteY1" fmla="*/ 4244510 h 6322104"/>
              <a:gd name="connsiteX2" fmla="*/ 7579656 w 7580206"/>
              <a:gd name="connsiteY2" fmla="*/ 4245129 h 6322104"/>
              <a:gd name="connsiteX3" fmla="*/ 428443 w 7580206"/>
              <a:gd name="connsiteY3" fmla="*/ 0 h 6322104"/>
              <a:gd name="connsiteX4" fmla="*/ 1196333 w 7580206"/>
              <a:gd name="connsiteY4" fmla="*/ 0 h 6322104"/>
              <a:gd name="connsiteX5" fmla="*/ 1133830 w 7580206"/>
              <a:gd name="connsiteY5" fmla="*/ 103838 h 6322104"/>
              <a:gd name="connsiteX6" fmla="*/ 1045095 w 7580206"/>
              <a:gd name="connsiteY6" fmla="*/ 276953 h 6322104"/>
              <a:gd name="connsiteX7" fmla="*/ 1037562 w 7580206"/>
              <a:gd name="connsiteY7" fmla="*/ 293313 h 6322104"/>
              <a:gd name="connsiteX8" fmla="*/ 1011841 w 7580206"/>
              <a:gd name="connsiteY8" fmla="*/ 348809 h 6322104"/>
              <a:gd name="connsiteX9" fmla="*/ 952128 w 7580206"/>
              <a:gd name="connsiteY9" fmla="*/ 487562 h 6322104"/>
              <a:gd name="connsiteX10" fmla="*/ 949191 w 7580206"/>
              <a:gd name="connsiteY10" fmla="*/ 495095 h 6322104"/>
              <a:gd name="connsiteX11" fmla="*/ 794861 w 7580206"/>
              <a:gd name="connsiteY11" fmla="*/ 964827 h 6322104"/>
              <a:gd name="connsiteX12" fmla="*/ 791738 w 7580206"/>
              <a:gd name="connsiteY12" fmla="*/ 977141 h 6322104"/>
              <a:gd name="connsiteX13" fmla="*/ 782733 w 7580206"/>
              <a:gd name="connsiteY13" fmla="*/ 1013898 h 6322104"/>
              <a:gd name="connsiteX14" fmla="*/ 777959 w 7580206"/>
              <a:gd name="connsiteY14" fmla="*/ 1033932 h 6322104"/>
              <a:gd name="connsiteX15" fmla="*/ 770790 w 7580206"/>
              <a:gd name="connsiteY15" fmla="*/ 1064807 h 6322104"/>
              <a:gd name="connsiteX16" fmla="*/ 766202 w 7580206"/>
              <a:gd name="connsiteY16" fmla="*/ 1085755 h 6322104"/>
              <a:gd name="connsiteX17" fmla="*/ 758670 w 7580206"/>
              <a:gd name="connsiteY17" fmla="*/ 1120675 h 6322104"/>
              <a:gd name="connsiteX18" fmla="*/ 755360 w 7580206"/>
              <a:gd name="connsiteY18" fmla="*/ 1136113 h 6322104"/>
              <a:gd name="connsiteX19" fmla="*/ 733862 w 7580206"/>
              <a:gd name="connsiteY19" fmla="*/ 1248950 h 6322104"/>
              <a:gd name="connsiteX20" fmla="*/ 732762 w 7580206"/>
              <a:gd name="connsiteY20" fmla="*/ 1254833 h 6322104"/>
              <a:gd name="connsiteX21" fmla="*/ 718797 w 7580206"/>
              <a:gd name="connsiteY21" fmla="*/ 1340290 h 6322104"/>
              <a:gd name="connsiteX22" fmla="*/ 718061 w 7580206"/>
              <a:gd name="connsiteY22" fmla="*/ 1345436 h 6322104"/>
              <a:gd name="connsiteX23" fmla="*/ 714759 w 7580206"/>
              <a:gd name="connsiteY23" fmla="*/ 1371529 h 6322104"/>
              <a:gd name="connsiteX24" fmla="*/ 701530 w 7580206"/>
              <a:gd name="connsiteY24" fmla="*/ 1473525 h 6322104"/>
              <a:gd name="connsiteX25" fmla="*/ 697485 w 7580206"/>
              <a:gd name="connsiteY25" fmla="*/ 1510468 h 6322104"/>
              <a:gd name="connsiteX26" fmla="*/ 691424 w 7580206"/>
              <a:gd name="connsiteY26" fmla="*/ 1588020 h 6322104"/>
              <a:gd name="connsiteX27" fmla="*/ 687751 w 7580206"/>
              <a:gd name="connsiteY27" fmla="*/ 1636170 h 6322104"/>
              <a:gd name="connsiteX28" fmla="*/ 687565 w 7580206"/>
              <a:gd name="connsiteY28" fmla="*/ 1637635 h 6322104"/>
              <a:gd name="connsiteX29" fmla="*/ 681683 w 7580206"/>
              <a:gd name="connsiteY29" fmla="*/ 1769955 h 6322104"/>
              <a:gd name="connsiteX30" fmla="*/ 709977 w 7580206"/>
              <a:gd name="connsiteY30" fmla="*/ 2353997 h 6322104"/>
              <a:gd name="connsiteX31" fmla="*/ 1084232 w 7580206"/>
              <a:gd name="connsiteY31" fmla="*/ 3564355 h 6322104"/>
              <a:gd name="connsiteX32" fmla="*/ 1849263 w 7580206"/>
              <a:gd name="connsiteY32" fmla="*/ 4586339 h 6322104"/>
              <a:gd name="connsiteX33" fmla="*/ 2309493 w 7580206"/>
              <a:gd name="connsiteY33" fmla="*/ 4960872 h 6322104"/>
              <a:gd name="connsiteX34" fmla="*/ 2540802 w 7580206"/>
              <a:gd name="connsiteY34" fmla="*/ 5110839 h 6322104"/>
              <a:gd name="connsiteX35" fmla="*/ 2655445 w 7580206"/>
              <a:gd name="connsiteY35" fmla="*/ 5175341 h 6322104"/>
              <a:gd name="connsiteX36" fmla="*/ 2711298 w 7580206"/>
              <a:gd name="connsiteY36" fmla="*/ 5206402 h 6322104"/>
              <a:gd name="connsiteX37" fmla="*/ 2767515 w 7580206"/>
              <a:gd name="connsiteY37" fmla="*/ 5234332 h 6322104"/>
              <a:gd name="connsiteX38" fmla="*/ 3276438 w 7580206"/>
              <a:gd name="connsiteY38" fmla="*/ 5449165 h 6322104"/>
              <a:gd name="connsiteX39" fmla="*/ 3279375 w 7580206"/>
              <a:gd name="connsiteY39" fmla="*/ 5449901 h 6322104"/>
              <a:gd name="connsiteX40" fmla="*/ 3354889 w 7580206"/>
              <a:gd name="connsiteY40" fmla="*/ 5474894 h 6322104"/>
              <a:gd name="connsiteX41" fmla="*/ 3358749 w 7580206"/>
              <a:gd name="connsiteY41" fmla="*/ 5476181 h 6322104"/>
              <a:gd name="connsiteX42" fmla="*/ 3464758 w 7580206"/>
              <a:gd name="connsiteY42" fmla="*/ 5507792 h 6322104"/>
              <a:gd name="connsiteX43" fmla="*/ 3567645 w 7580206"/>
              <a:gd name="connsiteY43" fmla="*/ 5536281 h 6322104"/>
              <a:gd name="connsiteX44" fmla="*/ 3571318 w 7580206"/>
              <a:gd name="connsiteY44" fmla="*/ 5537381 h 6322104"/>
              <a:gd name="connsiteX45" fmla="*/ 3614679 w 7580206"/>
              <a:gd name="connsiteY45" fmla="*/ 5547859 h 6322104"/>
              <a:gd name="connsiteX46" fmla="*/ 3639478 w 7580206"/>
              <a:gd name="connsiteY46" fmla="*/ 5553369 h 6322104"/>
              <a:gd name="connsiteX47" fmla="*/ 3727485 w 7580206"/>
              <a:gd name="connsiteY47" fmla="*/ 5573216 h 6322104"/>
              <a:gd name="connsiteX48" fmla="*/ 4364830 w 7580206"/>
              <a:gd name="connsiteY48" fmla="*/ 5655729 h 6322104"/>
              <a:gd name="connsiteX49" fmla="*/ 4492330 w 7580206"/>
              <a:gd name="connsiteY49" fmla="*/ 5658859 h 6322104"/>
              <a:gd name="connsiteX50" fmla="*/ 4557924 w 7580206"/>
              <a:gd name="connsiteY50" fmla="*/ 5660510 h 6322104"/>
              <a:gd name="connsiteX51" fmla="*/ 4624798 w 7580206"/>
              <a:gd name="connsiteY51" fmla="*/ 5658859 h 6322104"/>
              <a:gd name="connsiteX52" fmla="*/ 4761674 w 7580206"/>
              <a:gd name="connsiteY52" fmla="*/ 5655186 h 6322104"/>
              <a:gd name="connsiteX53" fmla="*/ 4902404 w 7580206"/>
              <a:gd name="connsiteY53" fmla="*/ 5644708 h 6322104"/>
              <a:gd name="connsiteX54" fmla="*/ 5493451 w 7580206"/>
              <a:gd name="connsiteY54" fmla="*/ 5548587 h 6322104"/>
              <a:gd name="connsiteX55" fmla="*/ 6681234 w 7580206"/>
              <a:gd name="connsiteY55" fmla="*/ 5041184 h 6322104"/>
              <a:gd name="connsiteX56" fmla="*/ 7385381 w 7580206"/>
              <a:gd name="connsiteY56" fmla="*/ 4463734 h 6322104"/>
              <a:gd name="connsiteX57" fmla="*/ 7579656 w 7580206"/>
              <a:gd name="connsiteY57" fmla="*/ 4245129 h 6322104"/>
              <a:gd name="connsiteX58" fmla="*/ 7579656 w 7580206"/>
              <a:gd name="connsiteY58" fmla="*/ 5200520 h 6322104"/>
              <a:gd name="connsiteX59" fmla="*/ 7053644 w 7580206"/>
              <a:gd name="connsiteY59" fmla="*/ 5593986 h 6322104"/>
              <a:gd name="connsiteX60" fmla="*/ 5656414 w 7580206"/>
              <a:gd name="connsiteY60" fmla="*/ 6190706 h 6322104"/>
              <a:gd name="connsiteX61" fmla="*/ 4961752 w 7580206"/>
              <a:gd name="connsiteY61" fmla="*/ 6303729 h 6322104"/>
              <a:gd name="connsiteX62" fmla="*/ 4796580 w 7580206"/>
              <a:gd name="connsiteY62" fmla="*/ 6315858 h 6322104"/>
              <a:gd name="connsiteX63" fmla="*/ 4636004 w 7580206"/>
              <a:gd name="connsiteY63" fmla="*/ 6320268 h 6322104"/>
              <a:gd name="connsiteX64" fmla="*/ 4557738 w 7580206"/>
              <a:gd name="connsiteY64" fmla="*/ 6322104 h 6322104"/>
              <a:gd name="connsiteX65" fmla="*/ 4480760 w 7580206"/>
              <a:gd name="connsiteY65" fmla="*/ 6320454 h 6322104"/>
              <a:gd name="connsiteX66" fmla="*/ 4331390 w 7580206"/>
              <a:gd name="connsiteY66" fmla="*/ 6316594 h 6322104"/>
              <a:gd name="connsiteX67" fmla="*/ 3683939 w 7580206"/>
              <a:gd name="connsiteY67" fmla="*/ 6239956 h 6322104"/>
              <a:gd name="connsiteX68" fmla="*/ 3680451 w 7580206"/>
              <a:gd name="connsiteY68" fmla="*/ 6239592 h 6322104"/>
              <a:gd name="connsiteX69" fmla="*/ 3656931 w 7580206"/>
              <a:gd name="connsiteY69" fmla="*/ 6235547 h 6322104"/>
              <a:gd name="connsiteX70" fmla="*/ 3588771 w 7580206"/>
              <a:gd name="connsiteY70" fmla="*/ 6221217 h 6322104"/>
              <a:gd name="connsiteX71" fmla="*/ 3583075 w 7580206"/>
              <a:gd name="connsiteY71" fmla="*/ 6219931 h 6322104"/>
              <a:gd name="connsiteX72" fmla="*/ 3452080 w 7580206"/>
              <a:gd name="connsiteY72" fmla="*/ 6190528 h 6322104"/>
              <a:gd name="connsiteX73" fmla="*/ 3409642 w 7580206"/>
              <a:gd name="connsiteY73" fmla="*/ 6180600 h 6322104"/>
              <a:gd name="connsiteX74" fmla="*/ 3398986 w 7580206"/>
              <a:gd name="connsiteY74" fmla="*/ 6177655 h 6322104"/>
              <a:gd name="connsiteX75" fmla="*/ 3398800 w 7580206"/>
              <a:gd name="connsiteY75" fmla="*/ 6177655 h 6322104"/>
              <a:gd name="connsiteX76" fmla="*/ 3396591 w 7580206"/>
              <a:gd name="connsiteY76" fmla="*/ 6177105 h 6322104"/>
              <a:gd name="connsiteX77" fmla="*/ 3331741 w 7580206"/>
              <a:gd name="connsiteY77" fmla="*/ 6159281 h 6322104"/>
              <a:gd name="connsiteX78" fmla="*/ 3273865 w 7580206"/>
              <a:gd name="connsiteY78" fmla="*/ 6143293 h 6322104"/>
              <a:gd name="connsiteX79" fmla="*/ 3149666 w 7580206"/>
              <a:gd name="connsiteY79" fmla="*/ 6106171 h 6322104"/>
              <a:gd name="connsiteX80" fmla="*/ 2453531 w 7580206"/>
              <a:gd name="connsiteY80" fmla="*/ 5821497 h 6322104"/>
              <a:gd name="connsiteX81" fmla="*/ 2387573 w 7580206"/>
              <a:gd name="connsiteY81" fmla="*/ 5788421 h 6322104"/>
              <a:gd name="connsiteX82" fmla="*/ 2321800 w 7580206"/>
              <a:gd name="connsiteY82" fmla="*/ 5752028 h 6322104"/>
              <a:gd name="connsiteX83" fmla="*/ 2187317 w 7580206"/>
              <a:gd name="connsiteY83" fmla="*/ 5676134 h 6322104"/>
              <a:gd name="connsiteX84" fmla="*/ 1915400 w 7580206"/>
              <a:gd name="connsiteY84" fmla="*/ 5500073 h 6322104"/>
              <a:gd name="connsiteX85" fmla="*/ 1374881 w 7580206"/>
              <a:gd name="connsiteY85" fmla="*/ 5060295 h 6322104"/>
              <a:gd name="connsiteX86" fmla="*/ 476282 w 7580206"/>
              <a:gd name="connsiteY86" fmla="*/ 3859685 h 6322104"/>
              <a:gd name="connsiteX87" fmla="*/ 35891 w 7580206"/>
              <a:gd name="connsiteY87" fmla="*/ 2435967 h 6322104"/>
              <a:gd name="connsiteX88" fmla="*/ 2636 w 7580206"/>
              <a:gd name="connsiteY88" fmla="*/ 1750844 h 6322104"/>
              <a:gd name="connsiteX89" fmla="*/ 14214 w 7580206"/>
              <a:gd name="connsiteY89" fmla="*/ 1537298 h 6322104"/>
              <a:gd name="connsiteX90" fmla="*/ 16966 w 7580206"/>
              <a:gd name="connsiteY90" fmla="*/ 1502741 h 6322104"/>
              <a:gd name="connsiteX91" fmla="*/ 21561 w 7580206"/>
              <a:gd name="connsiteY91" fmla="*/ 1446323 h 6322104"/>
              <a:gd name="connsiteX92" fmla="*/ 22483 w 7580206"/>
              <a:gd name="connsiteY92" fmla="*/ 1433458 h 6322104"/>
              <a:gd name="connsiteX93" fmla="*/ 25785 w 7580206"/>
              <a:gd name="connsiteY93" fmla="*/ 1407178 h 6322104"/>
              <a:gd name="connsiteX94" fmla="*/ 46547 w 7580206"/>
              <a:gd name="connsiteY94" fmla="*/ 1246191 h 6322104"/>
              <a:gd name="connsiteX95" fmla="*/ 46733 w 7580206"/>
              <a:gd name="connsiteY95" fmla="*/ 1244541 h 6322104"/>
              <a:gd name="connsiteX96" fmla="*/ 51328 w 7580206"/>
              <a:gd name="connsiteY96" fmla="*/ 1209806 h 6322104"/>
              <a:gd name="connsiteX97" fmla="*/ 62163 w 7580206"/>
              <a:gd name="connsiteY97" fmla="*/ 1149342 h 6322104"/>
              <a:gd name="connsiteX98" fmla="*/ 89543 w 7580206"/>
              <a:gd name="connsiteY98" fmla="*/ 1004529 h 6322104"/>
              <a:gd name="connsiteX99" fmla="*/ 92294 w 7580206"/>
              <a:gd name="connsiteY99" fmla="*/ 991478 h 6322104"/>
              <a:gd name="connsiteX100" fmla="*/ 102400 w 7580206"/>
              <a:gd name="connsiteY100" fmla="*/ 944615 h 6322104"/>
              <a:gd name="connsiteX101" fmla="*/ 106809 w 7580206"/>
              <a:gd name="connsiteY101" fmla="*/ 924768 h 6322104"/>
              <a:gd name="connsiteX102" fmla="*/ 116551 w 7580206"/>
              <a:gd name="connsiteY102" fmla="*/ 882314 h 6322104"/>
              <a:gd name="connsiteX103" fmla="*/ 120774 w 7580206"/>
              <a:gd name="connsiteY103" fmla="*/ 864304 h 6322104"/>
              <a:gd name="connsiteX104" fmla="*/ 133267 w 7580206"/>
              <a:gd name="connsiteY104" fmla="*/ 813581 h 6322104"/>
              <a:gd name="connsiteX105" fmla="*/ 135104 w 7580206"/>
              <a:gd name="connsiteY105" fmla="*/ 806413 h 6322104"/>
              <a:gd name="connsiteX106" fmla="*/ 276205 w 7580206"/>
              <a:gd name="connsiteY106" fmla="*/ 353591 h 6322104"/>
              <a:gd name="connsiteX107" fmla="*/ 319751 w 7580206"/>
              <a:gd name="connsiteY107" fmla="*/ 245713 h 6322104"/>
              <a:gd name="connsiteX108" fmla="*/ 391220 w 7580206"/>
              <a:gd name="connsiteY108" fmla="*/ 79759 h 632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7580206" h="6322104">
                <a:moveTo>
                  <a:pt x="7579656" y="4244510"/>
                </a:moveTo>
                <a:lnTo>
                  <a:pt x="7580206" y="4244510"/>
                </a:lnTo>
                <a:lnTo>
                  <a:pt x="7579656" y="4245129"/>
                </a:lnTo>
                <a:close/>
                <a:moveTo>
                  <a:pt x="428443" y="0"/>
                </a:moveTo>
                <a:lnTo>
                  <a:pt x="1196333" y="0"/>
                </a:lnTo>
                <a:lnTo>
                  <a:pt x="1133830" y="103838"/>
                </a:lnTo>
                <a:cubicBezTo>
                  <a:pt x="1101684" y="161907"/>
                  <a:pt x="1072467" y="219620"/>
                  <a:pt x="1045095" y="276953"/>
                </a:cubicBezTo>
                <a:cubicBezTo>
                  <a:pt x="1042708" y="282099"/>
                  <a:pt x="1040313" y="287617"/>
                  <a:pt x="1037562" y="293313"/>
                </a:cubicBezTo>
                <a:cubicBezTo>
                  <a:pt x="1030394" y="309301"/>
                  <a:pt x="1021574" y="327861"/>
                  <a:pt x="1011841" y="348809"/>
                </a:cubicBezTo>
                <a:cubicBezTo>
                  <a:pt x="990715" y="395672"/>
                  <a:pt x="971053" y="441985"/>
                  <a:pt x="952128" y="487562"/>
                </a:cubicBezTo>
                <a:cubicBezTo>
                  <a:pt x="951214" y="490135"/>
                  <a:pt x="950106" y="492522"/>
                  <a:pt x="949191" y="495095"/>
                </a:cubicBezTo>
                <a:cubicBezTo>
                  <a:pt x="900135" y="615287"/>
                  <a:pt x="843546" y="774073"/>
                  <a:pt x="794861" y="964827"/>
                </a:cubicBezTo>
                <a:cubicBezTo>
                  <a:pt x="793761" y="969058"/>
                  <a:pt x="792839" y="973103"/>
                  <a:pt x="791738" y="977141"/>
                </a:cubicBezTo>
                <a:cubicBezTo>
                  <a:pt x="788801" y="989277"/>
                  <a:pt x="785678" y="1001584"/>
                  <a:pt x="782733" y="1013898"/>
                </a:cubicBezTo>
                <a:cubicBezTo>
                  <a:pt x="781082" y="1020695"/>
                  <a:pt x="779431" y="1027313"/>
                  <a:pt x="777959" y="1033932"/>
                </a:cubicBezTo>
                <a:cubicBezTo>
                  <a:pt x="775572" y="1044038"/>
                  <a:pt x="773177" y="1054329"/>
                  <a:pt x="770790" y="1064807"/>
                </a:cubicBezTo>
                <a:cubicBezTo>
                  <a:pt x="769326" y="1071976"/>
                  <a:pt x="767667" y="1078772"/>
                  <a:pt x="766202" y="1085755"/>
                </a:cubicBezTo>
                <a:cubicBezTo>
                  <a:pt x="763629" y="1097333"/>
                  <a:pt x="761057" y="1108911"/>
                  <a:pt x="758670" y="1120675"/>
                </a:cubicBezTo>
                <a:cubicBezTo>
                  <a:pt x="757561" y="1125821"/>
                  <a:pt x="756461" y="1130967"/>
                  <a:pt x="755360" y="1136113"/>
                </a:cubicBezTo>
                <a:cubicBezTo>
                  <a:pt x="747828" y="1172863"/>
                  <a:pt x="740481" y="1210356"/>
                  <a:pt x="733862" y="1248950"/>
                </a:cubicBezTo>
                <a:cubicBezTo>
                  <a:pt x="733498" y="1250787"/>
                  <a:pt x="733126" y="1252810"/>
                  <a:pt x="732762" y="1254833"/>
                </a:cubicBezTo>
                <a:cubicBezTo>
                  <a:pt x="727430" y="1284786"/>
                  <a:pt x="722842" y="1313460"/>
                  <a:pt x="718797" y="1340290"/>
                </a:cubicBezTo>
                <a:cubicBezTo>
                  <a:pt x="718433" y="1341940"/>
                  <a:pt x="718247" y="1343591"/>
                  <a:pt x="718061" y="1345436"/>
                </a:cubicBezTo>
                <a:cubicBezTo>
                  <a:pt x="716960" y="1354069"/>
                  <a:pt x="715860" y="1362710"/>
                  <a:pt x="714759" y="1371529"/>
                </a:cubicBezTo>
                <a:cubicBezTo>
                  <a:pt x="710349" y="1404977"/>
                  <a:pt x="705940" y="1439162"/>
                  <a:pt x="701530" y="1473525"/>
                </a:cubicBezTo>
                <a:cubicBezTo>
                  <a:pt x="700058" y="1486575"/>
                  <a:pt x="698585" y="1498890"/>
                  <a:pt x="697485" y="1510468"/>
                </a:cubicBezTo>
                <a:cubicBezTo>
                  <a:pt x="695648" y="1536190"/>
                  <a:pt x="693625" y="1561919"/>
                  <a:pt x="691424" y="1588020"/>
                </a:cubicBezTo>
                <a:cubicBezTo>
                  <a:pt x="689037" y="1619446"/>
                  <a:pt x="687751" y="1636170"/>
                  <a:pt x="687751" y="1636170"/>
                </a:cubicBezTo>
                <a:cubicBezTo>
                  <a:pt x="687751" y="1636720"/>
                  <a:pt x="687565" y="1637084"/>
                  <a:pt x="687565" y="1637635"/>
                </a:cubicBezTo>
                <a:cubicBezTo>
                  <a:pt x="684256" y="1681010"/>
                  <a:pt x="681683" y="1725115"/>
                  <a:pt x="681683" y="1769955"/>
                </a:cubicBezTo>
                <a:cubicBezTo>
                  <a:pt x="674336" y="1956121"/>
                  <a:pt x="684256" y="2152943"/>
                  <a:pt x="709977" y="2353997"/>
                </a:cubicBezTo>
                <a:cubicBezTo>
                  <a:pt x="758112" y="2757018"/>
                  <a:pt x="886906" y="3177136"/>
                  <a:pt x="1084232" y="3564355"/>
                </a:cubicBezTo>
                <a:cubicBezTo>
                  <a:pt x="1279713" y="3953040"/>
                  <a:pt x="1551995" y="4302766"/>
                  <a:pt x="1849263" y="4586339"/>
                </a:cubicBezTo>
                <a:cubicBezTo>
                  <a:pt x="1997346" y="4729316"/>
                  <a:pt x="2154241" y="4853181"/>
                  <a:pt x="2309493" y="4960872"/>
                </a:cubicBezTo>
                <a:cubicBezTo>
                  <a:pt x="2386108" y="5016376"/>
                  <a:pt x="2465660" y="5063054"/>
                  <a:pt x="2540802" y="5110839"/>
                </a:cubicBezTo>
                <a:cubicBezTo>
                  <a:pt x="2579753" y="5132701"/>
                  <a:pt x="2617967" y="5154207"/>
                  <a:pt x="2655445" y="5175341"/>
                </a:cubicBezTo>
                <a:cubicBezTo>
                  <a:pt x="2674370" y="5185818"/>
                  <a:pt x="2692923" y="5196102"/>
                  <a:pt x="2711298" y="5206402"/>
                </a:cubicBezTo>
                <a:cubicBezTo>
                  <a:pt x="2730223" y="5215771"/>
                  <a:pt x="2748962" y="5225141"/>
                  <a:pt x="2767515" y="5234332"/>
                </a:cubicBezTo>
                <a:cubicBezTo>
                  <a:pt x="2953449" y="5328609"/>
                  <a:pt x="3126882" y="5398078"/>
                  <a:pt x="3276438" y="5449165"/>
                </a:cubicBezTo>
                <a:cubicBezTo>
                  <a:pt x="3277360" y="5449351"/>
                  <a:pt x="3278461" y="5449537"/>
                  <a:pt x="3279375" y="5449901"/>
                </a:cubicBezTo>
                <a:cubicBezTo>
                  <a:pt x="3279375" y="5449901"/>
                  <a:pt x="3305655" y="5458720"/>
                  <a:pt x="3354889" y="5474894"/>
                </a:cubicBezTo>
                <a:cubicBezTo>
                  <a:pt x="3356176" y="5475266"/>
                  <a:pt x="3357462" y="5475817"/>
                  <a:pt x="3358749" y="5476181"/>
                </a:cubicBezTo>
                <a:cubicBezTo>
                  <a:pt x="3396041" y="5487945"/>
                  <a:pt x="3431318" y="5498423"/>
                  <a:pt x="3464758" y="5507792"/>
                </a:cubicBezTo>
                <a:cubicBezTo>
                  <a:pt x="3495626" y="5516247"/>
                  <a:pt x="3529981" y="5525617"/>
                  <a:pt x="3567645" y="5536281"/>
                </a:cubicBezTo>
                <a:cubicBezTo>
                  <a:pt x="3568931" y="5536645"/>
                  <a:pt x="3570032" y="5537009"/>
                  <a:pt x="3571318" y="5537381"/>
                </a:cubicBezTo>
                <a:cubicBezTo>
                  <a:pt x="3585284" y="5540869"/>
                  <a:pt x="3599799" y="5544364"/>
                  <a:pt x="3614679" y="5547859"/>
                </a:cubicBezTo>
                <a:cubicBezTo>
                  <a:pt x="3623126" y="5549696"/>
                  <a:pt x="3631581" y="5551532"/>
                  <a:pt x="3639478" y="5553369"/>
                </a:cubicBezTo>
                <a:cubicBezTo>
                  <a:pt x="3673655" y="5561088"/>
                  <a:pt x="3703050" y="5567706"/>
                  <a:pt x="3727485" y="5573216"/>
                </a:cubicBezTo>
                <a:cubicBezTo>
                  <a:pt x="3899081" y="5609237"/>
                  <a:pt x="4114960" y="5643422"/>
                  <a:pt x="4364830" y="5655729"/>
                </a:cubicBezTo>
                <a:cubicBezTo>
                  <a:pt x="4406532" y="5656837"/>
                  <a:pt x="4448970" y="5657751"/>
                  <a:pt x="4492330" y="5658859"/>
                </a:cubicBezTo>
                <a:cubicBezTo>
                  <a:pt x="4514014" y="5659410"/>
                  <a:pt x="4535876" y="5659960"/>
                  <a:pt x="4557924" y="5660510"/>
                </a:cubicBezTo>
                <a:cubicBezTo>
                  <a:pt x="4580150" y="5659960"/>
                  <a:pt x="4602385" y="5659410"/>
                  <a:pt x="4624798" y="5658859"/>
                </a:cubicBezTo>
                <a:cubicBezTo>
                  <a:pt x="4669630" y="5657573"/>
                  <a:pt x="4715378" y="5656465"/>
                  <a:pt x="4761674" y="5655186"/>
                </a:cubicBezTo>
                <a:cubicBezTo>
                  <a:pt x="4807972" y="5651691"/>
                  <a:pt x="4854820" y="5648196"/>
                  <a:pt x="4902404" y="5644708"/>
                </a:cubicBezTo>
                <a:cubicBezTo>
                  <a:pt x="5092196" y="5626698"/>
                  <a:pt x="5291902" y="5599310"/>
                  <a:pt x="5493451" y="5548587"/>
                </a:cubicBezTo>
                <a:cubicBezTo>
                  <a:pt x="5896178" y="5449901"/>
                  <a:pt x="6311584" y="5281746"/>
                  <a:pt x="6681234" y="5041184"/>
                </a:cubicBezTo>
                <a:cubicBezTo>
                  <a:pt x="6940285" y="4874543"/>
                  <a:pt x="7179188" y="4677719"/>
                  <a:pt x="7385381" y="4463734"/>
                </a:cubicBezTo>
                <a:lnTo>
                  <a:pt x="7579656" y="4245129"/>
                </a:lnTo>
                <a:lnTo>
                  <a:pt x="7579656" y="5200520"/>
                </a:lnTo>
                <a:cubicBezTo>
                  <a:pt x="7415406" y="5342396"/>
                  <a:pt x="7239028" y="5474894"/>
                  <a:pt x="7053644" y="5593986"/>
                </a:cubicBezTo>
                <a:cubicBezTo>
                  <a:pt x="6619136" y="5876265"/>
                  <a:pt x="6130610" y="6074746"/>
                  <a:pt x="5656414" y="6190706"/>
                </a:cubicBezTo>
                <a:cubicBezTo>
                  <a:pt x="5419410" y="6249884"/>
                  <a:pt x="5184606" y="6282782"/>
                  <a:pt x="4961752" y="6303729"/>
                </a:cubicBezTo>
                <a:cubicBezTo>
                  <a:pt x="4905899" y="6307775"/>
                  <a:pt x="4850782" y="6311812"/>
                  <a:pt x="4796580" y="6315858"/>
                </a:cubicBezTo>
                <a:cubicBezTo>
                  <a:pt x="4742200" y="6317330"/>
                  <a:pt x="4688734" y="6318803"/>
                  <a:pt x="4636004" y="6320268"/>
                </a:cubicBezTo>
                <a:cubicBezTo>
                  <a:pt x="4609732" y="6320818"/>
                  <a:pt x="4583646" y="6321554"/>
                  <a:pt x="4557738" y="6322104"/>
                </a:cubicBezTo>
                <a:cubicBezTo>
                  <a:pt x="4531830" y="6321554"/>
                  <a:pt x="4506109" y="6321004"/>
                  <a:pt x="4480760" y="6320454"/>
                </a:cubicBezTo>
                <a:cubicBezTo>
                  <a:pt x="4430052" y="6318981"/>
                  <a:pt x="4380260" y="6317881"/>
                  <a:pt x="4331390" y="6316594"/>
                </a:cubicBezTo>
                <a:cubicBezTo>
                  <a:pt x="4085379" y="6304652"/>
                  <a:pt x="3867113" y="6274513"/>
                  <a:pt x="3683939" y="6239956"/>
                </a:cubicBezTo>
                <a:cubicBezTo>
                  <a:pt x="3682838" y="6239778"/>
                  <a:pt x="3681552" y="6239778"/>
                  <a:pt x="3680451" y="6239592"/>
                </a:cubicBezTo>
                <a:cubicBezTo>
                  <a:pt x="3680451" y="6239592"/>
                  <a:pt x="3672547" y="6238305"/>
                  <a:pt x="3656931" y="6235547"/>
                </a:cubicBezTo>
                <a:cubicBezTo>
                  <a:pt x="3641315" y="6233160"/>
                  <a:pt x="3618538" y="6227828"/>
                  <a:pt x="3588771" y="6221217"/>
                </a:cubicBezTo>
                <a:cubicBezTo>
                  <a:pt x="3586934" y="6220845"/>
                  <a:pt x="3584912" y="6220295"/>
                  <a:pt x="3583075" y="6219931"/>
                </a:cubicBezTo>
                <a:cubicBezTo>
                  <a:pt x="3536591" y="6210189"/>
                  <a:pt x="3492867" y="6200262"/>
                  <a:pt x="3452080" y="6190528"/>
                </a:cubicBezTo>
                <a:cubicBezTo>
                  <a:pt x="3438487" y="6187583"/>
                  <a:pt x="3424335" y="6184274"/>
                  <a:pt x="3409642" y="6180600"/>
                </a:cubicBezTo>
                <a:cubicBezTo>
                  <a:pt x="3406333" y="6179678"/>
                  <a:pt x="3402473" y="6178578"/>
                  <a:pt x="3398986" y="6177655"/>
                </a:cubicBezTo>
                <a:cubicBezTo>
                  <a:pt x="3398986" y="6177655"/>
                  <a:pt x="3398800" y="6177655"/>
                  <a:pt x="3398800" y="6177655"/>
                </a:cubicBezTo>
                <a:cubicBezTo>
                  <a:pt x="3398063" y="6177477"/>
                  <a:pt x="3397327" y="6177291"/>
                  <a:pt x="3396591" y="6177105"/>
                </a:cubicBezTo>
                <a:cubicBezTo>
                  <a:pt x="3375837" y="6171409"/>
                  <a:pt x="3354525" y="6165527"/>
                  <a:pt x="3331741" y="6159281"/>
                </a:cubicBezTo>
                <a:cubicBezTo>
                  <a:pt x="3313180" y="6154321"/>
                  <a:pt x="3293712" y="6148989"/>
                  <a:pt x="3273865" y="6143293"/>
                </a:cubicBezTo>
                <a:cubicBezTo>
                  <a:pt x="3224258" y="6129692"/>
                  <a:pt x="3182371" y="6117749"/>
                  <a:pt x="3149666" y="6106171"/>
                </a:cubicBezTo>
                <a:cubicBezTo>
                  <a:pt x="2953263" y="6044235"/>
                  <a:pt x="2713685" y="5953453"/>
                  <a:pt x="2453531" y="5821497"/>
                </a:cubicBezTo>
                <a:cubicBezTo>
                  <a:pt x="2431669" y="5810469"/>
                  <a:pt x="2409807" y="5799449"/>
                  <a:pt x="2387573" y="5788421"/>
                </a:cubicBezTo>
                <a:cubicBezTo>
                  <a:pt x="2365710" y="5776471"/>
                  <a:pt x="2343848" y="5764342"/>
                  <a:pt x="2321800" y="5752028"/>
                </a:cubicBezTo>
                <a:cubicBezTo>
                  <a:pt x="2277889" y="5727221"/>
                  <a:pt x="2233064" y="5701863"/>
                  <a:pt x="2187317" y="5676134"/>
                </a:cubicBezTo>
                <a:cubicBezTo>
                  <a:pt x="2098574" y="5620451"/>
                  <a:pt x="2005429" y="5565133"/>
                  <a:pt x="1915400" y="5500073"/>
                </a:cubicBezTo>
                <a:cubicBezTo>
                  <a:pt x="1732775" y="5373449"/>
                  <a:pt x="1548872" y="5227714"/>
                  <a:pt x="1374881" y="5060295"/>
                </a:cubicBezTo>
                <a:cubicBezTo>
                  <a:pt x="1025806" y="4727657"/>
                  <a:pt x="706490" y="4316739"/>
                  <a:pt x="476282" y="3859685"/>
                </a:cubicBezTo>
                <a:cubicBezTo>
                  <a:pt x="243865" y="3404283"/>
                  <a:pt x="92844" y="2909558"/>
                  <a:pt x="35891" y="2435967"/>
                </a:cubicBezTo>
                <a:cubicBezTo>
                  <a:pt x="5573" y="2199442"/>
                  <a:pt x="-5633" y="1968800"/>
                  <a:pt x="2636" y="1750844"/>
                </a:cubicBezTo>
                <a:cubicBezTo>
                  <a:pt x="3008" y="1678065"/>
                  <a:pt x="8518" y="1606946"/>
                  <a:pt x="14214" y="1537298"/>
                </a:cubicBezTo>
                <a:cubicBezTo>
                  <a:pt x="15129" y="1527006"/>
                  <a:pt x="16051" y="1515614"/>
                  <a:pt x="16966" y="1502741"/>
                </a:cubicBezTo>
                <a:cubicBezTo>
                  <a:pt x="17888" y="1486203"/>
                  <a:pt x="19539" y="1467092"/>
                  <a:pt x="21561" y="1446323"/>
                </a:cubicBezTo>
                <a:cubicBezTo>
                  <a:pt x="21747" y="1442099"/>
                  <a:pt x="22111" y="1437689"/>
                  <a:pt x="22483" y="1433458"/>
                </a:cubicBezTo>
                <a:cubicBezTo>
                  <a:pt x="23584" y="1424639"/>
                  <a:pt x="24684" y="1416005"/>
                  <a:pt x="25785" y="1407178"/>
                </a:cubicBezTo>
                <a:cubicBezTo>
                  <a:pt x="31295" y="1361051"/>
                  <a:pt x="38464" y="1307392"/>
                  <a:pt x="46547" y="1246191"/>
                </a:cubicBezTo>
                <a:cubicBezTo>
                  <a:pt x="46547" y="1245641"/>
                  <a:pt x="46733" y="1245091"/>
                  <a:pt x="46733" y="1244541"/>
                </a:cubicBezTo>
                <a:cubicBezTo>
                  <a:pt x="48383" y="1232963"/>
                  <a:pt x="49856" y="1221198"/>
                  <a:pt x="51328" y="1209806"/>
                </a:cubicBezTo>
                <a:cubicBezTo>
                  <a:pt x="55002" y="1189409"/>
                  <a:pt x="58489" y="1169375"/>
                  <a:pt x="62163" y="1149342"/>
                </a:cubicBezTo>
                <a:cubicBezTo>
                  <a:pt x="69881" y="1103951"/>
                  <a:pt x="79065" y="1055616"/>
                  <a:pt x="89543" y="1004529"/>
                </a:cubicBezTo>
                <a:cubicBezTo>
                  <a:pt x="90457" y="1000119"/>
                  <a:pt x="91379" y="995888"/>
                  <a:pt x="92294" y="991478"/>
                </a:cubicBezTo>
                <a:cubicBezTo>
                  <a:pt x="95603" y="976227"/>
                  <a:pt x="98912" y="960417"/>
                  <a:pt x="102400" y="944615"/>
                </a:cubicBezTo>
                <a:cubicBezTo>
                  <a:pt x="103872" y="937997"/>
                  <a:pt x="105337" y="931386"/>
                  <a:pt x="106809" y="924768"/>
                </a:cubicBezTo>
                <a:cubicBezTo>
                  <a:pt x="109932" y="910803"/>
                  <a:pt x="113242" y="896651"/>
                  <a:pt x="116551" y="882314"/>
                </a:cubicBezTo>
                <a:cubicBezTo>
                  <a:pt x="117829" y="876254"/>
                  <a:pt x="119302" y="870372"/>
                  <a:pt x="120774" y="864304"/>
                </a:cubicBezTo>
                <a:cubicBezTo>
                  <a:pt x="124812" y="847580"/>
                  <a:pt x="128857" y="830677"/>
                  <a:pt x="133267" y="813581"/>
                </a:cubicBezTo>
                <a:cubicBezTo>
                  <a:pt x="133817" y="811194"/>
                  <a:pt x="134554" y="808807"/>
                  <a:pt x="135104" y="806413"/>
                </a:cubicBezTo>
                <a:cubicBezTo>
                  <a:pt x="170381" y="667668"/>
                  <a:pt x="216128" y="515314"/>
                  <a:pt x="276205" y="353591"/>
                </a:cubicBezTo>
                <a:cubicBezTo>
                  <a:pt x="290170" y="318120"/>
                  <a:pt x="304685" y="282099"/>
                  <a:pt x="319751" y="245713"/>
                </a:cubicBezTo>
                <a:cubicBezTo>
                  <a:pt x="345287" y="180289"/>
                  <a:pt x="370086" y="124971"/>
                  <a:pt x="391220" y="79759"/>
                </a:cubicBezTo>
                <a:close/>
              </a:path>
            </a:pathLst>
          </a:custGeom>
          <a:solidFill>
            <a:srgbClr val="F1F2F2"/>
          </a:solidFill>
          <a:ln w="2370" cap="flat">
            <a:noFill/>
            <a:prstDash val="solid"/>
            <a:miter/>
          </a:ln>
        </p:spPr>
        <p:txBody>
          <a:bodyPr rtlCol="0" anchor="ctr"/>
          <a:lstStyle/>
          <a:p>
            <a:endParaRPr lang="en-US"/>
          </a:p>
        </p:txBody>
      </p:sp>
      <p:sp>
        <p:nvSpPr>
          <p:cNvPr id="14" name="Graphic 4">
            <a:extLst>
              <a:ext uri="{FF2B5EF4-FFF2-40B4-BE49-F238E27FC236}">
                <a16:creationId xmlns:a16="http://schemas.microsoft.com/office/drawing/2014/main" id="{F9937D74-76F2-6540-999E-6E3E74DF3CAA}"/>
              </a:ext>
            </a:extLst>
          </p:cNvPr>
          <p:cNvSpPr/>
          <p:nvPr/>
        </p:nvSpPr>
        <p:spPr>
          <a:xfrm rot="10800000">
            <a:off x="0" y="1994564"/>
            <a:ext cx="6550436" cy="2693322"/>
          </a:xfrm>
          <a:custGeom>
            <a:avLst/>
            <a:gdLst>
              <a:gd name="connsiteX0" fmla="*/ 0 w 813341"/>
              <a:gd name="connsiteY0" fmla="*/ 0 h 477593"/>
              <a:gd name="connsiteX1" fmla="*/ 813341 w 813341"/>
              <a:gd name="connsiteY1" fmla="*/ 0 h 477593"/>
              <a:gd name="connsiteX2" fmla="*/ 813341 w 813341"/>
              <a:gd name="connsiteY2" fmla="*/ 477594 h 477593"/>
              <a:gd name="connsiteX3" fmla="*/ 0 w 813341"/>
              <a:gd name="connsiteY3" fmla="*/ 477594 h 477593"/>
            </a:gdLst>
            <a:ahLst/>
            <a:cxnLst>
              <a:cxn ang="0">
                <a:pos x="connsiteX0" y="connsiteY0"/>
              </a:cxn>
              <a:cxn ang="0">
                <a:pos x="connsiteX1" y="connsiteY1"/>
              </a:cxn>
              <a:cxn ang="0">
                <a:pos x="connsiteX2" y="connsiteY2"/>
              </a:cxn>
              <a:cxn ang="0">
                <a:pos x="connsiteX3" y="connsiteY3"/>
              </a:cxn>
            </a:cxnLst>
            <a:rect l="l" t="t" r="r" b="b"/>
            <a:pathLst>
              <a:path w="813341" h="477593">
                <a:moveTo>
                  <a:pt x="0" y="0"/>
                </a:moveTo>
                <a:lnTo>
                  <a:pt x="813341" y="0"/>
                </a:lnTo>
                <a:lnTo>
                  <a:pt x="813341" y="477594"/>
                </a:lnTo>
                <a:lnTo>
                  <a:pt x="0" y="477594"/>
                </a:lnTo>
                <a:close/>
              </a:path>
            </a:pathLst>
          </a:custGeom>
          <a:solidFill>
            <a:srgbClr val="297239"/>
          </a:solidFill>
          <a:ln w="2370" cap="flat">
            <a:noFill/>
            <a:prstDash val="solid"/>
            <a:miter/>
          </a:ln>
        </p:spPr>
        <p:txBody>
          <a:bodyPr rtlCol="0" anchor="ctr"/>
          <a:lstStyle/>
          <a:p>
            <a:endParaRPr lang="en-US"/>
          </a:p>
        </p:txBody>
      </p:sp>
      <p:sp>
        <p:nvSpPr>
          <p:cNvPr id="15" name="Graphic 4">
            <a:extLst>
              <a:ext uri="{FF2B5EF4-FFF2-40B4-BE49-F238E27FC236}">
                <a16:creationId xmlns:a16="http://schemas.microsoft.com/office/drawing/2014/main" id="{0F923373-10C2-7448-9A99-9AD00DAB9853}"/>
              </a:ext>
            </a:extLst>
          </p:cNvPr>
          <p:cNvSpPr/>
          <p:nvPr/>
        </p:nvSpPr>
        <p:spPr>
          <a:xfrm rot="10800000">
            <a:off x="6450993" y="2523552"/>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A41"/>
          </a:solidFill>
          <a:ln w="2370"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BC7DDA0B-9300-C84E-805B-91DFA73C67D2}"/>
              </a:ext>
            </a:extLst>
          </p:cNvPr>
          <p:cNvGrpSpPr/>
          <p:nvPr userDrawn="1"/>
        </p:nvGrpSpPr>
        <p:grpSpPr>
          <a:xfrm>
            <a:off x="213315" y="5642759"/>
            <a:ext cx="2735993" cy="679345"/>
            <a:chOff x="0" y="0"/>
            <a:chExt cx="2301694" cy="571500"/>
          </a:xfrm>
        </p:grpSpPr>
        <p:sp>
          <p:nvSpPr>
            <p:cNvPr id="20" name="Rectangle 19">
              <a:extLst>
                <a:ext uri="{FF2B5EF4-FFF2-40B4-BE49-F238E27FC236}">
                  <a16:creationId xmlns:a16="http://schemas.microsoft.com/office/drawing/2014/main" id="{B71A814C-FB12-F749-A560-BD9642ABF263}"/>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1" name="Picture 20">
              <a:extLst>
                <a:ext uri="{FF2B5EF4-FFF2-40B4-BE49-F238E27FC236}">
                  <a16:creationId xmlns:a16="http://schemas.microsoft.com/office/drawing/2014/main" id="{5B69F029-B917-2E46-8724-CE05AF7DF2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4" name="Text Placeholder 23">
            <a:extLst>
              <a:ext uri="{FF2B5EF4-FFF2-40B4-BE49-F238E27FC236}">
                <a16:creationId xmlns:a16="http://schemas.microsoft.com/office/drawing/2014/main" id="{2546403F-7C8D-8348-8F7B-5E9C8AAE4AC3}"/>
              </a:ext>
            </a:extLst>
          </p:cNvPr>
          <p:cNvSpPr>
            <a:spLocks noGrp="1"/>
          </p:cNvSpPr>
          <p:nvPr>
            <p:ph type="body" sz="quarter" idx="15" hasCustomPrompt="1"/>
          </p:nvPr>
        </p:nvSpPr>
        <p:spPr>
          <a:xfrm>
            <a:off x="585332" y="3366372"/>
            <a:ext cx="5278651" cy="697353"/>
          </a:xfrm>
        </p:spPr>
        <p:txBody>
          <a:bodyPr>
            <a:noAutofit/>
          </a:bodyPr>
          <a:lstStyle>
            <a:lvl1pPr marL="0" indent="0" algn="l">
              <a:buNone/>
              <a:defRPr sz="5400" b="1" baseline="0">
                <a:solidFill>
                  <a:schemeClr val="bg1"/>
                </a:solidFill>
                <a:latin typeface="+mn-lt"/>
              </a:defRPr>
            </a:lvl1pPr>
          </a:lstStyle>
          <a:p>
            <a:pPr lvl="0"/>
            <a:r>
              <a:rPr lang="en-US"/>
              <a:t>POWERPIONT</a:t>
            </a:r>
          </a:p>
        </p:txBody>
      </p:sp>
      <p:sp>
        <p:nvSpPr>
          <p:cNvPr id="25" name="Text Placeholder 23">
            <a:extLst>
              <a:ext uri="{FF2B5EF4-FFF2-40B4-BE49-F238E27FC236}">
                <a16:creationId xmlns:a16="http://schemas.microsoft.com/office/drawing/2014/main" id="{60557D00-020D-BD43-AB3C-5A3B7B04DB1F}"/>
              </a:ext>
            </a:extLst>
          </p:cNvPr>
          <p:cNvSpPr>
            <a:spLocks noGrp="1"/>
          </p:cNvSpPr>
          <p:nvPr>
            <p:ph type="body" sz="quarter" idx="16" hasCustomPrompt="1"/>
          </p:nvPr>
        </p:nvSpPr>
        <p:spPr>
          <a:xfrm>
            <a:off x="585332" y="2747849"/>
            <a:ext cx="5278651" cy="697353"/>
          </a:xfrm>
        </p:spPr>
        <p:txBody>
          <a:bodyPr>
            <a:normAutofit/>
          </a:bodyPr>
          <a:lstStyle>
            <a:lvl1pPr marL="0" indent="0" algn="l">
              <a:buNone/>
              <a:defRPr sz="3600" b="0" i="0">
                <a:solidFill>
                  <a:schemeClr val="bg1"/>
                </a:solidFill>
                <a:latin typeface="+mn-lt"/>
              </a:defRPr>
            </a:lvl1pPr>
          </a:lstStyle>
          <a:p>
            <a:pPr lvl="0"/>
            <a:r>
              <a:rPr lang="en-US"/>
              <a:t>Cover Design 1</a:t>
            </a:r>
          </a:p>
        </p:txBody>
      </p:sp>
      <p:pic>
        <p:nvPicPr>
          <p:cNvPr id="26" name="Picture 25" descr="Logo&#10;&#10;Description automatically generated">
            <a:extLst>
              <a:ext uri="{FF2B5EF4-FFF2-40B4-BE49-F238E27FC236}">
                <a16:creationId xmlns:a16="http://schemas.microsoft.com/office/drawing/2014/main" id="{1C6E8B7D-F338-1148-9FC3-1E54738D0EB3}"/>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6649996" y="1700219"/>
            <a:ext cx="5223504" cy="3340878"/>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1942868" y="2765670"/>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84BA41"/>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433889" y="3354733"/>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97239"/>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3783103" y="3635128"/>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63A043"/>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userDrawn="1"/>
        </p:nvSpPr>
        <p:spPr bwMode="auto">
          <a:xfrm>
            <a:off x="8469692" y="2157756"/>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0B582E"/>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133236" y="2120056"/>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468940"/>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1667187" y="3894316"/>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84BA41"/>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481962" y="5117212"/>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63A043"/>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userDrawn="1"/>
        </p:nvSpPr>
        <p:spPr bwMode="auto">
          <a:xfrm>
            <a:off x="5086111" y="1964543"/>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468940"/>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7616729" y="3022502"/>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97239"/>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411245" y="2230800"/>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0B582E"/>
          </a:solidFill>
          <a:ln w="9525" cap="flat">
            <a:noFill/>
            <a:bevel/>
            <a:headEnd/>
            <a:tailEnd/>
          </a:ln>
          <a:effectLst/>
        </p:spPr>
        <p:txBody>
          <a:bodyPr wrap="none" anchor="ct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p:ph type="body" sz="quarter" idx="21" hasCustomPrompt="1"/>
          </p:nvPr>
        </p:nvSpPr>
        <p:spPr>
          <a:xfrm>
            <a:off x="2063680" y="3424909"/>
            <a:ext cx="1740791" cy="697634"/>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6" name="Text Placeholder 17">
            <a:extLst>
              <a:ext uri="{FF2B5EF4-FFF2-40B4-BE49-F238E27FC236}">
                <a16:creationId xmlns:a16="http://schemas.microsoft.com/office/drawing/2014/main" id="{4967DA91-F81D-4447-97B2-6C673397EF5C}"/>
              </a:ext>
            </a:extLst>
          </p:cNvPr>
          <p:cNvSpPr>
            <a:spLocks noGrp="1"/>
          </p:cNvSpPr>
          <p:nvPr>
            <p:ph type="body" sz="quarter" idx="26" hasCustomPrompt="1"/>
          </p:nvPr>
        </p:nvSpPr>
        <p:spPr>
          <a:xfrm>
            <a:off x="4010479" y="4410622"/>
            <a:ext cx="1853076" cy="839438"/>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8" name="Text Placeholder 17">
            <a:extLst>
              <a:ext uri="{FF2B5EF4-FFF2-40B4-BE49-F238E27FC236}">
                <a16:creationId xmlns:a16="http://schemas.microsoft.com/office/drawing/2014/main" id="{B53006D1-ED98-8C47-8186-B2BFCF6FB790}"/>
              </a:ext>
            </a:extLst>
          </p:cNvPr>
          <p:cNvSpPr>
            <a:spLocks noGrp="1"/>
          </p:cNvSpPr>
          <p:nvPr>
            <p:ph type="body" sz="quarter" idx="28" hasCustomPrompt="1"/>
          </p:nvPr>
        </p:nvSpPr>
        <p:spPr>
          <a:xfrm>
            <a:off x="6509130" y="4122543"/>
            <a:ext cx="213096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0" name="Text Placeholder 17">
            <a:extLst>
              <a:ext uri="{FF2B5EF4-FFF2-40B4-BE49-F238E27FC236}">
                <a16:creationId xmlns:a16="http://schemas.microsoft.com/office/drawing/2014/main" id="{FD8DCD0D-631E-D748-A38B-01AB4591DC09}"/>
              </a:ext>
            </a:extLst>
          </p:cNvPr>
          <p:cNvSpPr>
            <a:spLocks noGrp="1"/>
          </p:cNvSpPr>
          <p:nvPr>
            <p:ph type="body" sz="quarter" idx="30" hasCustomPrompt="1"/>
          </p:nvPr>
        </p:nvSpPr>
        <p:spPr>
          <a:xfrm>
            <a:off x="8625833" y="3068072"/>
            <a:ext cx="2333958"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2" name="Text Placeholder 17">
            <a:extLst>
              <a:ext uri="{FF2B5EF4-FFF2-40B4-BE49-F238E27FC236}">
                <a16:creationId xmlns:a16="http://schemas.microsoft.com/office/drawing/2014/main" id="{504933AA-9772-824C-B12A-884D2266FA72}"/>
              </a:ext>
            </a:extLst>
          </p:cNvPr>
          <p:cNvSpPr>
            <a:spLocks noGrp="1"/>
          </p:cNvSpPr>
          <p:nvPr>
            <p:ph type="body" sz="quarter" idx="32" hasCustomPrompt="1"/>
          </p:nvPr>
        </p:nvSpPr>
        <p:spPr>
          <a:xfrm>
            <a:off x="5203677" y="2835852"/>
            <a:ext cx="174079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1696604" y="4043223"/>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a:t>
            </a:r>
            <a:endParaRPr lang="en-US"/>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500643" y="2329432"/>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5</a:t>
            </a:r>
            <a:endParaRPr lang="en-US"/>
          </a:p>
        </p:txBody>
      </p:sp>
      <p:sp>
        <p:nvSpPr>
          <p:cNvPr id="37" name="Text Placeholder 17">
            <a:extLst>
              <a:ext uri="{FF2B5EF4-FFF2-40B4-BE49-F238E27FC236}">
                <a16:creationId xmlns:a16="http://schemas.microsoft.com/office/drawing/2014/main" id="{845589C5-3740-8549-824C-CF2095751693}"/>
              </a:ext>
            </a:extLst>
          </p:cNvPr>
          <p:cNvSpPr>
            <a:spLocks noGrp="1"/>
          </p:cNvSpPr>
          <p:nvPr>
            <p:ph type="body" sz="quarter" idx="35" hasCustomPrompt="1"/>
          </p:nvPr>
        </p:nvSpPr>
        <p:spPr>
          <a:xfrm>
            <a:off x="5561920" y="5263460"/>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a:t>
            </a:r>
            <a:endParaRPr lang="en-US"/>
          </a:p>
        </p:txBody>
      </p:sp>
      <p:sp>
        <p:nvSpPr>
          <p:cNvPr id="24" name="Text Placeholder 17">
            <a:extLst>
              <a:ext uri="{FF2B5EF4-FFF2-40B4-BE49-F238E27FC236}">
                <a16:creationId xmlns:a16="http://schemas.microsoft.com/office/drawing/2014/main" id="{1504325D-5B53-A741-9F4A-1EA65D04662E}"/>
              </a:ext>
            </a:extLst>
          </p:cNvPr>
          <p:cNvSpPr>
            <a:spLocks noGrp="1"/>
          </p:cNvSpPr>
          <p:nvPr>
            <p:ph type="body" sz="quarter" idx="36" hasCustomPrompt="1"/>
          </p:nvPr>
        </p:nvSpPr>
        <p:spPr>
          <a:xfrm>
            <a:off x="5134337" y="2011710"/>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3</a:t>
            </a:r>
            <a:endParaRPr lang="en-US"/>
          </a:p>
        </p:txBody>
      </p:sp>
      <p:sp>
        <p:nvSpPr>
          <p:cNvPr id="25" name="Text Placeholder 17">
            <a:extLst>
              <a:ext uri="{FF2B5EF4-FFF2-40B4-BE49-F238E27FC236}">
                <a16:creationId xmlns:a16="http://schemas.microsoft.com/office/drawing/2014/main" id="{C69A8499-F2CE-F349-A11C-AD4AD2B1C10A}"/>
              </a:ext>
            </a:extLst>
          </p:cNvPr>
          <p:cNvSpPr>
            <a:spLocks noGrp="1"/>
          </p:cNvSpPr>
          <p:nvPr>
            <p:ph type="body" sz="quarter" idx="39" hasCustomPrompt="1"/>
          </p:nvPr>
        </p:nvSpPr>
        <p:spPr>
          <a:xfrm>
            <a:off x="7652164" y="313502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a:t>
            </a:r>
            <a:endParaRPr lang="en-US"/>
          </a:p>
        </p:txBody>
      </p:sp>
      <p:sp>
        <p:nvSpPr>
          <p:cNvPr id="29" name="Text Box 5">
            <a:extLst>
              <a:ext uri="{FF2B5EF4-FFF2-40B4-BE49-F238E27FC236}">
                <a16:creationId xmlns:a16="http://schemas.microsoft.com/office/drawing/2014/main" id="{252DF130-B7EB-BA4C-95D4-11B532998667}"/>
              </a:ext>
            </a:extLst>
          </p:cNvPr>
          <p:cNvSpPr txBox="1"/>
          <p:nvPr userDrawn="1"/>
        </p:nvSpPr>
        <p:spPr>
          <a:xfrm rot="5400000">
            <a:off x="8660156" y="3550216"/>
            <a:ext cx="6428383" cy="18719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77142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Calibri" panose="020F0502020204030204" pitchFamily="34" charset="0"/>
                <a:cs typeface="Calibri" panose="020F0502020204030204" pitchFamily="34" charset="0"/>
              </a:defRPr>
            </a:lvl1pPr>
          </a:lstStyle>
          <a:p>
            <a:pPr lvl="0"/>
            <a:r>
              <a:rPr lang="en-US"/>
              <a:t>Heading</a:t>
            </a:r>
          </a:p>
        </p:txBody>
      </p:sp>
      <p:sp>
        <p:nvSpPr>
          <p:cNvPr id="33" name="Oval 32">
            <a:extLst>
              <a:ext uri="{FF2B5EF4-FFF2-40B4-BE49-F238E27FC236}">
                <a16:creationId xmlns:a16="http://schemas.microsoft.com/office/drawing/2014/main" id="{7EB02BD7-70AD-D749-AB02-A773D9584280}"/>
              </a:ext>
            </a:extLst>
          </p:cNvPr>
          <p:cNvSpPr/>
          <p:nvPr/>
        </p:nvSpPr>
        <p:spPr>
          <a:xfrm>
            <a:off x="1092856" y="2614060"/>
            <a:ext cx="2664102" cy="2664102"/>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3388082" y="2614060"/>
            <a:ext cx="2664102" cy="2664102"/>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5683308" y="2614060"/>
            <a:ext cx="2664102" cy="2664102"/>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7978534" y="2614060"/>
            <a:ext cx="2664102" cy="2664102"/>
          </a:xfrm>
          <a:prstGeom prst="ellipse">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1461732" y="2171652"/>
            <a:ext cx="1268168" cy="1268168"/>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3756958" y="2171652"/>
            <a:ext cx="1268168" cy="1268168"/>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6052184" y="2171652"/>
            <a:ext cx="1268168" cy="1268168"/>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8347410" y="2171652"/>
            <a:ext cx="1268168" cy="1268168"/>
          </a:xfrm>
          <a:prstGeom prst="ellipse">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1564981" y="2259942"/>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3863712" y="227840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6158938" y="2278405"/>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8454164" y="2278405"/>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2438346" y="4752544"/>
            <a:ext cx="879736" cy="879735"/>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4801840" y="4752544"/>
            <a:ext cx="879736" cy="879735"/>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7098798" y="4752544"/>
            <a:ext cx="879736" cy="879735"/>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9529207" y="4752544"/>
            <a:ext cx="879736" cy="879735"/>
          </a:xfrm>
          <a:prstGeom prst="ellipse">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1750908" y="2419873"/>
            <a:ext cx="695250" cy="734798"/>
          </a:xfrm>
        </p:spPr>
        <p:txBody>
          <a:bodyPr/>
          <a:lstStyle>
            <a:lvl1pPr algn="ctr">
              <a:buNone/>
              <a:defRPr sz="4800" b="0" i="0" spc="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a:t>
            </a:r>
            <a:endParaRPr lang="en-US"/>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4067515" y="2422469"/>
            <a:ext cx="695250" cy="734798"/>
          </a:xfrm>
        </p:spPr>
        <p:txBody>
          <a:bodyPr/>
          <a:lstStyle>
            <a:lvl1pPr algn="ctr">
              <a:buNone/>
              <a:defRPr sz="4800" b="0" i="0" spc="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a:t>
            </a:r>
            <a:endParaRPr lang="en-US"/>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341360" y="2435827"/>
            <a:ext cx="695250" cy="734798"/>
          </a:xfrm>
        </p:spPr>
        <p:txBody>
          <a:bodyPr/>
          <a:lstStyle>
            <a:lvl1pPr algn="ctr">
              <a:buNone/>
              <a:defRPr sz="4800" b="0" i="0" spc="0">
                <a:solidFill>
                  <a:srgbClr val="4689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3</a:t>
            </a:r>
            <a:endParaRPr lang="en-US"/>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8657967" y="2438423"/>
            <a:ext cx="695250" cy="734798"/>
          </a:xfrm>
        </p:spPr>
        <p:txBody>
          <a:bodyPr/>
          <a:lstStyle>
            <a:lvl1pPr algn="ctr">
              <a:buNone/>
              <a:defRPr sz="4800" b="0" i="0" spc="0">
                <a:solidFill>
                  <a:srgbClr val="29723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a:t>
            </a:r>
            <a:endParaRPr lang="en-US"/>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1294852" y="3608833"/>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5881337" y="3594503"/>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212564" y="3575705"/>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2" name="Text Placeholder 17">
            <a:extLst>
              <a:ext uri="{FF2B5EF4-FFF2-40B4-BE49-F238E27FC236}">
                <a16:creationId xmlns:a16="http://schemas.microsoft.com/office/drawing/2014/main" id="{E431E60A-6FA2-CE40-9E7E-CA2522231E2B}"/>
              </a:ext>
            </a:extLst>
          </p:cNvPr>
          <p:cNvSpPr>
            <a:spLocks noGrp="1"/>
          </p:cNvSpPr>
          <p:nvPr>
            <p:ph type="body" sz="quarter" idx="38" hasCustomPrompt="1"/>
          </p:nvPr>
        </p:nvSpPr>
        <p:spPr>
          <a:xfrm>
            <a:off x="3626079" y="3590035"/>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2" name="Text Box 5">
            <a:extLst>
              <a:ext uri="{FF2B5EF4-FFF2-40B4-BE49-F238E27FC236}">
                <a16:creationId xmlns:a16="http://schemas.microsoft.com/office/drawing/2014/main" id="{FB042637-18C0-1640-9D42-D613390279B5}"/>
              </a:ext>
            </a:extLst>
          </p:cNvPr>
          <p:cNvSpPr txBox="1"/>
          <p:nvPr userDrawn="1"/>
        </p:nvSpPr>
        <p:spPr>
          <a:xfrm rot="5400000">
            <a:off x="8660156" y="3550216"/>
            <a:ext cx="6428383" cy="18719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99968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3157719" y="4270495"/>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2711689" y="4223142"/>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2777371" y="4288825"/>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2189284" y="2594824"/>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4920453" y="4223142"/>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4984608" y="4288825"/>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4396521" y="4716525"/>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5354263" y="4270495"/>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7113943" y="4223142"/>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7181153" y="4288825"/>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6593066" y="2594824"/>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7549281" y="4270495"/>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9310488" y="4223142"/>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9377698" y="4288825"/>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8789610" y="4716525"/>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4556691" y="3117216"/>
            <a:ext cx="1045245" cy="286073"/>
          </a:xfrm>
          <a:prstGeom prst="rect">
            <a:avLst/>
          </a:prstGeom>
          <a:noFill/>
        </p:spPr>
        <p:txBody>
          <a:bodyPr wrap="none" rtlCol="0">
            <a:spAutoFit/>
          </a:bodyPr>
          <a:lstStyle/>
          <a:p>
            <a:pPr algn="ctr"/>
            <a:r>
              <a:rPr lang="en-US">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8957418" y="3117216"/>
            <a:ext cx="1045245" cy="286073"/>
          </a:xfrm>
          <a:prstGeom prst="rect">
            <a:avLst/>
          </a:prstGeom>
          <a:noFill/>
        </p:spPr>
        <p:txBody>
          <a:bodyPr wrap="none" rtlCol="0">
            <a:spAutoFit/>
          </a:bodyPr>
          <a:lstStyle/>
          <a:p>
            <a:pPr algn="ctr"/>
            <a:r>
              <a:rPr lang="en-US">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6760032" y="4807913"/>
            <a:ext cx="1045245" cy="286073"/>
          </a:xfrm>
          <a:prstGeom prst="rect">
            <a:avLst/>
          </a:prstGeom>
          <a:noFill/>
        </p:spPr>
        <p:txBody>
          <a:bodyPr wrap="none" rtlCol="0">
            <a:spAutoFit/>
          </a:bodyPr>
          <a:lstStyle/>
          <a:p>
            <a:pPr algn="ctr"/>
            <a:r>
              <a:rPr lang="en-US">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1698838" y="4779489"/>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6126530" y="4745592"/>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3916281" y="2823088"/>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8242372" y="2789191"/>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5" name="Freeform 34">
            <a:extLst>
              <a:ext uri="{FF2B5EF4-FFF2-40B4-BE49-F238E27FC236}">
                <a16:creationId xmlns:a16="http://schemas.microsoft.com/office/drawing/2014/main" id="{CE42815F-D3BC-ED41-BFE5-988CDFA369C9}"/>
              </a:ext>
            </a:extLst>
          </p:cNvPr>
          <p:cNvSpPr/>
          <p:nvPr userDrawn="1"/>
        </p:nvSpPr>
        <p:spPr>
          <a:xfrm>
            <a:off x="1" y="4284355"/>
            <a:ext cx="2598525" cy="233707"/>
          </a:xfrm>
          <a:custGeom>
            <a:avLst/>
            <a:gdLst>
              <a:gd name="connsiteX0" fmla="*/ 0 w 2598525"/>
              <a:gd name="connsiteY0" fmla="*/ 0 h 233707"/>
              <a:gd name="connsiteX1" fmla="*/ 939659 w 2598525"/>
              <a:gd name="connsiteY1" fmla="*/ 0 h 233707"/>
              <a:gd name="connsiteX2" fmla="*/ 1357163 w 2598525"/>
              <a:gd name="connsiteY2" fmla="*/ 0 h 233707"/>
              <a:gd name="connsiteX3" fmla="*/ 2596999 w 2598525"/>
              <a:gd name="connsiteY3" fmla="*/ 0 h 233707"/>
              <a:gd name="connsiteX4" fmla="*/ 2564951 w 2598525"/>
              <a:gd name="connsiteY4" fmla="*/ 115336 h 233707"/>
              <a:gd name="connsiteX5" fmla="*/ 2598525 w 2598525"/>
              <a:gd name="connsiteY5" fmla="*/ 233707 h 233707"/>
              <a:gd name="connsiteX6" fmla="*/ 1359557 w 2598525"/>
              <a:gd name="connsiteY6" fmla="*/ 233707 h 233707"/>
              <a:gd name="connsiteX7" fmla="*/ 938133 w 2598525"/>
              <a:gd name="connsiteY7" fmla="*/ 233707 h 233707"/>
              <a:gd name="connsiteX8" fmla="*/ 0 w 2598525"/>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8525" h="233707">
                <a:moveTo>
                  <a:pt x="0" y="0"/>
                </a:moveTo>
                <a:lnTo>
                  <a:pt x="939659" y="0"/>
                </a:lnTo>
                <a:lnTo>
                  <a:pt x="1357163" y="0"/>
                </a:lnTo>
                <a:lnTo>
                  <a:pt x="2596999" y="0"/>
                </a:lnTo>
                <a:cubicBezTo>
                  <a:pt x="2575634" y="34904"/>
                  <a:pt x="2564951" y="74361"/>
                  <a:pt x="2564951" y="115336"/>
                </a:cubicBezTo>
                <a:cubicBezTo>
                  <a:pt x="2564951" y="160863"/>
                  <a:pt x="2578686" y="198803"/>
                  <a:pt x="2598525" y="233707"/>
                </a:cubicBezTo>
                <a:lnTo>
                  <a:pt x="1359557" y="233707"/>
                </a:lnTo>
                <a:lnTo>
                  <a:pt x="938133" y="233707"/>
                </a:lnTo>
                <a:lnTo>
                  <a:pt x="0" y="233707"/>
                </a:lnTo>
                <a:close/>
              </a:path>
            </a:pathLst>
          </a:custGeom>
          <a:solidFill>
            <a:srgbClr val="84BA41"/>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2" name="Text Box 5">
            <a:extLst>
              <a:ext uri="{FF2B5EF4-FFF2-40B4-BE49-F238E27FC236}">
                <a16:creationId xmlns:a16="http://schemas.microsoft.com/office/drawing/2014/main" id="{454F376A-9EA5-784D-A2D9-064CBC5701D6}"/>
              </a:ext>
            </a:extLst>
          </p:cNvPr>
          <p:cNvSpPr txBox="1"/>
          <p:nvPr userDrawn="1"/>
        </p:nvSpPr>
        <p:spPr>
          <a:xfrm rot="5400000">
            <a:off x="8660156" y="3550216"/>
            <a:ext cx="6428383" cy="18719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
        <p:nvSpPr>
          <p:cNvPr id="33" name="Text Placeholder 23">
            <a:extLst>
              <a:ext uri="{FF2B5EF4-FFF2-40B4-BE49-F238E27FC236}">
                <a16:creationId xmlns:a16="http://schemas.microsoft.com/office/drawing/2014/main" id="{ACC630CD-41A9-B345-9727-D1AC3080B4EA}"/>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Calibri" panose="020F0502020204030204" pitchFamily="34" charset="0"/>
                <a:cs typeface="Calibri" panose="020F0502020204030204" pitchFamily="34" charset="0"/>
              </a:defRPr>
            </a:lvl1pPr>
          </a:lstStyle>
          <a:p>
            <a:pPr lvl="0"/>
            <a:r>
              <a:rPr lang="en-US"/>
              <a:t>Heading</a:t>
            </a:r>
          </a:p>
        </p:txBody>
      </p:sp>
    </p:spTree>
    <p:extLst>
      <p:ext uri="{BB962C8B-B14F-4D97-AF65-F5344CB8AC3E}">
        <p14:creationId xmlns:p14="http://schemas.microsoft.com/office/powerpoint/2010/main" val="22026889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651016CF-0AC4-C241-8F29-9548D3279A49}"/>
              </a:ext>
            </a:extLst>
          </p:cNvPr>
          <p:cNvSpPr/>
          <p:nvPr userDrawn="1"/>
        </p:nvSpPr>
        <p:spPr>
          <a:xfrm>
            <a:off x="7317419" y="-1"/>
            <a:ext cx="4915108" cy="5108268"/>
          </a:xfrm>
          <a:custGeom>
            <a:avLst/>
            <a:gdLst>
              <a:gd name="connsiteX0" fmla="*/ 175160 w 4915108"/>
              <a:gd name="connsiteY0" fmla="*/ 0 h 5108268"/>
              <a:gd name="connsiteX1" fmla="*/ 813231 w 4915108"/>
              <a:gd name="connsiteY1" fmla="*/ 0 h 5108268"/>
              <a:gd name="connsiteX2" fmla="*/ 811581 w 4915108"/>
              <a:gd name="connsiteY2" fmla="*/ 4227 h 5108268"/>
              <a:gd name="connsiteX3" fmla="*/ 707919 w 4915108"/>
              <a:gd name="connsiteY3" fmla="*/ 336024 h 5108268"/>
              <a:gd name="connsiteX4" fmla="*/ 705136 w 4915108"/>
              <a:gd name="connsiteY4" fmla="*/ 346994 h 5108268"/>
              <a:gd name="connsiteX5" fmla="*/ 697122 w 4915108"/>
              <a:gd name="connsiteY5" fmla="*/ 379739 h 5108268"/>
              <a:gd name="connsiteX6" fmla="*/ 692861 w 4915108"/>
              <a:gd name="connsiteY6" fmla="*/ 397578 h 5108268"/>
              <a:gd name="connsiteX7" fmla="*/ 686483 w 4915108"/>
              <a:gd name="connsiteY7" fmla="*/ 425082 h 5108268"/>
              <a:gd name="connsiteX8" fmla="*/ 682388 w 4915108"/>
              <a:gd name="connsiteY8" fmla="*/ 443750 h 5108268"/>
              <a:gd name="connsiteX9" fmla="*/ 675678 w 4915108"/>
              <a:gd name="connsiteY9" fmla="*/ 474852 h 5108268"/>
              <a:gd name="connsiteX10" fmla="*/ 672731 w 4915108"/>
              <a:gd name="connsiteY10" fmla="*/ 488604 h 5108268"/>
              <a:gd name="connsiteX11" fmla="*/ 653579 w 4915108"/>
              <a:gd name="connsiteY11" fmla="*/ 589129 h 5108268"/>
              <a:gd name="connsiteX12" fmla="*/ 652599 w 4915108"/>
              <a:gd name="connsiteY12" fmla="*/ 594362 h 5108268"/>
              <a:gd name="connsiteX13" fmla="*/ 640166 w 4915108"/>
              <a:gd name="connsiteY13" fmla="*/ 670490 h 5108268"/>
              <a:gd name="connsiteX14" fmla="*/ 639509 w 4915108"/>
              <a:gd name="connsiteY14" fmla="*/ 675074 h 5108268"/>
              <a:gd name="connsiteX15" fmla="*/ 636562 w 4915108"/>
              <a:gd name="connsiteY15" fmla="*/ 698319 h 5108268"/>
              <a:gd name="connsiteX16" fmla="*/ 624777 w 4915108"/>
              <a:gd name="connsiteY16" fmla="*/ 789186 h 5108268"/>
              <a:gd name="connsiteX17" fmla="*/ 621173 w 4915108"/>
              <a:gd name="connsiteY17" fmla="*/ 822089 h 5108268"/>
              <a:gd name="connsiteX18" fmla="*/ 615774 w 4915108"/>
              <a:gd name="connsiteY18" fmla="*/ 891175 h 5108268"/>
              <a:gd name="connsiteX19" fmla="*/ 612502 w 4915108"/>
              <a:gd name="connsiteY19" fmla="*/ 934068 h 5108268"/>
              <a:gd name="connsiteX20" fmla="*/ 612336 w 4915108"/>
              <a:gd name="connsiteY20" fmla="*/ 935380 h 5108268"/>
              <a:gd name="connsiteX21" fmla="*/ 607104 w 4915108"/>
              <a:gd name="connsiteY21" fmla="*/ 1053255 h 5108268"/>
              <a:gd name="connsiteX22" fmla="*/ 632309 w 4915108"/>
              <a:gd name="connsiteY22" fmla="*/ 1573535 h 5108268"/>
              <a:gd name="connsiteX23" fmla="*/ 965698 w 4915108"/>
              <a:gd name="connsiteY23" fmla="*/ 2651749 h 5108268"/>
              <a:gd name="connsiteX24" fmla="*/ 1647208 w 4915108"/>
              <a:gd name="connsiteY24" fmla="*/ 3562160 h 5108268"/>
              <a:gd name="connsiteX25" fmla="*/ 2057194 w 4915108"/>
              <a:gd name="connsiteY25" fmla="*/ 3895811 h 5108268"/>
              <a:gd name="connsiteX26" fmla="*/ 2263250 w 4915108"/>
              <a:gd name="connsiteY26" fmla="*/ 4029399 h 5108268"/>
              <a:gd name="connsiteX27" fmla="*/ 2365377 w 4915108"/>
              <a:gd name="connsiteY27" fmla="*/ 4086859 h 5108268"/>
              <a:gd name="connsiteX28" fmla="*/ 2415133 w 4915108"/>
              <a:gd name="connsiteY28" fmla="*/ 4114529 h 5108268"/>
              <a:gd name="connsiteX29" fmla="*/ 2465219 w 4915108"/>
              <a:gd name="connsiteY29" fmla="*/ 4139417 h 5108268"/>
              <a:gd name="connsiteX30" fmla="*/ 2918575 w 4915108"/>
              <a:gd name="connsiteY30" fmla="*/ 4330796 h 5108268"/>
              <a:gd name="connsiteX31" fmla="*/ 2921198 w 4915108"/>
              <a:gd name="connsiteY31" fmla="*/ 4331452 h 5108268"/>
              <a:gd name="connsiteX32" fmla="*/ 2988461 w 4915108"/>
              <a:gd name="connsiteY32" fmla="*/ 4353716 h 5108268"/>
              <a:gd name="connsiteX33" fmla="*/ 2991899 w 4915108"/>
              <a:gd name="connsiteY33" fmla="*/ 4354862 h 5108268"/>
              <a:gd name="connsiteX34" fmla="*/ 3086335 w 4915108"/>
              <a:gd name="connsiteY34" fmla="*/ 4383023 h 5108268"/>
              <a:gd name="connsiteX35" fmla="*/ 3177990 w 4915108"/>
              <a:gd name="connsiteY35" fmla="*/ 4408394 h 5108268"/>
              <a:gd name="connsiteX36" fmla="*/ 3181262 w 4915108"/>
              <a:gd name="connsiteY36" fmla="*/ 4409381 h 5108268"/>
              <a:gd name="connsiteX37" fmla="*/ 3219889 w 4915108"/>
              <a:gd name="connsiteY37" fmla="*/ 4418708 h 5108268"/>
              <a:gd name="connsiteX38" fmla="*/ 3241981 w 4915108"/>
              <a:gd name="connsiteY38" fmla="*/ 4423623 h 5108268"/>
              <a:gd name="connsiteX39" fmla="*/ 3320379 w 4915108"/>
              <a:gd name="connsiteY39" fmla="*/ 4441304 h 5108268"/>
              <a:gd name="connsiteX40" fmla="*/ 3888144 w 4915108"/>
              <a:gd name="connsiteY40" fmla="*/ 4514808 h 5108268"/>
              <a:gd name="connsiteX41" fmla="*/ 4001731 w 4915108"/>
              <a:gd name="connsiteY41" fmla="*/ 4517590 h 5108268"/>
              <a:gd name="connsiteX42" fmla="*/ 4060158 w 4915108"/>
              <a:gd name="connsiteY42" fmla="*/ 4519068 h 5108268"/>
              <a:gd name="connsiteX43" fmla="*/ 4119730 w 4915108"/>
              <a:gd name="connsiteY43" fmla="*/ 4517590 h 5108268"/>
              <a:gd name="connsiteX44" fmla="*/ 4241664 w 4915108"/>
              <a:gd name="connsiteY44" fmla="*/ 4514318 h 5108268"/>
              <a:gd name="connsiteX45" fmla="*/ 4367036 w 4915108"/>
              <a:gd name="connsiteY45" fmla="*/ 4504984 h 5108268"/>
              <a:gd name="connsiteX46" fmla="*/ 4893551 w 4915108"/>
              <a:gd name="connsiteY46" fmla="*/ 4419364 h 5108268"/>
              <a:gd name="connsiteX47" fmla="*/ 4915108 w 4915108"/>
              <a:gd name="connsiteY47" fmla="*/ 4413178 h 5108268"/>
              <a:gd name="connsiteX48" fmla="*/ 4915108 w 4915108"/>
              <a:gd name="connsiteY48" fmla="*/ 5018934 h 5108268"/>
              <a:gd name="connsiteX49" fmla="*/ 4881045 w 4915108"/>
              <a:gd name="connsiteY49" fmla="*/ 5026562 h 5108268"/>
              <a:gd name="connsiteX50" fmla="*/ 4420064 w 4915108"/>
              <a:gd name="connsiteY50" fmla="*/ 5091899 h 5108268"/>
              <a:gd name="connsiteX51" fmla="*/ 4272925 w 4915108"/>
              <a:gd name="connsiteY51" fmla="*/ 5102704 h 5108268"/>
              <a:gd name="connsiteX52" fmla="*/ 4129879 w 4915108"/>
              <a:gd name="connsiteY52" fmla="*/ 5106632 h 5108268"/>
              <a:gd name="connsiteX53" fmla="*/ 4060158 w 4915108"/>
              <a:gd name="connsiteY53" fmla="*/ 5108268 h 5108268"/>
              <a:gd name="connsiteX54" fmla="*/ 3991583 w 4915108"/>
              <a:gd name="connsiteY54" fmla="*/ 5106798 h 5108268"/>
              <a:gd name="connsiteX55" fmla="*/ 3858520 w 4915108"/>
              <a:gd name="connsiteY55" fmla="*/ 5103360 h 5108268"/>
              <a:gd name="connsiteX56" fmla="*/ 3281753 w 4915108"/>
              <a:gd name="connsiteY56" fmla="*/ 5035089 h 5108268"/>
              <a:gd name="connsiteX57" fmla="*/ 3278647 w 4915108"/>
              <a:gd name="connsiteY57" fmla="*/ 5034764 h 5108268"/>
              <a:gd name="connsiteX58" fmla="*/ 3257693 w 4915108"/>
              <a:gd name="connsiteY58" fmla="*/ 5031160 h 5108268"/>
              <a:gd name="connsiteX59" fmla="*/ 3196975 w 4915108"/>
              <a:gd name="connsiteY59" fmla="*/ 5018388 h 5108268"/>
              <a:gd name="connsiteX60" fmla="*/ 3191901 w 4915108"/>
              <a:gd name="connsiteY60" fmla="*/ 5017242 h 5108268"/>
              <a:gd name="connsiteX61" fmla="*/ 3075207 w 4915108"/>
              <a:gd name="connsiteY61" fmla="*/ 4991049 h 5108268"/>
              <a:gd name="connsiteX62" fmla="*/ 3037402 w 4915108"/>
              <a:gd name="connsiteY62" fmla="*/ 4982213 h 5108268"/>
              <a:gd name="connsiteX63" fmla="*/ 3027909 w 4915108"/>
              <a:gd name="connsiteY63" fmla="*/ 4979589 h 5108268"/>
              <a:gd name="connsiteX64" fmla="*/ 3027743 w 4915108"/>
              <a:gd name="connsiteY64" fmla="*/ 4979589 h 5108268"/>
              <a:gd name="connsiteX65" fmla="*/ 3025783 w 4915108"/>
              <a:gd name="connsiteY65" fmla="*/ 4979099 h 5108268"/>
              <a:gd name="connsiteX66" fmla="*/ 2968005 w 4915108"/>
              <a:gd name="connsiteY66" fmla="*/ 4963220 h 5108268"/>
              <a:gd name="connsiteX67" fmla="*/ 2916448 w 4915108"/>
              <a:gd name="connsiteY67" fmla="*/ 4948978 h 5108268"/>
              <a:gd name="connsiteX68" fmla="*/ 2805809 w 4915108"/>
              <a:gd name="connsiteY68" fmla="*/ 4915909 h 5108268"/>
              <a:gd name="connsiteX69" fmla="*/ 2185673 w 4915108"/>
              <a:gd name="connsiteY69" fmla="*/ 4662314 h 5108268"/>
              <a:gd name="connsiteX70" fmla="*/ 2126915 w 4915108"/>
              <a:gd name="connsiteY70" fmla="*/ 4632848 h 5108268"/>
              <a:gd name="connsiteX71" fmla="*/ 2068323 w 4915108"/>
              <a:gd name="connsiteY71" fmla="*/ 4600428 h 5108268"/>
              <a:gd name="connsiteX72" fmla="*/ 1948522 w 4915108"/>
              <a:gd name="connsiteY72" fmla="*/ 4532813 h 5108268"/>
              <a:gd name="connsiteX73" fmla="*/ 1706290 w 4915108"/>
              <a:gd name="connsiteY73" fmla="*/ 4375981 h 5108268"/>
              <a:gd name="connsiteX74" fmla="*/ 1224781 w 4915108"/>
              <a:gd name="connsiteY74" fmla="*/ 3984214 h 5108268"/>
              <a:gd name="connsiteX75" fmla="*/ 424285 w 4915108"/>
              <a:gd name="connsiteY75" fmla="*/ 2914671 h 5108268"/>
              <a:gd name="connsiteX76" fmla="*/ 31973 w 4915108"/>
              <a:gd name="connsiteY76" fmla="*/ 1646383 h 5108268"/>
              <a:gd name="connsiteX77" fmla="*/ 2349 w 4915108"/>
              <a:gd name="connsiteY77" fmla="*/ 1036064 h 5108268"/>
              <a:gd name="connsiteX78" fmla="*/ 12656 w 4915108"/>
              <a:gd name="connsiteY78" fmla="*/ 845825 h 5108268"/>
              <a:gd name="connsiteX79" fmla="*/ 15114 w 4915108"/>
              <a:gd name="connsiteY79" fmla="*/ 815048 h 5108268"/>
              <a:gd name="connsiteX80" fmla="*/ 19207 w 4915108"/>
              <a:gd name="connsiteY80" fmla="*/ 764788 h 5108268"/>
              <a:gd name="connsiteX81" fmla="*/ 20022 w 4915108"/>
              <a:gd name="connsiteY81" fmla="*/ 753328 h 5108268"/>
              <a:gd name="connsiteX82" fmla="*/ 22971 w 4915108"/>
              <a:gd name="connsiteY82" fmla="*/ 729917 h 5108268"/>
              <a:gd name="connsiteX83" fmla="*/ 41465 w 4915108"/>
              <a:gd name="connsiteY83" fmla="*/ 586506 h 5108268"/>
              <a:gd name="connsiteX84" fmla="*/ 41631 w 4915108"/>
              <a:gd name="connsiteY84" fmla="*/ 585035 h 5108268"/>
              <a:gd name="connsiteX85" fmla="*/ 45718 w 4915108"/>
              <a:gd name="connsiteY85" fmla="*/ 554093 h 5108268"/>
              <a:gd name="connsiteX86" fmla="*/ 55376 w 4915108"/>
              <a:gd name="connsiteY86" fmla="*/ 500230 h 5108268"/>
              <a:gd name="connsiteX87" fmla="*/ 79767 w 4915108"/>
              <a:gd name="connsiteY87" fmla="*/ 371219 h 5108268"/>
              <a:gd name="connsiteX88" fmla="*/ 82218 w 4915108"/>
              <a:gd name="connsiteY88" fmla="*/ 359600 h 5108268"/>
              <a:gd name="connsiteX89" fmla="*/ 91221 w 4915108"/>
              <a:gd name="connsiteY89" fmla="*/ 317853 h 5108268"/>
              <a:gd name="connsiteX90" fmla="*/ 95149 w 4915108"/>
              <a:gd name="connsiteY90" fmla="*/ 300173 h 5108268"/>
              <a:gd name="connsiteX91" fmla="*/ 103820 w 4915108"/>
              <a:gd name="connsiteY91" fmla="*/ 262354 h 5108268"/>
              <a:gd name="connsiteX92" fmla="*/ 107590 w 4915108"/>
              <a:gd name="connsiteY92" fmla="*/ 246310 h 5108268"/>
              <a:gd name="connsiteX93" fmla="*/ 118719 w 4915108"/>
              <a:gd name="connsiteY93" fmla="*/ 201125 h 5108268"/>
              <a:gd name="connsiteX94" fmla="*/ 120354 w 4915108"/>
              <a:gd name="connsiteY94" fmla="*/ 194739 h 5108268"/>
              <a:gd name="connsiteX95" fmla="*/ 174916 w 4915108"/>
              <a:gd name="connsiteY95" fmla="*/ 718 h 510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915108" h="5108268">
                <a:moveTo>
                  <a:pt x="175160" y="0"/>
                </a:moveTo>
                <a:lnTo>
                  <a:pt x="813231" y="0"/>
                </a:lnTo>
                <a:lnTo>
                  <a:pt x="811581" y="4227"/>
                </a:lnTo>
                <a:cubicBezTo>
                  <a:pt x="776934" y="97143"/>
                  <a:pt x="740446" y="208572"/>
                  <a:pt x="707919" y="336024"/>
                </a:cubicBezTo>
                <a:cubicBezTo>
                  <a:pt x="706939" y="339787"/>
                  <a:pt x="706124" y="343390"/>
                  <a:pt x="705136" y="346994"/>
                </a:cubicBezTo>
                <a:cubicBezTo>
                  <a:pt x="702520" y="357798"/>
                  <a:pt x="699738" y="368769"/>
                  <a:pt x="697122" y="379739"/>
                </a:cubicBezTo>
                <a:cubicBezTo>
                  <a:pt x="695644" y="385793"/>
                  <a:pt x="694173" y="391689"/>
                  <a:pt x="692861" y="397578"/>
                </a:cubicBezTo>
                <a:cubicBezTo>
                  <a:pt x="690735" y="406587"/>
                  <a:pt x="688609" y="415755"/>
                  <a:pt x="686483" y="425082"/>
                </a:cubicBezTo>
                <a:cubicBezTo>
                  <a:pt x="685171" y="431468"/>
                  <a:pt x="683693" y="437530"/>
                  <a:pt x="682388" y="443750"/>
                </a:cubicBezTo>
                <a:cubicBezTo>
                  <a:pt x="680096" y="454064"/>
                  <a:pt x="677804" y="464379"/>
                  <a:pt x="675678" y="474852"/>
                </a:cubicBezTo>
                <a:cubicBezTo>
                  <a:pt x="674698" y="479436"/>
                  <a:pt x="673710" y="484020"/>
                  <a:pt x="672731" y="488604"/>
                </a:cubicBezTo>
                <a:cubicBezTo>
                  <a:pt x="666020" y="521348"/>
                  <a:pt x="659475" y="554742"/>
                  <a:pt x="653579" y="589129"/>
                </a:cubicBezTo>
                <a:cubicBezTo>
                  <a:pt x="653255" y="590766"/>
                  <a:pt x="652930" y="592560"/>
                  <a:pt x="652599" y="594362"/>
                </a:cubicBezTo>
                <a:cubicBezTo>
                  <a:pt x="647856" y="621052"/>
                  <a:pt x="643762" y="646589"/>
                  <a:pt x="640166" y="670490"/>
                </a:cubicBezTo>
                <a:cubicBezTo>
                  <a:pt x="639834" y="671967"/>
                  <a:pt x="639669" y="673438"/>
                  <a:pt x="639509" y="675074"/>
                </a:cubicBezTo>
                <a:cubicBezTo>
                  <a:pt x="638529" y="682772"/>
                  <a:pt x="637542" y="690463"/>
                  <a:pt x="636562" y="698319"/>
                </a:cubicBezTo>
                <a:cubicBezTo>
                  <a:pt x="632633" y="728116"/>
                  <a:pt x="628705" y="758568"/>
                  <a:pt x="624777" y="789186"/>
                </a:cubicBezTo>
                <a:cubicBezTo>
                  <a:pt x="623465" y="800805"/>
                  <a:pt x="622160" y="811775"/>
                  <a:pt x="621173" y="822089"/>
                </a:cubicBezTo>
                <a:cubicBezTo>
                  <a:pt x="619537" y="845010"/>
                  <a:pt x="617742" y="867930"/>
                  <a:pt x="615774" y="891175"/>
                </a:cubicBezTo>
                <a:cubicBezTo>
                  <a:pt x="613648" y="919170"/>
                  <a:pt x="612502" y="934068"/>
                  <a:pt x="612502" y="934068"/>
                </a:cubicBezTo>
                <a:cubicBezTo>
                  <a:pt x="612502" y="934558"/>
                  <a:pt x="612336" y="934890"/>
                  <a:pt x="612336" y="935380"/>
                </a:cubicBezTo>
                <a:cubicBezTo>
                  <a:pt x="609396" y="974013"/>
                  <a:pt x="607104" y="1013309"/>
                  <a:pt x="607104" y="1053255"/>
                </a:cubicBezTo>
                <a:cubicBezTo>
                  <a:pt x="600552" y="1219096"/>
                  <a:pt x="609396" y="1394431"/>
                  <a:pt x="632309" y="1573535"/>
                </a:cubicBezTo>
                <a:cubicBezTo>
                  <a:pt x="675188" y="1932558"/>
                  <a:pt x="789922" y="2306803"/>
                  <a:pt x="965698" y="2651749"/>
                </a:cubicBezTo>
                <a:cubicBezTo>
                  <a:pt x="1139837" y="2998006"/>
                  <a:pt x="1382394" y="3309552"/>
                  <a:pt x="1647208" y="3562160"/>
                </a:cubicBezTo>
                <a:cubicBezTo>
                  <a:pt x="1779125" y="3689527"/>
                  <a:pt x="1918898" y="3799870"/>
                  <a:pt x="2057194" y="3895811"/>
                </a:cubicBezTo>
                <a:cubicBezTo>
                  <a:pt x="2125444" y="3945249"/>
                  <a:pt x="2196311" y="3986830"/>
                  <a:pt x="2263250" y="4029399"/>
                </a:cubicBezTo>
                <a:cubicBezTo>
                  <a:pt x="2297948" y="4048881"/>
                  <a:pt x="2331991" y="4068039"/>
                  <a:pt x="2365377" y="4086859"/>
                </a:cubicBezTo>
                <a:cubicBezTo>
                  <a:pt x="2382236" y="4096192"/>
                  <a:pt x="2398771" y="4105361"/>
                  <a:pt x="2415133" y="4114529"/>
                </a:cubicBezTo>
                <a:cubicBezTo>
                  <a:pt x="2431991" y="4122882"/>
                  <a:pt x="2448685" y="4131229"/>
                  <a:pt x="2465219" y="4139417"/>
                </a:cubicBezTo>
                <a:cubicBezTo>
                  <a:pt x="2630847" y="4223401"/>
                  <a:pt x="2785353" y="4285279"/>
                  <a:pt x="2918575" y="4330796"/>
                </a:cubicBezTo>
                <a:cubicBezTo>
                  <a:pt x="2919396" y="4330961"/>
                  <a:pt x="2920377" y="4331120"/>
                  <a:pt x="2921198" y="4331452"/>
                </a:cubicBezTo>
                <a:cubicBezTo>
                  <a:pt x="2921198" y="4331452"/>
                  <a:pt x="2944602" y="4339308"/>
                  <a:pt x="2988461" y="4353716"/>
                </a:cubicBezTo>
                <a:cubicBezTo>
                  <a:pt x="2989607" y="4354041"/>
                  <a:pt x="2990753" y="4354531"/>
                  <a:pt x="2991899" y="4354862"/>
                </a:cubicBezTo>
                <a:cubicBezTo>
                  <a:pt x="3025127" y="4365335"/>
                  <a:pt x="3056546" y="4374669"/>
                  <a:pt x="3086335" y="4383023"/>
                </a:cubicBezTo>
                <a:cubicBezTo>
                  <a:pt x="3113833" y="4390548"/>
                  <a:pt x="3144437" y="4398901"/>
                  <a:pt x="3177990" y="4408394"/>
                </a:cubicBezTo>
                <a:cubicBezTo>
                  <a:pt x="3179136" y="4408725"/>
                  <a:pt x="3180116" y="4409050"/>
                  <a:pt x="3181262" y="4409381"/>
                </a:cubicBezTo>
                <a:cubicBezTo>
                  <a:pt x="3193703" y="4412488"/>
                  <a:pt x="3206633" y="4415601"/>
                  <a:pt x="3219889" y="4418708"/>
                </a:cubicBezTo>
                <a:cubicBezTo>
                  <a:pt x="3227414" y="4420344"/>
                  <a:pt x="3234946" y="4421987"/>
                  <a:pt x="3241981" y="4423623"/>
                </a:cubicBezTo>
                <a:cubicBezTo>
                  <a:pt x="3272426" y="4430493"/>
                  <a:pt x="3298612" y="4436389"/>
                  <a:pt x="3320379" y="4441304"/>
                </a:cubicBezTo>
                <a:cubicBezTo>
                  <a:pt x="3473249" y="4473393"/>
                  <a:pt x="3665553" y="4503838"/>
                  <a:pt x="3888144" y="4514808"/>
                </a:cubicBezTo>
                <a:cubicBezTo>
                  <a:pt x="3925293" y="4515789"/>
                  <a:pt x="3963105" y="4516610"/>
                  <a:pt x="4001731" y="4517590"/>
                </a:cubicBezTo>
                <a:cubicBezTo>
                  <a:pt x="4021041" y="4518081"/>
                  <a:pt x="4040517" y="4518571"/>
                  <a:pt x="4060158" y="4519068"/>
                </a:cubicBezTo>
                <a:cubicBezTo>
                  <a:pt x="4079957" y="4518571"/>
                  <a:pt x="4099765" y="4518081"/>
                  <a:pt x="4119730" y="4517590"/>
                </a:cubicBezTo>
                <a:cubicBezTo>
                  <a:pt x="4159668" y="4516444"/>
                  <a:pt x="4200421" y="4515464"/>
                  <a:pt x="4241664" y="4514318"/>
                </a:cubicBezTo>
                <a:cubicBezTo>
                  <a:pt x="4282914" y="4511204"/>
                  <a:pt x="4324641" y="4508098"/>
                  <a:pt x="4367036" y="4504984"/>
                </a:cubicBezTo>
                <a:cubicBezTo>
                  <a:pt x="4536102" y="4488940"/>
                  <a:pt x="4714011" y="4464549"/>
                  <a:pt x="4893551" y="4419364"/>
                </a:cubicBezTo>
                <a:lnTo>
                  <a:pt x="4915108" y="4413178"/>
                </a:lnTo>
                <a:lnTo>
                  <a:pt x="4915108" y="5018934"/>
                </a:lnTo>
                <a:lnTo>
                  <a:pt x="4881045" y="5026562"/>
                </a:lnTo>
                <a:cubicBezTo>
                  <a:pt x="4723841" y="5057918"/>
                  <a:pt x="4568962" y="5077899"/>
                  <a:pt x="4420064" y="5091899"/>
                </a:cubicBezTo>
                <a:cubicBezTo>
                  <a:pt x="4370309" y="5095503"/>
                  <a:pt x="4321209" y="5099100"/>
                  <a:pt x="4272925" y="5102704"/>
                </a:cubicBezTo>
                <a:cubicBezTo>
                  <a:pt x="4224481" y="5104016"/>
                  <a:pt x="4176852" y="5105320"/>
                  <a:pt x="4129879" y="5106632"/>
                </a:cubicBezTo>
                <a:cubicBezTo>
                  <a:pt x="4106475" y="5107122"/>
                  <a:pt x="4083237" y="5107778"/>
                  <a:pt x="4060158" y="5108268"/>
                </a:cubicBezTo>
                <a:cubicBezTo>
                  <a:pt x="4037079" y="5107778"/>
                  <a:pt x="4014165" y="5107288"/>
                  <a:pt x="3991583" y="5106798"/>
                </a:cubicBezTo>
                <a:cubicBezTo>
                  <a:pt x="3946411" y="5105486"/>
                  <a:pt x="3902055" y="5104506"/>
                  <a:pt x="3858520" y="5103360"/>
                </a:cubicBezTo>
                <a:cubicBezTo>
                  <a:pt x="3639367" y="5092714"/>
                  <a:pt x="3444930" y="5065865"/>
                  <a:pt x="3281753" y="5035089"/>
                </a:cubicBezTo>
                <a:cubicBezTo>
                  <a:pt x="3280773" y="5034923"/>
                  <a:pt x="3279627" y="5034923"/>
                  <a:pt x="3278647" y="5034764"/>
                </a:cubicBezTo>
                <a:cubicBezTo>
                  <a:pt x="3278647" y="5034764"/>
                  <a:pt x="3271611" y="5033618"/>
                  <a:pt x="3257693" y="5031160"/>
                </a:cubicBezTo>
                <a:cubicBezTo>
                  <a:pt x="3243783" y="5029034"/>
                  <a:pt x="3223493" y="5024284"/>
                  <a:pt x="3196975" y="5018388"/>
                </a:cubicBezTo>
                <a:cubicBezTo>
                  <a:pt x="3195339" y="5018064"/>
                  <a:pt x="3193537" y="5017574"/>
                  <a:pt x="3191901" y="5017242"/>
                </a:cubicBezTo>
                <a:cubicBezTo>
                  <a:pt x="3150492" y="5008571"/>
                  <a:pt x="3111541" y="4999728"/>
                  <a:pt x="3075207" y="4991049"/>
                </a:cubicBezTo>
                <a:cubicBezTo>
                  <a:pt x="3063097" y="4988433"/>
                  <a:pt x="3050491" y="4985485"/>
                  <a:pt x="3037402" y="4982213"/>
                </a:cubicBezTo>
                <a:cubicBezTo>
                  <a:pt x="3034454" y="4981391"/>
                  <a:pt x="3031016" y="4980411"/>
                  <a:pt x="3027909" y="4979589"/>
                </a:cubicBezTo>
                <a:cubicBezTo>
                  <a:pt x="3027909" y="4979589"/>
                  <a:pt x="3027743" y="4979589"/>
                  <a:pt x="3027743" y="4979589"/>
                </a:cubicBezTo>
                <a:cubicBezTo>
                  <a:pt x="3027088" y="4979424"/>
                  <a:pt x="3026432" y="4979265"/>
                  <a:pt x="3025783" y="4979099"/>
                </a:cubicBezTo>
                <a:cubicBezTo>
                  <a:pt x="3007288" y="4974025"/>
                  <a:pt x="2988303" y="4968785"/>
                  <a:pt x="2968005" y="4963220"/>
                </a:cubicBezTo>
                <a:cubicBezTo>
                  <a:pt x="2951471" y="4958802"/>
                  <a:pt x="2934122" y="4954052"/>
                  <a:pt x="2916448" y="4948978"/>
                </a:cubicBezTo>
                <a:cubicBezTo>
                  <a:pt x="2872257" y="4936862"/>
                  <a:pt x="2834943" y="4926223"/>
                  <a:pt x="2805809" y="4915909"/>
                </a:cubicBezTo>
                <a:cubicBezTo>
                  <a:pt x="2630847" y="4860734"/>
                  <a:pt x="2417425" y="4779864"/>
                  <a:pt x="2185673" y="4662314"/>
                </a:cubicBezTo>
                <a:cubicBezTo>
                  <a:pt x="2166197" y="4652490"/>
                  <a:pt x="2146721" y="4642673"/>
                  <a:pt x="2126915" y="4632848"/>
                </a:cubicBezTo>
                <a:cubicBezTo>
                  <a:pt x="2107439" y="4622203"/>
                  <a:pt x="2087964" y="4611399"/>
                  <a:pt x="2068323" y="4600428"/>
                </a:cubicBezTo>
                <a:cubicBezTo>
                  <a:pt x="2029206" y="4578330"/>
                  <a:pt x="1989275" y="4555734"/>
                  <a:pt x="1948522" y="4532813"/>
                </a:cubicBezTo>
                <a:cubicBezTo>
                  <a:pt x="1869467" y="4483210"/>
                  <a:pt x="1786491" y="4433938"/>
                  <a:pt x="1706290" y="4375981"/>
                </a:cubicBezTo>
                <a:cubicBezTo>
                  <a:pt x="1543603" y="4263180"/>
                  <a:pt x="1379777" y="4133355"/>
                  <a:pt x="1224781" y="3984214"/>
                </a:cubicBezTo>
                <a:cubicBezTo>
                  <a:pt x="913816" y="3687891"/>
                  <a:pt x="629361" y="3321827"/>
                  <a:pt x="424285" y="2914671"/>
                </a:cubicBezTo>
                <a:cubicBezTo>
                  <a:pt x="217242" y="2508993"/>
                  <a:pt x="82709" y="2068278"/>
                  <a:pt x="31973" y="1646383"/>
                </a:cubicBezTo>
                <a:cubicBezTo>
                  <a:pt x="4965" y="1435688"/>
                  <a:pt x="-5018" y="1230225"/>
                  <a:pt x="2349" y="1036064"/>
                </a:cubicBezTo>
                <a:cubicBezTo>
                  <a:pt x="2673" y="971231"/>
                  <a:pt x="7588" y="907875"/>
                  <a:pt x="12656" y="845825"/>
                </a:cubicBezTo>
                <a:cubicBezTo>
                  <a:pt x="13477" y="836663"/>
                  <a:pt x="14299" y="826508"/>
                  <a:pt x="15114" y="815048"/>
                </a:cubicBezTo>
                <a:cubicBezTo>
                  <a:pt x="15935" y="800315"/>
                  <a:pt x="17406" y="783290"/>
                  <a:pt x="19207" y="764788"/>
                </a:cubicBezTo>
                <a:cubicBezTo>
                  <a:pt x="19374" y="761026"/>
                  <a:pt x="19698" y="757098"/>
                  <a:pt x="20022" y="753328"/>
                </a:cubicBezTo>
                <a:cubicBezTo>
                  <a:pt x="21009" y="745472"/>
                  <a:pt x="21990" y="737774"/>
                  <a:pt x="22971" y="729917"/>
                </a:cubicBezTo>
                <a:cubicBezTo>
                  <a:pt x="27879" y="688826"/>
                  <a:pt x="34265" y="641025"/>
                  <a:pt x="41465" y="586506"/>
                </a:cubicBezTo>
                <a:cubicBezTo>
                  <a:pt x="41465" y="586016"/>
                  <a:pt x="41631" y="585526"/>
                  <a:pt x="41631" y="585035"/>
                </a:cubicBezTo>
                <a:cubicBezTo>
                  <a:pt x="43102" y="574721"/>
                  <a:pt x="44413" y="564241"/>
                  <a:pt x="45718" y="554093"/>
                </a:cubicBezTo>
                <a:cubicBezTo>
                  <a:pt x="48997" y="535922"/>
                  <a:pt x="52104" y="518076"/>
                  <a:pt x="55376" y="500230"/>
                </a:cubicBezTo>
                <a:cubicBezTo>
                  <a:pt x="62253" y="459794"/>
                  <a:pt x="70433" y="416736"/>
                  <a:pt x="79767" y="371219"/>
                </a:cubicBezTo>
                <a:cubicBezTo>
                  <a:pt x="80582" y="367291"/>
                  <a:pt x="81404" y="363529"/>
                  <a:pt x="82218" y="359600"/>
                </a:cubicBezTo>
                <a:cubicBezTo>
                  <a:pt x="85166" y="346007"/>
                  <a:pt x="88114" y="331930"/>
                  <a:pt x="91221" y="317853"/>
                </a:cubicBezTo>
                <a:cubicBezTo>
                  <a:pt x="92533" y="311958"/>
                  <a:pt x="93838" y="306062"/>
                  <a:pt x="95149" y="300173"/>
                </a:cubicBezTo>
                <a:cubicBezTo>
                  <a:pt x="97931" y="287732"/>
                  <a:pt x="100879" y="275126"/>
                  <a:pt x="103820" y="262354"/>
                </a:cubicBezTo>
                <a:cubicBezTo>
                  <a:pt x="104966" y="256949"/>
                  <a:pt x="106278" y="251709"/>
                  <a:pt x="107590" y="246310"/>
                </a:cubicBezTo>
                <a:cubicBezTo>
                  <a:pt x="111187" y="231412"/>
                  <a:pt x="114790" y="216348"/>
                  <a:pt x="118719" y="201125"/>
                </a:cubicBezTo>
                <a:cubicBezTo>
                  <a:pt x="119209" y="198998"/>
                  <a:pt x="119864" y="196865"/>
                  <a:pt x="120354" y="194739"/>
                </a:cubicBezTo>
                <a:cubicBezTo>
                  <a:pt x="136064" y="132936"/>
                  <a:pt x="154109" y="68107"/>
                  <a:pt x="174916" y="718"/>
                </a:cubicBezTo>
                <a:close/>
              </a:path>
            </a:pathLst>
          </a:custGeom>
          <a:solidFill>
            <a:srgbClr val="F1F2F2"/>
          </a:solidFill>
          <a:ln w="2370" cap="flat">
            <a:noFill/>
            <a:prstDash val="solid"/>
            <a:miter/>
          </a:ln>
        </p:spPr>
        <p:txBody>
          <a:bodyPr rtlCol="0" anchor="ctr"/>
          <a:lstStyle/>
          <a:p>
            <a:endParaRPr lang="en-US"/>
          </a:p>
        </p:txBody>
      </p:sp>
      <p:sp>
        <p:nvSpPr>
          <p:cNvPr id="38" name="Rectangle 37">
            <a:extLst>
              <a:ext uri="{FF2B5EF4-FFF2-40B4-BE49-F238E27FC236}">
                <a16:creationId xmlns:a16="http://schemas.microsoft.com/office/drawing/2014/main" id="{3EDB9E4C-0327-3F45-BFEA-E05F3783E3E1}"/>
              </a:ext>
            </a:extLst>
          </p:cNvPr>
          <p:cNvSpPr/>
          <p:nvPr userDrawn="1"/>
        </p:nvSpPr>
        <p:spPr>
          <a:xfrm>
            <a:off x="-51190" y="0"/>
            <a:ext cx="5789381" cy="685800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55BDAFCC-9B0E-9045-BF1B-7D98BAFB9DC1}"/>
              </a:ext>
            </a:extLst>
          </p:cNvPr>
          <p:cNvGrpSpPr/>
          <p:nvPr userDrawn="1"/>
        </p:nvGrpSpPr>
        <p:grpSpPr>
          <a:xfrm>
            <a:off x="-51190" y="5606897"/>
            <a:ext cx="2735993" cy="679345"/>
            <a:chOff x="0" y="0"/>
            <a:chExt cx="2301694" cy="571500"/>
          </a:xfrm>
        </p:grpSpPr>
        <p:sp>
          <p:nvSpPr>
            <p:cNvPr id="45" name="Rectangle 44">
              <a:extLst>
                <a:ext uri="{FF2B5EF4-FFF2-40B4-BE49-F238E27FC236}">
                  <a16:creationId xmlns:a16="http://schemas.microsoft.com/office/drawing/2014/main" id="{30157479-FF37-1947-B9ED-83EEB4380C9D}"/>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6" name="Picture 45">
              <a:extLst>
                <a:ext uri="{FF2B5EF4-FFF2-40B4-BE49-F238E27FC236}">
                  <a16:creationId xmlns:a16="http://schemas.microsoft.com/office/drawing/2014/main" id="{839F1076-7995-834E-949E-85EF3516F1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572380" y="2060679"/>
            <a:ext cx="3195486" cy="731140"/>
          </a:xfrm>
        </p:spPr>
        <p:txBody>
          <a:bodyPr anchor="t">
            <a:normAutofit/>
          </a:bodyPr>
          <a:lstStyle>
            <a:lvl1pPr marL="0" indent="0" algn="l">
              <a:buNone/>
              <a:defRPr sz="2800" baseline="0">
                <a:solidFill>
                  <a:schemeClr val="bg1"/>
                </a:solidFill>
                <a:latin typeface="+mn-lt"/>
              </a:defRPr>
            </a:lvl1pPr>
          </a:lstStyle>
          <a:p>
            <a:pPr lvl="0"/>
            <a:r>
              <a:rPr lang="en-US"/>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572380" y="1251103"/>
            <a:ext cx="3195485" cy="837258"/>
          </a:xfrm>
        </p:spPr>
        <p:txBody>
          <a:bodyPr anchor="b">
            <a:normAutofit/>
          </a:bodyPr>
          <a:lstStyle>
            <a:lvl1pPr marL="0" indent="0" algn="l">
              <a:buNone/>
              <a:defRPr sz="5000" baseline="0">
                <a:solidFill>
                  <a:schemeClr val="bg1"/>
                </a:solidFill>
                <a:latin typeface="+mn-lt"/>
              </a:defRPr>
            </a:lvl1pPr>
          </a:lstStyle>
          <a:p>
            <a:pPr lvl="0"/>
            <a:r>
              <a:rPr lang="en-US"/>
              <a:t>Thank You</a:t>
            </a:r>
          </a:p>
        </p:txBody>
      </p:sp>
      <p:pic>
        <p:nvPicPr>
          <p:cNvPr id="26" name="Picture 25" descr="Logo&#10;&#10;Description automatically generated">
            <a:extLst>
              <a:ext uri="{FF2B5EF4-FFF2-40B4-BE49-F238E27FC236}">
                <a16:creationId xmlns:a16="http://schemas.microsoft.com/office/drawing/2014/main" id="{DA298D7D-E7E5-5F4B-B7DE-BBFA6F7AD171}"/>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6615733" y="377669"/>
            <a:ext cx="5349375" cy="3421383"/>
          </a:xfrm>
          <a:prstGeom prst="rect">
            <a:avLst/>
          </a:prstGeom>
        </p:spPr>
      </p:pic>
      <p:sp>
        <p:nvSpPr>
          <p:cNvPr id="28" name="Graphic 4">
            <a:extLst>
              <a:ext uri="{FF2B5EF4-FFF2-40B4-BE49-F238E27FC236}">
                <a16:creationId xmlns:a16="http://schemas.microsoft.com/office/drawing/2014/main" id="{976D0CA1-7F04-A341-AE03-226791F3CB5D}"/>
              </a:ext>
            </a:extLst>
          </p:cNvPr>
          <p:cNvSpPr/>
          <p:nvPr userDrawn="1"/>
        </p:nvSpPr>
        <p:spPr>
          <a:xfrm rot="10800000">
            <a:off x="5620273" y="721856"/>
            <a:ext cx="223936" cy="270714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A41"/>
          </a:solidFill>
          <a:ln w="2370" cap="flat">
            <a:noFill/>
            <a:prstDash val="solid"/>
            <a:miter/>
          </a:ln>
        </p:spPr>
        <p:txBody>
          <a:bodyPr rtlCol="0" anchor="ctr"/>
          <a:lstStyle/>
          <a:p>
            <a:endParaRPr lang="en-US"/>
          </a:p>
        </p:txBody>
      </p:sp>
      <p:grpSp>
        <p:nvGrpSpPr>
          <p:cNvPr id="35" name="Group 34">
            <a:extLst>
              <a:ext uri="{FF2B5EF4-FFF2-40B4-BE49-F238E27FC236}">
                <a16:creationId xmlns:a16="http://schemas.microsoft.com/office/drawing/2014/main" id="{696CBF63-4139-6D40-BA8F-228660C8CF21}"/>
              </a:ext>
            </a:extLst>
          </p:cNvPr>
          <p:cNvGrpSpPr/>
          <p:nvPr userDrawn="1"/>
        </p:nvGrpSpPr>
        <p:grpSpPr>
          <a:xfrm>
            <a:off x="10388241" y="5904234"/>
            <a:ext cx="1170294" cy="274486"/>
            <a:chOff x="3244859" y="9797084"/>
            <a:chExt cx="1936438" cy="454180"/>
          </a:xfrm>
          <a:noFill/>
        </p:grpSpPr>
        <p:sp>
          <p:nvSpPr>
            <p:cNvPr id="36" name="Freeform 5">
              <a:extLst>
                <a:ext uri="{FF2B5EF4-FFF2-40B4-BE49-F238E27FC236}">
                  <a16:creationId xmlns:a16="http://schemas.microsoft.com/office/drawing/2014/main" id="{2D814EA2-2B57-A54D-83B7-1DBA034A4700}"/>
                </a:ext>
              </a:extLst>
            </p:cNvPr>
            <p:cNvSpPr>
              <a:spLocks/>
            </p:cNvSpPr>
            <p:nvPr/>
          </p:nvSpPr>
          <p:spPr bwMode="auto">
            <a:xfrm>
              <a:off x="3244859" y="9797084"/>
              <a:ext cx="206694" cy="420436"/>
            </a:xfrm>
            <a:custGeom>
              <a:avLst/>
              <a:gdLst>
                <a:gd name="T0" fmla="*/ 6 w 30"/>
                <a:gd name="T1" fmla="*/ 13 h 64"/>
                <a:gd name="T2" fmla="*/ 6 w 30"/>
                <a:gd name="T3" fmla="*/ 21 h 64"/>
                <a:gd name="T4" fmla="*/ 0 w 30"/>
                <a:gd name="T5" fmla="*/ 21 h 64"/>
                <a:gd name="T6" fmla="*/ 0 w 30"/>
                <a:gd name="T7" fmla="*/ 32 h 64"/>
                <a:gd name="T8" fmla="*/ 6 w 30"/>
                <a:gd name="T9" fmla="*/ 32 h 64"/>
                <a:gd name="T10" fmla="*/ 6 w 30"/>
                <a:gd name="T11" fmla="*/ 64 h 64"/>
                <a:gd name="T12" fmla="*/ 20 w 30"/>
                <a:gd name="T13" fmla="*/ 64 h 64"/>
                <a:gd name="T14" fmla="*/ 20 w 30"/>
                <a:gd name="T15" fmla="*/ 32 h 64"/>
                <a:gd name="T16" fmla="*/ 29 w 30"/>
                <a:gd name="T17" fmla="*/ 32 h 64"/>
                <a:gd name="T18" fmla="*/ 30 w 30"/>
                <a:gd name="T19" fmla="*/ 21 h 64"/>
                <a:gd name="T20" fmla="*/ 20 w 30"/>
                <a:gd name="T21" fmla="*/ 21 h 64"/>
                <a:gd name="T22" fmla="*/ 20 w 30"/>
                <a:gd name="T23" fmla="*/ 14 h 64"/>
                <a:gd name="T24" fmla="*/ 23 w 30"/>
                <a:gd name="T25" fmla="*/ 11 h 64"/>
                <a:gd name="T26" fmla="*/ 30 w 30"/>
                <a:gd name="T27" fmla="*/ 11 h 64"/>
                <a:gd name="T28" fmla="*/ 30 w 30"/>
                <a:gd name="T29" fmla="*/ 0 h 64"/>
                <a:gd name="T30" fmla="*/ 20 w 30"/>
                <a:gd name="T31" fmla="*/ 0 h 64"/>
                <a:gd name="T32" fmla="*/ 6 w 30"/>
                <a:gd name="T3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64">
                  <a:moveTo>
                    <a:pt x="6" y="13"/>
                  </a:moveTo>
                  <a:cubicBezTo>
                    <a:pt x="6" y="14"/>
                    <a:pt x="6" y="21"/>
                    <a:pt x="6" y="21"/>
                  </a:cubicBezTo>
                  <a:cubicBezTo>
                    <a:pt x="0" y="21"/>
                    <a:pt x="0" y="21"/>
                    <a:pt x="0" y="21"/>
                  </a:cubicBezTo>
                  <a:cubicBezTo>
                    <a:pt x="0" y="32"/>
                    <a:pt x="0" y="32"/>
                    <a:pt x="0" y="32"/>
                  </a:cubicBezTo>
                  <a:cubicBezTo>
                    <a:pt x="6" y="32"/>
                    <a:pt x="6" y="32"/>
                    <a:pt x="6" y="32"/>
                  </a:cubicBezTo>
                  <a:cubicBezTo>
                    <a:pt x="6" y="64"/>
                    <a:pt x="6" y="64"/>
                    <a:pt x="6" y="64"/>
                  </a:cubicBezTo>
                  <a:cubicBezTo>
                    <a:pt x="20" y="64"/>
                    <a:pt x="20" y="64"/>
                    <a:pt x="20" y="64"/>
                  </a:cubicBezTo>
                  <a:cubicBezTo>
                    <a:pt x="20" y="32"/>
                    <a:pt x="20" y="32"/>
                    <a:pt x="20" y="32"/>
                  </a:cubicBezTo>
                  <a:cubicBezTo>
                    <a:pt x="29" y="32"/>
                    <a:pt x="29" y="32"/>
                    <a:pt x="29" y="32"/>
                  </a:cubicBezTo>
                  <a:cubicBezTo>
                    <a:pt x="29" y="32"/>
                    <a:pt x="29" y="27"/>
                    <a:pt x="30" y="21"/>
                  </a:cubicBezTo>
                  <a:cubicBezTo>
                    <a:pt x="29" y="21"/>
                    <a:pt x="20" y="21"/>
                    <a:pt x="20" y="21"/>
                  </a:cubicBezTo>
                  <a:cubicBezTo>
                    <a:pt x="20" y="21"/>
                    <a:pt x="20" y="15"/>
                    <a:pt x="20" y="14"/>
                  </a:cubicBezTo>
                  <a:cubicBezTo>
                    <a:pt x="20" y="13"/>
                    <a:pt x="21" y="11"/>
                    <a:pt x="23" y="11"/>
                  </a:cubicBezTo>
                  <a:cubicBezTo>
                    <a:pt x="24" y="11"/>
                    <a:pt x="27" y="11"/>
                    <a:pt x="30" y="11"/>
                  </a:cubicBezTo>
                  <a:cubicBezTo>
                    <a:pt x="30" y="10"/>
                    <a:pt x="30" y="5"/>
                    <a:pt x="30" y="0"/>
                  </a:cubicBezTo>
                  <a:cubicBezTo>
                    <a:pt x="26" y="0"/>
                    <a:pt x="22" y="0"/>
                    <a:pt x="20" y="0"/>
                  </a:cubicBezTo>
                  <a:cubicBezTo>
                    <a:pt x="6" y="0"/>
                    <a:pt x="6" y="11"/>
                    <a:pt x="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pPr algn="ctr"/>
              <a:endParaRPr lang="fr-CA" sz="4294">
                <a:solidFill>
                  <a:schemeClr val="bg1"/>
                </a:solidFill>
              </a:endParaRPr>
            </a:p>
          </p:txBody>
        </p:sp>
        <p:sp>
          <p:nvSpPr>
            <p:cNvPr id="37" name="Freeform 9">
              <a:extLst>
                <a:ext uri="{FF2B5EF4-FFF2-40B4-BE49-F238E27FC236}">
                  <a16:creationId xmlns:a16="http://schemas.microsoft.com/office/drawing/2014/main" id="{A23663E0-8917-BA4E-A74C-4398E4C58AC4}"/>
                </a:ext>
              </a:extLst>
            </p:cNvPr>
            <p:cNvSpPr>
              <a:spLocks noEditPoints="1"/>
            </p:cNvSpPr>
            <p:nvPr/>
          </p:nvSpPr>
          <p:spPr bwMode="auto">
            <a:xfrm>
              <a:off x="4763213" y="9806306"/>
              <a:ext cx="418084" cy="401645"/>
            </a:xfrm>
            <a:custGeom>
              <a:avLst/>
              <a:gdLst>
                <a:gd name="T0" fmla="*/ 64 w 64"/>
                <a:gd name="T1" fmla="*/ 37 h 61"/>
                <a:gd name="T2" fmla="*/ 64 w 64"/>
                <a:gd name="T3" fmla="*/ 61 h 61"/>
                <a:gd name="T4" fmla="*/ 50 w 64"/>
                <a:gd name="T5" fmla="*/ 61 h 61"/>
                <a:gd name="T6" fmla="*/ 50 w 64"/>
                <a:gd name="T7" fmla="*/ 39 h 61"/>
                <a:gd name="T8" fmla="*/ 43 w 64"/>
                <a:gd name="T9" fmla="*/ 30 h 61"/>
                <a:gd name="T10" fmla="*/ 36 w 64"/>
                <a:gd name="T11" fmla="*/ 35 h 61"/>
                <a:gd name="T12" fmla="*/ 36 w 64"/>
                <a:gd name="T13" fmla="*/ 38 h 61"/>
                <a:gd name="T14" fmla="*/ 36 w 64"/>
                <a:gd name="T15" fmla="*/ 61 h 61"/>
                <a:gd name="T16" fmla="*/ 22 w 64"/>
                <a:gd name="T17" fmla="*/ 61 h 61"/>
                <a:gd name="T18" fmla="*/ 22 w 64"/>
                <a:gd name="T19" fmla="*/ 20 h 61"/>
                <a:gd name="T20" fmla="*/ 36 w 64"/>
                <a:gd name="T21" fmla="*/ 20 h 61"/>
                <a:gd name="T22" fmla="*/ 36 w 64"/>
                <a:gd name="T23" fmla="*/ 26 h 61"/>
                <a:gd name="T24" fmla="*/ 36 w 64"/>
                <a:gd name="T25" fmla="*/ 26 h 61"/>
                <a:gd name="T26" fmla="*/ 36 w 64"/>
                <a:gd name="T27" fmla="*/ 26 h 61"/>
                <a:gd name="T28" fmla="*/ 36 w 64"/>
                <a:gd name="T29" fmla="*/ 26 h 61"/>
                <a:gd name="T30" fmla="*/ 48 w 64"/>
                <a:gd name="T31" fmla="*/ 19 h 61"/>
                <a:gd name="T32" fmla="*/ 64 w 64"/>
                <a:gd name="T33" fmla="*/ 37 h 61"/>
                <a:gd name="T34" fmla="*/ 8 w 64"/>
                <a:gd name="T35" fmla="*/ 0 h 61"/>
                <a:gd name="T36" fmla="*/ 0 w 64"/>
                <a:gd name="T37" fmla="*/ 7 h 61"/>
                <a:gd name="T38" fmla="*/ 8 w 64"/>
                <a:gd name="T39" fmla="*/ 14 h 61"/>
                <a:gd name="T40" fmla="*/ 8 w 64"/>
                <a:gd name="T41" fmla="*/ 14 h 61"/>
                <a:gd name="T42" fmla="*/ 15 w 64"/>
                <a:gd name="T43" fmla="*/ 7 h 61"/>
                <a:gd name="T44" fmla="*/ 8 w 64"/>
                <a:gd name="T45" fmla="*/ 0 h 61"/>
                <a:gd name="T46" fmla="*/ 1 w 64"/>
                <a:gd name="T47" fmla="*/ 61 h 61"/>
                <a:gd name="T48" fmla="*/ 15 w 64"/>
                <a:gd name="T49" fmla="*/ 61 h 61"/>
                <a:gd name="T50" fmla="*/ 15 w 64"/>
                <a:gd name="T51" fmla="*/ 20 h 61"/>
                <a:gd name="T52" fmla="*/ 1 w 64"/>
                <a:gd name="T53" fmla="*/ 20 h 61"/>
                <a:gd name="T54" fmla="*/ 1 w 64"/>
                <a:gd name="T5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4" h="61">
                  <a:moveTo>
                    <a:pt x="64" y="37"/>
                  </a:moveTo>
                  <a:cubicBezTo>
                    <a:pt x="64" y="61"/>
                    <a:pt x="64" y="61"/>
                    <a:pt x="64" y="61"/>
                  </a:cubicBezTo>
                  <a:cubicBezTo>
                    <a:pt x="50" y="61"/>
                    <a:pt x="50" y="61"/>
                    <a:pt x="50" y="61"/>
                  </a:cubicBezTo>
                  <a:cubicBezTo>
                    <a:pt x="50" y="39"/>
                    <a:pt x="50" y="39"/>
                    <a:pt x="50" y="39"/>
                  </a:cubicBezTo>
                  <a:cubicBezTo>
                    <a:pt x="50" y="34"/>
                    <a:pt x="48" y="30"/>
                    <a:pt x="43" y="30"/>
                  </a:cubicBezTo>
                  <a:cubicBezTo>
                    <a:pt x="40" y="30"/>
                    <a:pt x="37" y="32"/>
                    <a:pt x="36" y="35"/>
                  </a:cubicBezTo>
                  <a:cubicBezTo>
                    <a:pt x="36" y="36"/>
                    <a:pt x="36" y="37"/>
                    <a:pt x="36" y="38"/>
                  </a:cubicBezTo>
                  <a:cubicBezTo>
                    <a:pt x="36" y="61"/>
                    <a:pt x="36" y="61"/>
                    <a:pt x="36" y="61"/>
                  </a:cubicBezTo>
                  <a:cubicBezTo>
                    <a:pt x="22" y="61"/>
                    <a:pt x="22" y="61"/>
                    <a:pt x="22" y="61"/>
                  </a:cubicBezTo>
                  <a:cubicBezTo>
                    <a:pt x="22" y="61"/>
                    <a:pt x="22" y="24"/>
                    <a:pt x="22" y="20"/>
                  </a:cubicBezTo>
                  <a:cubicBezTo>
                    <a:pt x="36" y="20"/>
                    <a:pt x="36" y="20"/>
                    <a:pt x="36" y="20"/>
                  </a:cubicBezTo>
                  <a:cubicBezTo>
                    <a:pt x="36" y="26"/>
                    <a:pt x="36" y="26"/>
                    <a:pt x="36" y="26"/>
                  </a:cubicBezTo>
                  <a:cubicBezTo>
                    <a:pt x="36" y="26"/>
                    <a:pt x="36" y="26"/>
                    <a:pt x="36" y="26"/>
                  </a:cubicBezTo>
                  <a:cubicBezTo>
                    <a:pt x="36" y="26"/>
                    <a:pt x="36" y="26"/>
                    <a:pt x="36" y="26"/>
                  </a:cubicBezTo>
                  <a:cubicBezTo>
                    <a:pt x="36" y="26"/>
                    <a:pt x="36" y="26"/>
                    <a:pt x="36" y="26"/>
                  </a:cubicBezTo>
                  <a:cubicBezTo>
                    <a:pt x="38" y="23"/>
                    <a:pt x="41" y="19"/>
                    <a:pt x="48" y="19"/>
                  </a:cubicBezTo>
                  <a:cubicBezTo>
                    <a:pt x="57" y="19"/>
                    <a:pt x="64" y="25"/>
                    <a:pt x="64" y="37"/>
                  </a:cubicBezTo>
                  <a:close/>
                  <a:moveTo>
                    <a:pt x="8" y="0"/>
                  </a:moveTo>
                  <a:cubicBezTo>
                    <a:pt x="3" y="0"/>
                    <a:pt x="0" y="3"/>
                    <a:pt x="0" y="7"/>
                  </a:cubicBezTo>
                  <a:cubicBezTo>
                    <a:pt x="0" y="11"/>
                    <a:pt x="3" y="14"/>
                    <a:pt x="8" y="14"/>
                  </a:cubicBezTo>
                  <a:cubicBezTo>
                    <a:pt x="8" y="14"/>
                    <a:pt x="8" y="14"/>
                    <a:pt x="8" y="14"/>
                  </a:cubicBezTo>
                  <a:cubicBezTo>
                    <a:pt x="12" y="14"/>
                    <a:pt x="15" y="11"/>
                    <a:pt x="15" y="7"/>
                  </a:cubicBezTo>
                  <a:cubicBezTo>
                    <a:pt x="15" y="3"/>
                    <a:pt x="12" y="0"/>
                    <a:pt x="8" y="0"/>
                  </a:cubicBezTo>
                  <a:close/>
                  <a:moveTo>
                    <a:pt x="1" y="61"/>
                  </a:moveTo>
                  <a:cubicBezTo>
                    <a:pt x="15" y="61"/>
                    <a:pt x="15" y="61"/>
                    <a:pt x="15" y="61"/>
                  </a:cubicBezTo>
                  <a:cubicBezTo>
                    <a:pt x="15" y="20"/>
                    <a:pt x="15" y="20"/>
                    <a:pt x="15" y="20"/>
                  </a:cubicBezTo>
                  <a:cubicBezTo>
                    <a:pt x="1" y="20"/>
                    <a:pt x="1" y="20"/>
                    <a:pt x="1" y="20"/>
                  </a:cubicBezTo>
                  <a:lnTo>
                    <a:pt x="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pPr algn="ctr"/>
              <a:endParaRPr lang="fr-CA" sz="4294">
                <a:solidFill>
                  <a:schemeClr val="bg1"/>
                </a:solidFill>
              </a:endParaRPr>
            </a:p>
          </p:txBody>
        </p:sp>
        <p:sp>
          <p:nvSpPr>
            <p:cNvPr id="41" name="Freeform 13">
              <a:extLst>
                <a:ext uri="{FF2B5EF4-FFF2-40B4-BE49-F238E27FC236}">
                  <a16:creationId xmlns:a16="http://schemas.microsoft.com/office/drawing/2014/main" id="{0B0BE270-C316-9341-9048-975CBAB88661}"/>
                </a:ext>
              </a:extLst>
            </p:cNvPr>
            <p:cNvSpPr>
              <a:spLocks/>
            </p:cNvSpPr>
            <p:nvPr/>
          </p:nvSpPr>
          <p:spPr bwMode="auto">
            <a:xfrm>
              <a:off x="3844999" y="9812041"/>
              <a:ext cx="521431" cy="439223"/>
            </a:xfrm>
            <a:custGeom>
              <a:avLst/>
              <a:gdLst>
                <a:gd name="T0" fmla="*/ 57 w 64"/>
                <a:gd name="T1" fmla="*/ 20 h 53"/>
                <a:gd name="T2" fmla="*/ 64 w 64"/>
                <a:gd name="T3" fmla="*/ 16 h 53"/>
                <a:gd name="T4" fmla="*/ 56 w 64"/>
                <a:gd name="T5" fmla="*/ 16 h 53"/>
                <a:gd name="T6" fmla="*/ 56 w 64"/>
                <a:gd name="T7" fmla="*/ 15 h 53"/>
                <a:gd name="T8" fmla="*/ 42 w 64"/>
                <a:gd name="T9" fmla="*/ 4 h 53"/>
                <a:gd name="T10" fmla="*/ 44 w 64"/>
                <a:gd name="T11" fmla="*/ 4 h 53"/>
                <a:gd name="T12" fmla="*/ 48 w 64"/>
                <a:gd name="T13" fmla="*/ 1 h 53"/>
                <a:gd name="T14" fmla="*/ 42 w 64"/>
                <a:gd name="T15" fmla="*/ 3 h 53"/>
                <a:gd name="T16" fmla="*/ 45 w 64"/>
                <a:gd name="T17" fmla="*/ 0 h 53"/>
                <a:gd name="T18" fmla="*/ 40 w 64"/>
                <a:gd name="T19" fmla="*/ 2 h 53"/>
                <a:gd name="T20" fmla="*/ 41 w 64"/>
                <a:gd name="T21" fmla="*/ 1 h 53"/>
                <a:gd name="T22" fmla="*/ 31 w 64"/>
                <a:gd name="T23" fmla="*/ 16 h 53"/>
                <a:gd name="T24" fmla="*/ 26 w 64"/>
                <a:gd name="T25" fmla="*/ 12 h 53"/>
                <a:gd name="T26" fmla="*/ 10 w 64"/>
                <a:gd name="T27" fmla="*/ 5 h 53"/>
                <a:gd name="T28" fmla="*/ 15 w 64"/>
                <a:gd name="T29" fmla="*/ 13 h 53"/>
                <a:gd name="T30" fmla="*/ 11 w 64"/>
                <a:gd name="T31" fmla="*/ 13 h 53"/>
                <a:gd name="T32" fmla="*/ 18 w 64"/>
                <a:gd name="T33" fmla="*/ 20 h 53"/>
                <a:gd name="T34" fmla="*/ 14 w 64"/>
                <a:gd name="T35" fmla="*/ 21 h 53"/>
                <a:gd name="T36" fmla="*/ 22 w 64"/>
                <a:gd name="T37" fmla="*/ 25 h 53"/>
                <a:gd name="T38" fmla="*/ 24 w 64"/>
                <a:gd name="T39" fmla="*/ 31 h 53"/>
                <a:gd name="T40" fmla="*/ 0 w 64"/>
                <a:gd name="T41" fmla="*/ 31 h 53"/>
                <a:gd name="T42" fmla="*/ 56 w 64"/>
                <a:gd name="T43" fmla="*/ 23 h 53"/>
                <a:gd name="T44" fmla="*/ 64 w 64"/>
                <a:gd name="T45" fmla="*/ 20 h 53"/>
                <a:gd name="T46" fmla="*/ 57 w 64"/>
                <a:gd name="T47" fmla="*/ 2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53">
                  <a:moveTo>
                    <a:pt x="57" y="20"/>
                  </a:moveTo>
                  <a:cubicBezTo>
                    <a:pt x="60" y="19"/>
                    <a:pt x="63" y="18"/>
                    <a:pt x="64" y="16"/>
                  </a:cubicBezTo>
                  <a:cubicBezTo>
                    <a:pt x="62" y="16"/>
                    <a:pt x="58" y="17"/>
                    <a:pt x="56" y="16"/>
                  </a:cubicBezTo>
                  <a:cubicBezTo>
                    <a:pt x="56" y="16"/>
                    <a:pt x="56" y="15"/>
                    <a:pt x="56" y="15"/>
                  </a:cubicBezTo>
                  <a:cubicBezTo>
                    <a:pt x="54" y="9"/>
                    <a:pt x="48" y="4"/>
                    <a:pt x="42" y="4"/>
                  </a:cubicBezTo>
                  <a:cubicBezTo>
                    <a:pt x="43" y="4"/>
                    <a:pt x="43" y="4"/>
                    <a:pt x="44" y="4"/>
                  </a:cubicBezTo>
                  <a:cubicBezTo>
                    <a:pt x="44" y="3"/>
                    <a:pt x="48" y="3"/>
                    <a:pt x="48" y="1"/>
                  </a:cubicBezTo>
                  <a:cubicBezTo>
                    <a:pt x="47" y="0"/>
                    <a:pt x="42" y="2"/>
                    <a:pt x="42" y="3"/>
                  </a:cubicBezTo>
                  <a:cubicBezTo>
                    <a:pt x="43" y="2"/>
                    <a:pt x="45" y="1"/>
                    <a:pt x="45" y="0"/>
                  </a:cubicBezTo>
                  <a:cubicBezTo>
                    <a:pt x="43" y="0"/>
                    <a:pt x="41" y="1"/>
                    <a:pt x="40" y="2"/>
                  </a:cubicBezTo>
                  <a:cubicBezTo>
                    <a:pt x="40" y="2"/>
                    <a:pt x="41" y="1"/>
                    <a:pt x="41" y="1"/>
                  </a:cubicBezTo>
                  <a:cubicBezTo>
                    <a:pt x="36" y="4"/>
                    <a:pt x="33" y="10"/>
                    <a:pt x="31" y="16"/>
                  </a:cubicBezTo>
                  <a:cubicBezTo>
                    <a:pt x="29" y="14"/>
                    <a:pt x="27" y="13"/>
                    <a:pt x="26" y="12"/>
                  </a:cubicBezTo>
                  <a:cubicBezTo>
                    <a:pt x="22" y="10"/>
                    <a:pt x="17" y="8"/>
                    <a:pt x="10" y="5"/>
                  </a:cubicBezTo>
                  <a:cubicBezTo>
                    <a:pt x="9" y="7"/>
                    <a:pt x="11" y="11"/>
                    <a:pt x="15" y="13"/>
                  </a:cubicBezTo>
                  <a:cubicBezTo>
                    <a:pt x="14" y="13"/>
                    <a:pt x="12" y="13"/>
                    <a:pt x="11" y="13"/>
                  </a:cubicBezTo>
                  <a:cubicBezTo>
                    <a:pt x="12" y="16"/>
                    <a:pt x="13" y="19"/>
                    <a:pt x="18" y="20"/>
                  </a:cubicBezTo>
                  <a:cubicBezTo>
                    <a:pt x="16" y="20"/>
                    <a:pt x="15" y="20"/>
                    <a:pt x="14" y="21"/>
                  </a:cubicBezTo>
                  <a:cubicBezTo>
                    <a:pt x="15" y="23"/>
                    <a:pt x="17" y="26"/>
                    <a:pt x="22" y="25"/>
                  </a:cubicBezTo>
                  <a:cubicBezTo>
                    <a:pt x="17" y="27"/>
                    <a:pt x="20" y="31"/>
                    <a:pt x="24" y="31"/>
                  </a:cubicBezTo>
                  <a:cubicBezTo>
                    <a:pt x="17" y="38"/>
                    <a:pt x="6" y="37"/>
                    <a:pt x="0" y="31"/>
                  </a:cubicBezTo>
                  <a:cubicBezTo>
                    <a:pt x="16" y="53"/>
                    <a:pt x="51" y="44"/>
                    <a:pt x="56" y="23"/>
                  </a:cubicBezTo>
                  <a:cubicBezTo>
                    <a:pt x="60" y="23"/>
                    <a:pt x="63" y="22"/>
                    <a:pt x="64" y="20"/>
                  </a:cubicBezTo>
                  <a:cubicBezTo>
                    <a:pt x="62" y="21"/>
                    <a:pt x="58" y="20"/>
                    <a:pt x="5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pPr algn="ctr"/>
              <a:endParaRPr lang="fr-CA" sz="4294">
                <a:solidFill>
                  <a:schemeClr val="bg1"/>
                </a:solidFill>
              </a:endParaRPr>
            </a:p>
          </p:txBody>
        </p:sp>
      </p:grpSp>
    </p:spTree>
    <p:extLst>
      <p:ext uri="{BB962C8B-B14F-4D97-AF65-F5344CB8AC3E}">
        <p14:creationId xmlns:p14="http://schemas.microsoft.com/office/powerpoint/2010/main" val="3097068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 6 point">
    <p:spTree>
      <p:nvGrpSpPr>
        <p:cNvPr id="1" name=""/>
        <p:cNvGrpSpPr/>
        <p:nvPr/>
      </p:nvGrpSpPr>
      <p:grpSpPr>
        <a:xfrm>
          <a:off x="0" y="0"/>
          <a:ext cx="0" cy="0"/>
          <a:chOff x="0" y="0"/>
          <a:chExt cx="0" cy="0"/>
        </a:xfrm>
      </p:grpSpPr>
      <p:sp>
        <p:nvSpPr>
          <p:cNvPr id="23" name="Graphic 4">
            <a:extLst>
              <a:ext uri="{FF2B5EF4-FFF2-40B4-BE49-F238E27FC236}">
                <a16:creationId xmlns:a16="http://schemas.microsoft.com/office/drawing/2014/main" id="{EAE96F69-2668-9045-92FA-83378C034FBC}"/>
              </a:ext>
            </a:extLst>
          </p:cNvPr>
          <p:cNvSpPr/>
          <p:nvPr userDrawn="1"/>
        </p:nvSpPr>
        <p:spPr>
          <a:xfrm>
            <a:off x="2264686" y="9747"/>
            <a:ext cx="6257398" cy="6220885"/>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alpha val="41973"/>
            </a:srgbClr>
          </a:solidFill>
          <a:ln w="2370" cap="flat">
            <a:noFill/>
            <a:prstDash val="solid"/>
            <a:miter/>
          </a:ln>
        </p:spPr>
        <p:txBody>
          <a:bodyPr rtlCol="0" anchor="ctr"/>
          <a:lstStyle/>
          <a:p>
            <a:endParaRPr lang="en-US"/>
          </a:p>
        </p:txBody>
      </p:sp>
      <p:sp>
        <p:nvSpPr>
          <p:cNvPr id="27" name="Rectangle 26">
            <a:extLst>
              <a:ext uri="{FF2B5EF4-FFF2-40B4-BE49-F238E27FC236}">
                <a16:creationId xmlns:a16="http://schemas.microsoft.com/office/drawing/2014/main" id="{98B6ABC4-7E79-A146-B578-9E18B730D5DE}"/>
              </a:ext>
            </a:extLst>
          </p:cNvPr>
          <p:cNvSpPr/>
          <p:nvPr userDrawn="1"/>
        </p:nvSpPr>
        <p:spPr>
          <a:xfrm>
            <a:off x="6480317" y="9747"/>
            <a:ext cx="5268342" cy="685800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457196" y="524362"/>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6884514" y="2667458"/>
            <a:ext cx="4306395" cy="365553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6884515" y="679651"/>
            <a:ext cx="4342424" cy="1473164"/>
          </a:xfrm>
        </p:spPr>
        <p:txBody>
          <a:bodyPr anchor="ctr">
            <a:normAutofit/>
          </a:bodyPr>
          <a:lstStyle>
            <a:lvl1pPr marL="0" indent="0" algn="l">
              <a:buNone/>
              <a:defRPr sz="3600" b="0" i="0">
                <a:solidFill>
                  <a:schemeClr val="bg1"/>
                </a:solidFill>
                <a:latin typeface="+mn-lt"/>
              </a:defRPr>
            </a:lvl1pPr>
          </a:lstStyle>
          <a:p>
            <a:pPr lvl="0"/>
            <a:r>
              <a:rPr lang="en-US"/>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1127755" y="524362"/>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2" name="Text Box 5">
            <a:extLst>
              <a:ext uri="{FF2B5EF4-FFF2-40B4-BE49-F238E27FC236}">
                <a16:creationId xmlns:a16="http://schemas.microsoft.com/office/drawing/2014/main" id="{D1CC14A8-E9C9-6443-A076-940746EFD053}"/>
              </a:ext>
            </a:extLst>
          </p:cNvPr>
          <p:cNvSpPr txBox="1"/>
          <p:nvPr userDrawn="1"/>
        </p:nvSpPr>
        <p:spPr>
          <a:xfrm>
            <a:off x="443341" y="5977719"/>
            <a:ext cx="5669452" cy="870533"/>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750">
                <a:solidFill>
                  <a:srgbClr val="000000"/>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750">
              <a:solidFill>
                <a:srgbClr val="000000"/>
              </a:solidFill>
              <a:effectLst/>
              <a:ea typeface="Calibri" panose="020F0502020204030204" pitchFamily="34" charset="0"/>
              <a:cs typeface="Times New Roman" panose="02020603050405020304" pitchFamily="18" charset="0"/>
            </a:endParaRPr>
          </a:p>
          <a:p>
            <a:pPr algn="ctr"/>
            <a:r>
              <a:rPr lang="en-US" sz="750">
                <a:solidFill>
                  <a:srgbClr val="000000"/>
                </a:solidFill>
                <a:effectLst/>
                <a:ea typeface="Calibri" panose="020F0502020204030204" pitchFamily="34" charset="0"/>
                <a:cs typeface="Times New Roman" panose="02020603050405020304" pitchFamily="18" charset="0"/>
              </a:rPr>
              <a:t> </a:t>
            </a:r>
            <a:endParaRPr lang="en-IE" sz="750">
              <a:solidFill>
                <a:srgbClr val="000000"/>
              </a:solidFill>
              <a:effectLst/>
              <a:ea typeface="Calibri" panose="020F0502020204030204" pitchFamily="34" charset="0"/>
              <a:cs typeface="Times New Roman" panose="02020603050405020304" pitchFamily="18" charset="0"/>
            </a:endParaRPr>
          </a:p>
        </p:txBody>
      </p:sp>
      <p:sp>
        <p:nvSpPr>
          <p:cNvPr id="19" name="Graphic 4">
            <a:extLst>
              <a:ext uri="{FF2B5EF4-FFF2-40B4-BE49-F238E27FC236}">
                <a16:creationId xmlns:a16="http://schemas.microsoft.com/office/drawing/2014/main" id="{3E329726-C047-3E45-8895-04B1C7877BFB}"/>
              </a:ext>
            </a:extLst>
          </p:cNvPr>
          <p:cNvSpPr/>
          <p:nvPr userDrawn="1"/>
        </p:nvSpPr>
        <p:spPr>
          <a:xfrm rot="10800000">
            <a:off x="6380815" y="467167"/>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A41"/>
          </a:solidFill>
          <a:ln w="2370" cap="flat">
            <a:noFill/>
            <a:prstDash val="solid"/>
            <a:miter/>
          </a:ln>
        </p:spPr>
        <p:txBody>
          <a:bodyPr rtlCol="0" anchor="ctr"/>
          <a:lstStyle/>
          <a:p>
            <a:endParaRPr lang="en-US"/>
          </a:p>
        </p:txBody>
      </p:sp>
      <p:grpSp>
        <p:nvGrpSpPr>
          <p:cNvPr id="26" name="Group 25">
            <a:extLst>
              <a:ext uri="{FF2B5EF4-FFF2-40B4-BE49-F238E27FC236}">
                <a16:creationId xmlns:a16="http://schemas.microsoft.com/office/drawing/2014/main" id="{336FAA6F-110F-A640-A550-3DB5E33324F5}"/>
              </a:ext>
            </a:extLst>
          </p:cNvPr>
          <p:cNvGrpSpPr/>
          <p:nvPr userDrawn="1"/>
        </p:nvGrpSpPr>
        <p:grpSpPr>
          <a:xfrm>
            <a:off x="11497703" y="2205372"/>
            <a:ext cx="474200" cy="4867482"/>
            <a:chOff x="1009808" y="-71087"/>
            <a:chExt cx="474200" cy="4867482"/>
          </a:xfrm>
        </p:grpSpPr>
        <p:sp>
          <p:nvSpPr>
            <p:cNvPr id="28" name="Graphic 4">
              <a:extLst>
                <a:ext uri="{FF2B5EF4-FFF2-40B4-BE49-F238E27FC236}">
                  <a16:creationId xmlns:a16="http://schemas.microsoft.com/office/drawing/2014/main" id="{30628745-E271-FE49-BD92-0F1AA0240D75}"/>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29" name="Text Box 5">
              <a:extLst>
                <a:ext uri="{FF2B5EF4-FFF2-40B4-BE49-F238E27FC236}">
                  <a16:creationId xmlns:a16="http://schemas.microsoft.com/office/drawing/2014/main" id="{178A7836-CF10-6A42-919C-E18D64E8A7FD}"/>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
        <p:nvSpPr>
          <p:cNvPr id="31" name="Text Placeholder 25">
            <a:extLst>
              <a:ext uri="{FF2B5EF4-FFF2-40B4-BE49-F238E27FC236}">
                <a16:creationId xmlns:a16="http://schemas.microsoft.com/office/drawing/2014/main" id="{5C7B8C62-EB5D-0E47-969A-FCCCC2C7A38C}"/>
              </a:ext>
            </a:extLst>
          </p:cNvPr>
          <p:cNvSpPr>
            <a:spLocks noGrp="1"/>
          </p:cNvSpPr>
          <p:nvPr>
            <p:ph type="body" sz="quarter" idx="19" hasCustomPrompt="1"/>
          </p:nvPr>
        </p:nvSpPr>
        <p:spPr>
          <a:xfrm>
            <a:off x="459910" y="1384210"/>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33" name="Text Placeholder 25">
            <a:extLst>
              <a:ext uri="{FF2B5EF4-FFF2-40B4-BE49-F238E27FC236}">
                <a16:creationId xmlns:a16="http://schemas.microsoft.com/office/drawing/2014/main" id="{01909B38-68BE-7A41-869E-33772DE441F8}"/>
              </a:ext>
            </a:extLst>
          </p:cNvPr>
          <p:cNvSpPr>
            <a:spLocks noGrp="1"/>
          </p:cNvSpPr>
          <p:nvPr>
            <p:ph type="body" sz="quarter" idx="20" hasCustomPrompt="1"/>
          </p:nvPr>
        </p:nvSpPr>
        <p:spPr>
          <a:xfrm>
            <a:off x="1130469" y="1384210"/>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5" name="Text Placeholder 25">
            <a:extLst>
              <a:ext uri="{FF2B5EF4-FFF2-40B4-BE49-F238E27FC236}">
                <a16:creationId xmlns:a16="http://schemas.microsoft.com/office/drawing/2014/main" id="{DA051600-7C58-814E-AC7C-548F611E2A15}"/>
              </a:ext>
            </a:extLst>
          </p:cNvPr>
          <p:cNvSpPr>
            <a:spLocks noGrp="1"/>
          </p:cNvSpPr>
          <p:nvPr>
            <p:ph type="body" sz="quarter" idx="21" hasCustomPrompt="1"/>
          </p:nvPr>
        </p:nvSpPr>
        <p:spPr>
          <a:xfrm>
            <a:off x="459910" y="2258825"/>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37" name="Text Placeholder 25">
            <a:extLst>
              <a:ext uri="{FF2B5EF4-FFF2-40B4-BE49-F238E27FC236}">
                <a16:creationId xmlns:a16="http://schemas.microsoft.com/office/drawing/2014/main" id="{208936E4-59E6-154C-81E6-B12901450E9D}"/>
              </a:ext>
            </a:extLst>
          </p:cNvPr>
          <p:cNvSpPr>
            <a:spLocks noGrp="1"/>
          </p:cNvSpPr>
          <p:nvPr>
            <p:ph type="body" sz="quarter" idx="22" hasCustomPrompt="1"/>
          </p:nvPr>
        </p:nvSpPr>
        <p:spPr>
          <a:xfrm>
            <a:off x="1130469" y="2258825"/>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9" name="Text Placeholder 25">
            <a:extLst>
              <a:ext uri="{FF2B5EF4-FFF2-40B4-BE49-F238E27FC236}">
                <a16:creationId xmlns:a16="http://schemas.microsoft.com/office/drawing/2014/main" id="{553D87A1-E0AE-554A-98C0-80400732F4FC}"/>
              </a:ext>
            </a:extLst>
          </p:cNvPr>
          <p:cNvSpPr>
            <a:spLocks noGrp="1"/>
          </p:cNvSpPr>
          <p:nvPr>
            <p:ph type="body" sz="quarter" idx="23" hasCustomPrompt="1"/>
          </p:nvPr>
        </p:nvSpPr>
        <p:spPr>
          <a:xfrm>
            <a:off x="458553" y="3133440"/>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41" name="Text Placeholder 25">
            <a:extLst>
              <a:ext uri="{FF2B5EF4-FFF2-40B4-BE49-F238E27FC236}">
                <a16:creationId xmlns:a16="http://schemas.microsoft.com/office/drawing/2014/main" id="{A07A835E-8262-3941-8032-A9BD50744996}"/>
              </a:ext>
            </a:extLst>
          </p:cNvPr>
          <p:cNvSpPr>
            <a:spLocks noGrp="1"/>
          </p:cNvSpPr>
          <p:nvPr>
            <p:ph type="body" sz="quarter" idx="24" hasCustomPrompt="1"/>
          </p:nvPr>
        </p:nvSpPr>
        <p:spPr>
          <a:xfrm>
            <a:off x="1129112" y="3133440"/>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43" name="Text Placeholder 25">
            <a:extLst>
              <a:ext uri="{FF2B5EF4-FFF2-40B4-BE49-F238E27FC236}">
                <a16:creationId xmlns:a16="http://schemas.microsoft.com/office/drawing/2014/main" id="{FE885E34-D40E-0B44-BF1A-F4A7D744237A}"/>
              </a:ext>
            </a:extLst>
          </p:cNvPr>
          <p:cNvSpPr>
            <a:spLocks noGrp="1"/>
          </p:cNvSpPr>
          <p:nvPr>
            <p:ph type="body" sz="quarter" idx="25" hasCustomPrompt="1"/>
          </p:nvPr>
        </p:nvSpPr>
        <p:spPr>
          <a:xfrm>
            <a:off x="461267" y="3993288"/>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45" name="Text Placeholder 25">
            <a:extLst>
              <a:ext uri="{FF2B5EF4-FFF2-40B4-BE49-F238E27FC236}">
                <a16:creationId xmlns:a16="http://schemas.microsoft.com/office/drawing/2014/main" id="{5A599B30-5235-974F-BB9A-E9602A0A30C0}"/>
              </a:ext>
            </a:extLst>
          </p:cNvPr>
          <p:cNvSpPr>
            <a:spLocks noGrp="1"/>
          </p:cNvSpPr>
          <p:nvPr>
            <p:ph type="body" sz="quarter" idx="26" hasCustomPrompt="1"/>
          </p:nvPr>
        </p:nvSpPr>
        <p:spPr>
          <a:xfrm>
            <a:off x="1131826" y="3993288"/>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47" name="Text Placeholder 25">
            <a:extLst>
              <a:ext uri="{FF2B5EF4-FFF2-40B4-BE49-F238E27FC236}">
                <a16:creationId xmlns:a16="http://schemas.microsoft.com/office/drawing/2014/main" id="{97F702A5-A5C8-BC48-A250-CFE9B42618D6}"/>
              </a:ext>
            </a:extLst>
          </p:cNvPr>
          <p:cNvSpPr>
            <a:spLocks noGrp="1"/>
          </p:cNvSpPr>
          <p:nvPr>
            <p:ph type="body" sz="quarter" idx="27" hasCustomPrompt="1"/>
          </p:nvPr>
        </p:nvSpPr>
        <p:spPr>
          <a:xfrm>
            <a:off x="461267" y="4867903"/>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06</a:t>
            </a:r>
          </a:p>
        </p:txBody>
      </p:sp>
      <p:sp>
        <p:nvSpPr>
          <p:cNvPr id="51" name="Text Placeholder 25">
            <a:extLst>
              <a:ext uri="{FF2B5EF4-FFF2-40B4-BE49-F238E27FC236}">
                <a16:creationId xmlns:a16="http://schemas.microsoft.com/office/drawing/2014/main" id="{4FECF1A6-C3A4-F54C-83AE-A12E578AA53A}"/>
              </a:ext>
            </a:extLst>
          </p:cNvPr>
          <p:cNvSpPr>
            <a:spLocks noGrp="1"/>
          </p:cNvSpPr>
          <p:nvPr>
            <p:ph type="body" sz="quarter" idx="28" hasCustomPrompt="1"/>
          </p:nvPr>
        </p:nvSpPr>
        <p:spPr>
          <a:xfrm>
            <a:off x="1131826" y="4867903"/>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
    <p:spTree>
      <p:nvGrpSpPr>
        <p:cNvPr id="1" name=""/>
        <p:cNvGrpSpPr/>
        <p:nvPr/>
      </p:nvGrpSpPr>
      <p:grpSpPr>
        <a:xfrm>
          <a:off x="0" y="0"/>
          <a:ext cx="0" cy="0"/>
          <a:chOff x="0" y="0"/>
          <a:chExt cx="0" cy="0"/>
        </a:xfrm>
      </p:grpSpPr>
      <p:sp>
        <p:nvSpPr>
          <p:cNvPr id="4" name="Text Placeholder 23">
            <a:extLst>
              <a:ext uri="{FF2B5EF4-FFF2-40B4-BE49-F238E27FC236}">
                <a16:creationId xmlns:a16="http://schemas.microsoft.com/office/drawing/2014/main" id="{A2064B40-8E53-2147-8361-55B49BB4CC15}"/>
              </a:ext>
            </a:extLst>
          </p:cNvPr>
          <p:cNvSpPr>
            <a:spLocks noGrp="1"/>
          </p:cNvSpPr>
          <p:nvPr>
            <p:ph type="body" sz="quarter" idx="14" hasCustomPrompt="1"/>
          </p:nvPr>
        </p:nvSpPr>
        <p:spPr>
          <a:xfrm>
            <a:off x="9633290" y="3778249"/>
            <a:ext cx="785328" cy="1056986"/>
          </a:xfrm>
        </p:spPr>
        <p:txBody>
          <a:bodyPr anchor="t">
            <a:noAutofit/>
          </a:bodyPr>
          <a:lstStyle>
            <a:lvl1pPr marL="0" indent="0" algn="r">
              <a:buNone/>
              <a:defRPr sz="12000" b="1" i="0" baseline="0">
                <a:solidFill>
                  <a:srgbClr val="84BA41"/>
                </a:solidFill>
                <a:latin typeface="Times New Roman" charset="0"/>
                <a:ea typeface="Times New Roman" charset="0"/>
                <a:cs typeface="Times New Roman" charset="0"/>
              </a:defRPr>
            </a:lvl1pPr>
          </a:lstStyle>
          <a:p>
            <a:pPr lvl="0"/>
            <a:r>
              <a:rPr lang="en-US"/>
              <a:t>”</a:t>
            </a:r>
          </a:p>
        </p:txBody>
      </p:sp>
      <p:sp>
        <p:nvSpPr>
          <p:cNvPr id="5" name="Text Placeholder 23">
            <a:extLst>
              <a:ext uri="{FF2B5EF4-FFF2-40B4-BE49-F238E27FC236}">
                <a16:creationId xmlns:a16="http://schemas.microsoft.com/office/drawing/2014/main" id="{90A7F5E5-04A0-824D-9112-6F0C0B78D2DA}"/>
              </a:ext>
            </a:extLst>
          </p:cNvPr>
          <p:cNvSpPr>
            <a:spLocks noGrp="1"/>
          </p:cNvSpPr>
          <p:nvPr>
            <p:ph type="body" sz="quarter" idx="13" hasCustomPrompt="1"/>
          </p:nvPr>
        </p:nvSpPr>
        <p:spPr>
          <a:xfrm>
            <a:off x="470582" y="598304"/>
            <a:ext cx="9948036" cy="4029672"/>
          </a:xfrm>
        </p:spPr>
        <p:txBody>
          <a:bodyPr anchor="ctr">
            <a:normAutofit/>
          </a:bodyPr>
          <a:lstStyle>
            <a:lvl1pPr marL="0" indent="0" algn="ctr">
              <a:buNone/>
              <a:defRPr sz="3000" b="1" i="0" baseline="0">
                <a:solidFill>
                  <a:srgbClr val="297239"/>
                </a:solidFill>
                <a:latin typeface="+mn-lt"/>
              </a:defRPr>
            </a:lvl1pPr>
          </a:lstStyle>
          <a:p>
            <a:pPr lvl="0"/>
            <a:r>
              <a:rPr lang="en-US"/>
              <a:t>Quote Slide</a:t>
            </a:r>
          </a:p>
        </p:txBody>
      </p:sp>
      <p:sp>
        <p:nvSpPr>
          <p:cNvPr id="6" name="Text Placeholder 23">
            <a:extLst>
              <a:ext uri="{FF2B5EF4-FFF2-40B4-BE49-F238E27FC236}">
                <a16:creationId xmlns:a16="http://schemas.microsoft.com/office/drawing/2014/main" id="{26B802C5-E509-C045-949B-B5202FF5A36F}"/>
              </a:ext>
            </a:extLst>
          </p:cNvPr>
          <p:cNvSpPr>
            <a:spLocks noGrp="1"/>
          </p:cNvSpPr>
          <p:nvPr>
            <p:ph type="body" sz="quarter" idx="15" hasCustomPrompt="1"/>
          </p:nvPr>
        </p:nvSpPr>
        <p:spPr>
          <a:xfrm>
            <a:off x="470582" y="598304"/>
            <a:ext cx="2613204" cy="1221666"/>
          </a:xfrm>
        </p:spPr>
        <p:txBody>
          <a:bodyPr anchor="t">
            <a:noAutofit/>
          </a:bodyPr>
          <a:lstStyle>
            <a:lvl1pPr marL="0" indent="0" algn="l">
              <a:buNone/>
              <a:defRPr sz="12000" b="1" i="0" baseline="0">
                <a:solidFill>
                  <a:srgbClr val="84BA41"/>
                </a:solidFill>
                <a:latin typeface="Times New Roman" charset="0"/>
                <a:ea typeface="Times New Roman" charset="0"/>
                <a:cs typeface="Times New Roman" charset="0"/>
              </a:defRPr>
            </a:lvl1pPr>
          </a:lstStyle>
          <a:p>
            <a:pPr lvl="0"/>
            <a:r>
              <a:rPr lang="en-US"/>
              <a:t>“</a:t>
            </a:r>
          </a:p>
        </p:txBody>
      </p:sp>
      <p:grpSp>
        <p:nvGrpSpPr>
          <p:cNvPr id="13" name="Group 12">
            <a:extLst>
              <a:ext uri="{FF2B5EF4-FFF2-40B4-BE49-F238E27FC236}">
                <a16:creationId xmlns:a16="http://schemas.microsoft.com/office/drawing/2014/main" id="{2EE6A7E4-04F9-894B-9C6B-420A463236EE}"/>
              </a:ext>
            </a:extLst>
          </p:cNvPr>
          <p:cNvGrpSpPr/>
          <p:nvPr userDrawn="1"/>
        </p:nvGrpSpPr>
        <p:grpSpPr>
          <a:xfrm>
            <a:off x="11733478" y="2218041"/>
            <a:ext cx="474200" cy="4867482"/>
            <a:chOff x="1009808" y="-71087"/>
            <a:chExt cx="474200" cy="4867482"/>
          </a:xfrm>
        </p:grpSpPr>
        <p:sp>
          <p:nvSpPr>
            <p:cNvPr id="15" name="Graphic 4">
              <a:extLst>
                <a:ext uri="{FF2B5EF4-FFF2-40B4-BE49-F238E27FC236}">
                  <a16:creationId xmlns:a16="http://schemas.microsoft.com/office/drawing/2014/main" id="{EDAEA704-5F67-F746-85EC-536CFC33C48C}"/>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6" name="Text Box 5">
              <a:extLst>
                <a:ext uri="{FF2B5EF4-FFF2-40B4-BE49-F238E27FC236}">
                  <a16:creationId xmlns:a16="http://schemas.microsoft.com/office/drawing/2014/main" id="{70306B09-13F4-E340-B48C-9AB5607F9DE6}"/>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
        <p:nvSpPr>
          <p:cNvPr id="17" name="Text Placeholder 23">
            <a:extLst>
              <a:ext uri="{FF2B5EF4-FFF2-40B4-BE49-F238E27FC236}">
                <a16:creationId xmlns:a16="http://schemas.microsoft.com/office/drawing/2014/main" id="{6686A140-C728-F641-B1A2-80F947949C36}"/>
              </a:ext>
            </a:extLst>
          </p:cNvPr>
          <p:cNvSpPr>
            <a:spLocks noGrp="1"/>
          </p:cNvSpPr>
          <p:nvPr>
            <p:ph type="body" sz="quarter" idx="16" hasCustomPrompt="1"/>
          </p:nvPr>
        </p:nvSpPr>
        <p:spPr>
          <a:xfrm>
            <a:off x="470582" y="4835235"/>
            <a:ext cx="9948036" cy="933903"/>
          </a:xfrm>
        </p:spPr>
        <p:txBody>
          <a:bodyPr anchor="t">
            <a:normAutofit/>
          </a:bodyPr>
          <a:lstStyle>
            <a:lvl1pPr marL="0" indent="0" algn="ctr">
              <a:buNone/>
              <a:defRPr sz="2400" b="0" i="0" baseline="0">
                <a:solidFill>
                  <a:srgbClr val="297239"/>
                </a:solidFill>
                <a:latin typeface="+mn-lt"/>
              </a:defRPr>
            </a:lvl1pPr>
          </a:lstStyle>
          <a:p>
            <a:pPr lvl="0"/>
            <a:r>
              <a:rPr lang="en-US"/>
              <a:t>Joe </a:t>
            </a:r>
            <a:r>
              <a:rPr lang="en-US" err="1"/>
              <a:t>Blogg</a:t>
            </a:r>
            <a:endParaRPr lang="en-US"/>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933171D-0DFC-D94B-ACD9-AC6E2A0F4602}"/>
              </a:ext>
            </a:extLst>
          </p:cNvPr>
          <p:cNvGrpSpPr/>
          <p:nvPr userDrawn="1"/>
        </p:nvGrpSpPr>
        <p:grpSpPr>
          <a:xfrm>
            <a:off x="2608421" y="0"/>
            <a:ext cx="8807728" cy="6858000"/>
            <a:chOff x="6112382" y="2679054"/>
            <a:chExt cx="1502762" cy="1170105"/>
          </a:xfrm>
        </p:grpSpPr>
        <p:sp>
          <p:nvSpPr>
            <p:cNvPr id="10" name="Graphic 4">
              <a:extLst>
                <a:ext uri="{FF2B5EF4-FFF2-40B4-BE49-F238E27FC236}">
                  <a16:creationId xmlns:a16="http://schemas.microsoft.com/office/drawing/2014/main" id="{286BBDAD-F210-914D-BC39-CB0AF446059B}"/>
                </a:ext>
              </a:extLst>
            </p:cNvPr>
            <p:cNvSpPr/>
            <p:nvPr/>
          </p:nvSpPr>
          <p:spPr>
            <a:xfrm>
              <a:off x="6112382" y="2679054"/>
              <a:ext cx="1067628" cy="1061401"/>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solidFill>
            <a:ln w="2370" cap="flat">
              <a:noFill/>
              <a:prstDash val="solid"/>
              <a:miter/>
            </a:ln>
          </p:spPr>
          <p:txBody>
            <a:bodyPr rtlCol="0" anchor="ctr"/>
            <a:lstStyle/>
            <a:p>
              <a:endParaRPr lang="en-US"/>
            </a:p>
          </p:txBody>
        </p:sp>
        <p:sp>
          <p:nvSpPr>
            <p:cNvPr id="11" name="Graphic 4">
              <a:extLst>
                <a:ext uri="{FF2B5EF4-FFF2-40B4-BE49-F238E27FC236}">
                  <a16:creationId xmlns:a16="http://schemas.microsoft.com/office/drawing/2014/main" id="{54C45C6A-4FB5-9044-84EC-AC920D75607A}"/>
                </a:ext>
              </a:extLst>
            </p:cNvPr>
            <p:cNvSpPr/>
            <p:nvPr/>
          </p:nvSpPr>
          <p:spPr>
            <a:xfrm>
              <a:off x="6926771" y="2679054"/>
              <a:ext cx="688373" cy="1170105"/>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297239"/>
            </a:solidFill>
            <a:ln w="2370" cap="flat">
              <a:noFill/>
              <a:prstDash val="solid"/>
              <a:miter/>
            </a:ln>
          </p:spPr>
          <p:txBody>
            <a:bodyPr rtlCol="0" anchor="ctr"/>
            <a:lstStyle/>
            <a:p>
              <a:endParaRPr lang="en-US"/>
            </a:p>
          </p:txBody>
        </p:sp>
        <p:sp>
          <p:nvSpPr>
            <p:cNvPr id="13" name="Graphic 4">
              <a:extLst>
                <a:ext uri="{FF2B5EF4-FFF2-40B4-BE49-F238E27FC236}">
                  <a16:creationId xmlns:a16="http://schemas.microsoft.com/office/drawing/2014/main" id="{4A80FCAF-340B-F943-8341-FF765DE416DA}"/>
                </a:ext>
              </a:extLst>
            </p:cNvPr>
            <p:cNvSpPr/>
            <p:nvPr/>
          </p:nvSpPr>
          <p:spPr>
            <a:xfrm rot="10800000">
              <a:off x="6911593" y="3171869"/>
              <a:ext cx="30416" cy="325541"/>
            </a:xfrm>
            <a:custGeom>
              <a:avLst/>
              <a:gdLst>
                <a:gd name="connsiteX0" fmla="*/ 0 w 30416"/>
                <a:gd name="connsiteY0" fmla="*/ 0 h 257696"/>
                <a:gd name="connsiteX1" fmla="*/ 30416 w 30416"/>
                <a:gd name="connsiteY1" fmla="*/ 0 h 257696"/>
                <a:gd name="connsiteX2" fmla="*/ 30416 w 30416"/>
                <a:gd name="connsiteY2" fmla="*/ 257697 h 257696"/>
                <a:gd name="connsiteX3" fmla="*/ 0 w 30416"/>
                <a:gd name="connsiteY3" fmla="*/ 257697 h 257696"/>
              </a:gdLst>
              <a:ahLst/>
              <a:cxnLst>
                <a:cxn ang="0">
                  <a:pos x="connsiteX0" y="connsiteY0"/>
                </a:cxn>
                <a:cxn ang="0">
                  <a:pos x="connsiteX1" y="connsiteY1"/>
                </a:cxn>
                <a:cxn ang="0">
                  <a:pos x="connsiteX2" y="connsiteY2"/>
                </a:cxn>
                <a:cxn ang="0">
                  <a:pos x="connsiteX3" y="connsiteY3"/>
                </a:cxn>
              </a:cxnLst>
              <a:rect l="l" t="t" r="r" b="b"/>
              <a:pathLst>
                <a:path w="30416" h="257696">
                  <a:moveTo>
                    <a:pt x="0" y="0"/>
                  </a:moveTo>
                  <a:lnTo>
                    <a:pt x="30416" y="0"/>
                  </a:lnTo>
                  <a:lnTo>
                    <a:pt x="30416" y="257697"/>
                  </a:lnTo>
                  <a:lnTo>
                    <a:pt x="0" y="257697"/>
                  </a:lnTo>
                  <a:close/>
                </a:path>
              </a:pathLst>
            </a:custGeom>
            <a:solidFill>
              <a:srgbClr val="84BA41"/>
            </a:solidFill>
            <a:ln w="2370" cap="flat">
              <a:noFill/>
              <a:prstDash val="solid"/>
              <a:miter/>
            </a:ln>
          </p:spPr>
          <p:txBody>
            <a:bodyPr rtlCol="0" anchor="ctr"/>
            <a:lstStyle/>
            <a:p>
              <a:endParaRPr lang="en-US"/>
            </a:p>
          </p:txBody>
        </p:sp>
      </p:grpSp>
      <p:sp>
        <p:nvSpPr>
          <p:cNvPr id="14" name="Text Placeholder 23">
            <a:extLst>
              <a:ext uri="{FF2B5EF4-FFF2-40B4-BE49-F238E27FC236}">
                <a16:creationId xmlns:a16="http://schemas.microsoft.com/office/drawing/2014/main" id="{9138C3C2-3010-024C-9287-528893F1CF82}"/>
              </a:ext>
            </a:extLst>
          </p:cNvPr>
          <p:cNvSpPr>
            <a:spLocks noGrp="1"/>
          </p:cNvSpPr>
          <p:nvPr>
            <p:ph type="body" sz="quarter" idx="17" hasCustomPrompt="1"/>
          </p:nvPr>
        </p:nvSpPr>
        <p:spPr>
          <a:xfrm>
            <a:off x="3220792" y="3764249"/>
            <a:ext cx="3791493" cy="845970"/>
          </a:xfrm>
        </p:spPr>
        <p:txBody>
          <a:bodyPr anchor="t">
            <a:normAutofit/>
          </a:bodyPr>
          <a:lstStyle>
            <a:lvl1pPr marL="0" indent="0" algn="r">
              <a:buNone/>
              <a:defRPr sz="4800" b="0" i="0">
                <a:solidFill>
                  <a:srgbClr val="297239"/>
                </a:solidFill>
                <a:latin typeface="+mn-lt"/>
              </a:defRPr>
            </a:lvl1pPr>
          </a:lstStyle>
          <a:p>
            <a:pPr lvl="0"/>
            <a:r>
              <a:rPr lang="en-US"/>
              <a:t>DIVIDER</a:t>
            </a:r>
          </a:p>
        </p:txBody>
      </p:sp>
      <p:sp>
        <p:nvSpPr>
          <p:cNvPr id="15" name="Text Placeholder 23">
            <a:extLst>
              <a:ext uri="{FF2B5EF4-FFF2-40B4-BE49-F238E27FC236}">
                <a16:creationId xmlns:a16="http://schemas.microsoft.com/office/drawing/2014/main" id="{E543AB94-B1F3-C544-B7BF-FB922AA08A8A}"/>
              </a:ext>
            </a:extLst>
          </p:cNvPr>
          <p:cNvSpPr>
            <a:spLocks noGrp="1"/>
          </p:cNvSpPr>
          <p:nvPr>
            <p:ph type="body" sz="quarter" idx="18" hasCustomPrompt="1"/>
          </p:nvPr>
        </p:nvSpPr>
        <p:spPr>
          <a:xfrm>
            <a:off x="3220792" y="3036561"/>
            <a:ext cx="3791493" cy="845970"/>
          </a:xfrm>
        </p:spPr>
        <p:txBody>
          <a:bodyPr anchor="b">
            <a:normAutofit/>
          </a:bodyPr>
          <a:lstStyle>
            <a:lvl1pPr marL="0" indent="0" algn="r">
              <a:buNone/>
              <a:defRPr sz="3000" b="0" i="0">
                <a:solidFill>
                  <a:srgbClr val="84BA41"/>
                </a:solidFill>
                <a:latin typeface="+mn-lt"/>
              </a:defRPr>
            </a:lvl1pPr>
          </a:lstStyle>
          <a:p>
            <a:pPr lvl="0"/>
            <a:r>
              <a:rPr lang="en-US"/>
              <a:t>SECTION 01</a:t>
            </a:r>
          </a:p>
        </p:txBody>
      </p:sp>
      <p:grpSp>
        <p:nvGrpSpPr>
          <p:cNvPr id="28" name="Group 27">
            <a:extLst>
              <a:ext uri="{FF2B5EF4-FFF2-40B4-BE49-F238E27FC236}">
                <a16:creationId xmlns:a16="http://schemas.microsoft.com/office/drawing/2014/main" id="{DFF040CD-452D-844B-8465-531C4CB83BBF}"/>
              </a:ext>
            </a:extLst>
          </p:cNvPr>
          <p:cNvGrpSpPr/>
          <p:nvPr userDrawn="1"/>
        </p:nvGrpSpPr>
        <p:grpSpPr>
          <a:xfrm>
            <a:off x="11224942" y="2176478"/>
            <a:ext cx="474200" cy="4867482"/>
            <a:chOff x="1009808" y="-71087"/>
            <a:chExt cx="474200" cy="4867482"/>
          </a:xfrm>
        </p:grpSpPr>
        <p:sp>
          <p:nvSpPr>
            <p:cNvPr id="29" name="Graphic 4">
              <a:extLst>
                <a:ext uri="{FF2B5EF4-FFF2-40B4-BE49-F238E27FC236}">
                  <a16:creationId xmlns:a16="http://schemas.microsoft.com/office/drawing/2014/main" id="{8505E68B-5614-2C47-98DB-5363EC8624E3}"/>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30" name="Text Box 5">
              <a:extLst>
                <a:ext uri="{FF2B5EF4-FFF2-40B4-BE49-F238E27FC236}">
                  <a16:creationId xmlns:a16="http://schemas.microsoft.com/office/drawing/2014/main" id="{15682FCA-A8EE-F045-93E6-A9674360F61D}"/>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20412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27" name="Graphic 4">
            <a:extLst>
              <a:ext uri="{FF2B5EF4-FFF2-40B4-BE49-F238E27FC236}">
                <a16:creationId xmlns:a16="http://schemas.microsoft.com/office/drawing/2014/main" id="{CFD89A7B-E616-3249-A885-D8A38572843C}"/>
              </a:ext>
            </a:extLst>
          </p:cNvPr>
          <p:cNvSpPr/>
          <p:nvPr userDrawn="1"/>
        </p:nvSpPr>
        <p:spPr>
          <a:xfrm flipH="1">
            <a:off x="3670246" y="0"/>
            <a:ext cx="6257396" cy="6220885"/>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solidFill>
          <a:ln w="2370" cap="flat">
            <a:noFill/>
            <a:prstDash val="solid"/>
            <a:miter/>
          </a:ln>
        </p:spPr>
        <p:txBody>
          <a:bodyPr rtlCol="0" anchor="ctr"/>
          <a:lstStyle/>
          <a:p>
            <a:endParaRPr lang="en-US"/>
          </a:p>
        </p:txBody>
      </p:sp>
      <p:sp>
        <p:nvSpPr>
          <p:cNvPr id="16" name="Graphic 4">
            <a:extLst>
              <a:ext uri="{FF2B5EF4-FFF2-40B4-BE49-F238E27FC236}">
                <a16:creationId xmlns:a16="http://schemas.microsoft.com/office/drawing/2014/main" id="{CC3DDCEC-7E9E-9348-B7BE-5AC1D3405287}"/>
              </a:ext>
            </a:extLst>
          </p:cNvPr>
          <p:cNvSpPr/>
          <p:nvPr/>
        </p:nvSpPr>
        <p:spPr>
          <a:xfrm flipH="1">
            <a:off x="683371" y="0"/>
            <a:ext cx="4057887" cy="6858000"/>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297239"/>
          </a:solidFill>
          <a:ln w="2370" cap="flat">
            <a:noFill/>
            <a:prstDash val="solid"/>
            <a:miter/>
          </a:ln>
        </p:spPr>
        <p:txBody>
          <a:bodyPr rtlCol="0" anchor="ctr"/>
          <a:lstStyle/>
          <a:p>
            <a:endParaRPr lang="en-US"/>
          </a:p>
        </p:txBody>
      </p:sp>
      <p:sp>
        <p:nvSpPr>
          <p:cNvPr id="17" name="Graphic 4">
            <a:extLst>
              <a:ext uri="{FF2B5EF4-FFF2-40B4-BE49-F238E27FC236}">
                <a16:creationId xmlns:a16="http://schemas.microsoft.com/office/drawing/2014/main" id="{159E594D-BDF3-B949-89B3-4BBC10915225}"/>
              </a:ext>
            </a:extLst>
          </p:cNvPr>
          <p:cNvSpPr/>
          <p:nvPr/>
        </p:nvSpPr>
        <p:spPr>
          <a:xfrm rot="10800000">
            <a:off x="4652197" y="2888395"/>
            <a:ext cx="178269" cy="1908000"/>
          </a:xfrm>
          <a:custGeom>
            <a:avLst/>
            <a:gdLst>
              <a:gd name="connsiteX0" fmla="*/ 0 w 30416"/>
              <a:gd name="connsiteY0" fmla="*/ 0 h 257696"/>
              <a:gd name="connsiteX1" fmla="*/ 30416 w 30416"/>
              <a:gd name="connsiteY1" fmla="*/ 0 h 257696"/>
              <a:gd name="connsiteX2" fmla="*/ 30416 w 30416"/>
              <a:gd name="connsiteY2" fmla="*/ 257697 h 257696"/>
              <a:gd name="connsiteX3" fmla="*/ 0 w 30416"/>
              <a:gd name="connsiteY3" fmla="*/ 257697 h 257696"/>
            </a:gdLst>
            <a:ahLst/>
            <a:cxnLst>
              <a:cxn ang="0">
                <a:pos x="connsiteX0" y="connsiteY0"/>
              </a:cxn>
              <a:cxn ang="0">
                <a:pos x="connsiteX1" y="connsiteY1"/>
              </a:cxn>
              <a:cxn ang="0">
                <a:pos x="connsiteX2" y="connsiteY2"/>
              </a:cxn>
              <a:cxn ang="0">
                <a:pos x="connsiteX3" y="connsiteY3"/>
              </a:cxn>
            </a:cxnLst>
            <a:rect l="l" t="t" r="r" b="b"/>
            <a:pathLst>
              <a:path w="30416" h="257696">
                <a:moveTo>
                  <a:pt x="0" y="0"/>
                </a:moveTo>
                <a:lnTo>
                  <a:pt x="30416" y="0"/>
                </a:lnTo>
                <a:lnTo>
                  <a:pt x="30416" y="257697"/>
                </a:lnTo>
                <a:lnTo>
                  <a:pt x="0" y="257697"/>
                </a:lnTo>
                <a:close/>
              </a:path>
            </a:pathLst>
          </a:custGeom>
          <a:solidFill>
            <a:srgbClr val="84BA41"/>
          </a:solidFill>
          <a:ln w="2370" cap="flat">
            <a:noFill/>
            <a:prstDash val="solid"/>
            <a:miter/>
          </a:ln>
        </p:spPr>
        <p:txBody>
          <a:bodyPr rtlCol="0" anchor="ctr"/>
          <a:lstStyle/>
          <a:p>
            <a:endParaRPr lang="en-US"/>
          </a:p>
        </p:txBody>
      </p:sp>
      <p:sp>
        <p:nvSpPr>
          <p:cNvPr id="22" name="Text Placeholder 23">
            <a:extLst>
              <a:ext uri="{FF2B5EF4-FFF2-40B4-BE49-F238E27FC236}">
                <a16:creationId xmlns:a16="http://schemas.microsoft.com/office/drawing/2014/main" id="{374B3542-BCA7-A243-846E-D8BE17CA3E81}"/>
              </a:ext>
            </a:extLst>
          </p:cNvPr>
          <p:cNvSpPr>
            <a:spLocks noGrp="1"/>
          </p:cNvSpPr>
          <p:nvPr>
            <p:ph type="body" sz="quarter" idx="17" hasCustomPrompt="1"/>
          </p:nvPr>
        </p:nvSpPr>
        <p:spPr>
          <a:xfrm>
            <a:off x="5003138" y="3733703"/>
            <a:ext cx="3791493" cy="845970"/>
          </a:xfrm>
        </p:spPr>
        <p:txBody>
          <a:bodyPr anchor="t">
            <a:normAutofit/>
          </a:bodyPr>
          <a:lstStyle>
            <a:lvl1pPr marL="0" indent="0" algn="l">
              <a:buNone/>
              <a:defRPr sz="4800" b="0" i="0">
                <a:solidFill>
                  <a:srgbClr val="297239"/>
                </a:solidFill>
                <a:latin typeface="+mn-lt"/>
              </a:defRPr>
            </a:lvl1pPr>
          </a:lstStyle>
          <a:p>
            <a:pPr lvl="0"/>
            <a:r>
              <a:rPr lang="en-US"/>
              <a:t>DIVIDER</a:t>
            </a:r>
          </a:p>
        </p:txBody>
      </p:sp>
      <p:sp>
        <p:nvSpPr>
          <p:cNvPr id="23" name="Text Placeholder 23">
            <a:extLst>
              <a:ext uri="{FF2B5EF4-FFF2-40B4-BE49-F238E27FC236}">
                <a16:creationId xmlns:a16="http://schemas.microsoft.com/office/drawing/2014/main" id="{F4383371-740B-864A-B124-14A3610CC80C}"/>
              </a:ext>
            </a:extLst>
          </p:cNvPr>
          <p:cNvSpPr>
            <a:spLocks noGrp="1"/>
          </p:cNvSpPr>
          <p:nvPr>
            <p:ph type="body" sz="quarter" idx="18" hasCustomPrompt="1"/>
          </p:nvPr>
        </p:nvSpPr>
        <p:spPr>
          <a:xfrm>
            <a:off x="5003138" y="3006015"/>
            <a:ext cx="3791493" cy="845970"/>
          </a:xfrm>
        </p:spPr>
        <p:txBody>
          <a:bodyPr anchor="b">
            <a:normAutofit/>
          </a:bodyPr>
          <a:lstStyle>
            <a:lvl1pPr marL="0" indent="0" algn="l">
              <a:buNone/>
              <a:defRPr sz="3000" b="0" i="0">
                <a:solidFill>
                  <a:srgbClr val="84BA41"/>
                </a:solidFill>
                <a:latin typeface="+mn-lt"/>
              </a:defRPr>
            </a:lvl1pPr>
          </a:lstStyle>
          <a:p>
            <a:pPr lvl="0"/>
            <a:r>
              <a:rPr lang="en-US"/>
              <a:t>SECTION 01</a:t>
            </a:r>
          </a:p>
        </p:txBody>
      </p:sp>
      <p:grpSp>
        <p:nvGrpSpPr>
          <p:cNvPr id="2" name="Group 1">
            <a:extLst>
              <a:ext uri="{FF2B5EF4-FFF2-40B4-BE49-F238E27FC236}">
                <a16:creationId xmlns:a16="http://schemas.microsoft.com/office/drawing/2014/main" id="{4D35CA37-0475-7C4C-9888-342259141BCF}"/>
              </a:ext>
            </a:extLst>
          </p:cNvPr>
          <p:cNvGrpSpPr/>
          <p:nvPr userDrawn="1"/>
        </p:nvGrpSpPr>
        <p:grpSpPr>
          <a:xfrm>
            <a:off x="478915" y="2145932"/>
            <a:ext cx="474200" cy="4867482"/>
            <a:chOff x="1009808" y="-71087"/>
            <a:chExt cx="474200" cy="4867482"/>
          </a:xfrm>
        </p:grpSpPr>
        <p:sp>
          <p:nvSpPr>
            <p:cNvPr id="24" name="Graphic 4">
              <a:extLst>
                <a:ext uri="{FF2B5EF4-FFF2-40B4-BE49-F238E27FC236}">
                  <a16:creationId xmlns:a16="http://schemas.microsoft.com/office/drawing/2014/main" id="{266F3990-09DA-C84B-A681-E5945D558895}"/>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25" name="Text Box 5">
              <a:extLst>
                <a:ext uri="{FF2B5EF4-FFF2-40B4-BE49-F238E27FC236}">
                  <a16:creationId xmlns:a16="http://schemas.microsoft.com/office/drawing/2014/main" id="{60CF8C1D-8D1A-6341-9219-998593017F81}"/>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344221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370353F7-9193-D742-88F3-B7307DE651FA}"/>
              </a:ext>
            </a:extLst>
          </p:cNvPr>
          <p:cNvSpPr/>
          <p:nvPr userDrawn="1"/>
        </p:nvSpPr>
        <p:spPr>
          <a:xfrm>
            <a:off x="0" y="0"/>
            <a:ext cx="6568428" cy="6556604"/>
          </a:xfrm>
          <a:custGeom>
            <a:avLst/>
            <a:gdLst>
              <a:gd name="connsiteX0" fmla="*/ 5038319 w 6568428"/>
              <a:gd name="connsiteY0" fmla="*/ 0 h 6556604"/>
              <a:gd name="connsiteX1" fmla="*/ 5845546 w 6568428"/>
              <a:gd name="connsiteY1" fmla="*/ 0 h 6556604"/>
              <a:gd name="connsiteX2" fmla="*/ 5894544 w 6568428"/>
              <a:gd name="connsiteY2" fmla="*/ 69311 h 6556604"/>
              <a:gd name="connsiteX3" fmla="*/ 6060394 w 6568428"/>
              <a:gd name="connsiteY3" fmla="*/ 345062 h 6556604"/>
              <a:gd name="connsiteX4" fmla="*/ 6129938 w 6568428"/>
              <a:gd name="connsiteY4" fmla="*/ 477731 h 6556604"/>
              <a:gd name="connsiteX5" fmla="*/ 6130292 w 6568428"/>
              <a:gd name="connsiteY5" fmla="*/ 478431 h 6556604"/>
              <a:gd name="connsiteX6" fmla="*/ 6140604 w 6568428"/>
              <a:gd name="connsiteY6" fmla="*/ 498185 h 6556604"/>
              <a:gd name="connsiteX7" fmla="*/ 6159997 w 6568428"/>
              <a:gd name="connsiteY7" fmla="*/ 539779 h 6556604"/>
              <a:gd name="connsiteX8" fmla="*/ 6196866 w 6568428"/>
              <a:gd name="connsiteY8" fmla="*/ 618787 h 6556604"/>
              <a:gd name="connsiteX9" fmla="*/ 6264840 w 6568428"/>
              <a:gd name="connsiteY9" fmla="*/ 776627 h 6556604"/>
              <a:gd name="connsiteX10" fmla="*/ 6306257 w 6568428"/>
              <a:gd name="connsiteY10" fmla="*/ 879230 h 6556604"/>
              <a:gd name="connsiteX11" fmla="*/ 6440458 w 6568428"/>
              <a:gd name="connsiteY11" fmla="*/ 1309910 h 6556604"/>
              <a:gd name="connsiteX12" fmla="*/ 6442205 w 6568428"/>
              <a:gd name="connsiteY12" fmla="*/ 1316728 h 6556604"/>
              <a:gd name="connsiteX13" fmla="*/ 6454087 w 6568428"/>
              <a:gd name="connsiteY13" fmla="*/ 1364970 h 6556604"/>
              <a:gd name="connsiteX14" fmla="*/ 6458104 w 6568428"/>
              <a:gd name="connsiteY14" fmla="*/ 1382100 h 6556604"/>
              <a:gd name="connsiteX15" fmla="*/ 6467370 w 6568428"/>
              <a:gd name="connsiteY15" fmla="*/ 1422478 h 6556604"/>
              <a:gd name="connsiteX16" fmla="*/ 6471564 w 6568428"/>
              <a:gd name="connsiteY16" fmla="*/ 1441355 h 6556604"/>
              <a:gd name="connsiteX17" fmla="*/ 6481175 w 6568428"/>
              <a:gd name="connsiteY17" fmla="*/ 1485927 h 6556604"/>
              <a:gd name="connsiteX18" fmla="*/ 6483792 w 6568428"/>
              <a:gd name="connsiteY18" fmla="*/ 1498332 h 6556604"/>
              <a:gd name="connsiteX19" fmla="*/ 6509833 w 6568428"/>
              <a:gd name="connsiteY19" fmla="*/ 1636071 h 6556604"/>
              <a:gd name="connsiteX20" fmla="*/ 6520138 w 6568428"/>
              <a:gd name="connsiteY20" fmla="*/ 1693579 h 6556604"/>
              <a:gd name="connsiteX21" fmla="*/ 6524509 w 6568428"/>
              <a:gd name="connsiteY21" fmla="*/ 1726615 h 6556604"/>
              <a:gd name="connsiteX22" fmla="*/ 6524685 w 6568428"/>
              <a:gd name="connsiteY22" fmla="*/ 1728185 h 6556604"/>
              <a:gd name="connsiteX23" fmla="*/ 6544425 w 6568428"/>
              <a:gd name="connsiteY23" fmla="*/ 1881300 h 6556604"/>
              <a:gd name="connsiteX24" fmla="*/ 6547579 w 6568428"/>
              <a:gd name="connsiteY24" fmla="*/ 1906295 h 6556604"/>
              <a:gd name="connsiteX25" fmla="*/ 6548449 w 6568428"/>
              <a:gd name="connsiteY25" fmla="*/ 1918531 h 6556604"/>
              <a:gd name="connsiteX26" fmla="*/ 6552813 w 6568428"/>
              <a:gd name="connsiteY26" fmla="*/ 1972191 h 6556604"/>
              <a:gd name="connsiteX27" fmla="*/ 6555437 w 6568428"/>
              <a:gd name="connsiteY27" fmla="*/ 2005050 h 6556604"/>
              <a:gd name="connsiteX28" fmla="*/ 6565918 w 6568428"/>
              <a:gd name="connsiteY28" fmla="*/ 2208862 h 6556604"/>
              <a:gd name="connsiteX29" fmla="*/ 6534297 w 6568428"/>
              <a:gd name="connsiteY29" fmla="*/ 2860477 h 6556604"/>
              <a:gd name="connsiteX30" fmla="*/ 6115440 w 6568428"/>
              <a:gd name="connsiteY30" fmla="*/ 4214581 h 6556604"/>
              <a:gd name="connsiteX31" fmla="*/ 5260779 w 6568428"/>
              <a:gd name="connsiteY31" fmla="*/ 5356492 h 6556604"/>
              <a:gd name="connsiteX32" fmla="*/ 4746690 w 6568428"/>
              <a:gd name="connsiteY32" fmla="*/ 5774767 h 6556604"/>
              <a:gd name="connsiteX33" fmla="*/ 4488068 w 6568428"/>
              <a:gd name="connsiteY33" fmla="*/ 5942212 h 6556604"/>
              <a:gd name="connsiteX34" fmla="*/ 4360154 w 6568428"/>
              <a:gd name="connsiteY34" fmla="*/ 6014402 h 6556604"/>
              <a:gd name="connsiteX35" fmla="*/ 4297605 w 6568428"/>
              <a:gd name="connsiteY35" fmla="*/ 6049016 h 6556604"/>
              <a:gd name="connsiteX36" fmla="*/ 4234871 w 6568428"/>
              <a:gd name="connsiteY36" fmla="*/ 6080474 h 6556604"/>
              <a:gd name="connsiteX37" fmla="*/ 3572767 w 6568428"/>
              <a:gd name="connsiteY37" fmla="*/ 6351222 h 6556604"/>
              <a:gd name="connsiteX38" fmla="*/ 3454649 w 6568428"/>
              <a:gd name="connsiteY38" fmla="*/ 6386535 h 6556604"/>
              <a:gd name="connsiteX39" fmla="*/ 3399603 w 6568428"/>
              <a:gd name="connsiteY39" fmla="*/ 6401741 h 6556604"/>
              <a:gd name="connsiteX40" fmla="*/ 3337917 w 6568428"/>
              <a:gd name="connsiteY40" fmla="*/ 6418695 h 6556604"/>
              <a:gd name="connsiteX41" fmla="*/ 3335823 w 6568428"/>
              <a:gd name="connsiteY41" fmla="*/ 6419218 h 6556604"/>
              <a:gd name="connsiteX42" fmla="*/ 3335646 w 6568428"/>
              <a:gd name="connsiteY42" fmla="*/ 6419218 h 6556604"/>
              <a:gd name="connsiteX43" fmla="*/ 3325511 w 6568428"/>
              <a:gd name="connsiteY43" fmla="*/ 6422019 h 6556604"/>
              <a:gd name="connsiteX44" fmla="*/ 3285148 w 6568428"/>
              <a:gd name="connsiteY44" fmla="*/ 6431453 h 6556604"/>
              <a:gd name="connsiteX45" fmla="*/ 3160558 w 6568428"/>
              <a:gd name="connsiteY45" fmla="*/ 6459419 h 6556604"/>
              <a:gd name="connsiteX46" fmla="*/ 3155141 w 6568428"/>
              <a:gd name="connsiteY46" fmla="*/ 6460642 h 6556604"/>
              <a:gd name="connsiteX47" fmla="*/ 3090306 w 6568428"/>
              <a:gd name="connsiteY47" fmla="*/ 6474278 h 6556604"/>
              <a:gd name="connsiteX48" fmla="*/ 3067943 w 6568428"/>
              <a:gd name="connsiteY48" fmla="*/ 6478126 h 6556604"/>
              <a:gd name="connsiteX49" fmla="*/ 3064626 w 6568428"/>
              <a:gd name="connsiteY49" fmla="*/ 6478472 h 6556604"/>
              <a:gd name="connsiteX50" fmla="*/ 2448834 w 6568428"/>
              <a:gd name="connsiteY50" fmla="*/ 6551363 h 6556604"/>
              <a:gd name="connsiteX51" fmla="*/ 2306768 w 6568428"/>
              <a:gd name="connsiteY51" fmla="*/ 6555034 h 6556604"/>
              <a:gd name="connsiteX52" fmla="*/ 2233553 w 6568428"/>
              <a:gd name="connsiteY52" fmla="*/ 6556604 h 6556604"/>
              <a:gd name="connsiteX53" fmla="*/ 2159107 w 6568428"/>
              <a:gd name="connsiteY53" fmla="*/ 6554857 h 6556604"/>
              <a:gd name="connsiteX54" fmla="*/ 2006390 w 6568428"/>
              <a:gd name="connsiteY54" fmla="*/ 6550663 h 6556604"/>
              <a:gd name="connsiteX55" fmla="*/ 1849294 w 6568428"/>
              <a:gd name="connsiteY55" fmla="*/ 6539127 h 6556604"/>
              <a:gd name="connsiteX56" fmla="*/ 1188591 w 6568428"/>
              <a:gd name="connsiteY56" fmla="*/ 6431630 h 6556604"/>
              <a:gd name="connsiteX57" fmla="*/ 0 w 6568428"/>
              <a:gd name="connsiteY57" fmla="*/ 5950776 h 6556604"/>
              <a:gd name="connsiteX58" fmla="*/ 0 w 6568428"/>
              <a:gd name="connsiteY58" fmla="*/ 5188864 h 6556604"/>
              <a:gd name="connsiteX59" fmla="*/ 214581 w 6568428"/>
              <a:gd name="connsiteY59" fmla="*/ 5337785 h 6556604"/>
              <a:gd name="connsiteX60" fmla="*/ 1344293 w 6568428"/>
              <a:gd name="connsiteY60" fmla="*/ 5820386 h 6556604"/>
              <a:gd name="connsiteX61" fmla="*/ 1906433 w 6568428"/>
              <a:gd name="connsiteY61" fmla="*/ 5911799 h 6556604"/>
              <a:gd name="connsiteX62" fmla="*/ 2040288 w 6568428"/>
              <a:gd name="connsiteY62" fmla="*/ 5921765 h 6556604"/>
              <a:gd name="connsiteX63" fmla="*/ 2170465 w 6568428"/>
              <a:gd name="connsiteY63" fmla="*/ 5925259 h 6556604"/>
              <a:gd name="connsiteX64" fmla="*/ 2234076 w 6568428"/>
              <a:gd name="connsiteY64" fmla="*/ 5926836 h 6556604"/>
              <a:gd name="connsiteX65" fmla="*/ 2296456 w 6568428"/>
              <a:gd name="connsiteY65" fmla="*/ 5925259 h 6556604"/>
              <a:gd name="connsiteX66" fmla="*/ 2417729 w 6568428"/>
              <a:gd name="connsiteY66" fmla="*/ 5922288 h 6556604"/>
              <a:gd name="connsiteX67" fmla="*/ 3023910 w 6568428"/>
              <a:gd name="connsiteY67" fmla="*/ 5843810 h 6556604"/>
              <a:gd name="connsiteX68" fmla="*/ 3107606 w 6568428"/>
              <a:gd name="connsiteY68" fmla="*/ 5824926 h 6556604"/>
              <a:gd name="connsiteX69" fmla="*/ 3131200 w 6568428"/>
              <a:gd name="connsiteY69" fmla="*/ 5819685 h 6556604"/>
              <a:gd name="connsiteX70" fmla="*/ 3172440 w 6568428"/>
              <a:gd name="connsiteY70" fmla="*/ 5809720 h 6556604"/>
              <a:gd name="connsiteX71" fmla="*/ 3175934 w 6568428"/>
              <a:gd name="connsiteY71" fmla="*/ 5808673 h 6556604"/>
              <a:gd name="connsiteX72" fmla="*/ 3273790 w 6568428"/>
              <a:gd name="connsiteY72" fmla="*/ 5781578 h 6556604"/>
              <a:gd name="connsiteX73" fmla="*/ 3374616 w 6568428"/>
              <a:gd name="connsiteY73" fmla="*/ 5751520 h 6556604"/>
              <a:gd name="connsiteX74" fmla="*/ 3378287 w 6568428"/>
              <a:gd name="connsiteY74" fmla="*/ 5750296 h 6556604"/>
              <a:gd name="connsiteX75" fmla="*/ 3450101 w 6568428"/>
              <a:gd name="connsiteY75" fmla="*/ 5726525 h 6556604"/>
              <a:gd name="connsiteX76" fmla="*/ 3452902 w 6568428"/>
              <a:gd name="connsiteY76" fmla="*/ 5725825 h 6556604"/>
              <a:gd name="connsiteX77" fmla="*/ 3936933 w 6568428"/>
              <a:gd name="connsiteY77" fmla="*/ 5521489 h 6556604"/>
              <a:gd name="connsiteX78" fmla="*/ 3990401 w 6568428"/>
              <a:gd name="connsiteY78" fmla="*/ 5494925 h 6556604"/>
              <a:gd name="connsiteX79" fmla="*/ 4043530 w 6568428"/>
              <a:gd name="connsiteY79" fmla="*/ 5465382 h 6556604"/>
              <a:gd name="connsiteX80" fmla="*/ 4152568 w 6568428"/>
              <a:gd name="connsiteY80" fmla="*/ 5404034 h 6556604"/>
              <a:gd name="connsiteX81" fmla="*/ 4372559 w 6568428"/>
              <a:gd name="connsiteY81" fmla="*/ 5261400 h 6556604"/>
              <a:gd name="connsiteX82" fmla="*/ 4810293 w 6568428"/>
              <a:gd name="connsiteY82" fmla="*/ 4905181 h 6556604"/>
              <a:gd name="connsiteX83" fmla="*/ 5537917 w 6568428"/>
              <a:gd name="connsiteY83" fmla="*/ 3933168 h 6556604"/>
              <a:gd name="connsiteX84" fmla="*/ 5893864 w 6568428"/>
              <a:gd name="connsiteY84" fmla="*/ 2782000 h 6556604"/>
              <a:gd name="connsiteX85" fmla="*/ 5920775 w 6568428"/>
              <a:gd name="connsiteY85" fmla="*/ 2226515 h 6556604"/>
              <a:gd name="connsiteX86" fmla="*/ 5915180 w 6568428"/>
              <a:gd name="connsiteY86" fmla="*/ 2100665 h 6556604"/>
              <a:gd name="connsiteX87" fmla="*/ 5915011 w 6568428"/>
              <a:gd name="connsiteY87" fmla="*/ 2099265 h 6556604"/>
              <a:gd name="connsiteX88" fmla="*/ 5911517 w 6568428"/>
              <a:gd name="connsiteY88" fmla="*/ 2053469 h 6556604"/>
              <a:gd name="connsiteX89" fmla="*/ 5905746 w 6568428"/>
              <a:gd name="connsiteY89" fmla="*/ 1979709 h 6556604"/>
              <a:gd name="connsiteX90" fmla="*/ 5901905 w 6568428"/>
              <a:gd name="connsiteY90" fmla="*/ 1944572 h 6556604"/>
              <a:gd name="connsiteX91" fmla="*/ 5889323 w 6568428"/>
              <a:gd name="connsiteY91" fmla="*/ 1847564 h 6556604"/>
              <a:gd name="connsiteX92" fmla="*/ 5886176 w 6568428"/>
              <a:gd name="connsiteY92" fmla="*/ 1822746 h 6556604"/>
              <a:gd name="connsiteX93" fmla="*/ 5885476 w 6568428"/>
              <a:gd name="connsiteY93" fmla="*/ 1817852 h 6556604"/>
              <a:gd name="connsiteX94" fmla="*/ 5872201 w 6568428"/>
              <a:gd name="connsiteY94" fmla="*/ 1736573 h 6556604"/>
              <a:gd name="connsiteX95" fmla="*/ 5871147 w 6568428"/>
              <a:gd name="connsiteY95" fmla="*/ 1730979 h 6556604"/>
              <a:gd name="connsiteX96" fmla="*/ 5850707 w 6568428"/>
              <a:gd name="connsiteY96" fmla="*/ 1623659 h 6556604"/>
              <a:gd name="connsiteX97" fmla="*/ 5847560 w 6568428"/>
              <a:gd name="connsiteY97" fmla="*/ 1608976 h 6556604"/>
              <a:gd name="connsiteX98" fmla="*/ 5840395 w 6568428"/>
              <a:gd name="connsiteY98" fmla="*/ 1575770 h 6556604"/>
              <a:gd name="connsiteX99" fmla="*/ 5836024 w 6568428"/>
              <a:gd name="connsiteY99" fmla="*/ 1555839 h 6556604"/>
              <a:gd name="connsiteX100" fmla="*/ 5829214 w 6568428"/>
              <a:gd name="connsiteY100" fmla="*/ 1526474 h 6556604"/>
              <a:gd name="connsiteX101" fmla="*/ 5824666 w 6568428"/>
              <a:gd name="connsiteY101" fmla="*/ 1507420 h 6556604"/>
              <a:gd name="connsiteX102" fmla="*/ 5816108 w 6568428"/>
              <a:gd name="connsiteY102" fmla="*/ 1472467 h 6556604"/>
              <a:gd name="connsiteX103" fmla="*/ 5813138 w 6568428"/>
              <a:gd name="connsiteY103" fmla="*/ 1460755 h 6556604"/>
              <a:gd name="connsiteX104" fmla="*/ 5666354 w 6568428"/>
              <a:gd name="connsiteY104" fmla="*/ 1013991 h 6556604"/>
              <a:gd name="connsiteX105" fmla="*/ 5663553 w 6568428"/>
              <a:gd name="connsiteY105" fmla="*/ 1006820 h 6556604"/>
              <a:gd name="connsiteX106" fmla="*/ 5606768 w 6568428"/>
              <a:gd name="connsiteY106" fmla="*/ 874859 h 6556604"/>
              <a:gd name="connsiteX107" fmla="*/ 5582297 w 6568428"/>
              <a:gd name="connsiteY107" fmla="*/ 822068 h 6556604"/>
              <a:gd name="connsiteX108" fmla="*/ 5575140 w 6568428"/>
              <a:gd name="connsiteY108" fmla="*/ 806516 h 6556604"/>
              <a:gd name="connsiteX109" fmla="*/ 5490736 w 6568428"/>
              <a:gd name="connsiteY109" fmla="*/ 641858 h 6556604"/>
              <a:gd name="connsiteX110" fmla="*/ 5184240 w 6568428"/>
              <a:gd name="connsiteY110" fmla="*/ 173247 h 655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568428" h="6556604">
                <a:moveTo>
                  <a:pt x="5038319" y="0"/>
                </a:moveTo>
                <a:lnTo>
                  <a:pt x="5845546" y="0"/>
                </a:lnTo>
                <a:lnTo>
                  <a:pt x="5894544" y="69311"/>
                </a:lnTo>
                <a:cubicBezTo>
                  <a:pt x="5954502" y="161404"/>
                  <a:pt x="6009719" y="253648"/>
                  <a:pt x="6060394" y="345062"/>
                </a:cubicBezTo>
                <a:cubicBezTo>
                  <a:pt x="6084858" y="389464"/>
                  <a:pt x="6107921" y="433682"/>
                  <a:pt x="6129938" y="477731"/>
                </a:cubicBezTo>
                <a:cubicBezTo>
                  <a:pt x="6129938" y="478077"/>
                  <a:pt x="6130115" y="478254"/>
                  <a:pt x="6130292" y="478431"/>
                </a:cubicBezTo>
                <a:cubicBezTo>
                  <a:pt x="6130292" y="478431"/>
                  <a:pt x="6133786" y="485072"/>
                  <a:pt x="6140604" y="498185"/>
                </a:cubicBezTo>
                <a:cubicBezTo>
                  <a:pt x="6145321" y="508320"/>
                  <a:pt x="6151785" y="522302"/>
                  <a:pt x="6159997" y="539779"/>
                </a:cubicBezTo>
                <a:cubicBezTo>
                  <a:pt x="6172756" y="566174"/>
                  <a:pt x="6184991" y="592569"/>
                  <a:pt x="6196866" y="618787"/>
                </a:cubicBezTo>
                <a:cubicBezTo>
                  <a:pt x="6216966" y="661789"/>
                  <a:pt x="6240553" y="714395"/>
                  <a:pt x="6264840" y="776627"/>
                </a:cubicBezTo>
                <a:cubicBezTo>
                  <a:pt x="6279169" y="811233"/>
                  <a:pt x="6292975" y="845493"/>
                  <a:pt x="6306257" y="879230"/>
                </a:cubicBezTo>
                <a:cubicBezTo>
                  <a:pt x="6363396" y="1033038"/>
                  <a:pt x="6406906" y="1177942"/>
                  <a:pt x="6440458" y="1309910"/>
                </a:cubicBezTo>
                <a:cubicBezTo>
                  <a:pt x="6440982" y="1312180"/>
                  <a:pt x="6441682" y="1314458"/>
                  <a:pt x="6442205" y="1316728"/>
                </a:cubicBezTo>
                <a:cubicBezTo>
                  <a:pt x="6446222" y="1332981"/>
                  <a:pt x="6450247" y="1349064"/>
                  <a:pt x="6454087" y="1364970"/>
                </a:cubicBezTo>
                <a:cubicBezTo>
                  <a:pt x="6455488" y="1370565"/>
                  <a:pt x="6456711" y="1376329"/>
                  <a:pt x="6458104" y="1382100"/>
                </a:cubicBezTo>
                <a:cubicBezTo>
                  <a:pt x="6461252" y="1395729"/>
                  <a:pt x="6464399" y="1409188"/>
                  <a:pt x="6467370" y="1422478"/>
                </a:cubicBezTo>
                <a:cubicBezTo>
                  <a:pt x="6468770" y="1428765"/>
                  <a:pt x="6470163" y="1435060"/>
                  <a:pt x="6471564" y="1441355"/>
                </a:cubicBezTo>
                <a:cubicBezTo>
                  <a:pt x="6474880" y="1456384"/>
                  <a:pt x="6478028" y="1471244"/>
                  <a:pt x="6481175" y="1485927"/>
                </a:cubicBezTo>
                <a:cubicBezTo>
                  <a:pt x="6482045" y="1489944"/>
                  <a:pt x="6482922" y="1494138"/>
                  <a:pt x="6483792" y="1498332"/>
                </a:cubicBezTo>
                <a:cubicBezTo>
                  <a:pt x="6493757" y="1546928"/>
                  <a:pt x="6502315" y="1592893"/>
                  <a:pt x="6509833" y="1636071"/>
                </a:cubicBezTo>
                <a:cubicBezTo>
                  <a:pt x="6513327" y="1655125"/>
                  <a:pt x="6516644" y="1674171"/>
                  <a:pt x="6520138" y="1693579"/>
                </a:cubicBezTo>
                <a:cubicBezTo>
                  <a:pt x="6521538" y="1704591"/>
                  <a:pt x="6523108" y="1715603"/>
                  <a:pt x="6524509" y="1726615"/>
                </a:cubicBezTo>
                <a:cubicBezTo>
                  <a:pt x="6524509" y="1727138"/>
                  <a:pt x="6524685" y="1727662"/>
                  <a:pt x="6524685" y="1728185"/>
                </a:cubicBezTo>
                <a:cubicBezTo>
                  <a:pt x="6532373" y="1786562"/>
                  <a:pt x="6539361" y="1837429"/>
                  <a:pt x="6544425" y="1881300"/>
                </a:cubicBezTo>
                <a:cubicBezTo>
                  <a:pt x="6545479" y="1889688"/>
                  <a:pt x="6546525" y="1897907"/>
                  <a:pt x="6547579" y="1906295"/>
                </a:cubicBezTo>
                <a:cubicBezTo>
                  <a:pt x="6547749" y="1910320"/>
                  <a:pt x="6548095" y="1914514"/>
                  <a:pt x="6548449" y="1918531"/>
                </a:cubicBezTo>
                <a:cubicBezTo>
                  <a:pt x="6550543" y="1938285"/>
                  <a:pt x="6551943" y="1956284"/>
                  <a:pt x="6552813" y="1972191"/>
                </a:cubicBezTo>
                <a:cubicBezTo>
                  <a:pt x="6553867" y="1984426"/>
                  <a:pt x="6554737" y="1995262"/>
                  <a:pt x="6555437" y="2005050"/>
                </a:cubicBezTo>
                <a:cubicBezTo>
                  <a:pt x="6561031" y="2071299"/>
                  <a:pt x="6566272" y="2138942"/>
                  <a:pt x="6565918" y="2208862"/>
                </a:cubicBezTo>
                <a:cubicBezTo>
                  <a:pt x="6573790" y="2416161"/>
                  <a:pt x="6563125" y="2635695"/>
                  <a:pt x="6534297" y="2860477"/>
                </a:cubicBezTo>
                <a:cubicBezTo>
                  <a:pt x="6479952" y="3310912"/>
                  <a:pt x="6336485" y="3781454"/>
                  <a:pt x="6115440" y="4214581"/>
                </a:cubicBezTo>
                <a:cubicBezTo>
                  <a:pt x="5896488" y="4649286"/>
                  <a:pt x="5592962" y="5040119"/>
                  <a:pt x="5260779" y="5356492"/>
                </a:cubicBezTo>
                <a:cubicBezTo>
                  <a:pt x="5095296" y="5515725"/>
                  <a:pt x="4920208" y="5654335"/>
                  <a:pt x="4746690" y="5774767"/>
                </a:cubicBezTo>
                <a:cubicBezTo>
                  <a:pt x="4660886" y="5836638"/>
                  <a:pt x="4572295" y="5889252"/>
                  <a:pt x="4488068" y="5942212"/>
                </a:cubicBezTo>
                <a:cubicBezTo>
                  <a:pt x="4444735" y="5966683"/>
                  <a:pt x="4402094" y="5990808"/>
                  <a:pt x="4360154" y="6014402"/>
                </a:cubicBezTo>
                <a:cubicBezTo>
                  <a:pt x="4339014" y="6025937"/>
                  <a:pt x="4318221" y="6037650"/>
                  <a:pt x="4297605" y="6049016"/>
                </a:cubicBezTo>
                <a:cubicBezTo>
                  <a:pt x="4276458" y="6059674"/>
                  <a:pt x="4255664" y="6070163"/>
                  <a:pt x="4234871" y="6080474"/>
                </a:cubicBezTo>
                <a:cubicBezTo>
                  <a:pt x="3987438" y="6205971"/>
                  <a:pt x="3759398" y="6292321"/>
                  <a:pt x="3572767" y="6351222"/>
                </a:cubicBezTo>
                <a:cubicBezTo>
                  <a:pt x="3541670" y="6362234"/>
                  <a:pt x="3501830" y="6373599"/>
                  <a:pt x="3454649" y="6386535"/>
                </a:cubicBezTo>
                <a:cubicBezTo>
                  <a:pt x="3435772" y="6391953"/>
                  <a:pt x="3417249" y="6397017"/>
                  <a:pt x="3399603" y="6401741"/>
                </a:cubicBezTo>
                <a:cubicBezTo>
                  <a:pt x="3377933" y="6407682"/>
                  <a:pt x="3357494" y="6413277"/>
                  <a:pt x="3337917" y="6418695"/>
                </a:cubicBezTo>
                <a:cubicBezTo>
                  <a:pt x="3337216" y="6418871"/>
                  <a:pt x="3336523" y="6419041"/>
                  <a:pt x="3335823" y="6419218"/>
                </a:cubicBezTo>
                <a:cubicBezTo>
                  <a:pt x="3335823" y="6419218"/>
                  <a:pt x="3335646" y="6419218"/>
                  <a:pt x="3335646" y="6419218"/>
                </a:cubicBezTo>
                <a:cubicBezTo>
                  <a:pt x="3332329" y="6420095"/>
                  <a:pt x="3328828" y="6421142"/>
                  <a:pt x="3325511" y="6422019"/>
                </a:cubicBezTo>
                <a:cubicBezTo>
                  <a:pt x="3311529" y="6425513"/>
                  <a:pt x="3298254" y="6428483"/>
                  <a:pt x="3285148" y="6431453"/>
                </a:cubicBezTo>
                <a:cubicBezTo>
                  <a:pt x="3246356" y="6440719"/>
                  <a:pt x="3204769" y="6450153"/>
                  <a:pt x="3160558" y="6459419"/>
                </a:cubicBezTo>
                <a:cubicBezTo>
                  <a:pt x="3158804" y="6459772"/>
                  <a:pt x="3156888" y="6460296"/>
                  <a:pt x="3155141" y="6460642"/>
                </a:cubicBezTo>
                <a:cubicBezTo>
                  <a:pt x="3126829" y="6467114"/>
                  <a:pt x="3105166" y="6472008"/>
                  <a:pt x="3090306" y="6474278"/>
                </a:cubicBezTo>
                <a:cubicBezTo>
                  <a:pt x="3075631" y="6476725"/>
                  <a:pt x="3067943" y="6478126"/>
                  <a:pt x="3067943" y="6478126"/>
                </a:cubicBezTo>
                <a:cubicBezTo>
                  <a:pt x="3066889" y="6478295"/>
                  <a:pt x="3065673" y="6478295"/>
                  <a:pt x="3064626" y="6478472"/>
                </a:cubicBezTo>
                <a:cubicBezTo>
                  <a:pt x="2890408" y="6511332"/>
                  <a:pt x="2682808" y="6539997"/>
                  <a:pt x="2448834" y="6551363"/>
                </a:cubicBezTo>
                <a:cubicBezTo>
                  <a:pt x="2402523" y="6552586"/>
                  <a:pt x="2354995" y="6553810"/>
                  <a:pt x="2306768" y="6555034"/>
                </a:cubicBezTo>
                <a:cubicBezTo>
                  <a:pt x="2282481" y="6555557"/>
                  <a:pt x="2258186" y="6556080"/>
                  <a:pt x="2233553" y="6556604"/>
                </a:cubicBezTo>
                <a:cubicBezTo>
                  <a:pt x="2208912" y="6556080"/>
                  <a:pt x="2184094" y="6555380"/>
                  <a:pt x="2159107" y="6554857"/>
                </a:cubicBezTo>
                <a:cubicBezTo>
                  <a:pt x="2108963" y="6553456"/>
                  <a:pt x="2058111" y="6552056"/>
                  <a:pt x="2006390" y="6550663"/>
                </a:cubicBezTo>
                <a:cubicBezTo>
                  <a:pt x="1954838" y="6546992"/>
                  <a:pt x="1902416" y="6542967"/>
                  <a:pt x="1849294" y="6539127"/>
                </a:cubicBezTo>
                <a:cubicBezTo>
                  <a:pt x="1637507" y="6519373"/>
                  <a:pt x="1414191" y="6488084"/>
                  <a:pt x="1188591" y="6431630"/>
                </a:cubicBezTo>
                <a:cubicBezTo>
                  <a:pt x="787910" y="6333568"/>
                  <a:pt x="376571" y="6173465"/>
                  <a:pt x="0" y="5950776"/>
                </a:cubicBezTo>
                <a:lnTo>
                  <a:pt x="0" y="5188864"/>
                </a:lnTo>
                <a:cubicBezTo>
                  <a:pt x="69721" y="5240777"/>
                  <a:pt x="141189" y="5290597"/>
                  <a:pt x="214581" y="5337785"/>
                </a:cubicBezTo>
                <a:cubicBezTo>
                  <a:pt x="566165" y="5566592"/>
                  <a:pt x="961081" y="5726525"/>
                  <a:pt x="1344293" y="5820386"/>
                </a:cubicBezTo>
                <a:cubicBezTo>
                  <a:pt x="1535980" y="5868628"/>
                  <a:pt x="1725928" y="5894669"/>
                  <a:pt x="1906433" y="5911799"/>
                </a:cubicBezTo>
                <a:cubicBezTo>
                  <a:pt x="1951690" y="5915124"/>
                  <a:pt x="1996247" y="5918440"/>
                  <a:pt x="2040288" y="5921765"/>
                </a:cubicBezTo>
                <a:cubicBezTo>
                  <a:pt x="2084322" y="5922988"/>
                  <a:pt x="2127832" y="5924212"/>
                  <a:pt x="2170465" y="5925259"/>
                </a:cubicBezTo>
                <a:cubicBezTo>
                  <a:pt x="2191966" y="5925782"/>
                  <a:pt x="2213106" y="5926305"/>
                  <a:pt x="2234076" y="5926836"/>
                </a:cubicBezTo>
                <a:cubicBezTo>
                  <a:pt x="2255046" y="5926305"/>
                  <a:pt x="2275840" y="5925782"/>
                  <a:pt x="2296456" y="5925259"/>
                </a:cubicBezTo>
                <a:cubicBezTo>
                  <a:pt x="2337696" y="5924212"/>
                  <a:pt x="2378059" y="5923165"/>
                  <a:pt x="2417729" y="5922288"/>
                </a:cubicBezTo>
                <a:cubicBezTo>
                  <a:pt x="2655373" y="5910753"/>
                  <a:pt x="2860696" y="5878063"/>
                  <a:pt x="3023910" y="5843810"/>
                </a:cubicBezTo>
                <a:cubicBezTo>
                  <a:pt x="3047150" y="5838562"/>
                  <a:pt x="3074931" y="5832275"/>
                  <a:pt x="3107606" y="5824926"/>
                </a:cubicBezTo>
                <a:cubicBezTo>
                  <a:pt x="3115294" y="5823179"/>
                  <a:pt x="3123158" y="5821432"/>
                  <a:pt x="3131200" y="5819685"/>
                </a:cubicBezTo>
                <a:cubicBezTo>
                  <a:pt x="3145352" y="5816361"/>
                  <a:pt x="3159158" y="5813044"/>
                  <a:pt x="3172440" y="5809720"/>
                </a:cubicBezTo>
                <a:cubicBezTo>
                  <a:pt x="3173664" y="5809374"/>
                  <a:pt x="3174711" y="5809020"/>
                  <a:pt x="3175934" y="5808673"/>
                </a:cubicBezTo>
                <a:cubicBezTo>
                  <a:pt x="3211757" y="5798361"/>
                  <a:pt x="3244432" y="5789620"/>
                  <a:pt x="3273790" y="5781578"/>
                </a:cubicBezTo>
                <a:cubicBezTo>
                  <a:pt x="3305595" y="5772667"/>
                  <a:pt x="3339140" y="5762701"/>
                  <a:pt x="3374616" y="5751520"/>
                </a:cubicBezTo>
                <a:cubicBezTo>
                  <a:pt x="3375840" y="5751166"/>
                  <a:pt x="3377056" y="5750642"/>
                  <a:pt x="3378287" y="5750296"/>
                </a:cubicBezTo>
                <a:cubicBezTo>
                  <a:pt x="3425114" y="5734736"/>
                  <a:pt x="3450101" y="5726525"/>
                  <a:pt x="3450101" y="5726525"/>
                </a:cubicBezTo>
                <a:cubicBezTo>
                  <a:pt x="3450978" y="5726348"/>
                  <a:pt x="3452025" y="5726171"/>
                  <a:pt x="3452902" y="5725825"/>
                </a:cubicBezTo>
                <a:cubicBezTo>
                  <a:pt x="3595138" y="5677228"/>
                  <a:pt x="3760098" y="5611163"/>
                  <a:pt x="3936933" y="5521489"/>
                </a:cubicBezTo>
                <a:cubicBezTo>
                  <a:pt x="3954579" y="5512755"/>
                  <a:pt x="3972409" y="5503836"/>
                  <a:pt x="3990401" y="5494925"/>
                </a:cubicBezTo>
                <a:cubicBezTo>
                  <a:pt x="4008055" y="5485313"/>
                  <a:pt x="4025700" y="5475348"/>
                  <a:pt x="4043530" y="5465382"/>
                </a:cubicBezTo>
                <a:cubicBezTo>
                  <a:pt x="4079176" y="5445282"/>
                  <a:pt x="4115522" y="5424835"/>
                  <a:pt x="4152568" y="5404034"/>
                </a:cubicBezTo>
                <a:cubicBezTo>
                  <a:pt x="4224028" y="5358585"/>
                  <a:pt x="4299698" y="5314368"/>
                  <a:pt x="4372559" y="5261400"/>
                </a:cubicBezTo>
                <a:cubicBezTo>
                  <a:pt x="4520220" y="5158805"/>
                  <a:pt x="4669451" y="5040997"/>
                  <a:pt x="4810293" y="4905181"/>
                </a:cubicBezTo>
                <a:cubicBezTo>
                  <a:pt x="5093025" y="4635480"/>
                  <a:pt x="5351994" y="4302855"/>
                  <a:pt x="5537917" y="3933168"/>
                </a:cubicBezTo>
                <a:cubicBezTo>
                  <a:pt x="5725594" y="3564713"/>
                  <a:pt x="5848083" y="3165315"/>
                  <a:pt x="5893864" y="2782000"/>
                </a:cubicBezTo>
                <a:cubicBezTo>
                  <a:pt x="5918335" y="2590600"/>
                  <a:pt x="5927762" y="2403579"/>
                  <a:pt x="5920775" y="2226515"/>
                </a:cubicBezTo>
                <a:cubicBezTo>
                  <a:pt x="5920775" y="2183868"/>
                  <a:pt x="5918335" y="2141912"/>
                  <a:pt x="5915180" y="2100665"/>
                </a:cubicBezTo>
                <a:cubicBezTo>
                  <a:pt x="5915180" y="2100142"/>
                  <a:pt x="5915011" y="2099788"/>
                  <a:pt x="5915011" y="2099265"/>
                </a:cubicBezTo>
                <a:cubicBezTo>
                  <a:pt x="5915011" y="2099265"/>
                  <a:pt x="5913787" y="2083358"/>
                  <a:pt x="5911517" y="2053469"/>
                </a:cubicBezTo>
                <a:cubicBezTo>
                  <a:pt x="5909416" y="2028652"/>
                  <a:pt x="5907492" y="2004003"/>
                  <a:pt x="5905746" y="1979709"/>
                </a:cubicBezTo>
                <a:cubicBezTo>
                  <a:pt x="5904699" y="1968697"/>
                  <a:pt x="5903298" y="1956985"/>
                  <a:pt x="5901905" y="1944572"/>
                </a:cubicBezTo>
                <a:cubicBezTo>
                  <a:pt x="5897534" y="1911890"/>
                  <a:pt x="5893340" y="1879377"/>
                  <a:pt x="5889323" y="1847564"/>
                </a:cubicBezTo>
                <a:cubicBezTo>
                  <a:pt x="5888269" y="1839176"/>
                  <a:pt x="5887230" y="1831134"/>
                  <a:pt x="5886176" y="1822746"/>
                </a:cubicBezTo>
                <a:cubicBezTo>
                  <a:pt x="5885829" y="1821176"/>
                  <a:pt x="5885653" y="1819599"/>
                  <a:pt x="5885476" y="1817852"/>
                </a:cubicBezTo>
                <a:cubicBezTo>
                  <a:pt x="5881635" y="1792334"/>
                  <a:pt x="5877088" y="1765062"/>
                  <a:pt x="5872201" y="1736573"/>
                </a:cubicBezTo>
                <a:cubicBezTo>
                  <a:pt x="5871847" y="1734826"/>
                  <a:pt x="5871500" y="1732903"/>
                  <a:pt x="5871147" y="1730979"/>
                </a:cubicBezTo>
                <a:cubicBezTo>
                  <a:pt x="5864682" y="1694279"/>
                  <a:pt x="5857864" y="1658619"/>
                  <a:pt x="5850707" y="1623659"/>
                </a:cubicBezTo>
                <a:cubicBezTo>
                  <a:pt x="5849653" y="1618764"/>
                  <a:pt x="5848607" y="1613870"/>
                  <a:pt x="5847560" y="1608976"/>
                </a:cubicBezTo>
                <a:cubicBezTo>
                  <a:pt x="5845113" y="1597794"/>
                  <a:pt x="5842843" y="1586782"/>
                  <a:pt x="5840395" y="1575770"/>
                </a:cubicBezTo>
                <a:cubicBezTo>
                  <a:pt x="5838995" y="1569122"/>
                  <a:pt x="5837602" y="1562480"/>
                  <a:pt x="5836024" y="1555839"/>
                </a:cubicBezTo>
                <a:cubicBezTo>
                  <a:pt x="5833754" y="1546051"/>
                  <a:pt x="5831484" y="1536262"/>
                  <a:pt x="5829214" y="1526474"/>
                </a:cubicBezTo>
                <a:cubicBezTo>
                  <a:pt x="5827636" y="1520186"/>
                  <a:pt x="5826243" y="1513892"/>
                  <a:pt x="5824666" y="1507420"/>
                </a:cubicBezTo>
                <a:cubicBezTo>
                  <a:pt x="5821872" y="1495715"/>
                  <a:pt x="5819079" y="1484003"/>
                  <a:pt x="5816108" y="1472467"/>
                </a:cubicBezTo>
                <a:cubicBezTo>
                  <a:pt x="5815054" y="1468443"/>
                  <a:pt x="5814185" y="1464603"/>
                  <a:pt x="5813138" y="1460755"/>
                </a:cubicBezTo>
                <a:cubicBezTo>
                  <a:pt x="5766827" y="1279151"/>
                  <a:pt x="5713012" y="1128306"/>
                  <a:pt x="5666354" y="1013991"/>
                </a:cubicBezTo>
                <a:cubicBezTo>
                  <a:pt x="5665477" y="1011544"/>
                  <a:pt x="5664430" y="1009267"/>
                  <a:pt x="5663553" y="1006820"/>
                </a:cubicBezTo>
                <a:cubicBezTo>
                  <a:pt x="5645731" y="963471"/>
                  <a:pt x="5626861" y="919430"/>
                  <a:pt x="5606768" y="874859"/>
                </a:cubicBezTo>
                <a:cubicBezTo>
                  <a:pt x="5597503" y="854928"/>
                  <a:pt x="5589115" y="837275"/>
                  <a:pt x="5582297" y="822068"/>
                </a:cubicBezTo>
                <a:cubicBezTo>
                  <a:pt x="5579857" y="816474"/>
                  <a:pt x="5577410" y="811410"/>
                  <a:pt x="5575140" y="806516"/>
                </a:cubicBezTo>
                <a:cubicBezTo>
                  <a:pt x="5549275" y="752156"/>
                  <a:pt x="5521318" y="697095"/>
                  <a:pt x="5490736" y="641858"/>
                </a:cubicBezTo>
                <a:cubicBezTo>
                  <a:pt x="5404415" y="486295"/>
                  <a:pt x="5302712" y="327932"/>
                  <a:pt x="5184240" y="173247"/>
                </a:cubicBezTo>
                <a:close/>
              </a:path>
            </a:pathLst>
          </a:custGeom>
          <a:solidFill>
            <a:srgbClr val="F1F2F2"/>
          </a:solidFill>
          <a:ln w="2370" cap="flat">
            <a:noFill/>
            <a:prstDash val="solid"/>
            <a:miter/>
          </a:ln>
        </p:spPr>
        <p:txBody>
          <a:bodyPr rtlCol="0" anchor="ctr"/>
          <a:lstStyle/>
          <a:p>
            <a:endParaRPr lang="en-US"/>
          </a:p>
        </p:txBody>
      </p:sp>
      <p:sp>
        <p:nvSpPr>
          <p:cNvPr id="11" name="Graphic 4">
            <a:extLst>
              <a:ext uri="{FF2B5EF4-FFF2-40B4-BE49-F238E27FC236}">
                <a16:creationId xmlns:a16="http://schemas.microsoft.com/office/drawing/2014/main" id="{3867BEE7-AE57-9340-8D0C-12AFC528FE99}"/>
              </a:ext>
            </a:extLst>
          </p:cNvPr>
          <p:cNvSpPr/>
          <p:nvPr/>
        </p:nvSpPr>
        <p:spPr>
          <a:xfrm rot="10800000">
            <a:off x="-2" y="511043"/>
            <a:ext cx="12209547" cy="2329992"/>
          </a:xfrm>
          <a:custGeom>
            <a:avLst/>
            <a:gdLst>
              <a:gd name="connsiteX0" fmla="*/ 0 w 1656458"/>
              <a:gd name="connsiteY0" fmla="*/ 0 h 500098"/>
              <a:gd name="connsiteX1" fmla="*/ 1656459 w 1656458"/>
              <a:gd name="connsiteY1" fmla="*/ 0 h 500098"/>
              <a:gd name="connsiteX2" fmla="*/ 1656459 w 1656458"/>
              <a:gd name="connsiteY2" fmla="*/ 500098 h 500098"/>
              <a:gd name="connsiteX3" fmla="*/ 0 w 1656458"/>
              <a:gd name="connsiteY3" fmla="*/ 500098 h 500098"/>
            </a:gdLst>
            <a:ahLst/>
            <a:cxnLst>
              <a:cxn ang="0">
                <a:pos x="connsiteX0" y="connsiteY0"/>
              </a:cxn>
              <a:cxn ang="0">
                <a:pos x="connsiteX1" y="connsiteY1"/>
              </a:cxn>
              <a:cxn ang="0">
                <a:pos x="connsiteX2" y="connsiteY2"/>
              </a:cxn>
              <a:cxn ang="0">
                <a:pos x="connsiteX3" y="connsiteY3"/>
              </a:cxn>
            </a:cxnLst>
            <a:rect l="l" t="t" r="r" b="b"/>
            <a:pathLst>
              <a:path w="1656458" h="500098">
                <a:moveTo>
                  <a:pt x="0" y="0"/>
                </a:moveTo>
                <a:lnTo>
                  <a:pt x="1656459" y="0"/>
                </a:lnTo>
                <a:lnTo>
                  <a:pt x="1656459" y="500098"/>
                </a:lnTo>
                <a:lnTo>
                  <a:pt x="0" y="500098"/>
                </a:lnTo>
                <a:close/>
              </a:path>
            </a:pathLst>
          </a:custGeom>
          <a:solidFill>
            <a:srgbClr val="297239"/>
          </a:solidFill>
          <a:ln w="2370" cap="flat">
            <a:noFill/>
            <a:prstDash val="solid"/>
            <a:miter/>
          </a:ln>
        </p:spPr>
        <p:txBody>
          <a:bodyPr rtlCol="0" anchor="ctr"/>
          <a:lstStyle/>
          <a:p>
            <a:endParaRPr lang="en-US"/>
          </a:p>
        </p:txBody>
      </p:sp>
      <p:sp>
        <p:nvSpPr>
          <p:cNvPr id="12" name="Graphic 4">
            <a:extLst>
              <a:ext uri="{FF2B5EF4-FFF2-40B4-BE49-F238E27FC236}">
                <a16:creationId xmlns:a16="http://schemas.microsoft.com/office/drawing/2014/main" id="{7CB919E6-C84B-E149-95C9-2E35C2E69F01}"/>
              </a:ext>
            </a:extLst>
          </p:cNvPr>
          <p:cNvSpPr/>
          <p:nvPr/>
        </p:nvSpPr>
        <p:spPr>
          <a:xfrm rot="5400000">
            <a:off x="1966019" y="1909402"/>
            <a:ext cx="224193" cy="1899445"/>
          </a:xfrm>
          <a:custGeom>
            <a:avLst/>
            <a:gdLst>
              <a:gd name="connsiteX0" fmla="*/ 0 w 30416"/>
              <a:gd name="connsiteY0" fmla="*/ 0 h 257696"/>
              <a:gd name="connsiteX1" fmla="*/ 30416 w 30416"/>
              <a:gd name="connsiteY1" fmla="*/ 0 h 257696"/>
              <a:gd name="connsiteX2" fmla="*/ 30416 w 30416"/>
              <a:gd name="connsiteY2" fmla="*/ 257697 h 257696"/>
              <a:gd name="connsiteX3" fmla="*/ 0 w 30416"/>
              <a:gd name="connsiteY3" fmla="*/ 257697 h 257696"/>
            </a:gdLst>
            <a:ahLst/>
            <a:cxnLst>
              <a:cxn ang="0">
                <a:pos x="connsiteX0" y="connsiteY0"/>
              </a:cxn>
              <a:cxn ang="0">
                <a:pos x="connsiteX1" y="connsiteY1"/>
              </a:cxn>
              <a:cxn ang="0">
                <a:pos x="connsiteX2" y="connsiteY2"/>
              </a:cxn>
              <a:cxn ang="0">
                <a:pos x="connsiteX3" y="connsiteY3"/>
              </a:cxn>
            </a:cxnLst>
            <a:rect l="l" t="t" r="r" b="b"/>
            <a:pathLst>
              <a:path w="30416" h="257696">
                <a:moveTo>
                  <a:pt x="0" y="0"/>
                </a:moveTo>
                <a:lnTo>
                  <a:pt x="30416" y="0"/>
                </a:lnTo>
                <a:lnTo>
                  <a:pt x="30416" y="257697"/>
                </a:lnTo>
                <a:lnTo>
                  <a:pt x="0" y="257697"/>
                </a:lnTo>
                <a:close/>
              </a:path>
            </a:pathLst>
          </a:custGeom>
          <a:solidFill>
            <a:srgbClr val="84BA41"/>
          </a:solidFill>
          <a:ln w="2370" cap="flat">
            <a:noFill/>
            <a:prstDash val="solid"/>
            <a:miter/>
          </a:ln>
        </p:spPr>
        <p:txBody>
          <a:bodyPr rtlCol="0" anchor="ctr"/>
          <a:lstStyle/>
          <a:p>
            <a:endParaRPr lang="en-US"/>
          </a:p>
        </p:txBody>
      </p:sp>
      <p:sp>
        <p:nvSpPr>
          <p:cNvPr id="13" name="Text Placeholder 23">
            <a:extLst>
              <a:ext uri="{FF2B5EF4-FFF2-40B4-BE49-F238E27FC236}">
                <a16:creationId xmlns:a16="http://schemas.microsoft.com/office/drawing/2014/main" id="{A1B07BED-54F2-2746-8EA5-C57D9A85E8DC}"/>
              </a:ext>
            </a:extLst>
          </p:cNvPr>
          <p:cNvSpPr>
            <a:spLocks noGrp="1"/>
          </p:cNvSpPr>
          <p:nvPr>
            <p:ph type="body" sz="quarter" idx="17" hasCustomPrompt="1"/>
          </p:nvPr>
        </p:nvSpPr>
        <p:spPr>
          <a:xfrm>
            <a:off x="1132091" y="3898682"/>
            <a:ext cx="3791493" cy="845970"/>
          </a:xfrm>
        </p:spPr>
        <p:txBody>
          <a:bodyPr anchor="t">
            <a:normAutofit/>
          </a:bodyPr>
          <a:lstStyle>
            <a:lvl1pPr marL="0" indent="0" algn="l">
              <a:buNone/>
              <a:defRPr sz="4800" b="0" i="0">
                <a:solidFill>
                  <a:srgbClr val="297239"/>
                </a:solidFill>
                <a:latin typeface="+mn-lt"/>
              </a:defRPr>
            </a:lvl1pPr>
          </a:lstStyle>
          <a:p>
            <a:pPr lvl="0"/>
            <a:r>
              <a:rPr lang="en-US"/>
              <a:t>DIVIDER</a:t>
            </a:r>
          </a:p>
        </p:txBody>
      </p:sp>
      <p:sp>
        <p:nvSpPr>
          <p:cNvPr id="14" name="Text Placeholder 23">
            <a:extLst>
              <a:ext uri="{FF2B5EF4-FFF2-40B4-BE49-F238E27FC236}">
                <a16:creationId xmlns:a16="http://schemas.microsoft.com/office/drawing/2014/main" id="{871AD87B-FFE1-D542-82D4-44A308DC5838}"/>
              </a:ext>
            </a:extLst>
          </p:cNvPr>
          <p:cNvSpPr>
            <a:spLocks noGrp="1"/>
          </p:cNvSpPr>
          <p:nvPr>
            <p:ph type="body" sz="quarter" idx="18" hasCustomPrompt="1"/>
          </p:nvPr>
        </p:nvSpPr>
        <p:spPr>
          <a:xfrm>
            <a:off x="1132091" y="3170994"/>
            <a:ext cx="3791493" cy="845970"/>
          </a:xfrm>
        </p:spPr>
        <p:txBody>
          <a:bodyPr anchor="b">
            <a:normAutofit/>
          </a:bodyPr>
          <a:lstStyle>
            <a:lvl1pPr marL="0" indent="0" algn="l">
              <a:buNone/>
              <a:defRPr sz="3000" b="0" i="0">
                <a:solidFill>
                  <a:srgbClr val="84BA41"/>
                </a:solidFill>
                <a:latin typeface="+mn-lt"/>
              </a:defRPr>
            </a:lvl1pPr>
          </a:lstStyle>
          <a:p>
            <a:pPr lvl="0"/>
            <a:r>
              <a:rPr lang="en-US"/>
              <a:t>SECTION 01</a:t>
            </a:r>
          </a:p>
        </p:txBody>
      </p:sp>
      <p:sp>
        <p:nvSpPr>
          <p:cNvPr id="18" name="Graphic 4">
            <a:extLst>
              <a:ext uri="{FF2B5EF4-FFF2-40B4-BE49-F238E27FC236}">
                <a16:creationId xmlns:a16="http://schemas.microsoft.com/office/drawing/2014/main" id="{4C9F947C-8B19-DD4D-A440-5B030610E529}"/>
              </a:ext>
            </a:extLst>
          </p:cNvPr>
          <p:cNvSpPr/>
          <p:nvPr userDrawn="1"/>
        </p:nvSpPr>
        <p:spPr>
          <a:xfrm rot="5400000">
            <a:off x="9531450" y="-1421667"/>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9" name="Text Box 5">
            <a:extLst>
              <a:ext uri="{FF2B5EF4-FFF2-40B4-BE49-F238E27FC236}">
                <a16:creationId xmlns:a16="http://schemas.microsoft.com/office/drawing/2014/main" id="{FBADAE5D-E472-F948-A68C-D1D1B510957B}"/>
              </a:ext>
            </a:extLst>
          </p:cNvPr>
          <p:cNvSpPr txBox="1"/>
          <p:nvPr userDrawn="1"/>
        </p:nvSpPr>
        <p:spPr>
          <a:xfrm>
            <a:off x="7318046" y="373758"/>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3940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8" name="Graphic 4">
            <a:extLst>
              <a:ext uri="{FF2B5EF4-FFF2-40B4-BE49-F238E27FC236}">
                <a16:creationId xmlns:a16="http://schemas.microsoft.com/office/drawing/2014/main" id="{93920189-3576-0A48-9E58-16F35A7144C5}"/>
              </a:ext>
            </a:extLst>
          </p:cNvPr>
          <p:cNvSpPr/>
          <p:nvPr userDrawn="1"/>
        </p:nvSpPr>
        <p:spPr>
          <a:xfrm>
            <a:off x="752042" y="-5857"/>
            <a:ext cx="6257396" cy="6220885"/>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alpha val="46934"/>
            </a:srgbClr>
          </a:solidFill>
          <a:ln w="2370" cap="flat">
            <a:noFill/>
            <a:prstDash val="solid"/>
            <a:miter/>
          </a:ln>
        </p:spPr>
        <p:txBody>
          <a:bodyPr rtlCol="0" anchor="ctr"/>
          <a:lstStyle/>
          <a:p>
            <a:endParaRPr lang="en-US"/>
          </a:p>
        </p:txBody>
      </p:sp>
      <p:sp>
        <p:nvSpPr>
          <p:cNvPr id="3" name="Rectangle 2">
            <a:extLst>
              <a:ext uri="{FF2B5EF4-FFF2-40B4-BE49-F238E27FC236}">
                <a16:creationId xmlns:a16="http://schemas.microsoft.com/office/drawing/2014/main" id="{CB740006-F160-C44D-89FA-19A0B2F5D62F}"/>
              </a:ext>
            </a:extLst>
          </p:cNvPr>
          <p:cNvSpPr/>
          <p:nvPr userDrawn="1"/>
        </p:nvSpPr>
        <p:spPr>
          <a:xfrm>
            <a:off x="5297295" y="0"/>
            <a:ext cx="6257396" cy="685800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5635533" y="642972"/>
            <a:ext cx="5343821" cy="4865435"/>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614833" y="599475"/>
            <a:ext cx="4164986" cy="5025470"/>
          </a:xfrm>
        </p:spPr>
        <p:txBody>
          <a:bodyPr>
            <a:normAutofit/>
          </a:bodyPr>
          <a:lstStyle>
            <a:lvl1pPr marL="0" indent="0" algn="l">
              <a:buNone/>
              <a:defRPr sz="3600" b="1" i="0">
                <a:solidFill>
                  <a:srgbClr val="A2CC3A"/>
                </a:solidFill>
                <a:latin typeface="+mn-lt"/>
              </a:defRPr>
            </a:lvl1pPr>
          </a:lstStyle>
          <a:p>
            <a:pPr lvl="0"/>
            <a:r>
              <a:rPr lang="en-US"/>
              <a:t>Heading</a:t>
            </a:r>
          </a:p>
        </p:txBody>
      </p:sp>
      <p:grpSp>
        <p:nvGrpSpPr>
          <p:cNvPr id="14" name="Group 13">
            <a:extLst>
              <a:ext uri="{FF2B5EF4-FFF2-40B4-BE49-F238E27FC236}">
                <a16:creationId xmlns:a16="http://schemas.microsoft.com/office/drawing/2014/main" id="{981D5C40-2A01-C842-A222-582847617EE6}"/>
              </a:ext>
            </a:extLst>
          </p:cNvPr>
          <p:cNvGrpSpPr/>
          <p:nvPr userDrawn="1"/>
        </p:nvGrpSpPr>
        <p:grpSpPr>
          <a:xfrm>
            <a:off x="11317591" y="2229060"/>
            <a:ext cx="474200" cy="4867482"/>
            <a:chOff x="1009808" y="-71087"/>
            <a:chExt cx="474200" cy="4867482"/>
          </a:xfrm>
        </p:grpSpPr>
        <p:sp>
          <p:nvSpPr>
            <p:cNvPr id="15" name="Graphic 4">
              <a:extLst>
                <a:ext uri="{FF2B5EF4-FFF2-40B4-BE49-F238E27FC236}">
                  <a16:creationId xmlns:a16="http://schemas.microsoft.com/office/drawing/2014/main" id="{5FEB6C01-B86F-164A-88C2-939A6E5A380A}"/>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6" name="Text Box 5">
              <a:extLst>
                <a:ext uri="{FF2B5EF4-FFF2-40B4-BE49-F238E27FC236}">
                  <a16:creationId xmlns:a16="http://schemas.microsoft.com/office/drawing/2014/main" id="{B7652548-8EDF-8E42-A4F6-0B27CA4ED7E3}"/>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90046653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11/14/2022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40" r:id="rId5"/>
    <p:sldLayoutId id="2147483861" r:id="rId6"/>
    <p:sldLayoutId id="2147483879" r:id="rId7"/>
    <p:sldLayoutId id="2147483862" r:id="rId8"/>
    <p:sldLayoutId id="2147483846" r:id="rId9"/>
    <p:sldLayoutId id="2147483882" r:id="rId10"/>
    <p:sldLayoutId id="2147483866" r:id="rId11"/>
    <p:sldLayoutId id="2147483883" r:id="rId12"/>
    <p:sldLayoutId id="2147483885" r:id="rId13"/>
    <p:sldLayoutId id="2147483875" r:id="rId14"/>
    <p:sldLayoutId id="2147483833" r:id="rId15"/>
    <p:sldLayoutId id="2147483847" r:id="rId16"/>
    <p:sldLayoutId id="2147483871" r:id="rId17"/>
    <p:sldLayoutId id="2147483837" r:id="rId18"/>
    <p:sldLayoutId id="2147483838" r:id="rId19"/>
    <p:sldLayoutId id="2147483844" r:id="rId20"/>
    <p:sldLayoutId id="2147483848" r:id="rId21"/>
    <p:sldLayoutId id="2147483849" r:id="rId22"/>
    <p:sldLayoutId id="2147483851" r:id="rId23"/>
    <p:sldLayoutId id="2147483854" r:id="rId24"/>
    <p:sldLayoutId id="2147483855" r:id="rId25"/>
    <p:sldLayoutId id="2147483856" r:id="rId26"/>
    <p:sldLayoutId id="2147483857" r:id="rId27"/>
    <p:sldLayoutId id="2147483864" r:id="rId28"/>
    <p:sldLayoutId id="2147483852" r:id="rId29"/>
    <p:sldLayoutId id="2147483858" r:id="rId30"/>
    <p:sldLayoutId id="2147483859" r:id="rId31"/>
    <p:sldLayoutId id="2147483860" r:id="rId32"/>
    <p:sldLayoutId id="2147483853"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www.edie.net/news/6/Supermarket-fridges-kept-cool-by-Formula-One/" TargetMode="External"/><Relationship Id="rId2" Type="http://schemas.openxmlformats.org/officeDocument/2006/relationships/hyperlink" Target="http://www.edie.net/news/5/How-Interface-is-turning-windscreens-into-carpets/" TargetMode="External"/><Relationship Id="rId1" Type="http://schemas.openxmlformats.org/officeDocument/2006/relationships/slideLayout" Target="../slideLayouts/slideLayout14.xml"/><Relationship Id="rId4" Type="http://schemas.openxmlformats.org/officeDocument/2006/relationships/hyperlink" Target="https://www.aerofoil-energy.co.uk/"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edie.net/news/5/Timberland-and-Omni-United-create-sustainable-road-to-shoe-recycled-tyres/" TargetMode="External"/><Relationship Id="rId2" Type="http://schemas.openxmlformats.org/officeDocument/2006/relationships/hyperlink" Target="http://www.edie.net/news/5/How-Interface-is-turning-windscreens-into-carpets/" TargetMode="External"/><Relationship Id="rId1" Type="http://schemas.openxmlformats.org/officeDocument/2006/relationships/slideLayout" Target="../slideLayouts/slideLayout14.xml"/><Relationship Id="rId5" Type="http://schemas.openxmlformats.org/officeDocument/2006/relationships/hyperlink" Target="https://www.timberlandtires.com/" TargetMode="External"/><Relationship Id="rId4" Type="http://schemas.openxmlformats.org/officeDocument/2006/relationships/hyperlink" Target="https://www.omni-united.com/"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missionpossiblepartnership.org/" TargetMode="External"/><Relationship Id="rId2" Type="http://schemas.openxmlformats.org/officeDocument/2006/relationships/hyperlink" Target="http://www.edie.net/news/5/How-Interface-is-turning-windscreens-into-carpets/" TargetMode="Externa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www.edie.net/news/6/Mission-Possible-Partnership--Hundreds-of-transport-and-industrial-businesses-form-climate-coalition/"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edie.net/race-to-zero-retailers-forge-new-climate-focused-collaboration/" TargetMode="External"/><Relationship Id="rId2" Type="http://schemas.openxmlformats.org/officeDocument/2006/relationships/hyperlink" Target="http://www.edie.net/news/5/How-Interface-is-turning-windscreens-into-carpets/" TargetMode="External"/><Relationship Id="rId1" Type="http://schemas.openxmlformats.org/officeDocument/2006/relationships/slideLayout" Target="../slideLayouts/slideLayout14.xml"/><Relationship Id="rId4" Type="http://schemas.openxmlformats.org/officeDocument/2006/relationships/hyperlink" Target="https://www.edie.net/cop26-president-launches-challenge-to-deliver-net-zero-tipping-points-in-every-sector/"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bsr.org/en/about" TargetMode="External"/><Relationship Id="rId2" Type="http://schemas.openxmlformats.org/officeDocument/2006/relationships/hyperlink" Target="https://www.greenbiz.com/blog/2013/02/19/5-steps-successful-collaboration" TargetMode="External"/><Relationship Id="rId1" Type="http://schemas.openxmlformats.org/officeDocument/2006/relationships/slideLayout" Target="../slideLayouts/slideLayout14.xml"/><Relationship Id="rId5" Type="http://schemas.openxmlformats.org/officeDocument/2006/relationships/hyperlink" Target="https://www.bsr.org/en/our-insights/blog-view/six-things-i-have-learned-about-collaboration-for-sustainability" TargetMode="External"/><Relationship Id="rId4" Type="http://schemas.openxmlformats.org/officeDocument/2006/relationships/hyperlink" Target="http://www.bsr.org/en/our-insights/blog-view/five-new-collaborative-initiatives-for-bsr-members"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greenbiz.com/blog/2014/02/13/tech-companies-fail-track-conflict-minerals" TargetMode="External"/><Relationship Id="rId2" Type="http://schemas.openxmlformats.org/officeDocument/2006/relationships/hyperlink" Target="http://www.eiccoalition.org/" TargetMode="Externa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www.bsr.org/en/topic/rana-plaza" TargetMode="External"/><Relationship Id="rId2" Type="http://schemas.openxmlformats.org/officeDocument/2006/relationships/hyperlink" Target="https://www.greenbiz.com/blog/2013/04/29/how-collaboration-creates-value-and-accelerates-change" TargetMode="External"/><Relationship Id="rId1" Type="http://schemas.openxmlformats.org/officeDocument/2006/relationships/slideLayout" Target="../slideLayouts/slideLayout14.xml"/><Relationship Id="rId4" Type="http://schemas.openxmlformats.org/officeDocument/2006/relationships/hyperlink" Target="https://www.greenbiz.com/blog/2014/04/24/have-supply-chains-changed-rana-plaza-tragedy"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hyperlink" Target="http://www.walgreensbootsalliance.com/" TargetMode="Externa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www.theguardian.com/sustainable-business/2014/nov/17/10-things-we-learned-about-collaborating-for-sustainability" TargetMode="External"/><Relationship Id="rId2" Type="http://schemas.openxmlformats.org/officeDocument/2006/relationships/hyperlink" Target="https://www.greenbiz.com/article/6-ways-collaboration-can-boost-sustainability" TargetMode="External"/><Relationship Id="rId1" Type="http://schemas.openxmlformats.org/officeDocument/2006/relationships/slideLayout" Target="../slideLayouts/slideLayout14.xml"/><Relationship Id="rId4" Type="http://schemas.openxmlformats.org/officeDocument/2006/relationships/hyperlink" Target="https://eismea.ec.europa.eu/funding-opportunities/calls-proposals/sustainability-partnerships-smes-adopting-more-sustainable-practices-smp-cosme-2021-spp_en"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peoplemattersglobal.com/article/life-at-work/collaboration-through-integrative-thinking-27468" TargetMode="External"/><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www.forbes.com/sites/adigaskell/2017/06/22/new-study-finds-that-collaboration-drives-workplace-performance/#316dfe0f3d02" TargetMode="External"/><Relationship Id="rId2" Type="http://schemas.openxmlformats.org/officeDocument/2006/relationships/hyperlink" Target="https://hbr.org/2016/03/innovation-springs-from-the-unexpected-meeting-of-minds" TargetMode="External"/><Relationship Id="rId1" Type="http://schemas.openxmlformats.org/officeDocument/2006/relationships/slideLayout" Target="../slideLayouts/slideLayout14.xml"/><Relationship Id="rId5" Type="http://schemas.openxmlformats.org/officeDocument/2006/relationships/image" Target="../media/image11.jpeg"/><Relationship Id="rId4" Type="http://schemas.openxmlformats.org/officeDocument/2006/relationships/hyperlink" Target="https://www.atlassian.com/work-management/project-collaboration/collaborative-culture#:~:text=A%20collaborative%20culture%20is%20one%20where%20collaboration%20is,into%20the%20attitudes%20they%20take%20about%20that%20work."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hyperlink" Target="https://medium.com/@jasonkeath/partners-in-crime-the-power-of-finding-your-creative-collaborator-7d8aaf7af07b" TargetMode="Externa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hyperlink" Target="https://www.atlassian.com/work-management/project-collaboration/brainstorming" TargetMode="Externa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thesprintbook.com/" TargetMode="Externa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26.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24.sv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26.svg"/></Relationships>
</file>

<file path=ppt/slides/_rels/slide3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medium.com/upskilling/ideation-play-isnt-just-for-kids-and-games-it-s-also-used-in-business-e545aeedfffc" TargetMode="Externa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33.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s://pubs.rsc.org/en/content/articlehtml/2016/cp/c6cp00342g" TargetMode="External"/><Relationship Id="rId2" Type="http://schemas.openxmlformats.org/officeDocument/2006/relationships/image" Target="../media/image34.gi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www.rawpixel.com/image/322567/three-dimensional-men-jigsaw-pieces-teamwork" TargetMode="External"/><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tastewales.com/zones/clusters/sustainability/#:~:text=A%20well%20facilitated%20and%20productive%20Sustainability%20Cluster%20will,adopted%20by%20other%20Welsh%20Food%20and%20Drink%20Clusters." TargetMode="Externa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hyperlink" Target="https://ssci.se/en/news/facts-about-stockholm-uppsala-life-science-cluster" TargetMode="Externa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routledgehandbooks.com/doi/10.4324/9781003021339#:~:text=The%20Routledge%20Handbook%20of%20Research%20Methods%20for%20Social-Ecological,can%20be%20employed%20in%20social-ecological%20systems%20%28SES%29%20research ." TargetMode="Externa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hyperlink" Target="https://reospartners.com/sustainable-fashion-lab-addressing-working-conditions-and-inequalities-in-the-fashion-supply-chain-in-brazil/" TargetMode="Externa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hyperlink" Target="https://amsterdam.impacthub.net/ecosystems/food/" TargetMode="External"/><Relationship Id="rId2" Type="http://schemas.openxmlformats.org/officeDocument/2006/relationships/hyperlink" Target="https://amsterdam.impacthub.net/" TargetMode="External"/><Relationship Id="rId1" Type="http://schemas.openxmlformats.org/officeDocument/2006/relationships/slideLayout" Target="../slideLayouts/slideLayout14.xml"/><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3" Type="http://schemas.openxmlformats.org/officeDocument/2006/relationships/hyperlink" Target="https://collectively.org/en/" TargetMode="External"/><Relationship Id="rId2" Type="http://schemas.openxmlformats.org/officeDocument/2006/relationships/hyperlink" Target="http://www.tourismpartnership.org/what-we-do/products-programmes/hotel-carbon-measurement-initiative" TargetMode="Externa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hyperlink" Target="http://www.rediscoverycentre.ie/about-us/funders-and-supporters/" TargetMode="External"/><Relationship Id="rId2" Type="http://schemas.openxmlformats.org/officeDocument/2006/relationships/hyperlink" Target="http://www.rediscoverycentre.ie/" TargetMode="Externa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hyperlink" Target="https://twitter.com/SFECproject" TargetMode="External"/><Relationship Id="rId7" Type="http://schemas.openxmlformats.org/officeDocument/2006/relationships/image" Target="../media/image44.png"/><Relationship Id="rId2" Type="http://schemas.openxmlformats.org/officeDocument/2006/relationships/hyperlink" Target="https://www.facebook.com/SFECproject" TargetMode="External"/><Relationship Id="rId1" Type="http://schemas.openxmlformats.org/officeDocument/2006/relationships/slideLayout" Target="../slideLayouts/slideLayout3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www.linkedin.com/company/sfec-project/"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www.edie.net/news/5/Value-networks-hold-key-to-enabling-circular-economy/" TargetMode="External"/><Relationship Id="rId2" Type="http://schemas.openxmlformats.org/officeDocument/2006/relationships/hyperlink" Target="http://www.edie.net/blog/Better-together-Why-collaboration-is-more-important-than-ever/6097774" TargetMode="External"/><Relationship Id="rId1" Type="http://schemas.openxmlformats.org/officeDocument/2006/relationships/slideLayout" Target="../slideLayouts/slideLayout14.xml"/><Relationship Id="rId4" Type="http://schemas.openxmlformats.org/officeDocument/2006/relationships/hyperlink" Target="http://www.edie.net/search/search.asp?x=0&amp;y=0&amp;keywords=collaboration&amp;category=0&amp;channel=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interface.com/US/en-US/sustainability/sustainability-overview.html" TargetMode="External"/><Relationship Id="rId2" Type="http://schemas.openxmlformats.org/officeDocument/2006/relationships/hyperlink" Target="http://www.edie.net/news/5/How-Interface-is-turning-windscreens-into-carpets/" TargetMode="External"/><Relationship Id="rId1" Type="http://schemas.openxmlformats.org/officeDocument/2006/relationships/slideLayout" Target="../slideLayouts/slideLayout14.xml"/><Relationship Id="rId4" Type="http://schemas.openxmlformats.org/officeDocument/2006/relationships/hyperlink" Target="https://shark-solutions.com/"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edie.net/news/5/How-Interface-is-turning-windscreens-into-carpets/" TargetMode="External"/><Relationship Id="rId2" Type="http://schemas.openxmlformats.org/officeDocument/2006/relationships/slideLayout" Target="../slideLayouts/slideLayout14.xml"/><Relationship Id="rId1" Type="http://schemas.openxmlformats.org/officeDocument/2006/relationships/video" Target="https://www.youtube.com/embed/ZG0Sqgfc7xA?feature=oembed" TargetMode="Externa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text&#10;&#10;Description automatically generated">
            <a:extLst>
              <a:ext uri="{FF2B5EF4-FFF2-40B4-BE49-F238E27FC236}">
                <a16:creationId xmlns:a16="http://schemas.microsoft.com/office/drawing/2014/main" id="{8A6E204A-F985-5C76-B23F-81C41748957D}"/>
              </a:ext>
            </a:extLst>
          </p:cNvPr>
          <p:cNvPicPr>
            <a:picLocks noChangeAspect="1"/>
          </p:cNvPicPr>
          <p:nvPr/>
        </p:nvPicPr>
        <p:blipFill>
          <a:blip r:embed="rId2"/>
          <a:stretch>
            <a:fillRect/>
          </a:stretch>
        </p:blipFill>
        <p:spPr>
          <a:xfrm>
            <a:off x="2898019" y="5630906"/>
            <a:ext cx="8355390" cy="712474"/>
          </a:xfrm>
          <a:prstGeom prst="rect">
            <a:avLst/>
          </a:prstGeom>
        </p:spPr>
      </p:pic>
      <p:sp>
        <p:nvSpPr>
          <p:cNvPr id="8" name="Text Placeholder 6">
            <a:extLst>
              <a:ext uri="{FF2B5EF4-FFF2-40B4-BE49-F238E27FC236}">
                <a16:creationId xmlns:a16="http://schemas.microsoft.com/office/drawing/2014/main" id="{545CCA36-F185-3C9B-2420-111BEEF69FB1}"/>
              </a:ext>
            </a:extLst>
          </p:cNvPr>
          <p:cNvSpPr>
            <a:spLocks noGrp="1"/>
          </p:cNvSpPr>
          <p:nvPr>
            <p:ph type="body" sz="quarter" idx="15"/>
          </p:nvPr>
        </p:nvSpPr>
        <p:spPr>
          <a:xfrm>
            <a:off x="499714" y="2338956"/>
            <a:ext cx="5278651" cy="697353"/>
          </a:xfrm>
        </p:spPr>
        <p:txBody>
          <a:bodyPr vert="horz" lIns="91440" tIns="45720" rIns="91440" bIns="45720" rtlCol="0" anchor="t">
            <a:noAutofit/>
          </a:bodyPr>
          <a:lstStyle/>
          <a:p>
            <a:r>
              <a:rPr lang="en-IE" dirty="0">
                <a:cs typeface="Calibri"/>
              </a:rPr>
              <a:t>Module 6</a:t>
            </a:r>
          </a:p>
        </p:txBody>
      </p:sp>
      <p:sp>
        <p:nvSpPr>
          <p:cNvPr id="10" name="Text Placeholder 8">
            <a:extLst>
              <a:ext uri="{FF2B5EF4-FFF2-40B4-BE49-F238E27FC236}">
                <a16:creationId xmlns:a16="http://schemas.microsoft.com/office/drawing/2014/main" id="{999335A3-0E38-6668-38B8-708F5F579A81}"/>
              </a:ext>
            </a:extLst>
          </p:cNvPr>
          <p:cNvSpPr>
            <a:spLocks noGrp="1"/>
          </p:cNvSpPr>
          <p:nvPr>
            <p:ph type="body" sz="quarter" idx="16"/>
          </p:nvPr>
        </p:nvSpPr>
        <p:spPr>
          <a:xfrm>
            <a:off x="611017" y="3175939"/>
            <a:ext cx="5278651" cy="1262431"/>
          </a:xfrm>
        </p:spPr>
        <p:txBody>
          <a:bodyPr vert="horz" lIns="91440" tIns="45720" rIns="91440" bIns="45720" rtlCol="0" anchor="t">
            <a:normAutofit fontScale="92500" lnSpcReduction="20000"/>
          </a:bodyPr>
          <a:lstStyle/>
          <a:p>
            <a:r>
              <a:rPr lang="en-US" dirty="0"/>
              <a:t>Building Relations and Collaborating for Sustainable Success</a:t>
            </a:r>
          </a:p>
        </p:txBody>
      </p:sp>
    </p:spTree>
    <p:extLst>
      <p:ext uri="{BB962C8B-B14F-4D97-AF65-F5344CB8AC3E}">
        <p14:creationId xmlns:p14="http://schemas.microsoft.com/office/powerpoint/2010/main" val="1067684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69102B94-5B9C-5869-4106-5BED32E715AF}"/>
              </a:ext>
            </a:extLst>
          </p:cNvPr>
          <p:cNvSpPr>
            <a:spLocks noChangeArrowheads="1"/>
          </p:cNvSpPr>
          <p:nvPr/>
        </p:nvSpPr>
        <p:spPr bwMode="auto">
          <a:xfrm>
            <a:off x="1861465" y="-5793"/>
            <a:ext cx="10153325" cy="640175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400" b="0" i="0" u="sng" strike="noStrike" cap="none" normalizeH="0" baseline="0">
                <a:ln>
                  <a:noFill/>
                </a:ln>
                <a:solidFill>
                  <a:srgbClr val="1A1B39"/>
                </a:solidFill>
                <a:effectLst/>
                <a:latin typeface="+mn-lt"/>
                <a:hlinkClick r:id="rId2"/>
              </a:rPr>
            </a:br>
            <a:r>
              <a:rPr lang="en-US" altLang="en-US" sz="2400" b="1">
                <a:solidFill>
                  <a:srgbClr val="0B582E"/>
                </a:solidFill>
                <a:latin typeface="+mn-lt"/>
              </a:rPr>
              <a:t>COLLABORATION IN ACTION EXAMPLES</a:t>
            </a:r>
            <a:r>
              <a:rPr kumimoji="0" lang="en-US" altLang="en-US" sz="2400" b="0" i="0" u="none" strike="noStrike" cap="none" normalizeH="0" baseline="0">
                <a:ln>
                  <a:noFill/>
                </a:ln>
                <a:solidFill>
                  <a:srgbClr val="0B582E"/>
                </a:solidFill>
                <a:effectLst/>
                <a:latin typeface="+mn-lt"/>
              </a:rPr>
              <a:t> </a:t>
            </a:r>
            <a:r>
              <a:rPr kumimoji="0" lang="en-US" altLang="en-US" sz="2400" b="1" i="0" u="none" strike="noStrike" cap="none" normalizeH="0" baseline="0">
                <a:ln>
                  <a:noFill/>
                </a:ln>
                <a:solidFill>
                  <a:srgbClr val="0B582E"/>
                </a:solidFill>
                <a:effectLst/>
                <a:latin typeface="+mn-lt"/>
              </a:rPr>
              <a:t>-</a:t>
            </a:r>
            <a:r>
              <a:rPr lang="en-GB" sz="2800" b="1" i="0" u="sng">
                <a:solidFill>
                  <a:srgbClr val="FF8600"/>
                </a:solidFill>
                <a:effectLst/>
                <a:latin typeface="+mn-lt"/>
                <a:hlinkClick r:id="rId3"/>
              </a:rPr>
              <a:t>Formula One technology cools off supermarkets</a:t>
            </a:r>
            <a:endParaRPr lang="en-GB" sz="2800" b="1" i="0" u="sng">
              <a:solidFill>
                <a:srgbClr val="FF860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sz="2400" b="0" i="0">
              <a:solidFill>
                <a:srgbClr val="1A1B39"/>
              </a:solidFill>
              <a:effectLst/>
              <a:latin typeface="Work Sans" pitchFamily="2" charset="0"/>
            </a:endParaRPr>
          </a:p>
          <a:p>
            <a:pPr algn="l" fontAlgn="base"/>
            <a:r>
              <a:rPr lang="en-GB" sz="2400" b="0" i="0">
                <a:solidFill>
                  <a:srgbClr val="1A1B39"/>
                </a:solidFill>
                <a:effectLst/>
                <a:latin typeface="+mn-lt"/>
              </a:rPr>
              <a:t>Formula One developers </a:t>
            </a:r>
            <a:r>
              <a:rPr lang="en-GB" sz="2400" b="0" i="0" u="sng">
                <a:solidFill>
                  <a:srgbClr val="1A1B39"/>
                </a:solidFill>
                <a:effectLst/>
                <a:latin typeface="+mn-lt"/>
                <a:hlinkClick r:id="rId3"/>
              </a:rPr>
              <a:t>Williams Advanced Engineering</a:t>
            </a:r>
            <a:r>
              <a:rPr lang="en-GB" sz="2400" b="0" i="0">
                <a:solidFill>
                  <a:srgbClr val="1A1B39"/>
                </a:solidFill>
                <a:effectLst/>
                <a:latin typeface="+mn-lt"/>
              </a:rPr>
              <a:t> worked with an energy start up to solve the growing problem of cold energy for supermarkets.</a:t>
            </a:r>
          </a:p>
          <a:p>
            <a:pPr algn="l" fontAlgn="base"/>
            <a:endParaRPr lang="en-GB" sz="2400">
              <a:solidFill>
                <a:srgbClr val="1A1B39"/>
              </a:solidFill>
              <a:latin typeface="+mn-lt"/>
            </a:endParaRPr>
          </a:p>
          <a:p>
            <a:pPr algn="l" fontAlgn="base"/>
            <a:r>
              <a:rPr lang="en-GB" sz="2400" b="0" i="0">
                <a:solidFill>
                  <a:srgbClr val="1A1B39"/>
                </a:solidFill>
                <a:effectLst/>
                <a:latin typeface="+mn-lt"/>
              </a:rPr>
              <a:t>Supermarkets are thought to account for almost 10% of the UK’s total energy usage, so developing new technology to reduce the burden of cold energy is vital for reducing the UK’s energy use in the long term.</a:t>
            </a:r>
          </a:p>
          <a:p>
            <a:pPr algn="l" fontAlgn="base"/>
            <a:endParaRPr lang="en-GB" sz="2400" b="0" i="0">
              <a:solidFill>
                <a:srgbClr val="1A1B39"/>
              </a:solidFill>
              <a:effectLst/>
              <a:latin typeface="+mn-lt"/>
            </a:endParaRPr>
          </a:p>
          <a:p>
            <a:pPr algn="l" fontAlgn="base"/>
            <a:r>
              <a:rPr lang="en-GB" sz="2400" b="0" i="0">
                <a:solidFill>
                  <a:srgbClr val="1A1B39"/>
                </a:solidFill>
                <a:effectLst/>
                <a:latin typeface="+mn-lt"/>
              </a:rPr>
              <a:t>The partnership with </a:t>
            </a:r>
            <a:r>
              <a:rPr lang="en-GB" sz="2400" b="0" i="0">
                <a:solidFill>
                  <a:srgbClr val="1A1B39"/>
                </a:solidFill>
                <a:effectLst/>
                <a:latin typeface="+mn-lt"/>
                <a:hlinkClick r:id="rId4"/>
              </a:rPr>
              <a:t>Aerofoil Energy </a:t>
            </a:r>
            <a:r>
              <a:rPr lang="en-GB" sz="2400" b="0" i="0">
                <a:solidFill>
                  <a:srgbClr val="1A1B39"/>
                </a:solidFill>
                <a:effectLst/>
                <a:latin typeface="+mn-lt"/>
              </a:rPr>
              <a:t>aims to develop new aerodynamic devices to reduce fridge energy consumption by more than 40%, with the partners having already worked together on producing new aerofoils for fridge flow technologies.</a:t>
            </a:r>
          </a:p>
          <a:p>
            <a:pPr algn="l" fontAlgn="base"/>
            <a:r>
              <a:rPr lang="en-GB" sz="2400" b="0" i="0">
                <a:solidFill>
                  <a:srgbClr val="1A1B39"/>
                </a:solidFill>
                <a:effectLst/>
                <a:latin typeface="+mn-lt"/>
              </a:rPr>
              <a:t>Sainsbury’s is trailed the product as part of its aim to reduce operational emissions by 30%.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mn-lt"/>
            </a:endParaRPr>
          </a:p>
        </p:txBody>
      </p:sp>
    </p:spTree>
    <p:extLst>
      <p:ext uri="{BB962C8B-B14F-4D97-AF65-F5344CB8AC3E}">
        <p14:creationId xmlns:p14="http://schemas.microsoft.com/office/powerpoint/2010/main" val="1602827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69102B94-5B9C-5869-4106-5BED32E715AF}"/>
              </a:ext>
            </a:extLst>
          </p:cNvPr>
          <p:cNvSpPr>
            <a:spLocks noChangeArrowheads="1"/>
          </p:cNvSpPr>
          <p:nvPr/>
        </p:nvSpPr>
        <p:spPr bwMode="auto">
          <a:xfrm>
            <a:off x="1861465" y="55762"/>
            <a:ext cx="10153325" cy="62786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fontAlgn="base"/>
            <a:br>
              <a:rPr kumimoji="0" lang="en-US" altLang="en-US" sz="2400" b="0" i="0" u="sng" strike="noStrike" cap="none" normalizeH="0" baseline="0">
                <a:ln>
                  <a:noFill/>
                </a:ln>
                <a:solidFill>
                  <a:srgbClr val="1A1B39"/>
                </a:solidFill>
                <a:effectLst/>
                <a:latin typeface="+mn-lt"/>
                <a:hlinkClick r:id="rId2"/>
              </a:rPr>
            </a:br>
            <a:r>
              <a:rPr lang="en-US" altLang="en-US" sz="2400" b="1">
                <a:solidFill>
                  <a:srgbClr val="0B582E"/>
                </a:solidFill>
                <a:latin typeface="+mn-lt"/>
              </a:rPr>
              <a:t>COLLABORATION IN ACTION EXAMPLES</a:t>
            </a:r>
            <a:r>
              <a:rPr kumimoji="0" lang="en-US" altLang="en-US" sz="2400" b="0" i="0" u="none" strike="noStrike" cap="none" normalizeH="0" baseline="0">
                <a:ln>
                  <a:noFill/>
                </a:ln>
                <a:solidFill>
                  <a:srgbClr val="0B582E"/>
                </a:solidFill>
                <a:effectLst/>
                <a:latin typeface="+mn-lt"/>
              </a:rPr>
              <a:t> </a:t>
            </a:r>
            <a:r>
              <a:rPr kumimoji="0" lang="en-US" altLang="en-US" sz="2400" b="1" i="0" u="none" strike="noStrike" cap="none" normalizeH="0" baseline="0">
                <a:ln>
                  <a:noFill/>
                </a:ln>
                <a:solidFill>
                  <a:srgbClr val="0B582E"/>
                </a:solidFill>
                <a:effectLst/>
                <a:latin typeface="+mn-lt"/>
              </a:rPr>
              <a:t>-</a:t>
            </a:r>
            <a:r>
              <a:rPr lang="en-GB" sz="2400" b="0" i="0" u="sng">
                <a:solidFill>
                  <a:srgbClr val="FF8600"/>
                </a:solidFill>
                <a:effectLst/>
                <a:latin typeface="+mn-lt"/>
                <a:hlinkClick r:id="rId3"/>
              </a:rPr>
              <a:t> Timberland drives shoe sustainability with recycled tyres</a:t>
            </a:r>
            <a:endParaRPr lang="en-GB" sz="2400" b="0" i="0">
              <a:solidFill>
                <a:srgbClr val="1A1B39"/>
              </a:solidFill>
              <a:effectLst/>
              <a:latin typeface="+mn-lt"/>
            </a:endParaRPr>
          </a:p>
          <a:p>
            <a:pPr algn="l" fontAlgn="base"/>
            <a:r>
              <a:rPr lang="en-GB" sz="2400" b="0" i="0">
                <a:solidFill>
                  <a:srgbClr val="1A1B39"/>
                </a:solidFill>
                <a:effectLst/>
                <a:latin typeface="+mn-lt"/>
              </a:rPr>
              <a:t> </a:t>
            </a:r>
          </a:p>
          <a:p>
            <a:pPr algn="l" fontAlgn="base"/>
            <a:r>
              <a:rPr lang="en-GB" sz="2400" b="0" i="0">
                <a:solidFill>
                  <a:srgbClr val="1A1B39"/>
                </a:solidFill>
                <a:effectLst/>
                <a:latin typeface="+mn-lt"/>
              </a:rPr>
              <a:t>Out-door clothing producer Timberland found a new source for the rubber in its shoes in recycled tyres from tyre manufacturer </a:t>
            </a:r>
            <a:r>
              <a:rPr lang="en-GB" sz="2400" b="0" i="0">
                <a:solidFill>
                  <a:srgbClr val="1A1B39"/>
                </a:solidFill>
                <a:effectLst/>
                <a:latin typeface="+mn-lt"/>
                <a:hlinkClick r:id="rId4"/>
              </a:rPr>
              <a:t>Omni United.</a:t>
            </a:r>
            <a:endParaRPr lang="en-GB" sz="2400" b="0" i="0">
              <a:solidFill>
                <a:srgbClr val="1A1B39"/>
              </a:solidFill>
              <a:effectLst/>
              <a:latin typeface="+mn-lt"/>
            </a:endParaRPr>
          </a:p>
          <a:p>
            <a:pPr algn="l" fontAlgn="base"/>
            <a:endParaRPr lang="en-GB" sz="2400" b="0" i="0">
              <a:solidFill>
                <a:srgbClr val="1A1B39"/>
              </a:solidFill>
              <a:effectLst/>
              <a:latin typeface="+mn-lt"/>
            </a:endParaRPr>
          </a:p>
          <a:p>
            <a:pPr algn="l" fontAlgn="base"/>
            <a:r>
              <a:rPr lang="en-GB" sz="2400" b="0" i="0">
                <a:solidFill>
                  <a:srgbClr val="1A1B39"/>
                </a:solidFill>
                <a:effectLst/>
                <a:latin typeface="+mn-lt"/>
              </a:rPr>
              <a:t>The tyre and footwear industries are two of the largest users of virgin rubber, but the new range of tyres produced by Omni United would ensure no rubber goes to waste by setting them aside for reuse by Timberland under the new brand</a:t>
            </a:r>
            <a:r>
              <a:rPr lang="en-GB" sz="2400" b="0" i="0" u="sng">
                <a:solidFill>
                  <a:srgbClr val="1A1B39"/>
                </a:solidFill>
                <a:effectLst/>
                <a:latin typeface="+mn-lt"/>
                <a:hlinkClick r:id="rId5"/>
              </a:rPr>
              <a:t> Timberland Tires</a:t>
            </a:r>
            <a:r>
              <a:rPr lang="en-GB" sz="2400" b="0" i="0">
                <a:solidFill>
                  <a:srgbClr val="1A1B39"/>
                </a:solidFill>
                <a:effectLst/>
                <a:latin typeface="+mn-lt"/>
              </a:rPr>
              <a:t>.</a:t>
            </a:r>
          </a:p>
          <a:p>
            <a:pPr algn="l" fontAlgn="base"/>
            <a:endParaRPr lang="en-GB" sz="2400" b="0" i="0">
              <a:solidFill>
                <a:srgbClr val="1A1B39"/>
              </a:solidFill>
              <a:effectLst/>
              <a:latin typeface="+mn-lt"/>
            </a:endParaRPr>
          </a:p>
          <a:p>
            <a:pPr algn="l" fontAlgn="base"/>
            <a:r>
              <a:rPr lang="en-GB" sz="2400" b="0" i="0">
                <a:solidFill>
                  <a:srgbClr val="1A1B39"/>
                </a:solidFill>
                <a:effectLst/>
                <a:latin typeface="+mn-lt"/>
              </a:rPr>
              <a:t>Timberland president said the two businesses seemed “unlikely partners”, but highlighted: </a:t>
            </a:r>
            <a:r>
              <a:rPr lang="en-GB" sz="2400" b="1" i="1">
                <a:solidFill>
                  <a:srgbClr val="0B582E"/>
                </a:solidFill>
                <a:effectLst/>
                <a:latin typeface="+mn-lt"/>
              </a:rPr>
              <a:t>“Our shared values have given birth to tyres that express a lifestyle, deliver performance and safety, and prove that </a:t>
            </a:r>
            <a:r>
              <a:rPr lang="en-GB" sz="2400" b="1" i="1" u="sng">
                <a:solidFill>
                  <a:srgbClr val="0B582E"/>
                </a:solidFill>
                <a:effectLst/>
                <a:latin typeface="+mn-lt"/>
              </a:rPr>
              <a:t>sustainability can be so much more than a theory.</a:t>
            </a:r>
            <a:r>
              <a:rPr lang="en-GB" sz="2400" b="1" i="1">
                <a:solidFill>
                  <a:srgbClr val="0B582E"/>
                </a:solidFill>
                <a:effectLst/>
                <a:latin typeface="+mn-lt"/>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mn-lt"/>
            </a:endParaRPr>
          </a:p>
        </p:txBody>
      </p:sp>
    </p:spTree>
    <p:extLst>
      <p:ext uri="{BB962C8B-B14F-4D97-AF65-F5344CB8AC3E}">
        <p14:creationId xmlns:p14="http://schemas.microsoft.com/office/powerpoint/2010/main" val="3114434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69102B94-5B9C-5869-4106-5BED32E715AF}"/>
              </a:ext>
            </a:extLst>
          </p:cNvPr>
          <p:cNvSpPr>
            <a:spLocks noChangeArrowheads="1"/>
          </p:cNvSpPr>
          <p:nvPr/>
        </p:nvSpPr>
        <p:spPr bwMode="auto">
          <a:xfrm>
            <a:off x="1787037" y="98294"/>
            <a:ext cx="5581325" cy="62786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400" b="0" i="0" u="sng" strike="noStrike" cap="none" normalizeH="0" baseline="0">
                <a:ln>
                  <a:noFill/>
                </a:ln>
                <a:solidFill>
                  <a:srgbClr val="1A1B39"/>
                </a:solidFill>
                <a:effectLst/>
                <a:latin typeface="+mn-lt"/>
                <a:hlinkClick r:id="rId2"/>
              </a:rPr>
            </a:br>
            <a:r>
              <a:rPr lang="en-US" altLang="en-US" sz="2400" b="1">
                <a:solidFill>
                  <a:srgbClr val="0B582E"/>
                </a:solidFill>
                <a:latin typeface="+mn-lt"/>
              </a:rPr>
              <a:t>COLLABORATION IN ACTION EXAMPLES</a:t>
            </a:r>
            <a:r>
              <a:rPr kumimoji="0" lang="en-US" altLang="en-US" sz="2400" b="0" i="0" u="none" strike="noStrike" cap="none" normalizeH="0" baseline="0">
                <a:ln>
                  <a:noFill/>
                </a:ln>
                <a:solidFill>
                  <a:srgbClr val="0B582E"/>
                </a:solidFill>
                <a:effectLst/>
                <a:latin typeface="+mn-lt"/>
              </a:rPr>
              <a:t> </a:t>
            </a:r>
            <a:r>
              <a:rPr kumimoji="0" lang="en-US" altLang="en-US" sz="2400" b="1" i="0" u="none" strike="noStrike" cap="none" normalizeH="0" baseline="0">
                <a:ln>
                  <a:noFill/>
                </a:ln>
                <a:solidFill>
                  <a:srgbClr val="0B582E"/>
                </a:solidFill>
                <a:effectLst/>
                <a:latin typeface="+mn-lt"/>
              </a:rPr>
              <a:t>-</a:t>
            </a:r>
            <a:r>
              <a:rPr lang="en-GB" sz="2400" b="0" i="0">
                <a:solidFill>
                  <a:srgbClr val="1A1B39"/>
                </a:solidFill>
                <a:effectLst/>
                <a:latin typeface="Work Sans" pitchFamily="2" charset="0"/>
              </a:rPr>
              <a:t> </a:t>
            </a:r>
            <a:r>
              <a:rPr lang="en-GB" sz="2400" b="0" i="0" u="sng">
                <a:solidFill>
                  <a:srgbClr val="1A1B39"/>
                </a:solidFill>
                <a:effectLst/>
                <a:latin typeface="+mn-lt"/>
                <a:hlinkClick r:id="rId3"/>
              </a:rPr>
              <a:t>Mission Possible Partnership</a:t>
            </a:r>
            <a:r>
              <a:rPr lang="en-GB" sz="2400" b="0" i="0">
                <a:solidFill>
                  <a:srgbClr val="1A1B39"/>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GB" sz="2400">
              <a:solidFill>
                <a:srgbClr val="1A1B39"/>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2400" b="0" i="0">
                <a:solidFill>
                  <a:srgbClr val="1A1B39"/>
                </a:solidFill>
                <a:effectLst/>
                <a:latin typeface="+mn-lt"/>
              </a:rPr>
              <a:t>Some 400 heavy emitters from the transport and industrial sectors have formed the partnership aimed at accelerating the low-carbon transition, with financial backing from Amazon’s Jeff Bezos.</a:t>
            </a:r>
          </a:p>
          <a:p>
            <a:pPr marL="0" marR="0" lvl="0" indent="0" algn="l" defTabSz="914400" rtl="0" eaLnBrk="0" fontAlgn="base" latinLnBrk="0" hangingPunct="0">
              <a:lnSpc>
                <a:spcPct val="100000"/>
              </a:lnSpc>
              <a:spcBef>
                <a:spcPct val="0"/>
              </a:spcBef>
              <a:spcAft>
                <a:spcPct val="0"/>
              </a:spcAft>
              <a:buClrTx/>
              <a:buSzTx/>
              <a:buFontTx/>
              <a:buNone/>
              <a:tabLst/>
            </a:pPr>
            <a:endParaRPr lang="en-GB" sz="2400" b="0" i="0">
              <a:solidFill>
                <a:srgbClr val="1A1B39"/>
              </a:solidFill>
              <a:effectLst/>
              <a:latin typeface="+mn-lt"/>
            </a:endParaRPr>
          </a:p>
          <a:p>
            <a:pPr algn="l" fontAlgn="base"/>
            <a:r>
              <a:rPr lang="en-GB" sz="2400" b="0" i="0">
                <a:solidFill>
                  <a:srgbClr val="1A1B39"/>
                </a:solidFill>
                <a:effectLst/>
                <a:latin typeface="+mn-lt"/>
              </a:rPr>
              <a:t>Airbus, BASF, Boeing, Cargill, easyJet, Heathrow Airport, Royal DSM, Royal Dutch Shell and Volvo are </a:t>
            </a:r>
            <a:r>
              <a:rPr lang="en-GB" sz="2400" b="0" i="0" u="sng">
                <a:solidFill>
                  <a:srgbClr val="1A1B39"/>
                </a:solidFill>
                <a:effectLst/>
                <a:latin typeface="+mn-lt"/>
                <a:hlinkClick r:id="rId4"/>
              </a:rPr>
              <a:t>among the first corporate members of the Partnership</a:t>
            </a:r>
            <a:r>
              <a:rPr lang="en-GB" sz="2400" b="0" i="0">
                <a:solidFill>
                  <a:srgbClr val="1A1B39"/>
                </a:solidFill>
                <a:effectLst/>
                <a:latin typeface="+mn-lt"/>
              </a:rPr>
              <a:t>. The financial sector is also included Citi and Lloyds Register.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mn-lt"/>
            </a:endParaRPr>
          </a:p>
        </p:txBody>
      </p:sp>
      <p:pic>
        <p:nvPicPr>
          <p:cNvPr id="4" name="Picture 3">
            <a:extLst>
              <a:ext uri="{FF2B5EF4-FFF2-40B4-BE49-F238E27FC236}">
                <a16:creationId xmlns:a16="http://schemas.microsoft.com/office/drawing/2014/main" id="{0D7D27D7-2ADC-A10E-C1C2-D8D85D657958}"/>
              </a:ext>
            </a:extLst>
          </p:cNvPr>
          <p:cNvPicPr>
            <a:picLocks noChangeAspect="1"/>
          </p:cNvPicPr>
          <p:nvPr/>
        </p:nvPicPr>
        <p:blipFill>
          <a:blip r:embed="rId5"/>
          <a:stretch>
            <a:fillRect/>
          </a:stretch>
        </p:blipFill>
        <p:spPr>
          <a:xfrm>
            <a:off x="7474688" y="2562446"/>
            <a:ext cx="4642884" cy="1876911"/>
          </a:xfrm>
          <a:prstGeom prst="rect">
            <a:avLst/>
          </a:prstGeom>
        </p:spPr>
      </p:pic>
      <p:pic>
        <p:nvPicPr>
          <p:cNvPr id="6" name="Picture 5">
            <a:extLst>
              <a:ext uri="{FF2B5EF4-FFF2-40B4-BE49-F238E27FC236}">
                <a16:creationId xmlns:a16="http://schemas.microsoft.com/office/drawing/2014/main" id="{AC4EB92F-2BEF-56E4-A29D-7DC7737800B1}"/>
              </a:ext>
            </a:extLst>
          </p:cNvPr>
          <p:cNvPicPr>
            <a:picLocks noChangeAspect="1"/>
          </p:cNvPicPr>
          <p:nvPr/>
        </p:nvPicPr>
        <p:blipFill>
          <a:blip r:embed="rId6"/>
          <a:stretch>
            <a:fillRect/>
          </a:stretch>
        </p:blipFill>
        <p:spPr>
          <a:xfrm>
            <a:off x="8197396" y="969911"/>
            <a:ext cx="3024242" cy="1337354"/>
          </a:xfrm>
          <a:prstGeom prst="rect">
            <a:avLst/>
          </a:prstGeom>
        </p:spPr>
      </p:pic>
    </p:spTree>
    <p:extLst>
      <p:ext uri="{BB962C8B-B14F-4D97-AF65-F5344CB8AC3E}">
        <p14:creationId xmlns:p14="http://schemas.microsoft.com/office/powerpoint/2010/main" val="400501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69102B94-5B9C-5869-4106-5BED32E715AF}"/>
              </a:ext>
            </a:extLst>
          </p:cNvPr>
          <p:cNvSpPr>
            <a:spLocks noChangeArrowheads="1"/>
          </p:cNvSpPr>
          <p:nvPr/>
        </p:nvSpPr>
        <p:spPr bwMode="auto">
          <a:xfrm>
            <a:off x="1861465" y="69202"/>
            <a:ext cx="10153325" cy="701730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400" b="0" i="0" u="sng" strike="noStrike" cap="none" normalizeH="0" baseline="0">
                <a:ln>
                  <a:noFill/>
                </a:ln>
                <a:solidFill>
                  <a:srgbClr val="1A1B39"/>
                </a:solidFill>
                <a:effectLst/>
                <a:latin typeface="+mn-lt"/>
                <a:hlinkClick r:id="rId2"/>
              </a:rPr>
            </a:br>
            <a:r>
              <a:rPr lang="en-US" altLang="en-US" sz="2400" b="1">
                <a:solidFill>
                  <a:srgbClr val="0B582E"/>
                </a:solidFill>
                <a:latin typeface="+mn-lt"/>
              </a:rPr>
              <a:t>COLLABORATION IN ACTION EXAMPLES</a:t>
            </a:r>
            <a:r>
              <a:rPr kumimoji="0" lang="en-US" altLang="en-US" sz="2400" b="0" i="0" u="none" strike="noStrike" cap="none" normalizeH="0" baseline="0">
                <a:ln>
                  <a:noFill/>
                </a:ln>
                <a:solidFill>
                  <a:srgbClr val="0B582E"/>
                </a:solidFill>
                <a:effectLst/>
                <a:latin typeface="+mn-lt"/>
              </a:rPr>
              <a:t> </a:t>
            </a:r>
            <a:r>
              <a:rPr kumimoji="0" lang="en-US" altLang="en-US" sz="2400" b="1" i="0" u="none" strike="noStrike" cap="none" normalizeH="0" baseline="0">
                <a:ln>
                  <a:noFill/>
                </a:ln>
                <a:solidFill>
                  <a:srgbClr val="0B582E"/>
                </a:solidFill>
                <a:effectLst/>
                <a:latin typeface="+mn-lt"/>
              </a:rPr>
              <a:t>- </a:t>
            </a:r>
            <a:r>
              <a:rPr lang="en-GB" sz="2400">
                <a:hlinkClick r:id="rId3"/>
              </a:rPr>
              <a:t>Race to Zero: Retailers forge new climate-focused collaboration - </a:t>
            </a:r>
            <a:r>
              <a:rPr lang="en-GB" sz="2400" err="1">
                <a:hlinkClick r:id="rId3"/>
              </a:rPr>
              <a:t>edie</a:t>
            </a:r>
            <a:endParaRPr kumimoji="0" lang="en-US" altLang="en-US" sz="2400" b="1" i="0" u="sng" strike="noStrike" cap="none" normalizeH="0" baseline="0">
              <a:ln>
                <a:noFill/>
              </a:ln>
              <a:solidFill>
                <a:srgbClr val="1A1B39"/>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a:solidFill>
                <a:srgbClr val="1A1B39"/>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2400">
                <a:solidFill>
                  <a:srgbClr val="1A1B39"/>
                </a:solidFill>
                <a:latin typeface="+mn-lt"/>
              </a:rPr>
              <a:t>H&amp;M Group, Walmart, Kingfisher and Ikea's parent company Ingka Group have launched a new initiative designed to help retailers collaborate in overcoming challenges on the transition to net-zero. The initiative is being operated in partnership with the World Business Council for Sustainable Development (WBCSD) and the COP26 High-Level Climate Action Champions initiative, as part of the </a:t>
            </a:r>
            <a:r>
              <a:rPr lang="en-GB" altLang="en-US" sz="2400">
                <a:solidFill>
                  <a:srgbClr val="1A1B39"/>
                </a:solidFill>
                <a:latin typeface="+mn-lt"/>
                <a:hlinkClick r:id="rId4"/>
              </a:rPr>
              <a:t>Race to Zero Breakthroughs scheme</a:t>
            </a:r>
            <a:r>
              <a:rPr lang="en-GB" altLang="en-US" sz="2400">
                <a:solidFill>
                  <a:srgbClr val="1A1B39"/>
                </a:solidFill>
                <a:latin typeface="+mn-lt"/>
              </a:rPr>
              <a:t>.</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2400">
              <a:solidFill>
                <a:srgbClr val="1A1B39"/>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2400">
                <a:solidFill>
                  <a:srgbClr val="1A1B39"/>
                </a:solidFill>
                <a:latin typeface="+mn-lt"/>
              </a:rPr>
              <a:t>The Race to Zero Breakthroughs aims to deliver near-term “tipping points” for decarbonisation in the world’s largest and most-emitting business sectors. Aside from retail, collaborations were floated for sectors including finance, water, aviation, energy and manufacturing.</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2400">
              <a:solidFill>
                <a:srgbClr val="1A1B39"/>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2400">
                <a:solidFill>
                  <a:srgbClr val="1A1B39"/>
                </a:solidFill>
                <a:latin typeface="+mn-lt"/>
              </a:rPr>
              <a:t>Just 5% of retail businesses – by total global industry revenues – have committed to reducing the emissions of their value chains in line with the Paris Agreement.</a:t>
            </a:r>
            <a:endParaRPr lang="en-US" altLang="en-US" sz="2400">
              <a:solidFill>
                <a:srgbClr val="1A1B39"/>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mn-lt"/>
            </a:endParaRPr>
          </a:p>
        </p:txBody>
      </p:sp>
    </p:spTree>
    <p:extLst>
      <p:ext uri="{BB962C8B-B14F-4D97-AF65-F5344CB8AC3E}">
        <p14:creationId xmlns:p14="http://schemas.microsoft.com/office/powerpoint/2010/main" val="3022633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4D29FE-569A-4F05-16BD-5438FC296C19}"/>
              </a:ext>
            </a:extLst>
          </p:cNvPr>
          <p:cNvSpPr>
            <a:spLocks noChangeArrowheads="1"/>
          </p:cNvSpPr>
          <p:nvPr/>
        </p:nvSpPr>
        <p:spPr bwMode="auto">
          <a:xfrm>
            <a:off x="1751682" y="374317"/>
            <a:ext cx="10146535" cy="61093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300" b="0" i="0" u="none" strike="noStrike" cap="none" normalizeH="0" baseline="0">
                <a:ln>
                  <a:noFill/>
                </a:ln>
                <a:solidFill>
                  <a:srgbClr val="312F30"/>
                </a:solidFill>
                <a:effectLst/>
                <a:latin typeface="+mn-lt"/>
              </a:rPr>
              <a:t>As we have seen,  </a:t>
            </a:r>
            <a:r>
              <a:rPr kumimoji="0" lang="en-US" altLang="en-US" sz="2300" b="0" i="0" u="sng" strike="noStrike" cap="none" normalizeH="0" baseline="0">
                <a:ln>
                  <a:noFill/>
                </a:ln>
                <a:solidFill>
                  <a:srgbClr val="333333"/>
                </a:solidFill>
                <a:effectLst/>
                <a:latin typeface="+mn-lt"/>
                <a:hlinkClick r:id="rId2"/>
              </a:rPr>
              <a:t>Corporate collaboration can drive</a:t>
            </a:r>
            <a:r>
              <a:rPr kumimoji="0" lang="en-US" altLang="en-US" sz="2300" b="0" i="0" u="none" strike="noStrike" cap="none" normalizeH="0" baseline="0">
                <a:ln>
                  <a:noFill/>
                </a:ln>
                <a:solidFill>
                  <a:srgbClr val="312F30"/>
                </a:solidFill>
                <a:effectLst/>
                <a:latin typeface="+mn-lt"/>
              </a:rPr>
              <a:t> exponentially greater impacts. It can foster innovative solutions, level the playing field, move an industry, raise expectations for partners, influence policy and catalyze change in myriad ways.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300" b="0" i="0" u="none" strike="noStrike" cap="none" normalizeH="0" baseline="0">
              <a:ln>
                <a:noFill/>
              </a:ln>
              <a:solidFill>
                <a:srgbClr val="312F3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300" b="0" i="0" u="none" strike="noStrike" cap="none" normalizeH="0" baseline="0">
                <a:ln>
                  <a:noFill/>
                </a:ln>
                <a:solidFill>
                  <a:srgbClr val="000000"/>
                </a:solidFill>
                <a:effectLst/>
                <a:latin typeface="+mn-lt"/>
                <a:hlinkClick r:id="rId3"/>
              </a:rPr>
              <a:t>BSR™ </a:t>
            </a:r>
            <a:r>
              <a:rPr kumimoji="0" lang="en-GB" altLang="en-US" sz="2300" b="0" i="0" u="none" strike="noStrike" cap="none" normalizeH="0" baseline="0">
                <a:ln>
                  <a:noFill/>
                </a:ln>
                <a:solidFill>
                  <a:srgbClr val="000000"/>
                </a:solidFill>
                <a:effectLst/>
                <a:latin typeface="+mn-lt"/>
              </a:rPr>
              <a:t>is a sustainable business network and consultancy focused on creating a world in which all people can thrive on a healthy planet. With offices in Asia, Europe, and North America, BSR™ provides its 300+ member companies with insight, advice, and collaborative initiatives to help them see a changing world more clearly, create long-term value, and scale impact. </a:t>
            </a:r>
            <a:r>
              <a:rPr kumimoji="0" lang="en-US" altLang="en-US" sz="2300" b="0" i="0" u="none" strike="noStrike" cap="none" normalizeH="0" baseline="0">
                <a:ln>
                  <a:noFill/>
                </a:ln>
                <a:solidFill>
                  <a:srgbClr val="312F30"/>
                </a:solidFill>
                <a:effectLst/>
                <a:latin typeface="+mn-lt"/>
              </a:rPr>
              <a:t>BSR recently launched </a:t>
            </a:r>
            <a:r>
              <a:rPr kumimoji="0" lang="en-US" altLang="en-US" sz="2300" b="0" i="0" u="sng" strike="noStrike" cap="none" normalizeH="0" baseline="0">
                <a:ln>
                  <a:noFill/>
                </a:ln>
                <a:solidFill>
                  <a:srgbClr val="333333"/>
                </a:solidFill>
                <a:effectLst/>
                <a:latin typeface="+mn-lt"/>
                <a:hlinkClick r:id="rId4"/>
              </a:rPr>
              <a:t>five new collaborative initiatives for member </a:t>
            </a:r>
            <a:r>
              <a:rPr kumimoji="0" lang="en-US" altLang="en-US" sz="2300" b="0" i="0" u="none" strike="noStrike" cap="none" normalizeH="0" baseline="0">
                <a:ln>
                  <a:noFill/>
                </a:ln>
                <a:solidFill>
                  <a:srgbClr val="312F30"/>
                </a:solidFill>
                <a:effectLst/>
                <a:latin typeface="+mn-lt"/>
              </a:rPr>
              <a:t>companies. In the spirit of collaboration, </a:t>
            </a:r>
            <a:r>
              <a:rPr kumimoji="0" lang="en-GB" altLang="en-US" sz="2300" b="0" i="0" u="none" strike="noStrike" cap="none" normalizeH="0" baseline="0">
                <a:ln>
                  <a:noFill/>
                </a:ln>
                <a:solidFill>
                  <a:srgbClr val="312F30"/>
                </a:solidFill>
                <a:effectLst/>
                <a:latin typeface="+mn-lt"/>
                <a:hlinkClick r:id="rId5"/>
              </a:rPr>
              <a:t>LAURA GITMAN, Chief Operating Officer, BSR </a:t>
            </a:r>
            <a:r>
              <a:rPr kumimoji="0" lang="en-GB" altLang="en-US" sz="2300" b="0" i="0" u="none" strike="noStrike" cap="none" normalizeH="0" baseline="0">
                <a:ln>
                  <a:noFill/>
                </a:ln>
                <a:solidFill>
                  <a:srgbClr val="312F30"/>
                </a:solidFill>
                <a:effectLst/>
                <a:latin typeface="+mn-lt"/>
              </a:rPr>
              <a:t>shared this excellent advice in </a:t>
            </a:r>
            <a:r>
              <a:rPr kumimoji="0" lang="en-GB" altLang="en-US" sz="2300" b="1" i="0" u="none" strike="noStrike" cap="none" normalizeH="0" baseline="0">
                <a:ln>
                  <a:noFill/>
                </a:ln>
                <a:solidFill>
                  <a:srgbClr val="297239"/>
                </a:solidFill>
                <a:effectLst/>
                <a:latin typeface="+mn-lt"/>
              </a:rPr>
              <a:t>6 STEPS</a:t>
            </a:r>
            <a:r>
              <a:rPr kumimoji="0" lang="en-US" altLang="en-US" sz="2300" b="1" i="0" u="none" strike="noStrike" cap="none" normalizeH="0" baseline="0">
                <a:ln>
                  <a:noFill/>
                </a:ln>
                <a:solidFill>
                  <a:srgbClr val="297239"/>
                </a:solidFill>
                <a:effectLst/>
                <a:latin typeface="+mn-lt"/>
              </a:rPr>
              <a:t>. </a:t>
            </a:r>
            <a:endParaRPr lang="en-US" altLang="en-US" sz="2300" b="1">
              <a:solidFill>
                <a:srgbClr val="297239"/>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300" b="0" i="0" u="none" strike="noStrike" cap="none" normalizeH="0" baseline="0">
              <a:ln>
                <a:noFill/>
              </a:ln>
              <a:solidFill>
                <a:srgbClr val="312F3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297239"/>
                </a:solidFill>
                <a:effectLst/>
                <a:latin typeface="+mn-lt"/>
              </a:rPr>
              <a:t>1. Don’t follow a template</a:t>
            </a:r>
            <a:endParaRPr kumimoji="0" lang="en-US" altLang="en-US" sz="2300" b="0" i="0" u="none" strike="noStrike" cap="none" normalizeH="0" baseline="0">
              <a:ln>
                <a:noFill/>
              </a:ln>
              <a:solidFill>
                <a:srgbClr val="297239"/>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300" b="0" i="0" u="none" strike="noStrike" cap="none" normalizeH="0" baseline="0">
                <a:ln>
                  <a:noFill/>
                </a:ln>
                <a:solidFill>
                  <a:srgbClr val="312F30"/>
                </a:solidFill>
                <a:effectLst/>
                <a:latin typeface="+mn-lt"/>
              </a:rPr>
              <a:t>Over the past decade, corporate sustainability collaborations have appeared to follow the same formula: Create industry solutions to a particular issue by forming an initiative with a multistakeholder governance structure. While these collaborations are important and powerful, they are not the only viable approach.</a:t>
            </a:r>
            <a:endParaRPr kumimoji="0" lang="en-US" altLang="en-US" sz="2300" b="0" i="0" u="none" strike="noStrike" cap="none" normalizeH="0" baseline="0">
              <a:ln>
                <a:noFill/>
              </a:ln>
              <a:solidFill>
                <a:schemeClr val="tx1"/>
              </a:solidFill>
              <a:effectLst/>
              <a:latin typeface="+mn-lt"/>
            </a:endParaRPr>
          </a:p>
        </p:txBody>
      </p:sp>
      <p:sp>
        <p:nvSpPr>
          <p:cNvPr id="4" name="AutoShape 2">
            <a:extLst>
              <a:ext uri="{FF2B5EF4-FFF2-40B4-BE49-F238E27FC236}">
                <a16:creationId xmlns:a16="http://schemas.microsoft.com/office/drawing/2014/main" id="{C7635AF7-14F4-3718-45CB-E120C4CDCA50}"/>
              </a:ext>
            </a:extLst>
          </p:cNvPr>
          <p:cNvSpPr>
            <a:spLocks noChangeAspect="1" noChangeArrowheads="1"/>
          </p:cNvSpPr>
          <p:nvPr/>
        </p:nvSpPr>
        <p:spPr bwMode="auto">
          <a:xfrm>
            <a:off x="34128075" y="952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Tree>
    <p:extLst>
      <p:ext uri="{BB962C8B-B14F-4D97-AF65-F5344CB8AC3E}">
        <p14:creationId xmlns:p14="http://schemas.microsoft.com/office/powerpoint/2010/main" val="1905380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4D29FE-569A-4F05-16BD-5438FC296C19}"/>
              </a:ext>
            </a:extLst>
          </p:cNvPr>
          <p:cNvSpPr>
            <a:spLocks noChangeArrowheads="1"/>
          </p:cNvSpPr>
          <p:nvPr/>
        </p:nvSpPr>
        <p:spPr bwMode="auto">
          <a:xfrm>
            <a:off x="1949985" y="274289"/>
            <a:ext cx="10025349" cy="63094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2400" b="0" i="0" u="none" strike="noStrike" cap="none" normalizeH="0" baseline="0">
                <a:ln>
                  <a:noFill/>
                </a:ln>
                <a:solidFill>
                  <a:srgbClr val="312F30"/>
                </a:solidFill>
                <a:effectLst/>
                <a:latin typeface="+mn-lt"/>
              </a:rPr>
              <a:t>There is a need for a wide variety of collaborations: some within an industry, some multi-industry, some multistakeholder. Some are focused on standards and implementation, others on learning and sharing. But there is no one right way.  For example, t</a:t>
            </a:r>
            <a:r>
              <a:rPr lang="en-US" altLang="en-US" sz="2400">
                <a:solidFill>
                  <a:srgbClr val="312F30"/>
                </a:solidFill>
                <a:latin typeface="+mn-lt"/>
              </a:rPr>
              <a:t>he</a:t>
            </a:r>
            <a:r>
              <a:rPr kumimoji="0" lang="en-US" altLang="en-US" sz="2400" b="0" i="0" u="none" strike="noStrike" cap="none" normalizeH="0" baseline="0">
                <a:ln>
                  <a:noFill/>
                </a:ln>
                <a:solidFill>
                  <a:srgbClr val="312F30"/>
                </a:solidFill>
                <a:effectLst/>
                <a:latin typeface="+mn-lt"/>
              </a:rPr>
              <a:t> </a:t>
            </a:r>
            <a:r>
              <a:rPr kumimoji="0" lang="en-US" altLang="en-US" sz="2400" b="0" i="0" u="sng" strike="noStrike" cap="none" normalizeH="0" baseline="0">
                <a:ln>
                  <a:noFill/>
                </a:ln>
                <a:solidFill>
                  <a:srgbClr val="333333"/>
                </a:solidFill>
                <a:effectLst/>
                <a:latin typeface="+mn-lt"/>
                <a:hlinkClick r:id="rId2"/>
              </a:rPr>
              <a:t>Electronic Industry Citizenship Coalition</a:t>
            </a:r>
            <a:r>
              <a:rPr kumimoji="0" lang="en-US" altLang="en-US" sz="2400" b="0" i="0" u="none" strike="noStrike" cap="none" normalizeH="0" baseline="0">
                <a:ln>
                  <a:noFill/>
                </a:ln>
                <a:solidFill>
                  <a:srgbClr val="312F30"/>
                </a:solidFill>
                <a:effectLst/>
                <a:latin typeface="+mn-lt"/>
              </a:rPr>
              <a:t> grew from 15 to more than 50 electronics companies and institutionalized its own industry only</a:t>
            </a:r>
            <a:r>
              <a:rPr lang="en-US" altLang="en-US" sz="2400">
                <a:solidFill>
                  <a:srgbClr val="312F30"/>
                </a:solidFill>
                <a:latin typeface="+mn-lt"/>
              </a:rPr>
              <a:t> entity. </a:t>
            </a:r>
            <a:r>
              <a:rPr kumimoji="0" lang="en-US" altLang="en-US" sz="2400" b="0" i="0" u="none" strike="noStrike" cap="none" normalizeH="0" baseline="0">
                <a:ln>
                  <a:noFill/>
                </a:ln>
                <a:solidFill>
                  <a:srgbClr val="312F30"/>
                </a:solidFill>
                <a:effectLst/>
                <a:latin typeface="+mn-lt"/>
              </a:rPr>
              <a:t>EICC members represent the entire industry, from retailers and electronics brands to contract manufacturers and raw materials suppliers as </a:t>
            </a:r>
            <a:r>
              <a:rPr kumimoji="0" lang="en-US" altLang="en-US" sz="2400" b="0" i="0" u="sng" strike="noStrike" cap="none" normalizeH="0" baseline="0">
                <a:ln>
                  <a:noFill/>
                </a:ln>
                <a:solidFill>
                  <a:srgbClr val="333333"/>
                </a:solidFill>
                <a:effectLst/>
                <a:latin typeface="+mn-lt"/>
                <a:hlinkClick r:id="rId3"/>
              </a:rPr>
              <a:t>collaboration needed was across the complete supply chain</a:t>
            </a:r>
            <a:r>
              <a:rPr lang="en-US" altLang="en-US" sz="2400">
                <a:solidFill>
                  <a:srgbClr val="312F30"/>
                </a:solidFill>
                <a:latin typeface="+mn-lt"/>
              </a:rPr>
              <a:t>. </a:t>
            </a:r>
          </a:p>
          <a:p>
            <a:endParaRPr kumimoji="0" lang="en-US" altLang="en-US" sz="2200" b="0" i="0" u="none" strike="noStrike" cap="none" normalizeH="0" baseline="0">
              <a:ln>
                <a:noFill/>
              </a:ln>
              <a:solidFill>
                <a:srgbClr val="312F3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297239"/>
                </a:solidFill>
                <a:effectLst/>
                <a:latin typeface="+mn-lt"/>
              </a:rPr>
              <a:t>2. Embrace good governance</a:t>
            </a:r>
            <a:endParaRPr kumimoji="0" lang="en-US" altLang="en-US" sz="2400" b="0" i="0" u="none" strike="noStrike" cap="none" normalizeH="0" baseline="0">
              <a:ln>
                <a:noFill/>
              </a:ln>
              <a:solidFill>
                <a:srgbClr val="297239"/>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312F30"/>
                </a:solidFill>
                <a:effectLst/>
                <a:latin typeface="+mn-lt"/>
              </a:rPr>
              <a:t>Regardless of what form they take; good governance is a critical part of improving performance or setting standards through formal collaborations. Take the time to define decision-making processes and roles, ensure sufficient administrative time and support staff and use effective meeting facilitation techniques. In some cases, this might mean hiring staff to ensure the long-term viability of the effort.</a:t>
            </a:r>
            <a:endParaRPr kumimoji="0" lang="en-US" altLang="en-US" sz="2400" b="0" i="0" u="none" strike="noStrike" cap="none" normalizeH="0" baseline="0">
              <a:ln>
                <a:noFill/>
              </a:ln>
              <a:solidFill>
                <a:schemeClr val="tx1"/>
              </a:solidFill>
              <a:effectLst/>
              <a:latin typeface="+mn-lt"/>
            </a:endParaRPr>
          </a:p>
          <a:p>
            <a:endParaRPr kumimoji="0" lang="en-US" altLang="en-US" sz="2200" b="0" i="0" u="none" strike="noStrike" cap="none" normalizeH="0" baseline="0">
              <a:ln>
                <a:noFill/>
              </a:ln>
              <a:solidFill>
                <a:schemeClr val="tx1"/>
              </a:solidFill>
              <a:effectLst/>
              <a:latin typeface="+mn-lt"/>
            </a:endParaRPr>
          </a:p>
        </p:txBody>
      </p:sp>
      <p:sp>
        <p:nvSpPr>
          <p:cNvPr id="4" name="AutoShape 2">
            <a:extLst>
              <a:ext uri="{FF2B5EF4-FFF2-40B4-BE49-F238E27FC236}">
                <a16:creationId xmlns:a16="http://schemas.microsoft.com/office/drawing/2014/main" id="{C7635AF7-14F4-3718-45CB-E120C4CDCA50}"/>
              </a:ext>
            </a:extLst>
          </p:cNvPr>
          <p:cNvSpPr>
            <a:spLocks noChangeAspect="1" noChangeArrowheads="1"/>
          </p:cNvSpPr>
          <p:nvPr/>
        </p:nvSpPr>
        <p:spPr bwMode="auto">
          <a:xfrm>
            <a:off x="34128075" y="952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Tree>
    <p:extLst>
      <p:ext uri="{BB962C8B-B14F-4D97-AF65-F5344CB8AC3E}">
        <p14:creationId xmlns:p14="http://schemas.microsoft.com/office/powerpoint/2010/main" val="1514205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4D29FE-569A-4F05-16BD-5438FC296C19}"/>
              </a:ext>
            </a:extLst>
          </p:cNvPr>
          <p:cNvSpPr>
            <a:spLocks noChangeArrowheads="1"/>
          </p:cNvSpPr>
          <p:nvPr/>
        </p:nvSpPr>
        <p:spPr bwMode="auto">
          <a:xfrm>
            <a:off x="1729648" y="612844"/>
            <a:ext cx="10025349" cy="56323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297239"/>
                </a:solidFill>
                <a:effectLst/>
                <a:latin typeface="+mn-lt"/>
              </a:rPr>
              <a:t>3. Take advantage of external pressure</a:t>
            </a:r>
            <a:endParaRPr kumimoji="0" lang="en-US" altLang="en-US" sz="2400" b="0" i="0" u="none" strike="noStrike" cap="none" normalizeH="0" baseline="0">
              <a:ln>
                <a:noFill/>
              </a:ln>
              <a:solidFill>
                <a:srgbClr val="297239"/>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sng" strike="noStrike" cap="none" normalizeH="0" baseline="0">
                <a:ln>
                  <a:noFill/>
                </a:ln>
                <a:solidFill>
                  <a:srgbClr val="333333"/>
                </a:solidFill>
                <a:effectLst/>
                <a:latin typeface="+mn-lt"/>
                <a:hlinkClick r:id="rId2"/>
              </a:rPr>
              <a:t>Collaboration can be challenging</a:t>
            </a:r>
            <a:r>
              <a:rPr kumimoji="0" lang="en-US" altLang="en-US" sz="2400" b="0" i="0" u="none" strike="noStrike" cap="none" normalizeH="0" baseline="0">
                <a:ln>
                  <a:noFill/>
                </a:ln>
                <a:solidFill>
                  <a:srgbClr val="312F30"/>
                </a:solidFill>
                <a:effectLst/>
                <a:latin typeface="+mn-lt"/>
              </a:rPr>
              <a:t> and sometimes needs to get an external push. The calamity at </a:t>
            </a:r>
            <a:r>
              <a:rPr kumimoji="0" lang="en-US" altLang="en-US" sz="2400" b="0" i="0" u="sng" strike="noStrike" cap="none" normalizeH="0" baseline="0">
                <a:ln>
                  <a:noFill/>
                </a:ln>
                <a:solidFill>
                  <a:srgbClr val="333333"/>
                </a:solidFill>
                <a:effectLst/>
                <a:latin typeface="+mn-lt"/>
                <a:hlinkClick r:id="rId3"/>
              </a:rPr>
              <a:t>Rana Plaza</a:t>
            </a:r>
            <a:r>
              <a:rPr kumimoji="0" lang="en-US" altLang="en-US" sz="2400" b="0" i="0" u="none" strike="noStrike" cap="none" normalizeH="0" baseline="0">
                <a:ln>
                  <a:noFill/>
                </a:ln>
                <a:solidFill>
                  <a:srgbClr val="312F30"/>
                </a:solidFill>
                <a:effectLst/>
                <a:latin typeface="+mn-lt"/>
              </a:rPr>
              <a:t> that killed more than 1,000 apparel workers in Bangladesh was both predictable and avoidable. But it spawned two new collaborative initiatives focused on systemic challenges to </a:t>
            </a:r>
            <a:r>
              <a:rPr kumimoji="0" lang="en-US" altLang="en-US" sz="2400" b="0" i="0" u="sng" strike="noStrike" cap="none" normalizeH="0" baseline="0">
                <a:ln>
                  <a:noFill/>
                </a:ln>
                <a:solidFill>
                  <a:srgbClr val="333333"/>
                </a:solidFill>
                <a:effectLst/>
                <a:latin typeface="+mn-lt"/>
                <a:hlinkClick r:id="rId4"/>
              </a:rPr>
              <a:t>health and safety within Bangladesh’s garment industry</a:t>
            </a:r>
            <a:r>
              <a:rPr lang="en-US" altLang="en-US" sz="2400">
                <a:solidFill>
                  <a:srgbClr val="312F30"/>
                </a:solidFill>
                <a:latin typeface="+mn-lt"/>
              </a:rPr>
              <a:t>, (social sustainability pillar from Module 1) </a:t>
            </a:r>
            <a:r>
              <a:rPr kumimoji="0" lang="en-US" altLang="en-US" sz="2400" b="0" i="0" u="none" strike="noStrike" cap="none" normalizeH="0" baseline="0">
                <a:ln>
                  <a:noFill/>
                </a:ln>
                <a:solidFill>
                  <a:srgbClr val="312F30"/>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a:solidFill>
                <a:srgbClr val="312F30"/>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297239"/>
                </a:solidFill>
                <a:effectLst/>
                <a:latin typeface="+mn-lt"/>
              </a:rPr>
              <a:t>4. Focus on the long term and recommit to your purpose</a:t>
            </a:r>
            <a:endParaRPr kumimoji="0" lang="en-US" altLang="en-US" sz="2400" b="0" i="0" u="none" strike="noStrike" cap="none" normalizeH="0" baseline="0">
              <a:ln>
                <a:noFill/>
              </a:ln>
              <a:solidFill>
                <a:srgbClr val="297239"/>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312F30"/>
                </a:solidFill>
                <a:effectLst/>
                <a:latin typeface="+mn-lt"/>
              </a:rPr>
              <a:t>Collaborations take a lot of compromise, and sometimes they require two steps backward just to take one step forward. As with any long-standing relationship, it’s important to focus on the long term and remember why the group came together in the first place. Assist members to remember the value they were seeking in that collaboration. That commitment provides a foundation for healthy debate and the motivation to push through the difficulties.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AutoShape 2">
            <a:extLst>
              <a:ext uri="{FF2B5EF4-FFF2-40B4-BE49-F238E27FC236}">
                <a16:creationId xmlns:a16="http://schemas.microsoft.com/office/drawing/2014/main" id="{C7635AF7-14F4-3718-45CB-E120C4CDCA50}"/>
              </a:ext>
            </a:extLst>
          </p:cNvPr>
          <p:cNvSpPr>
            <a:spLocks noChangeAspect="1" noChangeArrowheads="1"/>
          </p:cNvSpPr>
          <p:nvPr/>
        </p:nvSpPr>
        <p:spPr bwMode="auto">
          <a:xfrm>
            <a:off x="34128075" y="952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Tree>
    <p:extLst>
      <p:ext uri="{BB962C8B-B14F-4D97-AF65-F5344CB8AC3E}">
        <p14:creationId xmlns:p14="http://schemas.microsoft.com/office/powerpoint/2010/main" val="1106677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4D29FE-569A-4F05-16BD-5438FC296C19}"/>
              </a:ext>
            </a:extLst>
          </p:cNvPr>
          <p:cNvSpPr>
            <a:spLocks noChangeArrowheads="1"/>
          </p:cNvSpPr>
          <p:nvPr/>
        </p:nvSpPr>
        <p:spPr bwMode="auto">
          <a:xfrm>
            <a:off x="1949985" y="612844"/>
            <a:ext cx="10025349" cy="56323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r>
              <a:rPr lang="en-GB" sz="2400" b="1" i="0">
                <a:solidFill>
                  <a:srgbClr val="297239"/>
                </a:solidFill>
                <a:effectLst/>
                <a:latin typeface="+mn-lt"/>
              </a:rPr>
              <a:t>5. Know when to move on. </a:t>
            </a:r>
          </a:p>
          <a:p>
            <a:pPr algn="l"/>
            <a:r>
              <a:rPr lang="en-GB" sz="2400" b="0" i="0">
                <a:solidFill>
                  <a:srgbClr val="000000"/>
                </a:solidFill>
                <a:effectLst/>
                <a:latin typeface="proxima-nova"/>
              </a:rPr>
              <a:t>Often, we associate ending an effort with failure, when it’s actually a sign of success. Every group should review progress annually and assess whether it makes sense to continue. For three years, Laura led the Licensing Working Group, which comprised media and entertainment companies focused on helping licensees improve their social and environmental performance. The group achieved a lot and then asked, “Now what?” They recognized that they had accomplished our goals, and the next step was for individual companies to integrate the lessons. So, they sunset the group. Too often groups in similar situations struggle to find a purpose to stay together. Instead, we should celebrate these endings, as there is plenty more work to do in other areas.</a:t>
            </a:r>
          </a:p>
          <a:p>
            <a:pPr algn="l"/>
            <a:endParaRPr lang="en-GB" sz="2400" b="0" i="0">
              <a:solidFill>
                <a:srgbClr val="6E6E6E"/>
              </a:solidFill>
              <a:effectLst/>
              <a:latin typeface="proxima-nova"/>
            </a:endParaRPr>
          </a:p>
          <a:p>
            <a:pPr algn="l"/>
            <a:r>
              <a:rPr lang="en-GB" sz="2400" b="1" i="0">
                <a:solidFill>
                  <a:srgbClr val="297239"/>
                </a:solidFill>
                <a:effectLst/>
                <a:latin typeface="proxima-nova"/>
              </a:rPr>
              <a:t>6. Be open to informal collaboration. </a:t>
            </a:r>
          </a:p>
          <a:p>
            <a:pPr algn="l"/>
            <a:r>
              <a:rPr lang="en-GB" sz="2400" b="0" i="0">
                <a:solidFill>
                  <a:srgbClr val="000000"/>
                </a:solidFill>
                <a:effectLst/>
                <a:latin typeface="proxima-nova"/>
              </a:rPr>
              <a:t>Many informal networks play an important role in collaboration as well.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312F30"/>
                </a:solidFill>
                <a:effectLst/>
                <a:latin typeface="+mn-l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AutoShape 2">
            <a:extLst>
              <a:ext uri="{FF2B5EF4-FFF2-40B4-BE49-F238E27FC236}">
                <a16:creationId xmlns:a16="http://schemas.microsoft.com/office/drawing/2014/main" id="{C7635AF7-14F4-3718-45CB-E120C4CDCA50}"/>
              </a:ext>
            </a:extLst>
          </p:cNvPr>
          <p:cNvSpPr>
            <a:spLocks noChangeAspect="1" noChangeArrowheads="1"/>
          </p:cNvSpPr>
          <p:nvPr/>
        </p:nvSpPr>
        <p:spPr bwMode="auto">
          <a:xfrm>
            <a:off x="34128075" y="952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Tree>
    <p:extLst>
      <p:ext uri="{BB962C8B-B14F-4D97-AF65-F5344CB8AC3E}">
        <p14:creationId xmlns:p14="http://schemas.microsoft.com/office/powerpoint/2010/main" val="3166183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3546F-5B7F-A342-89F1-B5EDCB77B6F6}"/>
              </a:ext>
            </a:extLst>
          </p:cNvPr>
          <p:cNvSpPr>
            <a:spLocks noGrp="1"/>
          </p:cNvSpPr>
          <p:nvPr>
            <p:ph type="body" sz="quarter" idx="18"/>
          </p:nvPr>
        </p:nvSpPr>
        <p:spPr>
          <a:xfrm>
            <a:off x="1969922" y="1658656"/>
            <a:ext cx="9991705" cy="3540688"/>
          </a:xfrm>
        </p:spPr>
        <p:txBody>
          <a:bodyPr>
            <a:normAutofit fontScale="25000" lnSpcReduction="20000"/>
          </a:bodyPr>
          <a:lstStyle/>
          <a:p>
            <a:pPr marL="0" indent="0" algn="l" fontAlgn="base">
              <a:lnSpc>
                <a:spcPct val="120000"/>
              </a:lnSpc>
            </a:pPr>
            <a:r>
              <a:rPr lang="en-GB" sz="9600" b="1" i="0">
                <a:solidFill>
                  <a:srgbClr val="297239"/>
                </a:solidFill>
                <a:effectLst/>
              </a:rPr>
              <a:t>KEY INSIGHTS FROM EXPERIENCED COLLABORATORS</a:t>
            </a:r>
          </a:p>
          <a:p>
            <a:pPr marL="571500" indent="-571500" fontAlgn="base">
              <a:lnSpc>
                <a:spcPct val="120000"/>
              </a:lnSpc>
              <a:buFont typeface="Arial" panose="020B0604020202020204" pitchFamily="34" charset="0"/>
              <a:buChar char="•"/>
            </a:pPr>
            <a:r>
              <a:rPr lang="en-GB" sz="9600" b="0" i="0">
                <a:solidFill>
                  <a:srgbClr val="000000"/>
                </a:solidFill>
                <a:effectLst/>
              </a:rPr>
              <a:t>Most collaborations start small. Designing the membership criteria to accommodate future growth, new partners, and cross-industry participation is important in order to increase the future impact of the collaboration and attract a good mix of partners with valuable expertise and capabilities.</a:t>
            </a:r>
            <a:endParaRPr lang="en-GB" sz="9600">
              <a:solidFill>
                <a:srgbClr val="484835"/>
              </a:solidFill>
            </a:endParaRPr>
          </a:p>
          <a:p>
            <a:pPr marL="571500" indent="-571500" fontAlgn="base">
              <a:lnSpc>
                <a:spcPct val="120000"/>
              </a:lnSpc>
              <a:buFont typeface="Arial" panose="020B0604020202020204" pitchFamily="34" charset="0"/>
              <a:buChar char="•"/>
            </a:pPr>
            <a:r>
              <a:rPr lang="en-GB" sz="9600" b="0" i="0">
                <a:solidFill>
                  <a:srgbClr val="000000"/>
                </a:solidFill>
                <a:effectLst/>
              </a:rPr>
              <a:t>Successful collaborations evolve and attract new partners. </a:t>
            </a:r>
          </a:p>
          <a:p>
            <a:pPr marL="571500" indent="-571500" fontAlgn="base">
              <a:lnSpc>
                <a:spcPct val="120000"/>
              </a:lnSpc>
              <a:buFont typeface="Arial" panose="020B0604020202020204" pitchFamily="34" charset="0"/>
              <a:buChar char="•"/>
            </a:pPr>
            <a:r>
              <a:rPr lang="en-GB" sz="9600" b="0" i="0">
                <a:solidFill>
                  <a:srgbClr val="000000"/>
                </a:solidFill>
                <a:effectLst/>
              </a:rPr>
              <a:t>Membership criteria should define the expected contributions from each member such as financial support, human resources, time, and intellectual property. </a:t>
            </a:r>
            <a:r>
              <a:rPr lang="en-GB" sz="9600">
                <a:solidFill>
                  <a:srgbClr val="000000"/>
                </a:solidFill>
              </a:rPr>
              <a:t>A</a:t>
            </a:r>
            <a:r>
              <a:rPr lang="en-GB" sz="9600" b="0" i="0">
                <a:solidFill>
                  <a:srgbClr val="000000"/>
                </a:solidFill>
                <a:effectLst/>
              </a:rPr>
              <a:t>n ad-hoc volunteer approach to resources and time may create disproportionate commitment and, therefore, tension among members.</a:t>
            </a:r>
          </a:p>
          <a:p>
            <a:pPr marL="571500" indent="-571500" fontAlgn="base">
              <a:lnSpc>
                <a:spcPct val="120000"/>
              </a:lnSpc>
              <a:buFont typeface="Arial" panose="020B0604020202020204" pitchFamily="34" charset="0"/>
              <a:buChar char="•"/>
            </a:pPr>
            <a:r>
              <a:rPr lang="en-GB" sz="9600" b="0" i="0">
                <a:solidFill>
                  <a:srgbClr val="000000"/>
                </a:solidFill>
                <a:effectLst/>
              </a:rPr>
              <a:t>Financial contribution models can be as diverse as the different collaboration models. Members may pay the same participation fee or provide tiered contributions depending on size, membership status, level of participation, or other criteria.</a:t>
            </a:r>
          </a:p>
          <a:p>
            <a:pPr marL="571500" indent="-571500" fontAlgn="base">
              <a:buFont typeface="Arial" panose="020B0604020202020204" pitchFamily="34" charset="0"/>
              <a:buChar char="•"/>
            </a:pPr>
            <a:endParaRPr lang="en-GB" b="0" i="0">
              <a:solidFill>
                <a:srgbClr val="484835"/>
              </a:solidFill>
              <a:effectLst/>
              <a:latin typeface="ProximaNova"/>
            </a:endParaRPr>
          </a:p>
        </p:txBody>
      </p:sp>
    </p:spTree>
    <p:extLst>
      <p:ext uri="{BB962C8B-B14F-4D97-AF65-F5344CB8AC3E}">
        <p14:creationId xmlns:p14="http://schemas.microsoft.com/office/powerpoint/2010/main" val="3468071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3546F-5B7F-A342-89F1-B5EDCB77B6F6}"/>
              </a:ext>
            </a:extLst>
          </p:cNvPr>
          <p:cNvSpPr>
            <a:spLocks noGrp="1"/>
          </p:cNvSpPr>
          <p:nvPr>
            <p:ph type="body" sz="quarter" idx="18"/>
          </p:nvPr>
        </p:nvSpPr>
        <p:spPr>
          <a:xfrm>
            <a:off x="1852965" y="1658656"/>
            <a:ext cx="9646298" cy="3540688"/>
          </a:xfrm>
        </p:spPr>
        <p:txBody>
          <a:bodyPr>
            <a:normAutofit fontScale="25000" lnSpcReduction="20000"/>
          </a:bodyPr>
          <a:lstStyle/>
          <a:p>
            <a:pPr marL="0" indent="0" algn="l" fontAlgn="base"/>
            <a:r>
              <a:rPr lang="en-GB" sz="9600" b="1" i="0">
                <a:solidFill>
                  <a:srgbClr val="297239"/>
                </a:solidFill>
                <a:effectLst/>
              </a:rPr>
              <a:t>KEY INSIGHTS FROM EXPERIENCED COLLABORATORS</a:t>
            </a:r>
          </a:p>
          <a:p>
            <a:pPr marL="571500" indent="-571500" fontAlgn="base">
              <a:lnSpc>
                <a:spcPct val="120000"/>
              </a:lnSpc>
              <a:buFont typeface="Arial" panose="020B0604020202020204" pitchFamily="34" charset="0"/>
              <a:buChar char="•"/>
            </a:pPr>
            <a:r>
              <a:rPr lang="en-GB" sz="9600" b="0" i="0">
                <a:solidFill>
                  <a:srgbClr val="000000"/>
                </a:solidFill>
                <a:effectLst/>
              </a:rPr>
              <a:t>Transparent communication within the partner organizations, among partners, and externally with stakeholders supports the success of the collaboration.</a:t>
            </a:r>
          </a:p>
          <a:p>
            <a:pPr marL="571500" indent="-571500" fontAlgn="base">
              <a:lnSpc>
                <a:spcPct val="120000"/>
              </a:lnSpc>
              <a:buFont typeface="Arial" panose="020B0604020202020204" pitchFamily="34" charset="0"/>
              <a:buChar char="•"/>
            </a:pPr>
            <a:r>
              <a:rPr lang="en-GB" sz="9600" b="0" i="0">
                <a:solidFill>
                  <a:srgbClr val="000000"/>
                </a:solidFill>
                <a:effectLst/>
              </a:rPr>
              <a:t>Every collaboration has numerous stakeholders with different motivations, agendas, and areas of influence. Mapping them is important to identify stakeholders who are interested in solving problems. Engaging these stakeholders, interested in finding solutions, helps the collaboration make progress, establish credibility, and find trusted partners to spread its story. Convening a circle of “critical friends” from academia, </a:t>
            </a:r>
            <a:r>
              <a:rPr lang="en-GB" sz="9600" b="0" i="0" err="1">
                <a:solidFill>
                  <a:srgbClr val="000000"/>
                </a:solidFill>
                <a:effectLst/>
              </a:rPr>
              <a:t>nonprofits</a:t>
            </a:r>
            <a:r>
              <a:rPr lang="en-GB" sz="9600" b="0" i="0">
                <a:solidFill>
                  <a:srgbClr val="000000"/>
                </a:solidFill>
                <a:effectLst/>
              </a:rPr>
              <a:t>, media, and standard setters (a concept developed by Richard Ellis, VP CSR </a:t>
            </a:r>
            <a:r>
              <a:rPr lang="en-GB" sz="9600" b="0" i="0" u="none" strike="noStrike">
                <a:solidFill>
                  <a:srgbClr val="2F7AAA"/>
                </a:solidFill>
                <a:effectLst/>
                <a:hlinkClick r:id="rId2"/>
              </a:rPr>
              <a:t>Walgreens Boots Alliance</a:t>
            </a:r>
            <a:r>
              <a:rPr lang="en-GB" sz="9600" b="0" i="0">
                <a:solidFill>
                  <a:srgbClr val="000000"/>
                </a:solidFill>
                <a:effectLst/>
              </a:rPr>
              <a:t>) is highly valuable because of their different capabilities, technical expertise, and perspective. Successful collaborations not only educate stakeholders, but also are about creating a shared vision and partnering with them</a:t>
            </a:r>
            <a:endParaRPr lang="en-GB" sz="9600" b="0" i="0">
              <a:solidFill>
                <a:srgbClr val="484835"/>
              </a:solidFill>
              <a:effectLst/>
            </a:endParaRPr>
          </a:p>
          <a:p>
            <a:pPr marL="571500" indent="-571500" fontAlgn="base">
              <a:buFont typeface="Arial" panose="020B0604020202020204" pitchFamily="34" charset="0"/>
              <a:buChar char="•"/>
            </a:pPr>
            <a:endParaRPr lang="en-GB" b="0" i="0">
              <a:solidFill>
                <a:srgbClr val="484835"/>
              </a:solidFill>
              <a:effectLst/>
              <a:latin typeface="ProximaNova"/>
            </a:endParaRPr>
          </a:p>
        </p:txBody>
      </p:sp>
    </p:spTree>
    <p:extLst>
      <p:ext uri="{BB962C8B-B14F-4D97-AF65-F5344CB8AC3E}">
        <p14:creationId xmlns:p14="http://schemas.microsoft.com/office/powerpoint/2010/main" val="562082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B1D17C-636F-5140-A8D0-F52811291F13}"/>
              </a:ext>
            </a:extLst>
          </p:cNvPr>
          <p:cNvSpPr>
            <a:spLocks noGrp="1"/>
          </p:cNvSpPr>
          <p:nvPr>
            <p:ph type="body" sz="quarter" idx="15"/>
          </p:nvPr>
        </p:nvSpPr>
        <p:spPr/>
        <p:txBody>
          <a:bodyPr/>
          <a:lstStyle/>
          <a:p>
            <a:r>
              <a:rPr lang="en-US"/>
              <a:t>01</a:t>
            </a:r>
          </a:p>
        </p:txBody>
      </p:sp>
      <p:sp>
        <p:nvSpPr>
          <p:cNvPr id="24" name="Text Placeholder 23">
            <a:extLst>
              <a:ext uri="{FF2B5EF4-FFF2-40B4-BE49-F238E27FC236}">
                <a16:creationId xmlns:a16="http://schemas.microsoft.com/office/drawing/2014/main" id="{C655338C-A2AF-C84A-9163-168E86EA6B78}"/>
              </a:ext>
            </a:extLst>
          </p:cNvPr>
          <p:cNvSpPr>
            <a:spLocks noGrp="1"/>
          </p:cNvSpPr>
          <p:nvPr>
            <p:ph type="body" sz="quarter" idx="18"/>
          </p:nvPr>
        </p:nvSpPr>
        <p:spPr>
          <a:xfrm>
            <a:off x="6848228" y="1143458"/>
            <a:ext cx="4306395" cy="3655533"/>
          </a:xfrm>
        </p:spPr>
        <p:txBody>
          <a:bodyPr vert="horz" lIns="91440" tIns="45720" rIns="91440" bIns="45720" rtlCol="0" anchor="t">
            <a:normAutofit/>
          </a:bodyPr>
          <a:lstStyle/>
          <a:p>
            <a:pPr marL="0" indent="0"/>
            <a:r>
              <a:rPr lang="en-US" dirty="0">
                <a:cs typeface="Calibri"/>
              </a:rPr>
              <a:t>Our final module explores how SMEs can make a lasting impact by focusing on the multiplier power of collaborations in achieving systematic change. </a:t>
            </a:r>
          </a:p>
        </p:txBody>
      </p:sp>
      <p:sp>
        <p:nvSpPr>
          <p:cNvPr id="23" name="Text Placeholder 22">
            <a:extLst>
              <a:ext uri="{FF2B5EF4-FFF2-40B4-BE49-F238E27FC236}">
                <a16:creationId xmlns:a16="http://schemas.microsoft.com/office/drawing/2014/main" id="{2ACB6348-A107-CA4A-A4A2-9F5CA7739F93}"/>
              </a:ext>
            </a:extLst>
          </p:cNvPr>
          <p:cNvSpPr>
            <a:spLocks noGrp="1"/>
          </p:cNvSpPr>
          <p:nvPr>
            <p:ph type="body" sz="quarter" idx="16"/>
          </p:nvPr>
        </p:nvSpPr>
        <p:spPr>
          <a:xfrm>
            <a:off x="6848229" y="-58159"/>
            <a:ext cx="4342424" cy="1473164"/>
          </a:xfrm>
        </p:spPr>
        <p:txBody>
          <a:bodyPr/>
          <a:lstStyle/>
          <a:p>
            <a:r>
              <a:rPr lang="en-US"/>
              <a:t>Module 6</a:t>
            </a:r>
          </a:p>
        </p:txBody>
      </p:sp>
      <p:sp>
        <p:nvSpPr>
          <p:cNvPr id="5" name="Text Placeholder 4">
            <a:extLst>
              <a:ext uri="{FF2B5EF4-FFF2-40B4-BE49-F238E27FC236}">
                <a16:creationId xmlns:a16="http://schemas.microsoft.com/office/drawing/2014/main" id="{57CFEBEE-F439-5941-9B36-AE0B80561526}"/>
              </a:ext>
            </a:extLst>
          </p:cNvPr>
          <p:cNvSpPr>
            <a:spLocks noGrp="1"/>
          </p:cNvSpPr>
          <p:nvPr>
            <p:ph type="body" sz="quarter" idx="19"/>
          </p:nvPr>
        </p:nvSpPr>
        <p:spPr/>
        <p:txBody>
          <a:bodyPr>
            <a:normAutofit/>
          </a:bodyPr>
          <a:lstStyle/>
          <a:p>
            <a:r>
              <a:rPr lang="en-US"/>
              <a:t>02</a:t>
            </a:r>
          </a:p>
        </p:txBody>
      </p:sp>
      <p:sp>
        <p:nvSpPr>
          <p:cNvPr id="6" name="Text Placeholder 5">
            <a:extLst>
              <a:ext uri="{FF2B5EF4-FFF2-40B4-BE49-F238E27FC236}">
                <a16:creationId xmlns:a16="http://schemas.microsoft.com/office/drawing/2014/main" id="{5F3BE127-1972-2149-A871-7EDBFF4C6509}"/>
              </a:ext>
            </a:extLst>
          </p:cNvPr>
          <p:cNvSpPr>
            <a:spLocks noGrp="1"/>
          </p:cNvSpPr>
          <p:nvPr>
            <p:ph type="body" sz="quarter" idx="20"/>
          </p:nvPr>
        </p:nvSpPr>
        <p:spPr>
          <a:xfrm>
            <a:off x="1129112" y="524362"/>
            <a:ext cx="4964818" cy="720000"/>
          </a:xfrm>
        </p:spPr>
        <p:txBody>
          <a:bodyPr/>
          <a:lstStyle/>
          <a:p>
            <a:r>
              <a:rPr lang="en-US"/>
              <a:t>Collaborating for Sustainable Success</a:t>
            </a:r>
          </a:p>
        </p:txBody>
      </p:sp>
      <p:sp>
        <p:nvSpPr>
          <p:cNvPr id="7" name="Text Placeholder 6">
            <a:extLst>
              <a:ext uri="{FF2B5EF4-FFF2-40B4-BE49-F238E27FC236}">
                <a16:creationId xmlns:a16="http://schemas.microsoft.com/office/drawing/2014/main" id="{83C1F9A6-4D9A-4F43-80A1-273E7574FECA}"/>
              </a:ext>
            </a:extLst>
          </p:cNvPr>
          <p:cNvSpPr>
            <a:spLocks noGrp="1"/>
          </p:cNvSpPr>
          <p:nvPr>
            <p:ph type="body" sz="quarter" idx="21"/>
          </p:nvPr>
        </p:nvSpPr>
        <p:spPr/>
        <p:txBody>
          <a:bodyPr>
            <a:normAutofit/>
          </a:bodyPr>
          <a:lstStyle/>
          <a:p>
            <a:r>
              <a:rPr lang="en-US"/>
              <a:t>03</a:t>
            </a:r>
          </a:p>
        </p:txBody>
      </p:sp>
      <p:sp>
        <p:nvSpPr>
          <p:cNvPr id="8" name="Text Placeholder 7">
            <a:extLst>
              <a:ext uri="{FF2B5EF4-FFF2-40B4-BE49-F238E27FC236}">
                <a16:creationId xmlns:a16="http://schemas.microsoft.com/office/drawing/2014/main" id="{966A4522-F52C-474E-9325-F84F586B963C}"/>
              </a:ext>
            </a:extLst>
          </p:cNvPr>
          <p:cNvSpPr>
            <a:spLocks noGrp="1"/>
          </p:cNvSpPr>
          <p:nvPr>
            <p:ph type="body" sz="quarter" idx="22"/>
          </p:nvPr>
        </p:nvSpPr>
        <p:spPr>
          <a:xfrm>
            <a:off x="1145267" y="1384210"/>
            <a:ext cx="4964818" cy="682327"/>
          </a:xfrm>
        </p:spPr>
        <p:txBody>
          <a:bodyPr/>
          <a:lstStyle/>
          <a:p>
            <a:r>
              <a:rPr lang="en-GB"/>
              <a:t>Collaborative Culture</a:t>
            </a:r>
            <a:endParaRPr lang="en-US"/>
          </a:p>
        </p:txBody>
      </p:sp>
      <p:sp>
        <p:nvSpPr>
          <p:cNvPr id="10" name="Text Placeholder 9">
            <a:extLst>
              <a:ext uri="{FF2B5EF4-FFF2-40B4-BE49-F238E27FC236}">
                <a16:creationId xmlns:a16="http://schemas.microsoft.com/office/drawing/2014/main" id="{9E8F020C-526C-5E4E-A8EA-A831A495C642}"/>
              </a:ext>
            </a:extLst>
          </p:cNvPr>
          <p:cNvSpPr>
            <a:spLocks noGrp="1"/>
          </p:cNvSpPr>
          <p:nvPr>
            <p:ph type="body" sz="quarter" idx="24"/>
          </p:nvPr>
        </p:nvSpPr>
        <p:spPr>
          <a:xfrm>
            <a:off x="1145267" y="2231868"/>
            <a:ext cx="4964818" cy="720000"/>
          </a:xfrm>
        </p:spPr>
        <p:txBody>
          <a:bodyPr/>
          <a:lstStyle/>
          <a:p>
            <a:r>
              <a:rPr lang="en-US"/>
              <a:t>The Power of Clusters and Ecosystems</a:t>
            </a:r>
          </a:p>
        </p:txBody>
      </p:sp>
    </p:spTree>
    <p:extLst>
      <p:ext uri="{BB962C8B-B14F-4D97-AF65-F5344CB8AC3E}">
        <p14:creationId xmlns:p14="http://schemas.microsoft.com/office/powerpoint/2010/main" val="4080054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4D29FE-569A-4F05-16BD-5438FC296C19}"/>
              </a:ext>
            </a:extLst>
          </p:cNvPr>
          <p:cNvSpPr>
            <a:spLocks noChangeArrowheads="1"/>
          </p:cNvSpPr>
          <p:nvPr/>
        </p:nvSpPr>
        <p:spPr bwMode="auto">
          <a:xfrm>
            <a:off x="6477919" y="619120"/>
            <a:ext cx="5574534" cy="230832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GB" sz="2400">
                <a:latin typeface="+mn-lt"/>
                <a:hlinkClick r:id="rId2"/>
              </a:rPr>
              <a:t>6 ways collaboration can boost sustainability | </a:t>
            </a:r>
            <a:r>
              <a:rPr lang="en-GB" sz="2400" err="1">
                <a:latin typeface="+mn-lt"/>
                <a:hlinkClick r:id="rId2"/>
              </a:rPr>
              <a:t>Greenbiz</a:t>
            </a:r>
            <a:r>
              <a:rPr kumimoji="0" lang="en-US" altLang="en-US" sz="2400" b="0" i="0" u="none" strike="noStrike" cap="none" normalizeH="0" baseline="0">
                <a:ln>
                  <a:noFill/>
                </a:ln>
                <a:solidFill>
                  <a:srgbClr val="312F30"/>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a:ln>
                <a:noFill/>
              </a:ln>
              <a:solidFill>
                <a:srgbClr val="312F3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2400">
                <a:latin typeface="+mn-lt"/>
                <a:hlinkClick r:id="rId3"/>
              </a:rPr>
              <a:t>10 things we learned about collaborating for sustainability | Guardian sustainable business | The Guardian</a:t>
            </a:r>
            <a:endParaRPr kumimoji="0" lang="en-US" altLang="en-US" sz="2400" b="0" i="0" u="none" strike="noStrike" cap="none" normalizeH="0" baseline="0">
              <a:ln>
                <a:noFill/>
              </a:ln>
              <a:solidFill>
                <a:schemeClr val="tx1"/>
              </a:solidFill>
              <a:effectLst/>
              <a:latin typeface="+mn-lt"/>
            </a:endParaRPr>
          </a:p>
        </p:txBody>
      </p:sp>
      <p:sp>
        <p:nvSpPr>
          <p:cNvPr id="4" name="AutoShape 2">
            <a:extLst>
              <a:ext uri="{FF2B5EF4-FFF2-40B4-BE49-F238E27FC236}">
                <a16:creationId xmlns:a16="http://schemas.microsoft.com/office/drawing/2014/main" id="{C7635AF7-14F4-3718-45CB-E120C4CDCA50}"/>
              </a:ext>
            </a:extLst>
          </p:cNvPr>
          <p:cNvSpPr>
            <a:spLocks noChangeAspect="1" noChangeArrowheads="1"/>
          </p:cNvSpPr>
          <p:nvPr/>
        </p:nvSpPr>
        <p:spPr bwMode="auto">
          <a:xfrm>
            <a:off x="34128075" y="952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3" name="Text Placeholder 3">
            <a:extLst>
              <a:ext uri="{FF2B5EF4-FFF2-40B4-BE49-F238E27FC236}">
                <a16:creationId xmlns:a16="http://schemas.microsoft.com/office/drawing/2014/main" id="{ADC9D6A8-16A0-515B-B81B-B556F245EA6C}"/>
              </a:ext>
            </a:extLst>
          </p:cNvPr>
          <p:cNvSpPr txBox="1">
            <a:spLocks/>
          </p:cNvSpPr>
          <p:nvPr/>
        </p:nvSpPr>
        <p:spPr>
          <a:xfrm>
            <a:off x="1828800" y="823293"/>
            <a:ext cx="4163428" cy="57787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t>DELVE DEEPER ..</a:t>
            </a:r>
          </a:p>
          <a:p>
            <a:pPr marL="0" indent="0">
              <a:buNone/>
            </a:pPr>
            <a:r>
              <a:rPr lang="en-GB"/>
              <a:t>Some excellent articles</a:t>
            </a:r>
            <a:endParaRPr lang="en-US"/>
          </a:p>
        </p:txBody>
      </p:sp>
      <p:sp>
        <p:nvSpPr>
          <p:cNvPr id="5" name="TextBox 4">
            <a:extLst>
              <a:ext uri="{FF2B5EF4-FFF2-40B4-BE49-F238E27FC236}">
                <a16:creationId xmlns:a16="http://schemas.microsoft.com/office/drawing/2014/main" id="{BD975E30-5608-2112-6820-BD182966CE0A}"/>
              </a:ext>
            </a:extLst>
          </p:cNvPr>
          <p:cNvSpPr txBox="1"/>
          <p:nvPr/>
        </p:nvSpPr>
        <p:spPr>
          <a:xfrm>
            <a:off x="1773716" y="3351882"/>
            <a:ext cx="9970265" cy="3170099"/>
          </a:xfrm>
          <a:prstGeom prst="rect">
            <a:avLst/>
          </a:prstGeom>
          <a:noFill/>
        </p:spPr>
        <p:txBody>
          <a:bodyPr wrap="square" rtlCol="0">
            <a:spAutoFit/>
          </a:bodyPr>
          <a:lstStyle/>
          <a:p>
            <a:r>
              <a:rPr lang="en-GB" sz="2400" b="1" i="0">
                <a:solidFill>
                  <a:srgbClr val="297239"/>
                </a:solidFill>
                <a:effectLst/>
              </a:rPr>
              <a:t>Did you know the </a:t>
            </a:r>
            <a:r>
              <a:rPr lang="en-GB" sz="2400" b="1" i="0">
                <a:solidFill>
                  <a:srgbClr val="297239"/>
                </a:solidFill>
                <a:effectLst/>
                <a:hlinkClick r:id="rId4"/>
              </a:rPr>
              <a:t>EU funds Sustainability Partnerships for SMEs</a:t>
            </a:r>
            <a:r>
              <a:rPr lang="en-GB" sz="2400" b="1" i="0">
                <a:solidFill>
                  <a:srgbClr val="297239"/>
                </a:solidFill>
                <a:effectLst/>
              </a:rPr>
              <a:t>?</a:t>
            </a:r>
          </a:p>
          <a:p>
            <a:pPr algn="l"/>
            <a:r>
              <a:rPr lang="en-US" sz="2200">
                <a:solidFill>
                  <a:srgbClr val="000000"/>
                </a:solidFill>
              </a:rPr>
              <a:t>The EU wants to support Sustainability Partnerships of SMEs. </a:t>
            </a:r>
            <a:r>
              <a:rPr lang="en-GB" sz="2200">
                <a:solidFill>
                  <a:srgbClr val="000000"/>
                </a:solidFill>
              </a:rPr>
              <a:t>It put out an o</a:t>
            </a:r>
            <a:r>
              <a:rPr lang="en-GB" sz="2200" b="0" i="0">
                <a:solidFill>
                  <a:srgbClr val="000000"/>
                </a:solidFill>
                <a:effectLst/>
              </a:rPr>
              <a:t>pen call to create </a:t>
            </a:r>
            <a:r>
              <a:rPr lang="en-GB" sz="2200" b="1" i="0">
                <a:solidFill>
                  <a:srgbClr val="000000"/>
                </a:solidFill>
                <a:effectLst/>
              </a:rPr>
              <a:t>partnerships </a:t>
            </a:r>
            <a:r>
              <a:rPr lang="en-GB" sz="2200" b="0" i="0">
                <a:solidFill>
                  <a:srgbClr val="000000"/>
                </a:solidFill>
                <a:effectLst/>
              </a:rPr>
              <a:t>between NGOs, Civil Society Organisations (CSOs) and SMEs.</a:t>
            </a:r>
          </a:p>
          <a:p>
            <a:pPr algn="l"/>
            <a:r>
              <a:rPr lang="en-GB" sz="2200" b="0" i="0">
                <a:solidFill>
                  <a:srgbClr val="000000"/>
                </a:solidFill>
                <a:effectLst/>
              </a:rPr>
              <a:t>The goal of this call is to team the expertise of NGOs and CSOs to assist SMEs in their transition to more </a:t>
            </a:r>
            <a:r>
              <a:rPr lang="en-GB" sz="2200" b="1" i="0">
                <a:solidFill>
                  <a:srgbClr val="000000"/>
                </a:solidFill>
                <a:effectLst/>
              </a:rPr>
              <a:t>sustainable business models. </a:t>
            </a:r>
            <a:r>
              <a:rPr lang="en-GB" sz="2200" b="0" i="0">
                <a:solidFill>
                  <a:srgbClr val="000000"/>
                </a:solidFill>
                <a:effectLst/>
              </a:rPr>
              <a:t>It aims at enhancing the collaboration between SMEs and NGOs/CSOs active in the same regions, while funding practical projects to boost the environmental and/or social performance of SMEs. This call builds on the goals of the</a:t>
            </a:r>
            <a:r>
              <a:rPr lang="en-GB" sz="2200" b="1" i="0">
                <a:solidFill>
                  <a:srgbClr val="000000"/>
                </a:solidFill>
                <a:effectLst/>
              </a:rPr>
              <a:t> Enterprise Europe Network</a:t>
            </a:r>
            <a:r>
              <a:rPr lang="en-GB" sz="2200" b="0" i="0">
                <a:solidFill>
                  <a:srgbClr val="000000"/>
                </a:solidFill>
                <a:effectLst/>
              </a:rPr>
              <a:t> and provides members with an additional tool to assist SMEs. </a:t>
            </a:r>
            <a:endParaRPr lang="en-IE" sz="2200">
              <a:solidFill>
                <a:srgbClr val="000000"/>
              </a:solidFill>
            </a:endParaRPr>
          </a:p>
        </p:txBody>
      </p:sp>
    </p:spTree>
    <p:extLst>
      <p:ext uri="{BB962C8B-B14F-4D97-AF65-F5344CB8AC3E}">
        <p14:creationId xmlns:p14="http://schemas.microsoft.com/office/powerpoint/2010/main" val="710515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3546F-5B7F-A342-89F1-B5EDCB77B6F6}"/>
              </a:ext>
            </a:extLst>
          </p:cNvPr>
          <p:cNvSpPr>
            <a:spLocks noGrp="1"/>
          </p:cNvSpPr>
          <p:nvPr>
            <p:ph type="body" sz="quarter" idx="18"/>
          </p:nvPr>
        </p:nvSpPr>
        <p:spPr>
          <a:xfrm>
            <a:off x="1938025" y="1573296"/>
            <a:ext cx="5197614" cy="3540688"/>
          </a:xfrm>
        </p:spPr>
        <p:txBody>
          <a:bodyPr>
            <a:noAutofit/>
          </a:bodyPr>
          <a:lstStyle/>
          <a:p>
            <a:r>
              <a:rPr lang="en-GB" sz="2400" b="1" i="0">
                <a:solidFill>
                  <a:srgbClr val="297239"/>
                </a:solidFill>
                <a:effectLst/>
              </a:rPr>
              <a:t> A FINAL WORD IN THIS SECTION…</a:t>
            </a:r>
          </a:p>
          <a:p>
            <a:r>
              <a:rPr lang="en-GB" sz="2400">
                <a:solidFill>
                  <a:srgbClr val="000000"/>
                </a:solidFill>
              </a:rPr>
              <a:t>Collaborating with others can provide you with the additional skills and resources to do things that you couldn’t achieve on your own. </a:t>
            </a:r>
          </a:p>
          <a:p>
            <a:r>
              <a:rPr lang="en-GB" sz="2400">
                <a:solidFill>
                  <a:srgbClr val="000000"/>
                </a:solidFill>
              </a:rPr>
              <a:t>Getting collaboration right though, takes effort and a culture open to change. </a:t>
            </a:r>
          </a:p>
          <a:p>
            <a:r>
              <a:rPr lang="en-GB" sz="2400">
                <a:solidFill>
                  <a:srgbClr val="000000"/>
                </a:solidFill>
              </a:rPr>
              <a:t>Collaborations require serious effort to make the collaboration work.</a:t>
            </a:r>
          </a:p>
          <a:p>
            <a:r>
              <a:rPr lang="en-GB" sz="2400">
                <a:solidFill>
                  <a:srgbClr val="000000"/>
                </a:solidFill>
              </a:rPr>
              <a:t>As an SME, you may sometimes feel alone, without any resources to utilise but your own. Finding collaborators means having a built-in coalition of partners, a readymade group to provide support and encouragement. </a:t>
            </a:r>
          </a:p>
        </p:txBody>
      </p:sp>
      <p:pic>
        <p:nvPicPr>
          <p:cNvPr id="4" name="Picture 3" descr="A picture containing clipart&#10;&#10;Description automatically generated">
            <a:extLst>
              <a:ext uri="{FF2B5EF4-FFF2-40B4-BE49-F238E27FC236}">
                <a16:creationId xmlns:a16="http://schemas.microsoft.com/office/drawing/2014/main" id="{18A374B4-8FAE-3FD1-ACDD-465E96DEC28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062118" y="1720122"/>
            <a:ext cx="5197614" cy="2798715"/>
          </a:xfrm>
          <a:prstGeom prst="rect">
            <a:avLst/>
          </a:prstGeom>
        </p:spPr>
      </p:pic>
    </p:spTree>
    <p:extLst>
      <p:ext uri="{BB962C8B-B14F-4D97-AF65-F5344CB8AC3E}">
        <p14:creationId xmlns:p14="http://schemas.microsoft.com/office/powerpoint/2010/main" val="2718353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8CF8AF-D3E1-F240-8EFB-EA834F8C10CF}"/>
              </a:ext>
            </a:extLst>
          </p:cNvPr>
          <p:cNvSpPr>
            <a:spLocks noGrp="1"/>
          </p:cNvSpPr>
          <p:nvPr>
            <p:ph type="body" sz="quarter" idx="17"/>
          </p:nvPr>
        </p:nvSpPr>
        <p:spPr/>
        <p:txBody>
          <a:bodyPr>
            <a:normAutofit fontScale="70000" lnSpcReduction="20000"/>
          </a:bodyPr>
          <a:lstStyle/>
          <a:p>
            <a:r>
              <a:rPr lang="en-US"/>
              <a:t>Collaboration Culture</a:t>
            </a:r>
          </a:p>
        </p:txBody>
      </p:sp>
      <p:sp>
        <p:nvSpPr>
          <p:cNvPr id="5" name="Text Placeholder 4">
            <a:extLst>
              <a:ext uri="{FF2B5EF4-FFF2-40B4-BE49-F238E27FC236}">
                <a16:creationId xmlns:a16="http://schemas.microsoft.com/office/drawing/2014/main" id="{E540CCD1-3CA5-A94C-84B6-7549267A3333}"/>
              </a:ext>
            </a:extLst>
          </p:cNvPr>
          <p:cNvSpPr>
            <a:spLocks noGrp="1"/>
          </p:cNvSpPr>
          <p:nvPr>
            <p:ph type="body" sz="quarter" idx="18"/>
          </p:nvPr>
        </p:nvSpPr>
        <p:spPr/>
        <p:txBody>
          <a:bodyPr/>
          <a:lstStyle/>
          <a:p>
            <a:r>
              <a:rPr lang="en-US"/>
              <a:t>Section 2</a:t>
            </a:r>
          </a:p>
        </p:txBody>
      </p:sp>
    </p:spTree>
    <p:extLst>
      <p:ext uri="{BB962C8B-B14F-4D97-AF65-F5344CB8AC3E}">
        <p14:creationId xmlns:p14="http://schemas.microsoft.com/office/powerpoint/2010/main" val="945518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9603C1-E8F2-8646-8D1C-AF7780F62AE9}"/>
              </a:ext>
            </a:extLst>
          </p:cNvPr>
          <p:cNvSpPr>
            <a:spLocks noGrp="1"/>
          </p:cNvSpPr>
          <p:nvPr>
            <p:ph type="body" sz="quarter" idx="18"/>
          </p:nvPr>
        </p:nvSpPr>
        <p:spPr>
          <a:xfrm>
            <a:off x="4849235" y="564976"/>
            <a:ext cx="6847252" cy="7286804"/>
          </a:xfrm>
        </p:spPr>
        <p:txBody>
          <a:bodyPr vert="horz" lIns="91440" tIns="45720" rIns="91440" bIns="45720" rtlCol="0" anchor="t">
            <a:normAutofit/>
          </a:bodyPr>
          <a:lstStyle/>
          <a:p>
            <a:pPr marL="0" indent="0"/>
            <a:endParaRPr lang="en-US"/>
          </a:p>
          <a:p>
            <a:pPr marL="342900" indent="-342900">
              <a:lnSpc>
                <a:spcPct val="120000"/>
              </a:lnSpc>
              <a:buChar char="•"/>
            </a:pPr>
            <a:r>
              <a:rPr lang="en-US">
                <a:solidFill>
                  <a:srgbClr val="111111"/>
                </a:solidFill>
                <a:ea typeface="+mn-lt"/>
                <a:cs typeface="+mn-lt"/>
              </a:rPr>
              <a:t>A collaborative culture is one where</a:t>
            </a:r>
            <a:r>
              <a:rPr lang="en-US" b="1">
                <a:solidFill>
                  <a:srgbClr val="111111"/>
                </a:solidFill>
                <a:ea typeface="+mn-lt"/>
                <a:cs typeface="+mn-lt"/>
              </a:rPr>
              <a:t> c</a:t>
            </a:r>
            <a:r>
              <a:rPr lang="en-US">
                <a:solidFill>
                  <a:srgbClr val="111111"/>
                </a:solidFill>
                <a:ea typeface="+mn-lt"/>
                <a:cs typeface="+mn-lt"/>
              </a:rPr>
              <a:t>ollaboration is regular </a:t>
            </a:r>
            <a:r>
              <a:rPr lang="en-US" i="0">
                <a:solidFill>
                  <a:srgbClr val="111111"/>
                </a:solidFill>
                <a:effectLst/>
                <a:ea typeface="+mn-lt"/>
                <a:cs typeface="+mn-lt"/>
              </a:rPr>
              <a:t>and </a:t>
            </a:r>
            <a:r>
              <a:rPr lang="en-US">
                <a:solidFill>
                  <a:srgbClr val="111111"/>
                </a:solidFill>
                <a:ea typeface="+mn-lt"/>
                <a:cs typeface="+mn-lt"/>
              </a:rPr>
              <a:t>deliberate.</a:t>
            </a:r>
          </a:p>
          <a:p>
            <a:pPr marL="342900" indent="-342900">
              <a:lnSpc>
                <a:spcPct val="120000"/>
              </a:lnSpc>
              <a:buChar char="•"/>
            </a:pPr>
            <a:r>
              <a:rPr lang="en-US">
                <a:solidFill>
                  <a:srgbClr val="111111"/>
                </a:solidFill>
                <a:ea typeface="+mn-lt"/>
                <a:cs typeface="+mn-lt"/>
              </a:rPr>
              <a:t>Collaboration doesn't just occur if someone happens </a:t>
            </a:r>
            <a:r>
              <a:rPr lang="en-US" b="0" i="0">
                <a:solidFill>
                  <a:srgbClr val="111111"/>
                </a:solidFill>
                <a:effectLst/>
                <a:ea typeface="+mn-lt"/>
                <a:cs typeface="+mn-lt"/>
              </a:rPr>
              <a:t>to </a:t>
            </a:r>
            <a:r>
              <a:rPr lang="en-US">
                <a:solidFill>
                  <a:srgbClr val="111111"/>
                </a:solidFill>
                <a:ea typeface="+mn-lt"/>
                <a:cs typeface="+mn-lt"/>
              </a:rPr>
              <a:t>initiate it</a:t>
            </a:r>
            <a:r>
              <a:rPr lang="en-US" b="0" i="0">
                <a:solidFill>
                  <a:srgbClr val="111111"/>
                </a:solidFill>
                <a:effectLst/>
                <a:ea typeface="+mn-lt"/>
                <a:cs typeface="+mn-lt"/>
              </a:rPr>
              <a:t>.</a:t>
            </a:r>
            <a:r>
              <a:rPr lang="en-US">
                <a:solidFill>
                  <a:srgbClr val="111111"/>
                </a:solidFill>
                <a:ea typeface="+mn-lt"/>
                <a:cs typeface="+mn-lt"/>
              </a:rPr>
              <a:t> Instead, it's baked into processes of how people do their work every day and into</a:t>
            </a:r>
            <a:r>
              <a:rPr lang="en-US" b="0" i="0">
                <a:solidFill>
                  <a:srgbClr val="111111"/>
                </a:solidFill>
                <a:effectLst/>
                <a:ea typeface="+mn-lt"/>
                <a:cs typeface="+mn-lt"/>
              </a:rPr>
              <a:t> the </a:t>
            </a:r>
            <a:r>
              <a:rPr lang="en-US">
                <a:solidFill>
                  <a:srgbClr val="111111"/>
                </a:solidFill>
                <a:ea typeface="+mn-lt"/>
                <a:cs typeface="+mn-lt"/>
              </a:rPr>
              <a:t>attitudes </a:t>
            </a:r>
            <a:r>
              <a:rPr lang="en-US" b="0" i="0">
                <a:solidFill>
                  <a:srgbClr val="111111"/>
                </a:solidFill>
                <a:effectLst/>
                <a:ea typeface="+mn-lt"/>
                <a:cs typeface="+mn-lt"/>
              </a:rPr>
              <a:t>they </a:t>
            </a:r>
            <a:r>
              <a:rPr lang="en-US">
                <a:solidFill>
                  <a:srgbClr val="111111"/>
                </a:solidFill>
                <a:ea typeface="+mn-lt"/>
                <a:cs typeface="+mn-lt"/>
              </a:rPr>
              <a:t>take about that work</a:t>
            </a:r>
            <a:r>
              <a:rPr lang="en-US" i="0" u="none" strike="noStrike">
                <a:solidFill>
                  <a:srgbClr val="111111"/>
                </a:solidFill>
                <a:effectLst/>
                <a:ea typeface="+mn-lt"/>
                <a:cs typeface="+mn-lt"/>
              </a:rPr>
              <a:t>.</a:t>
            </a:r>
            <a:endParaRPr lang="en-US">
              <a:cs typeface="Calibri" panose="020F0502020204030204"/>
            </a:endParaRPr>
          </a:p>
          <a:p>
            <a:pPr marL="342900" indent="-342900">
              <a:lnSpc>
                <a:spcPct val="120000"/>
              </a:lnSpc>
              <a:buChar char="•"/>
            </a:pPr>
            <a:r>
              <a:rPr lang="en-US">
                <a:ea typeface="+mn-lt"/>
                <a:cs typeface="+mn-lt"/>
              </a:rPr>
              <a:t>At its heart, a collaborative culture values the idea that we are better together. It centers on the idea that collective intelligence drives the most creative solutions.</a:t>
            </a:r>
            <a:endParaRPr lang="en-US">
              <a:cs typeface="Calibri" panose="020F0502020204030204"/>
            </a:endParaRPr>
          </a:p>
        </p:txBody>
      </p:sp>
      <p:sp>
        <p:nvSpPr>
          <p:cNvPr id="4" name="Text Placeholder 3">
            <a:extLst>
              <a:ext uri="{FF2B5EF4-FFF2-40B4-BE49-F238E27FC236}">
                <a16:creationId xmlns:a16="http://schemas.microsoft.com/office/drawing/2014/main" id="{25303A16-1D94-7648-8BE9-06D07F8F14ED}"/>
              </a:ext>
            </a:extLst>
          </p:cNvPr>
          <p:cNvSpPr>
            <a:spLocks noGrp="1"/>
          </p:cNvSpPr>
          <p:nvPr>
            <p:ph type="body" sz="quarter" idx="16"/>
          </p:nvPr>
        </p:nvSpPr>
        <p:spPr>
          <a:xfrm>
            <a:off x="115136" y="1079219"/>
            <a:ext cx="4163428" cy="5778781"/>
          </a:xfrm>
        </p:spPr>
        <p:txBody>
          <a:bodyPr vert="horz" lIns="91440" tIns="45720" rIns="91440" bIns="45720" rtlCol="0" anchor="t">
            <a:normAutofit/>
          </a:bodyPr>
          <a:lstStyle/>
          <a:p>
            <a:r>
              <a:rPr lang="en-GB">
                <a:solidFill>
                  <a:srgbClr val="0B582E"/>
                </a:solidFill>
              </a:rPr>
              <a:t>“</a:t>
            </a:r>
            <a:r>
              <a:rPr lang="en-US" i="1">
                <a:solidFill>
                  <a:srgbClr val="0B582E"/>
                </a:solidFill>
                <a:ea typeface="+mn-lt"/>
                <a:cs typeface="+mn-lt"/>
              </a:rPr>
              <a:t>We cannot solve our problems with the same thinking we used when we created them.</a:t>
            </a:r>
            <a:r>
              <a:rPr lang="en-GB">
                <a:solidFill>
                  <a:srgbClr val="0B582E"/>
                </a:solidFill>
              </a:rPr>
              <a:t>” </a:t>
            </a:r>
            <a:r>
              <a:rPr lang="en-GB"/>
              <a:t>  </a:t>
            </a:r>
          </a:p>
          <a:p>
            <a:r>
              <a:rPr lang="en-IE" b="0">
                <a:ea typeface="+mn-lt"/>
                <a:cs typeface="+mn-lt"/>
              </a:rPr>
              <a:t>Albert Einstein</a:t>
            </a:r>
            <a:endParaRPr lang="en-GB"/>
          </a:p>
        </p:txBody>
      </p:sp>
    </p:spTree>
    <p:extLst>
      <p:ext uri="{BB962C8B-B14F-4D97-AF65-F5344CB8AC3E}">
        <p14:creationId xmlns:p14="http://schemas.microsoft.com/office/powerpoint/2010/main" val="238587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3546F-5B7F-A342-89F1-B5EDCB77B6F6}"/>
              </a:ext>
            </a:extLst>
          </p:cNvPr>
          <p:cNvSpPr>
            <a:spLocks noGrp="1"/>
          </p:cNvSpPr>
          <p:nvPr>
            <p:ph type="body" sz="quarter" idx="18"/>
          </p:nvPr>
        </p:nvSpPr>
        <p:spPr>
          <a:xfrm>
            <a:off x="1925930" y="629867"/>
            <a:ext cx="6213614" cy="4375259"/>
          </a:xfrm>
        </p:spPr>
        <p:txBody>
          <a:bodyPr>
            <a:noAutofit/>
          </a:bodyPr>
          <a:lstStyle/>
          <a:p>
            <a:r>
              <a:rPr lang="en-GB" sz="2400" b="1">
                <a:solidFill>
                  <a:srgbClr val="297239"/>
                </a:solidFill>
              </a:rPr>
              <a:t> </a:t>
            </a:r>
            <a:r>
              <a:rPr lang="en-GB" b="1">
                <a:solidFill>
                  <a:srgbClr val="0B582E"/>
                </a:solidFill>
              </a:rPr>
              <a:t>What are the benefits of a collaborative culture?</a:t>
            </a:r>
            <a:endParaRPr lang="en-US" b="1">
              <a:solidFill>
                <a:srgbClr val="0B582E"/>
              </a:solidFill>
              <a:cs typeface="Calibri"/>
            </a:endParaRPr>
          </a:p>
          <a:p>
            <a:r>
              <a:rPr lang="en-GB" sz="2400">
                <a:solidFill>
                  <a:srgbClr val="000000"/>
                </a:solidFill>
              </a:rPr>
              <a:t>We</a:t>
            </a:r>
            <a:r>
              <a:rPr lang="en-GB" sz="2400">
                <a:solidFill>
                  <a:srgbClr val="000000"/>
                </a:solidFill>
                <a:ea typeface="+mn-lt"/>
                <a:cs typeface="+mn-lt"/>
              </a:rPr>
              <a:t> are seeing more and more that collaboration is one of the most powerful</a:t>
            </a:r>
            <a:r>
              <a:rPr lang="en-GB" sz="2400">
                <a:ea typeface="+mn-lt"/>
                <a:cs typeface="+mn-lt"/>
              </a:rPr>
              <a:t> </a:t>
            </a:r>
            <a:r>
              <a:rPr lang="en-GB" sz="2400" u="sng">
                <a:ea typeface="+mn-lt"/>
                <a:cs typeface="+mn-lt"/>
                <a:hlinkClick r:id="rId2"/>
              </a:rPr>
              <a:t>ways to create innovation</a:t>
            </a:r>
            <a:r>
              <a:rPr lang="en-GB" sz="2400">
                <a:ea typeface="+mn-lt"/>
                <a:cs typeface="+mn-lt"/>
              </a:rPr>
              <a:t>. </a:t>
            </a:r>
          </a:p>
          <a:p>
            <a:endParaRPr lang="en-GB" sz="2400" u="sng">
              <a:ea typeface="+mn-lt"/>
              <a:cs typeface="+mn-lt"/>
            </a:endParaRPr>
          </a:p>
          <a:p>
            <a:r>
              <a:rPr lang="en-GB" sz="2400" u="sng">
                <a:ea typeface="+mn-lt"/>
                <a:cs typeface="+mn-lt"/>
                <a:hlinkClick r:id="rId3"/>
              </a:rPr>
              <a:t>One study</a:t>
            </a:r>
            <a:r>
              <a:rPr lang="en-GB" sz="2400">
                <a:ea typeface="+mn-lt"/>
                <a:cs typeface="+mn-lt"/>
              </a:rPr>
              <a:t> f</a:t>
            </a:r>
            <a:r>
              <a:rPr lang="en-GB" sz="2400">
                <a:solidFill>
                  <a:srgbClr val="000000"/>
                </a:solidFill>
                <a:ea typeface="+mn-lt"/>
                <a:cs typeface="+mn-lt"/>
              </a:rPr>
              <a:t>ound that </a:t>
            </a:r>
            <a:r>
              <a:rPr lang="en-GB" sz="2400" b="1">
                <a:solidFill>
                  <a:srgbClr val="000000"/>
                </a:solidFill>
                <a:ea typeface="+mn-lt"/>
                <a:cs typeface="+mn-lt"/>
              </a:rPr>
              <a:t>c</a:t>
            </a:r>
            <a:r>
              <a:rPr lang="en-GB" sz="2400" b="1">
                <a:solidFill>
                  <a:srgbClr val="0B582E"/>
                </a:solidFill>
                <a:ea typeface="+mn-lt"/>
                <a:cs typeface="+mn-lt"/>
              </a:rPr>
              <a:t>ompanies with collaborative cultures were five times as likely to be high performing.</a:t>
            </a:r>
            <a:endParaRPr lang="en-GB">
              <a:cs typeface="Calibri"/>
            </a:endParaRPr>
          </a:p>
          <a:p>
            <a:endParaRPr lang="en-GB" sz="2400" b="1" u="sng">
              <a:solidFill>
                <a:srgbClr val="000000"/>
              </a:solidFill>
              <a:ea typeface="+mn-lt"/>
              <a:cs typeface="+mn-lt"/>
            </a:endParaRPr>
          </a:p>
          <a:p>
            <a:r>
              <a:rPr lang="en-GB" sz="2400" b="1" u="sng">
                <a:solidFill>
                  <a:srgbClr val="000000"/>
                </a:solidFill>
                <a:ea typeface="+mn-lt"/>
                <a:cs typeface="+mn-lt"/>
              </a:rPr>
              <a:t>DELVE DEEPER - </a:t>
            </a:r>
            <a:r>
              <a:rPr lang="en-GB" sz="2400">
                <a:ea typeface="+mn-lt"/>
                <a:cs typeface="+mn-lt"/>
                <a:hlinkClick r:id="rId4"/>
              </a:rPr>
              <a:t>How to Create a Collaborative Culture | The Workstream (atlassian.com)</a:t>
            </a:r>
            <a:endParaRPr lang="en-GB" sz="2400" b="1" u="sng">
              <a:solidFill>
                <a:srgbClr val="000000"/>
              </a:solidFill>
              <a:ea typeface="+mn-lt"/>
              <a:cs typeface="+mn-lt"/>
            </a:endParaRPr>
          </a:p>
        </p:txBody>
      </p:sp>
      <p:pic>
        <p:nvPicPr>
          <p:cNvPr id="3" name="Picture 3" descr="Different coloured banners">
            <a:extLst>
              <a:ext uri="{FF2B5EF4-FFF2-40B4-BE49-F238E27FC236}">
                <a16:creationId xmlns:a16="http://schemas.microsoft.com/office/drawing/2014/main" id="{0E98AB8D-3385-C318-2340-EC5910CC2D37}"/>
              </a:ext>
            </a:extLst>
          </p:cNvPr>
          <p:cNvPicPr>
            <a:picLocks noChangeAspect="1"/>
          </p:cNvPicPr>
          <p:nvPr/>
        </p:nvPicPr>
        <p:blipFill>
          <a:blip r:embed="rId5"/>
          <a:stretch>
            <a:fillRect/>
          </a:stretch>
        </p:blipFill>
        <p:spPr>
          <a:xfrm>
            <a:off x="8259288" y="2162412"/>
            <a:ext cx="3674533" cy="2438833"/>
          </a:xfrm>
          <a:prstGeom prst="rect">
            <a:avLst/>
          </a:prstGeom>
        </p:spPr>
      </p:pic>
    </p:spTree>
    <p:extLst>
      <p:ext uri="{BB962C8B-B14F-4D97-AF65-F5344CB8AC3E}">
        <p14:creationId xmlns:p14="http://schemas.microsoft.com/office/powerpoint/2010/main" val="1422132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3546F-5B7F-A342-89F1-B5EDCB77B6F6}"/>
              </a:ext>
            </a:extLst>
          </p:cNvPr>
          <p:cNvSpPr>
            <a:spLocks noGrp="1"/>
          </p:cNvSpPr>
          <p:nvPr>
            <p:ph type="body" sz="quarter" idx="18"/>
          </p:nvPr>
        </p:nvSpPr>
        <p:spPr>
          <a:xfrm>
            <a:off x="1841263" y="1162057"/>
            <a:ext cx="9709137" cy="4375259"/>
          </a:xfrm>
        </p:spPr>
        <p:txBody>
          <a:bodyPr>
            <a:noAutofit/>
          </a:bodyPr>
          <a:lstStyle/>
          <a:p>
            <a:r>
              <a:rPr lang="en-IE" sz="2800" b="1">
                <a:solidFill>
                  <a:srgbClr val="0B582E"/>
                </a:solidFill>
                <a:ea typeface="+mn-lt"/>
                <a:cs typeface="+mn-lt"/>
              </a:rPr>
              <a:t>Collaboration Culture in a Nutshell  </a:t>
            </a:r>
            <a:endParaRPr lang="en-US" sz="2800">
              <a:solidFill>
                <a:srgbClr val="0B582E"/>
              </a:solidFill>
              <a:ea typeface="+mn-lt"/>
              <a:cs typeface="+mn-lt"/>
            </a:endParaRPr>
          </a:p>
          <a:p>
            <a:pPr marL="342900" indent="-342900">
              <a:buChar char="•"/>
            </a:pPr>
            <a:r>
              <a:rPr lang="en-US" sz="2400">
                <a:ea typeface="+mn-lt"/>
                <a:cs typeface="+mn-lt"/>
              </a:rPr>
              <a:t>Bringing people together to arrive at a solution faster and easier than had it been done alone. You innovate, solve problems together, bring together cross-functional expertise and knowledge to see a new solution, or tackle a challenging issue.  But it’s also the ability to bring people together to talk about difficult topics, and therein a culture challenge</a:t>
            </a:r>
          </a:p>
          <a:p>
            <a:pPr marL="342900" indent="-342900">
              <a:buChar char="•"/>
            </a:pPr>
            <a:r>
              <a:rPr lang="en-US" sz="2400">
                <a:ea typeface="+mn-lt"/>
                <a:cs typeface="+mn-lt"/>
              </a:rPr>
              <a:t>Conflict is inevitable, where you’re bringing different people together to work on projects,  clashes are all too common. </a:t>
            </a:r>
          </a:p>
          <a:p>
            <a:pPr marL="342900" indent="-342900">
              <a:buChar char="•"/>
            </a:pPr>
            <a:r>
              <a:rPr lang="en-US" sz="2400">
                <a:ea typeface="+mn-lt"/>
                <a:cs typeface="+mn-lt"/>
              </a:rPr>
              <a:t>Building a collaborative culture  requires seeing conflict as a positive thing, building out the values and processes necessary to leverage its beneficial qualities. </a:t>
            </a:r>
          </a:p>
          <a:p>
            <a:pPr marL="342900" indent="-342900">
              <a:buChar char="•"/>
            </a:pPr>
            <a:r>
              <a:rPr lang="en-US" sz="2400">
                <a:ea typeface="+mn-lt"/>
                <a:cs typeface="+mn-lt"/>
              </a:rPr>
              <a:t>Conflict leads to better solutions, higher-quality work, and motivated employees, because disagreement can be seen as a way of generating solutions that may not be readily available.</a:t>
            </a:r>
            <a:endParaRPr lang="en-US" sz="2400">
              <a:cs typeface="Calibri"/>
            </a:endParaRPr>
          </a:p>
        </p:txBody>
      </p:sp>
    </p:spTree>
    <p:extLst>
      <p:ext uri="{BB962C8B-B14F-4D97-AF65-F5344CB8AC3E}">
        <p14:creationId xmlns:p14="http://schemas.microsoft.com/office/powerpoint/2010/main" val="831593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3546F-5B7F-A342-89F1-B5EDCB77B6F6}"/>
              </a:ext>
            </a:extLst>
          </p:cNvPr>
          <p:cNvSpPr>
            <a:spLocks noGrp="1"/>
          </p:cNvSpPr>
          <p:nvPr>
            <p:ph type="body" sz="quarter" idx="18"/>
          </p:nvPr>
        </p:nvSpPr>
        <p:spPr>
          <a:xfrm>
            <a:off x="1889644" y="1234629"/>
            <a:ext cx="9709137" cy="4375259"/>
          </a:xfrm>
        </p:spPr>
        <p:txBody>
          <a:bodyPr>
            <a:noAutofit/>
          </a:bodyPr>
          <a:lstStyle/>
          <a:p>
            <a:r>
              <a:rPr lang="en-IE" sz="2800" b="1" dirty="0">
                <a:solidFill>
                  <a:srgbClr val="0B582E"/>
                </a:solidFill>
                <a:ea typeface="+mn-lt"/>
                <a:cs typeface="+mn-lt"/>
              </a:rPr>
              <a:t>Collaboration Culture in a Nutshell  </a:t>
            </a:r>
            <a:endParaRPr lang="en-US" sz="2800" dirty="0">
              <a:solidFill>
                <a:srgbClr val="0B582E"/>
              </a:solidFill>
              <a:ea typeface="+mn-lt"/>
              <a:cs typeface="+mn-lt"/>
            </a:endParaRPr>
          </a:p>
          <a:p>
            <a:pPr marL="0" indent="0"/>
            <a:r>
              <a:rPr lang="en-GB" sz="2400" dirty="0">
                <a:ea typeface="+mn-lt"/>
                <a:cs typeface="+mn-lt"/>
              </a:rPr>
              <a:t>A collaboration is best when it challenges everyone involved. Be there to push, spur each other on and to help the best ideas to be bigger. </a:t>
            </a:r>
            <a:endParaRPr lang="en-US" sz="2400" dirty="0">
              <a:ea typeface="+mn-lt"/>
              <a:cs typeface="+mn-lt"/>
            </a:endParaRPr>
          </a:p>
          <a:p>
            <a:pPr marL="1657350" indent="-1657350">
              <a:buChar char="•"/>
            </a:pPr>
            <a:r>
              <a:rPr lang="en-GB" sz="2400" dirty="0">
                <a:latin typeface="Calibri"/>
                <a:ea typeface="+mn-lt"/>
                <a:cs typeface="+mn-lt"/>
              </a:rPr>
              <a:t>Encourage one another </a:t>
            </a:r>
            <a:endParaRPr lang="en-US" sz="2400" dirty="0">
              <a:latin typeface="Calibri"/>
              <a:ea typeface="+mn-lt"/>
              <a:cs typeface="+mn-lt"/>
            </a:endParaRPr>
          </a:p>
          <a:p>
            <a:pPr marL="1657350" indent="-1657350">
              <a:buChar char="•"/>
            </a:pPr>
            <a:r>
              <a:rPr lang="en-GB" sz="2400" dirty="0">
                <a:ea typeface="+mn-lt"/>
                <a:cs typeface="+mn-lt"/>
              </a:rPr>
              <a:t>Ask for progress reports </a:t>
            </a:r>
            <a:endParaRPr lang="en-US" sz="2400" dirty="0">
              <a:ea typeface="+mn-lt"/>
              <a:cs typeface="+mn-lt"/>
            </a:endParaRPr>
          </a:p>
          <a:p>
            <a:pPr marL="1657350" indent="-1657350">
              <a:buChar char="•"/>
            </a:pPr>
            <a:r>
              <a:rPr lang="en-GB" sz="2400" dirty="0">
                <a:ea typeface="+mn-lt"/>
                <a:cs typeface="+mn-lt"/>
              </a:rPr>
              <a:t>Be accountable </a:t>
            </a:r>
            <a:endParaRPr lang="en-US" sz="2400" dirty="0">
              <a:ea typeface="+mn-lt"/>
              <a:cs typeface="+mn-lt"/>
            </a:endParaRPr>
          </a:p>
          <a:p>
            <a:pPr marL="1657350" indent="-1657350">
              <a:buChar char="•"/>
            </a:pPr>
            <a:r>
              <a:rPr lang="en-GB" sz="2400" dirty="0">
                <a:ea typeface="+mn-lt"/>
                <a:cs typeface="+mn-lt"/>
              </a:rPr>
              <a:t>Don’t think too small </a:t>
            </a:r>
            <a:endParaRPr lang="en-US" sz="2400" dirty="0">
              <a:ea typeface="+mn-lt"/>
              <a:cs typeface="+mn-lt"/>
            </a:endParaRPr>
          </a:p>
          <a:p>
            <a:pPr marL="1657350" indent="-1657350">
              <a:buChar char="•"/>
            </a:pPr>
            <a:r>
              <a:rPr lang="en-GB" sz="2400" dirty="0">
                <a:ea typeface="+mn-lt"/>
                <a:cs typeface="+mn-lt"/>
              </a:rPr>
              <a:t>Never let great ideas be squandered</a:t>
            </a:r>
            <a:endParaRPr lang="en-US" sz="2400" dirty="0">
              <a:ea typeface="+mn-lt"/>
              <a:cs typeface="+mn-lt"/>
            </a:endParaRPr>
          </a:p>
          <a:p>
            <a:pPr marL="1657350" indent="-1657350">
              <a:buChar char="•"/>
            </a:pPr>
            <a:endParaRPr lang="en-GB" sz="2400" dirty="0">
              <a:ea typeface="+mn-lt"/>
              <a:cs typeface="+mn-lt"/>
            </a:endParaRPr>
          </a:p>
          <a:p>
            <a:pPr marL="0" indent="0"/>
            <a:r>
              <a:rPr lang="en-GB" sz="2400" b="1" dirty="0">
                <a:ea typeface="+mn-lt"/>
                <a:cs typeface="+mn-lt"/>
              </a:rPr>
              <a:t>DELVE DEEPER  </a:t>
            </a:r>
            <a:r>
              <a:rPr lang="en-GB" sz="2400" b="1" dirty="0">
                <a:ea typeface="+mn-lt"/>
                <a:cs typeface="+mn-lt"/>
                <a:hlinkClick r:id="rId2"/>
              </a:rPr>
              <a:t>https://medium.com/@jasonkeath/partners-in-crime-the-power-of-finding-your-creative-collaborator-7d8aaf7af07b</a:t>
            </a:r>
            <a:r>
              <a:rPr lang="en-GB" sz="2400" b="1" dirty="0">
                <a:ea typeface="+mn-lt"/>
                <a:cs typeface="+mn-lt"/>
              </a:rPr>
              <a:t> </a:t>
            </a:r>
            <a:endParaRPr lang="en-US" sz="2400" dirty="0">
              <a:ea typeface="+mn-lt"/>
              <a:cs typeface="+mn-lt"/>
            </a:endParaRPr>
          </a:p>
          <a:p>
            <a:pPr marL="342900" indent="-342900">
              <a:buChar char="•"/>
            </a:pPr>
            <a:endParaRPr lang="en-US" sz="2400" dirty="0">
              <a:cs typeface="Calibri"/>
            </a:endParaRPr>
          </a:p>
        </p:txBody>
      </p:sp>
    </p:spTree>
    <p:extLst>
      <p:ext uri="{BB962C8B-B14F-4D97-AF65-F5344CB8AC3E}">
        <p14:creationId xmlns:p14="http://schemas.microsoft.com/office/powerpoint/2010/main" val="3165047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3546F-5B7F-A342-89F1-B5EDCB77B6F6}"/>
              </a:ext>
            </a:extLst>
          </p:cNvPr>
          <p:cNvSpPr>
            <a:spLocks noGrp="1"/>
          </p:cNvSpPr>
          <p:nvPr>
            <p:ph type="body" sz="quarter" idx="18"/>
          </p:nvPr>
        </p:nvSpPr>
        <p:spPr>
          <a:xfrm>
            <a:off x="1889644" y="1234629"/>
            <a:ext cx="9709137" cy="4375259"/>
          </a:xfrm>
        </p:spPr>
        <p:txBody>
          <a:bodyPr>
            <a:noAutofit/>
          </a:bodyPr>
          <a:lstStyle/>
          <a:p>
            <a:r>
              <a:rPr lang="en-IE" sz="2800" b="1" dirty="0">
                <a:solidFill>
                  <a:srgbClr val="0B582E"/>
                </a:solidFill>
                <a:ea typeface="+mn-lt"/>
                <a:cs typeface="+mn-lt"/>
              </a:rPr>
              <a:t>Collaboration Culture Needs Dedicated Time</a:t>
            </a:r>
            <a:endParaRPr lang="en-US" sz="2400" dirty="0">
              <a:ea typeface="+mn-lt"/>
              <a:cs typeface="+mn-lt"/>
            </a:endParaRPr>
          </a:p>
          <a:p>
            <a:pPr algn="just"/>
            <a:r>
              <a:rPr lang="en-US" sz="2400" dirty="0">
                <a:ea typeface="+mn-lt"/>
                <a:cs typeface="+mn-lt"/>
              </a:rPr>
              <a:t>A good example of a company benefitting from dedicating time to collaboration and innovation is Google. In 2004, Google Founders, Larry Page and Sergey Brin, decided that </a:t>
            </a:r>
            <a:r>
              <a:rPr lang="en-US" sz="2400" b="1" dirty="0">
                <a:ea typeface="+mn-lt"/>
                <a:cs typeface="+mn-lt"/>
              </a:rPr>
              <a:t>employees could use up to 20% of their time on side projects.</a:t>
            </a:r>
            <a:r>
              <a:rPr lang="en-US" sz="2400" dirty="0">
                <a:ea typeface="+mn-lt"/>
                <a:cs typeface="+mn-lt"/>
              </a:rPr>
              <a:t> They refocused the work to make sure that employees became personally responsible for new innovations. Not all of the projects were successful. And not everyone took advantage of the freedom within the new policy. But some did, and a few developed widely successful projects, such as AdSense, Gmail, and Google </a:t>
            </a:r>
            <a:r>
              <a:rPr lang="en-US" sz="2400" dirty="0">
                <a:latin typeface="Calibri"/>
                <a:ea typeface="+mn-lt"/>
                <a:cs typeface="+mn-lt"/>
              </a:rPr>
              <a:t>Maps</a:t>
            </a:r>
            <a:r>
              <a:rPr lang="en-US" sz="2400" dirty="0">
                <a:ea typeface="+mn-lt"/>
                <a:cs typeface="+mn-lt"/>
              </a:rPr>
              <a:t>.</a:t>
            </a:r>
            <a:br>
              <a:rPr lang="en-US" sz="2400" dirty="0">
                <a:latin typeface="Calibri"/>
                <a:ea typeface="+mn-lt"/>
                <a:cs typeface="+mn-lt"/>
              </a:rPr>
            </a:br>
            <a:br>
              <a:rPr lang="en-US" sz="2400" dirty="0">
                <a:latin typeface="Calibri"/>
                <a:ea typeface="+mn-lt"/>
                <a:cs typeface="+mn-lt"/>
              </a:rPr>
            </a:br>
            <a:r>
              <a:rPr lang="en-US" sz="2400" dirty="0">
                <a:latin typeface="Calibri"/>
                <a:ea typeface="+mn-lt"/>
                <a:cs typeface="+mn-lt"/>
              </a:rPr>
              <a:t>While this </a:t>
            </a:r>
            <a:r>
              <a:rPr lang="en-US" sz="2400" dirty="0">
                <a:ea typeface="+mn-lt"/>
                <a:cs typeface="+mn-lt"/>
              </a:rPr>
              <a:t>approach is not possible for everyone, nor is it recommended for SMEs with little resources, dedicating time for collaboration, either within your organization or through clusters, is a great way of creating new ideas. </a:t>
            </a:r>
            <a:endParaRPr lang="en-GB" sz="2400" dirty="0">
              <a:ea typeface="+mn-lt"/>
              <a:cs typeface="+mn-lt"/>
            </a:endParaRPr>
          </a:p>
          <a:p>
            <a:endParaRPr lang="en-GB" sz="2400" dirty="0">
              <a:ea typeface="+mn-lt"/>
              <a:cs typeface="+mn-lt"/>
            </a:endParaRPr>
          </a:p>
          <a:p>
            <a:pPr marL="342900" indent="-342900">
              <a:buChar char="•"/>
            </a:pPr>
            <a:endParaRPr lang="en-US" sz="2400" dirty="0">
              <a:cs typeface="Calibri"/>
            </a:endParaRPr>
          </a:p>
        </p:txBody>
      </p:sp>
    </p:spTree>
    <p:extLst>
      <p:ext uri="{BB962C8B-B14F-4D97-AF65-F5344CB8AC3E}">
        <p14:creationId xmlns:p14="http://schemas.microsoft.com/office/powerpoint/2010/main" val="3831696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3546F-5B7F-A342-89F1-B5EDCB77B6F6}"/>
              </a:ext>
            </a:extLst>
          </p:cNvPr>
          <p:cNvSpPr>
            <a:spLocks noGrp="1"/>
          </p:cNvSpPr>
          <p:nvPr>
            <p:ph type="body" sz="quarter" idx="18"/>
          </p:nvPr>
        </p:nvSpPr>
        <p:spPr>
          <a:xfrm>
            <a:off x="1923510" y="1657962"/>
            <a:ext cx="9709137" cy="4375259"/>
          </a:xfrm>
        </p:spPr>
        <p:txBody>
          <a:bodyPr>
            <a:noAutofit/>
          </a:bodyPr>
          <a:lstStyle/>
          <a:p>
            <a:r>
              <a:rPr lang="en-IE" sz="2800" b="1" dirty="0">
                <a:solidFill>
                  <a:srgbClr val="0B582E"/>
                </a:solidFill>
                <a:ea typeface="+mn-lt"/>
                <a:cs typeface="+mn-lt"/>
              </a:rPr>
              <a:t>Setting the Ground Rules for your Collaboration Session </a:t>
            </a:r>
          </a:p>
          <a:p>
            <a:endParaRPr lang="en-US" sz="2400" dirty="0">
              <a:ea typeface="+mn-lt"/>
              <a:cs typeface="+mn-lt"/>
            </a:endParaRPr>
          </a:p>
          <a:p>
            <a:pPr algn="just"/>
            <a:r>
              <a:rPr lang="en-US" sz="2400" dirty="0">
                <a:ea typeface="+mn-lt"/>
                <a:cs typeface="+mn-lt"/>
              </a:rPr>
              <a:t>Setting the right environment for collaboration is an essential first step.  Starting by setting some </a:t>
            </a:r>
            <a:r>
              <a:rPr lang="en-US" sz="2400" dirty="0">
                <a:ea typeface="+mn-lt"/>
                <a:cs typeface="+mn-lt"/>
                <a:hlinkClick r:id="rId2"/>
              </a:rPr>
              <a:t>ground rules </a:t>
            </a:r>
            <a:r>
              <a:rPr lang="en-US" sz="2400" dirty="0">
                <a:ea typeface="+mn-lt"/>
                <a:cs typeface="+mn-lt"/>
              </a:rPr>
              <a:t>so everyone of all levels feels comfortable to contribute. </a:t>
            </a:r>
          </a:p>
          <a:p>
            <a:pPr algn="just"/>
            <a:r>
              <a:rPr lang="en-US" sz="2400" b="1" dirty="0">
                <a:ea typeface="+mn-lt"/>
                <a:cs typeface="+mn-lt"/>
              </a:rPr>
              <a:t>Rule #1: Generate as many ideas as possible during the session.</a:t>
            </a:r>
          </a:p>
          <a:p>
            <a:pPr algn="just"/>
            <a:r>
              <a:rPr lang="en-US" sz="2400" dirty="0">
                <a:ea typeface="+mn-lt"/>
                <a:cs typeface="+mn-lt"/>
              </a:rPr>
              <a:t>While it can seem counterintuitive to most of us, brainstorming is about quantity rather than quality. By placing the focus on getting as many ideas as possible, people are more willing to share things that they otherwise might write off as irrelevant or over the top. </a:t>
            </a:r>
          </a:p>
          <a:p>
            <a:pPr algn="just"/>
            <a:r>
              <a:rPr lang="en-US" sz="2400" b="1" dirty="0">
                <a:ea typeface="+mn-lt"/>
                <a:cs typeface="+mn-lt"/>
              </a:rPr>
              <a:t>Rule #2: Criticizing ideas is not allowed.</a:t>
            </a:r>
          </a:p>
          <a:p>
            <a:pPr algn="just"/>
            <a:r>
              <a:rPr lang="en-US" sz="2400" dirty="0">
                <a:ea typeface="+mn-lt"/>
                <a:cs typeface="+mn-lt"/>
              </a:rPr>
              <a:t>Brainstorming isn’t about critiquing ideas on the spot — it’s simply about generation. That lack of immediate feedback empowers people to share ideas more openly without the fear of failure or disapproval. </a:t>
            </a:r>
          </a:p>
          <a:p>
            <a:endParaRPr lang="en-GB" sz="2400" dirty="0">
              <a:ea typeface="+mn-lt"/>
              <a:cs typeface="+mn-lt"/>
            </a:endParaRPr>
          </a:p>
          <a:p>
            <a:pPr marL="342900" indent="-342900">
              <a:buChar char="•"/>
            </a:pPr>
            <a:endParaRPr lang="en-US" sz="2400" dirty="0">
              <a:cs typeface="Calibri"/>
            </a:endParaRPr>
          </a:p>
        </p:txBody>
      </p:sp>
    </p:spTree>
    <p:extLst>
      <p:ext uri="{BB962C8B-B14F-4D97-AF65-F5344CB8AC3E}">
        <p14:creationId xmlns:p14="http://schemas.microsoft.com/office/powerpoint/2010/main" val="480714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3546F-5B7F-A342-89F1-B5EDCB77B6F6}"/>
              </a:ext>
            </a:extLst>
          </p:cNvPr>
          <p:cNvSpPr>
            <a:spLocks noGrp="1"/>
          </p:cNvSpPr>
          <p:nvPr>
            <p:ph type="body" sz="quarter" idx="18"/>
          </p:nvPr>
        </p:nvSpPr>
        <p:spPr>
          <a:xfrm>
            <a:off x="1923510" y="1657962"/>
            <a:ext cx="9709137" cy="4375259"/>
          </a:xfrm>
        </p:spPr>
        <p:txBody>
          <a:bodyPr>
            <a:noAutofit/>
          </a:bodyPr>
          <a:lstStyle/>
          <a:p>
            <a:r>
              <a:rPr lang="en-IE" sz="2800" b="1" dirty="0">
                <a:solidFill>
                  <a:srgbClr val="0B582E"/>
                </a:solidFill>
                <a:ea typeface="+mn-lt"/>
                <a:cs typeface="+mn-lt"/>
              </a:rPr>
              <a:t>Setting the Ground Rules for your Collaboration Session </a:t>
            </a:r>
          </a:p>
          <a:p>
            <a:endParaRPr lang="en-US" sz="2400" dirty="0">
              <a:ea typeface="+mn-lt"/>
              <a:cs typeface="+mn-lt"/>
            </a:endParaRPr>
          </a:p>
          <a:p>
            <a:pPr algn="just"/>
            <a:r>
              <a:rPr lang="en-US" sz="2400" b="1" dirty="0">
                <a:ea typeface="+mn-lt"/>
                <a:cs typeface="+mn-lt"/>
              </a:rPr>
              <a:t>Rule #3: Wild and ambitious ideas are welcome.</a:t>
            </a:r>
          </a:p>
          <a:p>
            <a:pPr algn="just"/>
            <a:r>
              <a:rPr lang="en-US" sz="2400" dirty="0">
                <a:ea typeface="+mn-lt"/>
                <a:cs typeface="+mn-lt"/>
              </a:rPr>
              <a:t>During a brainstorming session, you want people to think big. That’s exactly why this principle (which you might hear called “freewheeling”) exists. It encourages more creative thinking, because people know that they’re not just allowed — but actually encouraged — to think outside of the box. </a:t>
            </a:r>
          </a:p>
          <a:p>
            <a:pPr algn="just"/>
            <a:endParaRPr lang="en-US" sz="2400" dirty="0">
              <a:ea typeface="+mn-lt"/>
              <a:cs typeface="+mn-lt"/>
            </a:endParaRPr>
          </a:p>
          <a:p>
            <a:pPr algn="just"/>
            <a:r>
              <a:rPr lang="en-US" sz="2400" b="1" dirty="0">
                <a:ea typeface="+mn-lt"/>
                <a:cs typeface="+mn-lt"/>
              </a:rPr>
              <a:t>Rule #4: People are encouraged to build on other ideas. </a:t>
            </a:r>
          </a:p>
          <a:p>
            <a:pPr algn="just"/>
            <a:r>
              <a:rPr lang="en-US" sz="2400" dirty="0">
                <a:ea typeface="+mn-lt"/>
                <a:cs typeface="+mn-lt"/>
              </a:rPr>
              <a:t>Finally, there’s a concept called “piggybacking.” While criticisms aren’t allowed, brainstorming participants are welcome to build upon other people’s contributions. This creates a more collaborative atmosphere, where good ideas get even more traction. </a:t>
            </a:r>
          </a:p>
          <a:p>
            <a:endParaRPr lang="en-GB" sz="2400" dirty="0">
              <a:ea typeface="+mn-lt"/>
              <a:cs typeface="+mn-lt"/>
            </a:endParaRPr>
          </a:p>
          <a:p>
            <a:pPr marL="342900" indent="-342900">
              <a:buChar char="•"/>
            </a:pPr>
            <a:endParaRPr lang="en-US" sz="2400" dirty="0">
              <a:cs typeface="Calibri"/>
            </a:endParaRPr>
          </a:p>
        </p:txBody>
      </p:sp>
    </p:spTree>
    <p:extLst>
      <p:ext uri="{BB962C8B-B14F-4D97-AF65-F5344CB8AC3E}">
        <p14:creationId xmlns:p14="http://schemas.microsoft.com/office/powerpoint/2010/main" val="1879724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98FAC07-5647-0B4B-AD26-E78E3A698A1E}"/>
              </a:ext>
            </a:extLst>
          </p:cNvPr>
          <p:cNvSpPr>
            <a:spLocks noGrp="1"/>
          </p:cNvSpPr>
          <p:nvPr>
            <p:ph type="body" sz="quarter" idx="17"/>
          </p:nvPr>
        </p:nvSpPr>
        <p:spPr/>
        <p:txBody>
          <a:bodyPr>
            <a:normAutofit fontScale="70000" lnSpcReduction="20000"/>
          </a:bodyPr>
          <a:lstStyle/>
          <a:p>
            <a:r>
              <a:rPr lang="en-US"/>
              <a:t>Collaborating for Sustainable Success</a:t>
            </a:r>
          </a:p>
          <a:p>
            <a:endParaRPr lang="en-US"/>
          </a:p>
        </p:txBody>
      </p:sp>
      <p:sp>
        <p:nvSpPr>
          <p:cNvPr id="5" name="Text Placeholder 4">
            <a:extLst>
              <a:ext uri="{FF2B5EF4-FFF2-40B4-BE49-F238E27FC236}">
                <a16:creationId xmlns:a16="http://schemas.microsoft.com/office/drawing/2014/main" id="{430A4C18-0205-DC4A-91BE-E2303B132108}"/>
              </a:ext>
            </a:extLst>
          </p:cNvPr>
          <p:cNvSpPr>
            <a:spLocks noGrp="1"/>
          </p:cNvSpPr>
          <p:nvPr>
            <p:ph type="body" sz="quarter" idx="18"/>
          </p:nvPr>
        </p:nvSpPr>
        <p:spPr/>
        <p:txBody>
          <a:bodyPr/>
          <a:lstStyle/>
          <a:p>
            <a:r>
              <a:rPr lang="en-US"/>
              <a:t>Section 1</a:t>
            </a:r>
          </a:p>
        </p:txBody>
      </p:sp>
    </p:spTree>
    <p:extLst>
      <p:ext uri="{BB962C8B-B14F-4D97-AF65-F5344CB8AC3E}">
        <p14:creationId xmlns:p14="http://schemas.microsoft.com/office/powerpoint/2010/main" val="259500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2E5863-95AC-1F45-BCC2-EA4CECAB2772}"/>
              </a:ext>
            </a:extLst>
          </p:cNvPr>
          <p:cNvSpPr>
            <a:spLocks noGrp="1"/>
          </p:cNvSpPr>
          <p:nvPr>
            <p:ph type="body" sz="quarter" idx="13"/>
          </p:nvPr>
        </p:nvSpPr>
        <p:spPr>
          <a:xfrm>
            <a:off x="595423" y="132940"/>
            <a:ext cx="6188149" cy="6725060"/>
          </a:xfrm>
        </p:spPr>
        <p:txBody>
          <a:bodyPr>
            <a:normAutofit/>
          </a:bodyPr>
          <a:lstStyle/>
          <a:p>
            <a:pPr algn="l"/>
            <a:r>
              <a:rPr lang="en-GB" sz="2400" dirty="0"/>
              <a:t>Find Time for Collaborative Innovation </a:t>
            </a:r>
          </a:p>
          <a:p>
            <a:pPr marL="342900" indent="-342900" algn="l">
              <a:buFont typeface="Arial" panose="020B0604020202020204" pitchFamily="34" charset="0"/>
              <a:buChar char="•"/>
            </a:pPr>
            <a:r>
              <a:rPr lang="en-GB" sz="2400" b="0" dirty="0">
                <a:solidFill>
                  <a:srgbClr val="000000"/>
                </a:solidFill>
              </a:rPr>
              <a:t>Where we’re busy in work, finding time for active collaboration can be difficult.</a:t>
            </a:r>
            <a:r>
              <a:rPr lang="en-GB" sz="2400" b="0">
                <a:solidFill>
                  <a:srgbClr val="000000"/>
                </a:solidFill>
              </a:rPr>
              <a:t> </a:t>
            </a:r>
            <a:r>
              <a:rPr lang="en-GB" sz="2400" b="0" dirty="0">
                <a:solidFill>
                  <a:srgbClr val="000000"/>
                </a:solidFill>
              </a:rPr>
              <a:t> Organising a dedicated brain storming session can be a good way of structuring this time for Innovation</a:t>
            </a:r>
          </a:p>
          <a:p>
            <a:pPr marL="342900" indent="-342900" algn="l">
              <a:buFont typeface="Arial" panose="020B0604020202020204" pitchFamily="34" charset="0"/>
              <a:buChar char="•"/>
            </a:pPr>
            <a:r>
              <a:rPr lang="en-GB" sz="2400"/>
              <a:t>Design Sprints</a:t>
            </a:r>
            <a:r>
              <a:rPr lang="en-GB" sz="2400" dirty="0">
                <a:solidFill>
                  <a:srgbClr val="000000"/>
                </a:solidFill>
              </a:rPr>
              <a:t> </a:t>
            </a:r>
            <a:r>
              <a:rPr lang="en-GB" sz="2400" b="0" dirty="0">
                <a:solidFill>
                  <a:srgbClr val="000000"/>
                </a:solidFill>
              </a:rPr>
              <a:t>can be a highly effective use of time if done right.</a:t>
            </a:r>
            <a:r>
              <a:rPr lang="en-GB" sz="2400" b="0">
                <a:solidFill>
                  <a:srgbClr val="000000"/>
                </a:solidFill>
              </a:rPr>
              <a:t> </a:t>
            </a:r>
            <a:endParaRPr lang="en-GB" sz="2400" b="0" dirty="0">
              <a:solidFill>
                <a:srgbClr val="000000"/>
              </a:solidFill>
            </a:endParaRPr>
          </a:p>
          <a:p>
            <a:pPr marL="342900" indent="-342900" algn="l">
              <a:buFont typeface="Arial" panose="020B0604020202020204" pitchFamily="34" charset="0"/>
              <a:buChar char="•"/>
            </a:pPr>
            <a:r>
              <a:rPr lang="en-GB" sz="2400" b="0" dirty="0">
                <a:solidFill>
                  <a:srgbClr val="000000"/>
                </a:solidFill>
              </a:rPr>
              <a:t>First designed at Google by </a:t>
            </a:r>
            <a:r>
              <a:rPr lang="en-GB" sz="2400" b="0" dirty="0">
                <a:solidFill>
                  <a:srgbClr val="000000"/>
                </a:solidFill>
                <a:hlinkClick r:id="rId2"/>
              </a:rPr>
              <a:t>Jake Knapp</a:t>
            </a:r>
            <a:r>
              <a:rPr lang="en-GB" sz="2400" b="0" dirty="0">
                <a:solidFill>
                  <a:srgbClr val="000000"/>
                </a:solidFill>
              </a:rPr>
              <a:t>, design sprints have become a popular way of tackling difficult problems at start-ups and other rapidly changing businesses.</a:t>
            </a:r>
            <a:r>
              <a:rPr lang="en-GB" sz="2400" b="0">
                <a:solidFill>
                  <a:srgbClr val="000000"/>
                </a:solidFill>
              </a:rPr>
              <a:t> </a:t>
            </a:r>
            <a:endParaRPr lang="en-GB" sz="2400" b="0" dirty="0">
              <a:solidFill>
                <a:srgbClr val="000000"/>
              </a:solidFill>
            </a:endParaRPr>
          </a:p>
          <a:p>
            <a:pPr marL="342900" indent="-342900" algn="l">
              <a:buFont typeface="Arial" panose="020B0604020202020204" pitchFamily="34" charset="0"/>
              <a:buChar char="•"/>
            </a:pPr>
            <a:r>
              <a:rPr lang="en-GB" sz="2400" b="0" dirty="0">
                <a:solidFill>
                  <a:srgbClr val="000000"/>
                </a:solidFill>
              </a:rPr>
              <a:t>In these next few slides we are going to work through how a design sprint might be utilised to create innovative solutions for sustainability related problems</a:t>
            </a:r>
            <a:r>
              <a:rPr lang="en-GB" sz="2400" b="0">
                <a:solidFill>
                  <a:srgbClr val="000000"/>
                </a:solidFill>
              </a:rPr>
              <a:t> </a:t>
            </a:r>
            <a:endParaRPr lang="en-GB" sz="2400" b="0" dirty="0">
              <a:solidFill>
                <a:srgbClr val="000000"/>
              </a:solidFill>
            </a:endParaRPr>
          </a:p>
        </p:txBody>
      </p:sp>
      <p:pic>
        <p:nvPicPr>
          <p:cNvPr id="2050" name="Picture 2">
            <a:extLst>
              <a:ext uri="{FF2B5EF4-FFF2-40B4-BE49-F238E27FC236}">
                <a16:creationId xmlns:a16="http://schemas.microsoft.com/office/drawing/2014/main" id="{887982A7-5457-A2D4-0BF8-7B8F50759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9950" y="973666"/>
            <a:ext cx="3918303" cy="4910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032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D992B8A-ED4F-613B-A188-EBCB4E1809F0}"/>
              </a:ext>
            </a:extLst>
          </p:cNvPr>
          <p:cNvSpPr>
            <a:spLocks noGrp="1"/>
          </p:cNvSpPr>
          <p:nvPr>
            <p:ph type="body" sz="quarter" idx="30"/>
          </p:nvPr>
        </p:nvSpPr>
        <p:spPr>
          <a:xfrm>
            <a:off x="3269110" y="4533160"/>
            <a:ext cx="1732731" cy="420751"/>
          </a:xfrm>
        </p:spPr>
        <p:txBody>
          <a:bodyPr>
            <a:normAutofit/>
          </a:bodyPr>
          <a:lstStyle/>
          <a:p>
            <a:r>
              <a:rPr lang="en-IE" sz="2200" b="1" dirty="0">
                <a:solidFill>
                  <a:srgbClr val="297239"/>
                </a:solidFill>
              </a:rPr>
              <a:t>DEFINE</a:t>
            </a:r>
          </a:p>
        </p:txBody>
      </p:sp>
      <p:sp>
        <p:nvSpPr>
          <p:cNvPr id="6" name="Text Placeholder 5">
            <a:extLst>
              <a:ext uri="{FF2B5EF4-FFF2-40B4-BE49-F238E27FC236}">
                <a16:creationId xmlns:a16="http://schemas.microsoft.com/office/drawing/2014/main" id="{46EA84A6-A3D4-6467-4EB2-FA8ED1298105}"/>
              </a:ext>
            </a:extLst>
          </p:cNvPr>
          <p:cNvSpPr>
            <a:spLocks noGrp="1"/>
          </p:cNvSpPr>
          <p:nvPr>
            <p:ph type="body" sz="quarter" idx="31"/>
          </p:nvPr>
        </p:nvSpPr>
        <p:spPr>
          <a:xfrm>
            <a:off x="1333175" y="4539912"/>
            <a:ext cx="1845454" cy="420751"/>
          </a:xfrm>
        </p:spPr>
        <p:txBody>
          <a:bodyPr>
            <a:normAutofit/>
          </a:bodyPr>
          <a:lstStyle/>
          <a:p>
            <a:r>
              <a:rPr lang="en-IE" sz="2200" b="1" dirty="0">
                <a:solidFill>
                  <a:srgbClr val="297239"/>
                </a:solidFill>
              </a:rPr>
              <a:t>UNDERSTAND</a:t>
            </a:r>
          </a:p>
        </p:txBody>
      </p:sp>
      <p:sp>
        <p:nvSpPr>
          <p:cNvPr id="7" name="Text Placeholder 6">
            <a:extLst>
              <a:ext uri="{FF2B5EF4-FFF2-40B4-BE49-F238E27FC236}">
                <a16:creationId xmlns:a16="http://schemas.microsoft.com/office/drawing/2014/main" id="{E3C0CF66-E3B6-D97E-E64B-873C10497B52}"/>
              </a:ext>
            </a:extLst>
          </p:cNvPr>
          <p:cNvSpPr>
            <a:spLocks noGrp="1"/>
          </p:cNvSpPr>
          <p:nvPr>
            <p:ph type="body" sz="quarter" idx="32"/>
          </p:nvPr>
        </p:nvSpPr>
        <p:spPr>
          <a:xfrm>
            <a:off x="7165569" y="4535946"/>
            <a:ext cx="1732731" cy="420751"/>
          </a:xfrm>
        </p:spPr>
        <p:txBody>
          <a:bodyPr>
            <a:normAutofit/>
          </a:bodyPr>
          <a:lstStyle/>
          <a:p>
            <a:r>
              <a:rPr lang="en-IE" sz="2200" b="1" dirty="0">
                <a:solidFill>
                  <a:srgbClr val="297239"/>
                </a:solidFill>
              </a:rPr>
              <a:t>PROTOTYPE</a:t>
            </a:r>
          </a:p>
        </p:txBody>
      </p:sp>
      <p:sp>
        <p:nvSpPr>
          <p:cNvPr id="8" name="Text Placeholder 7">
            <a:extLst>
              <a:ext uri="{FF2B5EF4-FFF2-40B4-BE49-F238E27FC236}">
                <a16:creationId xmlns:a16="http://schemas.microsoft.com/office/drawing/2014/main" id="{2FF60CD6-07F6-FE23-0F2B-2F90E8EAFB16}"/>
              </a:ext>
            </a:extLst>
          </p:cNvPr>
          <p:cNvSpPr>
            <a:spLocks noGrp="1"/>
          </p:cNvSpPr>
          <p:nvPr>
            <p:ph type="body" sz="quarter" idx="33"/>
          </p:nvPr>
        </p:nvSpPr>
        <p:spPr>
          <a:xfrm>
            <a:off x="5229634" y="4542698"/>
            <a:ext cx="1732731" cy="420751"/>
          </a:xfrm>
        </p:spPr>
        <p:txBody>
          <a:bodyPr>
            <a:normAutofit/>
          </a:bodyPr>
          <a:lstStyle/>
          <a:p>
            <a:r>
              <a:rPr lang="en-IE" sz="2200" b="1" dirty="0">
                <a:solidFill>
                  <a:srgbClr val="297239"/>
                </a:solidFill>
              </a:rPr>
              <a:t>IDEATE</a:t>
            </a:r>
          </a:p>
        </p:txBody>
      </p:sp>
      <p:sp>
        <p:nvSpPr>
          <p:cNvPr id="9" name="Text Placeholder 8">
            <a:extLst>
              <a:ext uri="{FF2B5EF4-FFF2-40B4-BE49-F238E27FC236}">
                <a16:creationId xmlns:a16="http://schemas.microsoft.com/office/drawing/2014/main" id="{70D49C04-F4D2-6864-A60F-1BD84EFE8DC7}"/>
              </a:ext>
            </a:extLst>
          </p:cNvPr>
          <p:cNvSpPr>
            <a:spLocks noGrp="1"/>
          </p:cNvSpPr>
          <p:nvPr>
            <p:ph type="body" sz="quarter" idx="34"/>
          </p:nvPr>
        </p:nvSpPr>
        <p:spPr>
          <a:xfrm>
            <a:off x="9101503" y="4557649"/>
            <a:ext cx="1732731" cy="420751"/>
          </a:xfrm>
        </p:spPr>
        <p:txBody>
          <a:bodyPr>
            <a:normAutofit/>
          </a:bodyPr>
          <a:lstStyle/>
          <a:p>
            <a:r>
              <a:rPr lang="en-IE" sz="2200" b="1" dirty="0">
                <a:solidFill>
                  <a:srgbClr val="297239"/>
                </a:solidFill>
              </a:rPr>
              <a:t>TEST</a:t>
            </a:r>
          </a:p>
        </p:txBody>
      </p:sp>
      <p:sp>
        <p:nvSpPr>
          <p:cNvPr id="4" name="Text Placeholder 3">
            <a:extLst>
              <a:ext uri="{FF2B5EF4-FFF2-40B4-BE49-F238E27FC236}">
                <a16:creationId xmlns:a16="http://schemas.microsoft.com/office/drawing/2014/main" id="{B792AD36-E68B-9F85-F147-D050BECC885D}"/>
              </a:ext>
            </a:extLst>
          </p:cNvPr>
          <p:cNvSpPr>
            <a:spLocks noGrp="1"/>
          </p:cNvSpPr>
          <p:nvPr>
            <p:ph type="body" sz="quarter" idx="29"/>
          </p:nvPr>
        </p:nvSpPr>
        <p:spPr/>
        <p:txBody>
          <a:bodyPr>
            <a:normAutofit lnSpcReduction="10000"/>
          </a:bodyPr>
          <a:lstStyle/>
          <a:p>
            <a:r>
              <a:rPr lang="en-IE" b="1" dirty="0">
                <a:solidFill>
                  <a:srgbClr val="0B582E"/>
                </a:solidFill>
              </a:rPr>
              <a:t>Organising a Design Sprint for Collaboration</a:t>
            </a:r>
          </a:p>
        </p:txBody>
      </p:sp>
      <p:pic>
        <p:nvPicPr>
          <p:cNvPr id="11" name="Graphic 10" descr="Magnifying glass with solid fill">
            <a:extLst>
              <a:ext uri="{FF2B5EF4-FFF2-40B4-BE49-F238E27FC236}">
                <a16:creationId xmlns:a16="http://schemas.microsoft.com/office/drawing/2014/main" id="{91DBA1C3-338E-5FAE-DCBD-AA365AA3CC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8702" y="2525486"/>
            <a:ext cx="914400" cy="914400"/>
          </a:xfrm>
          <a:prstGeom prst="rect">
            <a:avLst/>
          </a:prstGeom>
        </p:spPr>
      </p:pic>
      <p:pic>
        <p:nvPicPr>
          <p:cNvPr id="13" name="Graphic 12" descr="Scribble with solid fill">
            <a:extLst>
              <a:ext uri="{FF2B5EF4-FFF2-40B4-BE49-F238E27FC236}">
                <a16:creationId xmlns:a16="http://schemas.microsoft.com/office/drawing/2014/main" id="{119938F1-0E09-3057-110E-76E0AFAB79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78275" y="2525486"/>
            <a:ext cx="914400" cy="914400"/>
          </a:xfrm>
          <a:prstGeom prst="rect">
            <a:avLst/>
          </a:prstGeom>
        </p:spPr>
      </p:pic>
      <p:pic>
        <p:nvPicPr>
          <p:cNvPr id="15" name="Graphic 14" descr="Lights On with solid fill">
            <a:extLst>
              <a:ext uri="{FF2B5EF4-FFF2-40B4-BE49-F238E27FC236}">
                <a16:creationId xmlns:a16="http://schemas.microsoft.com/office/drawing/2014/main" id="{7D0B6CAF-C918-73AF-0C39-1AA1754C28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38799" y="2525486"/>
            <a:ext cx="914400" cy="914400"/>
          </a:xfrm>
          <a:prstGeom prst="rect">
            <a:avLst/>
          </a:prstGeom>
        </p:spPr>
      </p:pic>
      <p:pic>
        <p:nvPicPr>
          <p:cNvPr id="19" name="Graphic 18" descr="Rocket with solid fill">
            <a:extLst>
              <a:ext uri="{FF2B5EF4-FFF2-40B4-BE49-F238E27FC236}">
                <a16:creationId xmlns:a16="http://schemas.microsoft.com/office/drawing/2014/main" id="{5BBBF381-856D-4F80-C774-E5624B8CBB2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99323" y="2514600"/>
            <a:ext cx="914400" cy="914400"/>
          </a:xfrm>
          <a:prstGeom prst="rect">
            <a:avLst/>
          </a:prstGeom>
        </p:spPr>
      </p:pic>
      <p:pic>
        <p:nvPicPr>
          <p:cNvPr id="21" name="Graphic 20" descr="Clipboard Mixed with solid fill">
            <a:extLst>
              <a:ext uri="{FF2B5EF4-FFF2-40B4-BE49-F238E27FC236}">
                <a16:creationId xmlns:a16="http://schemas.microsoft.com/office/drawing/2014/main" id="{141EC2D8-13B1-DC2D-1276-C695FC1C51B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10668" y="2514600"/>
            <a:ext cx="914400" cy="914400"/>
          </a:xfrm>
          <a:prstGeom prst="rect">
            <a:avLst/>
          </a:prstGeom>
        </p:spPr>
      </p:pic>
    </p:spTree>
    <p:extLst>
      <p:ext uri="{BB962C8B-B14F-4D97-AF65-F5344CB8AC3E}">
        <p14:creationId xmlns:p14="http://schemas.microsoft.com/office/powerpoint/2010/main" val="2842497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9388E5-5A1D-F0CE-0E58-D21C03D697A1}"/>
              </a:ext>
            </a:extLst>
          </p:cNvPr>
          <p:cNvSpPr>
            <a:spLocks noGrp="1"/>
          </p:cNvSpPr>
          <p:nvPr>
            <p:ph type="body" sz="quarter" idx="20"/>
          </p:nvPr>
        </p:nvSpPr>
        <p:spPr>
          <a:xfrm>
            <a:off x="6009259" y="1761743"/>
            <a:ext cx="4896426" cy="4306547"/>
          </a:xfrm>
        </p:spPr>
        <p:txBody>
          <a:bodyPr vert="horz" lIns="91440" tIns="45720" rIns="91440" bIns="45720" rtlCol="0" anchor="t">
            <a:noAutofit/>
          </a:bodyPr>
          <a:lstStyle/>
          <a:p>
            <a:r>
              <a:rPr lang="en-US"/>
              <a:t>This first day "understand" is critical for the smooth progress of the Sprint as it serves to align with the objectives of the workshop and to define the problem better. This problem framing effort is the heart of the first day.</a:t>
            </a:r>
          </a:p>
          <a:p>
            <a:r>
              <a:rPr lang="en-US"/>
              <a:t>For a Sustainability Sprint, if you don’t have expertise within your organisation either spend some time getting up to speed or bring in an external expert who can help your team understand the issue you’re solving.  </a:t>
            </a:r>
            <a:endParaRPr lang="en-IE"/>
          </a:p>
        </p:txBody>
      </p:sp>
      <p:sp>
        <p:nvSpPr>
          <p:cNvPr id="5" name="Text Placeholder 4">
            <a:extLst>
              <a:ext uri="{FF2B5EF4-FFF2-40B4-BE49-F238E27FC236}">
                <a16:creationId xmlns:a16="http://schemas.microsoft.com/office/drawing/2014/main" id="{0B9C01A6-A1E8-181E-A3BF-118AA0F05B7E}"/>
              </a:ext>
            </a:extLst>
          </p:cNvPr>
          <p:cNvSpPr>
            <a:spLocks noGrp="1"/>
          </p:cNvSpPr>
          <p:nvPr>
            <p:ph type="body" sz="quarter" idx="22"/>
          </p:nvPr>
        </p:nvSpPr>
        <p:spPr/>
        <p:txBody>
          <a:bodyPr/>
          <a:lstStyle/>
          <a:p>
            <a:r>
              <a:rPr lang="en-IE" b="1"/>
              <a:t>Understand  </a:t>
            </a:r>
          </a:p>
        </p:txBody>
      </p:sp>
      <p:sp>
        <p:nvSpPr>
          <p:cNvPr id="7" name="Text Placeholder 6">
            <a:extLst>
              <a:ext uri="{FF2B5EF4-FFF2-40B4-BE49-F238E27FC236}">
                <a16:creationId xmlns:a16="http://schemas.microsoft.com/office/drawing/2014/main" id="{D87A46A4-1034-C0F7-D34C-A534E73F4993}"/>
              </a:ext>
            </a:extLst>
          </p:cNvPr>
          <p:cNvSpPr>
            <a:spLocks noGrp="1"/>
          </p:cNvSpPr>
          <p:nvPr>
            <p:ph type="body" sz="quarter" idx="24"/>
          </p:nvPr>
        </p:nvSpPr>
        <p:spPr/>
        <p:txBody>
          <a:bodyPr/>
          <a:lstStyle/>
          <a:p>
            <a:r>
              <a:rPr lang="en-IE"/>
              <a:t>01</a:t>
            </a:r>
          </a:p>
        </p:txBody>
      </p:sp>
      <p:pic>
        <p:nvPicPr>
          <p:cNvPr id="10" name="Graphic 9" descr="Open book with table lamp, books, pen and pencil">
            <a:extLst>
              <a:ext uri="{FF2B5EF4-FFF2-40B4-BE49-F238E27FC236}">
                <a16:creationId xmlns:a16="http://schemas.microsoft.com/office/drawing/2014/main" id="{C901610C-ED3E-8D88-B85A-A5C0CF7478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472" y="1132296"/>
            <a:ext cx="4397829" cy="4397829"/>
          </a:xfrm>
          <a:prstGeom prst="rect">
            <a:avLst/>
          </a:prstGeom>
        </p:spPr>
      </p:pic>
    </p:spTree>
    <p:extLst>
      <p:ext uri="{BB962C8B-B14F-4D97-AF65-F5344CB8AC3E}">
        <p14:creationId xmlns:p14="http://schemas.microsoft.com/office/powerpoint/2010/main" val="2691339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9388E5-5A1D-F0CE-0E58-D21C03D697A1}"/>
              </a:ext>
            </a:extLst>
          </p:cNvPr>
          <p:cNvSpPr>
            <a:spLocks noGrp="1"/>
          </p:cNvSpPr>
          <p:nvPr>
            <p:ph type="body" sz="quarter" idx="20"/>
          </p:nvPr>
        </p:nvSpPr>
        <p:spPr>
          <a:xfrm>
            <a:off x="6009259" y="1663772"/>
            <a:ext cx="4896426" cy="4306547"/>
          </a:xfrm>
        </p:spPr>
        <p:txBody>
          <a:bodyPr vert="horz" lIns="91440" tIns="45720" rIns="91440" bIns="45720" rtlCol="0" anchor="t">
            <a:noAutofit/>
          </a:bodyPr>
          <a:lstStyle/>
          <a:p>
            <a:r>
              <a:rPr lang="en-US" dirty="0"/>
              <a:t>In the Define stage, you will organize the information you have gathered during the Empathize stage. You’ll analyze your observations to define the core problems you and your team have identified up to this point. Defining the problem and problem statement must be done in a human-centered manner.</a:t>
            </a:r>
          </a:p>
          <a:p>
            <a:r>
              <a:rPr lang="en-US" dirty="0"/>
              <a:t>A sample problem statement for sustainability might be: </a:t>
            </a:r>
          </a:p>
          <a:p>
            <a:pPr algn="ctr"/>
            <a:r>
              <a:rPr lang="en-US" dirty="0"/>
              <a:t>“</a:t>
            </a:r>
            <a:r>
              <a:rPr lang="en-US" i="1" dirty="0"/>
              <a:t>How might we build stronger client relationships while reducing our travel related carbon footprint”</a:t>
            </a:r>
            <a:endParaRPr lang="en-IE" dirty="0">
              <a:cs typeface="Calibri" panose="020F0502020204030204"/>
            </a:endParaRPr>
          </a:p>
        </p:txBody>
      </p:sp>
      <p:sp>
        <p:nvSpPr>
          <p:cNvPr id="5" name="Text Placeholder 4">
            <a:extLst>
              <a:ext uri="{FF2B5EF4-FFF2-40B4-BE49-F238E27FC236}">
                <a16:creationId xmlns:a16="http://schemas.microsoft.com/office/drawing/2014/main" id="{0B9C01A6-A1E8-181E-A3BF-118AA0F05B7E}"/>
              </a:ext>
            </a:extLst>
          </p:cNvPr>
          <p:cNvSpPr>
            <a:spLocks noGrp="1"/>
          </p:cNvSpPr>
          <p:nvPr>
            <p:ph type="body" sz="quarter" idx="22"/>
          </p:nvPr>
        </p:nvSpPr>
        <p:spPr/>
        <p:txBody>
          <a:bodyPr/>
          <a:lstStyle/>
          <a:p>
            <a:r>
              <a:rPr lang="en-IE" b="1"/>
              <a:t>Define  </a:t>
            </a:r>
          </a:p>
        </p:txBody>
      </p:sp>
      <p:sp>
        <p:nvSpPr>
          <p:cNvPr id="7" name="Text Placeholder 6">
            <a:extLst>
              <a:ext uri="{FF2B5EF4-FFF2-40B4-BE49-F238E27FC236}">
                <a16:creationId xmlns:a16="http://schemas.microsoft.com/office/drawing/2014/main" id="{D87A46A4-1034-C0F7-D34C-A534E73F4993}"/>
              </a:ext>
            </a:extLst>
          </p:cNvPr>
          <p:cNvSpPr>
            <a:spLocks noGrp="1"/>
          </p:cNvSpPr>
          <p:nvPr>
            <p:ph type="body" sz="quarter" idx="24"/>
          </p:nvPr>
        </p:nvSpPr>
        <p:spPr/>
        <p:txBody>
          <a:bodyPr/>
          <a:lstStyle/>
          <a:p>
            <a:r>
              <a:rPr lang="en-IE"/>
              <a:t>02</a:t>
            </a:r>
          </a:p>
        </p:txBody>
      </p:sp>
      <p:pic>
        <p:nvPicPr>
          <p:cNvPr id="10" name="Graphic 9" descr="Graph paper with calculator, ruler, highlighter, and pencils">
            <a:extLst>
              <a:ext uri="{FF2B5EF4-FFF2-40B4-BE49-F238E27FC236}">
                <a16:creationId xmlns:a16="http://schemas.microsoft.com/office/drawing/2014/main" id="{C901610C-ED3E-8D88-B85A-A5C0CF74788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87472" y="1132296"/>
            <a:ext cx="4397829" cy="4397829"/>
          </a:xfrm>
          <a:prstGeom prst="rect">
            <a:avLst/>
          </a:prstGeom>
        </p:spPr>
      </p:pic>
    </p:spTree>
    <p:extLst>
      <p:ext uri="{BB962C8B-B14F-4D97-AF65-F5344CB8AC3E}">
        <p14:creationId xmlns:p14="http://schemas.microsoft.com/office/powerpoint/2010/main" val="1678774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9388E5-5A1D-F0CE-0E58-D21C03D697A1}"/>
              </a:ext>
            </a:extLst>
          </p:cNvPr>
          <p:cNvSpPr>
            <a:spLocks noGrp="1"/>
          </p:cNvSpPr>
          <p:nvPr>
            <p:ph type="body" sz="quarter" idx="20"/>
          </p:nvPr>
        </p:nvSpPr>
        <p:spPr>
          <a:xfrm>
            <a:off x="6009259" y="1827054"/>
            <a:ext cx="4896426" cy="4306547"/>
          </a:xfrm>
        </p:spPr>
        <p:txBody>
          <a:bodyPr vert="horz" lIns="91440" tIns="45720" rIns="91440" bIns="45720" rtlCol="0" anchor="t">
            <a:noAutofit/>
          </a:bodyPr>
          <a:lstStyle/>
          <a:p>
            <a:r>
              <a:rPr lang="en-US"/>
              <a:t>During the third stage of the design thinking process, your team are ready to generate ideas. You’ve grown to understand your users and their needs in the Empathize stage, and you’ve analyzed your observations in the Define stage to create a user centric problem statement. </a:t>
            </a:r>
            <a:br>
              <a:rPr lang="en-US"/>
            </a:br>
            <a:r>
              <a:rPr lang="en-US"/>
              <a:t>With this solid background, and clear purpose for your session, your time can go about rapidly ideating solutions.  It’s important we remember our ground rules to ensure the best outcome.</a:t>
            </a:r>
            <a:endParaRPr lang="en-IE"/>
          </a:p>
        </p:txBody>
      </p:sp>
      <p:sp>
        <p:nvSpPr>
          <p:cNvPr id="5" name="Text Placeholder 4">
            <a:extLst>
              <a:ext uri="{FF2B5EF4-FFF2-40B4-BE49-F238E27FC236}">
                <a16:creationId xmlns:a16="http://schemas.microsoft.com/office/drawing/2014/main" id="{0B9C01A6-A1E8-181E-A3BF-118AA0F05B7E}"/>
              </a:ext>
            </a:extLst>
          </p:cNvPr>
          <p:cNvSpPr>
            <a:spLocks noGrp="1"/>
          </p:cNvSpPr>
          <p:nvPr>
            <p:ph type="body" sz="quarter" idx="22"/>
          </p:nvPr>
        </p:nvSpPr>
        <p:spPr/>
        <p:txBody>
          <a:bodyPr/>
          <a:lstStyle/>
          <a:p>
            <a:r>
              <a:rPr lang="en-IE" b="1"/>
              <a:t>Ideate  </a:t>
            </a:r>
          </a:p>
        </p:txBody>
      </p:sp>
      <p:sp>
        <p:nvSpPr>
          <p:cNvPr id="7" name="Text Placeholder 6">
            <a:extLst>
              <a:ext uri="{FF2B5EF4-FFF2-40B4-BE49-F238E27FC236}">
                <a16:creationId xmlns:a16="http://schemas.microsoft.com/office/drawing/2014/main" id="{D87A46A4-1034-C0F7-D34C-A534E73F4993}"/>
              </a:ext>
            </a:extLst>
          </p:cNvPr>
          <p:cNvSpPr>
            <a:spLocks noGrp="1"/>
          </p:cNvSpPr>
          <p:nvPr>
            <p:ph type="body" sz="quarter" idx="24"/>
          </p:nvPr>
        </p:nvSpPr>
        <p:spPr/>
        <p:txBody>
          <a:bodyPr/>
          <a:lstStyle/>
          <a:p>
            <a:r>
              <a:rPr lang="en-IE"/>
              <a:t>03</a:t>
            </a:r>
          </a:p>
        </p:txBody>
      </p:sp>
      <p:pic>
        <p:nvPicPr>
          <p:cNvPr id="10" name="Graphic 9" descr="A lightbulb">
            <a:extLst>
              <a:ext uri="{FF2B5EF4-FFF2-40B4-BE49-F238E27FC236}">
                <a16:creationId xmlns:a16="http://schemas.microsoft.com/office/drawing/2014/main" id="{C901610C-ED3E-8D88-B85A-A5C0CF74788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87472" y="1132296"/>
            <a:ext cx="4397829" cy="4397829"/>
          </a:xfrm>
          <a:prstGeom prst="rect">
            <a:avLst/>
          </a:prstGeom>
        </p:spPr>
      </p:pic>
    </p:spTree>
    <p:extLst>
      <p:ext uri="{BB962C8B-B14F-4D97-AF65-F5344CB8AC3E}">
        <p14:creationId xmlns:p14="http://schemas.microsoft.com/office/powerpoint/2010/main" val="36841473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781356-633F-43C7-9C5B-E23C08437082}"/>
              </a:ext>
            </a:extLst>
          </p:cNvPr>
          <p:cNvSpPr>
            <a:spLocks noGrp="1"/>
          </p:cNvSpPr>
          <p:nvPr>
            <p:ph type="body" sz="quarter" idx="18"/>
          </p:nvPr>
        </p:nvSpPr>
        <p:spPr>
          <a:xfrm>
            <a:off x="473870" y="3319106"/>
            <a:ext cx="5780987" cy="2271033"/>
          </a:xfrm>
        </p:spPr>
        <p:txBody>
          <a:bodyPr vert="horz" lIns="91440" tIns="45720" rIns="91440" bIns="45720" rtlCol="0" anchor="t">
            <a:normAutofit/>
          </a:bodyPr>
          <a:lstStyle/>
          <a:p>
            <a:r>
              <a:rPr lang="en-US" dirty="0">
                <a:ea typeface="+mn-lt"/>
                <a:cs typeface="+mn-lt"/>
              </a:rPr>
              <a:t>   </a:t>
            </a:r>
            <a:endParaRPr lang="en-US" b="1" dirty="0">
              <a:cs typeface="Calibri"/>
            </a:endParaRPr>
          </a:p>
        </p:txBody>
      </p:sp>
      <p:sp>
        <p:nvSpPr>
          <p:cNvPr id="3" name="Text Placeholder 2">
            <a:extLst>
              <a:ext uri="{FF2B5EF4-FFF2-40B4-BE49-F238E27FC236}">
                <a16:creationId xmlns:a16="http://schemas.microsoft.com/office/drawing/2014/main" id="{A42A7262-837F-D8B3-2E1C-6FDCFC7CA41D}"/>
              </a:ext>
            </a:extLst>
          </p:cNvPr>
          <p:cNvSpPr>
            <a:spLocks noGrp="1"/>
          </p:cNvSpPr>
          <p:nvPr>
            <p:ph type="body" sz="quarter" idx="16"/>
          </p:nvPr>
        </p:nvSpPr>
        <p:spPr/>
        <p:txBody>
          <a:bodyPr vert="horz" lIns="91440" tIns="45720" rIns="91440" bIns="45720" rtlCol="0" anchor="t">
            <a:normAutofit/>
          </a:bodyPr>
          <a:lstStyle/>
          <a:p>
            <a:r>
              <a:rPr lang="en-US" b="1" dirty="0"/>
              <a:t>SHORT ACTIVITY – USING PLAY TO STIMULATE IDEATION</a:t>
            </a:r>
            <a:endParaRPr lang="en-US" b="1" dirty="0">
              <a:cs typeface="Calibri"/>
            </a:endParaRPr>
          </a:p>
          <a:p>
            <a:endParaRPr lang="en-US" dirty="0">
              <a:cs typeface="Calibri"/>
            </a:endParaRPr>
          </a:p>
        </p:txBody>
      </p:sp>
      <p:sp>
        <p:nvSpPr>
          <p:cNvPr id="9" name="TextBox 8">
            <a:extLst>
              <a:ext uri="{FF2B5EF4-FFF2-40B4-BE49-F238E27FC236}">
                <a16:creationId xmlns:a16="http://schemas.microsoft.com/office/drawing/2014/main" id="{B8FE7BCE-0665-E08D-C07D-A2A6C0F31C0E}"/>
              </a:ext>
            </a:extLst>
          </p:cNvPr>
          <p:cNvSpPr txBox="1"/>
          <p:nvPr/>
        </p:nvSpPr>
        <p:spPr>
          <a:xfrm>
            <a:off x="287869" y="3260891"/>
            <a:ext cx="5514218" cy="3000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100">
                <a:solidFill>
                  <a:srgbClr val="0B582E"/>
                </a:solidFill>
                <a:latin typeface="Calibri"/>
                <a:cs typeface="Calibri"/>
              </a:rPr>
              <a:t> </a:t>
            </a:r>
            <a:r>
              <a:rPr lang="en-US" sz="2100" dirty="0">
                <a:solidFill>
                  <a:srgbClr val="0B582E"/>
                </a:solidFill>
                <a:latin typeface="Calibri"/>
                <a:cs typeface="Calibri"/>
              </a:rPr>
              <a:t>I</a:t>
            </a:r>
            <a:r>
              <a:rPr lang="en-US" sz="2100">
                <a:solidFill>
                  <a:srgbClr val="000000"/>
                </a:solidFill>
                <a:latin typeface="Calibri"/>
                <a:cs typeface="Calibri"/>
              </a:rPr>
              <a:t>t can be helpful to start the ideation stage with something informal like an ice breaker game. </a:t>
            </a:r>
          </a:p>
          <a:p>
            <a:pPr algn="just"/>
            <a:r>
              <a:rPr lang="en-US" sz="2100">
                <a:solidFill>
                  <a:srgbClr val="000000"/>
                </a:solidFill>
                <a:latin typeface="Calibri"/>
                <a:cs typeface="Calibri"/>
              </a:rPr>
              <a:t>There are 100s to choose </a:t>
            </a:r>
            <a:r>
              <a:rPr lang="en-US" sz="2100">
                <a:solidFill>
                  <a:srgbClr val="000000"/>
                </a:solidFill>
                <a:latin typeface="Calibri"/>
                <a:cs typeface="Calibri"/>
                <a:hlinkClick r:id="rId2">
                  <a:extLst>
                    <a:ext uri="{A12FA001-AC4F-418D-AE19-62706E023703}">
                      <ahyp:hlinkClr xmlns:ahyp="http://schemas.microsoft.com/office/drawing/2018/hyperlinkcolor" val="tx"/>
                    </a:ext>
                  </a:extLst>
                </a:hlinkClick>
              </a:rPr>
              <a:t>online</a:t>
            </a:r>
            <a:r>
              <a:rPr lang="en-US" sz="2100">
                <a:solidFill>
                  <a:srgbClr val="000000"/>
                </a:solidFill>
                <a:latin typeface="Calibri"/>
                <a:cs typeface="Calibri"/>
              </a:rPr>
              <a:t>, but a quick and simple option can be to break your team into smaller groups and have them create the worst solution to the problem that they can think of and present back to the group.  It’s a fun, consequence free place to start, that makes everyone feel open to contribute to the session.</a:t>
            </a:r>
            <a:r>
              <a:rPr lang="en-US" sz="2100">
                <a:solidFill>
                  <a:srgbClr val="0B582E"/>
                </a:solidFill>
                <a:latin typeface="Calibri"/>
                <a:cs typeface="Calibri"/>
              </a:rPr>
              <a:t> </a:t>
            </a:r>
            <a:endParaRPr lang="en-US" sz="2100" dirty="0">
              <a:solidFill>
                <a:srgbClr val="0B582E"/>
              </a:solidFill>
              <a:latin typeface="Calibri"/>
              <a:cs typeface="Calibri"/>
            </a:endParaRPr>
          </a:p>
        </p:txBody>
      </p:sp>
      <p:pic>
        <p:nvPicPr>
          <p:cNvPr id="7" name="Picture Placeholder 6">
            <a:extLst>
              <a:ext uri="{FF2B5EF4-FFF2-40B4-BE49-F238E27FC236}">
                <a16:creationId xmlns:a16="http://schemas.microsoft.com/office/drawing/2014/main" id="{453066DC-EE3A-0FC9-5802-D945D6F92976}"/>
              </a:ext>
            </a:extLst>
          </p:cNvPr>
          <p:cNvPicPr>
            <a:picLocks noGrp="1" noChangeAspect="1"/>
          </p:cNvPicPr>
          <p:nvPr>
            <p:ph type="pic" sz="quarter" idx="10"/>
          </p:nvPr>
        </p:nvPicPr>
        <p:blipFill>
          <a:blip r:embed="rId3"/>
          <a:srcRect l="15816" r="15816"/>
          <a:stretch/>
        </p:blipFill>
        <p:spPr>
          <a:xfrm>
            <a:off x="7035029" y="1481931"/>
            <a:ext cx="5130800" cy="3913188"/>
          </a:xfrm>
        </p:spPr>
      </p:pic>
    </p:spTree>
    <p:extLst>
      <p:ext uri="{BB962C8B-B14F-4D97-AF65-F5344CB8AC3E}">
        <p14:creationId xmlns:p14="http://schemas.microsoft.com/office/powerpoint/2010/main" val="2305652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B9C01A6-A1E8-181E-A3BF-118AA0F05B7E}"/>
              </a:ext>
            </a:extLst>
          </p:cNvPr>
          <p:cNvSpPr>
            <a:spLocks noGrp="1"/>
          </p:cNvSpPr>
          <p:nvPr>
            <p:ph type="body" sz="quarter" idx="22"/>
          </p:nvPr>
        </p:nvSpPr>
        <p:spPr/>
        <p:txBody>
          <a:bodyPr/>
          <a:lstStyle/>
          <a:p>
            <a:r>
              <a:rPr lang="en-IE" b="1" dirty="0"/>
              <a:t>Prototype  </a:t>
            </a:r>
          </a:p>
        </p:txBody>
      </p:sp>
      <p:sp>
        <p:nvSpPr>
          <p:cNvPr id="7" name="Text Placeholder 6">
            <a:extLst>
              <a:ext uri="{FF2B5EF4-FFF2-40B4-BE49-F238E27FC236}">
                <a16:creationId xmlns:a16="http://schemas.microsoft.com/office/drawing/2014/main" id="{D87A46A4-1034-C0F7-D34C-A534E73F4993}"/>
              </a:ext>
            </a:extLst>
          </p:cNvPr>
          <p:cNvSpPr>
            <a:spLocks noGrp="1"/>
          </p:cNvSpPr>
          <p:nvPr>
            <p:ph type="body" sz="quarter" idx="24"/>
          </p:nvPr>
        </p:nvSpPr>
        <p:spPr/>
        <p:txBody>
          <a:bodyPr/>
          <a:lstStyle/>
          <a:p>
            <a:r>
              <a:rPr lang="en-IE" dirty="0"/>
              <a:t>04</a:t>
            </a:r>
          </a:p>
        </p:txBody>
      </p:sp>
      <p:pic>
        <p:nvPicPr>
          <p:cNvPr id="10" name="Graphic 9" descr="A friendly robot">
            <a:extLst>
              <a:ext uri="{FF2B5EF4-FFF2-40B4-BE49-F238E27FC236}">
                <a16:creationId xmlns:a16="http://schemas.microsoft.com/office/drawing/2014/main" id="{C901610C-ED3E-8D88-B85A-A5C0CF74788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87472" y="1132296"/>
            <a:ext cx="4397829" cy="4397829"/>
          </a:xfrm>
          <a:prstGeom prst="rect">
            <a:avLst/>
          </a:prstGeom>
        </p:spPr>
      </p:pic>
      <p:sp>
        <p:nvSpPr>
          <p:cNvPr id="6" name="Text Placeholder 3">
            <a:extLst>
              <a:ext uri="{FF2B5EF4-FFF2-40B4-BE49-F238E27FC236}">
                <a16:creationId xmlns:a16="http://schemas.microsoft.com/office/drawing/2014/main" id="{27D71E39-DA6A-EF64-2534-6761146764E6}"/>
              </a:ext>
            </a:extLst>
          </p:cNvPr>
          <p:cNvSpPr>
            <a:spLocks noGrp="1"/>
          </p:cNvSpPr>
          <p:nvPr>
            <p:ph type="body" sz="quarter" idx="20"/>
          </p:nvPr>
        </p:nvSpPr>
        <p:spPr>
          <a:xfrm>
            <a:off x="6009259" y="1663772"/>
            <a:ext cx="4896426" cy="4306547"/>
          </a:xfrm>
        </p:spPr>
        <p:txBody>
          <a:bodyPr vert="horz" lIns="91440" tIns="45720" rIns="91440" bIns="45720" rtlCol="0" anchor="t">
            <a:noAutofit/>
          </a:bodyPr>
          <a:lstStyle/>
          <a:p>
            <a:r>
              <a:rPr lang="en-US" dirty="0"/>
              <a:t>The design team will now produce a number of inexpensive, scaled down versions of the product to investigate the key solutions generated in the ideation phase. These prototypes can be shared and tested within the team itself, or on a small group of people outside the design team. This can be a great opportunity to involve other members of your</a:t>
            </a:r>
            <a:r>
              <a:rPr lang="en-US"/>
              <a:t> team</a:t>
            </a:r>
            <a:r>
              <a:rPr lang="en-US" dirty="0"/>
              <a:t>.</a:t>
            </a:r>
            <a:r>
              <a:rPr lang="en-US"/>
              <a:t> </a:t>
            </a:r>
            <a:endParaRPr lang="en-US" dirty="0"/>
          </a:p>
          <a:p>
            <a:r>
              <a:rPr lang="en-US" dirty="0"/>
              <a:t>It’s important that we find out the flaws in our solutions at an early stage.</a:t>
            </a:r>
            <a:r>
              <a:rPr lang="en-US"/>
              <a:t> </a:t>
            </a:r>
            <a:endParaRPr lang="en-IE" dirty="0">
              <a:cs typeface="Calibri" panose="020F0502020204030204"/>
            </a:endParaRPr>
          </a:p>
        </p:txBody>
      </p:sp>
    </p:spTree>
    <p:extLst>
      <p:ext uri="{BB962C8B-B14F-4D97-AF65-F5344CB8AC3E}">
        <p14:creationId xmlns:p14="http://schemas.microsoft.com/office/powerpoint/2010/main" val="6095142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B9C01A6-A1E8-181E-A3BF-118AA0F05B7E}"/>
              </a:ext>
            </a:extLst>
          </p:cNvPr>
          <p:cNvSpPr>
            <a:spLocks noGrp="1"/>
          </p:cNvSpPr>
          <p:nvPr>
            <p:ph type="body" sz="quarter" idx="22"/>
          </p:nvPr>
        </p:nvSpPr>
        <p:spPr/>
        <p:txBody>
          <a:bodyPr/>
          <a:lstStyle/>
          <a:p>
            <a:r>
              <a:rPr lang="en-IE" b="1" dirty="0"/>
              <a:t>Test  </a:t>
            </a:r>
          </a:p>
        </p:txBody>
      </p:sp>
      <p:sp>
        <p:nvSpPr>
          <p:cNvPr id="7" name="Text Placeholder 6">
            <a:extLst>
              <a:ext uri="{FF2B5EF4-FFF2-40B4-BE49-F238E27FC236}">
                <a16:creationId xmlns:a16="http://schemas.microsoft.com/office/drawing/2014/main" id="{D87A46A4-1034-C0F7-D34C-A534E73F4993}"/>
              </a:ext>
            </a:extLst>
          </p:cNvPr>
          <p:cNvSpPr>
            <a:spLocks noGrp="1"/>
          </p:cNvSpPr>
          <p:nvPr>
            <p:ph type="body" sz="quarter" idx="24"/>
          </p:nvPr>
        </p:nvSpPr>
        <p:spPr/>
        <p:txBody>
          <a:bodyPr/>
          <a:lstStyle/>
          <a:p>
            <a:r>
              <a:rPr lang="en-IE" dirty="0"/>
              <a:t>05</a:t>
            </a:r>
          </a:p>
        </p:txBody>
      </p:sp>
      <p:pic>
        <p:nvPicPr>
          <p:cNvPr id="10" name="Graphic 9" descr="Chemistry lab">
            <a:extLst>
              <a:ext uri="{FF2B5EF4-FFF2-40B4-BE49-F238E27FC236}">
                <a16:creationId xmlns:a16="http://schemas.microsoft.com/office/drawing/2014/main" id="{C901610C-ED3E-8D88-B85A-A5C0CF74788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87472" y="1132296"/>
            <a:ext cx="4397829" cy="4397829"/>
          </a:xfrm>
          <a:prstGeom prst="rect">
            <a:avLst/>
          </a:prstGeom>
        </p:spPr>
      </p:pic>
      <p:sp>
        <p:nvSpPr>
          <p:cNvPr id="9" name="Text Placeholder 3">
            <a:extLst>
              <a:ext uri="{FF2B5EF4-FFF2-40B4-BE49-F238E27FC236}">
                <a16:creationId xmlns:a16="http://schemas.microsoft.com/office/drawing/2014/main" id="{91E82B51-93E2-A378-7578-0EDBAFD61CE1}"/>
              </a:ext>
            </a:extLst>
          </p:cNvPr>
          <p:cNvSpPr txBox="1">
            <a:spLocks/>
          </p:cNvSpPr>
          <p:nvPr/>
        </p:nvSpPr>
        <p:spPr>
          <a:xfrm>
            <a:off x="6009259" y="1663772"/>
            <a:ext cx="4896426" cy="430654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EA1D76"/>
              </a:buClr>
              <a:buFont typeface="Arial"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Designers or evaluators rigorously test the complete product using the best solutions identified in the Prototype stage. </a:t>
            </a:r>
          </a:p>
          <a:p>
            <a:r>
              <a:rPr lang="en-US" dirty="0"/>
              <a:t>Congratulations!! This is the last stage of the process. Transitioning to a more sustainable business model is a daunting task so it is important that we don’t treat collaboration sessions as one offs, and continually expand on our ideas. </a:t>
            </a:r>
          </a:p>
          <a:p>
            <a:r>
              <a:rPr lang="en-US" dirty="0"/>
              <a:t>Design sprints are iterative processes so the results generated can be built on continually.  </a:t>
            </a:r>
            <a:endParaRPr lang="en-IE" dirty="0"/>
          </a:p>
        </p:txBody>
      </p:sp>
    </p:spTree>
    <p:extLst>
      <p:ext uri="{BB962C8B-B14F-4D97-AF65-F5344CB8AC3E}">
        <p14:creationId xmlns:p14="http://schemas.microsoft.com/office/powerpoint/2010/main" val="26885163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8CF8AF-D3E1-F240-8EFB-EA834F8C10CF}"/>
              </a:ext>
            </a:extLst>
          </p:cNvPr>
          <p:cNvSpPr>
            <a:spLocks noGrp="1"/>
          </p:cNvSpPr>
          <p:nvPr>
            <p:ph type="body" sz="quarter" idx="17"/>
          </p:nvPr>
        </p:nvSpPr>
        <p:spPr/>
        <p:txBody>
          <a:bodyPr>
            <a:normAutofit fontScale="62500" lnSpcReduction="20000"/>
          </a:bodyPr>
          <a:lstStyle/>
          <a:p>
            <a:r>
              <a:rPr lang="en-US"/>
              <a:t>The Power of Clusters and Ecosystems </a:t>
            </a:r>
          </a:p>
        </p:txBody>
      </p:sp>
      <p:sp>
        <p:nvSpPr>
          <p:cNvPr id="5" name="Text Placeholder 4">
            <a:extLst>
              <a:ext uri="{FF2B5EF4-FFF2-40B4-BE49-F238E27FC236}">
                <a16:creationId xmlns:a16="http://schemas.microsoft.com/office/drawing/2014/main" id="{E540CCD1-3CA5-A94C-84B6-7549267A3333}"/>
              </a:ext>
            </a:extLst>
          </p:cNvPr>
          <p:cNvSpPr>
            <a:spLocks noGrp="1"/>
          </p:cNvSpPr>
          <p:nvPr>
            <p:ph type="body" sz="quarter" idx="18"/>
          </p:nvPr>
        </p:nvSpPr>
        <p:spPr/>
        <p:txBody>
          <a:bodyPr/>
          <a:lstStyle/>
          <a:p>
            <a:r>
              <a:rPr lang="en-US"/>
              <a:t>Section 3</a:t>
            </a:r>
          </a:p>
        </p:txBody>
      </p:sp>
    </p:spTree>
    <p:extLst>
      <p:ext uri="{BB962C8B-B14F-4D97-AF65-F5344CB8AC3E}">
        <p14:creationId xmlns:p14="http://schemas.microsoft.com/office/powerpoint/2010/main" val="8197257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2E5863-95AC-1F45-BCC2-EA4CECAB2772}"/>
              </a:ext>
            </a:extLst>
          </p:cNvPr>
          <p:cNvSpPr>
            <a:spLocks noGrp="1"/>
          </p:cNvSpPr>
          <p:nvPr>
            <p:ph type="body" sz="quarter" idx="13"/>
          </p:nvPr>
        </p:nvSpPr>
        <p:spPr>
          <a:xfrm>
            <a:off x="595423" y="132940"/>
            <a:ext cx="6188149" cy="6725060"/>
          </a:xfrm>
        </p:spPr>
        <p:txBody>
          <a:bodyPr>
            <a:normAutofit/>
          </a:bodyPr>
          <a:lstStyle/>
          <a:p>
            <a:pPr algn="l"/>
            <a:r>
              <a:rPr lang="en-GB" sz="2400"/>
              <a:t>The Power of Clusters</a:t>
            </a:r>
          </a:p>
          <a:p>
            <a:pPr marL="342900" indent="-342900" algn="l">
              <a:buFont typeface="Arial" panose="020B0604020202020204" pitchFamily="34" charset="0"/>
              <a:buChar char="•"/>
            </a:pPr>
            <a:r>
              <a:rPr lang="en-GB" sz="2400" b="0">
                <a:solidFill>
                  <a:srgbClr val="000000"/>
                </a:solidFill>
              </a:rPr>
              <a:t>‘Clusters’ describe a group of related or mutually dependent businesses and resources that are grouped together in a defined area or in a virtual environment that is dependent on strong commitment to connectivity. </a:t>
            </a:r>
          </a:p>
          <a:p>
            <a:pPr marL="342900" indent="-342900" algn="l">
              <a:buFont typeface="Arial" panose="020B0604020202020204" pitchFamily="34" charset="0"/>
              <a:buChar char="•"/>
            </a:pPr>
            <a:r>
              <a:rPr lang="en-GB" sz="2400" b="0">
                <a:solidFill>
                  <a:srgbClr val="000000"/>
                </a:solidFill>
              </a:rPr>
              <a:t>Clusters feed on diversity and change. </a:t>
            </a:r>
          </a:p>
          <a:p>
            <a:pPr marL="342900" indent="-342900" algn="l">
              <a:buFont typeface="Arial" panose="020B0604020202020204" pitchFamily="34" charset="0"/>
              <a:buChar char="•"/>
            </a:pPr>
            <a:r>
              <a:rPr lang="en-GB" sz="2400" b="0">
                <a:solidFill>
                  <a:srgbClr val="000000"/>
                </a:solidFill>
              </a:rPr>
              <a:t>They are uniquely diverse in structure, sector and services. Importantly, they are drivers with the potential to revive the economy. New value is created when: technical innovation, creativity and business entrepreneurship are deployed together to solve sustainability problems</a:t>
            </a:r>
          </a:p>
        </p:txBody>
      </p:sp>
      <p:pic>
        <p:nvPicPr>
          <p:cNvPr id="3" name="Picture 2" descr="Shape&#10;&#10;Description automatically generated">
            <a:extLst>
              <a:ext uri="{FF2B5EF4-FFF2-40B4-BE49-F238E27FC236}">
                <a16:creationId xmlns:a16="http://schemas.microsoft.com/office/drawing/2014/main" id="{90F0405C-975D-8C61-ED3E-4F898298331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82435" y="1786270"/>
            <a:ext cx="3306167" cy="3285460"/>
          </a:xfrm>
          <a:prstGeom prst="rect">
            <a:avLst/>
          </a:prstGeom>
        </p:spPr>
      </p:pic>
    </p:spTree>
    <p:extLst>
      <p:ext uri="{BB962C8B-B14F-4D97-AF65-F5344CB8AC3E}">
        <p14:creationId xmlns:p14="http://schemas.microsoft.com/office/powerpoint/2010/main" val="918958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69102B94-5B9C-5869-4106-5BED32E715AF}"/>
              </a:ext>
            </a:extLst>
          </p:cNvPr>
          <p:cNvSpPr>
            <a:spLocks noChangeArrowheads="1"/>
          </p:cNvSpPr>
          <p:nvPr/>
        </p:nvSpPr>
        <p:spPr bwMode="auto">
          <a:xfrm>
            <a:off x="6202711" y="479875"/>
            <a:ext cx="5450574" cy="62786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en-GB" sz="2400">
                <a:solidFill>
                  <a:srgbClr val="000000"/>
                </a:solidFill>
                <a:latin typeface="+mn-lt"/>
              </a:rPr>
              <a:t>Collaboration is the process of two or more people or organisations working together to realize mutual advantage.  Options range from informal networks and alliances, through joint delivery of projects to full merger.  Collaborative working can last for a fixed length of time or can form a permanent arrangement. What these options have in common is that they involve some sort of exchange. Collaboration is essentially; </a:t>
            </a:r>
          </a:p>
          <a:p>
            <a:pPr algn="just"/>
            <a:r>
              <a:rPr lang="en-GB" sz="2400">
                <a:solidFill>
                  <a:srgbClr val="000000"/>
                </a:solidFill>
                <a:latin typeface="+mn-lt"/>
              </a:rPr>
              <a:t>•    Fostering a positive collective attitude. </a:t>
            </a:r>
          </a:p>
          <a:p>
            <a:pPr algn="just"/>
            <a:r>
              <a:rPr lang="en-GB" sz="2400">
                <a:solidFill>
                  <a:srgbClr val="000000"/>
                </a:solidFill>
                <a:latin typeface="+mn-lt"/>
              </a:rPr>
              <a:t>• Encouraging a new acceptance of ‘process’. </a:t>
            </a:r>
          </a:p>
          <a:p>
            <a:pPr algn="just"/>
            <a:r>
              <a:rPr lang="en-GB" sz="2400">
                <a:solidFill>
                  <a:srgbClr val="000000"/>
                </a:solidFill>
                <a:latin typeface="+mn-lt"/>
              </a:rPr>
              <a:t>•  Remaining enthusiastic and curious about new solutions, tools and technology.</a:t>
            </a:r>
            <a:endParaRPr lang="en-US" sz="2400">
              <a:solidFill>
                <a:srgbClr val="000000"/>
              </a:solidFill>
              <a:latin typeface="+mn-lt"/>
            </a:endParaRPr>
          </a:p>
          <a:p>
            <a:endParaRPr lang="en-US" sz="2400"/>
          </a:p>
        </p:txBody>
      </p:sp>
      <p:pic>
        <p:nvPicPr>
          <p:cNvPr id="4" name="Picture 3" descr="A picture containing person&#10;&#10;Description automatically generated">
            <a:extLst>
              <a:ext uri="{FF2B5EF4-FFF2-40B4-BE49-F238E27FC236}">
                <a16:creationId xmlns:a16="http://schemas.microsoft.com/office/drawing/2014/main" id="{AA2F2F71-695C-73C4-EF4C-DF58177A49F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758990" y="1937535"/>
            <a:ext cx="4057019" cy="2910911"/>
          </a:xfrm>
          <a:prstGeom prst="rect">
            <a:avLst/>
          </a:prstGeom>
        </p:spPr>
      </p:pic>
      <p:sp>
        <p:nvSpPr>
          <p:cNvPr id="6" name="TextBox 5">
            <a:extLst>
              <a:ext uri="{FF2B5EF4-FFF2-40B4-BE49-F238E27FC236}">
                <a16:creationId xmlns:a16="http://schemas.microsoft.com/office/drawing/2014/main" id="{62A76581-BEB1-D7A2-98B6-0660A29A1633}"/>
              </a:ext>
            </a:extLst>
          </p:cNvPr>
          <p:cNvSpPr txBox="1"/>
          <p:nvPr/>
        </p:nvSpPr>
        <p:spPr>
          <a:xfrm>
            <a:off x="1932468" y="218265"/>
            <a:ext cx="6097772" cy="523220"/>
          </a:xfrm>
          <a:prstGeom prst="rect">
            <a:avLst/>
          </a:prstGeom>
          <a:noFill/>
        </p:spPr>
        <p:txBody>
          <a:bodyPr wrap="square">
            <a:spAutoFit/>
          </a:bodyPr>
          <a:lstStyle/>
          <a:p>
            <a:r>
              <a:rPr lang="en-GB" sz="2800" b="1">
                <a:latin typeface="+mn-lt"/>
              </a:rPr>
              <a:t>What is Collaboration?</a:t>
            </a:r>
          </a:p>
        </p:txBody>
      </p:sp>
    </p:spTree>
    <p:extLst>
      <p:ext uri="{BB962C8B-B14F-4D97-AF65-F5344CB8AC3E}">
        <p14:creationId xmlns:p14="http://schemas.microsoft.com/office/powerpoint/2010/main" val="37336475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2E5863-95AC-1F45-BCC2-EA4CECAB2772}"/>
              </a:ext>
            </a:extLst>
          </p:cNvPr>
          <p:cNvSpPr>
            <a:spLocks noGrp="1"/>
          </p:cNvSpPr>
          <p:nvPr>
            <p:ph type="body" sz="quarter" idx="13"/>
          </p:nvPr>
        </p:nvSpPr>
        <p:spPr>
          <a:xfrm>
            <a:off x="595423" y="132940"/>
            <a:ext cx="7046911" cy="6725060"/>
          </a:xfrm>
        </p:spPr>
        <p:txBody>
          <a:bodyPr>
            <a:normAutofit/>
          </a:bodyPr>
          <a:lstStyle/>
          <a:p>
            <a:pPr algn="l"/>
            <a:r>
              <a:rPr lang="en-GB" sz="2400">
                <a:ea typeface="+mn-lt"/>
                <a:cs typeface="+mn-lt"/>
              </a:rPr>
              <a:t>SPOTLIGHT ON WELSH SUSTAINABILITY CLUSTER</a:t>
            </a:r>
            <a:endParaRPr lang="en-US">
              <a:ea typeface="+mn-lt"/>
              <a:cs typeface="+mn-lt"/>
            </a:endParaRPr>
          </a:p>
          <a:p>
            <a:pPr algn="l"/>
            <a:r>
              <a:rPr lang="en-GB" sz="2400" b="0">
                <a:solidFill>
                  <a:srgbClr val="000000"/>
                </a:solidFill>
                <a:ea typeface="+mn-lt"/>
                <a:cs typeface="+mn-lt"/>
              </a:rPr>
              <a:t>A well facilitated and productive Sustainability Cluster will support businesses on their journey of continuous improvement to deliver the values of resilience, quality, responsibility and authenticity.</a:t>
            </a:r>
            <a:endParaRPr lang="en-US">
              <a:solidFill>
                <a:srgbClr val="000000"/>
              </a:solidFill>
              <a:ea typeface="+mn-lt"/>
              <a:cs typeface="+mn-lt"/>
            </a:endParaRPr>
          </a:p>
          <a:p>
            <a:pPr algn="l"/>
            <a:r>
              <a:rPr lang="en-GB" sz="2400" b="0">
                <a:solidFill>
                  <a:srgbClr val="000000"/>
                </a:solidFill>
                <a:ea typeface="+mn-lt"/>
                <a:cs typeface="+mn-lt"/>
              </a:rPr>
              <a:t>A Sustainability Cluster was established by F</a:t>
            </a:r>
            <a:r>
              <a:rPr lang="en-GB" sz="2400" b="0">
                <a:solidFill>
                  <a:srgbClr val="000000"/>
                </a:solidFill>
                <a:ea typeface="+mn-lt"/>
                <a:cs typeface="+mn-lt"/>
                <a:hlinkClick r:id="rId2"/>
              </a:rPr>
              <a:t>ood and Drink Wales</a:t>
            </a:r>
            <a:r>
              <a:rPr lang="en-GB" sz="2400" b="0">
                <a:solidFill>
                  <a:srgbClr val="000000"/>
                </a:solidFill>
                <a:ea typeface="+mn-lt"/>
                <a:cs typeface="+mn-lt"/>
              </a:rPr>
              <a:t> to  utilise the successful triple helix approach adopted by other Welsh Food and Drink Clusters. This model includes government, industry and academia working hand in hand to tackle common industry problems and collaborating to drive the Welsh Food and Drink industry forward</a:t>
            </a:r>
            <a:endParaRPr lang="en-GB">
              <a:solidFill>
                <a:srgbClr val="000000"/>
              </a:solidFill>
            </a:endParaRPr>
          </a:p>
          <a:p>
            <a:pPr algn="l"/>
            <a:endParaRPr lang="en-GB" sz="2400">
              <a:cs typeface="Calibri"/>
            </a:endParaRPr>
          </a:p>
        </p:txBody>
      </p:sp>
      <p:pic>
        <p:nvPicPr>
          <p:cNvPr id="2" name="Picture 4" descr="Text&#10;&#10;Description automatically generated">
            <a:extLst>
              <a:ext uri="{FF2B5EF4-FFF2-40B4-BE49-F238E27FC236}">
                <a16:creationId xmlns:a16="http://schemas.microsoft.com/office/drawing/2014/main" id="{9237FF03-7776-AD7A-E665-1AEA5D94D0C4}"/>
              </a:ext>
            </a:extLst>
          </p:cNvPr>
          <p:cNvPicPr>
            <a:picLocks noChangeAspect="1"/>
          </p:cNvPicPr>
          <p:nvPr/>
        </p:nvPicPr>
        <p:blipFill>
          <a:blip r:embed="rId3"/>
          <a:stretch>
            <a:fillRect/>
          </a:stretch>
        </p:blipFill>
        <p:spPr>
          <a:xfrm>
            <a:off x="7784496" y="2224556"/>
            <a:ext cx="3529390" cy="1284030"/>
          </a:xfrm>
          <a:prstGeom prst="rect">
            <a:avLst/>
          </a:prstGeom>
        </p:spPr>
      </p:pic>
    </p:spTree>
    <p:extLst>
      <p:ext uri="{BB962C8B-B14F-4D97-AF65-F5344CB8AC3E}">
        <p14:creationId xmlns:p14="http://schemas.microsoft.com/office/powerpoint/2010/main" val="684255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2E5863-95AC-1F45-BCC2-EA4CECAB2772}"/>
              </a:ext>
            </a:extLst>
          </p:cNvPr>
          <p:cNvSpPr>
            <a:spLocks noGrp="1"/>
          </p:cNvSpPr>
          <p:nvPr>
            <p:ph type="body" sz="quarter" idx="13"/>
          </p:nvPr>
        </p:nvSpPr>
        <p:spPr>
          <a:xfrm>
            <a:off x="522852" y="495797"/>
            <a:ext cx="10784339" cy="6725060"/>
          </a:xfrm>
        </p:spPr>
        <p:txBody>
          <a:bodyPr>
            <a:normAutofit/>
          </a:bodyPr>
          <a:lstStyle/>
          <a:p>
            <a:pPr algn="l"/>
            <a:r>
              <a:rPr lang="en-GB">
                <a:ea typeface="+mn-lt"/>
                <a:cs typeface="+mn-lt"/>
              </a:rPr>
              <a:t>SPOTLIGHT </a:t>
            </a:r>
            <a:r>
              <a:rPr lang="en-GB"/>
              <a:t>ON SWEDISH SUSTAINABILITY CLUSTER</a:t>
            </a:r>
            <a:endParaRPr lang="en-GB" b="0">
              <a:ea typeface="+mn-lt"/>
              <a:cs typeface="+mn-lt"/>
            </a:endParaRPr>
          </a:p>
          <a:p>
            <a:pPr algn="l"/>
            <a:r>
              <a:rPr lang="en-GB" sz="2400" b="0">
                <a:solidFill>
                  <a:srgbClr val="000000"/>
                </a:solidFill>
              </a:rPr>
              <a:t>The </a:t>
            </a:r>
            <a:r>
              <a:rPr lang="en-GB" sz="2400" b="0">
                <a:solidFill>
                  <a:srgbClr val="000000"/>
                </a:solidFill>
                <a:hlinkClick r:id="rId2"/>
              </a:rPr>
              <a:t>Sustainable Cluster Development project</a:t>
            </a:r>
            <a:r>
              <a:rPr lang="en-GB" sz="2400" b="0">
                <a:solidFill>
                  <a:srgbClr val="000000"/>
                </a:solidFill>
              </a:rPr>
              <a:t> aims to promote the growth of a strong and sustainable life science sector, where Stockholm/Uppsala, Sweden will be perceived as an internationally leading development environment for life science companies and thus mentioned among the top five life science environments in Europe.</a:t>
            </a:r>
            <a:endParaRPr lang="en-GB" sz="2400" b="0">
              <a:solidFill>
                <a:srgbClr val="000000"/>
              </a:solidFill>
              <a:cs typeface="Calibri"/>
            </a:endParaRPr>
          </a:p>
          <a:p>
            <a:pPr algn="l"/>
            <a:r>
              <a:rPr lang="en-GB" sz="2400" b="0">
                <a:solidFill>
                  <a:srgbClr val="000000"/>
                </a:solidFill>
                <a:ea typeface="+mn-lt"/>
                <a:cs typeface="+mn-lt"/>
              </a:rPr>
              <a:t>The life science sector in Uppsala is facing challenges and is in need of change. Those challenges consist of a future generational change with the risk of a significant loss of skills and an industrial revolution that means that industry boundaries are blurred. To meet these challenges, the Sustainable Cluster Development project wants to create new forms of cluster formation and collaboration in life science.</a:t>
            </a:r>
            <a:endParaRPr lang="en-US">
              <a:solidFill>
                <a:srgbClr val="000000"/>
              </a:solidFill>
              <a:ea typeface="+mn-lt"/>
              <a:cs typeface="+mn-lt"/>
            </a:endParaRPr>
          </a:p>
          <a:p>
            <a:pPr algn="l"/>
            <a:r>
              <a:rPr lang="en-GB" sz="2400" b="0">
                <a:solidFill>
                  <a:srgbClr val="000000"/>
                </a:solidFill>
                <a:ea typeface="+mn-lt"/>
                <a:cs typeface="+mn-lt"/>
              </a:rPr>
              <a:t>In the long term, the goal is to promote the growth of a strong and sustainable life science sector where Uppsala as a region is to be perceived as an internationally leading development environment.  Sustainable Cluster Development will collaborate with other actors to achieve its goals. To develop and broaden the cluster organization, the collaboration will be linked between academia, business, and society in life science.</a:t>
            </a:r>
            <a:endParaRPr lang="en-GB">
              <a:solidFill>
                <a:srgbClr val="000000"/>
              </a:solidFill>
            </a:endParaRPr>
          </a:p>
          <a:p>
            <a:pPr algn="l"/>
            <a:endParaRPr lang="en-GB" sz="2400" b="0">
              <a:solidFill>
                <a:srgbClr val="000000"/>
              </a:solidFill>
              <a:cs typeface="Calibri"/>
            </a:endParaRPr>
          </a:p>
          <a:p>
            <a:pPr algn="l"/>
            <a:endParaRPr lang="en-GB" sz="2400">
              <a:cs typeface="Calibri"/>
            </a:endParaRPr>
          </a:p>
        </p:txBody>
      </p:sp>
    </p:spTree>
    <p:extLst>
      <p:ext uri="{BB962C8B-B14F-4D97-AF65-F5344CB8AC3E}">
        <p14:creationId xmlns:p14="http://schemas.microsoft.com/office/powerpoint/2010/main" val="33268731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2E5863-95AC-1F45-BCC2-EA4CECAB2772}"/>
              </a:ext>
            </a:extLst>
          </p:cNvPr>
          <p:cNvSpPr>
            <a:spLocks noGrp="1"/>
          </p:cNvSpPr>
          <p:nvPr>
            <p:ph type="body" sz="quarter" idx="13"/>
          </p:nvPr>
        </p:nvSpPr>
        <p:spPr>
          <a:xfrm>
            <a:off x="377709" y="135799"/>
            <a:ext cx="6539132" cy="6725060"/>
          </a:xfrm>
        </p:spPr>
        <p:txBody>
          <a:bodyPr>
            <a:normAutofit/>
          </a:bodyPr>
          <a:lstStyle/>
          <a:p>
            <a:pPr algn="l"/>
            <a:r>
              <a:rPr lang="en-GB" sz="3200"/>
              <a:t>The Power of </a:t>
            </a:r>
            <a:r>
              <a:rPr lang="en-GB" sz="3200">
                <a:ea typeface="+mn-lt"/>
                <a:cs typeface="+mn-lt"/>
              </a:rPr>
              <a:t>Ecosystems</a:t>
            </a:r>
            <a:endParaRPr lang="en-US" sz="3200">
              <a:ea typeface="+mn-lt"/>
              <a:cs typeface="+mn-lt"/>
            </a:endParaRPr>
          </a:p>
          <a:p>
            <a:pPr algn="just"/>
            <a:r>
              <a:rPr lang="en-US" sz="2400" b="0">
                <a:solidFill>
                  <a:srgbClr val="000000"/>
                </a:solidFill>
                <a:ea typeface="+mn-lt"/>
                <a:cs typeface="+mn-lt"/>
              </a:rPr>
              <a:t>Ecosystems are a way of looking at the world. </a:t>
            </a:r>
            <a:r>
              <a:rPr lang="en-US" sz="2400" b="0">
                <a:solidFill>
                  <a:srgbClr val="000000"/>
                </a:solidFill>
                <a:ea typeface="+mn-lt"/>
                <a:cs typeface="+mn-lt"/>
                <a:hlinkClick r:id="rId2"/>
              </a:rPr>
              <a:t>A seminal study of the practice of ecosystem building was conducted in 2021 by Impact Hub Amsterdam.</a:t>
            </a:r>
            <a:r>
              <a:rPr lang="en-US" sz="2400" b="0">
                <a:solidFill>
                  <a:srgbClr val="000000"/>
                </a:solidFill>
                <a:ea typeface="+mn-lt"/>
                <a:cs typeface="+mn-lt"/>
              </a:rPr>
              <a:t> It mixes practical operation and strategic/academic considerations. They contend that ecosystems are actually hard to explain and tough to ‘manage’ but are still significant as an approach because they enable: </a:t>
            </a:r>
            <a:endParaRPr lang="en-US">
              <a:solidFill>
                <a:srgbClr val="000000"/>
              </a:solidFill>
              <a:cs typeface="Calibri"/>
            </a:endParaRPr>
          </a:p>
          <a:p>
            <a:pPr marL="285750" indent="-285750" algn="just">
              <a:buFont typeface="Arial"/>
              <a:buChar char="•"/>
            </a:pPr>
            <a:r>
              <a:rPr lang="en-US" sz="2400" b="0">
                <a:solidFill>
                  <a:srgbClr val="000000"/>
                </a:solidFill>
                <a:ea typeface="+mn-lt"/>
                <a:cs typeface="+mn-lt"/>
              </a:rPr>
              <a:t>finding and collaborating with diverse but like-valued partners </a:t>
            </a:r>
            <a:endParaRPr lang="en-US">
              <a:solidFill>
                <a:srgbClr val="000000"/>
              </a:solidFill>
              <a:ea typeface="+mn-lt"/>
              <a:cs typeface="+mn-lt"/>
            </a:endParaRPr>
          </a:p>
          <a:p>
            <a:pPr marL="285750" indent="-285750" algn="just">
              <a:buFont typeface="Arial"/>
              <a:buChar char="•"/>
            </a:pPr>
            <a:r>
              <a:rPr lang="en-US" sz="2400" b="0">
                <a:solidFill>
                  <a:srgbClr val="000000"/>
                </a:solidFill>
                <a:ea typeface="+mn-lt"/>
                <a:cs typeface="+mn-lt"/>
              </a:rPr>
              <a:t>parallel learning, experimentation and embodiment of new ways forward </a:t>
            </a:r>
            <a:endParaRPr lang="en-US">
              <a:solidFill>
                <a:srgbClr val="000000"/>
              </a:solidFill>
              <a:cs typeface="Calibri"/>
            </a:endParaRPr>
          </a:p>
          <a:p>
            <a:pPr marL="285750" indent="-285750" algn="just">
              <a:buFont typeface="Arial"/>
              <a:buChar char="•"/>
            </a:pPr>
            <a:r>
              <a:rPr lang="en-US" sz="2400" b="0">
                <a:solidFill>
                  <a:srgbClr val="000000"/>
                </a:solidFill>
                <a:ea typeface="+mn-lt"/>
                <a:cs typeface="+mn-lt"/>
              </a:rPr>
              <a:t>the emergence of networks of trust that last beyond ‘projects’</a:t>
            </a:r>
            <a:endParaRPr lang="en-US">
              <a:solidFill>
                <a:srgbClr val="000000"/>
              </a:solidFill>
            </a:endParaRPr>
          </a:p>
          <a:p>
            <a:pPr algn="l"/>
            <a:endParaRPr lang="en-US" sz="2400" b="0">
              <a:solidFill>
                <a:srgbClr val="000000"/>
              </a:solidFill>
              <a:cs typeface="Calibri"/>
            </a:endParaRPr>
          </a:p>
        </p:txBody>
      </p:sp>
      <p:pic>
        <p:nvPicPr>
          <p:cNvPr id="5" name="Picture 5" descr="Top view of a structure that looks like wheels">
            <a:extLst>
              <a:ext uri="{FF2B5EF4-FFF2-40B4-BE49-F238E27FC236}">
                <a16:creationId xmlns:a16="http://schemas.microsoft.com/office/drawing/2014/main" id="{E649F226-D6D3-1578-2176-F5BE9FBB295C}"/>
              </a:ext>
            </a:extLst>
          </p:cNvPr>
          <p:cNvPicPr>
            <a:picLocks noChangeAspect="1"/>
          </p:cNvPicPr>
          <p:nvPr/>
        </p:nvPicPr>
        <p:blipFill>
          <a:blip r:embed="rId3"/>
          <a:stretch>
            <a:fillRect/>
          </a:stretch>
        </p:blipFill>
        <p:spPr>
          <a:xfrm>
            <a:off x="7191829" y="1789000"/>
            <a:ext cx="4400246" cy="2941331"/>
          </a:xfrm>
          <a:prstGeom prst="rect">
            <a:avLst/>
          </a:prstGeom>
        </p:spPr>
      </p:pic>
    </p:spTree>
    <p:extLst>
      <p:ext uri="{BB962C8B-B14F-4D97-AF65-F5344CB8AC3E}">
        <p14:creationId xmlns:p14="http://schemas.microsoft.com/office/powerpoint/2010/main" val="3448661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2E5863-95AC-1F45-BCC2-EA4CECAB2772}"/>
              </a:ext>
            </a:extLst>
          </p:cNvPr>
          <p:cNvSpPr>
            <a:spLocks noGrp="1"/>
          </p:cNvSpPr>
          <p:nvPr>
            <p:ph type="body" sz="quarter" idx="13"/>
          </p:nvPr>
        </p:nvSpPr>
        <p:spPr>
          <a:xfrm>
            <a:off x="377709" y="135799"/>
            <a:ext cx="3007322" cy="6725060"/>
          </a:xfrm>
        </p:spPr>
        <p:txBody>
          <a:bodyPr>
            <a:normAutofit/>
          </a:bodyPr>
          <a:lstStyle/>
          <a:p>
            <a:pPr algn="l"/>
            <a:r>
              <a:rPr lang="en-GB" sz="3200"/>
              <a:t>The Power of </a:t>
            </a:r>
            <a:r>
              <a:rPr lang="en-GB" sz="3200">
                <a:ea typeface="+mn-lt"/>
                <a:cs typeface="+mn-lt"/>
              </a:rPr>
              <a:t>Ecosystems</a:t>
            </a:r>
            <a:endParaRPr lang="en-US" sz="3200">
              <a:ea typeface="+mn-lt"/>
              <a:cs typeface="+mn-lt"/>
            </a:endParaRPr>
          </a:p>
          <a:p>
            <a:pPr algn="l"/>
            <a:r>
              <a:rPr lang="en-US" sz="2400" b="0">
                <a:solidFill>
                  <a:srgbClr val="000000"/>
                </a:solidFill>
                <a:ea typeface="+mn-lt"/>
                <a:cs typeface="+mn-lt"/>
              </a:rPr>
              <a:t>Impact Hub Amsterdam describes an ecosystem-builder is a person or </a:t>
            </a:r>
            <a:r>
              <a:rPr lang="en-US" sz="2400" b="0" err="1">
                <a:solidFill>
                  <a:srgbClr val="000000"/>
                </a:solidFill>
                <a:ea typeface="+mn-lt"/>
                <a:cs typeface="+mn-lt"/>
              </a:rPr>
              <a:t>organisation</a:t>
            </a:r>
            <a:r>
              <a:rPr lang="en-US" sz="2400" b="0">
                <a:solidFill>
                  <a:srgbClr val="000000"/>
                </a:solidFill>
                <a:ea typeface="+mn-lt"/>
                <a:cs typeface="+mn-lt"/>
              </a:rPr>
              <a:t> that takes the perspective of the whole and hosts the emergence of new and deeper relations to create more impact in pursuit of a shared purpose. </a:t>
            </a:r>
            <a:endParaRPr lang="en-US">
              <a:solidFill>
                <a:srgbClr val="000000"/>
              </a:solidFill>
              <a:cs typeface="Calibri"/>
            </a:endParaRPr>
          </a:p>
        </p:txBody>
      </p:sp>
      <p:pic>
        <p:nvPicPr>
          <p:cNvPr id="2" name="Picture 4" descr="Diagram&#10;&#10;Description automatically generated">
            <a:extLst>
              <a:ext uri="{FF2B5EF4-FFF2-40B4-BE49-F238E27FC236}">
                <a16:creationId xmlns:a16="http://schemas.microsoft.com/office/drawing/2014/main" id="{57EEA1B8-F4FA-2147-441F-A0EDDB2D83E3}"/>
              </a:ext>
            </a:extLst>
          </p:cNvPr>
          <p:cNvPicPr>
            <a:picLocks noChangeAspect="1"/>
          </p:cNvPicPr>
          <p:nvPr/>
        </p:nvPicPr>
        <p:blipFill>
          <a:blip r:embed="rId2"/>
          <a:stretch>
            <a:fillRect/>
          </a:stretch>
        </p:blipFill>
        <p:spPr>
          <a:xfrm>
            <a:off x="3380509" y="1076722"/>
            <a:ext cx="8811490" cy="5577393"/>
          </a:xfrm>
          <a:prstGeom prst="rect">
            <a:avLst/>
          </a:prstGeom>
        </p:spPr>
      </p:pic>
    </p:spTree>
    <p:extLst>
      <p:ext uri="{BB962C8B-B14F-4D97-AF65-F5344CB8AC3E}">
        <p14:creationId xmlns:p14="http://schemas.microsoft.com/office/powerpoint/2010/main" val="42834451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2E5863-95AC-1F45-BCC2-EA4CECAB2772}"/>
              </a:ext>
            </a:extLst>
          </p:cNvPr>
          <p:cNvSpPr>
            <a:spLocks noGrp="1"/>
          </p:cNvSpPr>
          <p:nvPr>
            <p:ph type="body" sz="quarter" idx="13"/>
          </p:nvPr>
        </p:nvSpPr>
        <p:spPr>
          <a:xfrm>
            <a:off x="377709" y="135799"/>
            <a:ext cx="7651893" cy="6725060"/>
          </a:xfrm>
        </p:spPr>
        <p:txBody>
          <a:bodyPr>
            <a:normAutofit/>
          </a:bodyPr>
          <a:lstStyle/>
          <a:p>
            <a:pPr algn="just"/>
            <a:r>
              <a:rPr lang="en-US" sz="2400" b="0">
                <a:solidFill>
                  <a:srgbClr val="000000"/>
                </a:solidFill>
                <a:ea typeface="+mn-lt"/>
                <a:cs typeface="+mn-lt"/>
              </a:rPr>
              <a:t>Impact Hub Amsterdam highlight the five phases of Ecosystem Building can be </a:t>
            </a:r>
            <a:r>
              <a:rPr lang="en-US" sz="2400" b="0" err="1">
                <a:solidFill>
                  <a:srgbClr val="000000"/>
                </a:solidFill>
                <a:ea typeface="+mn-lt"/>
                <a:cs typeface="+mn-lt"/>
              </a:rPr>
              <a:t>summarised</a:t>
            </a:r>
            <a:r>
              <a:rPr lang="en-US" sz="2400" b="0">
                <a:solidFill>
                  <a:srgbClr val="000000"/>
                </a:solidFill>
                <a:ea typeface="+mn-lt"/>
                <a:cs typeface="+mn-lt"/>
              </a:rPr>
              <a:t> as: </a:t>
            </a:r>
            <a:endParaRPr lang="en-US" sz="2400">
              <a:solidFill>
                <a:srgbClr val="000000"/>
              </a:solidFill>
              <a:cs typeface="Calibri"/>
            </a:endParaRPr>
          </a:p>
          <a:p>
            <a:pPr algn="just"/>
            <a:r>
              <a:rPr lang="en-US" sz="2400" b="0">
                <a:solidFill>
                  <a:srgbClr val="000000"/>
                </a:solidFill>
                <a:ea typeface="+mn-lt"/>
                <a:cs typeface="+mn-lt"/>
              </a:rPr>
              <a:t> </a:t>
            </a:r>
            <a:r>
              <a:rPr lang="en-US" sz="2400">
                <a:ea typeface="+mn-lt"/>
                <a:cs typeface="+mn-lt"/>
              </a:rPr>
              <a:t>Phase 01 | Stakeholder convening </a:t>
            </a:r>
            <a:endParaRPr lang="en-US" sz="2400">
              <a:cs typeface="Calibri"/>
            </a:endParaRPr>
          </a:p>
          <a:p>
            <a:pPr algn="just"/>
            <a:r>
              <a:rPr lang="en-US" sz="2400" b="0">
                <a:solidFill>
                  <a:srgbClr val="000000"/>
                </a:solidFill>
                <a:ea typeface="+mn-lt"/>
                <a:cs typeface="+mn-lt"/>
              </a:rPr>
              <a:t>In most ecosystems, there were already a number of connections between members in certain stakeholder groups. It is described as a growing felt sense for change, and “itch” to do something differently. T</a:t>
            </a:r>
            <a:endParaRPr lang="en-US" sz="2400">
              <a:ea typeface="+mn-lt"/>
              <a:cs typeface="+mn-lt"/>
            </a:endParaRPr>
          </a:p>
          <a:p>
            <a:pPr algn="just"/>
            <a:r>
              <a:rPr lang="en-US" sz="2400" b="0">
                <a:solidFill>
                  <a:srgbClr val="000000"/>
                </a:solidFill>
                <a:ea typeface="+mn-lt"/>
                <a:cs typeface="+mn-lt"/>
              </a:rPr>
              <a:t>his phase is </a:t>
            </a:r>
            <a:r>
              <a:rPr lang="en-US" sz="2400" b="0" err="1">
                <a:solidFill>
                  <a:srgbClr val="000000"/>
                </a:solidFill>
                <a:ea typeface="+mn-lt"/>
                <a:cs typeface="+mn-lt"/>
              </a:rPr>
              <a:t>characterised</a:t>
            </a:r>
            <a:r>
              <a:rPr lang="en-US" sz="2400" b="0">
                <a:solidFill>
                  <a:srgbClr val="000000"/>
                </a:solidFill>
                <a:ea typeface="+mn-lt"/>
                <a:cs typeface="+mn-lt"/>
              </a:rPr>
              <a:t> by a yearning for something new, and to discover that together with others in ‘the field’. It can also be a time for ecosystem players to be letting go of old beliefs in order to step into a new and more generative space. </a:t>
            </a:r>
            <a:endParaRPr lang="en-US" sz="2400">
              <a:ea typeface="+mn-lt"/>
              <a:cs typeface="+mn-lt"/>
            </a:endParaRPr>
          </a:p>
          <a:p>
            <a:pPr algn="just"/>
            <a:r>
              <a:rPr lang="en-US" sz="2400" b="0">
                <a:solidFill>
                  <a:srgbClr val="000000"/>
                </a:solidFill>
                <a:ea typeface="+mn-lt"/>
                <a:cs typeface="+mn-lt"/>
              </a:rPr>
              <a:t>It is in this place that convening may surface naturally from a group itself and/or be called by an </a:t>
            </a:r>
            <a:r>
              <a:rPr lang="en-US" sz="2400" b="0" err="1">
                <a:solidFill>
                  <a:srgbClr val="000000"/>
                </a:solidFill>
                <a:ea typeface="+mn-lt"/>
                <a:cs typeface="+mn-lt"/>
              </a:rPr>
              <a:t>organisation</a:t>
            </a:r>
            <a:r>
              <a:rPr lang="en-US" sz="2400" b="0">
                <a:solidFill>
                  <a:srgbClr val="000000"/>
                </a:solidFill>
                <a:ea typeface="+mn-lt"/>
                <a:cs typeface="+mn-lt"/>
              </a:rPr>
              <a:t> (or individual) who sees the potential of bringing the ecosystem together around a shared issue or topic.</a:t>
            </a:r>
            <a:r>
              <a:rPr lang="en-GB" sz="2400" b="0">
                <a:solidFill>
                  <a:srgbClr val="000000"/>
                </a:solidFill>
                <a:ea typeface="+mn-lt"/>
                <a:cs typeface="+mn-lt"/>
              </a:rPr>
              <a:t> </a:t>
            </a:r>
            <a:endParaRPr lang="en-US" sz="2400">
              <a:cs typeface="Calibri"/>
            </a:endParaRPr>
          </a:p>
          <a:p>
            <a:pPr algn="l"/>
            <a:endParaRPr lang="en-GB" sz="3200">
              <a:cs typeface="Calibri"/>
            </a:endParaRPr>
          </a:p>
        </p:txBody>
      </p:sp>
      <p:pic>
        <p:nvPicPr>
          <p:cNvPr id="3" name="Picture 4" descr="A view of the hands of an old person holding some coins">
            <a:extLst>
              <a:ext uri="{FF2B5EF4-FFF2-40B4-BE49-F238E27FC236}">
                <a16:creationId xmlns:a16="http://schemas.microsoft.com/office/drawing/2014/main" id="{8D2AC173-8D3C-2467-B451-954EFE8AA698}"/>
              </a:ext>
            </a:extLst>
          </p:cNvPr>
          <p:cNvPicPr>
            <a:picLocks noChangeAspect="1"/>
          </p:cNvPicPr>
          <p:nvPr/>
        </p:nvPicPr>
        <p:blipFill>
          <a:blip r:embed="rId2"/>
          <a:stretch>
            <a:fillRect/>
          </a:stretch>
        </p:blipFill>
        <p:spPr>
          <a:xfrm rot="-5400000">
            <a:off x="7465401" y="1824182"/>
            <a:ext cx="5041294" cy="2837321"/>
          </a:xfrm>
          <a:prstGeom prst="rect">
            <a:avLst/>
          </a:prstGeom>
        </p:spPr>
      </p:pic>
    </p:spTree>
    <p:extLst>
      <p:ext uri="{BB962C8B-B14F-4D97-AF65-F5344CB8AC3E}">
        <p14:creationId xmlns:p14="http://schemas.microsoft.com/office/powerpoint/2010/main" val="3246795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2E5863-95AC-1F45-BCC2-EA4CECAB2772}"/>
              </a:ext>
            </a:extLst>
          </p:cNvPr>
          <p:cNvSpPr>
            <a:spLocks noGrp="1"/>
          </p:cNvSpPr>
          <p:nvPr>
            <p:ph type="body" sz="quarter" idx="13"/>
          </p:nvPr>
        </p:nvSpPr>
        <p:spPr>
          <a:xfrm>
            <a:off x="377709" y="135799"/>
            <a:ext cx="10518464" cy="7015345"/>
          </a:xfrm>
        </p:spPr>
        <p:txBody>
          <a:bodyPr>
            <a:normAutofit/>
          </a:bodyPr>
          <a:lstStyle/>
          <a:p>
            <a:pPr algn="just"/>
            <a:endParaRPr lang="en-US" sz="2400">
              <a:cs typeface="Calibri"/>
            </a:endParaRPr>
          </a:p>
          <a:p>
            <a:pPr algn="just"/>
            <a:r>
              <a:rPr lang="en-US" sz="2400">
                <a:ea typeface="+mn-lt"/>
                <a:cs typeface="+mn-lt"/>
              </a:rPr>
              <a:t>Phase 02 | Convergence</a:t>
            </a:r>
            <a:r>
              <a:rPr lang="en-US" sz="2400" b="0">
                <a:ea typeface="+mn-lt"/>
                <a:cs typeface="+mn-lt"/>
              </a:rPr>
              <a:t> </a:t>
            </a:r>
            <a:endParaRPr lang="en-US"/>
          </a:p>
          <a:p>
            <a:pPr algn="just"/>
            <a:r>
              <a:rPr lang="en-US" sz="2400" b="0">
                <a:solidFill>
                  <a:srgbClr val="000000"/>
                </a:solidFill>
                <a:ea typeface="+mn-lt"/>
                <a:cs typeface="+mn-lt"/>
              </a:rPr>
              <a:t>As shared interest grows, diverse players start to converge around a shared purpose - or exploration of purpose if that is not yet clear. </a:t>
            </a:r>
            <a:r>
              <a:rPr lang="en-US" sz="2400" b="0">
                <a:solidFill>
                  <a:srgbClr val="000000"/>
                </a:solidFill>
                <a:ea typeface="+mn-lt"/>
                <a:cs typeface="+mn-lt"/>
                <a:hlinkClick r:id="rId2"/>
              </a:rPr>
              <a:t>The Sustainable Fashion Lab in Brazil</a:t>
            </a:r>
            <a:r>
              <a:rPr lang="en-US" sz="2400" b="0">
                <a:solidFill>
                  <a:srgbClr val="000000"/>
                </a:solidFill>
                <a:ea typeface="+mn-lt"/>
                <a:cs typeface="+mn-lt"/>
              </a:rPr>
              <a:t> spent the first two years primarily developing the relationships, sensing possible futures, systems mapping and exploring a shared theory of change. The role of their ecosystem-builder was largely nurturing the relationships and building a shared systems perspective. </a:t>
            </a:r>
            <a:endParaRPr lang="en-US">
              <a:solidFill>
                <a:srgbClr val="000000"/>
              </a:solidFill>
              <a:ea typeface="+mn-lt"/>
              <a:cs typeface="+mn-lt"/>
            </a:endParaRPr>
          </a:p>
          <a:p>
            <a:pPr algn="just"/>
            <a:r>
              <a:rPr lang="en-US" sz="2400" b="0">
                <a:solidFill>
                  <a:srgbClr val="000000"/>
                </a:solidFill>
                <a:ea typeface="+mn-lt"/>
                <a:cs typeface="+mn-lt"/>
              </a:rPr>
              <a:t>They report  that convergence can happen in either of two ways: through commitment to relationship first “we are in this together” and with trust that a compelling shared purpose will emerge to take the group to its next level or through content with a named shift that “x needs to transition” and compelling the players that are interested to jump into a journey together.  </a:t>
            </a:r>
            <a:endParaRPr lang="en-US">
              <a:solidFill>
                <a:srgbClr val="000000"/>
              </a:solidFill>
              <a:ea typeface="+mn-lt"/>
              <a:cs typeface="+mn-lt"/>
            </a:endParaRPr>
          </a:p>
          <a:p>
            <a:pPr algn="just"/>
            <a:r>
              <a:rPr lang="en-US" sz="2400" b="0">
                <a:solidFill>
                  <a:srgbClr val="000000"/>
                </a:solidFill>
                <a:ea typeface="+mn-lt"/>
                <a:cs typeface="+mn-lt"/>
              </a:rPr>
              <a:t>This can sometimes be the phase that tries to make sense of where the whole thing is heading - and if it is worth investing time and resources in it while embarking on this journey of unpredictable but promised emergence. The importance of onboarding new participants - building trust, hosting with openness and curiosity, also encouraging participants to reflect on their own role as they explore engagement is key. </a:t>
            </a:r>
            <a:endParaRPr lang="en-US">
              <a:solidFill>
                <a:srgbClr val="000000"/>
              </a:solidFill>
              <a:cs typeface="Calibri"/>
            </a:endParaRPr>
          </a:p>
          <a:p>
            <a:pPr algn="l"/>
            <a:endParaRPr lang="en-GB" sz="3200">
              <a:cs typeface="Calibri"/>
            </a:endParaRPr>
          </a:p>
        </p:txBody>
      </p:sp>
    </p:spTree>
    <p:extLst>
      <p:ext uri="{BB962C8B-B14F-4D97-AF65-F5344CB8AC3E}">
        <p14:creationId xmlns:p14="http://schemas.microsoft.com/office/powerpoint/2010/main" val="27060989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2E5863-95AC-1F45-BCC2-EA4CECAB2772}"/>
              </a:ext>
            </a:extLst>
          </p:cNvPr>
          <p:cNvSpPr>
            <a:spLocks noGrp="1"/>
          </p:cNvSpPr>
          <p:nvPr>
            <p:ph type="body" sz="quarter" idx="13"/>
          </p:nvPr>
        </p:nvSpPr>
        <p:spPr>
          <a:xfrm>
            <a:off x="377709" y="-154487"/>
            <a:ext cx="10929702" cy="7015345"/>
          </a:xfrm>
        </p:spPr>
        <p:txBody>
          <a:bodyPr>
            <a:normAutofit/>
          </a:bodyPr>
          <a:lstStyle/>
          <a:p>
            <a:pPr algn="just"/>
            <a:r>
              <a:rPr lang="en-US" sz="2400">
                <a:ea typeface="+mn-lt"/>
                <a:cs typeface="+mn-lt"/>
              </a:rPr>
              <a:t>Phase 03 | Ecosystem Attention + Cultivation</a:t>
            </a:r>
            <a:r>
              <a:rPr lang="en-US" sz="2400" b="0">
                <a:ea typeface="+mn-lt"/>
                <a:cs typeface="+mn-lt"/>
              </a:rPr>
              <a:t> </a:t>
            </a:r>
            <a:endParaRPr lang="en-US"/>
          </a:p>
          <a:p>
            <a:pPr algn="just"/>
            <a:r>
              <a:rPr lang="en-US" sz="2400" b="0">
                <a:solidFill>
                  <a:srgbClr val="000000"/>
                </a:solidFill>
                <a:ea typeface="+mn-lt"/>
                <a:cs typeface="+mn-lt"/>
              </a:rPr>
              <a:t>Here the work turns further inward to deepen and build more symbiotic relationships, with the ecosystem-builder paying attention to dynamics such as the relationship between smaller and larger actors and how to enable optimal collaboration, or who else needs to be invited into the ecosystem to bring expertise or a missing perspective. As the ecosystem grows, and starts to initiate actions for external impact, the internal culture evolve, and the culture (interior state) and cohesion becomes more important. </a:t>
            </a:r>
            <a:endParaRPr lang="en-US">
              <a:solidFill>
                <a:srgbClr val="000000"/>
              </a:solidFill>
              <a:cs typeface="Calibri"/>
            </a:endParaRPr>
          </a:p>
          <a:p>
            <a:pPr algn="just"/>
            <a:r>
              <a:rPr lang="en-US" sz="2400" b="0">
                <a:solidFill>
                  <a:srgbClr val="000000"/>
                </a:solidFill>
                <a:ea typeface="+mn-lt"/>
                <a:cs typeface="+mn-lt"/>
              </a:rPr>
              <a:t>  </a:t>
            </a:r>
            <a:endParaRPr lang="en-US">
              <a:solidFill>
                <a:srgbClr val="000000"/>
              </a:solidFill>
              <a:cs typeface="Calibri"/>
            </a:endParaRPr>
          </a:p>
          <a:p>
            <a:pPr algn="just"/>
            <a:r>
              <a:rPr lang="en-US" sz="2400" b="0">
                <a:solidFill>
                  <a:srgbClr val="000000"/>
                </a:solidFill>
                <a:ea typeface="+mn-lt"/>
                <a:cs typeface="+mn-lt"/>
              </a:rPr>
              <a:t>The ecosystem becomes more complex as the interplay between the cultures and practices of individual </a:t>
            </a:r>
            <a:r>
              <a:rPr lang="en-US" sz="2400" b="0" err="1">
                <a:solidFill>
                  <a:srgbClr val="000000"/>
                </a:solidFill>
                <a:ea typeface="+mn-lt"/>
                <a:cs typeface="+mn-lt"/>
              </a:rPr>
              <a:t>organisations</a:t>
            </a:r>
            <a:r>
              <a:rPr lang="en-US" sz="2400" b="0">
                <a:solidFill>
                  <a:srgbClr val="000000"/>
                </a:solidFill>
                <a:ea typeface="+mn-lt"/>
                <a:cs typeface="+mn-lt"/>
              </a:rPr>
              <a:t> interact with the emerging culture of the collective ecosystem.  It is not all harmony, and, in this phase, conflicts will come up. This is basically good news and difficult at the same time. Good news because people bring in their information and their insights. It is also difficult because conflicts can also easily become destructive. It is the specific role of the ecosystem-builder to create the enabling conditions for constructive conflicts to take place.  There is also a push for external relevance and “let’s take action”. </a:t>
            </a:r>
            <a:endParaRPr lang="en-US">
              <a:solidFill>
                <a:srgbClr val="000000"/>
              </a:solidFill>
              <a:cs typeface="Calibri"/>
            </a:endParaRPr>
          </a:p>
        </p:txBody>
      </p:sp>
    </p:spTree>
    <p:extLst>
      <p:ext uri="{BB962C8B-B14F-4D97-AF65-F5344CB8AC3E}">
        <p14:creationId xmlns:p14="http://schemas.microsoft.com/office/powerpoint/2010/main" val="16039027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2E5863-95AC-1F45-BCC2-EA4CECAB2772}"/>
              </a:ext>
            </a:extLst>
          </p:cNvPr>
          <p:cNvSpPr>
            <a:spLocks noGrp="1"/>
          </p:cNvSpPr>
          <p:nvPr>
            <p:ph type="body" sz="quarter" idx="13"/>
          </p:nvPr>
        </p:nvSpPr>
        <p:spPr>
          <a:xfrm>
            <a:off x="4477995" y="-323820"/>
            <a:ext cx="7095513" cy="7015345"/>
          </a:xfrm>
        </p:spPr>
        <p:txBody>
          <a:bodyPr>
            <a:normAutofit/>
          </a:bodyPr>
          <a:lstStyle/>
          <a:p>
            <a:pPr algn="just"/>
            <a:r>
              <a:rPr lang="en-US" sz="2400">
                <a:ea typeface="+mn-lt"/>
                <a:cs typeface="+mn-lt"/>
              </a:rPr>
              <a:t>Phase 04 | Divergence</a:t>
            </a:r>
            <a:r>
              <a:rPr lang="en-US" sz="2400" b="0">
                <a:ea typeface="+mn-lt"/>
                <a:cs typeface="+mn-lt"/>
              </a:rPr>
              <a:t> </a:t>
            </a:r>
            <a:endParaRPr lang="en-US"/>
          </a:p>
          <a:p>
            <a:pPr algn="just"/>
            <a:r>
              <a:rPr lang="en-US" sz="2400" b="0">
                <a:solidFill>
                  <a:srgbClr val="000000"/>
                </a:solidFill>
                <a:ea typeface="+mn-lt"/>
                <a:cs typeface="+mn-lt"/>
              </a:rPr>
              <a:t>Divergence has healthy and unhealthy expressions. In one  impact ecosystem, the ecosystem attracted so many keen intermediary parties that it edged out the original beneficiaries that the ecosystem had sought to respond to. </a:t>
            </a:r>
            <a:endParaRPr lang="en-US">
              <a:ea typeface="+mn-lt"/>
              <a:cs typeface="+mn-lt"/>
            </a:endParaRPr>
          </a:p>
          <a:p>
            <a:pPr algn="just"/>
            <a:r>
              <a:rPr lang="en-US" sz="2400" b="0">
                <a:solidFill>
                  <a:srgbClr val="000000"/>
                </a:solidFill>
                <a:ea typeface="+mn-lt"/>
                <a:cs typeface="+mn-lt"/>
              </a:rPr>
              <a:t>Maturity meant saturation and was very expensive to maintain as it tried to outlive its own utility. In other cases, the system became accustomed to - or comfortable with - itself and so closed itself off and without new fresh air, drew itself to a quick closure. </a:t>
            </a:r>
            <a:endParaRPr lang="en-US">
              <a:ea typeface="+mn-lt"/>
              <a:cs typeface="+mn-lt"/>
            </a:endParaRPr>
          </a:p>
          <a:p>
            <a:pPr algn="just"/>
            <a:r>
              <a:rPr lang="en-US" sz="2400" b="0">
                <a:solidFill>
                  <a:srgbClr val="000000"/>
                </a:solidFill>
                <a:ea typeface="+mn-lt"/>
                <a:cs typeface="+mn-lt"/>
              </a:rPr>
              <a:t>In some cases, the organic nature became too </a:t>
            </a:r>
            <a:r>
              <a:rPr lang="en-US" sz="2400" b="0" err="1">
                <a:solidFill>
                  <a:srgbClr val="000000"/>
                </a:solidFill>
                <a:ea typeface="+mn-lt"/>
                <a:cs typeface="+mn-lt"/>
              </a:rPr>
              <a:t>formalised</a:t>
            </a:r>
            <a:r>
              <a:rPr lang="en-US" sz="2400" b="0">
                <a:solidFill>
                  <a:srgbClr val="000000"/>
                </a:solidFill>
                <a:ea typeface="+mn-lt"/>
                <a:cs typeface="+mn-lt"/>
              </a:rPr>
              <a:t> “because we needed to write it all down” and/or politics sought to co-opt or extract from successful practices”. </a:t>
            </a:r>
            <a:endParaRPr lang="en-US">
              <a:cs typeface="Calibri"/>
            </a:endParaRPr>
          </a:p>
        </p:txBody>
      </p:sp>
      <p:pic>
        <p:nvPicPr>
          <p:cNvPr id="6" name="Picture 6" descr="Landscaped yard with trimmed grass, shrubs, and neat paths">
            <a:extLst>
              <a:ext uri="{FF2B5EF4-FFF2-40B4-BE49-F238E27FC236}">
                <a16:creationId xmlns:a16="http://schemas.microsoft.com/office/drawing/2014/main" id="{F259E6FE-8E07-6D1C-7A36-DEBA9AE64637}"/>
              </a:ext>
            </a:extLst>
          </p:cNvPr>
          <p:cNvPicPr>
            <a:picLocks noChangeAspect="1"/>
          </p:cNvPicPr>
          <p:nvPr/>
        </p:nvPicPr>
        <p:blipFill>
          <a:blip r:embed="rId2"/>
          <a:stretch>
            <a:fillRect/>
          </a:stretch>
        </p:blipFill>
        <p:spPr>
          <a:xfrm>
            <a:off x="116114" y="1776906"/>
            <a:ext cx="4206722" cy="2808284"/>
          </a:xfrm>
          <a:prstGeom prst="rect">
            <a:avLst/>
          </a:prstGeom>
        </p:spPr>
      </p:pic>
    </p:spTree>
    <p:extLst>
      <p:ext uri="{BB962C8B-B14F-4D97-AF65-F5344CB8AC3E}">
        <p14:creationId xmlns:p14="http://schemas.microsoft.com/office/powerpoint/2010/main" val="17258077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2E5863-95AC-1F45-BCC2-EA4CECAB2772}"/>
              </a:ext>
            </a:extLst>
          </p:cNvPr>
          <p:cNvSpPr>
            <a:spLocks noGrp="1"/>
          </p:cNvSpPr>
          <p:nvPr>
            <p:ph type="body" sz="quarter" idx="13"/>
          </p:nvPr>
        </p:nvSpPr>
        <p:spPr>
          <a:xfrm>
            <a:off x="147900" y="-154487"/>
            <a:ext cx="6889895" cy="7015345"/>
          </a:xfrm>
        </p:spPr>
        <p:txBody>
          <a:bodyPr>
            <a:normAutofit/>
          </a:bodyPr>
          <a:lstStyle/>
          <a:p>
            <a:pPr algn="just"/>
            <a:r>
              <a:rPr lang="en-US" sz="2400">
                <a:ea typeface="+mn-lt"/>
                <a:cs typeface="+mn-lt"/>
              </a:rPr>
              <a:t>Phase 05 | Embodiment of New Thinking + Doing</a:t>
            </a:r>
            <a:r>
              <a:rPr lang="en-US" sz="2400" b="0">
                <a:ea typeface="+mn-lt"/>
                <a:cs typeface="+mn-lt"/>
              </a:rPr>
              <a:t> </a:t>
            </a:r>
            <a:endParaRPr lang="en-US"/>
          </a:p>
          <a:p>
            <a:pPr algn="just"/>
            <a:r>
              <a:rPr lang="en-US" sz="2400" b="0">
                <a:solidFill>
                  <a:srgbClr val="000000"/>
                </a:solidFill>
                <a:ea typeface="+mn-lt"/>
                <a:cs typeface="+mn-lt"/>
              </a:rPr>
              <a:t>This last phase is one of </a:t>
            </a:r>
            <a:r>
              <a:rPr lang="en-US" sz="2400" b="0" err="1">
                <a:solidFill>
                  <a:srgbClr val="000000"/>
                </a:solidFill>
                <a:ea typeface="+mn-lt"/>
                <a:cs typeface="+mn-lt"/>
              </a:rPr>
              <a:t>normalisation</a:t>
            </a:r>
            <a:r>
              <a:rPr lang="en-US" sz="2400" b="0">
                <a:solidFill>
                  <a:srgbClr val="000000"/>
                </a:solidFill>
                <a:ea typeface="+mn-lt"/>
                <a:cs typeface="+mn-lt"/>
              </a:rPr>
              <a:t> - or mainstreaming - where the new perspective, practices, and experiments become embodied into the next level of how the system behaves. </a:t>
            </a:r>
            <a:endParaRPr lang="en-US">
              <a:solidFill>
                <a:srgbClr val="000000"/>
              </a:solidFill>
              <a:ea typeface="+mn-lt"/>
              <a:cs typeface="+mn-lt"/>
            </a:endParaRPr>
          </a:p>
          <a:p>
            <a:pPr algn="just"/>
            <a:r>
              <a:rPr lang="en-US" sz="2400" b="0">
                <a:solidFill>
                  <a:srgbClr val="000000"/>
                </a:solidFill>
                <a:ea typeface="+mn-lt"/>
                <a:cs typeface="+mn-lt"/>
              </a:rPr>
              <a:t>This is where, in seeking transition on a specific issue or thematic area, the path that has been illuminated with the vision of what might be possible (Phase 01-03) becomes integrated and grounded practice. </a:t>
            </a:r>
            <a:endParaRPr lang="en-US">
              <a:solidFill>
                <a:srgbClr val="000000"/>
              </a:solidFill>
              <a:ea typeface="+mn-lt"/>
              <a:cs typeface="+mn-lt"/>
            </a:endParaRPr>
          </a:p>
          <a:p>
            <a:pPr algn="just"/>
            <a:r>
              <a:rPr lang="en-US" sz="2400" b="0">
                <a:solidFill>
                  <a:srgbClr val="000000"/>
                </a:solidFill>
                <a:ea typeface="+mn-lt"/>
                <a:cs typeface="+mn-lt"/>
              </a:rPr>
              <a:t>This is the place where we put the ideas into action/</a:t>
            </a:r>
            <a:r>
              <a:rPr lang="en-US" sz="2400" b="0" err="1">
                <a:solidFill>
                  <a:srgbClr val="000000"/>
                </a:solidFill>
                <a:ea typeface="+mn-lt"/>
                <a:cs typeface="+mn-lt"/>
              </a:rPr>
              <a:t>behaviour</a:t>
            </a:r>
            <a:r>
              <a:rPr lang="en-US" sz="2400" b="0">
                <a:solidFill>
                  <a:srgbClr val="000000"/>
                </a:solidFill>
                <a:ea typeface="+mn-lt"/>
                <a:cs typeface="+mn-lt"/>
              </a:rPr>
              <a:t> and cultivate new channels for collaboration and visibility. It is often also the beginning of a new cycle , with a new ‘itch’, and potential new coalitions of stakeholders to convene - and new roles for </a:t>
            </a:r>
            <a:r>
              <a:rPr lang="en-US" sz="2400" b="0" err="1">
                <a:solidFill>
                  <a:srgbClr val="000000"/>
                </a:solidFill>
                <a:ea typeface="+mn-lt"/>
                <a:cs typeface="+mn-lt"/>
              </a:rPr>
              <a:t>organisations</a:t>
            </a:r>
            <a:r>
              <a:rPr lang="en-US" sz="2400" b="0">
                <a:solidFill>
                  <a:srgbClr val="000000"/>
                </a:solidFill>
                <a:ea typeface="+mn-lt"/>
                <a:cs typeface="+mn-lt"/>
              </a:rPr>
              <a:t>, including for ecosystem-builders. </a:t>
            </a:r>
            <a:endParaRPr lang="en-US">
              <a:solidFill>
                <a:srgbClr val="000000"/>
              </a:solidFill>
              <a:cs typeface="Calibri"/>
            </a:endParaRPr>
          </a:p>
        </p:txBody>
      </p:sp>
      <p:pic>
        <p:nvPicPr>
          <p:cNvPr id="2" name="Picture 2" descr="A row of bicycles in different colours parked in a row on a cobblestone street">
            <a:extLst>
              <a:ext uri="{FF2B5EF4-FFF2-40B4-BE49-F238E27FC236}">
                <a16:creationId xmlns:a16="http://schemas.microsoft.com/office/drawing/2014/main" id="{0D9CB5EF-FAE3-F6E2-1180-1E9DC05B1A30}"/>
              </a:ext>
            </a:extLst>
          </p:cNvPr>
          <p:cNvPicPr>
            <a:picLocks noChangeAspect="1"/>
          </p:cNvPicPr>
          <p:nvPr/>
        </p:nvPicPr>
        <p:blipFill>
          <a:blip r:embed="rId2"/>
          <a:stretch>
            <a:fillRect/>
          </a:stretch>
        </p:blipFill>
        <p:spPr>
          <a:xfrm>
            <a:off x="7228116" y="1958218"/>
            <a:ext cx="4400247" cy="2941561"/>
          </a:xfrm>
          <a:prstGeom prst="rect">
            <a:avLst/>
          </a:prstGeom>
        </p:spPr>
      </p:pic>
    </p:spTree>
    <p:extLst>
      <p:ext uri="{BB962C8B-B14F-4D97-AF65-F5344CB8AC3E}">
        <p14:creationId xmlns:p14="http://schemas.microsoft.com/office/powerpoint/2010/main" val="1751303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3546F-5B7F-A342-89F1-B5EDCB77B6F6}"/>
              </a:ext>
            </a:extLst>
          </p:cNvPr>
          <p:cNvSpPr>
            <a:spLocks noGrp="1"/>
          </p:cNvSpPr>
          <p:nvPr>
            <p:ph type="body" sz="quarter" idx="18"/>
          </p:nvPr>
        </p:nvSpPr>
        <p:spPr>
          <a:xfrm>
            <a:off x="1877549" y="1911963"/>
            <a:ext cx="6661137" cy="3540688"/>
          </a:xfrm>
        </p:spPr>
        <p:txBody>
          <a:bodyPr>
            <a:noAutofit/>
          </a:bodyPr>
          <a:lstStyle/>
          <a:p>
            <a:r>
              <a:rPr lang="en-GB" sz="2400" b="1">
                <a:solidFill>
                  <a:srgbClr val="297239"/>
                </a:solidFill>
                <a:cs typeface="Calibri"/>
              </a:rPr>
              <a:t>ECOSYSTEM in ACTION </a:t>
            </a:r>
            <a:endParaRPr lang="en-GB" sz="2400" b="1">
              <a:solidFill>
                <a:srgbClr val="297239"/>
              </a:solidFill>
            </a:endParaRPr>
          </a:p>
          <a:p>
            <a:pPr marL="0" indent="0"/>
            <a:r>
              <a:rPr lang="en-US" sz="2400">
                <a:ea typeface="+mn-lt"/>
                <a:cs typeface="+mn-lt"/>
              </a:rPr>
              <a:t>Manon Klein of </a:t>
            </a:r>
            <a:r>
              <a:rPr lang="en-US" sz="2400">
                <a:ea typeface="+mn-lt"/>
                <a:cs typeface="+mn-lt"/>
                <a:hlinkClick r:id="rId2"/>
              </a:rPr>
              <a:t>Impact Hub Amsterdam</a:t>
            </a:r>
            <a:r>
              <a:rPr lang="en-US" sz="2400">
                <a:ea typeface="+mn-lt"/>
                <a:cs typeface="+mn-lt"/>
              </a:rPr>
              <a:t> shared the changing role of Impact Hub Amsterdam in the local food ecosystem. Impact Hub Amsterdam started </a:t>
            </a:r>
            <a:r>
              <a:rPr lang="en-US" sz="2400" err="1">
                <a:ea typeface="+mn-lt"/>
                <a:cs typeface="+mn-lt"/>
              </a:rPr>
              <a:t>organising</a:t>
            </a:r>
            <a:r>
              <a:rPr lang="en-US" sz="2400">
                <a:ea typeface="+mn-lt"/>
                <a:cs typeface="+mn-lt"/>
              </a:rPr>
              <a:t> incubators (2010) and accelerators (2013) for social entrepreneurs and building a community around impact entrepreneurship, working in support of the Sustainable Development Goals. </a:t>
            </a:r>
            <a:endParaRPr lang="en-GB">
              <a:ea typeface="+mn-lt"/>
              <a:cs typeface="+mn-lt"/>
            </a:endParaRPr>
          </a:p>
          <a:p>
            <a:pPr marL="0" indent="0"/>
            <a:r>
              <a:rPr lang="en-US" sz="2400">
                <a:ea typeface="+mn-lt"/>
                <a:cs typeface="+mn-lt"/>
              </a:rPr>
              <a:t>It still continues to do so, but in recent years Impact Hub Amsterdam decided to focus on specific issues, such as circular economy and sustainable food chains.  As Impact Hub Amsterdam noticed a gap between the growing number of sustainable food startups and the growing interest in the market, it decided to develop a specific initiative on food, more than just incubation and acceleration: the </a:t>
            </a:r>
            <a:r>
              <a:rPr lang="en-US" sz="2400">
                <a:ea typeface="+mn-lt"/>
                <a:cs typeface="+mn-lt"/>
                <a:hlinkClick r:id="rId3"/>
              </a:rPr>
              <a:t>Impact Hub Sustainable Food Ecosystem</a:t>
            </a:r>
            <a:endParaRPr lang="en-US">
              <a:cs typeface="Calibri"/>
            </a:endParaRPr>
          </a:p>
          <a:p>
            <a:endParaRPr lang="en-GB" sz="2400">
              <a:solidFill>
                <a:srgbClr val="000000"/>
              </a:solidFill>
              <a:cs typeface="Calibri"/>
            </a:endParaRPr>
          </a:p>
        </p:txBody>
      </p:sp>
      <p:pic>
        <p:nvPicPr>
          <p:cNvPr id="3" name="Picture 3" descr="Live wall design with small yellow flowers and green leaves">
            <a:extLst>
              <a:ext uri="{FF2B5EF4-FFF2-40B4-BE49-F238E27FC236}">
                <a16:creationId xmlns:a16="http://schemas.microsoft.com/office/drawing/2014/main" id="{08C7D572-CA5F-D57B-41EF-11C7A39B6F8E}"/>
              </a:ext>
            </a:extLst>
          </p:cNvPr>
          <p:cNvPicPr>
            <a:picLocks noChangeAspect="1"/>
          </p:cNvPicPr>
          <p:nvPr/>
        </p:nvPicPr>
        <p:blipFill rotWithShape="1">
          <a:blip r:embed="rId4"/>
          <a:srcRect l="9861" r="35125" b="-306"/>
          <a:stretch/>
        </p:blipFill>
        <p:spPr>
          <a:xfrm>
            <a:off x="8652372" y="1537774"/>
            <a:ext cx="3086210" cy="3976004"/>
          </a:xfrm>
          <a:prstGeom prst="rect">
            <a:avLst/>
          </a:prstGeom>
        </p:spPr>
      </p:pic>
    </p:spTree>
    <p:extLst>
      <p:ext uri="{BB962C8B-B14F-4D97-AF65-F5344CB8AC3E}">
        <p14:creationId xmlns:p14="http://schemas.microsoft.com/office/powerpoint/2010/main" val="3917950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9603C1-E8F2-8646-8D1C-AF7780F62AE9}"/>
              </a:ext>
            </a:extLst>
          </p:cNvPr>
          <p:cNvSpPr>
            <a:spLocks noGrp="1"/>
          </p:cNvSpPr>
          <p:nvPr>
            <p:ph type="body" sz="quarter" idx="18"/>
          </p:nvPr>
        </p:nvSpPr>
        <p:spPr>
          <a:xfrm>
            <a:off x="5018568" y="-15596"/>
            <a:ext cx="6496491" cy="7298899"/>
          </a:xfrm>
        </p:spPr>
        <p:txBody>
          <a:bodyPr vert="horz" lIns="91440" tIns="45720" rIns="91440" bIns="45720" rtlCol="0" anchor="t">
            <a:normAutofit fontScale="62500" lnSpcReduction="20000"/>
          </a:bodyPr>
          <a:lstStyle/>
          <a:p>
            <a:pPr marL="0" indent="0"/>
            <a:endParaRPr lang="en-US"/>
          </a:p>
          <a:p>
            <a:pPr marL="0" indent="0">
              <a:lnSpc>
                <a:spcPct val="120000"/>
              </a:lnSpc>
            </a:pPr>
            <a:r>
              <a:rPr lang="en-GB" sz="3700" b="0" i="0">
                <a:solidFill>
                  <a:srgbClr val="000000"/>
                </a:solidFill>
                <a:effectLst/>
              </a:rPr>
              <a:t>Business, governments, and environmental NGOs are increasingly facing sustainability challenges that are often too complex and too costly to be addressed by individual organizations. </a:t>
            </a:r>
          </a:p>
          <a:p>
            <a:pPr marL="0" indent="0">
              <a:lnSpc>
                <a:spcPct val="120000"/>
              </a:lnSpc>
            </a:pPr>
            <a:r>
              <a:rPr lang="en-GB" sz="3700" b="0" i="0">
                <a:solidFill>
                  <a:srgbClr val="000000"/>
                </a:solidFill>
                <a:effectLst/>
              </a:rPr>
              <a:t>In the past few years, sustainability leaders have recognized that progress they achieve individually is limited. As a result, new collaborative approaches to sustainability challenges have emerged and different models of collaborations have been created</a:t>
            </a:r>
          </a:p>
          <a:p>
            <a:pPr marL="342900" indent="-342900">
              <a:lnSpc>
                <a:spcPct val="120000"/>
              </a:lnSpc>
              <a:buFont typeface="Arial" panose="020B0604020202020204" pitchFamily="34" charset="0"/>
              <a:buChar char="•"/>
            </a:pPr>
            <a:r>
              <a:rPr lang="en-GB" sz="3700"/>
              <a:t> </a:t>
            </a:r>
            <a:r>
              <a:rPr lang="en-GB" sz="3700" b="1" i="0">
                <a:solidFill>
                  <a:srgbClr val="000000"/>
                </a:solidFill>
                <a:effectLst/>
              </a:rPr>
              <a:t>company to company</a:t>
            </a:r>
            <a:r>
              <a:rPr lang="en-GB" sz="3700" b="1"/>
              <a:t>  -examples to follow</a:t>
            </a:r>
            <a:endParaRPr lang="en-GB" sz="3700" b="1">
              <a:cs typeface="Calibri"/>
            </a:endParaRPr>
          </a:p>
          <a:p>
            <a:pPr marL="342900" indent="-342900">
              <a:lnSpc>
                <a:spcPct val="120000"/>
              </a:lnSpc>
              <a:buFont typeface="Arial" panose="020B0604020202020204" pitchFamily="34" charset="0"/>
              <a:buChar char="•"/>
            </a:pPr>
            <a:r>
              <a:rPr lang="en-GB" sz="3700" b="1"/>
              <a:t> </a:t>
            </a:r>
            <a:r>
              <a:rPr lang="en-GB" sz="3700" b="1" i="0">
                <a:solidFill>
                  <a:srgbClr val="000000"/>
                </a:solidFill>
                <a:effectLst/>
              </a:rPr>
              <a:t>company-NGO partnerships</a:t>
            </a:r>
            <a:r>
              <a:rPr lang="en-GB" sz="3700" b="1"/>
              <a:t> </a:t>
            </a:r>
            <a:endParaRPr lang="en-GB" sz="3700" b="1">
              <a:cs typeface="Calibri"/>
            </a:endParaRPr>
          </a:p>
          <a:p>
            <a:pPr marL="342900" indent="-342900">
              <a:lnSpc>
                <a:spcPct val="120000"/>
              </a:lnSpc>
              <a:buFont typeface="Arial" panose="020B0604020202020204" pitchFamily="34" charset="0"/>
              <a:buChar char="•"/>
            </a:pPr>
            <a:r>
              <a:rPr lang="en-GB" sz="3700" b="1"/>
              <a:t> </a:t>
            </a:r>
            <a:r>
              <a:rPr lang="en-GB" sz="3700" b="1" i="0">
                <a:solidFill>
                  <a:srgbClr val="000000"/>
                </a:solidFill>
                <a:effectLst/>
              </a:rPr>
              <a:t>single industry (</a:t>
            </a:r>
            <a:r>
              <a:rPr lang="en-GB" sz="3700" b="1" i="0" u="none" strike="noStrike">
                <a:solidFill>
                  <a:srgbClr val="2F7AAA"/>
                </a:solidFill>
                <a:effectLst/>
                <a:hlinkClick r:id="rId2"/>
              </a:rPr>
              <a:t>Hotel Carbon Measurement Initiative</a:t>
            </a:r>
            <a:r>
              <a:rPr lang="en-GB" sz="3700" b="1" i="0">
                <a:solidFill>
                  <a:srgbClr val="000000"/>
                </a:solidFill>
                <a:effectLst/>
              </a:rPr>
              <a:t>)</a:t>
            </a:r>
            <a:endParaRPr lang="en-GB"/>
          </a:p>
          <a:p>
            <a:pPr marL="342900" indent="-342900">
              <a:lnSpc>
                <a:spcPct val="120000"/>
              </a:lnSpc>
              <a:buFont typeface="Arial" panose="020B0604020202020204" pitchFamily="34" charset="0"/>
              <a:buChar char="•"/>
            </a:pPr>
            <a:r>
              <a:rPr lang="en-GB" sz="3700" b="1"/>
              <a:t>And </a:t>
            </a:r>
            <a:r>
              <a:rPr lang="en-GB" sz="3700" b="1" i="0">
                <a:solidFill>
                  <a:srgbClr val="000000"/>
                </a:solidFill>
                <a:effectLst/>
              </a:rPr>
              <a:t>multi-sector collaborations (</a:t>
            </a:r>
            <a:r>
              <a:rPr lang="en-GB" sz="3700" b="1" i="0" u="none" strike="noStrike">
                <a:solidFill>
                  <a:srgbClr val="2F7AAA"/>
                </a:solidFill>
                <a:effectLst/>
                <a:hlinkClick r:id="rId3"/>
              </a:rPr>
              <a:t>Collectively.org</a:t>
            </a:r>
            <a:r>
              <a:rPr lang="en-GB" sz="3700" b="1" i="0">
                <a:solidFill>
                  <a:srgbClr val="000000"/>
                </a:solidFill>
                <a:effectLst/>
              </a:rPr>
              <a:t>).</a:t>
            </a:r>
          </a:p>
        </p:txBody>
      </p:sp>
      <p:sp>
        <p:nvSpPr>
          <p:cNvPr id="4" name="Text Placeholder 3">
            <a:extLst>
              <a:ext uri="{FF2B5EF4-FFF2-40B4-BE49-F238E27FC236}">
                <a16:creationId xmlns:a16="http://schemas.microsoft.com/office/drawing/2014/main" id="{25303A16-1D94-7648-8BE9-06D07F8F14ED}"/>
              </a:ext>
            </a:extLst>
          </p:cNvPr>
          <p:cNvSpPr>
            <a:spLocks noGrp="1"/>
          </p:cNvSpPr>
          <p:nvPr>
            <p:ph type="body" sz="quarter" idx="16"/>
          </p:nvPr>
        </p:nvSpPr>
        <p:spPr>
          <a:xfrm>
            <a:off x="115136" y="1079219"/>
            <a:ext cx="4163428" cy="5778781"/>
          </a:xfrm>
        </p:spPr>
        <p:txBody>
          <a:bodyPr/>
          <a:lstStyle/>
          <a:p>
            <a:r>
              <a:rPr lang="en-GB"/>
              <a:t>“If you want to go fast, go alone. If you want to go far, go together.”   </a:t>
            </a:r>
          </a:p>
          <a:p>
            <a:r>
              <a:rPr lang="en-GB"/>
              <a:t>African proverb</a:t>
            </a:r>
          </a:p>
          <a:p>
            <a:r>
              <a:rPr lang="en-US"/>
              <a:t> </a:t>
            </a:r>
          </a:p>
        </p:txBody>
      </p:sp>
    </p:spTree>
    <p:extLst>
      <p:ext uri="{BB962C8B-B14F-4D97-AF65-F5344CB8AC3E}">
        <p14:creationId xmlns:p14="http://schemas.microsoft.com/office/powerpoint/2010/main" val="11341574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3546F-5B7F-A342-89F1-B5EDCB77B6F6}"/>
              </a:ext>
            </a:extLst>
          </p:cNvPr>
          <p:cNvSpPr>
            <a:spLocks noGrp="1"/>
          </p:cNvSpPr>
          <p:nvPr>
            <p:ph type="body" sz="quarter" idx="18"/>
          </p:nvPr>
        </p:nvSpPr>
        <p:spPr>
          <a:xfrm>
            <a:off x="1829168" y="1718439"/>
            <a:ext cx="9733327" cy="3540688"/>
          </a:xfrm>
        </p:spPr>
        <p:txBody>
          <a:bodyPr>
            <a:noAutofit/>
          </a:bodyPr>
          <a:lstStyle/>
          <a:p>
            <a:r>
              <a:rPr lang="en-GB" sz="2400" b="1">
                <a:solidFill>
                  <a:srgbClr val="297239"/>
                </a:solidFill>
                <a:cs typeface="Calibri"/>
              </a:rPr>
              <a:t>ECOSYSTEM in ACTION </a:t>
            </a:r>
            <a:endParaRPr lang="en-GB" sz="2400" b="1">
              <a:solidFill>
                <a:srgbClr val="297239"/>
              </a:solidFill>
            </a:endParaRPr>
          </a:p>
          <a:p>
            <a:pPr marL="0" indent="0"/>
            <a:r>
              <a:rPr lang="en-GB" sz="2400">
                <a:ea typeface="+mn-lt"/>
                <a:cs typeface="+mn-lt"/>
                <a:hlinkClick r:id="rId2"/>
              </a:rPr>
              <a:t>The Rediscovery Centre</a:t>
            </a:r>
            <a:r>
              <a:rPr lang="en-GB" sz="2400">
                <a:ea typeface="+mn-lt"/>
                <a:cs typeface="+mn-lt"/>
              </a:rPr>
              <a:t> is the National Centre for the Circular Economy in Ireland. Based in the repurposed Boiler House in Ballymun, it is a creative movement connecting people, ideas and resources to support greener low-carbon living. They bring together the skills and expertise of artists, scientists, designers and craftspeople united in a common purpose of sustainability.  </a:t>
            </a:r>
            <a:endParaRPr lang="en-GB">
              <a:ea typeface="+mn-lt"/>
              <a:cs typeface="+mn-lt"/>
            </a:endParaRPr>
          </a:p>
          <a:p>
            <a:pPr marL="0" indent="0"/>
            <a:r>
              <a:rPr lang="en-GB" sz="2400">
                <a:ea typeface="+mn-lt"/>
                <a:cs typeface="+mn-lt"/>
              </a:rPr>
              <a:t>They have developed a bespoke demonstration eco-facility, and support four reuse social enterprises: Rediscover Furniture, Rediscover Fashion, Rediscover Paint and Rediscover Cycling. These businesses use unwanted materials for new product development and design demonstrating effective resource efficiency, reuse and low carbon living.   It is supported by a spectrum of </a:t>
            </a:r>
            <a:r>
              <a:rPr lang="en-GB" sz="2400">
                <a:ea typeface="+mn-lt"/>
                <a:cs typeface="+mn-lt"/>
                <a:hlinkClick r:id="rId3"/>
              </a:rPr>
              <a:t>funders</a:t>
            </a:r>
            <a:r>
              <a:rPr lang="en-GB" sz="2400">
                <a:ea typeface="+mn-lt"/>
                <a:cs typeface="+mn-lt"/>
              </a:rPr>
              <a:t>, including the EPA,  Depart of Communications, Climate Action and Environment,  and Dublin City Council. </a:t>
            </a:r>
            <a:endParaRPr lang="en-GB">
              <a:cs typeface="Calibri" panose="020F0502020204030204"/>
            </a:endParaRPr>
          </a:p>
          <a:p>
            <a:endParaRPr lang="en-GB" sz="2400">
              <a:solidFill>
                <a:srgbClr val="000000"/>
              </a:solidFill>
              <a:cs typeface="Calibri"/>
            </a:endParaRPr>
          </a:p>
        </p:txBody>
      </p:sp>
    </p:spTree>
    <p:extLst>
      <p:ext uri="{BB962C8B-B14F-4D97-AF65-F5344CB8AC3E}">
        <p14:creationId xmlns:p14="http://schemas.microsoft.com/office/powerpoint/2010/main" val="37505979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CD6A24-72E3-224D-BDC3-88429D653304}"/>
              </a:ext>
            </a:extLst>
          </p:cNvPr>
          <p:cNvSpPr>
            <a:spLocks noGrp="1"/>
          </p:cNvSpPr>
          <p:nvPr>
            <p:ph type="body" sz="quarter" idx="20"/>
          </p:nvPr>
        </p:nvSpPr>
        <p:spPr>
          <a:xfrm>
            <a:off x="463523" y="4698245"/>
            <a:ext cx="4465485" cy="800973"/>
          </a:xfrm>
        </p:spPr>
        <p:txBody>
          <a:bodyPr>
            <a:noAutofit/>
          </a:bodyPr>
          <a:lstStyle/>
          <a:p>
            <a:r>
              <a:rPr lang="en-US" sz="2800" b="1"/>
              <a:t>Thank you so much for completing our course.  Please continue to engage via social media channels:-</a:t>
            </a:r>
            <a:endParaRPr lang="en-US" sz="2800" b="1">
              <a:cs typeface="Calibri"/>
            </a:endParaRPr>
          </a:p>
          <a:p>
            <a:pPr marL="800100"/>
            <a:r>
              <a:rPr lang="en-US" sz="2400">
                <a:ea typeface="+mn-lt"/>
                <a:cs typeface="+mn-lt"/>
                <a:hlinkClick r:id="rId2"/>
              </a:rPr>
              <a:t>Sustainable Futures for Enterprise Centres (facebook.com)</a:t>
            </a:r>
            <a:endParaRPr lang="en-US" sz="2400">
              <a:cs typeface="Calibri"/>
            </a:endParaRPr>
          </a:p>
          <a:p>
            <a:pPr marL="800100"/>
            <a:r>
              <a:rPr lang="en-US" sz="2400">
                <a:ea typeface="+mn-lt"/>
                <a:cs typeface="+mn-lt"/>
                <a:hlinkClick r:id="rId3"/>
              </a:rPr>
              <a:t>Profile / Twitter</a:t>
            </a:r>
            <a:endParaRPr lang="en-US" sz="2400">
              <a:ea typeface="+mn-lt"/>
              <a:cs typeface="+mn-lt"/>
            </a:endParaRPr>
          </a:p>
          <a:p>
            <a:pPr marL="800100"/>
            <a:r>
              <a:rPr lang="en-US" sz="2400">
                <a:ea typeface="+mn-lt"/>
                <a:cs typeface="+mn-lt"/>
                <a:hlinkClick r:id="rId4"/>
              </a:rPr>
              <a:t>(17) Sustainable Futures for Enterprise Centres: Overview | LinkedIn</a:t>
            </a:r>
            <a:endParaRPr lang="en-US" sz="2400">
              <a:cs typeface="Calibri" panose="020F0502020204030204"/>
            </a:endParaRPr>
          </a:p>
        </p:txBody>
      </p:sp>
      <p:pic>
        <p:nvPicPr>
          <p:cNvPr id="7" name="Picture 7" descr="Icon&#10;&#10;Description automatically generated">
            <a:extLst>
              <a:ext uri="{FF2B5EF4-FFF2-40B4-BE49-F238E27FC236}">
                <a16:creationId xmlns:a16="http://schemas.microsoft.com/office/drawing/2014/main" id="{AE71BB36-20EF-615D-28D1-ED1B20255E87}"/>
              </a:ext>
            </a:extLst>
          </p:cNvPr>
          <p:cNvPicPr>
            <a:picLocks noChangeAspect="1"/>
          </p:cNvPicPr>
          <p:nvPr/>
        </p:nvPicPr>
        <p:blipFill>
          <a:blip r:embed="rId5"/>
          <a:stretch>
            <a:fillRect/>
          </a:stretch>
        </p:blipFill>
        <p:spPr>
          <a:xfrm>
            <a:off x="596825" y="3046109"/>
            <a:ext cx="523875" cy="523875"/>
          </a:xfrm>
          <a:prstGeom prst="rect">
            <a:avLst/>
          </a:prstGeom>
        </p:spPr>
      </p:pic>
      <p:pic>
        <p:nvPicPr>
          <p:cNvPr id="8" name="Picture 8" descr="Icon&#10;&#10;Description automatically generated">
            <a:extLst>
              <a:ext uri="{FF2B5EF4-FFF2-40B4-BE49-F238E27FC236}">
                <a16:creationId xmlns:a16="http://schemas.microsoft.com/office/drawing/2014/main" id="{2A3E59B4-D9F2-B6C0-8D01-CE9800E94FF4}"/>
              </a:ext>
            </a:extLst>
          </p:cNvPr>
          <p:cNvPicPr>
            <a:picLocks noChangeAspect="1"/>
          </p:cNvPicPr>
          <p:nvPr/>
        </p:nvPicPr>
        <p:blipFill>
          <a:blip r:embed="rId6"/>
          <a:stretch>
            <a:fillRect/>
          </a:stretch>
        </p:blipFill>
        <p:spPr>
          <a:xfrm>
            <a:off x="613682" y="3769632"/>
            <a:ext cx="514350" cy="552450"/>
          </a:xfrm>
          <a:prstGeom prst="rect">
            <a:avLst/>
          </a:prstGeom>
        </p:spPr>
      </p:pic>
      <p:pic>
        <p:nvPicPr>
          <p:cNvPr id="9" name="Picture 9" descr="Icon&#10;&#10;Description automatically generated">
            <a:extLst>
              <a:ext uri="{FF2B5EF4-FFF2-40B4-BE49-F238E27FC236}">
                <a16:creationId xmlns:a16="http://schemas.microsoft.com/office/drawing/2014/main" id="{3E53BDC0-8F97-DDBB-A1E8-3A12F275AF29}"/>
              </a:ext>
            </a:extLst>
          </p:cNvPr>
          <p:cNvPicPr>
            <a:picLocks noChangeAspect="1"/>
          </p:cNvPicPr>
          <p:nvPr/>
        </p:nvPicPr>
        <p:blipFill>
          <a:blip r:embed="rId7"/>
          <a:stretch>
            <a:fillRect/>
          </a:stretch>
        </p:blipFill>
        <p:spPr>
          <a:xfrm>
            <a:off x="608920" y="4582205"/>
            <a:ext cx="523875" cy="523875"/>
          </a:xfrm>
          <a:prstGeom prst="rect">
            <a:avLst/>
          </a:prstGeom>
        </p:spPr>
      </p:pic>
    </p:spTree>
    <p:extLst>
      <p:ext uri="{BB962C8B-B14F-4D97-AF65-F5344CB8AC3E}">
        <p14:creationId xmlns:p14="http://schemas.microsoft.com/office/powerpoint/2010/main" val="4169825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69102B94-5B9C-5869-4106-5BED32E715AF}"/>
              </a:ext>
            </a:extLst>
          </p:cNvPr>
          <p:cNvSpPr>
            <a:spLocks noChangeArrowheads="1"/>
          </p:cNvSpPr>
          <p:nvPr/>
        </p:nvSpPr>
        <p:spPr bwMode="auto">
          <a:xfrm>
            <a:off x="2052853" y="671640"/>
            <a:ext cx="9706756" cy="52149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2400">
                <a:solidFill>
                  <a:srgbClr val="000000"/>
                </a:solidFill>
                <a:latin typeface="+mn-lt"/>
              </a:rPr>
              <a:t>Collaboration is vital to achieving systemic change</a:t>
            </a:r>
          </a:p>
          <a:p>
            <a:pPr marL="0" indent="0"/>
            <a:endParaRPr lang="en-US" sz="2400">
              <a:solidFill>
                <a:srgbClr val="000000"/>
              </a:solidFill>
              <a:latin typeface="+mn-lt"/>
            </a:endParaRPr>
          </a:p>
          <a:p>
            <a:pPr marL="0" indent="0"/>
            <a:r>
              <a:rPr lang="en-US" sz="2400">
                <a:solidFill>
                  <a:srgbClr val="000000"/>
                </a:solidFill>
                <a:latin typeface="+mn-lt"/>
              </a:rPr>
              <a:t>For SMEs, collaboration on sustainability challenges can foster innovative solutions, reduce capital investment and drive real impact.    Collaboration can also unlock opportunities for business growth by tackling issues such as climate- threatened supply chains. </a:t>
            </a:r>
          </a:p>
          <a:p>
            <a:pPr marL="0" indent="0"/>
            <a:endParaRPr lang="en-US" sz="2400">
              <a:solidFill>
                <a:srgbClr val="000000"/>
              </a:solidFill>
              <a:latin typeface="+mn-lt"/>
            </a:endParaRPr>
          </a:p>
          <a:p>
            <a:pPr marL="0" indent="0"/>
            <a:r>
              <a:rPr lang="en-GB" sz="2400" b="0" i="0">
                <a:solidFill>
                  <a:srgbClr val="000000"/>
                </a:solidFill>
                <a:effectLst/>
                <a:latin typeface="+mn-lt"/>
              </a:rPr>
              <a:t>Providing one recipe for successful collaborations is difficult. Experience in suggests key practices for successful sustainability collaborations. </a:t>
            </a:r>
          </a:p>
          <a:p>
            <a:pPr marL="0" indent="0"/>
            <a:endParaRPr lang="en-GB" sz="2400">
              <a:solidFill>
                <a:srgbClr val="000000"/>
              </a:solidFill>
              <a:latin typeface="+mn-lt"/>
            </a:endParaRPr>
          </a:p>
          <a:p>
            <a:pPr marL="0" indent="0" algn="ctr"/>
            <a:r>
              <a:rPr lang="en-GB" sz="2400" b="1" i="0">
                <a:solidFill>
                  <a:srgbClr val="297239"/>
                </a:solidFill>
                <a:effectLst/>
                <a:latin typeface="+mn-lt"/>
              </a:rPr>
              <a:t>While it is easy to talk-the-talk on collaboration, how easy is it for businesses to put aside differences, or to reach out across sectors, to achieve greater sustainability and new innovation?</a:t>
            </a:r>
            <a:endParaRPr lang="en-GB" sz="2400" b="1" i="0">
              <a:solidFill>
                <a:srgbClr val="297239"/>
              </a:solidFill>
              <a:effectLst/>
              <a:latin typeface="+mn-lt"/>
              <a:cs typeface="Calibri" panose="020F0502020204030204"/>
            </a:endParaRPr>
          </a:p>
          <a:p>
            <a:pPr marL="0" indent="0">
              <a:lnSpc>
                <a:spcPct val="120000"/>
              </a:lnSpc>
            </a:pPr>
            <a:endParaRPr lang="en-US" sz="2400">
              <a:solidFill>
                <a:srgbClr val="000000"/>
              </a:solidFill>
              <a:latin typeface="+mn-lt"/>
            </a:endParaRPr>
          </a:p>
        </p:txBody>
      </p:sp>
    </p:spTree>
    <p:extLst>
      <p:ext uri="{BB962C8B-B14F-4D97-AF65-F5344CB8AC3E}">
        <p14:creationId xmlns:p14="http://schemas.microsoft.com/office/powerpoint/2010/main" val="3037397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69102B94-5B9C-5869-4106-5BED32E715AF}"/>
              </a:ext>
            </a:extLst>
          </p:cNvPr>
          <p:cNvSpPr>
            <a:spLocks noChangeArrowheads="1"/>
          </p:cNvSpPr>
          <p:nvPr/>
        </p:nvSpPr>
        <p:spPr bwMode="auto">
          <a:xfrm>
            <a:off x="2052853" y="302308"/>
            <a:ext cx="9706756" cy="595361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endParaRPr lang="en-US" sz="2400">
              <a:latin typeface="+mn-lt"/>
            </a:endParaRPr>
          </a:p>
          <a:p>
            <a:pPr algn="l" fontAlgn="base"/>
            <a:r>
              <a:rPr lang="en-GB" sz="2400" b="0" i="0">
                <a:solidFill>
                  <a:srgbClr val="1A1B39"/>
                </a:solidFill>
                <a:effectLst/>
                <a:latin typeface="+mn-lt"/>
              </a:rPr>
              <a:t>In her blog </a:t>
            </a:r>
            <a:r>
              <a:rPr lang="en-GB" sz="2400" b="0" i="0" u="sng">
                <a:solidFill>
                  <a:srgbClr val="1A1B39"/>
                </a:solidFill>
                <a:effectLst/>
                <a:latin typeface="+mn-lt"/>
                <a:hlinkClick r:id="rId2"/>
              </a:rPr>
              <a:t>ICRS chair Claudine Blamey</a:t>
            </a:r>
            <a:r>
              <a:rPr lang="en-GB" sz="2400" b="0" i="0">
                <a:solidFill>
                  <a:srgbClr val="1A1B39"/>
                </a:solidFill>
                <a:effectLst/>
                <a:latin typeface="+mn-lt"/>
              </a:rPr>
              <a:t> wrote that, in the search for sustainability, few companies will be able to secure their future alone. </a:t>
            </a:r>
          </a:p>
          <a:p>
            <a:pPr algn="l" fontAlgn="base"/>
            <a:endParaRPr lang="en-GB" sz="2400" b="0" i="0">
              <a:solidFill>
                <a:srgbClr val="1A1B39"/>
              </a:solidFill>
              <a:effectLst/>
              <a:latin typeface="+mn-lt"/>
            </a:endParaRPr>
          </a:p>
          <a:p>
            <a:pPr algn="ctr" fontAlgn="base"/>
            <a:r>
              <a:rPr lang="en-GB" sz="2400" b="1" i="1">
                <a:solidFill>
                  <a:srgbClr val="297239"/>
                </a:solidFill>
                <a:effectLst/>
                <a:latin typeface="+mn-lt"/>
              </a:rPr>
              <a:t>“Never has the sharing of ideas been more important”</a:t>
            </a:r>
          </a:p>
          <a:p>
            <a:pPr algn="ctr" fontAlgn="base"/>
            <a:endParaRPr lang="en-GB" sz="2400" b="1" i="1">
              <a:solidFill>
                <a:srgbClr val="297239"/>
              </a:solidFill>
              <a:effectLst/>
              <a:latin typeface="+mn-lt"/>
            </a:endParaRPr>
          </a:p>
          <a:p>
            <a:pPr algn="l" fontAlgn="base"/>
            <a:r>
              <a:rPr lang="en-GB" sz="2400" b="0" i="0">
                <a:solidFill>
                  <a:srgbClr val="1A1B39"/>
                </a:solidFill>
                <a:effectLst/>
                <a:latin typeface="+mn-lt"/>
              </a:rPr>
              <a:t>Certainly, sharing ideas is central to collaboration, but some companies are starting to go above and beyond in their partnerships; creating </a:t>
            </a:r>
            <a:r>
              <a:rPr lang="en-GB" sz="2400" b="0" i="0" u="sng">
                <a:solidFill>
                  <a:srgbClr val="1A1B39"/>
                </a:solidFill>
                <a:effectLst/>
                <a:latin typeface="+mn-lt"/>
                <a:hlinkClick r:id="rId3"/>
              </a:rPr>
              <a:t>value networks to drive a more circular economy</a:t>
            </a:r>
            <a:r>
              <a:rPr lang="en-GB" sz="2400" b="0" i="0">
                <a:solidFill>
                  <a:srgbClr val="1A1B39"/>
                </a:solidFill>
                <a:effectLst/>
                <a:latin typeface="+mn-lt"/>
              </a:rPr>
              <a:t>.</a:t>
            </a:r>
          </a:p>
          <a:p>
            <a:pPr algn="l" fontAlgn="base"/>
            <a:endParaRPr lang="en-GB" sz="2400" b="0" i="0">
              <a:solidFill>
                <a:srgbClr val="1A1B39"/>
              </a:solidFill>
              <a:effectLst/>
              <a:latin typeface="+mn-lt"/>
            </a:endParaRPr>
          </a:p>
          <a:p>
            <a:pPr algn="l" fontAlgn="base"/>
            <a:r>
              <a:rPr lang="en-GB" sz="2400">
                <a:solidFill>
                  <a:srgbClr val="1A1B39"/>
                </a:solidFill>
                <a:latin typeface="+mn-lt"/>
              </a:rPr>
              <a:t>With </a:t>
            </a:r>
            <a:r>
              <a:rPr lang="en-GB" sz="2400" b="0" i="0">
                <a:solidFill>
                  <a:srgbClr val="1A1B39"/>
                </a:solidFill>
                <a:effectLst/>
                <a:latin typeface="+mn-lt"/>
              </a:rPr>
              <a:t> </a:t>
            </a:r>
            <a:r>
              <a:rPr lang="en-GB" sz="2400" b="0" i="0" u="sng">
                <a:solidFill>
                  <a:srgbClr val="1A1B39"/>
                </a:solidFill>
                <a:effectLst/>
                <a:latin typeface="+mn-lt"/>
                <a:hlinkClick r:id="rId4"/>
              </a:rPr>
              <a:t>a flurry of recent collaborative announcements</a:t>
            </a:r>
            <a:r>
              <a:rPr lang="en-GB" sz="2400" b="0" i="0">
                <a:solidFill>
                  <a:srgbClr val="1A1B39"/>
                </a:solidFill>
                <a:effectLst/>
                <a:latin typeface="+mn-lt"/>
              </a:rPr>
              <a:t>,  </a:t>
            </a:r>
            <a:r>
              <a:rPr lang="en-GB" sz="2400" b="0" i="0" err="1">
                <a:solidFill>
                  <a:srgbClr val="1A1B39"/>
                </a:solidFill>
                <a:effectLst/>
                <a:latin typeface="+mn-lt"/>
              </a:rPr>
              <a:t>edie</a:t>
            </a:r>
            <a:r>
              <a:rPr lang="en-GB" sz="2400" b="0" i="0">
                <a:solidFill>
                  <a:srgbClr val="1A1B39"/>
                </a:solidFill>
                <a:effectLst/>
                <a:latin typeface="+mn-lt"/>
              </a:rPr>
              <a:t>* rounded up some of the most innovative – and unexpected -collaborations  seen to date. They provide excellent learning into the potential of collaboration.</a:t>
            </a:r>
          </a:p>
          <a:p>
            <a:pPr algn="l" fontAlgn="base"/>
            <a:endParaRPr lang="en-GB" sz="2400">
              <a:solidFill>
                <a:srgbClr val="1A1B39"/>
              </a:solidFill>
              <a:latin typeface="+mn-lt"/>
            </a:endParaRPr>
          </a:p>
          <a:p>
            <a:pPr algn="l" fontAlgn="base"/>
            <a:r>
              <a:rPr lang="en-GB" sz="1200" i="0">
                <a:solidFill>
                  <a:srgbClr val="000000"/>
                </a:solidFill>
                <a:effectLst/>
                <a:latin typeface="+mn-lt"/>
              </a:rPr>
              <a:t>* </a:t>
            </a:r>
            <a:r>
              <a:rPr lang="en-GB" sz="1200" i="0" err="1">
                <a:solidFill>
                  <a:srgbClr val="000000"/>
                </a:solidFill>
                <a:effectLst/>
                <a:latin typeface="Roboto" panose="02000000000000000000" pitchFamily="2" charset="0"/>
              </a:rPr>
              <a:t>edie</a:t>
            </a:r>
            <a:r>
              <a:rPr lang="en-GB" sz="1200" i="0">
                <a:solidFill>
                  <a:srgbClr val="000000"/>
                </a:solidFill>
                <a:effectLst/>
                <a:latin typeface="Roboto" panose="02000000000000000000" pitchFamily="2" charset="0"/>
              </a:rPr>
              <a:t> is the industry-leading, purpose-driven business media brand which empowers sustainability, energy and environmental professionals of all levels to make business more sustainable through award-winning* content and events. </a:t>
            </a:r>
            <a:endParaRPr lang="en-GB" sz="1200" i="0">
              <a:solidFill>
                <a:srgbClr val="000000"/>
              </a:solidFill>
              <a:effectLst/>
              <a:latin typeface="+mn-lt"/>
            </a:endParaRPr>
          </a:p>
          <a:p>
            <a:pPr marL="0" indent="0">
              <a:lnSpc>
                <a:spcPct val="120000"/>
              </a:lnSpc>
            </a:pPr>
            <a:endParaRPr lang="en-US" sz="2400">
              <a:solidFill>
                <a:srgbClr val="000000"/>
              </a:solidFill>
              <a:latin typeface="+mn-lt"/>
            </a:endParaRPr>
          </a:p>
        </p:txBody>
      </p:sp>
    </p:spTree>
    <p:extLst>
      <p:ext uri="{BB962C8B-B14F-4D97-AF65-F5344CB8AC3E}">
        <p14:creationId xmlns:p14="http://schemas.microsoft.com/office/powerpoint/2010/main" val="598392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69102B94-5B9C-5869-4106-5BED32E715AF}"/>
              </a:ext>
            </a:extLst>
          </p:cNvPr>
          <p:cNvSpPr>
            <a:spLocks noChangeArrowheads="1"/>
          </p:cNvSpPr>
          <p:nvPr/>
        </p:nvSpPr>
        <p:spPr bwMode="auto">
          <a:xfrm>
            <a:off x="1861465" y="192313"/>
            <a:ext cx="10153325" cy="67710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400" b="0" i="0" u="sng" strike="noStrike" cap="none" normalizeH="0" baseline="0">
                <a:ln>
                  <a:noFill/>
                </a:ln>
                <a:solidFill>
                  <a:srgbClr val="1A1B39"/>
                </a:solidFill>
                <a:effectLst/>
                <a:latin typeface="+mn-lt"/>
                <a:hlinkClick r:id="rId2"/>
              </a:rPr>
            </a:br>
            <a:r>
              <a:rPr lang="en-US" altLang="en-US" sz="2400" b="1">
                <a:solidFill>
                  <a:srgbClr val="0B582E"/>
                </a:solidFill>
                <a:latin typeface="+mn-lt"/>
              </a:rPr>
              <a:t>COLLABORATION IN ACTION EXAMPLES</a:t>
            </a:r>
            <a:r>
              <a:rPr kumimoji="0" lang="en-US" altLang="en-US" sz="2400" b="0" i="0" u="none" strike="noStrike" cap="none" normalizeH="0" baseline="0">
                <a:ln>
                  <a:noFill/>
                </a:ln>
                <a:solidFill>
                  <a:srgbClr val="0B582E"/>
                </a:solidFill>
                <a:effectLst/>
                <a:latin typeface="+mn-lt"/>
              </a:rPr>
              <a:t> </a:t>
            </a:r>
            <a:r>
              <a:rPr kumimoji="0" lang="en-US" altLang="en-US" sz="2400" b="1" i="0" u="none" strike="noStrike" cap="none" normalizeH="0" baseline="0">
                <a:ln>
                  <a:noFill/>
                </a:ln>
                <a:solidFill>
                  <a:srgbClr val="0B582E"/>
                </a:solidFill>
                <a:effectLst/>
                <a:latin typeface="+mn-lt"/>
              </a:rPr>
              <a:t>-  </a:t>
            </a:r>
            <a:r>
              <a:rPr kumimoji="0" lang="en-US" altLang="en-US" sz="2400" b="1" i="0" u="none" strike="noStrike" cap="none" normalizeH="0" baseline="0">
                <a:ln>
                  <a:noFill/>
                </a:ln>
                <a:solidFill>
                  <a:srgbClr val="1A1B39"/>
                </a:solidFill>
                <a:effectLst/>
                <a:latin typeface="+mn-lt"/>
              </a:rPr>
              <a:t> </a:t>
            </a:r>
            <a:r>
              <a:rPr kumimoji="0" lang="en-US" altLang="en-US" sz="2400" b="1" i="0" u="sng" strike="noStrike" cap="none" normalizeH="0" baseline="0">
                <a:ln>
                  <a:noFill/>
                </a:ln>
                <a:solidFill>
                  <a:srgbClr val="1A1B39"/>
                </a:solidFill>
                <a:effectLst/>
                <a:latin typeface="+mn-lt"/>
                <a:hlinkClick r:id="rId2"/>
              </a:rPr>
              <a:t>Interface allies with recycling firms to turn windscreens into carpets</a:t>
            </a:r>
            <a:endParaRPr kumimoji="0" lang="en-US" altLang="en-US" sz="2400" b="1" i="0" u="sng" strike="noStrike" cap="none" normalizeH="0" baseline="0">
              <a:ln>
                <a:noFill/>
              </a:ln>
              <a:solidFill>
                <a:srgbClr val="1A1B39"/>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a:solidFill>
                <a:srgbClr val="1A1B39"/>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1A1B39"/>
                </a:solidFill>
                <a:effectLst/>
                <a:latin typeface="+mn-lt"/>
              </a:rPr>
              <a:t>Floor manufacturer </a:t>
            </a:r>
            <a:r>
              <a:rPr kumimoji="0" lang="en-US" altLang="en-US" sz="2400" b="0" i="0" u="none" strike="noStrike" cap="none" normalizeH="0" baseline="0">
                <a:ln>
                  <a:noFill/>
                </a:ln>
                <a:solidFill>
                  <a:srgbClr val="1A1B39"/>
                </a:solidFill>
                <a:effectLst/>
                <a:latin typeface="+mn-lt"/>
                <a:hlinkClick r:id="rId3"/>
              </a:rPr>
              <a:t>Interface’s</a:t>
            </a:r>
            <a:r>
              <a:rPr kumimoji="0" lang="en-US" altLang="en-US" sz="2400" b="0" i="0" u="none" strike="noStrike" cap="none" normalizeH="0" baseline="0">
                <a:ln>
                  <a:noFill/>
                </a:ln>
                <a:solidFill>
                  <a:srgbClr val="1A1B39"/>
                </a:solidFill>
                <a:effectLst/>
                <a:latin typeface="+mn-lt"/>
              </a:rPr>
              <a:t> 10-year journey towards its Mission Zero goals of having zero negative environmental impact was never going to be easy. And it certainly wasn’t going to be possible alone.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1A1B39"/>
                </a:solidFill>
                <a:effectLst/>
                <a:latin typeface="+mn-lt"/>
              </a:rPr>
              <a:t>The modular flooring manufacturer turned heads with its latest green innovation, by creating the world’s first recycled latex substitute for carpets using laminate found in car windows. The firm has been working with waste and recycling partners such as </a:t>
            </a:r>
            <a:r>
              <a:rPr kumimoji="0" lang="en-US" altLang="en-US" sz="2400" b="0" i="0" u="none" strike="noStrike" cap="none" normalizeH="0" baseline="0">
                <a:ln>
                  <a:noFill/>
                </a:ln>
                <a:solidFill>
                  <a:srgbClr val="1A1B39"/>
                </a:solidFill>
                <a:effectLst/>
                <a:latin typeface="+mn-lt"/>
                <a:hlinkClick r:id="rId4"/>
              </a:rPr>
              <a:t>Shark Solutions </a:t>
            </a:r>
            <a:r>
              <a:rPr kumimoji="0" lang="en-US" altLang="en-US" sz="2400" b="0" i="0" u="none" strike="noStrike" cap="none" normalizeH="0" baseline="0">
                <a:ln>
                  <a:noFill/>
                </a:ln>
                <a:solidFill>
                  <a:srgbClr val="1A1B39"/>
                </a:solidFill>
                <a:effectLst/>
                <a:latin typeface="+mn-lt"/>
              </a:rPr>
              <a:t>to find new raw, sustainable raw materials for its carpets. The new process makes use of recycled poly-vinyl butyral laminates found in windscreen glass as a latex substitute for its carpets.</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a:solidFill>
                <a:srgbClr val="1A1B39"/>
              </a:solidFill>
              <a:latin typeface="+mn-lt"/>
            </a:endParaRPr>
          </a:p>
          <a:p>
            <a:pPr algn="ctr"/>
            <a:r>
              <a:rPr lang="en-GB" sz="2400" b="1" i="1">
                <a:solidFill>
                  <a:srgbClr val="0B582E"/>
                </a:solidFill>
                <a:effectLst/>
                <a:latin typeface="akzidenz-grotesk-next-pro"/>
              </a:rPr>
              <a:t>We See Carbon as a Resource</a:t>
            </a:r>
          </a:p>
          <a:p>
            <a:pPr algn="ctr"/>
            <a:r>
              <a:rPr lang="en-GB" sz="2400" b="0" i="1">
                <a:solidFill>
                  <a:srgbClr val="0B582E"/>
                </a:solidFill>
                <a:effectLst/>
                <a:latin typeface="akzidenz-grotesk-next-pro"/>
              </a:rPr>
              <a:t>Interface is the first global flooring manufacturer to sell all products as carbon neutral across their full life cycle.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mn-lt"/>
            </a:endParaRPr>
          </a:p>
        </p:txBody>
      </p:sp>
    </p:spTree>
    <p:extLst>
      <p:ext uri="{BB962C8B-B14F-4D97-AF65-F5344CB8AC3E}">
        <p14:creationId xmlns:p14="http://schemas.microsoft.com/office/powerpoint/2010/main" val="3508810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69102B94-5B9C-5869-4106-5BED32E715AF}"/>
              </a:ext>
            </a:extLst>
          </p:cNvPr>
          <p:cNvSpPr>
            <a:spLocks noChangeArrowheads="1"/>
          </p:cNvSpPr>
          <p:nvPr/>
        </p:nvSpPr>
        <p:spPr bwMode="auto">
          <a:xfrm>
            <a:off x="1861465" y="670150"/>
            <a:ext cx="10153325" cy="147732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b="1">
                <a:solidFill>
                  <a:srgbClr val="0B582E"/>
                </a:solidFill>
                <a:latin typeface="+mn-lt"/>
              </a:rPr>
              <a:t>WATCH COLLABORATION IN ACTION EXAMPLES</a:t>
            </a:r>
            <a:r>
              <a:rPr kumimoji="0" lang="en-US" altLang="en-US" sz="2400" b="0" i="0" u="none" strike="noStrike" cap="none" normalizeH="0" baseline="0">
                <a:ln>
                  <a:noFill/>
                </a:ln>
                <a:solidFill>
                  <a:srgbClr val="0B582E"/>
                </a:solidFill>
                <a:effectLst/>
                <a:latin typeface="+mn-lt"/>
              </a:rPr>
              <a:t> </a:t>
            </a:r>
            <a:r>
              <a:rPr kumimoji="0" lang="en-US" altLang="en-US" sz="2400" b="1" i="0" u="none" strike="noStrike" cap="none" normalizeH="0" baseline="0">
                <a:ln>
                  <a:noFill/>
                </a:ln>
                <a:solidFill>
                  <a:srgbClr val="0B582E"/>
                </a:solidFill>
                <a:effectLst/>
                <a:latin typeface="+mn-lt"/>
              </a:rPr>
              <a:t>-  </a:t>
            </a:r>
            <a:r>
              <a:rPr kumimoji="0" lang="en-US" altLang="en-US" sz="2400" b="1" i="0" u="none" strike="noStrike" cap="none" normalizeH="0" baseline="0">
                <a:ln>
                  <a:noFill/>
                </a:ln>
                <a:solidFill>
                  <a:srgbClr val="1A1B39"/>
                </a:solidFill>
                <a:effectLst/>
                <a:latin typeface="+mn-lt"/>
              </a:rPr>
              <a:t> </a:t>
            </a:r>
            <a:r>
              <a:rPr kumimoji="0" lang="en-US" altLang="en-US" sz="2400" b="1" i="0" u="sng" strike="noStrike" cap="none" normalizeH="0" baseline="0">
                <a:ln>
                  <a:noFill/>
                </a:ln>
                <a:solidFill>
                  <a:srgbClr val="1A1B39"/>
                </a:solidFill>
                <a:effectLst/>
                <a:latin typeface="+mn-lt"/>
                <a:hlinkClick r:id="rId3"/>
              </a:rPr>
              <a:t>Interface allies with recycling firms to turn windscreens into carpets</a:t>
            </a:r>
            <a:r>
              <a:rPr kumimoji="0" lang="en-US" altLang="en-US" sz="2400" b="1" i="0" u="sng" strike="noStrike" cap="none" normalizeH="0" baseline="0">
                <a:ln>
                  <a:noFill/>
                </a:ln>
                <a:solidFill>
                  <a:srgbClr val="1A1B39"/>
                </a:solidFill>
                <a:effectLst/>
                <a:latin typeface="+mn-lt"/>
              </a:rPr>
              <a:t>  - </a:t>
            </a:r>
            <a:r>
              <a:rPr kumimoji="0" lang="en-US" altLang="en-US" b="1" i="0" u="sng" strike="noStrike" cap="none" normalizeH="0" baseline="0">
                <a:ln>
                  <a:noFill/>
                </a:ln>
                <a:solidFill>
                  <a:srgbClr val="1A1B39"/>
                </a:solidFill>
                <a:effectLst/>
                <a:latin typeface="+mn-lt"/>
              </a:rPr>
              <a:t>CLICK ICON TO PLAY</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a:solidFill>
                <a:srgbClr val="1A1B39"/>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mn-lt"/>
            </a:endParaRPr>
          </a:p>
        </p:txBody>
      </p:sp>
      <p:pic>
        <p:nvPicPr>
          <p:cNvPr id="2" name="Online Media 1" title="Interface | Recycled PVB: from windscreens to carpet">
            <a:hlinkClick r:id="" action="ppaction://media"/>
            <a:extLst>
              <a:ext uri="{FF2B5EF4-FFF2-40B4-BE49-F238E27FC236}">
                <a16:creationId xmlns:a16="http://schemas.microsoft.com/office/drawing/2014/main" id="{3C10324B-3014-8B25-88B6-C5E83DA7CCCE}"/>
              </a:ext>
            </a:extLst>
          </p:cNvPr>
          <p:cNvPicPr>
            <a:picLocks noRot="1" noChangeAspect="1"/>
          </p:cNvPicPr>
          <p:nvPr>
            <a:videoFile r:link="rId1"/>
          </p:nvPr>
        </p:nvPicPr>
        <p:blipFill>
          <a:blip r:embed="rId4"/>
          <a:stretch>
            <a:fillRect/>
          </a:stretch>
        </p:blipFill>
        <p:spPr>
          <a:xfrm>
            <a:off x="3220484" y="1977803"/>
            <a:ext cx="6473368" cy="3657453"/>
          </a:xfrm>
          <a:prstGeom prst="rect">
            <a:avLst/>
          </a:prstGeom>
        </p:spPr>
      </p:pic>
    </p:spTree>
    <p:extLst>
      <p:ext uri="{BB962C8B-B14F-4D97-AF65-F5344CB8AC3E}">
        <p14:creationId xmlns:p14="http://schemas.microsoft.com/office/powerpoint/2010/main" val="332146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BCF8B8448D8354CAD1DC0F637B4A364" ma:contentTypeVersion="2" ma:contentTypeDescription="Create a new document." ma:contentTypeScope="" ma:versionID="c918c43c5e7ee613ba4c463640fe1e40">
  <xsd:schema xmlns:xsd="http://www.w3.org/2001/XMLSchema" xmlns:xs="http://www.w3.org/2001/XMLSchema" xmlns:p="http://schemas.microsoft.com/office/2006/metadata/properties" xmlns:ns2="2c2824df-2b65-4772-b72d-ba4319b2c081" targetNamespace="http://schemas.microsoft.com/office/2006/metadata/properties" ma:root="true" ma:fieldsID="97f6950543407b67f7cb1567815848a7" ns2:_="">
    <xsd:import namespace="2c2824df-2b65-4772-b72d-ba4319b2c081"/>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2824df-2b65-4772-b72d-ba4319b2c0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0FD707-8E59-40D0-884E-DA01E1394878}">
  <ds:schemaRefs>
    <ds:schemaRef ds:uri="http://schemas.microsoft.com/sharepoint/v3/contenttype/forms"/>
  </ds:schemaRefs>
</ds:datastoreItem>
</file>

<file path=customXml/itemProps2.xml><?xml version="1.0" encoding="utf-8"?>
<ds:datastoreItem xmlns:ds="http://schemas.openxmlformats.org/officeDocument/2006/customXml" ds:itemID="{ABFE4091-DECB-48A5-9787-100B1B7FBF7D}">
  <ds:schemaRefs>
    <ds:schemaRef ds:uri="http://purl.org/dc/dcmitype/"/>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http://purl.org/dc/terms/"/>
    <ds:schemaRef ds:uri="http://schemas.microsoft.com/office/2006/metadata/properties"/>
    <ds:schemaRef ds:uri="2c2824df-2b65-4772-b72d-ba4319b2c081"/>
    <ds:schemaRef ds:uri="http://www.w3.org/XML/1998/namespace"/>
  </ds:schemaRefs>
</ds:datastoreItem>
</file>

<file path=customXml/itemProps3.xml><?xml version="1.0" encoding="utf-8"?>
<ds:datastoreItem xmlns:ds="http://schemas.openxmlformats.org/officeDocument/2006/customXml" ds:itemID="{C609D894-B6D8-470F-BAA5-D6C49A267579}">
  <ds:schemaRefs>
    <ds:schemaRef ds:uri="2c2824df-2b65-4772-b72d-ba4319b2c08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TotalTime>
  <Words>5639</Words>
  <Application>Microsoft Office PowerPoint</Application>
  <PresentationFormat>Widescreen</PresentationFormat>
  <Paragraphs>261</Paragraphs>
  <Slides>51</Slides>
  <Notes>3</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51</vt:i4>
      </vt:variant>
    </vt:vector>
  </HeadingPairs>
  <TitlesOfParts>
    <vt:vector size="66" baseType="lpstr">
      <vt:lpstr>akzidenz-grotesk-next-pro</vt:lpstr>
      <vt:lpstr>Arial</vt:lpstr>
      <vt:lpstr>Calibri</vt:lpstr>
      <vt:lpstr>Calibri Light</vt:lpstr>
      <vt:lpstr>Lato Regular</vt:lpstr>
      <vt:lpstr>Montserrat</vt:lpstr>
      <vt:lpstr>Montserrat Light</vt:lpstr>
      <vt:lpstr>Montserrat Medium</vt:lpstr>
      <vt:lpstr>proxima-nova</vt:lpstr>
      <vt:lpstr>ProximaNova</vt:lpstr>
      <vt:lpstr>Quattrocento Sans</vt:lpstr>
      <vt:lpstr>Roboto</vt:lpstr>
      <vt:lpstr>Times New Roman</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Mark Bolger ( Momentum Consulting )</cp:lastModifiedBy>
  <cp:revision>3</cp:revision>
  <dcterms:created xsi:type="dcterms:W3CDTF">2020-10-14T13:32:04Z</dcterms:created>
  <dcterms:modified xsi:type="dcterms:W3CDTF">2022-11-14T12:03:40Z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0x010100FBCF8B8448D8354CAD1DC0F637B4A364</vt:lpwstr>
  </property>
</Properties>
</file>