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299" r:id="rId5"/>
    <p:sldId id="282" r:id="rId6"/>
    <p:sldId id="294" r:id="rId7"/>
    <p:sldId id="298"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39"/>
    <a:srgbClr val="84BA41"/>
    <a:srgbClr val="000000"/>
    <a:srgbClr val="FFDE17"/>
    <a:srgbClr val="57A672"/>
    <a:srgbClr val="B2DDC9"/>
    <a:srgbClr val="011E3B"/>
    <a:srgbClr val="D61980"/>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38"/>
  </p:normalViewPr>
  <p:slideViewPr>
    <p:cSldViewPr snapToGrid="0" snapToObjects="1">
      <p:cViewPr varScale="1">
        <p:scale>
          <a:sx n="72" d="100"/>
          <a:sy n="72" d="100"/>
        </p:scale>
        <p:origin x="3042" y="54"/>
      </p:cViewPr>
      <p:guideLst>
        <p:guide orient="horz" pos="3342"/>
        <p:guide pos="2358"/>
      </p:guideLst>
    </p:cSldViewPr>
  </p:slideViewPr>
  <p:notesTextViewPr>
    <p:cViewPr>
      <p:scale>
        <a:sx n="1" d="1"/>
        <a:sy n="1" d="1"/>
      </p:scale>
      <p:origin x="0" y="0"/>
    </p:cViewPr>
  </p:notesTextViewPr>
  <p:sorterViewPr>
    <p:cViewPr>
      <p:scale>
        <a:sx n="132" d="100"/>
        <a:sy n="132" d="100"/>
      </p:scale>
      <p:origin x="0" y="0"/>
    </p:cViewPr>
  </p:sorterViewPr>
  <p:notesViewPr>
    <p:cSldViewPr snapToGrid="0" snapToObjects="1" showGuide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12/6/2022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12/6/2022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947750" y="2524385"/>
            <a:ext cx="6272696" cy="650735"/>
          </a:xfrm>
          <a:prstGeom prst="rect">
            <a:avLst/>
          </a:prstGeom>
        </p:spPr>
        <p:txBody>
          <a:bodyPr>
            <a:noAutofit/>
          </a:bodyPr>
          <a:lstStyle>
            <a:lvl1pPr marL="0" indent="0" algn="r">
              <a:lnSpc>
                <a:spcPct val="100000"/>
              </a:lnSpc>
              <a:spcBef>
                <a:spcPts val="0"/>
              </a:spcBef>
              <a:buNone/>
              <a:defRPr sz="2600" b="0" i="0">
                <a:solidFill>
                  <a:schemeClr val="bg1"/>
                </a:solidFill>
                <a:latin typeface="Poppins" pitchFamily="2" charset="77"/>
                <a:ea typeface="Open Sans" panose="020B060603050402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883751" y="6506908"/>
            <a:ext cx="6351439" cy="357867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883751" y="3626736"/>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883751" y="3850070"/>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659291" y="4202150"/>
            <a:ext cx="3711703" cy="1143756"/>
            <a:chOff x="195319" y="2097486"/>
            <a:chExt cx="4278713" cy="992399"/>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9748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9273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89885"/>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883751" y="4200414"/>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883751" y="4423748"/>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883751" y="477417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883751" y="499750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883751" y="534785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883751" y="557118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330" name="Text Box 5">
            <a:extLst>
              <a:ext uri="{FF2B5EF4-FFF2-40B4-BE49-F238E27FC236}">
                <a16:creationId xmlns:a16="http://schemas.microsoft.com/office/drawing/2014/main" id="{46F7425D-C6B3-2646-BB7F-AEF7BA7C5171}"/>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883" t="-468" r="16052" b="468"/>
          <a:stretch/>
        </p:blipFill>
        <p:spPr>
          <a:xfrm>
            <a:off x="4205207" y="4164057"/>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05165" y="4385750"/>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pic>
        <p:nvPicPr>
          <p:cNvPr id="341" name="Picture 340" descr="Logo&#10;&#10;Description automatically generated">
            <a:extLst>
              <a:ext uri="{FF2B5EF4-FFF2-40B4-BE49-F238E27FC236}">
                <a16:creationId xmlns:a16="http://schemas.microsoft.com/office/drawing/2014/main" id="{58170270-4BD5-8643-8237-A0D6D1630587}"/>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7012" y="494443"/>
            <a:ext cx="2064422" cy="1320374"/>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200" b="1" smtClean="0">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Tree>
    <p:extLst>
      <p:ext uri="{BB962C8B-B14F-4D97-AF65-F5344CB8AC3E}">
        <p14:creationId xmlns:p14="http://schemas.microsoft.com/office/powerpoint/2010/main" val="105134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389284"/>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465820"/>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118263"/>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630647"/>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Tree>
    <p:extLst>
      <p:ext uri="{BB962C8B-B14F-4D97-AF65-F5344CB8AC3E}">
        <p14:creationId xmlns:p14="http://schemas.microsoft.com/office/powerpoint/2010/main" val="3165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od Practices 02">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5480712"/>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4433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od Practices 0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PARTNERS AND STAKEHOLDERS  WERE INVOLVED? </a:t>
            </a:r>
          </a:p>
        </p:txBody>
      </p:sp>
      <p:sp>
        <p:nvSpPr>
          <p:cNvPr id="11" name="Text Placeholder 32">
            <a:extLst>
              <a:ext uri="{FF2B5EF4-FFF2-40B4-BE49-F238E27FC236}">
                <a16:creationId xmlns:a16="http://schemas.microsoft.com/office/drawing/2014/main" id="{87D928AB-19C4-9846-A07C-2472A94CC7B7}"/>
              </a:ext>
            </a:extLst>
          </p:cNvPr>
          <p:cNvSpPr>
            <a:spLocks noGrp="1"/>
          </p:cNvSpPr>
          <p:nvPr>
            <p:ph type="body" sz="quarter" idx="49" hasCustomPrompt="1"/>
          </p:nvPr>
        </p:nvSpPr>
        <p:spPr>
          <a:xfrm>
            <a:off x="1132112" y="8995177"/>
            <a:ext cx="5910006" cy="1083088"/>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3" name="Text Placeholder 32">
            <a:extLst>
              <a:ext uri="{FF2B5EF4-FFF2-40B4-BE49-F238E27FC236}">
                <a16:creationId xmlns:a16="http://schemas.microsoft.com/office/drawing/2014/main" id="{FBBD8B86-BF2E-9B41-B007-EBB691711BA9}"/>
              </a:ext>
            </a:extLst>
          </p:cNvPr>
          <p:cNvSpPr>
            <a:spLocks noGrp="1"/>
          </p:cNvSpPr>
          <p:nvPr>
            <p:ph type="body" sz="quarter" idx="53" hasCustomPrompt="1"/>
          </p:nvPr>
        </p:nvSpPr>
        <p:spPr>
          <a:xfrm>
            <a:off x="1132112" y="8236538"/>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DID YOU RECEIVE ANY KIND OF TRAINING OR SUPPORT REGARDING YOUR ACTIONS? </a:t>
            </a:r>
          </a:p>
          <a:p>
            <a:pPr lvl="0"/>
            <a:endParaRPr lang="en-GB"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2"/>
            <a:ext cx="5910006" cy="5324455"/>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2533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od Practices 0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RESULTS DID YOU ACHIEVE ALREADY?</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4685616"/>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Text Placeholder 32">
            <a:extLst>
              <a:ext uri="{FF2B5EF4-FFF2-40B4-BE49-F238E27FC236}">
                <a16:creationId xmlns:a16="http://schemas.microsoft.com/office/drawing/2014/main" id="{922567F1-7EA6-A44D-8891-4A288579434A}"/>
              </a:ext>
            </a:extLst>
          </p:cNvPr>
          <p:cNvSpPr>
            <a:spLocks noGrp="1"/>
          </p:cNvSpPr>
          <p:nvPr>
            <p:ph type="body" sz="quarter" idx="49" hasCustomPrompt="1"/>
          </p:nvPr>
        </p:nvSpPr>
        <p:spPr>
          <a:xfrm>
            <a:off x="1132112" y="7923972"/>
            <a:ext cx="5910006" cy="108308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16764E71-697E-D941-BAB9-66F9E2D395F8}"/>
              </a:ext>
            </a:extLst>
          </p:cNvPr>
          <p:cNvSpPr>
            <a:spLocks noGrp="1"/>
          </p:cNvSpPr>
          <p:nvPr>
            <p:ph type="body" sz="quarter" idx="53" hasCustomPrompt="1"/>
          </p:nvPr>
        </p:nvSpPr>
        <p:spPr>
          <a:xfrm>
            <a:off x="1132112" y="7165333"/>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ARE YOUR FUTURE PLANS AND NEXT STEPS?</a:t>
            </a:r>
          </a:p>
        </p:txBody>
      </p:sp>
    </p:spTree>
    <p:extLst>
      <p:ext uri="{BB962C8B-B14F-4D97-AF65-F5344CB8AC3E}">
        <p14:creationId xmlns:p14="http://schemas.microsoft.com/office/powerpoint/2010/main" val="41042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45" name="Text Box 5">
            <a:extLst>
              <a:ext uri="{FF2B5EF4-FFF2-40B4-BE49-F238E27FC236}">
                <a16:creationId xmlns:a16="http://schemas.microsoft.com/office/drawing/2014/main" id="{B3B02DB9-F520-E74D-BAF6-C888391E844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Tree>
    <p:extLst>
      <p:ext uri="{BB962C8B-B14F-4D97-AF65-F5344CB8AC3E}">
        <p14:creationId xmlns:p14="http://schemas.microsoft.com/office/powerpoint/2010/main" val="145349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Avenir" panose="02000503020000020003" pitchFamily="2"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96" r:id="rId4"/>
    <p:sldLayoutId id="2147483697" r:id="rId5"/>
    <p:sldLayoutId id="2147483698" r:id="rId6"/>
    <p:sldLayoutId id="2147483695" r:id="rId7"/>
  </p:sldLayoutIdLst>
  <p:hf hdr="0"/>
  <p:txStyles>
    <p:titleStyle>
      <a:lvl1pPr algn="l" defTabSz="2072941" rtl="0" eaLnBrk="1" latinLnBrk="0" hangingPunct="1">
        <a:lnSpc>
          <a:spcPct val="90000"/>
        </a:lnSpc>
        <a:spcBef>
          <a:spcPct val="0"/>
        </a:spcBef>
        <a:buNone/>
        <a:defRPr sz="1200" kern="1200">
          <a:solidFill>
            <a:schemeClr val="tx1"/>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elia.com/en/hotels/spain/malaga/sol-marbella-estepona-atalaya-park/index.htm?esl-k=sem-google%7Cng%7Cc474038768781%7Cmp%7Ckatalaya%20park%7Cp%7Ct%7Cdc%7Ca110322265877%7Cg11245922300&amp;gclsrc=aw.ds&amp;&amp;gclid=EAIaIQobChMIs9GpiK358wIVFIbVCh0bZwBpEAAYASAAEgJkOPD_Bw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56"/>
          </p:nvPr>
        </p:nvPicPr>
        <p:blipFill>
          <a:blip r:embed="rId2"/>
          <a:srcRect l="13122" r="13122"/>
          <a:stretch>
            <a:fillRect/>
          </a:stretch>
        </p:blipFill>
        <p:spPr>
          <a:prstGeom prst="rect">
            <a:avLst/>
          </a:prstGeom>
        </p:spPr>
      </p:pic>
      <p:sp>
        <p:nvSpPr>
          <p:cNvPr id="5" name="Text Placeholder 4">
            <a:extLst>
              <a:ext uri="{FF2B5EF4-FFF2-40B4-BE49-F238E27FC236}">
                <a16:creationId xmlns:a16="http://schemas.microsoft.com/office/drawing/2014/main" id="{CFD9CEDB-3219-7C48-8A68-14AAB5FA6856}"/>
              </a:ext>
            </a:extLst>
          </p:cNvPr>
          <p:cNvSpPr>
            <a:spLocks noGrp="1"/>
          </p:cNvSpPr>
          <p:nvPr>
            <p:ph type="body" sz="quarter" idx="32"/>
          </p:nvPr>
        </p:nvSpPr>
        <p:spPr>
          <a:xfrm>
            <a:off x="844379" y="6423383"/>
            <a:ext cx="6351439" cy="1820388"/>
          </a:xfrm>
        </p:spPr>
        <p:txBody>
          <a:bodyPr/>
          <a:lstStyle/>
          <a:p>
            <a:r>
              <a:rPr lang="en-GB" b="1" dirty="0"/>
              <a:t>Organisation Description: </a:t>
            </a:r>
          </a:p>
          <a:p>
            <a:r>
              <a:rPr lang="en-GB" dirty="0"/>
              <a:t>LYNKA is an international engineering studio that was created with the aim of becoming an engineering company of reference, mainly in the sectors of Energy &amp; Water, Building and </a:t>
            </a:r>
            <a:r>
              <a:rPr lang="en-GB" dirty="0" err="1"/>
              <a:t>Telecommunications.Our</a:t>
            </a:r>
            <a:r>
              <a:rPr lang="en-GB" dirty="0"/>
              <a:t> international experience and the knowledge of our staff make LYNKA an engineering company adapted to the new times, offering the appropriate solutions demanded by our clients in each market in which they work. </a:t>
            </a:r>
          </a:p>
          <a:p>
            <a:r>
              <a:rPr lang="en-GB" dirty="0"/>
              <a:t>LYNKA has a vocation of service to society, believes in the entrepreneur as an economic engine, is committed to cutting-edge technology, quality, innovation in business, and the environment. </a:t>
            </a:r>
          </a:p>
          <a:p>
            <a:endParaRPr lang="en-GB" dirty="0"/>
          </a:p>
          <a:p>
            <a:r>
              <a:rPr lang="en-GB" b="1" dirty="0"/>
              <a:t>Case Description: </a:t>
            </a:r>
          </a:p>
          <a:p>
            <a:r>
              <a:rPr lang="en-GB" dirty="0"/>
              <a:t>ATALAYA </a:t>
            </a:r>
            <a:r>
              <a:rPr lang="en-GB" dirty="0" err="1"/>
              <a:t>ATALAYA</a:t>
            </a:r>
            <a:r>
              <a:rPr lang="en-GB" dirty="0"/>
              <a:t> PARK HOTEL &amp; RESORT S.L., whose VAT number is B93302065 and address is </a:t>
            </a:r>
            <a:r>
              <a:rPr lang="en-GB" dirty="0" err="1"/>
              <a:t>Avenida</a:t>
            </a:r>
            <a:r>
              <a:rPr lang="en-GB" dirty="0"/>
              <a:t> de las </a:t>
            </a:r>
            <a:r>
              <a:rPr lang="en-GB" dirty="0" err="1"/>
              <a:t>Golondrinas</a:t>
            </a:r>
            <a:r>
              <a:rPr lang="en-GB" dirty="0"/>
              <a:t> ,2 (</a:t>
            </a:r>
            <a:r>
              <a:rPr lang="en-GB" dirty="0" err="1"/>
              <a:t>Estepona,Malaga</a:t>
            </a:r>
            <a:r>
              <a:rPr lang="en-GB" dirty="0"/>
              <a:t>), needed to carry out a reform of the services of the complex formed by the main building of the Hotel and other areas. For this purpose, the architectural firm in charge of the renovation, HCP Y ARQUITECTOS ASOCIADOS whose VAT number is B29744125 and address is </a:t>
            </a:r>
            <a:r>
              <a:rPr lang="en-GB" dirty="0" err="1"/>
              <a:t>Paseo</a:t>
            </a:r>
            <a:r>
              <a:rPr lang="en-GB" dirty="0"/>
              <a:t> </a:t>
            </a:r>
            <a:r>
              <a:rPr lang="en-GB" dirty="0" err="1"/>
              <a:t>Marítimo</a:t>
            </a:r>
            <a:r>
              <a:rPr lang="en-GB" dirty="0"/>
              <a:t> Ciudad de Melilla, 11 - Bajo (Malaga), commissioned </a:t>
            </a:r>
            <a:r>
              <a:rPr lang="en-GB" dirty="0" err="1"/>
              <a:t>Estudio</a:t>
            </a:r>
            <a:r>
              <a:rPr lang="en-GB" dirty="0"/>
              <a:t> de </a:t>
            </a:r>
            <a:r>
              <a:rPr lang="en-GB" dirty="0" err="1"/>
              <a:t>Ingeniería</a:t>
            </a:r>
            <a:r>
              <a:rPr lang="en-GB" dirty="0"/>
              <a:t> </a:t>
            </a:r>
            <a:r>
              <a:rPr lang="en-GB" dirty="0" err="1"/>
              <a:t>Lynka</a:t>
            </a:r>
            <a:r>
              <a:rPr lang="en-GB" dirty="0"/>
              <a:t>, S.L. to carry out the project with the corresponding justification of the calculations in accordance with current regulations, energy efficiency and people's wellbeing. The project consisted of two phases: a first phase of conceptual design and a second phase of detailed design. The work carried out consisted of the consultancy to participate in both phases of the project where the second phase, corresponding to the execution phase of the facilities, included the following specialities Fire Protection Installations, Transformer Substations and Medium Voltage, Low Voltage Interior Electricity, Thermal Installations for Air Conditioning, ACS, Gas and Indoor Air Quality, Acoustic Protection, Thermal Demand Limitation Study and Energy Rating and the Plumbing, Sanitation, Telecommunications and </a:t>
            </a:r>
            <a:r>
              <a:rPr lang="en-GB" dirty="0" err="1"/>
              <a:t>Domotics</a:t>
            </a:r>
            <a:r>
              <a:rPr lang="en-GB" dirty="0"/>
              <a:t> installations. </a:t>
            </a:r>
          </a:p>
          <a:p>
            <a:r>
              <a:rPr lang="en-GB" dirty="0"/>
              <a:t> </a:t>
            </a:r>
            <a:endParaRPr lang="en-US" dirty="0"/>
          </a:p>
        </p:txBody>
      </p:sp>
      <p:sp>
        <p:nvSpPr>
          <p:cNvPr id="6" name="Text Placeholder 5">
            <a:extLst>
              <a:ext uri="{FF2B5EF4-FFF2-40B4-BE49-F238E27FC236}">
                <a16:creationId xmlns:a16="http://schemas.microsoft.com/office/drawing/2014/main" id="{5D019181-C0EA-1348-BBF8-3D91586DDB14}"/>
              </a:ext>
            </a:extLst>
          </p:cNvPr>
          <p:cNvSpPr>
            <a:spLocks noGrp="1"/>
          </p:cNvSpPr>
          <p:nvPr>
            <p:ph type="body" sz="quarter" idx="58"/>
          </p:nvPr>
        </p:nvSpPr>
        <p:spPr/>
        <p:txBody>
          <a:bodyPr/>
          <a:lstStyle/>
          <a:p>
            <a:r>
              <a:rPr lang="en-US" dirty="0"/>
              <a:t>Company Name</a:t>
            </a:r>
          </a:p>
        </p:txBody>
      </p:sp>
      <p:sp>
        <p:nvSpPr>
          <p:cNvPr id="7" name="Text Placeholder 6">
            <a:extLst>
              <a:ext uri="{FF2B5EF4-FFF2-40B4-BE49-F238E27FC236}">
                <a16:creationId xmlns:a16="http://schemas.microsoft.com/office/drawing/2014/main" id="{6792BC18-D632-CF45-91D9-675FF8AC4043}"/>
              </a:ext>
            </a:extLst>
          </p:cNvPr>
          <p:cNvSpPr>
            <a:spLocks noGrp="1"/>
          </p:cNvSpPr>
          <p:nvPr>
            <p:ph type="body" sz="quarter" idx="59"/>
          </p:nvPr>
        </p:nvSpPr>
        <p:spPr/>
        <p:txBody>
          <a:bodyPr/>
          <a:lstStyle/>
          <a:p>
            <a:r>
              <a:rPr lang="en-US" dirty="0"/>
              <a:t>ATALAYA PARK HOTEL &amp; RESORT </a:t>
            </a:r>
          </a:p>
        </p:txBody>
      </p:sp>
      <p:sp>
        <p:nvSpPr>
          <p:cNvPr id="8" name="Text Placeholder 7">
            <a:extLst>
              <a:ext uri="{FF2B5EF4-FFF2-40B4-BE49-F238E27FC236}">
                <a16:creationId xmlns:a16="http://schemas.microsoft.com/office/drawing/2014/main" id="{D151A422-F7B3-4948-A998-07CE18DC08E0}"/>
              </a:ext>
            </a:extLst>
          </p:cNvPr>
          <p:cNvSpPr>
            <a:spLocks noGrp="1"/>
          </p:cNvSpPr>
          <p:nvPr>
            <p:ph type="body" sz="quarter" idx="60"/>
          </p:nvPr>
        </p:nvSpPr>
        <p:spPr/>
        <p:txBody>
          <a:bodyPr/>
          <a:lstStyle/>
          <a:p>
            <a:r>
              <a:rPr lang="en-US" dirty="0"/>
              <a:t>Date of Interview</a:t>
            </a:r>
          </a:p>
        </p:txBody>
      </p:sp>
      <p:sp>
        <p:nvSpPr>
          <p:cNvPr id="9" name="Text Placeholder 8">
            <a:extLst>
              <a:ext uri="{FF2B5EF4-FFF2-40B4-BE49-F238E27FC236}">
                <a16:creationId xmlns:a16="http://schemas.microsoft.com/office/drawing/2014/main" id="{2067DCD8-AA2F-3342-8222-65B3AA7988E7}"/>
              </a:ext>
            </a:extLst>
          </p:cNvPr>
          <p:cNvSpPr>
            <a:spLocks noGrp="1"/>
          </p:cNvSpPr>
          <p:nvPr>
            <p:ph type="body" sz="quarter" idx="61"/>
          </p:nvPr>
        </p:nvSpPr>
        <p:spPr>
          <a:xfrm>
            <a:off x="883751" y="4423748"/>
            <a:ext cx="3445132" cy="348400"/>
          </a:xfrm>
        </p:spPr>
        <p:txBody>
          <a:bodyPr/>
          <a:lstStyle/>
          <a:p>
            <a:r>
              <a:rPr lang="en-US" dirty="0"/>
              <a:t>06.10.21 via telephone call </a:t>
            </a:r>
          </a:p>
        </p:txBody>
      </p:sp>
      <p:sp>
        <p:nvSpPr>
          <p:cNvPr id="10" name="Text Placeholder 9">
            <a:extLst>
              <a:ext uri="{FF2B5EF4-FFF2-40B4-BE49-F238E27FC236}">
                <a16:creationId xmlns:a16="http://schemas.microsoft.com/office/drawing/2014/main" id="{BED55557-4453-554B-BC16-84CC4DFF9BA8}"/>
              </a:ext>
            </a:extLst>
          </p:cNvPr>
          <p:cNvSpPr>
            <a:spLocks noGrp="1"/>
          </p:cNvSpPr>
          <p:nvPr>
            <p:ph type="body" sz="quarter" idx="62"/>
          </p:nvPr>
        </p:nvSpPr>
        <p:spPr/>
        <p:txBody>
          <a:bodyPr/>
          <a:lstStyle/>
          <a:p>
            <a:r>
              <a:rPr lang="en-US" dirty="0"/>
              <a:t>Contact Person</a:t>
            </a:r>
          </a:p>
        </p:txBody>
      </p:sp>
      <p:sp>
        <p:nvSpPr>
          <p:cNvPr id="11" name="Text Placeholder 10">
            <a:extLst>
              <a:ext uri="{FF2B5EF4-FFF2-40B4-BE49-F238E27FC236}">
                <a16:creationId xmlns:a16="http://schemas.microsoft.com/office/drawing/2014/main" id="{7554453E-0A67-914D-A5CF-71D49FE27116}"/>
              </a:ext>
            </a:extLst>
          </p:cNvPr>
          <p:cNvSpPr>
            <a:spLocks noGrp="1"/>
          </p:cNvSpPr>
          <p:nvPr>
            <p:ph type="body" sz="quarter" idx="63"/>
          </p:nvPr>
        </p:nvSpPr>
        <p:spPr/>
        <p:txBody>
          <a:bodyPr/>
          <a:lstStyle/>
          <a:p>
            <a:r>
              <a:rPr lang="en-US" dirty="0"/>
              <a:t>Gerardo Romero </a:t>
            </a:r>
            <a:r>
              <a:rPr lang="en-US" dirty="0" err="1"/>
              <a:t>Domínguez</a:t>
            </a:r>
            <a:r>
              <a:rPr lang="en-US" dirty="0"/>
              <a:t> (CEO)  of </a:t>
            </a:r>
            <a:r>
              <a:rPr lang="en-US"/>
              <a:t>Lynka</a:t>
            </a:r>
            <a:r>
              <a:rPr lang="en-US" dirty="0"/>
              <a:t> </a:t>
            </a:r>
          </a:p>
        </p:txBody>
      </p:sp>
      <p:sp>
        <p:nvSpPr>
          <p:cNvPr id="12" name="Text Placeholder 11">
            <a:extLst>
              <a:ext uri="{FF2B5EF4-FFF2-40B4-BE49-F238E27FC236}">
                <a16:creationId xmlns:a16="http://schemas.microsoft.com/office/drawing/2014/main" id="{D69CB52E-E012-574C-A4A0-2989742468F1}"/>
              </a:ext>
            </a:extLst>
          </p:cNvPr>
          <p:cNvSpPr>
            <a:spLocks noGrp="1"/>
          </p:cNvSpPr>
          <p:nvPr>
            <p:ph type="body" sz="quarter" idx="64"/>
          </p:nvPr>
        </p:nvSpPr>
        <p:spPr/>
        <p:txBody>
          <a:bodyPr/>
          <a:lstStyle/>
          <a:p>
            <a:r>
              <a:rPr lang="en-US" dirty="0"/>
              <a:t>Email</a:t>
            </a:r>
          </a:p>
        </p:txBody>
      </p:sp>
      <p:sp>
        <p:nvSpPr>
          <p:cNvPr id="13" name="Text Placeholder 12">
            <a:extLst>
              <a:ext uri="{FF2B5EF4-FFF2-40B4-BE49-F238E27FC236}">
                <a16:creationId xmlns:a16="http://schemas.microsoft.com/office/drawing/2014/main" id="{2BA7C2B1-880E-E147-B900-32C50D543CBA}"/>
              </a:ext>
            </a:extLst>
          </p:cNvPr>
          <p:cNvSpPr>
            <a:spLocks noGrp="1"/>
          </p:cNvSpPr>
          <p:nvPr>
            <p:ph type="body" sz="quarter" idx="65"/>
          </p:nvPr>
        </p:nvSpPr>
        <p:spPr/>
        <p:txBody>
          <a:bodyPr/>
          <a:lstStyle/>
          <a:p>
            <a:r>
              <a:rPr lang="en-US" dirty="0"/>
              <a:t>gromero@lynka.net </a:t>
            </a:r>
          </a:p>
        </p:txBody>
      </p:sp>
      <p:sp>
        <p:nvSpPr>
          <p:cNvPr id="14" name="Slide Number Placeholder 13">
            <a:extLst>
              <a:ext uri="{FF2B5EF4-FFF2-40B4-BE49-F238E27FC236}">
                <a16:creationId xmlns:a16="http://schemas.microsoft.com/office/drawing/2014/main" id="{8A4363A8-49FE-5A4F-B178-91CD35B95F98}"/>
              </a:ext>
            </a:extLst>
          </p:cNvPr>
          <p:cNvSpPr>
            <a:spLocks noGrp="1"/>
          </p:cNvSpPr>
          <p:nvPr>
            <p:ph type="sldNum" sz="quarter" idx="4"/>
          </p:nvPr>
        </p:nvSpPr>
        <p:spPr/>
        <p:txBody>
          <a:bodyPr/>
          <a:lstStyle/>
          <a:p>
            <a:fld id="{CB2079F2-58AF-ED44-82D7-E04B2F6FD686}" type="slidenum">
              <a:rPr lang="en-US" smtClean="0"/>
              <a:pPr/>
              <a:t>1</a:t>
            </a:fld>
            <a:endParaRPr lang="en-US" dirty="0"/>
          </a:p>
        </p:txBody>
      </p:sp>
      <p:grpSp>
        <p:nvGrpSpPr>
          <p:cNvPr id="25" name="Group 24">
            <a:extLst>
              <a:ext uri="{FF2B5EF4-FFF2-40B4-BE49-F238E27FC236}">
                <a16:creationId xmlns:a16="http://schemas.microsoft.com/office/drawing/2014/main" id="{889BEEFD-5BCD-C34C-A092-C910F3F5EF2E}"/>
              </a:ext>
            </a:extLst>
          </p:cNvPr>
          <p:cNvGrpSpPr/>
          <p:nvPr/>
        </p:nvGrpSpPr>
        <p:grpSpPr>
          <a:xfrm>
            <a:off x="4232497" y="5147391"/>
            <a:ext cx="925831" cy="832733"/>
            <a:chOff x="3939462" y="3269513"/>
            <a:chExt cx="925831" cy="832733"/>
          </a:xfrm>
        </p:grpSpPr>
        <p:sp>
          <p:nvSpPr>
            <p:cNvPr id="26" name="Freeform 25">
              <a:extLst>
                <a:ext uri="{FF2B5EF4-FFF2-40B4-BE49-F238E27FC236}">
                  <a16:creationId xmlns:a16="http://schemas.microsoft.com/office/drawing/2014/main" id="{EDF0E9A0-22D4-824F-B679-1C6F4C2BF11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a:p>
          </p:txBody>
        </p:sp>
        <p:sp>
          <p:nvSpPr>
            <p:cNvPr id="27" name="Rectangle 26">
              <a:extLst>
                <a:ext uri="{FF2B5EF4-FFF2-40B4-BE49-F238E27FC236}">
                  <a16:creationId xmlns:a16="http://schemas.microsoft.com/office/drawing/2014/main" id="{759E49E9-2490-1C4D-8027-279AE8DF8BC4}"/>
                </a:ext>
              </a:extLst>
            </p:cNvPr>
            <p:cNvSpPr/>
            <p:nvPr/>
          </p:nvSpPr>
          <p:spPr>
            <a:xfrm rot="585404">
              <a:off x="3939462" y="3479589"/>
              <a:ext cx="925831" cy="473528"/>
            </a:xfrm>
            <a:prstGeom prst="rect">
              <a:avLst/>
            </a:prstGeom>
          </p:spPr>
          <p:txBody>
            <a:bodyPr wrap="none">
              <a:spAutoFit/>
            </a:bodyPr>
            <a:lstStyle/>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CLICK</a:t>
              </a:r>
            </a:p>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TO VIEW</a:t>
              </a:r>
              <a:endParaRPr lang="en-IE" sz="1600" dirty="0">
                <a:solidFill>
                  <a:schemeClr val="bg1"/>
                </a:solidFill>
                <a:latin typeface="Calibri" panose="020F0502020204030204" pitchFamily="34" charset="0"/>
                <a:cs typeface="Calibri" panose="020F0502020204030204" pitchFamily="34" charset="0"/>
              </a:endParaRPr>
            </a:p>
          </p:txBody>
        </p:sp>
      </p:grpSp>
      <p:sp>
        <p:nvSpPr>
          <p:cNvPr id="20" name="Text Placeholder 1">
            <a:extLst>
              <a:ext uri="{FF2B5EF4-FFF2-40B4-BE49-F238E27FC236}">
                <a16:creationId xmlns:a16="http://schemas.microsoft.com/office/drawing/2014/main" id="{B5F592D4-6092-45F0-AB21-339D8197CDA5}"/>
              </a:ext>
            </a:extLst>
          </p:cNvPr>
          <p:cNvSpPr>
            <a:spLocks noGrp="1"/>
          </p:cNvSpPr>
          <p:nvPr>
            <p:ph type="body" sz="quarter" idx="11"/>
          </p:nvPr>
        </p:nvSpPr>
        <p:spPr>
          <a:xfrm>
            <a:off x="923122" y="2485271"/>
            <a:ext cx="6272696" cy="650735"/>
          </a:xfrm>
        </p:spPr>
        <p:txBody>
          <a:bodyPr/>
          <a:lstStyle/>
          <a:p>
            <a:r>
              <a:rPr lang="pt-BR" dirty="0"/>
              <a:t>ATALAYA PARK GOLF HOTEL &amp; RESORT</a:t>
            </a:r>
            <a:endParaRPr lang="en-US" dirty="0"/>
          </a:p>
        </p:txBody>
      </p:sp>
      <p:pic>
        <p:nvPicPr>
          <p:cNvPr id="19" name="Picture Placeholder 18"/>
          <p:cNvPicPr>
            <a:picLocks noGrp="1" noChangeAspect="1"/>
          </p:cNvPicPr>
          <p:nvPr>
            <p:ph type="pic" sz="quarter" idx="17"/>
          </p:nvPr>
        </p:nvPicPr>
        <p:blipFill>
          <a:blip r:embed="rId4"/>
          <a:srcRect t="10319" b="10319"/>
          <a:stretch>
            <a:fillRect/>
          </a:stretch>
        </p:blipFill>
        <p:spPr>
          <a:prstGeom prst="rect">
            <a:avLst/>
          </a:prstGeom>
        </p:spPr>
      </p:pic>
    </p:spTree>
    <p:extLst>
      <p:ext uri="{BB962C8B-B14F-4D97-AF65-F5344CB8AC3E}">
        <p14:creationId xmlns:p14="http://schemas.microsoft.com/office/powerpoint/2010/main" val="60429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fld id="{CB2079F2-58AF-ED44-82D7-E04B2F6FD686}" type="slidenum">
              <a:rPr lang="en-US" smtClean="0"/>
              <a:pPr/>
              <a:t>2</a:t>
            </a:fld>
            <a:endParaRPr lang="en-US" dirty="0"/>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6" y="1126257"/>
            <a:ext cx="3280814"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sz="900" b="0" dirty="0">
                <a:solidFill>
                  <a:schemeClr val="tx1"/>
                </a:solidFill>
              </a:rPr>
              <a:t>(</a:t>
            </a:r>
            <a:r>
              <a:rPr lang="en-US" sz="900" b="0" dirty="0" err="1">
                <a:solidFill>
                  <a:schemeClr val="tx1"/>
                </a:solidFill>
              </a:rPr>
              <a:t>eg</a:t>
            </a:r>
            <a:r>
              <a:rPr lang="en-US" sz="900" b="0" dirty="0">
                <a:solidFill>
                  <a:schemeClr val="tx1"/>
                </a:solidFill>
              </a:rPr>
              <a:t> tenants, students, members of the public </a:t>
            </a:r>
            <a:r>
              <a:rPr lang="en-US" sz="900" b="0" dirty="0" err="1">
                <a:solidFill>
                  <a:schemeClr val="tx1"/>
                </a:solidFill>
              </a:rPr>
              <a:t>etc</a:t>
            </a:r>
            <a:r>
              <a:rPr lang="en-US" sz="900"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822115"/>
            <a:ext cx="3143631" cy="403361"/>
          </a:xfrm>
        </p:spPr>
        <p:txBody>
          <a:bodyPr/>
          <a:lstStyle/>
          <a:p>
            <a:r>
              <a:rPr lang="en-GB" sz="1500" b="1" dirty="0">
                <a:solidFill>
                  <a:srgbClr val="297239"/>
                </a:solidFill>
              </a:rPr>
              <a:t>WITHIN  LAST </a:t>
            </a:r>
            <a:r>
              <a:rPr lang="en-GB" sz="2400" b="1" dirty="0">
                <a:solidFill>
                  <a:srgbClr val="84BA41"/>
                </a:solidFill>
              </a:rPr>
              <a:t>17</a:t>
            </a:r>
            <a:r>
              <a:rPr lang="en-GB" sz="1500" b="1" dirty="0">
                <a:solidFill>
                  <a:srgbClr val="297239"/>
                </a:solidFill>
              </a:rPr>
              <a:t> YEARS </a:t>
            </a:r>
            <a:endParaRPr lang="en-IE" sz="1500" b="1" dirty="0">
              <a:solidFill>
                <a:srgbClr val="297239"/>
              </a:solidFill>
            </a:endParaRP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r>
              <a:rPr lang="en-GB" dirty="0"/>
              <a:t>LYNKA is active in the building, Telecommunications and Energy &amp; Water sectors.</a:t>
            </a: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77633" cy="1200896"/>
          </a:xfrm>
        </p:spPr>
        <p:txBody>
          <a:bodyPr/>
          <a:lstStyle/>
          <a:p>
            <a:r>
              <a:rPr lang="en-GB" dirty="0"/>
              <a:t>Industrial companies, architects, public services, individuals. In general, interest groups related to the sectors mentioned above. </a:t>
            </a:r>
          </a:p>
          <a:p>
            <a:endParaRPr lang="en-US" dirty="0"/>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4000" dirty="0">
                <a:solidFill>
                  <a:srgbClr val="84BA41"/>
                </a:solidFill>
              </a:rPr>
              <a:t>80 </a:t>
            </a:r>
            <a:r>
              <a:rPr lang="en-US" sz="1500" dirty="0"/>
              <a:t>EMPLOYEES</a:t>
            </a:r>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868162"/>
            <a:ext cx="4141429" cy="597854"/>
          </a:xfrm>
        </p:spPr>
        <p:txBody>
          <a:bodyPr/>
          <a:lstStyle/>
          <a:p>
            <a:pPr>
              <a:tabLst>
                <a:tab pos="969963" algn="l"/>
              </a:tabLst>
            </a:pPr>
            <a:r>
              <a:rPr lang="en-GB" sz="1500" dirty="0"/>
              <a:t>MORE THAN                       PEOPLE DAILY</a:t>
            </a:r>
            <a:endParaRPr lang="en-US" sz="1500" dirty="0"/>
          </a:p>
          <a:p>
            <a:pPr>
              <a:tabLst>
                <a:tab pos="969963" algn="l"/>
              </a:tabLst>
            </a:pPr>
            <a:r>
              <a:rPr lang="en-US" dirty="0"/>
              <a:t> </a:t>
            </a:r>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463624"/>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4893390" y="2738229"/>
            <a:ext cx="117588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tabLst>
                <a:tab pos="969963" algn="l"/>
              </a:tabLst>
            </a:pPr>
            <a:endParaRPr lang="en-US" dirty="0">
              <a:solidFill>
                <a:srgbClr val="84BA41"/>
              </a:solidFill>
            </a:endParaRPr>
          </a:p>
          <a:p>
            <a:pPr>
              <a:tabLst>
                <a:tab pos="969963" algn="l"/>
              </a:tabLst>
            </a:pPr>
            <a:r>
              <a:rPr lang="en-US" sz="4000" dirty="0">
                <a:solidFill>
                  <a:srgbClr val="84BA41"/>
                </a:solidFill>
              </a:rPr>
              <a:t>300 	</a:t>
            </a:r>
            <a:endParaRPr lang="en-US" sz="5400" dirty="0">
              <a:solidFill>
                <a:srgbClr val="84BA41"/>
              </a:solidFill>
            </a:endParaRPr>
          </a:p>
          <a:p>
            <a:pPr>
              <a:tabLst>
                <a:tab pos="969963" algn="l"/>
              </a:tabLst>
            </a:pPr>
            <a:endParaRPr lang="en-US" sz="4000" dirty="0">
              <a:solidFill>
                <a:srgbClr val="84BA41"/>
              </a:solidFill>
            </a:endParaRPr>
          </a:p>
          <a:p>
            <a:pPr>
              <a:tabLst>
                <a:tab pos="969963" algn="l"/>
              </a:tabLst>
            </a:pPr>
            <a:endParaRPr lang="en-US" dirty="0"/>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3839" y="6831449"/>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76401" y="6279252"/>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GOOD PRACTICES</a:t>
            </a:r>
            <a:endParaRPr lang="en-US" dirty="0"/>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36313" y="7168665"/>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WHAT IS YOUR  </a:t>
            </a:r>
            <a:r>
              <a:rPr lang="en-GB" dirty="0">
                <a:solidFill>
                  <a:schemeClr val="bg1"/>
                </a:solidFill>
                <a:highlight>
                  <a:srgbClr val="84BA41"/>
                </a:highlight>
              </a:rPr>
              <a:t>VISION AND STRATEGY</a:t>
            </a:r>
            <a:r>
              <a:rPr lang="en-GB" dirty="0">
                <a:solidFill>
                  <a:schemeClr val="bg1"/>
                </a:solidFill>
              </a:rPr>
              <a:t>  </a:t>
            </a:r>
            <a:r>
              <a:rPr lang="en-GB" dirty="0"/>
              <a:t>RELATED TO SUSTAINABLE DEVELOPMENT/CLIMATE ACTIONS?</a:t>
            </a:r>
          </a:p>
          <a:p>
            <a:endParaRPr lang="en-GB" dirty="0"/>
          </a:p>
          <a:p>
            <a:endParaRPr lang="en-GB" dirty="0"/>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36313" y="7855920"/>
            <a:ext cx="5910006" cy="1162770"/>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00000"/>
              </a:lnSpc>
            </a:pPr>
            <a:r>
              <a:rPr lang="en-GB" sz="1050" b="0" dirty="0">
                <a:solidFill>
                  <a:schemeClr val="tx1"/>
                </a:solidFill>
              </a:rPr>
              <a:t>The company's vision of sustainable development is to carry out work with the best achievable energy rating in order to reinforce our commitment to the environment and to the well-being of people. To this end, the company's strategy is to assist our clients with professionals in each of the specialities.</a:t>
            </a:r>
            <a:endParaRPr lang="en-IE" sz="1050" b="0" dirty="0">
              <a:solidFill>
                <a:schemeClr val="tx1"/>
              </a:solidFill>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17967" y="7212876"/>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0894" y="581097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2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45275" y="3772197"/>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PARTNERS AND STAKEHOLDERS </a:t>
            </a:r>
            <a:r>
              <a:rPr lang="en-GB" dirty="0">
                <a:solidFill>
                  <a:schemeClr val="bg1"/>
                </a:solidFill>
              </a:rPr>
              <a:t> </a:t>
            </a:r>
            <a:r>
              <a:rPr lang="en-GB" dirty="0"/>
              <a:t>WERE INVOLVED? </a:t>
            </a:r>
          </a:p>
          <a:p>
            <a:endParaRPr lang="en-US" dirty="0"/>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37535" y="3560819"/>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60959" y="4904232"/>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DID YOU RECEIVE ANY KIND OF </a:t>
            </a:r>
            <a:r>
              <a:rPr lang="en-US" sz="1200" b="1" dirty="0">
                <a:solidFill>
                  <a:schemeClr val="bg1"/>
                </a:solidFill>
                <a:highlight>
                  <a:srgbClr val="84BA41"/>
                </a:highlight>
              </a:rPr>
              <a:t>TRAINING OR SUPPORT </a:t>
            </a:r>
            <a:r>
              <a:rPr lang="en-US" sz="1200" b="1" dirty="0">
                <a:solidFill>
                  <a:srgbClr val="297239"/>
                </a:solidFill>
              </a:rPr>
              <a:t>REGARDING YOUR ACTIONS? </a:t>
            </a:r>
          </a:p>
          <a:p>
            <a:endParaRPr lang="en-US" dirty="0"/>
          </a:p>
          <a:p>
            <a:endParaRPr lang="en-US" dirty="0"/>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37310" y="4898436"/>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42844" y="6391775"/>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RESULTS</a:t>
            </a:r>
            <a:r>
              <a:rPr lang="en-GB" dirty="0"/>
              <a:t> DID YOU ACHIEVE ALREADY?</a:t>
            </a:r>
          </a:p>
          <a:p>
            <a:endParaRPr lang="en-US" dirty="0"/>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24372" y="6225148"/>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107" name="Text Placeholder 5">
            <a:extLst>
              <a:ext uri="{FF2B5EF4-FFF2-40B4-BE49-F238E27FC236}">
                <a16:creationId xmlns:a16="http://schemas.microsoft.com/office/drawing/2014/main" id="{AAF365E6-2133-E44D-A831-FF9FF0D1ED01}"/>
              </a:ext>
            </a:extLst>
          </p:cNvPr>
          <p:cNvSpPr txBox="1">
            <a:spLocks/>
          </p:cNvSpPr>
          <p:nvPr/>
        </p:nvSpPr>
        <p:spPr>
          <a:xfrm>
            <a:off x="1132112" y="8685429"/>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Future plans include the possibility of certifying the facilities according to BREEAM or LEAD, and if necessary, to analyse and update the climate systems in accordance with current regulations. </a:t>
            </a:r>
            <a:endParaRPr lang="en-US" dirty="0"/>
          </a:p>
        </p:txBody>
      </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32112" y="8122375"/>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WHAT ARE YOUR </a:t>
            </a:r>
            <a:r>
              <a:rPr lang="en-US" sz="1200" b="1" dirty="0">
                <a:solidFill>
                  <a:schemeClr val="bg1"/>
                </a:solidFill>
                <a:highlight>
                  <a:srgbClr val="84BA41"/>
                </a:highlight>
              </a:rPr>
              <a:t>FUTURE PLANS </a:t>
            </a:r>
            <a:r>
              <a:rPr lang="en-US" sz="1200" b="1" dirty="0">
                <a:solidFill>
                  <a:srgbClr val="297239"/>
                </a:solidFill>
              </a:rPr>
              <a:t>AND NEXT STEPS?</a:t>
            </a:r>
          </a:p>
          <a:p>
            <a:endParaRPr lang="en-US" dirty="0"/>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224372" y="8004460"/>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endParaRPr lang="en-US"/>
              </a:p>
            </p:txBody>
          </p:sp>
        </p:grpSp>
      </p:gr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45050" y="1094875"/>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1200" b="1" dirty="0">
                <a:solidFill>
                  <a:srgbClr val="297239"/>
                </a:solidFill>
              </a:rPr>
              <a:t>WHAT</a:t>
            </a:r>
            <a:r>
              <a:rPr lang="en-GB" sz="1200" b="1" dirty="0">
                <a:solidFill>
                  <a:schemeClr val="bg1"/>
                </a:solidFill>
              </a:rPr>
              <a:t> </a:t>
            </a:r>
            <a:r>
              <a:rPr lang="en-GB" sz="1200" b="1" dirty="0">
                <a:solidFill>
                  <a:schemeClr val="bg1"/>
                </a:solidFill>
                <a:highlight>
                  <a:srgbClr val="84BA41"/>
                </a:highlight>
              </a:rPr>
              <a:t>ACTIONS</a:t>
            </a:r>
            <a:r>
              <a:rPr lang="en-GB" sz="1200" b="1" dirty="0">
                <a:solidFill>
                  <a:schemeClr val="bg1"/>
                </a:solidFill>
              </a:rPr>
              <a:t> </a:t>
            </a:r>
            <a:r>
              <a:rPr lang="en-GB" sz="1200" b="1" dirty="0">
                <a:solidFill>
                  <a:srgbClr val="297239"/>
                </a:solidFill>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37310" y="911251"/>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sp>
        <p:nvSpPr>
          <p:cNvPr id="131" name="Text Placeholder 5">
            <a:extLst>
              <a:ext uri="{FF2B5EF4-FFF2-40B4-BE49-F238E27FC236}">
                <a16:creationId xmlns:a16="http://schemas.microsoft.com/office/drawing/2014/main" id="{AAF365E6-2133-E44D-A831-FF9FF0D1ED01}"/>
              </a:ext>
            </a:extLst>
          </p:cNvPr>
          <p:cNvSpPr txBox="1">
            <a:spLocks/>
          </p:cNvSpPr>
          <p:nvPr/>
        </p:nvSpPr>
        <p:spPr>
          <a:xfrm>
            <a:off x="1179430" y="4226753"/>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addition to our company, the client who contracted our services was HCP Y ARQUITECTOS ASOCIADOS and the final client was ATALAYA PARK HOTEL &amp; RESORT S.L. </a:t>
            </a:r>
          </a:p>
        </p:txBody>
      </p:sp>
      <p:sp>
        <p:nvSpPr>
          <p:cNvPr id="132" name="Text Placeholder 5">
            <a:extLst>
              <a:ext uri="{FF2B5EF4-FFF2-40B4-BE49-F238E27FC236}">
                <a16:creationId xmlns:a16="http://schemas.microsoft.com/office/drawing/2014/main" id="{AAF365E6-2133-E44D-A831-FF9FF0D1ED01}"/>
              </a:ext>
            </a:extLst>
          </p:cNvPr>
          <p:cNvSpPr txBox="1">
            <a:spLocks/>
          </p:cNvSpPr>
          <p:nvPr/>
        </p:nvSpPr>
        <p:spPr>
          <a:xfrm>
            <a:off x="1160959" y="5547214"/>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All the technicians involved have the necessary formation (degree, courses, masters) for the development of the works with their respective sections oriented to the sustainability and the well-being of the people. </a:t>
            </a:r>
          </a:p>
        </p:txBody>
      </p:sp>
      <p:sp>
        <p:nvSpPr>
          <p:cNvPr id="118" name="Text Placeholder 6">
            <a:extLst>
              <a:ext uri="{FF2B5EF4-FFF2-40B4-BE49-F238E27FC236}">
                <a16:creationId xmlns:a16="http://schemas.microsoft.com/office/drawing/2014/main" id="{F9901009-4EBB-485B-A9A8-3E8086248CDE}"/>
              </a:ext>
            </a:extLst>
          </p:cNvPr>
          <p:cNvSpPr txBox="1">
            <a:spLocks/>
          </p:cNvSpPr>
          <p:nvPr/>
        </p:nvSpPr>
        <p:spPr>
          <a:xfrm>
            <a:off x="1101170" y="1555233"/>
            <a:ext cx="5910006" cy="105344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the Development of the Installations for the Concept Design and Detail Design for </a:t>
            </a:r>
            <a:r>
              <a:rPr lang="en-GB" dirty="0" err="1"/>
              <a:t>Complejo</a:t>
            </a:r>
            <a:r>
              <a:rPr lang="en-GB" dirty="0"/>
              <a:t> </a:t>
            </a:r>
            <a:r>
              <a:rPr lang="en-GB" dirty="0" err="1"/>
              <a:t>Atalaya</a:t>
            </a:r>
            <a:r>
              <a:rPr lang="en-GB" dirty="0"/>
              <a:t> Park Golf Hotel &amp; Resort, </a:t>
            </a:r>
            <a:r>
              <a:rPr lang="en-GB" dirty="0" err="1"/>
              <a:t>Estepona</a:t>
            </a:r>
            <a:r>
              <a:rPr lang="en-GB" dirty="0"/>
              <a:t>, MÁLAGA. The best practice actions carried out have been: - Justification of DB-HE1 of the CTE "Limitation of energy demand", which sets the requirements on the building envelope aimed at limiting energy demand, and Energy Efficiency Certification (RD 47/2007), including the necessary documentation for the processing with the Regional Ministry of Innovation, Science and Enterprise of the registration in the Register of Energy Certifications of the project. The certificate for the registration of the project's energy rating was signed by the architect, as well as by the specialist technician who drafted the thermal installation project. - The DB-HR acoustic justification for Noise Protection that ensures the well-being of people. </a:t>
            </a:r>
            <a:endParaRPr lang="en-US" dirty="0"/>
          </a:p>
        </p:txBody>
      </p:sp>
      <p:sp>
        <p:nvSpPr>
          <p:cNvPr id="147" name="Text Placeholder 5">
            <a:extLst>
              <a:ext uri="{FF2B5EF4-FFF2-40B4-BE49-F238E27FC236}">
                <a16:creationId xmlns:a16="http://schemas.microsoft.com/office/drawing/2014/main" id="{AAF365E6-2133-E44D-A831-FF9FF0D1ED01}"/>
              </a:ext>
            </a:extLst>
          </p:cNvPr>
          <p:cNvSpPr txBox="1">
            <a:spLocks/>
          </p:cNvSpPr>
          <p:nvPr/>
        </p:nvSpPr>
        <p:spPr>
          <a:xfrm>
            <a:off x="1132112" y="6909346"/>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the realised installations, the achievements already obtained from the implementation of the above-mentioned actions have been:</a:t>
            </a:r>
          </a:p>
          <a:p>
            <a:r>
              <a:rPr lang="en-GB" dirty="0"/>
              <a:t>Reduction of energy consumption </a:t>
            </a:r>
          </a:p>
          <a:p>
            <a:r>
              <a:rPr lang="en-GB" dirty="0"/>
              <a:t>Well-being of customers and staff inside the building and increased satisfaction and recommendations from both sides. </a:t>
            </a:r>
          </a:p>
        </p:txBody>
      </p:sp>
    </p:spTree>
    <p:extLst>
      <p:ext uri="{BB962C8B-B14F-4D97-AF65-F5344CB8AC3E}">
        <p14:creationId xmlns:p14="http://schemas.microsoft.com/office/powerpoint/2010/main" val="395092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GB" dirty="0"/>
              <a:t>BREEAM and LEAD certification courses</a:t>
            </a:r>
          </a:p>
          <a:p>
            <a:pPr marL="228600" lvl="0" indent="-228600" algn="l">
              <a:spcAft>
                <a:spcPts val="300"/>
              </a:spcAft>
              <a:buClr>
                <a:srgbClr val="84BA41"/>
              </a:buClr>
              <a:buFont typeface="+mj-lt"/>
              <a:buAutoNum type="arabicPeriod"/>
            </a:pPr>
            <a:r>
              <a:rPr lang="en-GB" dirty="0"/>
              <a:t>Renewable energy supply</a:t>
            </a:r>
          </a:p>
          <a:p>
            <a:pPr marL="228600" lvl="0" indent="-228600" algn="l">
              <a:spcAft>
                <a:spcPts val="300"/>
              </a:spcAft>
              <a:buClr>
                <a:srgbClr val="84BA41"/>
              </a:buClr>
              <a:buFont typeface="+mj-lt"/>
              <a:buAutoNum type="arabicPeriod"/>
            </a:pPr>
            <a:r>
              <a:rPr lang="en-GB" dirty="0"/>
              <a:t>Introduction of sustainability professionals</a:t>
            </a:r>
          </a:p>
          <a:p>
            <a:pPr marL="228600" lvl="0" indent="-228600" algn="l">
              <a:spcAft>
                <a:spcPts val="300"/>
              </a:spcAft>
              <a:buClr>
                <a:srgbClr val="84BA41"/>
              </a:buClr>
              <a:buFont typeface="+mj-lt"/>
              <a:buAutoNum type="arabicPeriod"/>
            </a:pPr>
            <a:r>
              <a:rPr lang="en-GB" dirty="0"/>
              <a:t>Consult advisors.</a:t>
            </a:r>
            <a:endParaRPr lang="en-US" dirty="0"/>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GB" dirty="0"/>
              <a:t>Support from professionals already trained in Sustainable Development (advisors)</a:t>
            </a:r>
          </a:p>
          <a:p>
            <a:pPr marL="228600" lvl="0" indent="-228600" algn="l">
              <a:spcAft>
                <a:spcPts val="300"/>
              </a:spcAft>
              <a:buClr>
                <a:srgbClr val="84BA41"/>
              </a:buClr>
              <a:buFont typeface="+mj-lt"/>
              <a:buAutoNum type="arabicPeriod"/>
            </a:pPr>
            <a:r>
              <a:rPr lang="en-GB" dirty="0"/>
              <a:t>Attending lectures or meetings on circular economy, sustainability and wellbeing programmes.</a:t>
            </a:r>
          </a:p>
          <a:p>
            <a:pPr marL="228600" lvl="0" indent="-228600" algn="l">
              <a:spcAft>
                <a:spcPts val="300"/>
              </a:spcAft>
              <a:buClr>
                <a:srgbClr val="84BA41"/>
              </a:buClr>
              <a:buFont typeface="+mj-lt"/>
              <a:buAutoNum type="arabicPeriod"/>
            </a:pPr>
            <a:r>
              <a:rPr lang="en-GB" dirty="0"/>
              <a:t>Keeping up to date with new regulations. </a:t>
            </a:r>
            <a:endParaRPr lang="en-US"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p:txBody>
          <a:bodyPr/>
          <a:lstStyle/>
          <a:p>
            <a:r>
              <a:rPr lang="en-GB" dirty="0"/>
              <a:t>Improve the efficient development/design of climate facilities with the introduction of new specialists (within the next 6 months). </a:t>
            </a:r>
            <a:endParaRPr lang="en-US" dirty="0"/>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a:p>
            <a:endParaRPr lang="en-US" dirty="0"/>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a:xfrm>
            <a:off x="4136157" y="6643915"/>
            <a:ext cx="3063276" cy="610137"/>
          </a:xfrm>
        </p:spPr>
        <p:txBody>
          <a:bodyPr/>
          <a:lstStyle/>
          <a:p>
            <a:r>
              <a:rPr lang="en-GB" dirty="0"/>
              <a:t>Increasing the building's percentage of renewable energy with the introduction of self-consumption plants or aerothermal generators. (Within the next 1-3 years). </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p:txBody>
          <a:bodyPr/>
          <a:lstStyle/>
          <a:p>
            <a:r>
              <a:rPr lang="en-GB" dirty="0"/>
              <a:t>Improvement of the domestic technologies which increase and ensure people’s wellbeing (within the next 6 months)</a:t>
            </a:r>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GB" dirty="0"/>
              <a:t>Provide our staff with training courses on new ways to implement sustainable development in the next 1-3 years</a:t>
            </a:r>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p:txBody>
          <a:bodyPr/>
          <a:lstStyle/>
          <a:p>
            <a:r>
              <a:rPr lang="en-GB" dirty="0"/>
              <a:t>Improvement or update of photovoltaic or solar installation design programmes (within the next 1-3 </a:t>
            </a:r>
            <a:r>
              <a:rPr lang="en-GB"/>
              <a:t>years). </a:t>
            </a:r>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900580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Props1.xml><?xml version="1.0" encoding="utf-8"?>
<ds:datastoreItem xmlns:ds="http://schemas.openxmlformats.org/officeDocument/2006/customXml" ds:itemID="{75D36A99-23E6-4573-9779-7E6E18DF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5a96bb8c-aa49-4f7e-b12a-1d018b5931c3"/>
    <ds:schemaRef ds:uri="bd7d76e0-c20f-457d-a5c3-91e787aaf77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Magazine layout</Template>
  <TotalTime>4647</TotalTime>
  <Words>1194</Words>
  <Application>Microsoft Office PowerPoint</Application>
  <PresentationFormat>Custom</PresentationFormat>
  <Paragraphs>77</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Avenir</vt:lpstr>
      <vt:lpstr>Avenir Black</vt:lpstr>
      <vt:lpstr>Avenir Book</vt:lpstr>
      <vt:lpstr>Calibri</vt:lpstr>
      <vt:lpstr>Century Schoolbook</vt:lpstr>
      <vt:lpstr>Montserrat</vt:lpstr>
      <vt:lpstr>Poppins</vt:lpstr>
      <vt:lpstr>Poppins SemiBold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John Lester Santiago</cp:lastModifiedBy>
  <cp:revision>338</cp:revision>
  <dcterms:created xsi:type="dcterms:W3CDTF">2021-06-15T11:45:52Z</dcterms:created>
  <dcterms:modified xsi:type="dcterms:W3CDTF">2022-12-06T11:06:46Z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