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299" r:id="rId5"/>
    <p:sldId id="282" r:id="rId6"/>
    <p:sldId id="294" r:id="rId7"/>
    <p:sldId id="298"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39"/>
    <a:srgbClr val="84BA41"/>
    <a:srgbClr val="000000"/>
    <a:srgbClr val="FFDE17"/>
    <a:srgbClr val="57A672"/>
    <a:srgbClr val="B2DDC9"/>
    <a:srgbClr val="011E3B"/>
    <a:srgbClr val="D61980"/>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38"/>
  </p:normalViewPr>
  <p:slideViewPr>
    <p:cSldViewPr snapToGrid="0" snapToObjects="1">
      <p:cViewPr>
        <p:scale>
          <a:sx n="100" d="100"/>
          <a:sy n="100" d="100"/>
        </p:scale>
        <p:origin x="2670" y="-786"/>
      </p:cViewPr>
      <p:guideLst>
        <p:guide orient="horz" pos="3342"/>
        <p:guide pos="2358"/>
      </p:guideLst>
    </p:cSldViewPr>
  </p:slideViewPr>
  <p:notesTextViewPr>
    <p:cViewPr>
      <p:scale>
        <a:sx n="1" d="1"/>
        <a:sy n="1" d="1"/>
      </p:scale>
      <p:origin x="0" y="0"/>
    </p:cViewPr>
  </p:notesTextViewPr>
  <p:sorterViewPr>
    <p:cViewPr>
      <p:scale>
        <a:sx n="132" d="100"/>
        <a:sy n="132" d="100"/>
      </p:scale>
      <p:origin x="0" y="0"/>
    </p:cViewPr>
  </p:sorterViewPr>
  <p:notesViewPr>
    <p:cSldViewPr snapToGrid="0" snapToObjects="1" showGuide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11/3/2021</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11/3/2021</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947750" y="2524385"/>
            <a:ext cx="6272696" cy="650735"/>
          </a:xfrm>
          <a:prstGeom prst="rect">
            <a:avLst/>
          </a:prstGeom>
        </p:spPr>
        <p:txBody>
          <a:bodyPr>
            <a:noAutofit/>
          </a:bodyPr>
          <a:lstStyle>
            <a:lvl1pPr marL="0" indent="0" algn="r">
              <a:lnSpc>
                <a:spcPct val="100000"/>
              </a:lnSpc>
              <a:spcBef>
                <a:spcPts val="0"/>
              </a:spcBef>
              <a:buNone/>
              <a:defRPr sz="2600" b="0" i="0">
                <a:solidFill>
                  <a:schemeClr val="bg1"/>
                </a:solidFill>
                <a:latin typeface="Poppins" pitchFamily="2" charset="77"/>
                <a:ea typeface="Open Sans" panose="020B060603050402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883751" y="6506908"/>
            <a:ext cx="6351439" cy="357867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883751" y="3626736"/>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883751" y="3850070"/>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659291" y="4202150"/>
            <a:ext cx="3711703" cy="1143756"/>
            <a:chOff x="195319" y="2097486"/>
            <a:chExt cx="4278713" cy="992399"/>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9748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9273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89885"/>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883751" y="4200414"/>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883751" y="4423748"/>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883751" y="477417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883751" y="499750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883751" y="534785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883751" y="557118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330" name="Text Box 5">
            <a:extLst>
              <a:ext uri="{FF2B5EF4-FFF2-40B4-BE49-F238E27FC236}">
                <a16:creationId xmlns:a16="http://schemas.microsoft.com/office/drawing/2014/main" id="{46F7425D-C6B3-2646-BB7F-AEF7BA7C5171}"/>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883" t="-468" r="16052" b="468"/>
          <a:stretch/>
        </p:blipFill>
        <p:spPr>
          <a:xfrm>
            <a:off x="4205207" y="4164057"/>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05165" y="4385750"/>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pic>
        <p:nvPicPr>
          <p:cNvPr id="341" name="Picture 340" descr="Logo&#10;&#10;Description automatically generated">
            <a:extLst>
              <a:ext uri="{FF2B5EF4-FFF2-40B4-BE49-F238E27FC236}">
                <a16:creationId xmlns:a16="http://schemas.microsoft.com/office/drawing/2014/main" id="{58170270-4BD5-8643-8237-A0D6D1630587}"/>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7012" y="494443"/>
            <a:ext cx="2064422" cy="1320374"/>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200" b="1" smtClean="0">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Tree>
    <p:extLst>
      <p:ext uri="{BB962C8B-B14F-4D97-AF65-F5344CB8AC3E}">
        <p14:creationId xmlns:p14="http://schemas.microsoft.com/office/powerpoint/2010/main" val="105134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389284"/>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465820"/>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118263"/>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630647"/>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Tree>
    <p:extLst>
      <p:ext uri="{BB962C8B-B14F-4D97-AF65-F5344CB8AC3E}">
        <p14:creationId xmlns:p14="http://schemas.microsoft.com/office/powerpoint/2010/main" val="3165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od Practices 02">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5480712"/>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4433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od Practices 0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PARTNERS AND STAKEHOLDERS  WERE INVOLVED? </a:t>
            </a:r>
          </a:p>
        </p:txBody>
      </p:sp>
      <p:sp>
        <p:nvSpPr>
          <p:cNvPr id="11" name="Text Placeholder 32">
            <a:extLst>
              <a:ext uri="{FF2B5EF4-FFF2-40B4-BE49-F238E27FC236}">
                <a16:creationId xmlns:a16="http://schemas.microsoft.com/office/drawing/2014/main" id="{87D928AB-19C4-9846-A07C-2472A94CC7B7}"/>
              </a:ext>
            </a:extLst>
          </p:cNvPr>
          <p:cNvSpPr>
            <a:spLocks noGrp="1"/>
          </p:cNvSpPr>
          <p:nvPr>
            <p:ph type="body" sz="quarter" idx="49" hasCustomPrompt="1"/>
          </p:nvPr>
        </p:nvSpPr>
        <p:spPr>
          <a:xfrm>
            <a:off x="1132112" y="8995177"/>
            <a:ext cx="5910006" cy="1083088"/>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3" name="Text Placeholder 32">
            <a:extLst>
              <a:ext uri="{FF2B5EF4-FFF2-40B4-BE49-F238E27FC236}">
                <a16:creationId xmlns:a16="http://schemas.microsoft.com/office/drawing/2014/main" id="{FBBD8B86-BF2E-9B41-B007-EBB691711BA9}"/>
              </a:ext>
            </a:extLst>
          </p:cNvPr>
          <p:cNvSpPr>
            <a:spLocks noGrp="1"/>
          </p:cNvSpPr>
          <p:nvPr>
            <p:ph type="body" sz="quarter" idx="53" hasCustomPrompt="1"/>
          </p:nvPr>
        </p:nvSpPr>
        <p:spPr>
          <a:xfrm>
            <a:off x="1132112" y="8236538"/>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DID YOU RECEIVE ANY KIND OF TRAINING OR SUPPORT REGARDING YOUR ACTIONS? </a:t>
            </a:r>
          </a:p>
          <a:p>
            <a:pPr lvl="0"/>
            <a:endParaRPr lang="en-GB"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2"/>
            <a:ext cx="5910006" cy="5324455"/>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2533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od Practices 0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RESULTS DID YOU ACHIEVE ALREADY?</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4685616"/>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Text Placeholder 32">
            <a:extLst>
              <a:ext uri="{FF2B5EF4-FFF2-40B4-BE49-F238E27FC236}">
                <a16:creationId xmlns:a16="http://schemas.microsoft.com/office/drawing/2014/main" id="{922567F1-7EA6-A44D-8891-4A288579434A}"/>
              </a:ext>
            </a:extLst>
          </p:cNvPr>
          <p:cNvSpPr>
            <a:spLocks noGrp="1"/>
          </p:cNvSpPr>
          <p:nvPr>
            <p:ph type="body" sz="quarter" idx="49" hasCustomPrompt="1"/>
          </p:nvPr>
        </p:nvSpPr>
        <p:spPr>
          <a:xfrm>
            <a:off x="1132112" y="7923972"/>
            <a:ext cx="5910006" cy="108308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16764E71-697E-D941-BAB9-66F9E2D395F8}"/>
              </a:ext>
            </a:extLst>
          </p:cNvPr>
          <p:cNvSpPr>
            <a:spLocks noGrp="1"/>
          </p:cNvSpPr>
          <p:nvPr>
            <p:ph type="body" sz="quarter" idx="53" hasCustomPrompt="1"/>
          </p:nvPr>
        </p:nvSpPr>
        <p:spPr>
          <a:xfrm>
            <a:off x="1132112" y="7165333"/>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ARE YOUR FUTURE PLANS AND NEXT STEPS?</a:t>
            </a:r>
          </a:p>
        </p:txBody>
      </p:sp>
    </p:spTree>
    <p:extLst>
      <p:ext uri="{BB962C8B-B14F-4D97-AF65-F5344CB8AC3E}">
        <p14:creationId xmlns:p14="http://schemas.microsoft.com/office/powerpoint/2010/main" val="41042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45" name="Text Box 5">
            <a:extLst>
              <a:ext uri="{FF2B5EF4-FFF2-40B4-BE49-F238E27FC236}">
                <a16:creationId xmlns:a16="http://schemas.microsoft.com/office/drawing/2014/main" id="{B3B02DB9-F520-E74D-BAF6-C888391E844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Tree>
    <p:extLst>
      <p:ext uri="{BB962C8B-B14F-4D97-AF65-F5344CB8AC3E}">
        <p14:creationId xmlns:p14="http://schemas.microsoft.com/office/powerpoint/2010/main" val="145349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Avenir" panose="02000503020000020003" pitchFamily="2"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96" r:id="rId4"/>
    <p:sldLayoutId id="2147483697" r:id="rId5"/>
    <p:sldLayoutId id="2147483698" r:id="rId6"/>
    <p:sldLayoutId id="2147483695" r:id="rId7"/>
  </p:sldLayoutIdLst>
  <p:hf hdr="0"/>
  <p:txStyles>
    <p:titleStyle>
      <a:lvl1pPr algn="l" defTabSz="2072941" rtl="0" eaLnBrk="1" latinLnBrk="0" hangingPunct="1">
        <a:lnSpc>
          <a:spcPct val="90000"/>
        </a:lnSpc>
        <a:spcBef>
          <a:spcPct val="0"/>
        </a:spcBef>
        <a:buNone/>
        <a:defRPr sz="1200" kern="1200">
          <a:solidFill>
            <a:schemeClr val="tx1"/>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fafuengirolamijascosta.org/"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56"/>
          </p:nvPr>
        </p:nvPicPr>
        <p:blipFill>
          <a:blip r:embed="rId2"/>
          <a:srcRect l="9948" r="9948"/>
          <a:stretch>
            <a:fillRect/>
          </a:stretch>
        </p:blipFill>
        <p:spPr>
          <a:prstGeom prst="rect">
            <a:avLst/>
          </a:prstGeom>
        </p:spPr>
      </p:pic>
      <p:sp>
        <p:nvSpPr>
          <p:cNvPr id="5" name="Text Placeholder 4">
            <a:extLst>
              <a:ext uri="{FF2B5EF4-FFF2-40B4-BE49-F238E27FC236}">
                <a16:creationId xmlns:a16="http://schemas.microsoft.com/office/drawing/2014/main" id="{CFD9CEDB-3219-7C48-8A68-14AAB5FA6856}"/>
              </a:ext>
            </a:extLst>
          </p:cNvPr>
          <p:cNvSpPr>
            <a:spLocks noGrp="1"/>
          </p:cNvSpPr>
          <p:nvPr>
            <p:ph type="body" sz="quarter" idx="32"/>
          </p:nvPr>
        </p:nvSpPr>
        <p:spPr>
          <a:xfrm>
            <a:off x="883751" y="6637812"/>
            <a:ext cx="6351439" cy="1820388"/>
          </a:xfrm>
        </p:spPr>
        <p:txBody>
          <a:bodyPr/>
          <a:lstStyle/>
          <a:p>
            <a:r>
              <a:rPr lang="en-GB" dirty="0"/>
              <a:t>The ASOCIACIÓN DE FAMILIARES DE ENFERMOS DE ALZHEIMER DE FUENGIROLA - MIJAS COSTA, whose CIF is G92410216 and address is S/ Miguel Ángel nº 7 Villa Dolores in </a:t>
            </a:r>
            <a:r>
              <a:rPr lang="en-GB" dirty="0" err="1"/>
              <a:t>Fuengirola</a:t>
            </a:r>
            <a:r>
              <a:rPr lang="en-GB" dirty="0"/>
              <a:t>, </a:t>
            </a:r>
            <a:r>
              <a:rPr lang="en-GB" dirty="0" err="1"/>
              <a:t>Málaga</a:t>
            </a:r>
            <a:r>
              <a:rPr lang="en-GB" dirty="0"/>
              <a:t>, was bidding for a technical project of installations and construction management and certification for "Day-care unit" in </a:t>
            </a:r>
            <a:r>
              <a:rPr lang="en-GB" dirty="0" err="1"/>
              <a:t>Fuengirola</a:t>
            </a:r>
            <a:r>
              <a:rPr lang="en-GB" dirty="0"/>
              <a:t> (</a:t>
            </a:r>
            <a:r>
              <a:rPr lang="en-GB" dirty="0" err="1"/>
              <a:t>Málaga</a:t>
            </a:r>
            <a:r>
              <a:rPr lang="en-GB" dirty="0"/>
              <a:t>).  The architect responsible for the project, and president of the association is Paloma Ramos </a:t>
            </a:r>
            <a:r>
              <a:rPr lang="en-GB" dirty="0" err="1"/>
              <a:t>Guzmán</a:t>
            </a:r>
            <a:r>
              <a:rPr lang="en-GB" dirty="0"/>
              <a:t> whose ID is 24831116V. </a:t>
            </a:r>
            <a:endParaRPr lang="en-GB" dirty="0" smtClean="0"/>
          </a:p>
          <a:p>
            <a:endParaRPr lang="en-GB" dirty="0"/>
          </a:p>
          <a:p>
            <a:r>
              <a:rPr lang="en-GB" dirty="0"/>
              <a:t>The project included the realisation and justification of the following specialities: Fire Protection Installations, Low Voltage Interior Electricity, Thermal Installations of Air Conditioning, ACS, Plumbing and Sanitation Installations, the realisation of the Qualified Activity Project and special telecommunications and </a:t>
            </a:r>
            <a:r>
              <a:rPr lang="en-GB" dirty="0" smtClean="0"/>
              <a:t>domestic </a:t>
            </a:r>
            <a:r>
              <a:rPr lang="en-GB" dirty="0"/>
              <a:t>installations. </a:t>
            </a:r>
            <a:endParaRPr lang="en-GB" dirty="0" smtClean="0"/>
          </a:p>
          <a:p>
            <a:endParaRPr lang="en-GB" dirty="0"/>
          </a:p>
          <a:p>
            <a:r>
              <a:rPr lang="en-GB" dirty="0" err="1"/>
              <a:t>Estudio</a:t>
            </a:r>
            <a:r>
              <a:rPr lang="en-GB" dirty="0"/>
              <a:t> de </a:t>
            </a:r>
            <a:r>
              <a:rPr lang="en-GB" dirty="0" err="1"/>
              <a:t>Ingeniería</a:t>
            </a:r>
            <a:r>
              <a:rPr lang="en-GB" dirty="0"/>
              <a:t> </a:t>
            </a:r>
            <a:r>
              <a:rPr lang="en-GB" dirty="0" err="1"/>
              <a:t>Lynka</a:t>
            </a:r>
            <a:r>
              <a:rPr lang="en-GB" dirty="0"/>
              <a:t>, S.L. was awarded the project with the corresponding justification of the calculations in accordance with current regulations, energy efficiency and the well-being of people and ensured the coordination of these works, guaranteeing the integrity of the installation and compatibility between systems, thus avoiding unnecessary redundancies that increase the complexity and cost of the project. </a:t>
            </a:r>
            <a:endParaRPr lang="en-US" dirty="0"/>
          </a:p>
        </p:txBody>
      </p:sp>
      <p:sp>
        <p:nvSpPr>
          <p:cNvPr id="6" name="Text Placeholder 5">
            <a:extLst>
              <a:ext uri="{FF2B5EF4-FFF2-40B4-BE49-F238E27FC236}">
                <a16:creationId xmlns:a16="http://schemas.microsoft.com/office/drawing/2014/main" id="{5D019181-C0EA-1348-BBF8-3D91586DDB14}"/>
              </a:ext>
            </a:extLst>
          </p:cNvPr>
          <p:cNvSpPr>
            <a:spLocks noGrp="1"/>
          </p:cNvSpPr>
          <p:nvPr>
            <p:ph type="body" sz="quarter" idx="58"/>
          </p:nvPr>
        </p:nvSpPr>
        <p:spPr/>
        <p:txBody>
          <a:bodyPr/>
          <a:lstStyle/>
          <a:p>
            <a:r>
              <a:rPr lang="en-US" dirty="0"/>
              <a:t>Company Name</a:t>
            </a:r>
          </a:p>
        </p:txBody>
      </p:sp>
      <p:sp>
        <p:nvSpPr>
          <p:cNvPr id="7" name="Text Placeholder 6">
            <a:extLst>
              <a:ext uri="{FF2B5EF4-FFF2-40B4-BE49-F238E27FC236}">
                <a16:creationId xmlns:a16="http://schemas.microsoft.com/office/drawing/2014/main" id="{6792BC18-D632-CF45-91D9-675FF8AC4043}"/>
              </a:ext>
            </a:extLst>
          </p:cNvPr>
          <p:cNvSpPr>
            <a:spLocks noGrp="1"/>
          </p:cNvSpPr>
          <p:nvPr>
            <p:ph type="body" sz="quarter" idx="59"/>
          </p:nvPr>
        </p:nvSpPr>
        <p:spPr/>
        <p:txBody>
          <a:bodyPr/>
          <a:lstStyle/>
          <a:p>
            <a:r>
              <a:rPr lang="en-US" dirty="0"/>
              <a:t>CENTRO ALZHEIMER </a:t>
            </a:r>
            <a:r>
              <a:rPr lang="en-US" dirty="0" smtClean="0"/>
              <a:t>FUENGIROLA</a:t>
            </a:r>
            <a:endParaRPr lang="en-US" dirty="0"/>
          </a:p>
        </p:txBody>
      </p:sp>
      <p:sp>
        <p:nvSpPr>
          <p:cNvPr id="8" name="Text Placeholder 7">
            <a:extLst>
              <a:ext uri="{FF2B5EF4-FFF2-40B4-BE49-F238E27FC236}">
                <a16:creationId xmlns:a16="http://schemas.microsoft.com/office/drawing/2014/main" id="{D151A422-F7B3-4948-A998-07CE18DC08E0}"/>
              </a:ext>
            </a:extLst>
          </p:cNvPr>
          <p:cNvSpPr>
            <a:spLocks noGrp="1"/>
          </p:cNvSpPr>
          <p:nvPr>
            <p:ph type="body" sz="quarter" idx="60"/>
          </p:nvPr>
        </p:nvSpPr>
        <p:spPr/>
        <p:txBody>
          <a:bodyPr/>
          <a:lstStyle/>
          <a:p>
            <a:r>
              <a:rPr lang="en-US" dirty="0"/>
              <a:t>Date of Interview</a:t>
            </a:r>
          </a:p>
        </p:txBody>
      </p:sp>
      <p:sp>
        <p:nvSpPr>
          <p:cNvPr id="9" name="Text Placeholder 8">
            <a:extLst>
              <a:ext uri="{FF2B5EF4-FFF2-40B4-BE49-F238E27FC236}">
                <a16:creationId xmlns:a16="http://schemas.microsoft.com/office/drawing/2014/main" id="{2067DCD8-AA2F-3342-8222-65B3AA7988E7}"/>
              </a:ext>
            </a:extLst>
          </p:cNvPr>
          <p:cNvSpPr>
            <a:spLocks noGrp="1"/>
          </p:cNvSpPr>
          <p:nvPr>
            <p:ph type="body" sz="quarter" idx="61"/>
          </p:nvPr>
        </p:nvSpPr>
        <p:spPr>
          <a:xfrm>
            <a:off x="883751" y="4423748"/>
            <a:ext cx="3445132" cy="348400"/>
          </a:xfrm>
        </p:spPr>
        <p:txBody>
          <a:bodyPr/>
          <a:lstStyle/>
          <a:p>
            <a:r>
              <a:rPr lang="en-US" dirty="0" smtClean="0"/>
              <a:t>06.10.21 via Telephone call</a:t>
            </a:r>
            <a:endParaRPr lang="en-US" dirty="0"/>
          </a:p>
        </p:txBody>
      </p:sp>
      <p:sp>
        <p:nvSpPr>
          <p:cNvPr id="10" name="Text Placeholder 9">
            <a:extLst>
              <a:ext uri="{FF2B5EF4-FFF2-40B4-BE49-F238E27FC236}">
                <a16:creationId xmlns:a16="http://schemas.microsoft.com/office/drawing/2014/main" id="{BED55557-4453-554B-BC16-84CC4DFF9BA8}"/>
              </a:ext>
            </a:extLst>
          </p:cNvPr>
          <p:cNvSpPr>
            <a:spLocks noGrp="1"/>
          </p:cNvSpPr>
          <p:nvPr>
            <p:ph type="body" sz="quarter" idx="62"/>
          </p:nvPr>
        </p:nvSpPr>
        <p:spPr/>
        <p:txBody>
          <a:bodyPr/>
          <a:lstStyle/>
          <a:p>
            <a:r>
              <a:rPr lang="en-US" dirty="0"/>
              <a:t>Contact Person</a:t>
            </a:r>
          </a:p>
        </p:txBody>
      </p:sp>
      <p:sp>
        <p:nvSpPr>
          <p:cNvPr id="11" name="Text Placeholder 10">
            <a:extLst>
              <a:ext uri="{FF2B5EF4-FFF2-40B4-BE49-F238E27FC236}">
                <a16:creationId xmlns:a16="http://schemas.microsoft.com/office/drawing/2014/main" id="{7554453E-0A67-914D-A5CF-71D49FE27116}"/>
              </a:ext>
            </a:extLst>
          </p:cNvPr>
          <p:cNvSpPr>
            <a:spLocks noGrp="1"/>
          </p:cNvSpPr>
          <p:nvPr>
            <p:ph type="body" sz="quarter" idx="63"/>
          </p:nvPr>
        </p:nvSpPr>
        <p:spPr/>
        <p:txBody>
          <a:bodyPr/>
          <a:lstStyle/>
          <a:p>
            <a:r>
              <a:rPr lang="en-US" dirty="0"/>
              <a:t>Gerardo Romero </a:t>
            </a:r>
            <a:r>
              <a:rPr lang="en-US" dirty="0" err="1"/>
              <a:t>Domínguez</a:t>
            </a:r>
            <a:r>
              <a:rPr lang="en-US" dirty="0"/>
              <a:t> (</a:t>
            </a:r>
            <a:r>
              <a:rPr lang="en-US" dirty="0" smtClean="0"/>
              <a:t>CEO</a:t>
            </a:r>
            <a:r>
              <a:rPr lang="en-US" dirty="0"/>
              <a:t> </a:t>
            </a:r>
            <a:r>
              <a:rPr lang="en-US" dirty="0" smtClean="0"/>
              <a:t>of </a:t>
            </a:r>
            <a:r>
              <a:rPr lang="en-US" smtClean="0"/>
              <a:t>Lynka</a:t>
            </a:r>
            <a:endParaRPr lang="en-US" dirty="0"/>
          </a:p>
        </p:txBody>
      </p:sp>
      <p:sp>
        <p:nvSpPr>
          <p:cNvPr id="12" name="Text Placeholder 11">
            <a:extLst>
              <a:ext uri="{FF2B5EF4-FFF2-40B4-BE49-F238E27FC236}">
                <a16:creationId xmlns:a16="http://schemas.microsoft.com/office/drawing/2014/main" id="{D69CB52E-E012-574C-A4A0-2989742468F1}"/>
              </a:ext>
            </a:extLst>
          </p:cNvPr>
          <p:cNvSpPr>
            <a:spLocks noGrp="1"/>
          </p:cNvSpPr>
          <p:nvPr>
            <p:ph type="body" sz="quarter" idx="64"/>
          </p:nvPr>
        </p:nvSpPr>
        <p:spPr/>
        <p:txBody>
          <a:bodyPr/>
          <a:lstStyle/>
          <a:p>
            <a:r>
              <a:rPr lang="en-US" dirty="0"/>
              <a:t>Email</a:t>
            </a:r>
          </a:p>
        </p:txBody>
      </p:sp>
      <p:sp>
        <p:nvSpPr>
          <p:cNvPr id="13" name="Text Placeholder 12">
            <a:extLst>
              <a:ext uri="{FF2B5EF4-FFF2-40B4-BE49-F238E27FC236}">
                <a16:creationId xmlns:a16="http://schemas.microsoft.com/office/drawing/2014/main" id="{2BA7C2B1-880E-E147-B900-32C50D543CBA}"/>
              </a:ext>
            </a:extLst>
          </p:cNvPr>
          <p:cNvSpPr>
            <a:spLocks noGrp="1"/>
          </p:cNvSpPr>
          <p:nvPr>
            <p:ph type="body" sz="quarter" idx="65"/>
          </p:nvPr>
        </p:nvSpPr>
        <p:spPr/>
        <p:txBody>
          <a:bodyPr/>
          <a:lstStyle/>
          <a:p>
            <a:r>
              <a:rPr lang="en-US" dirty="0"/>
              <a:t>gromero@lynka.net </a:t>
            </a:r>
          </a:p>
        </p:txBody>
      </p:sp>
      <p:sp>
        <p:nvSpPr>
          <p:cNvPr id="14" name="Slide Number Placeholder 13">
            <a:extLst>
              <a:ext uri="{FF2B5EF4-FFF2-40B4-BE49-F238E27FC236}">
                <a16:creationId xmlns:a16="http://schemas.microsoft.com/office/drawing/2014/main" id="{8A4363A8-49FE-5A4F-B178-91CD35B95F98}"/>
              </a:ext>
            </a:extLst>
          </p:cNvPr>
          <p:cNvSpPr>
            <a:spLocks noGrp="1"/>
          </p:cNvSpPr>
          <p:nvPr>
            <p:ph type="sldNum" sz="quarter" idx="4"/>
          </p:nvPr>
        </p:nvSpPr>
        <p:spPr/>
        <p:txBody>
          <a:bodyPr/>
          <a:lstStyle/>
          <a:p>
            <a:fld id="{CB2079F2-58AF-ED44-82D7-E04B2F6FD686}" type="slidenum">
              <a:rPr lang="en-US" smtClean="0"/>
              <a:pPr/>
              <a:t>1</a:t>
            </a:fld>
            <a:endParaRPr lang="en-US" dirty="0"/>
          </a:p>
        </p:txBody>
      </p:sp>
      <p:grpSp>
        <p:nvGrpSpPr>
          <p:cNvPr id="25" name="Group 24">
            <a:extLst>
              <a:ext uri="{FF2B5EF4-FFF2-40B4-BE49-F238E27FC236}">
                <a16:creationId xmlns:a16="http://schemas.microsoft.com/office/drawing/2014/main" id="{889BEEFD-5BCD-C34C-A092-C910F3F5EF2E}"/>
              </a:ext>
            </a:extLst>
          </p:cNvPr>
          <p:cNvGrpSpPr/>
          <p:nvPr/>
        </p:nvGrpSpPr>
        <p:grpSpPr>
          <a:xfrm>
            <a:off x="4232497" y="5147391"/>
            <a:ext cx="925831" cy="832733"/>
            <a:chOff x="3939462" y="3269513"/>
            <a:chExt cx="925831" cy="832733"/>
          </a:xfrm>
        </p:grpSpPr>
        <p:sp>
          <p:nvSpPr>
            <p:cNvPr id="26" name="Freeform 25">
              <a:extLst>
                <a:ext uri="{FF2B5EF4-FFF2-40B4-BE49-F238E27FC236}">
                  <a16:creationId xmlns:a16="http://schemas.microsoft.com/office/drawing/2014/main" id="{EDF0E9A0-22D4-824F-B679-1C6F4C2BF11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a:p>
          </p:txBody>
        </p:sp>
        <p:sp>
          <p:nvSpPr>
            <p:cNvPr id="27" name="Rectangle 26">
              <a:extLst>
                <a:ext uri="{FF2B5EF4-FFF2-40B4-BE49-F238E27FC236}">
                  <a16:creationId xmlns:a16="http://schemas.microsoft.com/office/drawing/2014/main" id="{759E49E9-2490-1C4D-8027-279AE8DF8BC4}"/>
                </a:ext>
              </a:extLst>
            </p:cNvPr>
            <p:cNvSpPr/>
            <p:nvPr/>
          </p:nvSpPr>
          <p:spPr>
            <a:xfrm rot="585404">
              <a:off x="3939462" y="3479589"/>
              <a:ext cx="925831" cy="473528"/>
            </a:xfrm>
            <a:prstGeom prst="rect">
              <a:avLst/>
            </a:prstGeom>
          </p:spPr>
          <p:txBody>
            <a:bodyPr wrap="none">
              <a:spAutoFit/>
            </a:bodyPr>
            <a:lstStyle/>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CLICK</a:t>
              </a:r>
            </a:p>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TO VIEW</a:t>
              </a:r>
              <a:endParaRPr lang="en-IE" sz="1600" dirty="0">
                <a:solidFill>
                  <a:schemeClr val="bg1"/>
                </a:solidFill>
                <a:latin typeface="Calibri" panose="020F0502020204030204" pitchFamily="34" charset="0"/>
                <a:cs typeface="Calibri" panose="020F0502020204030204" pitchFamily="34" charset="0"/>
              </a:endParaRPr>
            </a:p>
          </p:txBody>
        </p:sp>
      </p:grpSp>
      <p:pic>
        <p:nvPicPr>
          <p:cNvPr id="2" name="Picture Placeholder 1"/>
          <p:cNvPicPr>
            <a:picLocks noGrp="1" noChangeAspect="1"/>
          </p:cNvPicPr>
          <p:nvPr>
            <p:ph type="pic" sz="quarter" idx="17"/>
          </p:nvPr>
        </p:nvPicPr>
        <p:blipFill>
          <a:blip r:embed="rId4"/>
          <a:srcRect t="18234" b="18234"/>
          <a:stretch>
            <a:fillRect/>
          </a:stretch>
        </p:blipFill>
        <p:spPr>
          <a:prstGeom prst="rect">
            <a:avLst/>
          </a:prstGeom>
        </p:spPr>
      </p:pic>
      <p:sp>
        <p:nvSpPr>
          <p:cNvPr id="20" name="Text Placeholder 1">
            <a:extLst>
              <a:ext uri="{FF2B5EF4-FFF2-40B4-BE49-F238E27FC236}">
                <a16:creationId xmlns:a16="http://schemas.microsoft.com/office/drawing/2014/main" id="{B5F592D4-6092-45F0-AB21-339D8197CDA5}"/>
              </a:ext>
            </a:extLst>
          </p:cNvPr>
          <p:cNvSpPr>
            <a:spLocks noGrp="1"/>
          </p:cNvSpPr>
          <p:nvPr>
            <p:ph type="body" sz="quarter" idx="11"/>
          </p:nvPr>
        </p:nvSpPr>
        <p:spPr>
          <a:xfrm>
            <a:off x="923122" y="2485271"/>
            <a:ext cx="6272696" cy="650735"/>
          </a:xfrm>
        </p:spPr>
        <p:txBody>
          <a:bodyPr/>
          <a:lstStyle/>
          <a:p>
            <a:r>
              <a:rPr lang="en-US" dirty="0" smtClean="0"/>
              <a:t>CENTRO ALZHEIMER FUENGIROLA</a:t>
            </a:r>
            <a:endParaRPr lang="en-US" dirty="0"/>
          </a:p>
        </p:txBody>
      </p:sp>
      <p:pic>
        <p:nvPicPr>
          <p:cNvPr id="1026" name="Picture 2" descr="AFA Fuengirola - Mijas Costa - Alzheimer | Asociación de familiares de  Enfermos de Alzheimer y otras demencia - Fuengirola y Mijas Cos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019" y="3501672"/>
            <a:ext cx="986046" cy="58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84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fld id="{CB2079F2-58AF-ED44-82D7-E04B2F6FD686}" type="slidenum">
              <a:rPr lang="en-US" smtClean="0"/>
              <a:pPr/>
              <a:t>2</a:t>
            </a:fld>
            <a:endParaRPr lang="en-US" dirty="0"/>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6" y="1126257"/>
            <a:ext cx="3280814"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sz="900" b="0" dirty="0">
                <a:solidFill>
                  <a:schemeClr val="tx1"/>
                </a:solidFill>
              </a:rPr>
              <a:t>(</a:t>
            </a:r>
            <a:r>
              <a:rPr lang="en-US" sz="900" b="0" dirty="0" err="1">
                <a:solidFill>
                  <a:schemeClr val="tx1"/>
                </a:solidFill>
              </a:rPr>
              <a:t>eg</a:t>
            </a:r>
            <a:r>
              <a:rPr lang="en-US" sz="900" b="0" dirty="0">
                <a:solidFill>
                  <a:schemeClr val="tx1"/>
                </a:solidFill>
              </a:rPr>
              <a:t> tenants, students, members of the public </a:t>
            </a:r>
            <a:r>
              <a:rPr lang="en-US" sz="900" b="0" dirty="0" err="1">
                <a:solidFill>
                  <a:schemeClr val="tx1"/>
                </a:solidFill>
              </a:rPr>
              <a:t>etc</a:t>
            </a:r>
            <a:r>
              <a:rPr lang="en-US" sz="900"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822115"/>
            <a:ext cx="3143631" cy="403361"/>
          </a:xfrm>
        </p:spPr>
        <p:txBody>
          <a:bodyPr/>
          <a:lstStyle/>
          <a:p>
            <a:r>
              <a:rPr lang="en-GB" sz="1500" b="1" dirty="0">
                <a:solidFill>
                  <a:srgbClr val="297239"/>
                </a:solidFill>
              </a:rPr>
              <a:t>WITHIN </a:t>
            </a:r>
            <a:r>
              <a:rPr lang="en-GB" sz="1500" b="1" dirty="0" smtClean="0">
                <a:solidFill>
                  <a:srgbClr val="297239"/>
                </a:solidFill>
              </a:rPr>
              <a:t> LAST </a:t>
            </a:r>
            <a:r>
              <a:rPr lang="en-GB" sz="2400" b="1" dirty="0" smtClean="0">
                <a:solidFill>
                  <a:srgbClr val="84BA41"/>
                </a:solidFill>
              </a:rPr>
              <a:t>17</a:t>
            </a:r>
            <a:r>
              <a:rPr lang="en-GB" sz="1500" b="1" dirty="0" smtClean="0">
                <a:solidFill>
                  <a:srgbClr val="297239"/>
                </a:solidFill>
              </a:rPr>
              <a:t> YEARS </a:t>
            </a:r>
            <a:endParaRPr lang="en-IE" sz="1500" b="1" dirty="0">
              <a:solidFill>
                <a:srgbClr val="297239"/>
              </a:solidFill>
            </a:endParaRP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r>
              <a:rPr lang="en-GB" dirty="0"/>
              <a:t>LYNKA is active in the building, Telecommunications and Energy &amp; Water sectors.</a:t>
            </a: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77633" cy="1200896"/>
          </a:xfrm>
        </p:spPr>
        <p:txBody>
          <a:bodyPr/>
          <a:lstStyle/>
          <a:p>
            <a:r>
              <a:rPr lang="en-GB" dirty="0"/>
              <a:t>Industrial companies, architects, public services, individuals. In general, interest groups related to the sectors mentioned above. </a:t>
            </a:r>
          </a:p>
          <a:p>
            <a:endParaRPr lang="en-US" dirty="0"/>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4000" dirty="0" smtClean="0">
                <a:solidFill>
                  <a:srgbClr val="84BA41"/>
                </a:solidFill>
              </a:rPr>
              <a:t>80 </a:t>
            </a:r>
            <a:r>
              <a:rPr lang="en-US" sz="1500" dirty="0" smtClean="0"/>
              <a:t>EMPLOYEES</a:t>
            </a:r>
            <a:endParaRPr lang="en-US" sz="1500" dirty="0"/>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868162"/>
            <a:ext cx="4141429" cy="597854"/>
          </a:xfrm>
        </p:spPr>
        <p:txBody>
          <a:bodyPr/>
          <a:lstStyle/>
          <a:p>
            <a:pPr>
              <a:tabLst>
                <a:tab pos="969963" algn="l"/>
              </a:tabLst>
            </a:pPr>
            <a:r>
              <a:rPr lang="en-GB" sz="1500" dirty="0"/>
              <a:t>MORE THAN                 </a:t>
            </a:r>
            <a:r>
              <a:rPr lang="en-GB" sz="1500" dirty="0" smtClean="0"/>
              <a:t>      PEOPLE </a:t>
            </a:r>
            <a:r>
              <a:rPr lang="en-GB" sz="1500" dirty="0"/>
              <a:t>DAILY</a:t>
            </a:r>
            <a:endParaRPr lang="en-US" sz="1500" dirty="0"/>
          </a:p>
          <a:p>
            <a:pPr>
              <a:tabLst>
                <a:tab pos="969963" algn="l"/>
              </a:tabLst>
            </a:pPr>
            <a:r>
              <a:rPr lang="en-US" dirty="0" smtClean="0"/>
              <a:t> </a:t>
            </a:r>
            <a:endParaRPr lang="en-US" dirty="0"/>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69930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4893390" y="2738229"/>
            <a:ext cx="117588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tabLst>
                <a:tab pos="969963" algn="l"/>
              </a:tabLst>
            </a:pPr>
            <a:endParaRPr lang="en-US" dirty="0">
              <a:solidFill>
                <a:srgbClr val="84BA41"/>
              </a:solidFill>
            </a:endParaRPr>
          </a:p>
          <a:p>
            <a:pPr>
              <a:tabLst>
                <a:tab pos="969963" algn="l"/>
              </a:tabLst>
            </a:pPr>
            <a:r>
              <a:rPr lang="en-US" sz="4000" dirty="0" smtClean="0">
                <a:solidFill>
                  <a:srgbClr val="84BA41"/>
                </a:solidFill>
              </a:rPr>
              <a:t>300 </a:t>
            </a:r>
            <a:r>
              <a:rPr lang="en-US" sz="4000" dirty="0">
                <a:solidFill>
                  <a:srgbClr val="84BA41"/>
                </a:solidFill>
              </a:rPr>
              <a:t>	</a:t>
            </a:r>
            <a:endParaRPr lang="en-US" sz="5400" dirty="0">
              <a:solidFill>
                <a:srgbClr val="84BA41"/>
              </a:solidFill>
            </a:endParaRPr>
          </a:p>
          <a:p>
            <a:pPr>
              <a:tabLst>
                <a:tab pos="969963" algn="l"/>
              </a:tabLst>
            </a:pPr>
            <a:endParaRPr lang="en-US" sz="4000" dirty="0">
              <a:solidFill>
                <a:srgbClr val="84BA41"/>
              </a:solidFill>
            </a:endParaRPr>
          </a:p>
          <a:p>
            <a:pPr>
              <a:tabLst>
                <a:tab pos="969963" algn="l"/>
              </a:tabLst>
            </a:pPr>
            <a:endParaRPr lang="en-US" dirty="0"/>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3839" y="6831449"/>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76401" y="6279252"/>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GOOD PRACTICES</a:t>
            </a:r>
            <a:endParaRPr lang="en-US" dirty="0"/>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36313" y="7168665"/>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WHAT IS YOUR  </a:t>
            </a:r>
            <a:r>
              <a:rPr lang="en-GB" dirty="0">
                <a:solidFill>
                  <a:schemeClr val="bg1"/>
                </a:solidFill>
                <a:highlight>
                  <a:srgbClr val="84BA41"/>
                </a:highlight>
              </a:rPr>
              <a:t>VISION AND STRATEGY</a:t>
            </a:r>
            <a:r>
              <a:rPr lang="en-GB" dirty="0">
                <a:solidFill>
                  <a:schemeClr val="bg1"/>
                </a:solidFill>
              </a:rPr>
              <a:t>  </a:t>
            </a:r>
            <a:r>
              <a:rPr lang="en-GB" dirty="0"/>
              <a:t>RELATED TO SUSTAINABLE DEVELOPMENT/CLIMATE ACTIONS?</a:t>
            </a:r>
          </a:p>
          <a:p>
            <a:endParaRPr lang="en-GB" dirty="0"/>
          </a:p>
          <a:p>
            <a:endParaRPr lang="en-GB" dirty="0"/>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36313" y="7855920"/>
            <a:ext cx="5910006" cy="1162770"/>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00000"/>
              </a:lnSpc>
            </a:pPr>
            <a:r>
              <a:rPr lang="en-GB" sz="1050" b="0" dirty="0">
                <a:solidFill>
                  <a:schemeClr val="tx1"/>
                </a:solidFill>
              </a:rPr>
              <a:t>The company's vision of sustainable development is to carry out work with the best achievable energy rating in order to reinforce our commitment to the environment and to the well-being of people. To this end, the company's strategy is to assist our clients with professionals in each of the </a:t>
            </a:r>
            <a:r>
              <a:rPr lang="en-GB" sz="1050" b="0" dirty="0" smtClean="0">
                <a:solidFill>
                  <a:schemeClr val="tx1"/>
                </a:solidFill>
              </a:rPr>
              <a:t>specialities.</a:t>
            </a:r>
            <a:endParaRPr lang="en-IE" sz="1050" b="0" dirty="0">
              <a:solidFill>
                <a:schemeClr val="tx1"/>
              </a:solidFill>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17967" y="7212876"/>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0894" y="603957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2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45275" y="3705181"/>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PARTNERS AND STAKEHOLDERS </a:t>
            </a:r>
            <a:r>
              <a:rPr lang="en-GB" dirty="0">
                <a:solidFill>
                  <a:schemeClr val="bg1"/>
                </a:solidFill>
              </a:rPr>
              <a:t> </a:t>
            </a:r>
            <a:r>
              <a:rPr lang="en-GB" dirty="0"/>
              <a:t>WERE INVOLVED? </a:t>
            </a:r>
          </a:p>
          <a:p>
            <a:endParaRPr lang="en-US" dirty="0"/>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37535" y="3493803"/>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61184" y="4816269"/>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DID YOU RECEIVE ANY KIND OF </a:t>
            </a:r>
            <a:r>
              <a:rPr lang="en-US" sz="1200" b="1" dirty="0">
                <a:solidFill>
                  <a:schemeClr val="bg1"/>
                </a:solidFill>
                <a:highlight>
                  <a:srgbClr val="84BA41"/>
                </a:highlight>
              </a:rPr>
              <a:t>TRAINING OR SUPPORT </a:t>
            </a:r>
            <a:r>
              <a:rPr lang="en-US" sz="1200" b="1" dirty="0">
                <a:solidFill>
                  <a:srgbClr val="297239"/>
                </a:solidFill>
              </a:rPr>
              <a:t>REGARDING YOUR ACTIONS? </a:t>
            </a:r>
          </a:p>
          <a:p>
            <a:endParaRPr lang="en-US" dirty="0"/>
          </a:p>
          <a:p>
            <a:endParaRPr lang="en-US" dirty="0"/>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37535" y="4810473"/>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42844" y="6459418"/>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RESULTS</a:t>
            </a:r>
            <a:r>
              <a:rPr lang="en-GB" dirty="0"/>
              <a:t> DID YOU ACHIEVE ALREADY?</a:t>
            </a:r>
          </a:p>
          <a:p>
            <a:endParaRPr lang="en-US" dirty="0"/>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24372" y="6292791"/>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107" name="Text Placeholder 5">
            <a:extLst>
              <a:ext uri="{FF2B5EF4-FFF2-40B4-BE49-F238E27FC236}">
                <a16:creationId xmlns:a16="http://schemas.microsoft.com/office/drawing/2014/main" id="{AAF365E6-2133-E44D-A831-FF9FF0D1ED01}"/>
              </a:ext>
            </a:extLst>
          </p:cNvPr>
          <p:cNvSpPr txBox="1">
            <a:spLocks/>
          </p:cNvSpPr>
          <p:nvPr/>
        </p:nvSpPr>
        <p:spPr>
          <a:xfrm>
            <a:off x="1132112" y="8888809"/>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Future plans include the possibility of certifying the facilities according to BREEAM or LEAD, and if necessary, to analyse and update the climate systems in accordance with current regulations. </a:t>
            </a:r>
            <a:endParaRPr lang="en-US" dirty="0"/>
          </a:p>
        </p:txBody>
      </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32112" y="8325755"/>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WHAT ARE YOUR </a:t>
            </a:r>
            <a:r>
              <a:rPr lang="en-US" sz="1200" b="1" dirty="0">
                <a:solidFill>
                  <a:schemeClr val="bg1"/>
                </a:solidFill>
                <a:highlight>
                  <a:srgbClr val="84BA41"/>
                </a:highlight>
              </a:rPr>
              <a:t>FUTURE PLANS </a:t>
            </a:r>
            <a:r>
              <a:rPr lang="en-US" sz="1200" b="1" dirty="0">
                <a:solidFill>
                  <a:srgbClr val="297239"/>
                </a:solidFill>
              </a:rPr>
              <a:t>AND NEXT STEPS?</a:t>
            </a:r>
          </a:p>
          <a:p>
            <a:endParaRPr lang="en-US" dirty="0"/>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224372" y="8207840"/>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endParaRPr lang="en-US"/>
              </a:p>
            </p:txBody>
          </p:sp>
        </p:grpSp>
      </p:gr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45050" y="1094875"/>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1200" b="1" dirty="0">
                <a:solidFill>
                  <a:srgbClr val="297239"/>
                </a:solidFill>
              </a:rPr>
              <a:t>WHAT</a:t>
            </a:r>
            <a:r>
              <a:rPr lang="en-GB" sz="1200" b="1" dirty="0">
                <a:solidFill>
                  <a:schemeClr val="bg1"/>
                </a:solidFill>
              </a:rPr>
              <a:t> </a:t>
            </a:r>
            <a:r>
              <a:rPr lang="en-GB" sz="1200" b="1" dirty="0">
                <a:solidFill>
                  <a:schemeClr val="bg1"/>
                </a:solidFill>
                <a:highlight>
                  <a:srgbClr val="84BA41"/>
                </a:highlight>
              </a:rPr>
              <a:t>ACTIONS</a:t>
            </a:r>
            <a:r>
              <a:rPr lang="en-GB" sz="1200" b="1" dirty="0">
                <a:solidFill>
                  <a:schemeClr val="bg1"/>
                </a:solidFill>
              </a:rPr>
              <a:t> </a:t>
            </a:r>
            <a:r>
              <a:rPr lang="en-GB" sz="1200" b="1" dirty="0">
                <a:solidFill>
                  <a:srgbClr val="297239"/>
                </a:solidFill>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37310" y="911251"/>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sp>
        <p:nvSpPr>
          <p:cNvPr id="131" name="Text Placeholder 5">
            <a:extLst>
              <a:ext uri="{FF2B5EF4-FFF2-40B4-BE49-F238E27FC236}">
                <a16:creationId xmlns:a16="http://schemas.microsoft.com/office/drawing/2014/main" id="{AAF365E6-2133-E44D-A831-FF9FF0D1ED01}"/>
              </a:ext>
            </a:extLst>
          </p:cNvPr>
          <p:cNvSpPr txBox="1">
            <a:spLocks/>
          </p:cNvSpPr>
          <p:nvPr/>
        </p:nvSpPr>
        <p:spPr>
          <a:xfrm>
            <a:off x="1179430" y="4159737"/>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addition to our company, the client who contracted our services was Francisca </a:t>
            </a:r>
            <a:r>
              <a:rPr lang="en-GB" dirty="0" err="1"/>
              <a:t>Lebrón</a:t>
            </a:r>
            <a:r>
              <a:rPr lang="en-GB" dirty="0"/>
              <a:t> Escolar (A.F.A’s president</a:t>
            </a:r>
            <a:r>
              <a:rPr lang="en-GB" dirty="0" smtClean="0"/>
              <a:t>).</a:t>
            </a:r>
            <a:endParaRPr lang="en-GB" dirty="0"/>
          </a:p>
        </p:txBody>
      </p:sp>
      <p:sp>
        <p:nvSpPr>
          <p:cNvPr id="132" name="Text Placeholder 5">
            <a:extLst>
              <a:ext uri="{FF2B5EF4-FFF2-40B4-BE49-F238E27FC236}">
                <a16:creationId xmlns:a16="http://schemas.microsoft.com/office/drawing/2014/main" id="{AAF365E6-2133-E44D-A831-FF9FF0D1ED01}"/>
              </a:ext>
            </a:extLst>
          </p:cNvPr>
          <p:cNvSpPr txBox="1">
            <a:spLocks/>
          </p:cNvSpPr>
          <p:nvPr/>
        </p:nvSpPr>
        <p:spPr>
          <a:xfrm>
            <a:off x="1161184" y="5459251"/>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All the technicians involved have the necessary formation (degree, courses, masters) for the development of the works with their respective sections oriented to the sustainability and the well-being of the people. </a:t>
            </a:r>
          </a:p>
        </p:txBody>
      </p:sp>
      <p:sp>
        <p:nvSpPr>
          <p:cNvPr id="118" name="Text Placeholder 6">
            <a:extLst>
              <a:ext uri="{FF2B5EF4-FFF2-40B4-BE49-F238E27FC236}">
                <a16:creationId xmlns:a16="http://schemas.microsoft.com/office/drawing/2014/main" id="{F9901009-4EBB-485B-A9A8-3E8086248CDE}"/>
              </a:ext>
            </a:extLst>
          </p:cNvPr>
          <p:cNvSpPr txBox="1">
            <a:spLocks/>
          </p:cNvSpPr>
          <p:nvPr/>
        </p:nvSpPr>
        <p:spPr>
          <a:xfrm>
            <a:off x="1114333" y="1584520"/>
            <a:ext cx="5910006" cy="105344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smtClean="0"/>
              <a:t>In </a:t>
            </a:r>
            <a:r>
              <a:rPr lang="en-GB" dirty="0"/>
              <a:t>the Drafting, Construction Management and Certification of the Technical Projects for Technical Installation Projects for "Day Care Unit" in the town of </a:t>
            </a:r>
            <a:r>
              <a:rPr lang="en-GB" dirty="0" err="1"/>
              <a:t>Fuengirola</a:t>
            </a:r>
            <a:r>
              <a:rPr lang="en-GB" dirty="0"/>
              <a:t>, Malaga. The best practice actions carried out have been: - Technical installation project, installation execution management, and Technical management certificates for the installation of applied home </a:t>
            </a:r>
            <a:r>
              <a:rPr lang="en-GB" dirty="0" err="1"/>
              <a:t>domotics</a:t>
            </a:r>
            <a:r>
              <a:rPr lang="en-GB" dirty="0"/>
              <a:t>, allowing us to address aspects of interest in this type of building, such as energy saving, communications, security and communications, security and comfort, among others. - Technical installation project, installation execution management and technical management certificates for internal viewing circuit, aimed at improving well-being, in areas of interest that allow specific image processing for the study and analysis of specialised personnel. </a:t>
            </a:r>
            <a:endParaRPr lang="en-US" dirty="0"/>
          </a:p>
        </p:txBody>
      </p:sp>
      <p:sp>
        <p:nvSpPr>
          <p:cNvPr id="147" name="Text Placeholder 5">
            <a:extLst>
              <a:ext uri="{FF2B5EF4-FFF2-40B4-BE49-F238E27FC236}">
                <a16:creationId xmlns:a16="http://schemas.microsoft.com/office/drawing/2014/main" id="{AAF365E6-2133-E44D-A831-FF9FF0D1ED01}"/>
              </a:ext>
            </a:extLst>
          </p:cNvPr>
          <p:cNvSpPr txBox="1">
            <a:spLocks/>
          </p:cNvSpPr>
          <p:nvPr/>
        </p:nvSpPr>
        <p:spPr>
          <a:xfrm>
            <a:off x="1132112" y="6976989"/>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smtClean="0"/>
              <a:t>In </a:t>
            </a:r>
            <a:r>
              <a:rPr lang="en-GB" dirty="0"/>
              <a:t>the realised installations, the achievements already obtained from the implementation of the above-mentioned actions have </a:t>
            </a:r>
            <a:r>
              <a:rPr lang="en-GB" dirty="0" smtClean="0"/>
              <a:t>been:</a:t>
            </a:r>
          </a:p>
          <a:p>
            <a:r>
              <a:rPr lang="en-GB" dirty="0" smtClean="0"/>
              <a:t>Reduction </a:t>
            </a:r>
            <a:r>
              <a:rPr lang="en-GB" dirty="0"/>
              <a:t>of energy consumption </a:t>
            </a:r>
          </a:p>
          <a:p>
            <a:r>
              <a:rPr lang="en-GB" dirty="0" smtClean="0"/>
              <a:t>Well-being </a:t>
            </a:r>
            <a:r>
              <a:rPr lang="en-GB" dirty="0"/>
              <a:t>of customers and staff inside the building and increased satisfaction and recommendations from both </a:t>
            </a:r>
            <a:r>
              <a:rPr lang="en-GB" dirty="0" smtClean="0"/>
              <a:t>sides. </a:t>
            </a:r>
            <a:endParaRPr lang="en-GB" dirty="0"/>
          </a:p>
        </p:txBody>
      </p:sp>
    </p:spTree>
    <p:extLst>
      <p:ext uri="{BB962C8B-B14F-4D97-AF65-F5344CB8AC3E}">
        <p14:creationId xmlns:p14="http://schemas.microsoft.com/office/powerpoint/2010/main" val="395092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GB" dirty="0"/>
              <a:t>BREEAM and LEAD certification </a:t>
            </a:r>
            <a:r>
              <a:rPr lang="en-GB" dirty="0" smtClean="0"/>
              <a:t>courses</a:t>
            </a:r>
          </a:p>
          <a:p>
            <a:pPr marL="228600" lvl="0" indent="-228600" algn="l">
              <a:spcAft>
                <a:spcPts val="300"/>
              </a:spcAft>
              <a:buClr>
                <a:srgbClr val="84BA41"/>
              </a:buClr>
              <a:buFont typeface="+mj-lt"/>
              <a:buAutoNum type="arabicPeriod"/>
            </a:pPr>
            <a:r>
              <a:rPr lang="en-GB" dirty="0" smtClean="0"/>
              <a:t>Renewable </a:t>
            </a:r>
            <a:r>
              <a:rPr lang="en-GB" dirty="0"/>
              <a:t>energy </a:t>
            </a:r>
            <a:r>
              <a:rPr lang="en-GB" dirty="0" smtClean="0"/>
              <a:t>supply</a:t>
            </a:r>
          </a:p>
          <a:p>
            <a:pPr marL="228600" lvl="0" indent="-228600" algn="l">
              <a:spcAft>
                <a:spcPts val="300"/>
              </a:spcAft>
              <a:buClr>
                <a:srgbClr val="84BA41"/>
              </a:buClr>
              <a:buFont typeface="+mj-lt"/>
              <a:buAutoNum type="arabicPeriod"/>
            </a:pPr>
            <a:r>
              <a:rPr lang="en-GB" dirty="0" smtClean="0"/>
              <a:t>Introduction </a:t>
            </a:r>
            <a:r>
              <a:rPr lang="en-GB" dirty="0"/>
              <a:t>of sustainability </a:t>
            </a:r>
            <a:r>
              <a:rPr lang="en-GB" dirty="0" smtClean="0"/>
              <a:t>professionals</a:t>
            </a:r>
          </a:p>
          <a:p>
            <a:pPr marL="228600" lvl="0" indent="-228600" algn="l">
              <a:spcAft>
                <a:spcPts val="300"/>
              </a:spcAft>
              <a:buClr>
                <a:srgbClr val="84BA41"/>
              </a:buClr>
              <a:buFont typeface="+mj-lt"/>
              <a:buAutoNum type="arabicPeriod"/>
            </a:pPr>
            <a:r>
              <a:rPr lang="en-GB" dirty="0" smtClean="0"/>
              <a:t>Consult </a:t>
            </a:r>
            <a:r>
              <a:rPr lang="en-GB" dirty="0" smtClean="0"/>
              <a:t>advisors. </a:t>
            </a:r>
            <a:endParaRPr lang="en-US" dirty="0"/>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GB" dirty="0"/>
              <a:t>Support from professionals already trained in Sustainable Development (advisors</a:t>
            </a:r>
            <a:r>
              <a:rPr lang="en-GB" dirty="0" smtClean="0"/>
              <a:t>)</a:t>
            </a:r>
          </a:p>
          <a:p>
            <a:pPr marL="228600" lvl="0" indent="-228600" algn="l">
              <a:spcAft>
                <a:spcPts val="300"/>
              </a:spcAft>
              <a:buClr>
                <a:srgbClr val="84BA41"/>
              </a:buClr>
              <a:buFont typeface="+mj-lt"/>
              <a:buAutoNum type="arabicPeriod"/>
            </a:pPr>
            <a:r>
              <a:rPr lang="en-GB" dirty="0" smtClean="0"/>
              <a:t>Attending </a:t>
            </a:r>
            <a:r>
              <a:rPr lang="en-GB" dirty="0"/>
              <a:t>lectures or meetings on circular economy, sustainability and wellbeing </a:t>
            </a:r>
            <a:r>
              <a:rPr lang="en-GB" dirty="0" smtClean="0"/>
              <a:t>programmes.</a:t>
            </a:r>
          </a:p>
          <a:p>
            <a:pPr marL="228600" lvl="0" indent="-228600" algn="l">
              <a:spcAft>
                <a:spcPts val="300"/>
              </a:spcAft>
              <a:buClr>
                <a:srgbClr val="84BA41"/>
              </a:buClr>
              <a:buFont typeface="+mj-lt"/>
              <a:buAutoNum type="arabicPeriod"/>
            </a:pPr>
            <a:r>
              <a:rPr lang="en-GB" dirty="0" smtClean="0"/>
              <a:t>Keeping </a:t>
            </a:r>
            <a:r>
              <a:rPr lang="en-GB" dirty="0"/>
              <a:t>up to date with new </a:t>
            </a:r>
            <a:r>
              <a:rPr lang="en-GB" dirty="0" smtClean="0"/>
              <a:t>regulations. </a:t>
            </a:r>
            <a:endParaRPr lang="en-US"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p:txBody>
          <a:bodyPr/>
          <a:lstStyle/>
          <a:p>
            <a:r>
              <a:rPr lang="en-GB" dirty="0"/>
              <a:t>Improve the efficient development/design of climate facilities with the introduction of new specialists (within the next 6 months). </a:t>
            </a:r>
            <a:endParaRPr lang="en-US" dirty="0"/>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a:p>
            <a:endParaRPr lang="en-US" dirty="0"/>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a:xfrm>
            <a:off x="4136157" y="6643915"/>
            <a:ext cx="3063276" cy="610137"/>
          </a:xfrm>
        </p:spPr>
        <p:txBody>
          <a:bodyPr/>
          <a:lstStyle/>
          <a:p>
            <a:r>
              <a:rPr lang="en-GB" dirty="0" smtClean="0"/>
              <a:t>Increasing </a:t>
            </a:r>
            <a:r>
              <a:rPr lang="en-GB" dirty="0"/>
              <a:t>the building's percentage of renewable energy with the introduction of self-consumption plants or aerothermal generators. (Within the next 1-3 years). </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p:txBody>
          <a:bodyPr/>
          <a:lstStyle/>
          <a:p>
            <a:r>
              <a:rPr lang="en-GB" dirty="0"/>
              <a:t>Improvement of the </a:t>
            </a:r>
            <a:r>
              <a:rPr lang="en-GB" dirty="0" smtClean="0"/>
              <a:t>domestic </a:t>
            </a:r>
            <a:r>
              <a:rPr lang="en-GB" dirty="0"/>
              <a:t>technologies which increase and ensure people’s wellbeing (within the next 6 months)</a:t>
            </a:r>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GB" dirty="0"/>
              <a:t>Provide our staff with training courses on new ways to implement sustainable development in the next 1-3 years</a:t>
            </a:r>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p:txBody>
          <a:bodyPr/>
          <a:lstStyle/>
          <a:p>
            <a:r>
              <a:rPr lang="en-GB" dirty="0"/>
              <a:t>Improvement or update of photovoltaic or solar installation design programmes (within the next 1-3 years) </a:t>
            </a:r>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900580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Props1.xml><?xml version="1.0" encoding="utf-8"?>
<ds:datastoreItem xmlns:ds="http://schemas.openxmlformats.org/officeDocument/2006/customXml" ds:itemID="{75D36A99-23E6-4573-9779-7E6E18DF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a96bb8c-aa49-4f7e-b12a-1d018b5931c3"/>
    <ds:schemaRef ds:uri="bd7d76e0-c20f-457d-a5c3-91e787aaf77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Magazine layout</Template>
  <TotalTime>4619</TotalTime>
  <Words>1002</Words>
  <Application>Microsoft Office PowerPoint</Application>
  <PresentationFormat>Custom</PresentationFormat>
  <Paragraphs>75</Paragraphs>
  <Slides>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Arial</vt:lpstr>
      <vt:lpstr>Avenir</vt:lpstr>
      <vt:lpstr>Avenir Black</vt:lpstr>
      <vt:lpstr>Avenir Book</vt:lpstr>
      <vt:lpstr>Calibri</vt:lpstr>
      <vt:lpstr>Century Schoolbook</vt:lpstr>
      <vt:lpstr>Montserrat</vt:lpstr>
      <vt:lpstr>Open Sans</vt:lpstr>
      <vt:lpstr>Poppins</vt:lpstr>
      <vt:lpstr>Poppins SemiBold</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Oonagh Gallagher</cp:lastModifiedBy>
  <cp:revision>343</cp:revision>
  <dcterms:created xsi:type="dcterms:W3CDTF">2021-06-15T11:45:52Z</dcterms:created>
  <dcterms:modified xsi:type="dcterms:W3CDTF">2021-11-03T16:24:01Z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