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99"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38"/>
  </p:normalViewPr>
  <p:slideViewPr>
    <p:cSldViewPr snapToGrid="0" snapToObjects="1">
      <p:cViewPr>
        <p:scale>
          <a:sx n="50" d="100"/>
          <a:sy n="50" d="100"/>
        </p:scale>
        <p:origin x="3564" y="900"/>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11/3/2021</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11/3/2021</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83" t="-468" r="16052" b="468"/>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lagaturismo.com/en/tourist-resources/detail/plaza-de-la-marina/71"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56"/>
          </p:nvPr>
        </p:nvPicPr>
        <p:blipFill>
          <a:blip r:embed="rId2"/>
          <a:srcRect t="2995" b="2995"/>
          <a:stretch>
            <a:fillRect/>
          </a:stretch>
        </p:blipFill>
        <p:spPr>
          <a:prstGeom prst="rect">
            <a:avLst/>
          </a:prstGeom>
        </p:spPr>
      </p:pic>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83750" y="6483591"/>
            <a:ext cx="6351439" cy="1820388"/>
          </a:xfrm>
        </p:spPr>
        <p:txBody>
          <a:bodyPr/>
          <a:lstStyle/>
          <a:p>
            <a:r>
              <a:rPr lang="en-GB" b="1" dirty="0" err="1" smtClean="0"/>
              <a:t>Organizstion</a:t>
            </a:r>
            <a:r>
              <a:rPr lang="en-GB" b="1" dirty="0" smtClean="0"/>
              <a:t> </a:t>
            </a:r>
            <a:r>
              <a:rPr lang="en-GB" b="1" dirty="0"/>
              <a:t>Description: </a:t>
            </a:r>
          </a:p>
          <a:p>
            <a:r>
              <a:rPr lang="en-GB" dirty="0"/>
              <a:t>LYNKA is an international engineering studio that was created with the aim of becoming an engineering company of reference, mainly in the sectors of Energy &amp; Water, Building and Telecommunications. </a:t>
            </a:r>
            <a:endParaRPr lang="en-GB" dirty="0" smtClean="0"/>
          </a:p>
          <a:p>
            <a:endParaRPr lang="en-GB" dirty="0"/>
          </a:p>
          <a:p>
            <a:r>
              <a:rPr lang="en-GB" dirty="0"/>
              <a:t>Our international experience and the knowledge of our staff make LYNKA an engineering company adapted to the new times, offering the appropriate solutions demanded by our clients in each market in which they work. </a:t>
            </a:r>
            <a:endParaRPr lang="en-GB" dirty="0" smtClean="0"/>
          </a:p>
          <a:p>
            <a:endParaRPr lang="en-GB" dirty="0"/>
          </a:p>
          <a:p>
            <a:r>
              <a:rPr lang="en-GB" dirty="0"/>
              <a:t>LYNKA has a vocation of service to society, believes in the entrepreneur as an economic engine, is committed to cutting-edge technology, quality, innovation in business, and the environment. </a:t>
            </a:r>
            <a:endParaRPr lang="en-GB" dirty="0" smtClean="0"/>
          </a:p>
          <a:p>
            <a:endParaRPr lang="en-GB" dirty="0"/>
          </a:p>
          <a:p>
            <a:r>
              <a:rPr lang="en-GB" b="1" dirty="0"/>
              <a:t>Case Description: </a:t>
            </a:r>
            <a:endParaRPr lang="en-GB" b="1" dirty="0" smtClean="0"/>
          </a:p>
          <a:p>
            <a:r>
              <a:rPr lang="en-GB" dirty="0" smtClean="0"/>
              <a:t>GRUPO </a:t>
            </a:r>
            <a:r>
              <a:rPr lang="en-GB" dirty="0"/>
              <a:t>TEAR S.L., whose VAT number is B93157584 and address is Plaza </a:t>
            </a:r>
            <a:r>
              <a:rPr lang="en-GB" dirty="0" err="1"/>
              <a:t>Jesús</a:t>
            </a:r>
            <a:r>
              <a:rPr lang="en-GB" dirty="0"/>
              <a:t> El Rico nº 5 (</a:t>
            </a:r>
            <a:r>
              <a:rPr lang="en-GB" dirty="0" err="1"/>
              <a:t>Málaga</a:t>
            </a:r>
            <a:r>
              <a:rPr lang="en-GB" dirty="0"/>
              <a:t>), offered a technical project for the facilities of the 4-star Hotel in Plaza Marina, </a:t>
            </a:r>
            <a:r>
              <a:rPr lang="en-GB" dirty="0" err="1"/>
              <a:t>Málaga</a:t>
            </a:r>
            <a:r>
              <a:rPr lang="en-GB" dirty="0"/>
              <a:t>.  </a:t>
            </a:r>
            <a:endParaRPr lang="en-GB" dirty="0" smtClean="0"/>
          </a:p>
          <a:p>
            <a:endParaRPr lang="en-GB" dirty="0"/>
          </a:p>
          <a:p>
            <a:r>
              <a:rPr lang="en-GB" dirty="0"/>
              <a:t>The project included the execution and justification of the following specialities Fire Protection Installations, Transformer Substations and Medium Voltage, Low Voltage Interior Electricity, Thermal Installations for Air Conditioning, DHW, Gas and Indoor Air Quality, Microgeneration Installation, Gas Receiving Installation, Thermal Demand Limitation Study and Energy Qualification and the Plumbing, Sanitation and Telecommunications installations.  </a:t>
            </a:r>
            <a:endParaRPr lang="en-GB" dirty="0" smtClean="0"/>
          </a:p>
          <a:p>
            <a:endParaRPr lang="en-GB" dirty="0"/>
          </a:p>
          <a:p>
            <a:r>
              <a:rPr lang="en-GB" dirty="0" err="1"/>
              <a:t>Estudio</a:t>
            </a:r>
            <a:r>
              <a:rPr lang="en-GB" dirty="0"/>
              <a:t> de </a:t>
            </a:r>
            <a:r>
              <a:rPr lang="en-GB" dirty="0" err="1"/>
              <a:t>Ingeniería</a:t>
            </a:r>
            <a:r>
              <a:rPr lang="en-GB" dirty="0"/>
              <a:t> </a:t>
            </a:r>
            <a:r>
              <a:rPr lang="en-GB" dirty="0" err="1"/>
              <a:t>Lynka</a:t>
            </a:r>
            <a:r>
              <a:rPr lang="en-GB" dirty="0"/>
              <a:t>, S.L. was awarded the project with the corresponding justification of the calculations in accordance with current regulations, energy efficiency and the well-being of people and ensured the coordination of these works, guaranteeing the integrity of the installation and compatibility between systems, thus avoiding unnecessary redundancies that increase the complexity and cost of the project.</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US" dirty="0"/>
              <a:t>PLAZA DE LA </a:t>
            </a:r>
            <a:r>
              <a:rPr lang="en-US" dirty="0" smtClean="0"/>
              <a:t>MARINA</a:t>
            </a:r>
            <a:endParaRPr lang="en-US" dirty="0"/>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a:t>06.10.21 via telephone call </a:t>
            </a:r>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pt-BR" dirty="0"/>
              <a:t>Gerardo Romero Domínguez (CEO)  of </a:t>
            </a:r>
            <a:r>
              <a:rPr lang="pt-BR" dirty="0" smtClean="0"/>
              <a:t>Lynka </a:t>
            </a:r>
            <a:endParaRPr lang="pt-BR" dirty="0"/>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gromero@lynka.net </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pic>
        <p:nvPicPr>
          <p:cNvPr id="19" name="Picture Placeholder 18"/>
          <p:cNvPicPr>
            <a:picLocks noGrp="1" noChangeAspect="1"/>
          </p:cNvPicPr>
          <p:nvPr>
            <p:ph type="pic" sz="quarter" idx="17"/>
          </p:nvPr>
        </p:nvPicPr>
        <p:blipFill>
          <a:blip r:embed="rId4"/>
          <a:srcRect t="21955" b="21955"/>
          <a:stretch>
            <a:fillRect/>
          </a:stretch>
        </p:blipFill>
        <p:spPr>
          <a:prstGeom prst="rect">
            <a:avLst/>
          </a:prstGeom>
        </p:spPr>
      </p:pic>
      <p:sp>
        <p:nvSpPr>
          <p:cNvPr id="20" name="Text Placeholder 1">
            <a:extLst>
              <a:ext uri="{FF2B5EF4-FFF2-40B4-BE49-F238E27FC236}">
                <a16:creationId xmlns:a16="http://schemas.microsoft.com/office/drawing/2014/main" id="{B5F592D4-6092-45F0-AB21-339D8197CDA5}"/>
              </a:ext>
            </a:extLst>
          </p:cNvPr>
          <p:cNvSpPr>
            <a:spLocks noGrp="1"/>
          </p:cNvSpPr>
          <p:nvPr>
            <p:ph type="body" sz="quarter" idx="11"/>
          </p:nvPr>
        </p:nvSpPr>
        <p:spPr>
          <a:xfrm>
            <a:off x="923122" y="2485271"/>
            <a:ext cx="6272696" cy="650735"/>
          </a:xfrm>
        </p:spPr>
        <p:txBody>
          <a:bodyPr/>
          <a:lstStyle/>
          <a:p>
            <a:r>
              <a:rPr lang="en-US" dirty="0" smtClean="0"/>
              <a:t>PLAZA DE LA MARINA</a:t>
            </a:r>
            <a:endParaRPr lang="en-US" dirty="0"/>
          </a:p>
        </p:txBody>
      </p:sp>
    </p:spTree>
    <p:extLst>
      <p:ext uri="{BB962C8B-B14F-4D97-AF65-F5344CB8AC3E}">
        <p14:creationId xmlns:p14="http://schemas.microsoft.com/office/powerpoint/2010/main" val="386718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a:t>
            </a:r>
            <a:r>
              <a:rPr lang="en-GB" sz="1500" b="1" dirty="0" smtClean="0">
                <a:solidFill>
                  <a:srgbClr val="297239"/>
                </a:solidFill>
              </a:rPr>
              <a:t> LAST </a:t>
            </a:r>
            <a:r>
              <a:rPr lang="en-GB" sz="2400" b="1" dirty="0" smtClean="0">
                <a:solidFill>
                  <a:srgbClr val="84BA41"/>
                </a:solidFill>
              </a:rPr>
              <a:t>17</a:t>
            </a:r>
            <a:r>
              <a:rPr lang="en-GB" sz="1500" b="1" dirty="0" smtClean="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a:t>LYNKA is active in the building, </a:t>
            </a:r>
            <a:r>
              <a:rPr lang="en-GB" dirty="0" smtClean="0"/>
              <a:t>Telecommunications </a:t>
            </a:r>
            <a:r>
              <a:rPr lang="en-GB" dirty="0"/>
              <a:t>and Energy &amp; Water sectors.</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77633" cy="1200896"/>
          </a:xfrm>
        </p:spPr>
        <p:txBody>
          <a:bodyPr/>
          <a:lstStyle/>
          <a:p>
            <a:r>
              <a:rPr lang="en-GB" dirty="0"/>
              <a:t>Industrial companies, architects, public services, individuals. In general, interest groups related to the sectors mentioned above. </a:t>
            </a:r>
          </a:p>
          <a:p>
            <a:endParaRPr lang="en-US" dirty="0"/>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smtClean="0">
                <a:solidFill>
                  <a:srgbClr val="84BA41"/>
                </a:solidFill>
              </a:rPr>
              <a:t>80 </a:t>
            </a:r>
            <a:r>
              <a:rPr lang="en-US" sz="1500" dirty="0" smtClean="0"/>
              <a:t>EMPLOYEES</a:t>
            </a:r>
            <a:endParaRPr lang="en-US" sz="1500" dirty="0"/>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597854"/>
          </a:xfrm>
        </p:spPr>
        <p:txBody>
          <a:bodyPr/>
          <a:lstStyle/>
          <a:p>
            <a:pPr>
              <a:tabLst>
                <a:tab pos="969963" algn="l"/>
              </a:tabLst>
            </a:pPr>
            <a:r>
              <a:rPr lang="en-GB" sz="1500" dirty="0"/>
              <a:t>MORE THAN                 </a:t>
            </a:r>
            <a:r>
              <a:rPr lang="en-GB" sz="1500" dirty="0" smtClean="0"/>
              <a:t>      PEOPLE </a:t>
            </a:r>
            <a:r>
              <a:rPr lang="en-GB" sz="1500" dirty="0"/>
              <a:t>DAILY</a:t>
            </a:r>
            <a:endParaRPr lang="en-US" sz="1500" dirty="0"/>
          </a:p>
          <a:p>
            <a:pPr>
              <a:tabLst>
                <a:tab pos="969963" algn="l"/>
              </a:tabLst>
            </a:pPr>
            <a:r>
              <a:rPr lang="en-US" dirty="0" smtClean="0"/>
              <a:t> </a:t>
            </a:r>
            <a:endParaRPr lang="en-US" dirty="0"/>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69930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smtClean="0">
                <a:solidFill>
                  <a:srgbClr val="84BA41"/>
                </a:solidFill>
              </a:rPr>
              <a:t>300 </a:t>
            </a:r>
            <a:r>
              <a:rPr lang="en-US" sz="4000" dirty="0">
                <a:solidFill>
                  <a:srgbClr val="84BA41"/>
                </a:solidFill>
              </a:rPr>
              <a:t>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3839" y="6831449"/>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76401" y="6279252"/>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36313" y="7168665"/>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36313" y="7855920"/>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The company's vision of sustainable development is to carry out work with the best achievable energy rating in order to reinforce our commitment to the environment and to the well-being of people. To this end, the company's strategy is to assist our clients with professionals in each of the </a:t>
            </a:r>
            <a:r>
              <a:rPr lang="en-GB" sz="1050" b="0" dirty="0" smtClean="0">
                <a:solidFill>
                  <a:schemeClr val="tx1"/>
                </a:solidFill>
              </a:rPr>
              <a:t>specialities.</a:t>
            </a:r>
            <a:endParaRPr lang="en-IE"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17967" y="7212876"/>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0894" y="603957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32112" y="4410831"/>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24372" y="4199453"/>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48021" y="5466543"/>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24372" y="5460747"/>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56007" y="7054316"/>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37535" y="6887689"/>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32112" y="9378012"/>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Future plans include the possibility of certifying the facilities according to BREEAM or LEAD, and if necessary, to analyse and update the climate systems in accordance with current regulations. </a:t>
            </a:r>
            <a:endParaRPr lang="en-US" dirty="0"/>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32112" y="8814958"/>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24372" y="8697043"/>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109487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91125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66267" y="4865387"/>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addition to our company, the client who contracted our services was GRUPO TEAR, S.L</a:t>
            </a:r>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48021" y="6109525"/>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All the technicians involved have the necessary formation (degree, courses, masters) for the development of the works with their respective sections oriented to the sustainability and the well-being of the people. </a:t>
            </a:r>
          </a:p>
        </p:txBody>
      </p:sp>
      <p:sp>
        <p:nvSpPr>
          <p:cNvPr id="118" name="Text Placeholder 6">
            <a:extLst>
              <a:ext uri="{FF2B5EF4-FFF2-40B4-BE49-F238E27FC236}">
                <a16:creationId xmlns:a16="http://schemas.microsoft.com/office/drawing/2014/main" id="{F9901009-4EBB-485B-A9A8-3E8086248CDE}"/>
              </a:ext>
            </a:extLst>
          </p:cNvPr>
          <p:cNvSpPr txBox="1">
            <a:spLocks/>
          </p:cNvSpPr>
          <p:nvPr/>
        </p:nvSpPr>
        <p:spPr>
          <a:xfrm>
            <a:off x="1114333" y="1584520"/>
            <a:ext cx="5910006" cy="10534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n the drafting, construction management and certification of technical projects for the installations of a 4-star hotel in Plaza de la Marina, Malaga. The best practice actions carried out have been: - Design and sizing Microgeneration installation, which complies with the basic document DBHE4 of the CTE "Minimum solar contribution to domestic hot water". - Design and dimensioning of a rooftop Solar Photovoltaic Installation that will satisfy the basic document DBHE5 of the CTE "Minimum photovoltaic contribution of electrical energy". - Justification of DB-HE1 of the CTE "Limitation of energy demand", which sets the requirements on the building envelope aimed at limiting energy demand, and Energy Efficiency Certification (RD 47/2007), including the necessary documentation for the processing with the Regional Ministry of Innovation, Science and Enterprise of the registration in the Register of Energy Certifications of the project. The certificate for the registration of the project's energy rating was signed by the architect, as well as by the specialist technician who drafted the thermal installation project. - Justification of DB-HE3 of the CTE "Energy efficiency of lighting installations". </a:t>
            </a:r>
          </a:p>
          <a:p>
            <a:r>
              <a:rPr lang="en-GB" dirty="0" smtClean="0"/>
              <a:t> </a:t>
            </a:r>
            <a:endParaRPr lang="en-US" dirty="0"/>
          </a:p>
        </p:txBody>
      </p:sp>
      <p:sp>
        <p:nvSpPr>
          <p:cNvPr id="147" name="Text Placeholder 5">
            <a:extLst>
              <a:ext uri="{FF2B5EF4-FFF2-40B4-BE49-F238E27FC236}">
                <a16:creationId xmlns:a16="http://schemas.microsoft.com/office/drawing/2014/main" id="{AAF365E6-2133-E44D-A831-FF9FF0D1ED01}"/>
              </a:ext>
            </a:extLst>
          </p:cNvPr>
          <p:cNvSpPr txBox="1">
            <a:spLocks/>
          </p:cNvSpPr>
          <p:nvPr/>
        </p:nvSpPr>
        <p:spPr>
          <a:xfrm>
            <a:off x="1145275" y="7571887"/>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smtClean="0"/>
              <a:t>In </a:t>
            </a:r>
            <a:r>
              <a:rPr lang="en-GB" dirty="0"/>
              <a:t>the realised installations, the achievements already obtained from the implementation of the above-mentioned actions have </a:t>
            </a:r>
            <a:r>
              <a:rPr lang="en-GB" dirty="0" smtClean="0"/>
              <a:t>been:</a:t>
            </a:r>
          </a:p>
          <a:p>
            <a:r>
              <a:rPr lang="en-GB" dirty="0" smtClean="0"/>
              <a:t>Reduction </a:t>
            </a:r>
            <a:r>
              <a:rPr lang="en-GB" dirty="0"/>
              <a:t>of energy consumption </a:t>
            </a:r>
          </a:p>
          <a:p>
            <a:r>
              <a:rPr lang="en-GB" dirty="0" smtClean="0"/>
              <a:t>Well-being </a:t>
            </a:r>
            <a:r>
              <a:rPr lang="en-GB" dirty="0"/>
              <a:t>of customers and staff inside the building and increased satisfaction and recommendations from both </a:t>
            </a:r>
            <a:r>
              <a:rPr lang="en-GB" dirty="0" smtClean="0"/>
              <a:t>sides. </a:t>
            </a:r>
            <a:endParaRPr lang="en-GB" dirty="0"/>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BREEAM and LEAD certification </a:t>
            </a:r>
            <a:r>
              <a:rPr lang="en-GB" dirty="0" smtClean="0"/>
              <a:t>courses</a:t>
            </a:r>
          </a:p>
          <a:p>
            <a:pPr marL="228600" lvl="0" indent="-228600" algn="l">
              <a:spcAft>
                <a:spcPts val="300"/>
              </a:spcAft>
              <a:buClr>
                <a:srgbClr val="84BA41"/>
              </a:buClr>
              <a:buFont typeface="+mj-lt"/>
              <a:buAutoNum type="arabicPeriod"/>
            </a:pPr>
            <a:r>
              <a:rPr lang="en-GB" dirty="0" smtClean="0"/>
              <a:t>Renewable </a:t>
            </a:r>
            <a:r>
              <a:rPr lang="en-GB" dirty="0"/>
              <a:t>energy </a:t>
            </a:r>
            <a:r>
              <a:rPr lang="en-GB" dirty="0" smtClean="0"/>
              <a:t>supply</a:t>
            </a:r>
          </a:p>
          <a:p>
            <a:pPr marL="228600" lvl="0" indent="-228600" algn="l">
              <a:spcAft>
                <a:spcPts val="300"/>
              </a:spcAft>
              <a:buClr>
                <a:srgbClr val="84BA41"/>
              </a:buClr>
              <a:buFont typeface="+mj-lt"/>
              <a:buAutoNum type="arabicPeriod"/>
            </a:pPr>
            <a:r>
              <a:rPr lang="en-GB" dirty="0" smtClean="0"/>
              <a:t>Introduction </a:t>
            </a:r>
            <a:r>
              <a:rPr lang="en-GB" dirty="0"/>
              <a:t>of sustainability </a:t>
            </a:r>
            <a:r>
              <a:rPr lang="en-GB" dirty="0" smtClean="0"/>
              <a:t>professionals</a:t>
            </a:r>
          </a:p>
          <a:p>
            <a:pPr marL="228600" lvl="0" indent="-228600" algn="l">
              <a:spcAft>
                <a:spcPts val="300"/>
              </a:spcAft>
              <a:buClr>
                <a:srgbClr val="84BA41"/>
              </a:buClr>
              <a:buFont typeface="+mj-lt"/>
              <a:buAutoNum type="arabicPeriod"/>
            </a:pPr>
            <a:r>
              <a:rPr lang="en-GB" dirty="0" smtClean="0"/>
              <a:t>Consult </a:t>
            </a:r>
            <a:r>
              <a:rPr lang="en-GB" dirty="0" smtClean="0"/>
              <a:t>advisors. </a:t>
            </a: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Support from professionals already trained in Sustainable Development (advisors</a:t>
            </a:r>
            <a:r>
              <a:rPr lang="en-GB" dirty="0" smtClean="0"/>
              <a:t>)</a:t>
            </a:r>
          </a:p>
          <a:p>
            <a:pPr marL="228600" lvl="0" indent="-228600" algn="l">
              <a:spcAft>
                <a:spcPts val="300"/>
              </a:spcAft>
              <a:buClr>
                <a:srgbClr val="84BA41"/>
              </a:buClr>
              <a:buFont typeface="+mj-lt"/>
              <a:buAutoNum type="arabicPeriod"/>
            </a:pPr>
            <a:r>
              <a:rPr lang="en-GB" dirty="0" smtClean="0"/>
              <a:t>Attending </a:t>
            </a:r>
            <a:r>
              <a:rPr lang="en-GB" dirty="0"/>
              <a:t>lectures or meetings on circular economy, sustainability and wellbeing </a:t>
            </a:r>
            <a:r>
              <a:rPr lang="en-GB" dirty="0" smtClean="0"/>
              <a:t>programmes.</a:t>
            </a:r>
          </a:p>
          <a:p>
            <a:pPr marL="228600" lvl="0" indent="-228600" algn="l">
              <a:spcAft>
                <a:spcPts val="300"/>
              </a:spcAft>
              <a:buClr>
                <a:srgbClr val="84BA41"/>
              </a:buClr>
              <a:buFont typeface="+mj-lt"/>
              <a:buAutoNum type="arabicPeriod"/>
            </a:pPr>
            <a:r>
              <a:rPr lang="en-GB" dirty="0" smtClean="0"/>
              <a:t>Keeping </a:t>
            </a:r>
            <a:r>
              <a:rPr lang="en-GB" dirty="0"/>
              <a:t>up to date with new </a:t>
            </a:r>
            <a:r>
              <a:rPr lang="en-GB" dirty="0" smtClean="0"/>
              <a:t>regulations. </a:t>
            </a: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Improve the efficient development/design of climate facilities with the introduction of new specialists (within the next 6 months). </a:t>
            </a:r>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a:xfrm>
            <a:off x="4136157" y="6643915"/>
            <a:ext cx="3063276" cy="610137"/>
          </a:xfrm>
        </p:spPr>
        <p:txBody>
          <a:bodyPr/>
          <a:lstStyle/>
          <a:p>
            <a:r>
              <a:rPr lang="en-GB" dirty="0" smtClean="0"/>
              <a:t>Increasing </a:t>
            </a:r>
            <a:r>
              <a:rPr lang="en-GB" dirty="0"/>
              <a:t>the building's percentage of renewable energy with the introduction of self-consumption plants or aerothermal generators. (Within the next 1-3 years).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Improvement of the </a:t>
            </a:r>
            <a:r>
              <a:rPr lang="en-GB" dirty="0" smtClean="0"/>
              <a:t>domestic </a:t>
            </a:r>
            <a:r>
              <a:rPr lang="en-GB" dirty="0"/>
              <a:t>technologies which increase and ensure people’s wellbeing (within the next 6 months)</a:t>
            </a:r>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Provide our staff with training courses on new ways to implement sustainable development in the next 1-3 years</a:t>
            </a:r>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Improvement or update of photovoltaic or solar installation design programmes (within the next 1-3 years)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5a96bb8c-aa49-4f7e-b12a-1d018b5931c3"/>
    <ds:schemaRef ds:uri="bd7d76e0-c20f-457d-a5c3-91e787aaf77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4614</TotalTime>
  <Words>1154</Words>
  <Application>Microsoft Office PowerPoint</Application>
  <PresentationFormat>Custom</PresentationFormat>
  <Paragraphs>84</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Arial</vt:lpstr>
      <vt:lpstr>Avenir</vt:lpstr>
      <vt:lpstr>Avenir Black</vt:lpstr>
      <vt:lpstr>Avenir Book</vt:lpstr>
      <vt:lpstr>Calibri</vt:lpstr>
      <vt:lpstr>Century Schoolbook</vt:lpstr>
      <vt:lpstr>Montserrat</vt:lpstr>
      <vt:lpstr>Open Sans</vt:lpstr>
      <vt:lpstr>Poppins</vt:lpstr>
      <vt:lpstr>Poppins SemiBold</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Oonagh Gallagher</cp:lastModifiedBy>
  <cp:revision>338</cp:revision>
  <dcterms:created xsi:type="dcterms:W3CDTF">2021-06-15T11:45:52Z</dcterms:created>
  <dcterms:modified xsi:type="dcterms:W3CDTF">2021-11-03T16:26:31Z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