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299"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38"/>
  </p:normalViewPr>
  <p:slideViewPr>
    <p:cSldViewPr snapToGrid="0" snapToObjects="1">
      <p:cViewPr>
        <p:scale>
          <a:sx n="150" d="100"/>
          <a:sy n="150" d="100"/>
        </p:scale>
        <p:origin x="1182" y="-612"/>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11/3/2021</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11/3/2021</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883" t="-468" r="16052" b="468"/>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oteles-silken.com/en/hotel-el-pilar-andalucia-estepona/"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56"/>
          </p:nvPr>
        </p:nvPicPr>
        <p:blipFill>
          <a:blip r:embed="rId2"/>
          <a:srcRect l="14847" r="14847"/>
          <a:stretch>
            <a:fillRect/>
          </a:stretch>
        </p:blipFill>
        <p:spPr>
          <a:prstGeom prst="rect">
            <a:avLst/>
          </a:prstGeom>
        </p:spPr>
      </p:pic>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1" y="6637812"/>
            <a:ext cx="6351439" cy="1820388"/>
          </a:xfrm>
        </p:spPr>
        <p:txBody>
          <a:bodyPr/>
          <a:lstStyle/>
          <a:p>
            <a:r>
              <a:rPr lang="en-GB" b="1" dirty="0" smtClean="0"/>
              <a:t>Organisation </a:t>
            </a:r>
            <a:r>
              <a:rPr lang="en-GB" b="1" dirty="0"/>
              <a:t>Description: </a:t>
            </a:r>
          </a:p>
          <a:p>
            <a:r>
              <a:rPr lang="en-GB" dirty="0"/>
              <a:t>LYNKA is an international engineering firm that was created with the aim of becoming a benchmark engineering firm, mainly in the Energy and Water, Building and Telecommunications sectors. </a:t>
            </a:r>
          </a:p>
          <a:p>
            <a:r>
              <a:rPr lang="en-GB" dirty="0"/>
              <a:t>Our international experience and the knowledge of our staff make LYNKA an engineering firm adapted to the new times, offering the appropriate solutions demanded by our clients in each market in which they work. </a:t>
            </a:r>
          </a:p>
          <a:p>
            <a:r>
              <a:rPr lang="en-GB" dirty="0"/>
              <a:t>LYNKA has a vocation of service to society, believes in the entrepreneur as an economic engine, is committed to cutting-edge technology, quality, innovation in business, and the environment. </a:t>
            </a:r>
            <a:endParaRPr lang="en-GB" dirty="0" smtClean="0"/>
          </a:p>
          <a:p>
            <a:endParaRPr lang="en-GB" dirty="0"/>
          </a:p>
          <a:p>
            <a:r>
              <a:rPr lang="en-GB" b="1" dirty="0"/>
              <a:t>Case Description: </a:t>
            </a:r>
            <a:endParaRPr lang="en-GB" b="1" dirty="0" smtClean="0"/>
          </a:p>
          <a:p>
            <a:r>
              <a:rPr lang="en-GB" dirty="0" smtClean="0"/>
              <a:t>The </a:t>
            </a:r>
            <a:r>
              <a:rPr lang="en-GB" dirty="0"/>
              <a:t>architect responsible for the project, Luis </a:t>
            </a:r>
            <a:r>
              <a:rPr lang="en-GB" dirty="0" err="1"/>
              <a:t>Escarcena</a:t>
            </a:r>
            <a:r>
              <a:rPr lang="en-GB" dirty="0"/>
              <a:t> with ID 08918748S and address Street </a:t>
            </a:r>
            <a:r>
              <a:rPr lang="en-GB" dirty="0" err="1"/>
              <a:t>Bermúdez</a:t>
            </a:r>
            <a:r>
              <a:rPr lang="en-GB" dirty="0"/>
              <a:t>, 20 (</a:t>
            </a:r>
            <a:r>
              <a:rPr lang="en-GB" dirty="0" err="1"/>
              <a:t>Estepona</a:t>
            </a:r>
            <a:r>
              <a:rPr lang="en-GB" dirty="0"/>
              <a:t>), asked </a:t>
            </a:r>
            <a:r>
              <a:rPr lang="en-GB" dirty="0" err="1"/>
              <a:t>Estudio</a:t>
            </a:r>
            <a:r>
              <a:rPr lang="en-GB" dirty="0"/>
              <a:t> de </a:t>
            </a:r>
            <a:r>
              <a:rPr lang="en-GB" dirty="0" err="1"/>
              <a:t>Ingeniería</a:t>
            </a:r>
            <a:r>
              <a:rPr lang="en-GB" dirty="0"/>
              <a:t> </a:t>
            </a:r>
            <a:r>
              <a:rPr lang="en-GB" dirty="0" err="1"/>
              <a:t>Lynka</a:t>
            </a:r>
            <a:r>
              <a:rPr lang="en-GB" dirty="0"/>
              <a:t>, S.L. to carry out the execution project for the Hotel </a:t>
            </a:r>
            <a:r>
              <a:rPr lang="en-GB" dirty="0" err="1"/>
              <a:t>Pilar</a:t>
            </a:r>
            <a:r>
              <a:rPr lang="en-GB" dirty="0"/>
              <a:t> in </a:t>
            </a:r>
            <a:r>
              <a:rPr lang="en-GB" dirty="0" err="1"/>
              <a:t>Estepona</a:t>
            </a:r>
            <a:r>
              <a:rPr lang="en-GB" dirty="0"/>
              <a:t> with the corresponding justification of the calculations in accordance with current regulations, energy efficiency and the well-being of people. </a:t>
            </a:r>
            <a:endParaRPr lang="en-GB" dirty="0" smtClean="0"/>
          </a:p>
          <a:p>
            <a:endParaRPr lang="en-GB" dirty="0"/>
          </a:p>
          <a:p>
            <a:r>
              <a:rPr lang="en-GB" dirty="0"/>
              <a:t>The consultancy was carried out for the development of the Execution Project of the facilities of the Hotel El </a:t>
            </a:r>
            <a:r>
              <a:rPr lang="en-GB" dirty="0" err="1"/>
              <a:t>Pilar</a:t>
            </a:r>
            <a:r>
              <a:rPr lang="en-GB" dirty="0"/>
              <a:t>, </a:t>
            </a:r>
            <a:r>
              <a:rPr lang="en-GB" dirty="0" err="1"/>
              <a:t>Estepona</a:t>
            </a:r>
            <a:r>
              <a:rPr lang="en-GB" dirty="0"/>
              <a:t> (Malaga), including the following specialities: Fire Protection Installations, Transformer Substations and Medium Voltage, Low Voltage Interior Electricity, Thermal Installations of Air Conditioning, ACS, Gas and Indoor Air Quality, Study of Thermal Demand Limitation and Energy Rating and Plumbing, Sanitation, Telecommunications and </a:t>
            </a:r>
            <a:r>
              <a:rPr lang="en-GB" dirty="0" err="1"/>
              <a:t>Domotic</a:t>
            </a:r>
            <a:r>
              <a:rPr lang="en-GB" dirty="0"/>
              <a:t> Installations.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smtClean="0"/>
              <a:t>Company </a:t>
            </a:r>
            <a:r>
              <a:rPr lang="en-US" dirty="0"/>
              <a:t>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a:t>Hotel </a:t>
            </a:r>
            <a:r>
              <a:rPr lang="en-US" dirty="0" smtClean="0"/>
              <a:t>El </a:t>
            </a:r>
            <a:r>
              <a:rPr lang="en-US" dirty="0" err="1" smtClean="0"/>
              <a:t>Pilar</a:t>
            </a:r>
            <a:r>
              <a:rPr lang="en-US" dirty="0"/>
              <a:t>, </a:t>
            </a:r>
            <a:r>
              <a:rPr lang="en-US" dirty="0" err="1"/>
              <a:t>Estepona</a:t>
            </a:r>
            <a:r>
              <a:rPr lang="en-US" dirty="0"/>
              <a:t>, MÁLAGA</a:t>
            </a:r>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smtClean="0"/>
              <a:t>06.10.21 via Telephone</a:t>
            </a:r>
            <a:endParaRPr lang="en-US" dirty="0"/>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Gerardo Romero </a:t>
            </a:r>
            <a:r>
              <a:rPr lang="en-US" dirty="0" err="1"/>
              <a:t>Domínguez</a:t>
            </a:r>
            <a:r>
              <a:rPr lang="en-US" dirty="0"/>
              <a:t>, CEO </a:t>
            </a:r>
            <a:r>
              <a:rPr lang="en-US" dirty="0" smtClean="0"/>
              <a:t>of </a:t>
            </a:r>
            <a:r>
              <a:rPr lang="en-US" dirty="0" err="1" smtClean="0"/>
              <a:t>Lynka</a:t>
            </a:r>
            <a:endParaRPr lang="en-US" dirty="0"/>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gromero@lynka.net </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18" name="Picture Placeholder 17"/>
          <p:cNvPicPr>
            <a:picLocks noGrp="1" noChangeAspect="1"/>
          </p:cNvPicPr>
          <p:nvPr>
            <p:ph type="pic" sz="quarter" idx="17"/>
          </p:nvPr>
        </p:nvPicPr>
        <p:blipFill>
          <a:blip r:embed="rId4"/>
          <a:srcRect t="17663" b="17663"/>
          <a:stretch>
            <a:fillRect/>
          </a:stretch>
        </p:blipFill>
        <p:spPr>
          <a:prstGeom prst="rect">
            <a:avLst/>
          </a:prstGeom>
        </p:spPr>
      </p:pic>
      <p:sp>
        <p:nvSpPr>
          <p:cNvPr id="20" name="Text Placeholder 1">
            <a:extLst>
              <a:ext uri="{FF2B5EF4-FFF2-40B4-BE49-F238E27FC236}">
                <a16:creationId xmlns:a16="http://schemas.microsoft.com/office/drawing/2014/main" id="{B5F592D4-6092-45F0-AB21-339D8197CDA5}"/>
              </a:ext>
            </a:extLst>
          </p:cNvPr>
          <p:cNvSpPr>
            <a:spLocks noGrp="1"/>
          </p:cNvSpPr>
          <p:nvPr>
            <p:ph type="body" sz="quarter" idx="11"/>
          </p:nvPr>
        </p:nvSpPr>
        <p:spPr>
          <a:xfrm>
            <a:off x="923122" y="2485271"/>
            <a:ext cx="6272696" cy="650735"/>
          </a:xfrm>
        </p:spPr>
        <p:txBody>
          <a:bodyPr/>
          <a:lstStyle/>
          <a:p>
            <a:r>
              <a:rPr lang="en-US" dirty="0" smtClean="0"/>
              <a:t>HOTEL EL PILAR</a:t>
            </a:r>
            <a:endParaRPr lang="en-US" dirty="0"/>
          </a:p>
        </p:txBody>
      </p:sp>
    </p:spTree>
    <p:extLst>
      <p:ext uri="{BB962C8B-B14F-4D97-AF65-F5344CB8AC3E}">
        <p14:creationId xmlns:p14="http://schemas.microsoft.com/office/powerpoint/2010/main" val="89340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a:t>
            </a:r>
            <a:r>
              <a:rPr lang="en-GB" sz="1500" b="1" dirty="0" smtClean="0">
                <a:solidFill>
                  <a:srgbClr val="297239"/>
                </a:solidFill>
              </a:rPr>
              <a:t> LAST </a:t>
            </a:r>
            <a:r>
              <a:rPr lang="en-GB" sz="2400" b="1" dirty="0" smtClean="0">
                <a:solidFill>
                  <a:srgbClr val="84BA41"/>
                </a:solidFill>
              </a:rPr>
              <a:t>17</a:t>
            </a:r>
            <a:r>
              <a:rPr lang="en-GB" sz="1500" b="1" dirty="0" smtClean="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r>
              <a:rPr lang="en-GB" dirty="0"/>
              <a:t>LYNKA is active in the building, Telecommunications and Energy &amp; Water sectors.</a:t>
            </a: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77633" cy="1200896"/>
          </a:xfrm>
        </p:spPr>
        <p:txBody>
          <a:bodyPr/>
          <a:lstStyle/>
          <a:p>
            <a:r>
              <a:rPr lang="en-GB" dirty="0"/>
              <a:t>Industrial companies, architects, public services, individuals. In general, interest groups related to the sectors mentioned above. </a:t>
            </a:r>
          </a:p>
          <a:p>
            <a:endParaRPr lang="en-US" dirty="0"/>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smtClean="0">
                <a:solidFill>
                  <a:srgbClr val="84BA41"/>
                </a:solidFill>
              </a:rPr>
              <a:t>80 </a:t>
            </a:r>
            <a:r>
              <a:rPr lang="en-US" sz="1500" dirty="0" smtClean="0"/>
              <a:t>EMPLOYEES</a:t>
            </a:r>
            <a:endParaRPr lang="en-US" sz="1500" dirty="0"/>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597854"/>
          </a:xfrm>
        </p:spPr>
        <p:txBody>
          <a:bodyPr/>
          <a:lstStyle/>
          <a:p>
            <a:pPr>
              <a:tabLst>
                <a:tab pos="969963" algn="l"/>
              </a:tabLst>
            </a:pPr>
            <a:r>
              <a:rPr lang="en-GB" sz="1500" dirty="0"/>
              <a:t>MORE THAN                 </a:t>
            </a:r>
            <a:r>
              <a:rPr lang="en-GB" sz="1500" dirty="0" smtClean="0"/>
              <a:t>      PEOPLE </a:t>
            </a:r>
            <a:r>
              <a:rPr lang="en-GB" sz="1500" dirty="0"/>
              <a:t>DAILY</a:t>
            </a:r>
            <a:endParaRPr lang="en-US" sz="1500" dirty="0"/>
          </a:p>
          <a:p>
            <a:pPr>
              <a:tabLst>
                <a:tab pos="969963" algn="l"/>
              </a:tabLst>
            </a:pPr>
            <a:r>
              <a:rPr lang="en-US" dirty="0" smtClean="0"/>
              <a:t> </a:t>
            </a:r>
            <a:endParaRPr lang="en-US" dirty="0"/>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69930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smtClean="0">
                <a:solidFill>
                  <a:srgbClr val="84BA41"/>
                </a:solidFill>
              </a:rPr>
              <a:t>300 </a:t>
            </a:r>
            <a:r>
              <a:rPr lang="en-US" sz="4000" dirty="0">
                <a:solidFill>
                  <a:srgbClr val="84BA41"/>
                </a:solidFill>
              </a:rPr>
              <a:t>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3839" y="683144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76401" y="627925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36313" y="716866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36313" y="785592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The company's vision of sustainable development is to carry out work with the best achievable energy rating in order to reinforce our commitment to the environment and to the well-being of people. To this end, the company's strategy is to assist our clients with professionals in each of the </a:t>
            </a:r>
            <a:r>
              <a:rPr lang="en-GB" sz="1050" b="0" dirty="0" smtClean="0">
                <a:solidFill>
                  <a:schemeClr val="tx1"/>
                </a:solidFill>
              </a:rPr>
              <a:t>specialities.</a:t>
            </a:r>
            <a:endParaRPr lang="en-IE"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17967" y="721287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0894" y="603957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45275" y="377219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37535" y="3560819"/>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60959" y="4904232"/>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37310" y="4898436"/>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42844" y="6391775"/>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24372" y="6225148"/>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32112" y="8685429"/>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Future plans include the possibility of certifying the facilities according to BREEAM or LEAD, and if necessary, to analyse and update the climate systems in accordance with current regulations. </a:t>
            </a:r>
            <a:endParaRPr lang="en-US" dirty="0"/>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32112" y="8122375"/>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24372" y="8004460"/>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45050" y="1094875"/>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37310" y="911251"/>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79430" y="4226753"/>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addition to our company, the client who contracted our services was Luis </a:t>
            </a:r>
            <a:r>
              <a:rPr lang="en-GB" dirty="0" err="1"/>
              <a:t>Escarcena</a:t>
            </a:r>
            <a:r>
              <a:rPr lang="en-GB" dirty="0"/>
              <a:t>, an architect from </a:t>
            </a:r>
            <a:r>
              <a:rPr lang="en-GB" dirty="0" err="1"/>
              <a:t>Estepona</a:t>
            </a:r>
            <a:r>
              <a:rPr lang="en-GB" dirty="0"/>
              <a:t>, and the final client was Rubio </a:t>
            </a:r>
            <a:r>
              <a:rPr lang="en-GB" dirty="0" err="1"/>
              <a:t>Arquitectura</a:t>
            </a:r>
            <a:r>
              <a:rPr lang="en-GB" dirty="0"/>
              <a:t>, S.L.P</a:t>
            </a:r>
            <a:r>
              <a:rPr lang="en-GB" dirty="0" smtClean="0"/>
              <a:t>.</a:t>
            </a:r>
            <a:endParaRPr lang="en-GB" dirty="0"/>
          </a:p>
        </p:txBody>
      </p:sp>
      <p:sp>
        <p:nvSpPr>
          <p:cNvPr id="132" name="Text Placeholder 5">
            <a:extLst>
              <a:ext uri="{FF2B5EF4-FFF2-40B4-BE49-F238E27FC236}">
                <a16:creationId xmlns:a16="http://schemas.microsoft.com/office/drawing/2014/main" id="{AAF365E6-2133-E44D-A831-FF9FF0D1ED01}"/>
              </a:ext>
            </a:extLst>
          </p:cNvPr>
          <p:cNvSpPr txBox="1">
            <a:spLocks/>
          </p:cNvSpPr>
          <p:nvPr/>
        </p:nvSpPr>
        <p:spPr>
          <a:xfrm>
            <a:off x="1160959" y="5547214"/>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All the technicians involved have the necessary formation (degree, courses, masters) for the development of the works with their respective sections oriented to the sustainability and the well-being of the people. </a:t>
            </a:r>
          </a:p>
        </p:txBody>
      </p:sp>
      <p:sp>
        <p:nvSpPr>
          <p:cNvPr id="118" name="Text Placeholder 6">
            <a:extLst>
              <a:ext uri="{FF2B5EF4-FFF2-40B4-BE49-F238E27FC236}">
                <a16:creationId xmlns:a16="http://schemas.microsoft.com/office/drawing/2014/main" id="{F9901009-4EBB-485B-A9A8-3E8086248CDE}"/>
              </a:ext>
            </a:extLst>
          </p:cNvPr>
          <p:cNvSpPr txBox="1">
            <a:spLocks/>
          </p:cNvSpPr>
          <p:nvPr/>
        </p:nvSpPr>
        <p:spPr>
          <a:xfrm>
            <a:off x="1101170" y="1555233"/>
            <a:ext cx="5910006" cy="105344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In the Development of the Installations for the Execution Project for Hotel El </a:t>
            </a:r>
            <a:r>
              <a:rPr lang="en-GB" dirty="0" err="1"/>
              <a:t>Pilar</a:t>
            </a:r>
            <a:r>
              <a:rPr lang="en-GB" dirty="0"/>
              <a:t>, </a:t>
            </a:r>
            <a:r>
              <a:rPr lang="en-GB" dirty="0" err="1"/>
              <a:t>Estepona</a:t>
            </a:r>
            <a:r>
              <a:rPr lang="en-GB" dirty="0"/>
              <a:t>, MÁLAGA. The best practice actions carried out have been: - Justification of DB-HE1 of the CTE "Limitation of energy demand", which sets the requirements on the building envelope aimed at limiting energy demand, and Energy Efficiency Certification (RD 47/2007), including the necessary documentation for the processing with the Regional Ministry of Innovation, Science and Enterprise of the registration in the Register of Energy Certifications of the project. The certificate for the registration of the project's energy rating was signed by the architect, as well as by the specialist technician who drafted the thermal installation project. - Realisation of home </a:t>
            </a:r>
            <a:r>
              <a:rPr lang="en-GB" dirty="0" err="1"/>
              <a:t>domotic</a:t>
            </a:r>
            <a:r>
              <a:rPr lang="en-GB" dirty="0"/>
              <a:t> facilities aimed at increasing people's wellbeing.</a:t>
            </a:r>
            <a:endParaRPr lang="en-US" dirty="0"/>
          </a:p>
        </p:txBody>
      </p:sp>
      <p:sp>
        <p:nvSpPr>
          <p:cNvPr id="147" name="Text Placeholder 5">
            <a:extLst>
              <a:ext uri="{FF2B5EF4-FFF2-40B4-BE49-F238E27FC236}">
                <a16:creationId xmlns:a16="http://schemas.microsoft.com/office/drawing/2014/main" id="{AAF365E6-2133-E44D-A831-FF9FF0D1ED01}"/>
              </a:ext>
            </a:extLst>
          </p:cNvPr>
          <p:cNvSpPr txBox="1">
            <a:spLocks/>
          </p:cNvSpPr>
          <p:nvPr/>
        </p:nvSpPr>
        <p:spPr>
          <a:xfrm>
            <a:off x="1132112" y="6909346"/>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smtClean="0"/>
              <a:t>In </a:t>
            </a:r>
            <a:r>
              <a:rPr lang="en-GB" dirty="0"/>
              <a:t>the realised installations, the achievements already obtained from the implementation of the above-mentioned actions have </a:t>
            </a:r>
            <a:r>
              <a:rPr lang="en-GB" dirty="0" smtClean="0"/>
              <a:t>been:</a:t>
            </a:r>
          </a:p>
          <a:p>
            <a:r>
              <a:rPr lang="en-GB" dirty="0" smtClean="0"/>
              <a:t>Reduction </a:t>
            </a:r>
            <a:r>
              <a:rPr lang="en-GB" dirty="0"/>
              <a:t>of energy consumption </a:t>
            </a:r>
          </a:p>
          <a:p>
            <a:r>
              <a:rPr lang="en-GB" dirty="0" smtClean="0"/>
              <a:t>Well-being </a:t>
            </a:r>
            <a:r>
              <a:rPr lang="en-GB" dirty="0"/>
              <a:t>of customers and staff inside the building and increased satisfaction and recommendations from both </a:t>
            </a:r>
            <a:r>
              <a:rPr lang="en-GB" dirty="0" smtClean="0"/>
              <a:t>sides. </a:t>
            </a:r>
            <a:endParaRPr lang="en-GB" dirty="0"/>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BREEAM and LEAD certification </a:t>
            </a:r>
            <a:r>
              <a:rPr lang="en-GB" dirty="0" smtClean="0"/>
              <a:t>courses</a:t>
            </a:r>
          </a:p>
          <a:p>
            <a:pPr marL="228600" lvl="0" indent="-228600" algn="l">
              <a:spcAft>
                <a:spcPts val="300"/>
              </a:spcAft>
              <a:buClr>
                <a:srgbClr val="84BA41"/>
              </a:buClr>
              <a:buFont typeface="+mj-lt"/>
              <a:buAutoNum type="arabicPeriod"/>
            </a:pPr>
            <a:r>
              <a:rPr lang="en-GB" dirty="0" smtClean="0"/>
              <a:t>Renewable </a:t>
            </a:r>
            <a:r>
              <a:rPr lang="en-GB" dirty="0"/>
              <a:t>energy </a:t>
            </a:r>
            <a:r>
              <a:rPr lang="en-GB" dirty="0" smtClean="0"/>
              <a:t>supply</a:t>
            </a:r>
          </a:p>
          <a:p>
            <a:pPr marL="228600" lvl="0" indent="-228600" algn="l">
              <a:spcAft>
                <a:spcPts val="300"/>
              </a:spcAft>
              <a:buClr>
                <a:srgbClr val="84BA41"/>
              </a:buClr>
              <a:buFont typeface="+mj-lt"/>
              <a:buAutoNum type="arabicPeriod"/>
            </a:pPr>
            <a:r>
              <a:rPr lang="en-GB" dirty="0" smtClean="0"/>
              <a:t>Introduction </a:t>
            </a:r>
            <a:r>
              <a:rPr lang="en-GB" dirty="0"/>
              <a:t>of sustainability </a:t>
            </a:r>
            <a:r>
              <a:rPr lang="en-GB" dirty="0" smtClean="0"/>
              <a:t>professionals</a:t>
            </a:r>
          </a:p>
          <a:p>
            <a:pPr marL="228600" lvl="0" indent="-228600" algn="l">
              <a:spcAft>
                <a:spcPts val="300"/>
              </a:spcAft>
              <a:buClr>
                <a:srgbClr val="84BA41"/>
              </a:buClr>
              <a:buFont typeface="+mj-lt"/>
              <a:buAutoNum type="arabicPeriod"/>
            </a:pPr>
            <a:r>
              <a:rPr lang="en-GB" dirty="0" smtClean="0"/>
              <a:t>Consult </a:t>
            </a:r>
            <a:r>
              <a:rPr lang="en-GB" dirty="0" smtClean="0"/>
              <a:t>advisors. </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Support from professionals already trained in Sustainable Development (advisors</a:t>
            </a:r>
            <a:r>
              <a:rPr lang="en-GB" dirty="0" smtClean="0"/>
              <a:t>)</a:t>
            </a:r>
          </a:p>
          <a:p>
            <a:pPr marL="228600" lvl="0" indent="-228600" algn="l">
              <a:spcAft>
                <a:spcPts val="300"/>
              </a:spcAft>
              <a:buClr>
                <a:srgbClr val="84BA41"/>
              </a:buClr>
              <a:buFont typeface="+mj-lt"/>
              <a:buAutoNum type="arabicPeriod"/>
            </a:pPr>
            <a:r>
              <a:rPr lang="en-GB" dirty="0" smtClean="0"/>
              <a:t>Attending </a:t>
            </a:r>
            <a:r>
              <a:rPr lang="en-GB" dirty="0"/>
              <a:t>lectures or meetings on circular economy, sustainability and wellbeing </a:t>
            </a:r>
            <a:r>
              <a:rPr lang="en-GB" dirty="0" smtClean="0"/>
              <a:t>programmes.</a:t>
            </a:r>
          </a:p>
          <a:p>
            <a:pPr marL="228600" lvl="0" indent="-228600" algn="l">
              <a:spcAft>
                <a:spcPts val="300"/>
              </a:spcAft>
              <a:buClr>
                <a:srgbClr val="84BA41"/>
              </a:buClr>
              <a:buFont typeface="+mj-lt"/>
              <a:buAutoNum type="arabicPeriod"/>
            </a:pPr>
            <a:r>
              <a:rPr lang="en-GB" dirty="0" smtClean="0"/>
              <a:t>Keeping </a:t>
            </a:r>
            <a:r>
              <a:rPr lang="en-GB" dirty="0"/>
              <a:t>up to date with new </a:t>
            </a:r>
            <a:r>
              <a:rPr lang="en-GB" dirty="0" smtClean="0"/>
              <a:t>regulations.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Improve the efficient development/design of climate facilities with the introduction of new specialists (within the next 6 months). </a:t>
            </a:r>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a:xfrm>
            <a:off x="4136157" y="6643915"/>
            <a:ext cx="3063276" cy="610137"/>
          </a:xfrm>
        </p:spPr>
        <p:txBody>
          <a:bodyPr/>
          <a:lstStyle/>
          <a:p>
            <a:r>
              <a:rPr lang="en-GB" dirty="0" smtClean="0"/>
              <a:t>Increasing </a:t>
            </a:r>
            <a:r>
              <a:rPr lang="en-GB" dirty="0"/>
              <a:t>the building's percentage of renewable energy with the introduction of self-consumption plants or aerothermal generators. (Within the next 1-3 years).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Improvement of the </a:t>
            </a:r>
            <a:r>
              <a:rPr lang="en-GB" dirty="0" smtClean="0"/>
              <a:t>domestic </a:t>
            </a:r>
            <a:r>
              <a:rPr lang="en-GB" dirty="0"/>
              <a:t>technologies which increase and ensure people’s wellbeing (within the next 6 months)</a:t>
            </a:r>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Provide our staff with training courses on new ways to implement sustainable development in the next 1-3 years</a:t>
            </a:r>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Improvement or update of photovoltaic or solar installation design programmes (within the next 1-3 years) </a:t>
            </a:r>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bd7d76e0-c20f-457d-a5c3-91e787aaf77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5a96bb8c-aa49-4f7e-b12a-1d018b5931c3"/>
    <ds:schemaRef ds:uri="http://www.w3.org/XML/1998/namespace"/>
    <ds:schemaRef ds:uri="http://purl.org/dc/elements/1.1/"/>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4610</TotalTime>
  <Words>1076</Words>
  <Application>Microsoft Office PowerPoint</Application>
  <PresentationFormat>Custom</PresentationFormat>
  <Paragraphs>79</Paragraphs>
  <Slides>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Arial</vt:lpstr>
      <vt:lpstr>Avenir</vt:lpstr>
      <vt:lpstr>Avenir Black</vt:lpstr>
      <vt:lpstr>Avenir Book</vt:lpstr>
      <vt:lpstr>Calibri</vt:lpstr>
      <vt:lpstr>Century Schoolbook</vt:lpstr>
      <vt:lpstr>Montserrat</vt:lpstr>
      <vt:lpstr>Open Sans</vt:lpstr>
      <vt:lpstr>Poppins</vt:lpstr>
      <vt:lpstr>Poppins SemiBold</vt:lpstr>
      <vt:lpstr>Times New Roman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Oonagh Gallagher</cp:lastModifiedBy>
  <cp:revision>333</cp:revision>
  <dcterms:created xsi:type="dcterms:W3CDTF">2021-06-15T11:45:52Z</dcterms:created>
  <dcterms:modified xsi:type="dcterms:W3CDTF">2021-11-03T16:24:34Z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