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4"/>
  </p:sldMasterIdLst>
  <p:notesMasterIdLst>
    <p:notesMasterId r:id="rId9"/>
  </p:notesMasterIdLst>
  <p:handoutMasterIdLst>
    <p:handoutMasterId r:id="rId10"/>
  </p:handoutMasterIdLst>
  <p:sldIdLst>
    <p:sldId id="1455" r:id="rId5"/>
    <p:sldId id="1456" r:id="rId6"/>
    <p:sldId id="1457" r:id="rId7"/>
    <p:sldId id="145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igital Technology for Enterprise Centres" id="{2AED5444-CF50-4671-976A-E09540D1D055}">
          <p14:sldIdLst>
            <p14:sldId id="1455"/>
            <p14:sldId id="1456"/>
            <p14:sldId id="1457"/>
            <p14:sldId id="1458"/>
          </p14:sldIdLst>
        </p14:section>
      </p14:sectionLst>
    </p:ext>
    <p:ext uri="{EFAFB233-063F-42B5-8137-9DF3F51BA10A}">
      <p15:sldGuideLst xmlns:p15="http://schemas.microsoft.com/office/powerpoint/2012/main">
        <p15:guide id="1" orient="horz" pos="3345"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A41"/>
    <a:srgbClr val="297239"/>
    <a:srgbClr val="000000"/>
    <a:srgbClr val="D61980"/>
    <a:srgbClr val="FFDE17"/>
    <a:srgbClr val="57A672"/>
    <a:srgbClr val="B2DDC9"/>
    <a:srgbClr val="011E3B"/>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94646"/>
  </p:normalViewPr>
  <p:slideViewPr>
    <p:cSldViewPr snapToGrid="0" snapToObjects="1">
      <p:cViewPr varScale="1">
        <p:scale>
          <a:sx n="38" d="100"/>
          <a:sy n="38" d="100"/>
        </p:scale>
        <p:origin x="1996" y="60"/>
      </p:cViewPr>
      <p:guideLst>
        <p:guide orient="horz" pos="3345"/>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5" d="100"/>
          <a:sy n="75" d="100"/>
        </p:scale>
        <p:origin x="293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11/16/2022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11/16/2022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F75372A-F483-BF4C-A311-87AB670BD6E8}" type="slidenum">
              <a:rPr lang="en-US" smtClean="0"/>
              <a:t>3</a:t>
            </a:fld>
            <a:endParaRPr lang="en-US" dirty="0"/>
          </a:p>
        </p:txBody>
      </p:sp>
    </p:spTree>
    <p:extLst>
      <p:ext uri="{BB962C8B-B14F-4D97-AF65-F5344CB8AC3E}">
        <p14:creationId xmlns:p14="http://schemas.microsoft.com/office/powerpoint/2010/main" val="13568414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
        <p:nvSpPr>
          <p:cNvPr id="26" name="Text Box 5">
            <a:extLst>
              <a:ext uri="{FF2B5EF4-FFF2-40B4-BE49-F238E27FC236}">
                <a16:creationId xmlns:a16="http://schemas.microsoft.com/office/drawing/2014/main" id="{F04C784A-E402-A542-8E58-1FE45F7B5545}"/>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3393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
        <p:nvSpPr>
          <p:cNvPr id="19" name="Text Box 5">
            <a:extLst>
              <a:ext uri="{FF2B5EF4-FFF2-40B4-BE49-F238E27FC236}">
                <a16:creationId xmlns:a16="http://schemas.microsoft.com/office/drawing/2014/main" id="{E33B893D-F464-A04D-9766-A86C8D82E4F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3846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
        <p:nvSpPr>
          <p:cNvPr id="12" name="Text Box 5">
            <a:extLst>
              <a:ext uri="{FF2B5EF4-FFF2-40B4-BE49-F238E27FC236}">
                <a16:creationId xmlns:a16="http://schemas.microsoft.com/office/drawing/2014/main" id="{E48BACDB-543D-6043-BF9C-C95D3633D175}"/>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3577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0" name="Text Box 5">
            <a:extLst>
              <a:ext uri="{FF2B5EF4-FFF2-40B4-BE49-F238E27FC236}">
                <a16:creationId xmlns:a16="http://schemas.microsoft.com/office/drawing/2014/main" id="{DB8B2946-D8AE-2C4F-AE54-3FB4D1D0657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8257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Text Box 5">
            <a:extLst>
              <a:ext uri="{FF2B5EF4-FFF2-40B4-BE49-F238E27FC236}">
                <a16:creationId xmlns:a16="http://schemas.microsoft.com/office/drawing/2014/main" id="{C12F0199-4C24-6B4F-A021-5502F295BE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264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
        <p:nvSpPr>
          <p:cNvPr id="12" name="Text Box 5">
            <a:extLst>
              <a:ext uri="{FF2B5EF4-FFF2-40B4-BE49-F238E27FC236}">
                <a16:creationId xmlns:a16="http://schemas.microsoft.com/office/drawing/2014/main" id="{9B701173-FA2F-034B-9ACE-43AA55B477C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205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
        <p:nvSpPr>
          <p:cNvPr id="33" name="Text Box 5">
            <a:extLst>
              <a:ext uri="{FF2B5EF4-FFF2-40B4-BE49-F238E27FC236}">
                <a16:creationId xmlns:a16="http://schemas.microsoft.com/office/drawing/2014/main" id="{D0C87F92-14D2-1148-9B67-16CBC70DEAA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161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79913" y="2524385"/>
            <a:ext cx="6740533"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508001" y="6639592"/>
            <a:ext cx="6727190" cy="344598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479913" y="3626736"/>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479913" y="3797816"/>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255453" y="4167318"/>
            <a:ext cx="3711703" cy="1143764"/>
            <a:chOff x="195319" y="2067258"/>
            <a:chExt cx="4278713" cy="992403"/>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67258"/>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70067"/>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59661"/>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479913" y="4200414"/>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479913" y="4371494"/>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479913" y="477417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479913" y="494525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479913" y="534785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479913" y="551893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28386" y="4063591"/>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28344" y="4285284"/>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sp>
        <p:nvSpPr>
          <p:cNvPr id="26" name="Text Box 5">
            <a:extLst>
              <a:ext uri="{FF2B5EF4-FFF2-40B4-BE49-F238E27FC236}">
                <a16:creationId xmlns:a16="http://schemas.microsoft.com/office/drawing/2014/main" id="{1A796105-CC6C-2845-82CE-C6836F5F5B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descr="Logo&#10;&#10;Description automatically generated">
            <a:extLst>
              <a:ext uri="{FF2B5EF4-FFF2-40B4-BE49-F238E27FC236}">
                <a16:creationId xmlns:a16="http://schemas.microsoft.com/office/drawing/2014/main" id="{11AA8B09-7D98-E942-B1A7-1F239447133E}"/>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93194" y="606232"/>
            <a:ext cx="1864915" cy="1192772"/>
          </a:xfrm>
          <a:prstGeom prst="rect">
            <a:avLst/>
          </a:prstGeom>
        </p:spPr>
      </p:pic>
    </p:spTree>
    <p:extLst>
      <p:ext uri="{BB962C8B-B14F-4D97-AF65-F5344CB8AC3E}">
        <p14:creationId xmlns:p14="http://schemas.microsoft.com/office/powerpoint/2010/main" val="1988198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023674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8" r:id="rId8"/>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hyperlink" Target="https://www.ludgate.i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www.rdj.ie/" TargetMode="External"/><Relationship Id="rId3" Type="http://schemas.openxmlformats.org/officeDocument/2006/relationships/hyperlink" Target="https://www.ludgate.ie/opportunities-in-a-climate-neutral-environment/" TargetMode="External"/><Relationship Id="rId7" Type="http://schemas.openxmlformats.org/officeDocument/2006/relationships/hyperlink" Target="https://siro.ie/?gclid=Cj0KCQiAieWOBhCYARIsANcOw0xV8jGtgiAaISAZ1Eo099xOQ3-CPUOOG7UNvwKeWwaV9Uh5DEeQ6poaAmfXEALw_wcB"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hyperlink" Target="https://www.corkcoco.ie/en" TargetMode="External"/><Relationship Id="rId5" Type="http://schemas.openxmlformats.org/officeDocument/2006/relationships/hyperlink" Target="enterpriseireland.com" TargetMode="External"/><Relationship Id="rId4" Type="http://schemas.openxmlformats.org/officeDocument/2006/relationships/hyperlink" Target="nexalus.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0903C9-246B-7E47-B2BA-D373B7DE169D}"/>
              </a:ext>
            </a:extLst>
          </p:cNvPr>
          <p:cNvSpPr>
            <a:spLocks noGrp="1"/>
          </p:cNvSpPr>
          <p:nvPr>
            <p:ph type="body" sz="quarter" idx="11"/>
          </p:nvPr>
        </p:nvSpPr>
        <p:spPr/>
        <p:txBody>
          <a:bodyPr/>
          <a:lstStyle/>
          <a:p>
            <a:r>
              <a:rPr lang="en-US" dirty="0"/>
              <a:t>LUDGATE</a:t>
            </a:r>
          </a:p>
        </p:txBody>
      </p:sp>
      <p:sp>
        <p:nvSpPr>
          <p:cNvPr id="4" name="Text Placeholder 3">
            <a:extLst>
              <a:ext uri="{FF2B5EF4-FFF2-40B4-BE49-F238E27FC236}">
                <a16:creationId xmlns:a16="http://schemas.microsoft.com/office/drawing/2014/main" id="{F483C1C9-1C14-B74D-BCAD-C43C4168025C}"/>
              </a:ext>
            </a:extLst>
          </p:cNvPr>
          <p:cNvSpPr>
            <a:spLocks noGrp="1"/>
          </p:cNvSpPr>
          <p:nvPr>
            <p:ph type="body" sz="quarter" idx="32"/>
          </p:nvPr>
        </p:nvSpPr>
        <p:spPr>
          <a:xfrm>
            <a:off x="508001" y="6472621"/>
            <a:ext cx="6727190" cy="3582618"/>
          </a:xfrm>
        </p:spPr>
        <p:txBody>
          <a:bodyPr>
            <a:normAutofit lnSpcReduction="10000"/>
          </a:bodyPr>
          <a:lstStyle/>
          <a:p>
            <a:r>
              <a:rPr lang="en-IE" dirty="0"/>
              <a:t>The Ludgate of Skibbereen, in the rural south of Ireland has been described as a pioneering rural digitalization project in Ireland since it opened its doors in 2016.  Housed in a former bakery in the previously retail and </a:t>
            </a:r>
            <a:r>
              <a:rPr lang="en-IE" dirty="0" err="1"/>
              <a:t>agri</a:t>
            </a:r>
            <a:r>
              <a:rPr lang="en-IE" dirty="0"/>
              <a:t> dominated economy of Skibbereen, the Ludgate provides the local community with ultra fast connection speeds and a place to work and share ideas. </a:t>
            </a:r>
          </a:p>
          <a:p>
            <a:endParaRPr lang="en-IE" dirty="0"/>
          </a:p>
          <a:p>
            <a:r>
              <a:rPr lang="en-IE" dirty="0"/>
              <a:t>The Hub has space for 75 workers providing hot-desking, meeting rooms, private offices and student workspaces.  The Ludgate provides the opportunity for workers who would traditionally have to commute to Cork City to work remotely.  </a:t>
            </a:r>
            <a:r>
              <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Ludgate's goal is to facilitate the creation and evolution of start ups by providing them with the physical space and facilities from which to base their company. Along with their regular tenants, the </a:t>
            </a:r>
            <a:r>
              <a:rPr kumimoji="0" lang="en-IE"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ludgate</a:t>
            </a:r>
            <a:r>
              <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also run a number of education programmes, entrepreneur/start-up programmes, and host events. </a:t>
            </a:r>
          </a:p>
          <a:p>
            <a:endPar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r>
              <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As a future focused rural digital hub, the </a:t>
            </a:r>
            <a:r>
              <a:rPr kumimoji="0" lang="en-IE"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ludgate</a:t>
            </a:r>
            <a:r>
              <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are always looking to prepare the local community for the jobs of tomorrow.  The Ludgate's vision is to help support education so that it is relevant to the needs of 21st Century learners, educators and organisations.  The aim of the education programme is to graduate a greater number of students from west cork to STEM degree programmes leading to job placement and rural regeneration. </a:t>
            </a:r>
          </a:p>
          <a:p>
            <a:endPar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r>
              <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Ludgate's start-up ecosystem has a strong reputation of being diverse, welcoming and accessible.  The Ludgate utilises strategic partnerships with corporates, academia and investors that help grow the budding new businesses of the community.  The Ludgate runs internship programmes, mentor hours and is launching the propeller series which is a series that interviews experts and provides insights for entrepreneurs in the area. </a:t>
            </a:r>
          </a:p>
          <a:p>
            <a:endPar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r>
              <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As a key player in the community of Skibbereen, the Ludgate also hosts a number of events highlighting different areas of interest to the community.  Along with their own exhibitions and events, the Ludgate also makes their facilities available to organisations which can be used for conferences, training days, ideation days, workshops and festivals</a:t>
            </a:r>
          </a:p>
          <a:p>
            <a:endParaRPr lang="en-IE" dirty="0"/>
          </a:p>
          <a:p>
            <a:endParaRPr lang="en-US" dirty="0"/>
          </a:p>
          <a:p>
            <a:endParaRPr lang="en-US" dirty="0"/>
          </a:p>
        </p:txBody>
      </p:sp>
      <p:sp>
        <p:nvSpPr>
          <p:cNvPr id="5" name="Text Placeholder 4">
            <a:extLst>
              <a:ext uri="{FF2B5EF4-FFF2-40B4-BE49-F238E27FC236}">
                <a16:creationId xmlns:a16="http://schemas.microsoft.com/office/drawing/2014/main" id="{2DF29355-A474-164A-8F24-21568EE1B28D}"/>
              </a:ext>
            </a:extLst>
          </p:cNvPr>
          <p:cNvSpPr>
            <a:spLocks noGrp="1"/>
          </p:cNvSpPr>
          <p:nvPr>
            <p:ph type="body" sz="quarter" idx="58"/>
          </p:nvPr>
        </p:nvSpPr>
        <p:spPr/>
        <p:txBody>
          <a:bodyPr/>
          <a:lstStyle/>
          <a:p>
            <a:r>
              <a:rPr lang="en-US" dirty="0"/>
              <a:t>Company Name</a:t>
            </a:r>
          </a:p>
        </p:txBody>
      </p:sp>
      <p:sp>
        <p:nvSpPr>
          <p:cNvPr id="6" name="Text Placeholder 5">
            <a:extLst>
              <a:ext uri="{FF2B5EF4-FFF2-40B4-BE49-F238E27FC236}">
                <a16:creationId xmlns:a16="http://schemas.microsoft.com/office/drawing/2014/main" id="{94CC215A-6CAF-F740-9EB3-41B54EF2E2C1}"/>
              </a:ext>
            </a:extLst>
          </p:cNvPr>
          <p:cNvSpPr>
            <a:spLocks noGrp="1"/>
          </p:cNvSpPr>
          <p:nvPr>
            <p:ph type="body" sz="quarter" idx="59"/>
          </p:nvPr>
        </p:nvSpPr>
        <p:spPr>
          <a:xfrm>
            <a:off x="479913" y="3797816"/>
            <a:ext cx="3719156" cy="348400"/>
          </a:xfrm>
        </p:spPr>
        <p:txBody>
          <a:bodyPr/>
          <a:lstStyle/>
          <a:p>
            <a:r>
              <a:rPr lang="en-US" dirty="0"/>
              <a:t>Ludgate Skibbereen </a:t>
            </a:r>
          </a:p>
        </p:txBody>
      </p:sp>
      <p:sp>
        <p:nvSpPr>
          <p:cNvPr id="7" name="Text Placeholder 6">
            <a:extLst>
              <a:ext uri="{FF2B5EF4-FFF2-40B4-BE49-F238E27FC236}">
                <a16:creationId xmlns:a16="http://schemas.microsoft.com/office/drawing/2014/main" id="{A3A06D0A-04AB-4944-B7E1-CE1DD976E461}"/>
              </a:ext>
            </a:extLst>
          </p:cNvPr>
          <p:cNvSpPr>
            <a:spLocks noGrp="1"/>
          </p:cNvSpPr>
          <p:nvPr>
            <p:ph type="body" sz="quarter" idx="60"/>
          </p:nvPr>
        </p:nvSpPr>
        <p:spPr/>
        <p:txBody>
          <a:bodyPr/>
          <a:lstStyle/>
          <a:p>
            <a:r>
              <a:rPr lang="en-US" dirty="0"/>
              <a:t>Date of Interview</a:t>
            </a:r>
          </a:p>
        </p:txBody>
      </p:sp>
      <p:sp>
        <p:nvSpPr>
          <p:cNvPr id="8" name="Text Placeholder 7">
            <a:extLst>
              <a:ext uri="{FF2B5EF4-FFF2-40B4-BE49-F238E27FC236}">
                <a16:creationId xmlns:a16="http://schemas.microsoft.com/office/drawing/2014/main" id="{52EB6B99-F7E7-F44A-9AF0-C9D7034B88FD}"/>
              </a:ext>
            </a:extLst>
          </p:cNvPr>
          <p:cNvSpPr>
            <a:spLocks noGrp="1"/>
          </p:cNvSpPr>
          <p:nvPr>
            <p:ph type="body" sz="quarter" idx="61"/>
          </p:nvPr>
        </p:nvSpPr>
        <p:spPr/>
        <p:txBody>
          <a:bodyPr/>
          <a:lstStyle/>
          <a:p>
            <a:r>
              <a:rPr lang="en-US" dirty="0"/>
              <a:t>06.08.21 via Video Interview </a:t>
            </a:r>
          </a:p>
        </p:txBody>
      </p:sp>
      <p:sp>
        <p:nvSpPr>
          <p:cNvPr id="9" name="Text Placeholder 8">
            <a:extLst>
              <a:ext uri="{FF2B5EF4-FFF2-40B4-BE49-F238E27FC236}">
                <a16:creationId xmlns:a16="http://schemas.microsoft.com/office/drawing/2014/main" id="{04B0A19C-C24C-094D-B9F6-61BF132B262D}"/>
              </a:ext>
            </a:extLst>
          </p:cNvPr>
          <p:cNvSpPr>
            <a:spLocks noGrp="1"/>
          </p:cNvSpPr>
          <p:nvPr>
            <p:ph type="body" sz="quarter" idx="62"/>
          </p:nvPr>
        </p:nvSpPr>
        <p:spPr/>
        <p:txBody>
          <a:bodyPr/>
          <a:lstStyle/>
          <a:p>
            <a:r>
              <a:rPr lang="en-US" dirty="0"/>
              <a:t>Contact Person</a:t>
            </a:r>
          </a:p>
        </p:txBody>
      </p:sp>
      <p:sp>
        <p:nvSpPr>
          <p:cNvPr id="10" name="Text Placeholder 9">
            <a:extLst>
              <a:ext uri="{FF2B5EF4-FFF2-40B4-BE49-F238E27FC236}">
                <a16:creationId xmlns:a16="http://schemas.microsoft.com/office/drawing/2014/main" id="{507F3D4A-6191-224B-BD7F-C0FFDC009DB0}"/>
              </a:ext>
            </a:extLst>
          </p:cNvPr>
          <p:cNvSpPr>
            <a:spLocks noGrp="1"/>
          </p:cNvSpPr>
          <p:nvPr>
            <p:ph type="body" sz="quarter" idx="63"/>
          </p:nvPr>
        </p:nvSpPr>
        <p:spPr/>
        <p:txBody>
          <a:bodyPr/>
          <a:lstStyle/>
          <a:p>
            <a:r>
              <a:rPr lang="en-US" dirty="0"/>
              <a:t>Kieran Collins, Education Innovation Manager</a:t>
            </a:r>
          </a:p>
        </p:txBody>
      </p:sp>
      <p:sp>
        <p:nvSpPr>
          <p:cNvPr id="11" name="Text Placeholder 10">
            <a:extLst>
              <a:ext uri="{FF2B5EF4-FFF2-40B4-BE49-F238E27FC236}">
                <a16:creationId xmlns:a16="http://schemas.microsoft.com/office/drawing/2014/main" id="{E14989D5-0230-5C47-8142-8E9DC8A78ED4}"/>
              </a:ext>
            </a:extLst>
          </p:cNvPr>
          <p:cNvSpPr>
            <a:spLocks noGrp="1"/>
          </p:cNvSpPr>
          <p:nvPr>
            <p:ph type="body" sz="quarter" idx="64"/>
          </p:nvPr>
        </p:nvSpPr>
        <p:spPr/>
        <p:txBody>
          <a:bodyPr/>
          <a:lstStyle/>
          <a:p>
            <a:r>
              <a:rPr lang="en-US" dirty="0"/>
              <a:t>Email</a:t>
            </a:r>
          </a:p>
        </p:txBody>
      </p:sp>
      <p:sp>
        <p:nvSpPr>
          <p:cNvPr id="12" name="Text Placeholder 11">
            <a:extLst>
              <a:ext uri="{FF2B5EF4-FFF2-40B4-BE49-F238E27FC236}">
                <a16:creationId xmlns:a16="http://schemas.microsoft.com/office/drawing/2014/main" id="{ECC7D563-6E5D-B348-B050-5B3C32402AFA}"/>
              </a:ext>
            </a:extLst>
          </p:cNvPr>
          <p:cNvSpPr>
            <a:spLocks noGrp="1"/>
          </p:cNvSpPr>
          <p:nvPr>
            <p:ph type="body" sz="quarter" idx="65"/>
          </p:nvPr>
        </p:nvSpPr>
        <p:spPr/>
        <p:txBody>
          <a:bodyPr/>
          <a:lstStyle/>
          <a:p>
            <a:r>
              <a:rPr lang="en-US" dirty="0"/>
              <a:t>Kieran@ludgate.ie</a:t>
            </a:r>
          </a:p>
        </p:txBody>
      </p:sp>
      <p:sp>
        <p:nvSpPr>
          <p:cNvPr id="13" name="Slide Number Placeholder 12">
            <a:extLst>
              <a:ext uri="{FF2B5EF4-FFF2-40B4-BE49-F238E27FC236}">
                <a16:creationId xmlns:a16="http://schemas.microsoft.com/office/drawing/2014/main" id="{5EEE723D-0BA6-7C4A-B64F-9344B2DD152B}"/>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1</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pic>
        <p:nvPicPr>
          <p:cNvPr id="26" name="Picture Placeholder 25">
            <a:extLst>
              <a:ext uri="{FF2B5EF4-FFF2-40B4-BE49-F238E27FC236}">
                <a16:creationId xmlns:a16="http://schemas.microsoft.com/office/drawing/2014/main" id="{D6263DC2-4C22-D44E-A622-FFA45A338AE5}"/>
              </a:ext>
            </a:extLst>
          </p:cNvPr>
          <p:cNvPicPr>
            <a:picLocks noGrp="1" noChangeAspect="1"/>
          </p:cNvPicPr>
          <p:nvPr>
            <p:ph type="pic" sz="quarter" idx="56"/>
          </p:nvPr>
        </p:nvPicPr>
        <p:blipFill>
          <a:blip r:embed="rId2"/>
          <a:srcRect l="14872" r="14872"/>
          <a:stretch/>
        </p:blipFill>
        <p:spPr>
          <a:xfrm>
            <a:off x="4928344" y="4285284"/>
            <a:ext cx="2648788" cy="1685456"/>
          </a:xfrm>
        </p:spPr>
      </p:pic>
      <p:pic>
        <p:nvPicPr>
          <p:cNvPr id="28" name="Picture Placeholder 27">
            <a:extLst>
              <a:ext uri="{FF2B5EF4-FFF2-40B4-BE49-F238E27FC236}">
                <a16:creationId xmlns:a16="http://schemas.microsoft.com/office/drawing/2014/main" id="{B18F9324-E5CD-3D40-B278-8AFF1152A4C1}"/>
              </a:ext>
            </a:extLst>
          </p:cNvPr>
          <p:cNvPicPr>
            <a:picLocks noGrp="1" noChangeAspect="1"/>
          </p:cNvPicPr>
          <p:nvPr>
            <p:ph type="pic" sz="quarter" idx="17"/>
          </p:nvPr>
        </p:nvPicPr>
        <p:blipFill>
          <a:blip r:embed="rId3"/>
          <a:srcRect t="23675" b="23675"/>
          <a:stretch/>
        </p:blipFill>
        <p:spPr>
          <a:xfrm>
            <a:off x="2239993" y="140011"/>
            <a:ext cx="5337139" cy="2248015"/>
          </a:xfrm>
        </p:spPr>
      </p:pic>
      <p:grpSp>
        <p:nvGrpSpPr>
          <p:cNvPr id="20" name="Group 19">
            <a:extLst>
              <a:ext uri="{FF2B5EF4-FFF2-40B4-BE49-F238E27FC236}">
                <a16:creationId xmlns:a16="http://schemas.microsoft.com/office/drawing/2014/main" id="{5D357A13-382B-B243-859A-539A3C721959}"/>
              </a:ext>
            </a:extLst>
          </p:cNvPr>
          <p:cNvGrpSpPr/>
          <p:nvPr/>
        </p:nvGrpSpPr>
        <p:grpSpPr>
          <a:xfrm>
            <a:off x="4225123" y="5147391"/>
            <a:ext cx="940579" cy="832733"/>
            <a:chOff x="3932088" y="3269513"/>
            <a:chExt cx="940579" cy="832733"/>
          </a:xfrm>
        </p:grpSpPr>
        <p:sp>
          <p:nvSpPr>
            <p:cNvPr id="22" name="Freeform 21">
              <a:extLst>
                <a:ext uri="{FF2B5EF4-FFF2-40B4-BE49-F238E27FC236}">
                  <a16:creationId xmlns:a16="http://schemas.microsoft.com/office/drawing/2014/main" id="{CA06B990-3576-4F4F-9A19-DBB7F3CAA687}"/>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1A3AB058-F67F-4943-BA56-86D5CC93578D}"/>
                </a:ext>
              </a:extLst>
            </p:cNvPr>
            <p:cNvSpPr/>
            <p:nvPr/>
          </p:nvSpPr>
          <p:spPr>
            <a:xfrm rot="585404">
              <a:off x="3932088" y="3479589"/>
              <a:ext cx="940579" cy="473528"/>
            </a:xfrm>
            <a:prstGeom prst="rect">
              <a:avLst/>
            </a:prstGeom>
          </p:spPr>
          <p:txBody>
            <a:bodyPr wrap="none">
              <a:spAutoFit/>
            </a:bodyPr>
            <a:lstStyle/>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pic>
        <p:nvPicPr>
          <p:cNvPr id="25" name="Picture 24">
            <a:extLst>
              <a:ext uri="{FF2B5EF4-FFF2-40B4-BE49-F238E27FC236}">
                <a16:creationId xmlns:a16="http://schemas.microsoft.com/office/drawing/2014/main" id="{C3B1F34A-04BF-064D-A7BE-031CA957B45F}"/>
              </a:ext>
            </a:extLst>
          </p:cNvPr>
          <p:cNvPicPr/>
          <p:nvPr/>
        </p:nvPicPr>
        <p:blipFill>
          <a:blip r:embed="rId5"/>
          <a:srcRect/>
          <a:stretch/>
        </p:blipFill>
        <p:spPr bwMode="auto">
          <a:xfrm>
            <a:off x="5605934" y="3575414"/>
            <a:ext cx="1473828" cy="348877"/>
          </a:xfrm>
          <a:prstGeom prst="rect">
            <a:avLst/>
          </a:prstGeom>
          <a:noFill/>
          <a:ln>
            <a:noFill/>
          </a:ln>
        </p:spPr>
      </p:pic>
      <p:grpSp>
        <p:nvGrpSpPr>
          <p:cNvPr id="29" name="Graphic 791">
            <a:extLst>
              <a:ext uri="{FF2B5EF4-FFF2-40B4-BE49-F238E27FC236}">
                <a16:creationId xmlns:a16="http://schemas.microsoft.com/office/drawing/2014/main" id="{0ECA0C91-6268-4947-8931-E87A8CCE7DE9}"/>
              </a:ext>
            </a:extLst>
          </p:cNvPr>
          <p:cNvGrpSpPr>
            <a:grpSpLocks noChangeAspect="1"/>
          </p:cNvGrpSpPr>
          <p:nvPr/>
        </p:nvGrpSpPr>
        <p:grpSpPr>
          <a:xfrm>
            <a:off x="508001" y="2954365"/>
            <a:ext cx="572400" cy="572400"/>
            <a:chOff x="3716525" y="3126196"/>
            <a:chExt cx="960078" cy="960078"/>
          </a:xfrm>
        </p:grpSpPr>
        <p:sp>
          <p:nvSpPr>
            <p:cNvPr id="30" name="Freeform 29">
              <a:extLst>
                <a:ext uri="{FF2B5EF4-FFF2-40B4-BE49-F238E27FC236}">
                  <a16:creationId xmlns:a16="http://schemas.microsoft.com/office/drawing/2014/main" id="{8CF8BC74-E97C-F44B-9E83-2946CECF7463}"/>
                </a:ext>
              </a:extLst>
            </p:cNvPr>
            <p:cNvSpPr/>
            <p:nvPr/>
          </p:nvSpPr>
          <p:spPr>
            <a:xfrm>
              <a:off x="3716525" y="3126196"/>
              <a:ext cx="960078" cy="960078"/>
            </a:xfrm>
            <a:custGeom>
              <a:avLst/>
              <a:gdLst>
                <a:gd name="connsiteX0" fmla="*/ 480040 w 960078"/>
                <a:gd name="connsiteY0" fmla="*/ 960079 h 960078"/>
                <a:gd name="connsiteX1" fmla="*/ 960079 w 960078"/>
                <a:gd name="connsiteY1" fmla="*/ 480039 h 960078"/>
                <a:gd name="connsiteX2" fmla="*/ 480040 w 960078"/>
                <a:gd name="connsiteY2" fmla="*/ 0 h 960078"/>
                <a:gd name="connsiteX3" fmla="*/ 0 w 960078"/>
                <a:gd name="connsiteY3" fmla="*/ 480039 h 960078"/>
                <a:gd name="connsiteX4" fmla="*/ 480040 w 960078"/>
                <a:gd name="connsiteY4" fmla="*/ 960079 h 960078"/>
                <a:gd name="connsiteX5" fmla="*/ 480040 w 960078"/>
                <a:gd name="connsiteY5" fmla="*/ 960079 h 96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078" h="960078">
                  <a:moveTo>
                    <a:pt x="480040" y="960079"/>
                  </a:moveTo>
                  <a:cubicBezTo>
                    <a:pt x="745573" y="960079"/>
                    <a:pt x="960079" y="745573"/>
                    <a:pt x="960079" y="480039"/>
                  </a:cubicBezTo>
                  <a:cubicBezTo>
                    <a:pt x="960079" y="214506"/>
                    <a:pt x="745573" y="0"/>
                    <a:pt x="480040" y="0"/>
                  </a:cubicBezTo>
                  <a:cubicBezTo>
                    <a:pt x="215451" y="0"/>
                    <a:pt x="0" y="214506"/>
                    <a:pt x="0" y="480039"/>
                  </a:cubicBezTo>
                  <a:cubicBezTo>
                    <a:pt x="0" y="745573"/>
                    <a:pt x="215451" y="960079"/>
                    <a:pt x="480040" y="960079"/>
                  </a:cubicBezTo>
                  <a:lnTo>
                    <a:pt x="480040" y="960079"/>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1" name="Freeform 30">
              <a:extLst>
                <a:ext uri="{FF2B5EF4-FFF2-40B4-BE49-F238E27FC236}">
                  <a16:creationId xmlns:a16="http://schemas.microsoft.com/office/drawing/2014/main" id="{83BF3319-0CD0-0F40-A217-D8986A0821BB}"/>
                </a:ext>
              </a:extLst>
            </p:cNvPr>
            <p:cNvSpPr/>
            <p:nvPr/>
          </p:nvSpPr>
          <p:spPr>
            <a:xfrm>
              <a:off x="3790232" y="3272665"/>
              <a:ext cx="173872" cy="667141"/>
            </a:xfrm>
            <a:custGeom>
              <a:avLst/>
              <a:gdLst>
                <a:gd name="connsiteX0" fmla="*/ 173872 w 173872"/>
                <a:gd name="connsiteY0" fmla="*/ 667141 h 667141"/>
                <a:gd name="connsiteX1" fmla="*/ 173872 w 173872"/>
                <a:gd name="connsiteY1" fmla="*/ 0 h 667141"/>
                <a:gd name="connsiteX2" fmla="*/ 0 w 173872"/>
                <a:gd name="connsiteY2" fmla="*/ 333571 h 667141"/>
                <a:gd name="connsiteX3" fmla="*/ 173872 w 173872"/>
                <a:gd name="connsiteY3" fmla="*/ 667141 h 667141"/>
                <a:gd name="connsiteX4" fmla="*/ 173872 w 173872"/>
                <a:gd name="connsiteY4" fmla="*/ 667141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2" h="667141">
                  <a:moveTo>
                    <a:pt x="173872" y="667141"/>
                  </a:moveTo>
                  <a:lnTo>
                    <a:pt x="173872" y="0"/>
                  </a:lnTo>
                  <a:cubicBezTo>
                    <a:pt x="68982" y="73707"/>
                    <a:pt x="0" y="195607"/>
                    <a:pt x="0" y="333571"/>
                  </a:cubicBezTo>
                  <a:cubicBezTo>
                    <a:pt x="0" y="471535"/>
                    <a:pt x="68982" y="593434"/>
                    <a:pt x="173872" y="667141"/>
                  </a:cubicBezTo>
                  <a:lnTo>
                    <a:pt x="173872" y="667141"/>
                  </a:lnTo>
                  <a:close/>
                </a:path>
              </a:pathLst>
            </a:custGeom>
            <a:solidFill>
              <a:srgbClr val="3F9A64"/>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2" name="Freeform 31">
              <a:extLst>
                <a:ext uri="{FF2B5EF4-FFF2-40B4-BE49-F238E27FC236}">
                  <a16:creationId xmlns:a16="http://schemas.microsoft.com/office/drawing/2014/main" id="{62381F2C-DB3A-C34F-B82A-AE701828C4B3}"/>
                </a:ext>
              </a:extLst>
            </p:cNvPr>
            <p:cNvSpPr/>
            <p:nvPr/>
          </p:nvSpPr>
          <p:spPr>
            <a:xfrm>
              <a:off x="3965049" y="3199903"/>
              <a:ext cx="463975" cy="812665"/>
            </a:xfrm>
            <a:custGeom>
              <a:avLst/>
              <a:gdLst>
                <a:gd name="connsiteX0" fmla="*/ 227735 w 463975"/>
                <a:gd name="connsiteY0" fmla="*/ 812665 h 812665"/>
                <a:gd name="connsiteX1" fmla="*/ 236240 w 463975"/>
                <a:gd name="connsiteY1" fmla="*/ 812665 h 812665"/>
                <a:gd name="connsiteX2" fmla="*/ 463975 w 463975"/>
                <a:gd name="connsiteY2" fmla="*/ 739903 h 812665"/>
                <a:gd name="connsiteX3" fmla="*/ 463975 w 463975"/>
                <a:gd name="connsiteY3" fmla="*/ 72762 h 812665"/>
                <a:gd name="connsiteX4" fmla="*/ 233405 w 463975"/>
                <a:gd name="connsiteY4" fmla="*/ 0 h 812665"/>
                <a:gd name="connsiteX5" fmla="*/ 230570 w 463975"/>
                <a:gd name="connsiteY5" fmla="*/ 0 h 812665"/>
                <a:gd name="connsiteX6" fmla="*/ 0 w 463975"/>
                <a:gd name="connsiteY6" fmla="*/ 72762 h 812665"/>
                <a:gd name="connsiteX7" fmla="*/ 0 w 463975"/>
                <a:gd name="connsiteY7" fmla="*/ 739903 h 812665"/>
                <a:gd name="connsiteX8" fmla="*/ 227735 w 463975"/>
                <a:gd name="connsiteY8" fmla="*/ 812665 h 812665"/>
                <a:gd name="connsiteX9" fmla="*/ 227735 w 463975"/>
                <a:gd name="connsiteY9" fmla="*/ 812665 h 812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975" h="812665">
                  <a:moveTo>
                    <a:pt x="227735" y="812665"/>
                  </a:moveTo>
                  <a:lnTo>
                    <a:pt x="236240" y="812665"/>
                  </a:lnTo>
                  <a:cubicBezTo>
                    <a:pt x="321286" y="811720"/>
                    <a:pt x="399718" y="785261"/>
                    <a:pt x="463975" y="739903"/>
                  </a:cubicBezTo>
                  <a:lnTo>
                    <a:pt x="463975" y="72762"/>
                  </a:lnTo>
                  <a:cubicBezTo>
                    <a:pt x="398773" y="27404"/>
                    <a:pt x="319396" y="0"/>
                    <a:pt x="233405" y="0"/>
                  </a:cubicBezTo>
                  <a:lnTo>
                    <a:pt x="230570" y="0"/>
                  </a:lnTo>
                  <a:cubicBezTo>
                    <a:pt x="144579" y="0"/>
                    <a:pt x="65202" y="27404"/>
                    <a:pt x="0" y="72762"/>
                  </a:cubicBezTo>
                  <a:lnTo>
                    <a:pt x="0" y="739903"/>
                  </a:lnTo>
                  <a:cubicBezTo>
                    <a:pt x="64257" y="785261"/>
                    <a:pt x="142689" y="811720"/>
                    <a:pt x="227735" y="812665"/>
                  </a:cubicBezTo>
                  <a:lnTo>
                    <a:pt x="227735" y="812665"/>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3" name="Freeform 32">
              <a:extLst>
                <a:ext uri="{FF2B5EF4-FFF2-40B4-BE49-F238E27FC236}">
                  <a16:creationId xmlns:a16="http://schemas.microsoft.com/office/drawing/2014/main" id="{FF3F19C8-829F-7842-82E8-19E7CDF6B31A}"/>
                </a:ext>
              </a:extLst>
            </p:cNvPr>
            <p:cNvSpPr/>
            <p:nvPr/>
          </p:nvSpPr>
          <p:spPr>
            <a:xfrm>
              <a:off x="4429024" y="3272665"/>
              <a:ext cx="173882" cy="667141"/>
            </a:xfrm>
            <a:custGeom>
              <a:avLst/>
              <a:gdLst>
                <a:gd name="connsiteX0" fmla="*/ 0 w 173882"/>
                <a:gd name="connsiteY0" fmla="*/ 0 h 667141"/>
                <a:gd name="connsiteX1" fmla="*/ 0 w 173882"/>
                <a:gd name="connsiteY1" fmla="*/ 667141 h 667141"/>
                <a:gd name="connsiteX2" fmla="*/ 173872 w 173882"/>
                <a:gd name="connsiteY2" fmla="*/ 333571 h 667141"/>
                <a:gd name="connsiteX3" fmla="*/ 0 w 173882"/>
                <a:gd name="connsiteY3" fmla="*/ 0 h 667141"/>
                <a:gd name="connsiteX4" fmla="*/ 0 w 173882"/>
                <a:gd name="connsiteY4" fmla="*/ 0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2" h="667141">
                  <a:moveTo>
                    <a:pt x="0" y="0"/>
                  </a:moveTo>
                  <a:lnTo>
                    <a:pt x="0" y="667141"/>
                  </a:lnTo>
                  <a:cubicBezTo>
                    <a:pt x="104890" y="593434"/>
                    <a:pt x="173872" y="471535"/>
                    <a:pt x="173872" y="333571"/>
                  </a:cubicBezTo>
                  <a:cubicBezTo>
                    <a:pt x="174817" y="195607"/>
                    <a:pt x="105835" y="73707"/>
                    <a:pt x="0" y="0"/>
                  </a:cubicBezTo>
                  <a:lnTo>
                    <a:pt x="0" y="0"/>
                  </a:lnTo>
                  <a:close/>
                </a:path>
              </a:pathLst>
            </a:custGeom>
            <a:solidFill>
              <a:srgbClr val="ED7E46"/>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3168017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2</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5" y="1126257"/>
            <a:ext cx="3566031"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b="0" dirty="0">
                <a:solidFill>
                  <a:schemeClr val="tx1"/>
                </a:solidFill>
              </a:rPr>
              <a:t>(</a:t>
            </a:r>
            <a:r>
              <a:rPr lang="en-US" b="0" dirty="0" err="1">
                <a:solidFill>
                  <a:schemeClr val="tx1"/>
                </a:solidFill>
              </a:rPr>
              <a:t>eg</a:t>
            </a:r>
            <a:r>
              <a:rPr lang="en-US" b="0" dirty="0">
                <a:solidFill>
                  <a:schemeClr val="tx1"/>
                </a:solidFill>
              </a:rPr>
              <a:t> tenants, students, members of the public </a:t>
            </a:r>
            <a:r>
              <a:rPr lang="en-US" b="0" dirty="0" err="1">
                <a:solidFill>
                  <a:schemeClr val="tx1"/>
                </a:solidFill>
              </a:rPr>
              <a:t>etc</a:t>
            </a:r>
            <a:r>
              <a:rPr lang="en-US"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345755" y="3786349"/>
            <a:ext cx="3143631" cy="403361"/>
          </a:xfrm>
        </p:spPr>
        <p:txBody>
          <a:bodyPr/>
          <a:lstStyle/>
          <a:p>
            <a:r>
              <a:rPr lang="en-GB" sz="1500" b="1" dirty="0">
                <a:solidFill>
                  <a:srgbClr val="297239"/>
                </a:solidFill>
              </a:rPr>
              <a:t>WITHIN  LAST </a:t>
            </a:r>
            <a:r>
              <a:rPr lang="en-GB" sz="1500" b="1" dirty="0">
                <a:solidFill>
                  <a:srgbClr val="84BA41"/>
                </a:solidFill>
              </a:rPr>
              <a:t>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32320" y="4976751"/>
            <a:ext cx="2932383" cy="1200896"/>
          </a:xfrm>
        </p:spPr>
        <p:txBody>
          <a:bodyPr/>
          <a:lstStyle/>
          <a:p>
            <a:r>
              <a:rPr lang="en-US" dirty="0"/>
              <a:t>Local Enterprise/ Education/ Community Development</a:t>
            </a:r>
          </a:p>
          <a:p>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072099"/>
            <a:ext cx="3309885" cy="376719"/>
          </a:xfrm>
        </p:spPr>
        <p:txBody>
          <a:bodyPr/>
          <a:lstStyle/>
          <a:p>
            <a:r>
              <a:rPr lang="en-US" dirty="0"/>
              <a:t>Remote workers / SMEs / Start-Ups </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4 </a:t>
            </a:r>
            <a:r>
              <a:rPr lang="en-US" sz="1500" dirty="0"/>
              <a:t>FULL-TIME 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02349" y="3004416"/>
            <a:ext cx="3358535" cy="376895"/>
          </a:xfrm>
        </p:spPr>
        <p:txBody>
          <a:bodyPr/>
          <a:lstStyle/>
          <a:p>
            <a:pPr>
              <a:tabLst>
                <a:tab pos="969963" algn="l"/>
              </a:tabLst>
            </a:pPr>
            <a:r>
              <a:rPr lang="en-GB" sz="1500" dirty="0"/>
              <a:t>                    </a:t>
            </a:r>
            <a:r>
              <a:rPr lang="en-GB" sz="4000" dirty="0">
                <a:solidFill>
                  <a:srgbClr val="84BA41"/>
                </a:solidFill>
              </a:rPr>
              <a:t>50</a:t>
            </a:r>
            <a:r>
              <a:rPr lang="en-GB" sz="1500" dirty="0"/>
              <a:t> PEOPLE WEEKLY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414663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502183"/>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5949986"/>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GOOD PRACTICES</a:t>
            </a:r>
            <a:endParaRPr kumimoji="0" lang="en-US"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839399"/>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IS YOUR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VISION AND STRATEGY</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RELATED TO SUSTAINABLE DEVELOPMENT/CLIMATE ACTIONS?</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526654"/>
            <a:ext cx="5910006" cy="203740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Ludgate was founded on the vision of sustaining the area of West Cork by preparing for jobs of the future. The Ludgate's goal is to facilitate the creation and evolution of start ups by providing them with the physical space and facilities from which to base their company. Ludgate provides a connection between Entrepreneurs, Investors and Institutions so they can build a better future for West Cork enabling start ups to succeed through the challenging ideation stage through to growth.  Rural regeneration is hugely important for sustaining the economy and they achieve these goals through: </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28600" marR="0" lvl="0" indent="-228600" algn="just" defTabSz="2072941"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Offering facilities with digital connectivity, closing the digital divide between rural and urban by equipping our cluster schools with the technology and learning platforms to develop STEM skillsets in our young.</a:t>
            </a:r>
          </a:p>
          <a:p>
            <a:pPr marL="228600" marR="0" lvl="0" indent="-228600" algn="just" defTabSz="2072941"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Supporting Employment and Careers in Rural Areas through advertising employment opportunities and operating as a bridge between the employment seeker and the employer.</a:t>
            </a:r>
          </a:p>
          <a:p>
            <a:pPr marL="228600" marR="0" lvl="0" indent="-228600" algn="just" defTabSz="2072941"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enhancement of services within West Cork allowing employees to live and work remotely with no impediments to connectivity and the equipment necessary to operate effectively.</a:t>
            </a:r>
          </a:p>
          <a:p>
            <a:pPr marL="228600" marR="0" lvl="0" indent="-228600" algn="just" defTabSz="2072941" rtl="0" eaLnBrk="1" fontAlgn="auto" latinLnBrk="0" hangingPunct="1">
              <a:lnSpc>
                <a:spcPct val="100000"/>
              </a:lnSpc>
              <a:spcBef>
                <a:spcPts val="0"/>
              </a:spcBef>
              <a:spcAft>
                <a:spcPts val="0"/>
              </a:spcAft>
              <a:buClrTx/>
              <a:buSzTx/>
              <a:buFont typeface="+mj-lt"/>
              <a:buAutoNum type="arabicPeriod"/>
              <a:tabLst/>
              <a:defRPr/>
            </a:pPr>
            <a:r>
              <a:rPr lang="en-US" sz="1050" b="0" dirty="0">
                <a:solidFill>
                  <a:prstClr val="black"/>
                </a:solidFill>
                <a:latin typeface="Calibri" panose="020F0502020204030204" pitchFamily="34" charset="0"/>
                <a:cs typeface="Calibri" panose="020F0502020204030204" pitchFamily="34" charset="0"/>
              </a:rPr>
              <a:t>S</a:t>
            </a: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upporting</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our community of West Cork to transition to a Climate Neutral Society through the dissemination of informative events</a:t>
            </a:r>
            <a:endPar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6883610"/>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171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3</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390791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PARTNERS AND STAKEHOLDERS </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WERE INVOLVED? </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3696540"/>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545094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RECEIVE ANY KIND OF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TRAINING OR SUPPORT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REGARDING YOUR ACTIONS? </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5445147"/>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693648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RESULTS</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 DID YOU ACHIEVE ALREADY?</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6769860"/>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632714"/>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ARE YOUR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FUTURE PLANS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AND NEXT STEPS?</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514799"/>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697867"/>
            <a:ext cx="5910006" cy="2030598"/>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Ludgate Hub is a proud ground roots initiative and was started when a group of local stakeholders got together to develop the future of the town.  Assembling a board and from there, using their networks to make the best strategic partnerships in order to build out the digital hub and provide it with the best possible amenities in order to attract enterprising initiatives and individuals.  Instead of constructing from scratch, the Ludgate chose to retrofit a semi-derelict site that previously served as a bakery,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modernising</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 aging site of employment into a hub for jobs of the future. </a:t>
            </a:r>
          </a:p>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As a key player in the community the Hub viewed themselves as more than a digital hub and host cultural events as well as education initiatives.  The Ludgate’s STEM based education and experience initiatives are investing in the future skill base of the area.  The Ludgate uses their expanding network to their advantage and regularly host events on issues of relevance such as the </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hlinkClick r:id="rId3"/>
              </a:rPr>
              <a:t>'opportunities in a climate neutral environment</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which was co-hosted by tenant </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hlinkClick r:id="rId4" action="ppaction://hlinkfile"/>
              </a:rPr>
              <a:t>Nexalus</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ACTIONS</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14105" y="6095535"/>
            <a:ext cx="5910006" cy="765821"/>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lang="en-US" dirty="0">
                <a:latin typeface="Calibri" panose="020F0502020204030204" pitchFamily="34" charset="0"/>
                <a:cs typeface="Calibri" panose="020F0502020204030204" pitchFamily="34" charset="0"/>
              </a:rPr>
              <a:t>As a community led project, the </a:t>
            </a:r>
            <a:r>
              <a:rPr lang="en-US" dirty="0" err="1">
                <a:latin typeface="Calibri" panose="020F0502020204030204" pitchFamily="34" charset="0"/>
                <a:cs typeface="Calibri" panose="020F0502020204030204" pitchFamily="34" charset="0"/>
              </a:rPr>
              <a:t>ludgates</a:t>
            </a:r>
            <a:r>
              <a:rPr lang="en-US" dirty="0">
                <a:latin typeface="Calibri" panose="020F0502020204030204" pitchFamily="34" charset="0"/>
                <a:cs typeface="Calibri" panose="020F0502020204030204" pitchFamily="34" charset="0"/>
              </a:rPr>
              <a:t> operations are supported through their network of stakeholders.  Through this networking approach they gained access to a number of supports.  </a:t>
            </a:r>
            <a:r>
              <a:rPr lang="en-US" dirty="0">
                <a:latin typeface="Calibri" panose="020F0502020204030204" pitchFamily="34" charset="0"/>
                <a:cs typeface="Calibri" panose="020F0502020204030204" pitchFamily="34" charset="0"/>
                <a:hlinkClick r:id="rId5" action="ppaction://hlinkfile"/>
              </a:rPr>
              <a:t>Enterprise Ireland </a:t>
            </a:r>
            <a:r>
              <a:rPr lang="en-US" dirty="0">
                <a:latin typeface="Calibri" panose="020F0502020204030204" pitchFamily="34" charset="0"/>
                <a:cs typeface="Calibri" panose="020F0502020204030204" pitchFamily="34" charset="0"/>
              </a:rPr>
              <a:t>and AIB provided them with the finances needed to retrofit the original and new premises while Vodafone, Siro and the ESB allowed them to achieve high speed connectivity.  </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63930" y="4346729"/>
            <a:ext cx="5910006" cy="1068719"/>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The Ludgate is primarily a community led initiative that started when a group of local businesspeople and stakeholders had the idea of upgrading an old bakery into a digital hub.  Many of these original stakeholders continue to serve on the board and combined with their investment of time and money with the capital from grants and sponsorship they continue to grow the capacity of the Ludgate.  These funders and partners include: </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hlinkClick r:id="rId5" action="ppaction://hlinkfile"/>
              </a:rPr>
              <a:t>Enterprise Ireland</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AIB, Vodafone, Fields of Skibbereen, Google, </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hlinkClick r:id="rId6"/>
              </a:rPr>
              <a:t>Cork County Council</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KPMG, </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hlinkClick r:id="rId7"/>
              </a:rPr>
              <a:t>Siro</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ESB and </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hlinkClick r:id="rId8"/>
              </a:rPr>
              <a:t>Ronan Daly Jermyn</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br>
              <a:rPr lang="en-GB" u="sng" dirty="0">
                <a:solidFill>
                  <a:srgbClr val="1155CC"/>
                </a:solidFill>
                <a:latin typeface="Calibri" panose="020F0502020204030204" pitchFamily="34" charset="0"/>
                <a:ea typeface="Calibri" panose="020F0502020204030204" pitchFamily="34" charset="0"/>
              </a:rPr>
            </a:br>
            <a:endParaRPr lang="en-GB" dirty="0"/>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9186824"/>
            <a:ext cx="5910006" cy="1362514"/>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Ludgate's success has led to a need to expand their footprint.  They have secured funding to move into a secondary school that has been laying vacant.  For this second retrofit there is an increased focus on how they can be more sustainable and are installing PV solar panels as well as EV charging points as part of the planned renovation.  Ludgate 2 is being built to the same high standard of high broadband speeds with an increased focus towards catering for the creative industries with plans to create studios that allow users to record music, podcasts or educational resources. </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7389219"/>
            <a:ext cx="5910006" cy="114977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Ludgate successfully renovated a vacant building, making it energy efficient and providing a space for enterprises and individuals to work, share and create.  Prior to the founding of the Ludgate, West Cork was not deemed a feasible location for digital start-ups, but through the Ludgate's strategic partnerships with SIRO, the Vodafone and ESB joint venture, Skibbereen now has access to ultrafast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fibre</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broadband.  As a rural digital hub, the Ludgate is viewed as an example of what can be achieved throughout Ireland.  The Ludgate has outgrown its initial footprint in just 5 years with funding secured to expand into another vacant building in the community of Skibbereen.</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632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US" dirty="0"/>
              <a:t>Greater access to training for sustainability across a range of topics.  Sustainability training specific to enterprise </a:t>
            </a:r>
            <a:r>
              <a:rPr lang="en-US" dirty="0" err="1"/>
              <a:t>centres</a:t>
            </a:r>
            <a:r>
              <a:rPr lang="en-US" dirty="0"/>
              <a:t>. </a:t>
            </a:r>
            <a:endParaRPr lang="en-GB" dirty="0"/>
          </a:p>
          <a:p>
            <a:pPr marL="228600" lvl="0" indent="-228600" algn="l">
              <a:spcAft>
                <a:spcPts val="300"/>
              </a:spcAft>
              <a:buClr>
                <a:srgbClr val="84BA41"/>
              </a:buClr>
              <a:buFont typeface="+mj-lt"/>
              <a:buAutoNum type="arabicPeriod"/>
            </a:pPr>
            <a:r>
              <a:rPr lang="en-GB" dirty="0"/>
              <a:t>More guidance on how to host your own sustainability workshops with tenants and students. </a:t>
            </a:r>
          </a:p>
          <a:p>
            <a:pPr marL="228600" lvl="0" indent="-228600" algn="l">
              <a:spcAft>
                <a:spcPts val="300"/>
              </a:spcAft>
              <a:buClr>
                <a:srgbClr val="84BA41"/>
              </a:buClr>
              <a:buFont typeface="+mj-lt"/>
              <a:buAutoNum type="arabicPeriod"/>
            </a:pPr>
            <a:r>
              <a:rPr lang="en-GB" dirty="0"/>
              <a:t>There needs to be greater knowledge sharing between enterprise centres and the opportunity to meet and discuss shared issues. </a:t>
            </a:r>
          </a:p>
          <a:p>
            <a:pPr marL="228600" lvl="0" indent="-228600" algn="l">
              <a:spcAft>
                <a:spcPts val="300"/>
              </a:spcAft>
              <a:buClr>
                <a:srgbClr val="84BA41"/>
              </a:buClr>
              <a:buFont typeface="+mj-lt"/>
              <a:buAutoNum type="arabicPeriod"/>
            </a:pPr>
            <a:r>
              <a:rPr lang="en-GB" dirty="0"/>
              <a:t>There is no next step to create momentum after pioneering an education initiative </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Think long-term</a:t>
            </a:r>
          </a:p>
          <a:p>
            <a:pPr marL="228600" lvl="0" indent="-228600" algn="l">
              <a:spcAft>
                <a:spcPts val="300"/>
              </a:spcAft>
              <a:buClr>
                <a:srgbClr val="84BA41"/>
              </a:buClr>
              <a:buFont typeface="+mj-lt"/>
              <a:buAutoNum type="arabicPeriod"/>
            </a:pPr>
            <a:r>
              <a:rPr lang="en-GB" dirty="0" err="1"/>
              <a:t>Utlise</a:t>
            </a:r>
            <a:r>
              <a:rPr lang="en-GB" dirty="0"/>
              <a:t> your network. </a:t>
            </a:r>
          </a:p>
          <a:p>
            <a:pPr lvl="0" algn="l">
              <a:spcAft>
                <a:spcPts val="300"/>
              </a:spcAft>
              <a:buClr>
                <a:srgbClr val="84BA41"/>
              </a:buClr>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Ongoing </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 6 -12 months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 Ongoing</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Ongoing </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Ongoing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
        <p:nvSpPr>
          <p:cNvPr id="29" name="Slide Number Placeholder 1">
            <a:extLst>
              <a:ext uri="{FF2B5EF4-FFF2-40B4-BE49-F238E27FC236}">
                <a16:creationId xmlns:a16="http://schemas.microsoft.com/office/drawing/2014/main" id="{DFEC66E9-3EB6-A84F-B73D-D136ACF4ADF7}"/>
              </a:ext>
            </a:extLst>
          </p:cNvPr>
          <p:cNvSpPr>
            <a:spLocks noGrp="1"/>
          </p:cNvSpPr>
          <p:nvPr>
            <p:ph type="sldNum" sz="quarter" idx="4"/>
          </p:nvPr>
        </p:nvSpPr>
        <p:spPr>
          <a:xfrm>
            <a:off x="6246356" y="10158647"/>
            <a:ext cx="988834" cy="465822"/>
          </a:xfrm>
        </p:spPr>
        <p:txBody>
          <a:bodyPr/>
          <a:lstStyle/>
          <a:p>
            <a:fld id="{CB2079F2-58AF-ED44-82D7-E04B2F6FD686}" type="slidenum">
              <a:rPr lang="en-US" smtClean="0"/>
              <a:pPr/>
              <a:t>4</a:t>
            </a:fld>
            <a:endParaRPr lang="en-US" dirty="0"/>
          </a:p>
        </p:txBody>
      </p:sp>
    </p:spTree>
    <p:extLst>
      <p:ext uri="{BB962C8B-B14F-4D97-AF65-F5344CB8AC3E}">
        <p14:creationId xmlns:p14="http://schemas.microsoft.com/office/powerpoint/2010/main" val="4134770762"/>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5a96bb8c-aa49-4f7e-b12a-1d018b5931c3"/>
    <ds:schemaRef ds:uri="http://purl.org/dc/terms/"/>
    <ds:schemaRef ds:uri="http://schemas.openxmlformats.org/package/2006/metadata/core-properties"/>
    <ds:schemaRef ds:uri="http://schemas.microsoft.com/office/2006/metadata/properties"/>
    <ds:schemaRef ds:uri="http://schemas.microsoft.com/office/2006/documentManagement/types"/>
    <ds:schemaRef ds:uri="bd7d76e0-c20f-457d-a5c3-91e787aaf778"/>
    <ds:schemaRef ds:uri="http://www.w3.org/XML/1998/namespace"/>
    <ds:schemaRef ds:uri="http://purl.org/dc/dcmitype/"/>
  </ds:schemaRefs>
</ds:datastoreItem>
</file>

<file path=customXml/itemProps2.xml><?xml version="1.0" encoding="utf-8"?>
<ds:datastoreItem xmlns:ds="http://schemas.openxmlformats.org/officeDocument/2006/customXml" ds:itemID="{D3B8D75B-F937-4312-92B7-CC5EB4C4C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78528</TotalTime>
  <Words>1565</Words>
  <Application>Microsoft Office PowerPoint</Application>
  <PresentationFormat>Custom</PresentationFormat>
  <Paragraphs>85</Paragraphs>
  <Slides>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Avenir</vt:lpstr>
      <vt:lpstr>Calibri</vt:lpstr>
      <vt:lpstr>Century Schoolbook</vt:lpstr>
      <vt:lpstr>Montserrat</vt:lpstr>
      <vt:lpstr>Poppins</vt:lpstr>
      <vt:lpstr>1_Office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Mark Bolger ( Momentum Consulting )</cp:lastModifiedBy>
  <cp:revision>413</cp:revision>
  <dcterms:created xsi:type="dcterms:W3CDTF">2021-06-15T11:45:52Z</dcterms:created>
  <dcterms:modified xsi:type="dcterms:W3CDTF">2022-11-16T10:19:21Z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