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8" r:id="rId4"/>
  </p:sldMasterIdLst>
  <p:notesMasterIdLst>
    <p:notesMasterId r:id="rId9"/>
  </p:notesMasterIdLst>
  <p:handoutMasterIdLst>
    <p:handoutMasterId r:id="rId10"/>
  </p:handoutMasterIdLst>
  <p:sldIdLst>
    <p:sldId id="1439" r:id="rId5"/>
    <p:sldId id="1444" r:id="rId6"/>
    <p:sldId id="1445" r:id="rId7"/>
    <p:sldId id="1446"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521415D9-36F7-43E2-AB2F-B90AF26B5E84}">
      <p14:sectionLst xmlns:p14="http://schemas.microsoft.com/office/powerpoint/2010/main">
        <p14:section name="Digital Technology for Enterprise Centres" id="{2AED5444-CF50-4671-976A-E09540D1D055}">
          <p14:sldIdLst>
            <p14:sldId id="1439"/>
            <p14:sldId id="1444"/>
            <p14:sldId id="1445"/>
            <p14:sldId id="1446"/>
          </p14:sldIdLst>
        </p14:section>
      </p14:sectionLst>
    </p:ext>
    <p:ext uri="{EFAFB233-063F-42B5-8137-9DF3F51BA10A}">
      <p15:sldGuideLst xmlns:p15="http://schemas.microsoft.com/office/powerpoint/2012/main">
        <p15:guide id="1" orient="horz" pos="3345"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FC022A4-579A-D4FE-3333-9FB9725D3274}" name="Mark Bolger ( Momentum Consulting )" initials="MB(MC)" userId="Mark Bolger ( Momentum Consulting )"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41"/>
    <a:srgbClr val="297239"/>
    <a:srgbClr val="000000"/>
    <a:srgbClr val="D61980"/>
    <a:srgbClr val="FFDE17"/>
    <a:srgbClr val="57A672"/>
    <a:srgbClr val="B2DDC9"/>
    <a:srgbClr val="011E3B"/>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90" autoAdjust="0"/>
    <p:restoredTop sz="94646"/>
  </p:normalViewPr>
  <p:slideViewPr>
    <p:cSldViewPr snapToGrid="0" snapToObjects="1">
      <p:cViewPr varScale="1">
        <p:scale>
          <a:sx n="38" d="100"/>
          <a:sy n="38" d="100"/>
        </p:scale>
        <p:origin x="2344" y="60"/>
      </p:cViewPr>
      <p:guideLst>
        <p:guide orient="horz" pos="3345"/>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75" d="100"/>
          <a:sy n="75" d="100"/>
        </p:scale>
        <p:origin x="293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11/16/2022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11/16/2022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latin typeface="Calibri" panose="020F0502020204030204" pitchFamily="34" charset="0"/>
              <a:cs typeface="Calibri" panose="020F0502020204030204" pitchFamily="34" charset="0"/>
            </a:endParaRPr>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atin typeface="Calibri" panose="020F0502020204030204" pitchFamily="34" charset="0"/>
                <a:cs typeface="Calibri" panose="020F0502020204030204" pitchFamily="34" charset="0"/>
              </a:defRPr>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
        <p:nvSpPr>
          <p:cNvPr id="26" name="Text Box 5">
            <a:extLst>
              <a:ext uri="{FF2B5EF4-FFF2-40B4-BE49-F238E27FC236}">
                <a16:creationId xmlns:a16="http://schemas.microsoft.com/office/drawing/2014/main" id="{F04C784A-E402-A542-8E58-1FE45F7B5545}"/>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93393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
        <p:nvSpPr>
          <p:cNvPr id="19" name="Text Box 5">
            <a:extLst>
              <a:ext uri="{FF2B5EF4-FFF2-40B4-BE49-F238E27FC236}">
                <a16:creationId xmlns:a16="http://schemas.microsoft.com/office/drawing/2014/main" id="{E33B893D-F464-A04D-9766-A86C8D82E4F8}"/>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83846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latin typeface="Calibri" panose="020F0502020204030204" pitchFamily="34" charset="0"/>
              <a:cs typeface="Calibri" panose="020F0502020204030204" pitchFamily="34" charset="0"/>
            </a:endParaRP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
        <p:nvSpPr>
          <p:cNvPr id="12" name="Text Box 5">
            <a:extLst>
              <a:ext uri="{FF2B5EF4-FFF2-40B4-BE49-F238E27FC236}">
                <a16:creationId xmlns:a16="http://schemas.microsoft.com/office/drawing/2014/main" id="{E48BACDB-543D-6043-BF9C-C95D3633D175}"/>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03577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latin typeface="Calibri" panose="020F0502020204030204" pitchFamily="34" charset="0"/>
              <a:cs typeface="Calibri" panose="020F0502020204030204" pitchFamily="34" charset="0"/>
            </a:endParaRP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0" name="Text Box 5">
            <a:extLst>
              <a:ext uri="{FF2B5EF4-FFF2-40B4-BE49-F238E27FC236}">
                <a16:creationId xmlns:a16="http://schemas.microsoft.com/office/drawing/2014/main" id="{DB8B2946-D8AE-2C4F-AE54-3FB4D1D06572}"/>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28257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2" name="Text Box 5">
            <a:extLst>
              <a:ext uri="{FF2B5EF4-FFF2-40B4-BE49-F238E27FC236}">
                <a16:creationId xmlns:a16="http://schemas.microsoft.com/office/drawing/2014/main" id="{C12F0199-4C24-6B4F-A021-5502F295BEF4}"/>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22647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
        <p:nvSpPr>
          <p:cNvPr id="12" name="Text Box 5">
            <a:extLst>
              <a:ext uri="{FF2B5EF4-FFF2-40B4-BE49-F238E27FC236}">
                <a16:creationId xmlns:a16="http://schemas.microsoft.com/office/drawing/2014/main" id="{9B701173-FA2F-034B-9ACE-43AA55B477C0}"/>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2051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latin typeface="Calibri" panose="020F0502020204030204" pitchFamily="34" charset="0"/>
              <a:cs typeface="Calibri" panose="020F0502020204030204" pitchFamily="34" charset="0"/>
            </a:endParaRPr>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ctr">
            <a:noAutofit/>
          </a:bodyPr>
          <a:lstStyle>
            <a:lvl1pPr marL="496888" indent="0" algn="just">
              <a:lnSpc>
                <a:spcPct val="100000"/>
              </a:lnSpc>
              <a:spcBef>
                <a:spcPts val="0"/>
              </a:spcBef>
              <a:buNone/>
              <a:tabLst/>
              <a:defRPr sz="105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
        <p:nvSpPr>
          <p:cNvPr id="33" name="Text Box 5">
            <a:extLst>
              <a:ext uri="{FF2B5EF4-FFF2-40B4-BE49-F238E27FC236}">
                <a16:creationId xmlns:a16="http://schemas.microsoft.com/office/drawing/2014/main" id="{D0C87F92-14D2-1148-9B67-16CBC70DEAA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1161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479913" y="2524385"/>
            <a:ext cx="6740533" cy="650735"/>
          </a:xfrm>
          <a:prstGeom prst="rect">
            <a:avLst/>
          </a:prstGeom>
        </p:spPr>
        <p:txBody>
          <a:bodyPr>
            <a:noAutofit/>
          </a:bodyPr>
          <a:lstStyle>
            <a:lvl1pPr marL="0" indent="0" algn="r">
              <a:lnSpc>
                <a:spcPct val="100000"/>
              </a:lnSpc>
              <a:spcBef>
                <a:spcPts val="0"/>
              </a:spcBef>
              <a:buNone/>
              <a:defRPr sz="26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508001" y="6639592"/>
            <a:ext cx="6727190" cy="3445989"/>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479913" y="3626736"/>
            <a:ext cx="3348747" cy="348400"/>
          </a:xfrm>
          <a:prstGeom prst="rect">
            <a:avLst/>
          </a:prstGeom>
        </p:spPr>
        <p:txBody>
          <a:bodyPr anchor="ctr">
            <a:noAutofit/>
          </a:bodyPr>
          <a:lstStyle>
            <a:lvl1pPr marL="0" indent="0" algn="l">
              <a:lnSpc>
                <a:spcPts val="1420"/>
              </a:lnSpc>
              <a:spcBef>
                <a:spcPts val="0"/>
              </a:spcBef>
              <a:buNone/>
              <a:defRPr sz="14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479913" y="3797816"/>
            <a:ext cx="3348746" cy="348400"/>
          </a:xfrm>
          <a:prstGeom prst="rect">
            <a:avLst/>
          </a:prstGeom>
        </p:spPr>
        <p:txBody>
          <a:bodyPr anchor="ctr">
            <a:noAutofit/>
          </a:bodyPr>
          <a:lstStyle>
            <a:lvl1pPr marL="0" indent="0" algn="l">
              <a:buNone/>
              <a:defRPr sz="11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255453" y="4167318"/>
            <a:ext cx="3711703" cy="1143764"/>
            <a:chOff x="195319" y="2067258"/>
            <a:chExt cx="4278713" cy="992403"/>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67258"/>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70067"/>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59661"/>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479913" y="4200414"/>
            <a:ext cx="3348747" cy="348400"/>
          </a:xfrm>
          <a:prstGeom prst="rect">
            <a:avLst/>
          </a:prstGeom>
        </p:spPr>
        <p:txBody>
          <a:bodyPr anchor="ctr">
            <a:noAutofit/>
          </a:bodyPr>
          <a:lstStyle>
            <a:lvl1pPr marL="0" indent="0" algn="l">
              <a:lnSpc>
                <a:spcPts val="1420"/>
              </a:lnSpc>
              <a:spcBef>
                <a:spcPts val="0"/>
              </a:spcBef>
              <a:buNone/>
              <a:defRPr sz="14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479913" y="4371494"/>
            <a:ext cx="3348746" cy="348400"/>
          </a:xfrm>
          <a:prstGeom prst="rect">
            <a:avLst/>
          </a:prstGeom>
        </p:spPr>
        <p:txBody>
          <a:bodyPr anchor="ctr">
            <a:noAutofit/>
          </a:bodyPr>
          <a:lstStyle>
            <a:lvl1pPr marL="0" indent="0" algn="l">
              <a:buNone/>
              <a:defRPr sz="11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479913" y="4774172"/>
            <a:ext cx="3348747" cy="348400"/>
          </a:xfrm>
          <a:prstGeom prst="rect">
            <a:avLst/>
          </a:prstGeom>
        </p:spPr>
        <p:txBody>
          <a:bodyPr anchor="ctr">
            <a:noAutofit/>
          </a:bodyPr>
          <a:lstStyle>
            <a:lvl1pPr marL="0" indent="0" algn="l">
              <a:lnSpc>
                <a:spcPts val="1420"/>
              </a:lnSpc>
              <a:spcBef>
                <a:spcPts val="0"/>
              </a:spcBef>
              <a:buNone/>
              <a:defRPr sz="14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479913" y="4945252"/>
            <a:ext cx="3348746" cy="348400"/>
          </a:xfrm>
          <a:prstGeom prst="rect">
            <a:avLst/>
          </a:prstGeom>
        </p:spPr>
        <p:txBody>
          <a:bodyPr anchor="ctr">
            <a:noAutofit/>
          </a:bodyPr>
          <a:lstStyle>
            <a:lvl1pPr marL="0" indent="0" algn="l">
              <a:buNone/>
              <a:defRPr sz="11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479913" y="5347852"/>
            <a:ext cx="3348747" cy="348400"/>
          </a:xfrm>
          <a:prstGeom prst="rect">
            <a:avLst/>
          </a:prstGeom>
        </p:spPr>
        <p:txBody>
          <a:bodyPr anchor="ctr">
            <a:noAutofit/>
          </a:bodyPr>
          <a:lstStyle>
            <a:lvl1pPr marL="0" indent="0" algn="l">
              <a:lnSpc>
                <a:spcPts val="1420"/>
              </a:lnSpc>
              <a:spcBef>
                <a:spcPts val="0"/>
              </a:spcBef>
              <a:buNone/>
              <a:defRPr sz="1400" b="1" i="0">
                <a:solidFill>
                  <a:srgbClr val="84BA4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479913" y="5518932"/>
            <a:ext cx="3348746" cy="348400"/>
          </a:xfrm>
          <a:prstGeom prst="rect">
            <a:avLst/>
          </a:prstGeom>
        </p:spPr>
        <p:txBody>
          <a:bodyPr anchor="ctr">
            <a:noAutofit/>
          </a:bodyPr>
          <a:lstStyle>
            <a:lvl1pPr marL="0" indent="0" algn="l">
              <a:buNone/>
              <a:defRPr sz="1100" b="0" i="0">
                <a:solidFill>
                  <a:schemeClr val="tx1"/>
                </a:solidFill>
                <a:latin typeface="Calibri" panose="020F050202020403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28386" y="4063591"/>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28344" y="4285284"/>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sp>
        <p:nvSpPr>
          <p:cNvPr id="26" name="Text Box 5">
            <a:extLst>
              <a:ext uri="{FF2B5EF4-FFF2-40B4-BE49-F238E27FC236}">
                <a16:creationId xmlns:a16="http://schemas.microsoft.com/office/drawing/2014/main" id="{1A796105-CC6C-2845-82CE-C6836F5F5BF4}"/>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SUSTAINABLE</a:t>
            </a:r>
            <a:r>
              <a:rPr lang="en-IE" sz="500" spc="170" baseline="0" dirty="0">
                <a:solidFill>
                  <a:srgbClr val="297239"/>
                </a:solidFill>
                <a:effectLst/>
                <a:latin typeface="Calibri" panose="020F0502020204030204" pitchFamily="34" charset="0"/>
                <a:ea typeface="Times New Roman" panose="02020603050405020304" pitchFamily="18" charset="0"/>
                <a:cs typeface="Calibri" panose="020F0502020204030204" pitchFamily="34" charset="0"/>
              </a:rPr>
              <a:t> FUTURES FOR ENTERPRISE CENTRES</a:t>
            </a:r>
            <a:endParaRPr lang="en-IE" sz="500" spc="170" baseline="0" dirty="0">
              <a:solidFill>
                <a:srgbClr val="297239"/>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27" name="Picture 26" descr="Logo&#10;&#10;Description automatically generated">
            <a:extLst>
              <a:ext uri="{FF2B5EF4-FFF2-40B4-BE49-F238E27FC236}">
                <a16:creationId xmlns:a16="http://schemas.microsoft.com/office/drawing/2014/main" id="{11AA8B09-7D98-E942-B1A7-1F239447133E}"/>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93194" y="606232"/>
            <a:ext cx="1864915" cy="1192772"/>
          </a:xfrm>
          <a:prstGeom prst="rect">
            <a:avLst/>
          </a:prstGeom>
        </p:spPr>
      </p:pic>
    </p:spTree>
    <p:extLst>
      <p:ext uri="{BB962C8B-B14F-4D97-AF65-F5344CB8AC3E}">
        <p14:creationId xmlns:p14="http://schemas.microsoft.com/office/powerpoint/2010/main" val="1988198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9402367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8" r:id="rId8"/>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John@MCT.ie" TargetMode="Externa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hyperlink" Target="http://mct.i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msletb.ie/" TargetMode="External"/><Relationship Id="rId3" Type="http://schemas.openxmlformats.org/officeDocument/2006/relationships/hyperlink" Target="https://leitrimcoco.ie/eng/" TargetMode="External"/><Relationship Id="rId7" Type="http://schemas.openxmlformats.org/officeDocument/2006/relationships/hyperlink" Target="https://www.pobal.ie/" TargetMode="External"/><Relationship Id="rId2" Type="http://schemas.openxmlformats.org/officeDocument/2006/relationships/hyperlink" Target="https://www.seai.ie/" TargetMode="External"/><Relationship Id="rId1" Type="http://schemas.openxmlformats.org/officeDocument/2006/relationships/slideLayout" Target="../slideLayouts/slideLayout3.xml"/><Relationship Id="rId6" Type="http://schemas.openxmlformats.org/officeDocument/2006/relationships/hyperlink" Target="https://www.solas.ie/" TargetMode="External"/><Relationship Id="rId5" Type="http://schemas.openxmlformats.org/officeDocument/2006/relationships/hyperlink" Target="https://www.itsligo.ie/research/strategic-research-centres/contract-research-unit/" TargetMode="External"/><Relationship Id="rId4" Type="http://schemas.openxmlformats.org/officeDocument/2006/relationships/hyperlink" Target="http://www.ldco.ie/" TargetMode="External"/><Relationship Id="rId9" Type="http://schemas.openxmlformats.org/officeDocument/2006/relationships/hyperlink" Target="https://www.enterprise-ireland.com/e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90903C9-246B-7E47-B2BA-D373B7DE169D}"/>
              </a:ext>
            </a:extLst>
          </p:cNvPr>
          <p:cNvSpPr>
            <a:spLocks noGrp="1"/>
          </p:cNvSpPr>
          <p:nvPr>
            <p:ph type="body" sz="quarter" idx="11"/>
          </p:nvPr>
        </p:nvSpPr>
        <p:spPr/>
        <p:txBody>
          <a:bodyPr/>
          <a:lstStyle/>
          <a:p>
            <a:r>
              <a:rPr lang="en-US" dirty="0"/>
              <a:t>MOHILL ENTERPRISE CENTRE</a:t>
            </a:r>
          </a:p>
        </p:txBody>
      </p:sp>
      <p:sp>
        <p:nvSpPr>
          <p:cNvPr id="4" name="Text Placeholder 3">
            <a:extLst>
              <a:ext uri="{FF2B5EF4-FFF2-40B4-BE49-F238E27FC236}">
                <a16:creationId xmlns:a16="http://schemas.microsoft.com/office/drawing/2014/main" id="{F483C1C9-1C14-B74D-BCAD-C43C4168025C}"/>
              </a:ext>
            </a:extLst>
          </p:cNvPr>
          <p:cNvSpPr>
            <a:spLocks noGrp="1"/>
          </p:cNvSpPr>
          <p:nvPr>
            <p:ph type="body" sz="quarter" idx="32"/>
          </p:nvPr>
        </p:nvSpPr>
        <p:spPr>
          <a:xfrm>
            <a:off x="508001" y="6639592"/>
            <a:ext cx="6727190" cy="2670887"/>
          </a:xfrm>
        </p:spPr>
        <p:txBody>
          <a:bodyPr/>
          <a:lstStyle/>
          <a:p>
            <a:r>
              <a:rPr lang="en-US" dirty="0"/>
              <a:t>Mohill Enterprise Centre was established in 1998 in South County Leitrim in the Irish midlands. Because of the central location of South Leitrim, Mohill is a preferred option as a commuter town for people working in both Galway and Dublin. With work from home now a viable option, Mohill Enterprise Centre is putting their community on the map as a viable rural work hub, developing the digital readiness of the area under the guidance of their motto ‘Work Smart, Learn Smart’. </a:t>
            </a:r>
          </a:p>
          <a:p>
            <a:endParaRPr lang="en-US" dirty="0"/>
          </a:p>
          <a:p>
            <a:r>
              <a:rPr lang="en-US" dirty="0"/>
              <a:t>MEC offers a wide variety of smart flexible office space including hotdesking, small offices and industrial units. All office space has free access to high-speed </a:t>
            </a:r>
            <a:r>
              <a:rPr lang="en-US" dirty="0" err="1"/>
              <a:t>fibre</a:t>
            </a:r>
            <a:r>
              <a:rPr lang="en-US" dirty="0"/>
              <a:t> broadband among other office services such as printing.  MEC also offers a range of fully equipped rooms suited to both training and meeting purposes. Training rooms cater for groups from 4-20 attendees and are adapted for online and mixed-use facilitation with interactive displays and green screens. </a:t>
            </a:r>
          </a:p>
          <a:p>
            <a:r>
              <a:rPr lang="en-US" dirty="0"/>
              <a:t>In conjunction with the MSLETB (Mayo, Sligo and Leitrim Education and Training Board), MEC makes a range of training services available for the local community.  They offer business mentoring for individuals and small businesses as well as a range of ICT training through MCT (Mohill Computer Training). </a:t>
            </a:r>
          </a:p>
          <a:p>
            <a:endParaRPr lang="en-US" dirty="0"/>
          </a:p>
          <a:p>
            <a:r>
              <a:rPr lang="en-US" dirty="0"/>
              <a:t>MEC have been implementing a sustainability agenda for over 5 years and aim to transfer their effort to the community.  They are involved in a </a:t>
            </a:r>
            <a:r>
              <a:rPr lang="en-US" dirty="0" err="1"/>
              <a:t>LECo</a:t>
            </a:r>
            <a:r>
              <a:rPr lang="en-US" dirty="0"/>
              <a:t> project (Local Energy Community) and are constantly striving to improve their energy efficiency and have also run a number of sustainable energy workshops to transfer their knowledge to the local community. </a:t>
            </a:r>
          </a:p>
          <a:p>
            <a:endParaRPr lang="en-US" dirty="0"/>
          </a:p>
        </p:txBody>
      </p:sp>
      <p:sp>
        <p:nvSpPr>
          <p:cNvPr id="5" name="Text Placeholder 4">
            <a:extLst>
              <a:ext uri="{FF2B5EF4-FFF2-40B4-BE49-F238E27FC236}">
                <a16:creationId xmlns:a16="http://schemas.microsoft.com/office/drawing/2014/main" id="{2DF29355-A474-164A-8F24-21568EE1B28D}"/>
              </a:ext>
            </a:extLst>
          </p:cNvPr>
          <p:cNvSpPr>
            <a:spLocks noGrp="1"/>
          </p:cNvSpPr>
          <p:nvPr>
            <p:ph type="body" sz="quarter" idx="58"/>
          </p:nvPr>
        </p:nvSpPr>
        <p:spPr/>
        <p:txBody>
          <a:bodyPr/>
          <a:lstStyle/>
          <a:p>
            <a:r>
              <a:rPr lang="en-US" dirty="0"/>
              <a:t>Company Name</a:t>
            </a:r>
          </a:p>
        </p:txBody>
      </p:sp>
      <p:sp>
        <p:nvSpPr>
          <p:cNvPr id="6" name="Text Placeholder 5">
            <a:extLst>
              <a:ext uri="{FF2B5EF4-FFF2-40B4-BE49-F238E27FC236}">
                <a16:creationId xmlns:a16="http://schemas.microsoft.com/office/drawing/2014/main" id="{94CC215A-6CAF-F740-9EB3-41B54EF2E2C1}"/>
              </a:ext>
            </a:extLst>
          </p:cNvPr>
          <p:cNvSpPr>
            <a:spLocks noGrp="1"/>
          </p:cNvSpPr>
          <p:nvPr>
            <p:ph type="body" sz="quarter" idx="59"/>
          </p:nvPr>
        </p:nvSpPr>
        <p:spPr>
          <a:xfrm>
            <a:off x="479913" y="3797816"/>
            <a:ext cx="3719156" cy="348400"/>
          </a:xfrm>
        </p:spPr>
        <p:txBody>
          <a:bodyPr/>
          <a:lstStyle/>
          <a:p>
            <a:r>
              <a:rPr lang="en-US" dirty="0"/>
              <a:t>Mohill Enterprise Centre </a:t>
            </a:r>
          </a:p>
        </p:txBody>
      </p:sp>
      <p:sp>
        <p:nvSpPr>
          <p:cNvPr id="7" name="Text Placeholder 6">
            <a:extLst>
              <a:ext uri="{FF2B5EF4-FFF2-40B4-BE49-F238E27FC236}">
                <a16:creationId xmlns:a16="http://schemas.microsoft.com/office/drawing/2014/main" id="{A3A06D0A-04AB-4944-B7E1-CE1DD976E461}"/>
              </a:ext>
            </a:extLst>
          </p:cNvPr>
          <p:cNvSpPr>
            <a:spLocks noGrp="1"/>
          </p:cNvSpPr>
          <p:nvPr>
            <p:ph type="body" sz="quarter" idx="60"/>
          </p:nvPr>
        </p:nvSpPr>
        <p:spPr/>
        <p:txBody>
          <a:bodyPr/>
          <a:lstStyle/>
          <a:p>
            <a:r>
              <a:rPr lang="en-US" dirty="0"/>
              <a:t>Date of Interview</a:t>
            </a:r>
          </a:p>
        </p:txBody>
      </p:sp>
      <p:sp>
        <p:nvSpPr>
          <p:cNvPr id="8" name="Text Placeholder 7">
            <a:extLst>
              <a:ext uri="{FF2B5EF4-FFF2-40B4-BE49-F238E27FC236}">
                <a16:creationId xmlns:a16="http://schemas.microsoft.com/office/drawing/2014/main" id="{52EB6B99-F7E7-F44A-9AF0-C9D7034B88FD}"/>
              </a:ext>
            </a:extLst>
          </p:cNvPr>
          <p:cNvSpPr>
            <a:spLocks noGrp="1"/>
          </p:cNvSpPr>
          <p:nvPr>
            <p:ph type="body" sz="quarter" idx="61"/>
          </p:nvPr>
        </p:nvSpPr>
        <p:spPr/>
        <p:txBody>
          <a:bodyPr/>
          <a:lstStyle/>
          <a:p>
            <a:r>
              <a:rPr lang="en-US" dirty="0"/>
              <a:t>22.08.21 via Phone Interview </a:t>
            </a:r>
          </a:p>
        </p:txBody>
      </p:sp>
      <p:sp>
        <p:nvSpPr>
          <p:cNvPr id="9" name="Text Placeholder 8">
            <a:extLst>
              <a:ext uri="{FF2B5EF4-FFF2-40B4-BE49-F238E27FC236}">
                <a16:creationId xmlns:a16="http://schemas.microsoft.com/office/drawing/2014/main" id="{04B0A19C-C24C-094D-B9F6-61BF132B262D}"/>
              </a:ext>
            </a:extLst>
          </p:cNvPr>
          <p:cNvSpPr>
            <a:spLocks noGrp="1"/>
          </p:cNvSpPr>
          <p:nvPr>
            <p:ph type="body" sz="quarter" idx="62"/>
          </p:nvPr>
        </p:nvSpPr>
        <p:spPr/>
        <p:txBody>
          <a:bodyPr/>
          <a:lstStyle/>
          <a:p>
            <a:r>
              <a:rPr lang="en-US" dirty="0"/>
              <a:t>Contact Person</a:t>
            </a:r>
          </a:p>
        </p:txBody>
      </p:sp>
      <p:sp>
        <p:nvSpPr>
          <p:cNvPr id="10" name="Text Placeholder 9">
            <a:extLst>
              <a:ext uri="{FF2B5EF4-FFF2-40B4-BE49-F238E27FC236}">
                <a16:creationId xmlns:a16="http://schemas.microsoft.com/office/drawing/2014/main" id="{507F3D4A-6191-224B-BD7F-C0FFDC009DB0}"/>
              </a:ext>
            </a:extLst>
          </p:cNvPr>
          <p:cNvSpPr>
            <a:spLocks noGrp="1"/>
          </p:cNvSpPr>
          <p:nvPr>
            <p:ph type="body" sz="quarter" idx="63"/>
          </p:nvPr>
        </p:nvSpPr>
        <p:spPr/>
        <p:txBody>
          <a:bodyPr/>
          <a:lstStyle/>
          <a:p>
            <a:r>
              <a:rPr lang="en-US" dirty="0"/>
              <a:t>John Mannion, Manager </a:t>
            </a:r>
          </a:p>
        </p:txBody>
      </p:sp>
      <p:sp>
        <p:nvSpPr>
          <p:cNvPr id="11" name="Text Placeholder 10">
            <a:extLst>
              <a:ext uri="{FF2B5EF4-FFF2-40B4-BE49-F238E27FC236}">
                <a16:creationId xmlns:a16="http://schemas.microsoft.com/office/drawing/2014/main" id="{E14989D5-0230-5C47-8142-8E9DC8A78ED4}"/>
              </a:ext>
            </a:extLst>
          </p:cNvPr>
          <p:cNvSpPr>
            <a:spLocks noGrp="1"/>
          </p:cNvSpPr>
          <p:nvPr>
            <p:ph type="body" sz="quarter" idx="64"/>
          </p:nvPr>
        </p:nvSpPr>
        <p:spPr/>
        <p:txBody>
          <a:bodyPr/>
          <a:lstStyle/>
          <a:p>
            <a:r>
              <a:rPr lang="en-US" dirty="0"/>
              <a:t>Email</a:t>
            </a:r>
          </a:p>
        </p:txBody>
      </p:sp>
      <p:sp>
        <p:nvSpPr>
          <p:cNvPr id="12" name="Text Placeholder 11">
            <a:extLst>
              <a:ext uri="{FF2B5EF4-FFF2-40B4-BE49-F238E27FC236}">
                <a16:creationId xmlns:a16="http://schemas.microsoft.com/office/drawing/2014/main" id="{ECC7D563-6E5D-B348-B050-5B3C32402AFA}"/>
              </a:ext>
            </a:extLst>
          </p:cNvPr>
          <p:cNvSpPr>
            <a:spLocks noGrp="1"/>
          </p:cNvSpPr>
          <p:nvPr>
            <p:ph type="body" sz="quarter" idx="65"/>
          </p:nvPr>
        </p:nvSpPr>
        <p:spPr/>
        <p:txBody>
          <a:bodyPr/>
          <a:lstStyle/>
          <a:p>
            <a:r>
              <a:rPr lang="en-US" dirty="0">
                <a:hlinkClick r:id="rId2"/>
              </a:rPr>
              <a:t>John@MCT.ie</a:t>
            </a:r>
            <a:r>
              <a:rPr lang="en-US" dirty="0"/>
              <a:t> </a:t>
            </a:r>
          </a:p>
        </p:txBody>
      </p:sp>
      <p:sp>
        <p:nvSpPr>
          <p:cNvPr id="13" name="Slide Number Placeholder 12">
            <a:extLst>
              <a:ext uri="{FF2B5EF4-FFF2-40B4-BE49-F238E27FC236}">
                <a16:creationId xmlns:a16="http://schemas.microsoft.com/office/drawing/2014/main" id="{5EEE723D-0BA6-7C4A-B64F-9344B2DD152B}"/>
              </a:ext>
            </a:extLst>
          </p:cNvPr>
          <p:cNvSpPr>
            <a:spLocks noGrp="1"/>
          </p:cNvSpPr>
          <p:nvPr>
            <p:ph type="sldNum" sz="quarter" idx="4"/>
          </p:nvPr>
        </p:nvSpPr>
        <p:spPr/>
        <p:txBody>
          <a:bodyPr/>
          <a:lstStyle/>
          <a:p>
            <a:pPr marL="0" marR="0" lvl="0" indent="0" algn="r" defTabSz="325892" rtl="0" eaLnBrk="1" fontAlgn="auto" latinLnBrk="0" hangingPunct="1">
              <a:lnSpc>
                <a:spcPct val="100000"/>
              </a:lnSpc>
              <a:spcBef>
                <a:spcPts val="0"/>
              </a:spcBef>
              <a:spcAft>
                <a:spcPts val="0"/>
              </a:spcAft>
              <a:buClrTx/>
              <a:buSzTx/>
              <a:buFontTx/>
              <a:buNone/>
              <a:tabLst/>
              <a:defRPr/>
            </a:pPr>
            <a:fld id="{CB2079F2-58AF-ED44-82D7-E04B2F6FD686}" type="slidenum">
              <a:rPr kumimoji="0" lang="en-US" sz="700" b="0" i="0" u="none" strike="noStrike" kern="1200" cap="none" spc="0" normalizeH="0" baseline="0" noProof="0" smtClean="0">
                <a:ln>
                  <a:noFill/>
                </a:ln>
                <a:solidFill>
                  <a:srgbClr val="297239"/>
                </a:solidFill>
                <a:effectLst/>
                <a:uLnTx/>
                <a:uFillTx/>
                <a:latin typeface="Avenir" panose="02000503020000020003" pitchFamily="2" charset="0"/>
                <a:ea typeface="+mn-ea"/>
                <a:cs typeface="Calibri" panose="020F0502020204030204" pitchFamily="34" charset="0"/>
              </a:rPr>
              <a:pPr marL="0" marR="0" lvl="0" indent="0" algn="r" defTabSz="325892" rtl="0" eaLnBrk="1" fontAlgn="auto" latinLnBrk="0" hangingPunct="1">
                <a:lnSpc>
                  <a:spcPct val="100000"/>
                </a:lnSpc>
                <a:spcBef>
                  <a:spcPts val="0"/>
                </a:spcBef>
                <a:spcAft>
                  <a:spcPts val="0"/>
                </a:spcAft>
                <a:buClrTx/>
                <a:buSzTx/>
                <a:buFontTx/>
                <a:buNone/>
                <a:tabLst/>
                <a:defRPr/>
              </a:pPr>
              <a:t>1</a:t>
            </a:fld>
            <a:endParaRPr kumimoji="0" lang="en-US" sz="700" b="0" i="0" u="none" strike="noStrike" kern="1200" cap="none" spc="0" normalizeH="0" baseline="0" noProof="0" dirty="0">
              <a:ln>
                <a:noFill/>
              </a:ln>
              <a:solidFill>
                <a:srgbClr val="297239"/>
              </a:solidFill>
              <a:effectLst/>
              <a:uLnTx/>
              <a:uFillTx/>
              <a:latin typeface="Avenir" panose="02000503020000020003" pitchFamily="2" charset="0"/>
              <a:ea typeface="+mn-ea"/>
              <a:cs typeface="Calibri" panose="020F0502020204030204" pitchFamily="34" charset="0"/>
            </a:endParaRPr>
          </a:p>
        </p:txBody>
      </p:sp>
      <p:pic>
        <p:nvPicPr>
          <p:cNvPr id="26" name="Picture Placeholder 25">
            <a:extLst>
              <a:ext uri="{FF2B5EF4-FFF2-40B4-BE49-F238E27FC236}">
                <a16:creationId xmlns:a16="http://schemas.microsoft.com/office/drawing/2014/main" id="{D6263DC2-4C22-D44E-A622-FFA45A338AE5}"/>
              </a:ext>
            </a:extLst>
          </p:cNvPr>
          <p:cNvPicPr>
            <a:picLocks noGrp="1" noChangeAspect="1"/>
          </p:cNvPicPr>
          <p:nvPr>
            <p:ph type="pic" sz="quarter" idx="56"/>
          </p:nvPr>
        </p:nvPicPr>
        <p:blipFill>
          <a:blip r:embed="rId3"/>
          <a:srcRect t="45" b="45"/>
          <a:stretch/>
        </p:blipFill>
        <p:spPr>
          <a:xfrm>
            <a:off x="4928344" y="4285284"/>
            <a:ext cx="2648788" cy="1685456"/>
          </a:xfrm>
        </p:spPr>
      </p:pic>
      <p:grpSp>
        <p:nvGrpSpPr>
          <p:cNvPr id="20" name="Group 19">
            <a:extLst>
              <a:ext uri="{FF2B5EF4-FFF2-40B4-BE49-F238E27FC236}">
                <a16:creationId xmlns:a16="http://schemas.microsoft.com/office/drawing/2014/main" id="{5D357A13-382B-B243-859A-539A3C721959}"/>
              </a:ext>
            </a:extLst>
          </p:cNvPr>
          <p:cNvGrpSpPr/>
          <p:nvPr/>
        </p:nvGrpSpPr>
        <p:grpSpPr>
          <a:xfrm>
            <a:off x="4225123" y="5147391"/>
            <a:ext cx="940579" cy="832733"/>
            <a:chOff x="3932088" y="3269513"/>
            <a:chExt cx="940579" cy="832733"/>
          </a:xfrm>
        </p:grpSpPr>
        <p:sp>
          <p:nvSpPr>
            <p:cNvPr id="22" name="Freeform 21">
              <a:extLst>
                <a:ext uri="{FF2B5EF4-FFF2-40B4-BE49-F238E27FC236}">
                  <a16:creationId xmlns:a16="http://schemas.microsoft.com/office/drawing/2014/main" id="{CA06B990-3576-4F4F-9A19-DBB7F3CAA687}"/>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3" name="Rectangle 22">
              <a:extLst>
                <a:ext uri="{FF2B5EF4-FFF2-40B4-BE49-F238E27FC236}">
                  <a16:creationId xmlns:a16="http://schemas.microsoft.com/office/drawing/2014/main" id="{1A3AB058-F67F-4943-BA56-86D5CC93578D}"/>
                </a:ext>
              </a:extLst>
            </p:cNvPr>
            <p:cNvSpPr/>
            <p:nvPr/>
          </p:nvSpPr>
          <p:spPr>
            <a:xfrm rot="585404">
              <a:off x="3932088" y="3479589"/>
              <a:ext cx="940579" cy="473528"/>
            </a:xfrm>
            <a:prstGeom prst="rect">
              <a:avLst/>
            </a:prstGeom>
          </p:spPr>
          <p:txBody>
            <a:bodyPr wrap="none">
              <a:spAutoFit/>
            </a:bodyPr>
            <a:lstStyle/>
            <a:p>
              <a:pPr marL="12700" marR="0" lvl="0" indent="0" algn="ctr" defTabSz="325892" rtl="0" eaLnBrk="1" fontAlgn="auto" latinLnBrk="0" hangingPunct="1">
                <a:lnSpc>
                  <a:spcPts val="1420"/>
                </a:lnSpc>
                <a:spcBef>
                  <a:spcPts val="100"/>
                </a:spcBef>
                <a:spcAft>
                  <a:spcPts val="0"/>
                </a:spcAft>
                <a:buClrTx/>
                <a:buSzTx/>
                <a:buFontTx/>
                <a:buNone/>
                <a:tabLst/>
                <a:defRPr/>
              </a:pPr>
              <a:r>
                <a:rPr kumimoji="0" lang="en-IE"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CLICK</a:t>
              </a:r>
            </a:p>
            <a:p>
              <a:pPr marL="12700" marR="0" lvl="0" indent="0" algn="ctr" defTabSz="325892" rtl="0" eaLnBrk="1" fontAlgn="auto" latinLnBrk="0" hangingPunct="1">
                <a:lnSpc>
                  <a:spcPts val="1420"/>
                </a:lnSpc>
                <a:spcBef>
                  <a:spcPts val="100"/>
                </a:spcBef>
                <a:spcAft>
                  <a:spcPts val="0"/>
                </a:spcAft>
                <a:buClrTx/>
                <a:buSzTx/>
                <a:buFontTx/>
                <a:buNone/>
                <a:tabLst/>
                <a:defRPr/>
              </a:pPr>
              <a:r>
                <a:rPr kumimoji="0" lang="en-IE"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TO VIEW</a:t>
              </a:r>
              <a:endParaRPr kumimoji="0" lang="en-IE"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p:txBody>
        </p:sp>
      </p:grpSp>
      <p:pic>
        <p:nvPicPr>
          <p:cNvPr id="25" name="Picture 24">
            <a:extLst>
              <a:ext uri="{FF2B5EF4-FFF2-40B4-BE49-F238E27FC236}">
                <a16:creationId xmlns:a16="http://schemas.microsoft.com/office/drawing/2014/main" id="{C3B1F34A-04BF-064D-A7BE-031CA957B45F}"/>
              </a:ext>
            </a:extLst>
          </p:cNvPr>
          <p:cNvPicPr/>
          <p:nvPr/>
        </p:nvPicPr>
        <p:blipFill>
          <a:blip r:embed="rId5"/>
          <a:srcRect/>
          <a:stretch/>
        </p:blipFill>
        <p:spPr bwMode="auto">
          <a:xfrm>
            <a:off x="5866958" y="3463653"/>
            <a:ext cx="951779" cy="572399"/>
          </a:xfrm>
          <a:prstGeom prst="rect">
            <a:avLst/>
          </a:prstGeom>
          <a:noFill/>
          <a:ln>
            <a:noFill/>
          </a:ln>
        </p:spPr>
      </p:pic>
      <p:grpSp>
        <p:nvGrpSpPr>
          <p:cNvPr id="29" name="Graphic 791">
            <a:extLst>
              <a:ext uri="{FF2B5EF4-FFF2-40B4-BE49-F238E27FC236}">
                <a16:creationId xmlns:a16="http://schemas.microsoft.com/office/drawing/2014/main" id="{0ECA0C91-6268-4947-8931-E87A8CCE7DE9}"/>
              </a:ext>
            </a:extLst>
          </p:cNvPr>
          <p:cNvGrpSpPr>
            <a:grpSpLocks noChangeAspect="1"/>
          </p:cNvGrpSpPr>
          <p:nvPr/>
        </p:nvGrpSpPr>
        <p:grpSpPr>
          <a:xfrm>
            <a:off x="508001" y="2954365"/>
            <a:ext cx="572400" cy="572400"/>
            <a:chOff x="3716525" y="3126196"/>
            <a:chExt cx="960078" cy="960078"/>
          </a:xfrm>
        </p:grpSpPr>
        <p:sp>
          <p:nvSpPr>
            <p:cNvPr id="30" name="Freeform 29">
              <a:extLst>
                <a:ext uri="{FF2B5EF4-FFF2-40B4-BE49-F238E27FC236}">
                  <a16:creationId xmlns:a16="http://schemas.microsoft.com/office/drawing/2014/main" id="{8CF8BC74-E97C-F44B-9E83-2946CECF7463}"/>
                </a:ext>
              </a:extLst>
            </p:cNvPr>
            <p:cNvSpPr/>
            <p:nvPr/>
          </p:nvSpPr>
          <p:spPr>
            <a:xfrm>
              <a:off x="3716525" y="3126196"/>
              <a:ext cx="960078" cy="960078"/>
            </a:xfrm>
            <a:custGeom>
              <a:avLst/>
              <a:gdLst>
                <a:gd name="connsiteX0" fmla="*/ 480040 w 960078"/>
                <a:gd name="connsiteY0" fmla="*/ 960079 h 960078"/>
                <a:gd name="connsiteX1" fmla="*/ 960079 w 960078"/>
                <a:gd name="connsiteY1" fmla="*/ 480039 h 960078"/>
                <a:gd name="connsiteX2" fmla="*/ 480040 w 960078"/>
                <a:gd name="connsiteY2" fmla="*/ 0 h 960078"/>
                <a:gd name="connsiteX3" fmla="*/ 0 w 960078"/>
                <a:gd name="connsiteY3" fmla="*/ 480039 h 960078"/>
                <a:gd name="connsiteX4" fmla="*/ 480040 w 960078"/>
                <a:gd name="connsiteY4" fmla="*/ 960079 h 960078"/>
                <a:gd name="connsiteX5" fmla="*/ 480040 w 960078"/>
                <a:gd name="connsiteY5" fmla="*/ 960079 h 960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0078" h="960078">
                  <a:moveTo>
                    <a:pt x="480040" y="960079"/>
                  </a:moveTo>
                  <a:cubicBezTo>
                    <a:pt x="745573" y="960079"/>
                    <a:pt x="960079" y="745573"/>
                    <a:pt x="960079" y="480039"/>
                  </a:cubicBezTo>
                  <a:cubicBezTo>
                    <a:pt x="960079" y="214506"/>
                    <a:pt x="745573" y="0"/>
                    <a:pt x="480040" y="0"/>
                  </a:cubicBezTo>
                  <a:cubicBezTo>
                    <a:pt x="215451" y="0"/>
                    <a:pt x="0" y="214506"/>
                    <a:pt x="0" y="480039"/>
                  </a:cubicBezTo>
                  <a:cubicBezTo>
                    <a:pt x="0" y="745573"/>
                    <a:pt x="215451" y="960079"/>
                    <a:pt x="480040" y="960079"/>
                  </a:cubicBezTo>
                  <a:lnTo>
                    <a:pt x="480040" y="960079"/>
                  </a:lnTo>
                  <a:close/>
                </a:path>
              </a:pathLst>
            </a:custGeom>
            <a:solidFill>
              <a:srgbClr val="FFFFFF"/>
            </a:solidFill>
            <a:ln w="9442"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1" name="Freeform 30">
              <a:extLst>
                <a:ext uri="{FF2B5EF4-FFF2-40B4-BE49-F238E27FC236}">
                  <a16:creationId xmlns:a16="http://schemas.microsoft.com/office/drawing/2014/main" id="{83BF3319-0CD0-0F40-A217-D8986A0821BB}"/>
                </a:ext>
              </a:extLst>
            </p:cNvPr>
            <p:cNvSpPr/>
            <p:nvPr/>
          </p:nvSpPr>
          <p:spPr>
            <a:xfrm>
              <a:off x="3790232" y="3272665"/>
              <a:ext cx="173872" cy="667141"/>
            </a:xfrm>
            <a:custGeom>
              <a:avLst/>
              <a:gdLst>
                <a:gd name="connsiteX0" fmla="*/ 173872 w 173872"/>
                <a:gd name="connsiteY0" fmla="*/ 667141 h 667141"/>
                <a:gd name="connsiteX1" fmla="*/ 173872 w 173872"/>
                <a:gd name="connsiteY1" fmla="*/ 0 h 667141"/>
                <a:gd name="connsiteX2" fmla="*/ 0 w 173872"/>
                <a:gd name="connsiteY2" fmla="*/ 333571 h 667141"/>
                <a:gd name="connsiteX3" fmla="*/ 173872 w 173872"/>
                <a:gd name="connsiteY3" fmla="*/ 667141 h 667141"/>
                <a:gd name="connsiteX4" fmla="*/ 173872 w 173872"/>
                <a:gd name="connsiteY4" fmla="*/ 667141 h 667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2" h="667141">
                  <a:moveTo>
                    <a:pt x="173872" y="667141"/>
                  </a:moveTo>
                  <a:lnTo>
                    <a:pt x="173872" y="0"/>
                  </a:lnTo>
                  <a:cubicBezTo>
                    <a:pt x="68982" y="73707"/>
                    <a:pt x="0" y="195607"/>
                    <a:pt x="0" y="333571"/>
                  </a:cubicBezTo>
                  <a:cubicBezTo>
                    <a:pt x="0" y="471535"/>
                    <a:pt x="68982" y="593434"/>
                    <a:pt x="173872" y="667141"/>
                  </a:cubicBezTo>
                  <a:lnTo>
                    <a:pt x="173872" y="667141"/>
                  </a:lnTo>
                  <a:close/>
                </a:path>
              </a:pathLst>
            </a:custGeom>
            <a:solidFill>
              <a:srgbClr val="3F9A64"/>
            </a:solidFill>
            <a:ln w="9442"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2" name="Freeform 31">
              <a:extLst>
                <a:ext uri="{FF2B5EF4-FFF2-40B4-BE49-F238E27FC236}">
                  <a16:creationId xmlns:a16="http://schemas.microsoft.com/office/drawing/2014/main" id="{62381F2C-DB3A-C34F-B82A-AE701828C4B3}"/>
                </a:ext>
              </a:extLst>
            </p:cNvPr>
            <p:cNvSpPr/>
            <p:nvPr/>
          </p:nvSpPr>
          <p:spPr>
            <a:xfrm>
              <a:off x="3965049" y="3199903"/>
              <a:ext cx="463975" cy="812665"/>
            </a:xfrm>
            <a:custGeom>
              <a:avLst/>
              <a:gdLst>
                <a:gd name="connsiteX0" fmla="*/ 227735 w 463975"/>
                <a:gd name="connsiteY0" fmla="*/ 812665 h 812665"/>
                <a:gd name="connsiteX1" fmla="*/ 236240 w 463975"/>
                <a:gd name="connsiteY1" fmla="*/ 812665 h 812665"/>
                <a:gd name="connsiteX2" fmla="*/ 463975 w 463975"/>
                <a:gd name="connsiteY2" fmla="*/ 739903 h 812665"/>
                <a:gd name="connsiteX3" fmla="*/ 463975 w 463975"/>
                <a:gd name="connsiteY3" fmla="*/ 72762 h 812665"/>
                <a:gd name="connsiteX4" fmla="*/ 233405 w 463975"/>
                <a:gd name="connsiteY4" fmla="*/ 0 h 812665"/>
                <a:gd name="connsiteX5" fmla="*/ 230570 w 463975"/>
                <a:gd name="connsiteY5" fmla="*/ 0 h 812665"/>
                <a:gd name="connsiteX6" fmla="*/ 0 w 463975"/>
                <a:gd name="connsiteY6" fmla="*/ 72762 h 812665"/>
                <a:gd name="connsiteX7" fmla="*/ 0 w 463975"/>
                <a:gd name="connsiteY7" fmla="*/ 739903 h 812665"/>
                <a:gd name="connsiteX8" fmla="*/ 227735 w 463975"/>
                <a:gd name="connsiteY8" fmla="*/ 812665 h 812665"/>
                <a:gd name="connsiteX9" fmla="*/ 227735 w 463975"/>
                <a:gd name="connsiteY9" fmla="*/ 812665 h 812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3975" h="812665">
                  <a:moveTo>
                    <a:pt x="227735" y="812665"/>
                  </a:moveTo>
                  <a:lnTo>
                    <a:pt x="236240" y="812665"/>
                  </a:lnTo>
                  <a:cubicBezTo>
                    <a:pt x="321286" y="811720"/>
                    <a:pt x="399718" y="785261"/>
                    <a:pt x="463975" y="739903"/>
                  </a:cubicBezTo>
                  <a:lnTo>
                    <a:pt x="463975" y="72762"/>
                  </a:lnTo>
                  <a:cubicBezTo>
                    <a:pt x="398773" y="27404"/>
                    <a:pt x="319396" y="0"/>
                    <a:pt x="233405" y="0"/>
                  </a:cubicBezTo>
                  <a:lnTo>
                    <a:pt x="230570" y="0"/>
                  </a:lnTo>
                  <a:cubicBezTo>
                    <a:pt x="144579" y="0"/>
                    <a:pt x="65202" y="27404"/>
                    <a:pt x="0" y="72762"/>
                  </a:cubicBezTo>
                  <a:lnTo>
                    <a:pt x="0" y="739903"/>
                  </a:lnTo>
                  <a:cubicBezTo>
                    <a:pt x="64257" y="785261"/>
                    <a:pt x="142689" y="811720"/>
                    <a:pt x="227735" y="812665"/>
                  </a:cubicBezTo>
                  <a:lnTo>
                    <a:pt x="227735" y="812665"/>
                  </a:lnTo>
                  <a:close/>
                </a:path>
              </a:pathLst>
            </a:custGeom>
            <a:solidFill>
              <a:srgbClr val="FFFFFF"/>
            </a:solidFill>
            <a:ln w="9442"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3" name="Freeform 32">
              <a:extLst>
                <a:ext uri="{FF2B5EF4-FFF2-40B4-BE49-F238E27FC236}">
                  <a16:creationId xmlns:a16="http://schemas.microsoft.com/office/drawing/2014/main" id="{FF3F19C8-829F-7842-82E8-19E7CDF6B31A}"/>
                </a:ext>
              </a:extLst>
            </p:cNvPr>
            <p:cNvSpPr/>
            <p:nvPr/>
          </p:nvSpPr>
          <p:spPr>
            <a:xfrm>
              <a:off x="4429024" y="3272665"/>
              <a:ext cx="173882" cy="667141"/>
            </a:xfrm>
            <a:custGeom>
              <a:avLst/>
              <a:gdLst>
                <a:gd name="connsiteX0" fmla="*/ 0 w 173882"/>
                <a:gd name="connsiteY0" fmla="*/ 0 h 667141"/>
                <a:gd name="connsiteX1" fmla="*/ 0 w 173882"/>
                <a:gd name="connsiteY1" fmla="*/ 667141 h 667141"/>
                <a:gd name="connsiteX2" fmla="*/ 173872 w 173882"/>
                <a:gd name="connsiteY2" fmla="*/ 333571 h 667141"/>
                <a:gd name="connsiteX3" fmla="*/ 0 w 173882"/>
                <a:gd name="connsiteY3" fmla="*/ 0 h 667141"/>
                <a:gd name="connsiteX4" fmla="*/ 0 w 173882"/>
                <a:gd name="connsiteY4" fmla="*/ 0 h 667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82" h="667141">
                  <a:moveTo>
                    <a:pt x="0" y="0"/>
                  </a:moveTo>
                  <a:lnTo>
                    <a:pt x="0" y="667141"/>
                  </a:lnTo>
                  <a:cubicBezTo>
                    <a:pt x="104890" y="593434"/>
                    <a:pt x="173872" y="471535"/>
                    <a:pt x="173872" y="333571"/>
                  </a:cubicBezTo>
                  <a:cubicBezTo>
                    <a:pt x="174817" y="195607"/>
                    <a:pt x="105835" y="73707"/>
                    <a:pt x="0" y="0"/>
                  </a:cubicBezTo>
                  <a:lnTo>
                    <a:pt x="0" y="0"/>
                  </a:lnTo>
                  <a:close/>
                </a:path>
              </a:pathLst>
            </a:custGeom>
            <a:solidFill>
              <a:srgbClr val="ED7E46"/>
            </a:solidFill>
            <a:ln w="9442"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pic>
        <p:nvPicPr>
          <p:cNvPr id="14" name="Picture Placeholder 13"/>
          <p:cNvPicPr>
            <a:picLocks noGrp="1" noChangeAspect="1"/>
          </p:cNvPicPr>
          <p:nvPr>
            <p:ph type="pic" sz="quarter" idx="17"/>
          </p:nvPr>
        </p:nvPicPr>
        <p:blipFill>
          <a:blip r:embed="rId6"/>
          <a:srcRect t="21921" b="21921"/>
          <a:stretch>
            <a:fillRect/>
          </a:stretch>
        </p:blipFill>
        <p:spPr>
          <a:prstGeom prst="rect">
            <a:avLst/>
          </a:prstGeom>
        </p:spPr>
      </p:pic>
    </p:spTree>
    <p:extLst>
      <p:ext uri="{BB962C8B-B14F-4D97-AF65-F5344CB8AC3E}">
        <p14:creationId xmlns:p14="http://schemas.microsoft.com/office/powerpoint/2010/main" val="2908156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pPr marL="0" marR="0" lvl="0" indent="0" algn="r" defTabSz="325892" rtl="0" eaLnBrk="1" fontAlgn="auto" latinLnBrk="0" hangingPunct="1">
              <a:lnSpc>
                <a:spcPct val="100000"/>
              </a:lnSpc>
              <a:spcBef>
                <a:spcPts val="0"/>
              </a:spcBef>
              <a:spcAft>
                <a:spcPts val="0"/>
              </a:spcAft>
              <a:buClrTx/>
              <a:buSzTx/>
              <a:buFontTx/>
              <a:buNone/>
              <a:tabLst/>
              <a:defRPr/>
            </a:pPr>
            <a:fld id="{CB2079F2-58AF-ED44-82D7-E04B2F6FD686}" type="slidenum">
              <a:rPr kumimoji="0" lang="en-US" sz="700" b="0" i="0" u="none" strike="noStrike" kern="1200" cap="none" spc="0" normalizeH="0" baseline="0" noProof="0" smtClean="0">
                <a:ln>
                  <a:noFill/>
                </a:ln>
                <a:solidFill>
                  <a:srgbClr val="297239"/>
                </a:solidFill>
                <a:effectLst/>
                <a:uLnTx/>
                <a:uFillTx/>
                <a:latin typeface="Avenir" panose="02000503020000020003" pitchFamily="2" charset="0"/>
                <a:ea typeface="+mn-ea"/>
                <a:cs typeface="Calibri" panose="020F0502020204030204" pitchFamily="34" charset="0"/>
              </a:rPr>
              <a:pPr marL="0" marR="0" lvl="0" indent="0" algn="r" defTabSz="325892" rtl="0" eaLnBrk="1" fontAlgn="auto" latinLnBrk="0" hangingPunct="1">
                <a:lnSpc>
                  <a:spcPct val="100000"/>
                </a:lnSpc>
                <a:spcBef>
                  <a:spcPts val="0"/>
                </a:spcBef>
                <a:spcAft>
                  <a:spcPts val="0"/>
                </a:spcAft>
                <a:buClrTx/>
                <a:buSzTx/>
                <a:buFontTx/>
                <a:buNone/>
                <a:tabLst/>
                <a:defRPr/>
              </a:pPr>
              <a:t>2</a:t>
            </a:fld>
            <a:endParaRPr kumimoji="0" lang="en-US" sz="700" b="0" i="0" u="none" strike="noStrike" kern="1200" cap="none" spc="0" normalizeH="0" baseline="0" noProof="0" dirty="0">
              <a:ln>
                <a:noFill/>
              </a:ln>
              <a:solidFill>
                <a:srgbClr val="297239"/>
              </a:solidFill>
              <a:effectLst/>
              <a:uLnTx/>
              <a:uFillTx/>
              <a:latin typeface="Avenir" panose="02000503020000020003" pitchFamily="2" charset="0"/>
              <a:ea typeface="+mn-ea"/>
              <a:cs typeface="Calibri" panose="020F0502020204030204" pitchFamily="34" charset="0"/>
            </a:endParaRPr>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5" y="1126257"/>
            <a:ext cx="3566031"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b="0" dirty="0">
                <a:solidFill>
                  <a:schemeClr val="tx1"/>
                </a:solidFill>
              </a:rPr>
              <a:t>(</a:t>
            </a:r>
            <a:r>
              <a:rPr lang="en-US" b="0" dirty="0" err="1">
                <a:solidFill>
                  <a:schemeClr val="tx1"/>
                </a:solidFill>
              </a:rPr>
              <a:t>eg</a:t>
            </a:r>
            <a:r>
              <a:rPr lang="en-US" b="0" dirty="0">
                <a:solidFill>
                  <a:schemeClr val="tx1"/>
                </a:solidFill>
              </a:rPr>
              <a:t> tenants, students, members of the public </a:t>
            </a:r>
            <a:r>
              <a:rPr lang="en-US" b="0" dirty="0" err="1">
                <a:solidFill>
                  <a:schemeClr val="tx1"/>
                </a:solidFill>
              </a:rPr>
              <a:t>etc</a:t>
            </a:r>
            <a:r>
              <a:rPr lang="en-US"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91559" y="3699358"/>
            <a:ext cx="3143631" cy="403361"/>
          </a:xfrm>
        </p:spPr>
        <p:txBody>
          <a:bodyPr/>
          <a:lstStyle/>
          <a:p>
            <a:r>
              <a:rPr lang="en-US" sz="1500" b="1" dirty="0">
                <a:solidFill>
                  <a:srgbClr val="297239"/>
                </a:solidFill>
              </a:rPr>
              <a:t>SINCE THE BEGINNING IN </a:t>
            </a:r>
            <a:r>
              <a:rPr lang="en-US" sz="2500" b="1" dirty="0">
                <a:solidFill>
                  <a:srgbClr val="84BA41"/>
                </a:solidFill>
              </a:rPr>
              <a:t>2002</a:t>
            </a:r>
            <a:endParaRPr lang="en-IE" sz="2500" b="1" dirty="0">
              <a:solidFill>
                <a:srgbClr val="84BA41"/>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072099"/>
            <a:ext cx="2932383" cy="1200896"/>
          </a:xfrm>
        </p:spPr>
        <p:txBody>
          <a:bodyPr/>
          <a:lstStyle/>
          <a:p>
            <a:r>
              <a:rPr lang="en-GB" dirty="0"/>
              <a:t>Local Enterprise/ Education/ Community Development</a:t>
            </a:r>
            <a:endParaRPr lang="en-US" dirty="0"/>
          </a:p>
          <a:p>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072099"/>
            <a:ext cx="3309885" cy="1200896"/>
          </a:xfrm>
        </p:spPr>
        <p:txBody>
          <a:bodyPr/>
          <a:lstStyle/>
          <a:p>
            <a:r>
              <a:rPr lang="en-GB" dirty="0"/>
              <a:t>Students/ Public/ Micro-enterprises/Community </a:t>
            </a:r>
            <a:endParaRPr lang="en-US" dirty="0"/>
          </a:p>
          <a:p>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4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2762193" y="2916844"/>
            <a:ext cx="4216109" cy="376895"/>
          </a:xfrm>
        </p:spPr>
        <p:txBody>
          <a:bodyPr/>
          <a:lstStyle/>
          <a:p>
            <a:pPr>
              <a:tabLst>
                <a:tab pos="969963" algn="l"/>
              </a:tabLst>
            </a:pPr>
            <a:r>
              <a:rPr lang="en-GB" sz="1500" dirty="0"/>
              <a:t>                    MORE THAN               PEOPLE WEEKLY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124785" y="2947737"/>
            <a:ext cx="1684350" cy="713604"/>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ctr" defTabSz="2072941" rtl="0" eaLnBrk="1" fontAlgn="auto" latinLnBrk="0" hangingPunct="1">
              <a:lnSpc>
                <a:spcPts val="1740"/>
              </a:lnSpc>
              <a:spcBef>
                <a:spcPts val="0"/>
              </a:spcBef>
              <a:spcAft>
                <a:spcPts val="0"/>
              </a:spcAft>
              <a:buClrTx/>
              <a:buSzTx/>
              <a:buFont typeface="Arial" panose="020B0604020202020204" pitchFamily="34" charset="0"/>
              <a:buNone/>
              <a:tabLst>
                <a:tab pos="969963" algn="l"/>
              </a:tabLst>
              <a:defRPr/>
            </a:pPr>
            <a:r>
              <a:rPr lang="en-US" sz="4000" dirty="0">
                <a:solidFill>
                  <a:srgbClr val="84BA41"/>
                </a:solidFill>
                <a:latin typeface="Calibri" panose="020F0502020204030204" pitchFamily="34" charset="0"/>
                <a:cs typeface="Calibri" panose="020F0502020204030204" pitchFamily="34" charset="0"/>
              </a:rPr>
              <a:t> 60</a:t>
            </a:r>
            <a:endParaRPr kumimoji="0" lang="en-US" sz="5400" b="1" i="0" u="none" strike="noStrike" kern="1200" cap="none" spc="0" normalizeH="0" baseline="0" noProof="0" dirty="0">
              <a:ln>
                <a:noFill/>
              </a:ln>
              <a:solidFill>
                <a:srgbClr val="84BA41"/>
              </a:solidFill>
              <a:effectLst/>
              <a:uLnTx/>
              <a:uFillTx/>
              <a:latin typeface="Calibri" panose="020F0502020204030204" pitchFamily="34" charset="0"/>
              <a:ea typeface="+mn-ea"/>
              <a:cs typeface="Calibri" panose="020F0502020204030204" pitchFamily="34" charset="0"/>
            </a:endParaRPr>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r"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kumimoji="0" lang="en-GB" sz="2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GOOD PRACTICES</a:t>
            </a:r>
            <a:endParaRPr kumimoji="0" lang="en-US" sz="2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WHAT IS YOUR  </a:t>
            </a:r>
            <a:r>
              <a:rPr kumimoji="0" lang="en-GB"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VISION AND STRATEGY</a:t>
            </a:r>
            <a:r>
              <a:rPr kumimoji="0" lang="en-GB"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a:t>
            </a: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RELATED TO SUSTAINABLE DEVELOPMENT/CLIMATE ACTIONS?</a:t>
            </a: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endPar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endPar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203740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US" sz="1050" b="0" dirty="0">
                <a:solidFill>
                  <a:schemeClr val="tx1"/>
                </a:solidFill>
                <a:latin typeface="Calibri" panose="020F0502020204030204" pitchFamily="34" charset="0"/>
                <a:cs typeface="Calibri" panose="020F0502020204030204" pitchFamily="34" charset="0"/>
              </a:rPr>
              <a:t>Mohill Enterprise </a:t>
            </a:r>
            <a:r>
              <a:rPr lang="en-US" sz="1050" b="0" dirty="0" err="1">
                <a:solidFill>
                  <a:schemeClr val="tx1"/>
                </a:solidFill>
                <a:latin typeface="Calibri" panose="020F0502020204030204" pitchFamily="34" charset="0"/>
                <a:cs typeface="Calibri" panose="020F0502020204030204" pitchFamily="34" charset="0"/>
              </a:rPr>
              <a:t>centre</a:t>
            </a:r>
            <a:r>
              <a:rPr lang="en-US" sz="1050" b="0" dirty="0">
                <a:solidFill>
                  <a:schemeClr val="tx1"/>
                </a:solidFill>
                <a:latin typeface="Calibri" panose="020F0502020204030204" pitchFamily="34" charset="0"/>
                <a:cs typeface="Calibri" panose="020F0502020204030204" pitchFamily="34" charset="0"/>
              </a:rPr>
              <a:t> have been implementing a sustainable agenda for the past 5 years and aim to have sustainability feed into the local community by setting a strong example.  MEC are trying to position themselves as an attractive community for the new work-force who are looking for more quiet sustainable locations to base themselves in the new work from home environment. </a:t>
            </a:r>
          </a:p>
          <a:p>
            <a:pPr algn="just">
              <a:lnSpc>
                <a:spcPct val="100000"/>
              </a:lnSpc>
            </a:pPr>
            <a:endParaRPr lang="en-US" sz="1050" b="0" dirty="0">
              <a:solidFill>
                <a:schemeClr val="tx1"/>
              </a:solidFill>
              <a:latin typeface="Calibri" panose="020F0502020204030204" pitchFamily="34" charset="0"/>
              <a:cs typeface="Calibri" panose="020F0502020204030204" pitchFamily="34" charset="0"/>
            </a:endParaRPr>
          </a:p>
          <a:p>
            <a:pPr algn="just">
              <a:lnSpc>
                <a:spcPct val="100000"/>
              </a:lnSpc>
            </a:pPr>
            <a:r>
              <a:rPr lang="en-US" sz="1050" b="0" dirty="0">
                <a:solidFill>
                  <a:schemeClr val="tx1"/>
                </a:solidFill>
                <a:latin typeface="Calibri" panose="020F0502020204030204" pitchFamily="34" charset="0"/>
                <a:cs typeface="Calibri" panose="020F0502020204030204" pitchFamily="34" charset="0"/>
              </a:rPr>
              <a:t>Mohill Enterprise Centre works with their partners in order to constantly improve their energy rating and reduce waste in the Enterprise </a:t>
            </a:r>
            <a:r>
              <a:rPr lang="en-US" sz="1050" b="0" dirty="0" err="1">
                <a:solidFill>
                  <a:schemeClr val="tx1"/>
                </a:solidFill>
                <a:latin typeface="Calibri" panose="020F0502020204030204" pitchFamily="34" charset="0"/>
                <a:cs typeface="Calibri" panose="020F0502020204030204" pitchFamily="34" charset="0"/>
              </a:rPr>
              <a:t>centre</a:t>
            </a:r>
            <a:r>
              <a:rPr lang="en-US" sz="1050" b="0" dirty="0">
                <a:solidFill>
                  <a:schemeClr val="tx1"/>
                </a:solidFill>
                <a:latin typeface="Calibri" panose="020F0502020204030204" pitchFamily="34" charset="0"/>
                <a:cs typeface="Calibri" panose="020F0502020204030204" pitchFamily="34" charset="0"/>
              </a:rPr>
              <a:t> while also working with the local community to improve their overall carbon footprint.  Through working with the local community and improving their own sustainability MEC are working to address sustainable development goal 9, fostering sustainable innovation, and SDG 11, sustainable cities and communities.</a:t>
            </a:r>
          </a:p>
          <a:p>
            <a:pPr algn="just">
              <a:lnSpc>
                <a:spcPct val="100000"/>
              </a:lnSpc>
            </a:pPr>
            <a:endParaRPr lang="en-GB" sz="1050" b="0" dirty="0">
              <a:solidFill>
                <a:schemeClr val="tx1"/>
              </a:solidFill>
            </a:endParaRP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IE"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275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pPr marL="0" marR="0" lvl="0" indent="0" algn="r" defTabSz="325892" rtl="0" eaLnBrk="1" fontAlgn="auto" latinLnBrk="0" hangingPunct="1">
              <a:lnSpc>
                <a:spcPct val="100000"/>
              </a:lnSpc>
              <a:spcBef>
                <a:spcPts val="0"/>
              </a:spcBef>
              <a:spcAft>
                <a:spcPts val="0"/>
              </a:spcAft>
              <a:buClrTx/>
              <a:buSzTx/>
              <a:buFontTx/>
              <a:buNone/>
              <a:tabLst/>
              <a:defRPr/>
            </a:pPr>
            <a:fld id="{CB2079F2-58AF-ED44-82D7-E04B2F6FD686}" type="slidenum">
              <a:rPr kumimoji="0" lang="en-US" sz="700" b="0" i="0" u="none" strike="noStrike" kern="1200" cap="none" spc="0" normalizeH="0" baseline="0" noProof="0" smtClean="0">
                <a:ln>
                  <a:noFill/>
                </a:ln>
                <a:solidFill>
                  <a:srgbClr val="297239"/>
                </a:solidFill>
                <a:effectLst/>
                <a:uLnTx/>
                <a:uFillTx/>
                <a:latin typeface="Avenir" panose="02000503020000020003" pitchFamily="2" charset="0"/>
                <a:ea typeface="+mn-ea"/>
                <a:cs typeface="Calibri" panose="020F0502020204030204" pitchFamily="34" charset="0"/>
              </a:rPr>
              <a:pPr marL="0" marR="0" lvl="0" indent="0" algn="r" defTabSz="325892" rtl="0" eaLnBrk="1" fontAlgn="auto" latinLnBrk="0" hangingPunct="1">
                <a:lnSpc>
                  <a:spcPct val="100000"/>
                </a:lnSpc>
                <a:spcBef>
                  <a:spcPts val="0"/>
                </a:spcBef>
                <a:spcAft>
                  <a:spcPts val="0"/>
                </a:spcAft>
                <a:buClrTx/>
                <a:buSzTx/>
                <a:buFontTx/>
                <a:buNone/>
                <a:tabLst/>
                <a:defRPr/>
              </a:pPr>
              <a:t>3</a:t>
            </a:fld>
            <a:endParaRPr kumimoji="0" lang="en-US" sz="700" b="0" i="0" u="none" strike="noStrike" kern="1200" cap="none" spc="0" normalizeH="0" baseline="0" noProof="0" dirty="0">
              <a:ln>
                <a:noFill/>
              </a:ln>
              <a:solidFill>
                <a:srgbClr val="297239"/>
              </a:solidFill>
              <a:effectLst/>
              <a:uLnTx/>
              <a:uFillTx/>
              <a:latin typeface="Avenir" panose="02000503020000020003" pitchFamily="2" charset="0"/>
              <a:ea typeface="+mn-ea"/>
              <a:cs typeface="Calibri" panose="020F0502020204030204" pitchFamily="34" charset="0"/>
            </a:endParaRPr>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3402586"/>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WHICH </a:t>
            </a:r>
            <a:r>
              <a:rPr kumimoji="0" lang="en-GB"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PARTNERS AND STAKEHOLDERS </a:t>
            </a:r>
            <a:r>
              <a:rPr kumimoji="0" lang="en-GB"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a:t>
            </a: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WERE INVOLVED? </a:t>
            </a: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3191208"/>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2112" y="4620759"/>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DID YOU RECEIVE ANY KIND OF </a:t>
            </a:r>
            <a:r>
              <a:rPr kumimoji="0" lang="en-US"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TRAINING OR SUPPORT </a:t>
            </a:r>
            <a:r>
              <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REGARDING YOUR ACTIONS? </a:t>
            </a:r>
          </a:p>
          <a:p>
            <a:pPr marL="518236" marR="0" lvl="0" indent="-518236" algn="l" defTabSz="2072941" rtl="0" eaLnBrk="1" fontAlgn="auto" latinLnBrk="0" hangingPunct="1">
              <a:lnSpc>
                <a:spcPct val="100000"/>
              </a:lnSpc>
              <a:spcBef>
                <a:spcPts val="2267"/>
              </a:spcBef>
              <a:spcAft>
                <a:spcPts val="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518236" marR="0" lvl="0" indent="-518236" algn="l" defTabSz="2072941" rtl="0" eaLnBrk="1" fontAlgn="auto" latinLnBrk="0" hangingPunct="1">
              <a:lnSpc>
                <a:spcPct val="100000"/>
              </a:lnSpc>
              <a:spcBef>
                <a:spcPts val="2267"/>
              </a:spcBef>
              <a:spcAft>
                <a:spcPts val="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8463" y="4614963"/>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6272134"/>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WHICH </a:t>
            </a:r>
            <a:r>
              <a:rPr kumimoji="0" lang="en-GB"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RESULTS</a:t>
            </a: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 DID YOU ACHIEVE ALREADY?</a:t>
            </a:r>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6105507"/>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28118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WHAT ARE YOUR </a:t>
            </a:r>
            <a:r>
              <a:rPr kumimoji="0" lang="en-US"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FUTURE PLANS </a:t>
            </a:r>
            <a:r>
              <a:rPr kumimoji="0" lang="en-US"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AND NEXT STEPS?</a:t>
            </a:r>
          </a:p>
          <a:p>
            <a:pPr marL="518236" marR="0" lvl="0" indent="-518236" algn="l" defTabSz="2072941" rtl="0" eaLnBrk="1" fontAlgn="auto" latinLnBrk="0" hangingPunct="1">
              <a:lnSpc>
                <a:spcPct val="100000"/>
              </a:lnSpc>
              <a:spcBef>
                <a:spcPts val="2267"/>
              </a:spcBef>
              <a:spcAft>
                <a:spcPts val="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163266"/>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22740" y="16978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just"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Mohill Enterprise Centre constantly strives to improve the energy efficiency of their premises and contribute towards the development of their local community.  MEC </a:t>
            </a:r>
            <a:r>
              <a:rPr kumimoji="0" lang="en-US" sz="105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utilised</a:t>
            </a:r>
            <a:r>
              <a:rPr kumimoji="0" lang="en-US"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their network and created connections that aided them on their sustainability journey.  From a number of grants MEC have invested 400,000 euro into their infrastructure and services over the past 5 years.  They have greened their electricity with PV panels (SDG 7) and retrofitted their infrastructure with improved insulation and lighting (SDG 9).  MEC also play a key role in a network of stakeholders striving to make Mohill a sustainable Community (SDG 11).  MEC continue to provide a collaborative work space and facilitated the upskilling of the community in digital and business skills (SDG 4, 8 + 9) </a:t>
            </a:r>
          </a:p>
          <a:p>
            <a:pPr marL="0" marR="0" lvl="0" indent="0" algn="just"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endParaRPr kumimoji="0" lang="en-GB"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2543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WHAT</a:t>
            </a:r>
            <a:r>
              <a:rPr kumimoji="0" lang="en-GB"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a:t>
            </a:r>
            <a:r>
              <a:rPr kumimoji="0" lang="en-GB" sz="1400" b="1" i="0" u="none" strike="noStrike" kern="1200" cap="none" spc="0" normalizeH="0" baseline="0" noProof="0" dirty="0">
                <a:ln>
                  <a:noFill/>
                </a:ln>
                <a:solidFill>
                  <a:prstClr val="white"/>
                </a:solidFill>
                <a:effectLst/>
                <a:highlight>
                  <a:srgbClr val="84BA41"/>
                </a:highlight>
                <a:uLnTx/>
                <a:uFillTx/>
                <a:latin typeface="Calibri" panose="020F0502020204030204" pitchFamily="34" charset="0"/>
                <a:ea typeface="+mn-ea"/>
                <a:cs typeface="Calibri" panose="020F0502020204030204" pitchFamily="34" charset="0"/>
              </a:rPr>
              <a:t>ACTIONS</a:t>
            </a:r>
            <a:r>
              <a:rPr kumimoji="0" lang="en-GB"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a:t>
            </a:r>
            <a:r>
              <a:rPr kumimoji="0" lang="en-GB" sz="1400" b="1"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10707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14105" y="5265351"/>
            <a:ext cx="5910006" cy="548009"/>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latin typeface="Calibri" panose="020F0502020204030204" pitchFamily="34" charset="0"/>
                <a:cs typeface="Calibri" panose="020F0502020204030204" pitchFamily="34" charset="0"/>
              </a:rPr>
              <a:t>Mohill Enterprise Centre utilised their extensive network and the aids that were available to them.  MEC have worked in conjunction with MSLETB in order to provide their training.  SEAI and Contract Research Unit IT Sligo have provided grants and consultancy to help them achieve their sustainability improvements.  This has helped them to develop their infrastructure and energy masterplan. </a:t>
            </a:r>
          </a:p>
          <a:p>
            <a:pPr marL="0" marR="0" lvl="0" indent="0" algn="l"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r>
              <a:rPr kumimoji="0" lang="en-GB"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63930" y="3841398"/>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dirty="0">
                <a:latin typeface="Calibri" panose="020F0502020204030204" pitchFamily="34" charset="0"/>
                <a:ea typeface="Calibri" panose="020F0502020204030204" pitchFamily="34" charset="0"/>
                <a:cs typeface="Calibri" panose="020F0502020204030204" pitchFamily="34" charset="0"/>
                <a:hlinkClick r:id="rId2"/>
              </a:rPr>
              <a:t>SEAI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hlinkClick r:id="rId3"/>
              </a:rPr>
              <a:t>Leitrim County Council</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hlinkClick r:id="rId4"/>
              </a:rPr>
              <a:t>Leitrim Development Company</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hlinkClick r:id="rId5"/>
              </a:rPr>
              <a:t>Contract Research Unit IT Sligo </a:t>
            </a:r>
            <a:r>
              <a:rPr lang="en-US" dirty="0">
                <a:latin typeface="Calibri" panose="020F0502020204030204" pitchFamily="34" charset="0"/>
                <a:ea typeface="Calibri" panose="020F0502020204030204" pitchFamily="34" charset="0"/>
                <a:cs typeface="Calibri" panose="020F0502020204030204" pitchFamily="34" charset="0"/>
              </a:rPr>
              <a:t>(Engineering Consultants).  MEC also have an extended network of partners including </a:t>
            </a:r>
            <a:r>
              <a:rPr lang="en-US" dirty="0">
                <a:latin typeface="Calibri" panose="020F0502020204030204" pitchFamily="34" charset="0"/>
                <a:ea typeface="Calibri" panose="020F0502020204030204" pitchFamily="34" charset="0"/>
                <a:cs typeface="Calibri" panose="020F0502020204030204" pitchFamily="34" charset="0"/>
                <a:hlinkClick r:id="rId6"/>
              </a:rPr>
              <a:t>Solas</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hlinkClick r:id="rId7"/>
              </a:rPr>
              <a:t>Pobal</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hlinkClick r:id="rId8"/>
              </a:rPr>
              <a:t>MSLETB</a:t>
            </a:r>
            <a:r>
              <a:rPr lang="en-US" dirty="0">
                <a:latin typeface="Calibri" panose="020F0502020204030204" pitchFamily="34" charset="0"/>
                <a:ea typeface="Calibri" panose="020F0502020204030204" pitchFamily="34" charset="0"/>
                <a:cs typeface="Calibri" panose="020F0502020204030204" pitchFamily="34" charset="0"/>
              </a:rPr>
              <a:t> and </a:t>
            </a:r>
            <a:r>
              <a:rPr lang="en-US" dirty="0">
                <a:latin typeface="Calibri" panose="020F0502020204030204" pitchFamily="34" charset="0"/>
                <a:ea typeface="Calibri" panose="020F0502020204030204" pitchFamily="34" charset="0"/>
                <a:cs typeface="Calibri" panose="020F0502020204030204" pitchFamily="34" charset="0"/>
                <a:hlinkClick r:id="rId9"/>
              </a:rPr>
              <a:t>Enterprise Ireland </a:t>
            </a:r>
            <a:endParaRPr lang="en-GB" dirty="0">
              <a:latin typeface="Calibri" panose="020F0502020204030204" pitchFamily="34" charset="0"/>
              <a:cs typeface="Calibri" panose="020F0502020204030204" pitchFamily="34" charset="0"/>
            </a:endParaRPr>
          </a:p>
          <a:p>
            <a:pPr marL="0" marR="0" lvl="0" indent="0" algn="l" defTabSz="2072941" rtl="0" eaLnBrk="1" fontAlgn="auto" latinLnBrk="0" hangingPunct="1">
              <a:lnSpc>
                <a:spcPct val="100000"/>
              </a:lnSpc>
              <a:spcBef>
                <a:spcPts val="0"/>
              </a:spcBef>
              <a:spcAft>
                <a:spcPts val="0"/>
              </a:spcAft>
              <a:buClr>
                <a:srgbClr val="84BA41"/>
              </a:buClr>
              <a:buSzTx/>
              <a:buFont typeface="Arial" panose="020B0604020202020204" pitchFamily="34" charset="0"/>
              <a:buNone/>
              <a:tabLst/>
              <a:defRPr/>
            </a:pPr>
            <a:br>
              <a:rPr kumimoji="0" lang="en-GB" sz="1050" b="0" i="0" u="sng" strike="noStrike" kern="1200" cap="none" spc="0" normalizeH="0" baseline="0" noProof="0" dirty="0">
                <a:ln>
                  <a:noFill/>
                </a:ln>
                <a:solidFill>
                  <a:srgbClr val="1155CC"/>
                </a:solidFill>
                <a:effectLst/>
                <a:uLnTx/>
                <a:uFillTx/>
                <a:latin typeface="Calibri" panose="020F0502020204030204" pitchFamily="34" charset="0"/>
                <a:ea typeface="Calibri" panose="020F0502020204030204" pitchFamily="34" charset="0"/>
                <a:cs typeface="Poppins" pitchFamily="2" charset="77"/>
              </a:rPr>
            </a:br>
            <a:endParaRPr kumimoji="0" lang="en-GB" sz="1050" b="0" i="0" u="none" strike="noStrike" kern="1200" cap="none" spc="0" normalizeH="0" baseline="0" noProof="0" dirty="0">
              <a:ln>
                <a:noFill/>
              </a:ln>
              <a:solidFill>
                <a:srgbClr val="000000"/>
              </a:solidFill>
              <a:effectLst/>
              <a:uLnTx/>
              <a:uFillTx/>
              <a:latin typeface="Poppins" pitchFamily="2" charset="77"/>
              <a:ea typeface="+mn-ea"/>
              <a:cs typeface="Poppins" pitchFamily="2" charset="77"/>
            </a:endParaRPr>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32112" y="8835291"/>
            <a:ext cx="5910006" cy="1362514"/>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dirty="0">
                <a:latin typeface="Calibri" panose="020F0502020204030204" pitchFamily="34" charset="0"/>
                <a:cs typeface="Calibri" panose="020F0502020204030204" pitchFamily="34" charset="0"/>
              </a:rPr>
              <a:t>Mohill Enterprise Centre are constantly looking to improve their facilities and position themselves as a green place to work and visit.  In the next year they are hoping to install a public display monitor that communicates their efforts, including energy from their PVs to the public.  They are looking to join the connected hubs network and make their facilities accessible to remote workers.  MEC with Leitrim County Council are looking at </a:t>
            </a:r>
            <a:r>
              <a:rPr lang="en-US" dirty="0" err="1">
                <a:latin typeface="Calibri" panose="020F0502020204030204" pitchFamily="34" charset="0"/>
                <a:cs typeface="Calibri" panose="020F0502020204030204" pitchFamily="34" charset="0"/>
              </a:rPr>
              <a:t>utilising</a:t>
            </a:r>
            <a:r>
              <a:rPr lang="en-US" dirty="0">
                <a:latin typeface="Calibri" panose="020F0502020204030204" pitchFamily="34" charset="0"/>
                <a:cs typeface="Calibri" panose="020F0502020204030204" pitchFamily="34" charset="0"/>
              </a:rPr>
              <a:t> derelict land next to them to create a car park covered with PVs, that would facilitate extra EV charging. </a:t>
            </a:r>
            <a:endParaRPr lang="en-GB" dirty="0">
              <a:latin typeface="Calibri" panose="020F0502020204030204" pitchFamily="34" charset="0"/>
              <a:cs typeface="Calibri" panose="020F0502020204030204" pitchFamily="34" charset="0"/>
            </a:endParaRP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06831" y="6724866"/>
            <a:ext cx="5910006" cy="114977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dirty="0">
                <a:latin typeface="Calibri" panose="020F0502020204030204" pitchFamily="34" charset="0"/>
                <a:cs typeface="Calibri" panose="020F0502020204030204" pitchFamily="34" charset="0"/>
              </a:rPr>
              <a:t>Mohill Enterprise Centre is a successful </a:t>
            </a:r>
            <a:r>
              <a:rPr lang="en-US" dirty="0" err="1">
                <a:latin typeface="Calibri" panose="020F0502020204030204" pitchFamily="34" charset="0"/>
                <a:cs typeface="Calibri" panose="020F0502020204030204" pitchFamily="34" charset="0"/>
              </a:rPr>
              <a:t>centre</a:t>
            </a:r>
            <a:r>
              <a:rPr lang="en-US" dirty="0">
                <a:latin typeface="Calibri" panose="020F0502020204030204" pitchFamily="34" charset="0"/>
                <a:cs typeface="Calibri" panose="020F0502020204030204" pitchFamily="34" charset="0"/>
              </a:rPr>
              <a:t> for learning and business with 100s of visitors weekly.  Since beginning their sustainability journey ago they have successfully retrofitted their premises with improved insulation, smart heating and energy management systems, efficient lighting, and PV panels.  MEC have successfully upgraded their old industrial space into micro-offices to meet the needs of the new digital work force.  MEC also play a key role in an ongoing </a:t>
            </a:r>
            <a:r>
              <a:rPr lang="en-US" dirty="0" err="1">
                <a:latin typeface="Calibri" panose="020F0502020204030204" pitchFamily="34" charset="0"/>
                <a:cs typeface="Calibri" panose="020F0502020204030204" pitchFamily="34" charset="0"/>
              </a:rPr>
              <a:t>LECo</a:t>
            </a:r>
            <a:r>
              <a:rPr lang="en-US" dirty="0">
                <a:latin typeface="Calibri" panose="020F0502020204030204" pitchFamily="34" charset="0"/>
                <a:cs typeface="Calibri" panose="020F0502020204030204" pitchFamily="34" charset="0"/>
              </a:rPr>
              <a:t> (Local Energy Communities) project to make Mohill as energy efficient as possible.  They have assisted in the development of a feasibility study, have run a number of sustainable energy workshops and have a EV charging point for community members to use. </a:t>
            </a:r>
            <a:endParaRPr lang="en-GB" dirty="0">
              <a:latin typeface="Calibri" panose="020F0502020204030204" pitchFamily="34" charset="0"/>
              <a:cs typeface="Calibri" panose="020F0502020204030204" pitchFamily="34" charset="0"/>
            </a:endParaRPr>
          </a:p>
          <a:p>
            <a:pPr marL="0" marR="0" lvl="0" indent="0" algn="just" defTabSz="207294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0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433771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US" dirty="0"/>
              <a:t>Assistance with grants.  The process of accessing grants can often be complex. </a:t>
            </a:r>
          </a:p>
          <a:p>
            <a:pPr marL="228600" lvl="0" indent="-228600" algn="l">
              <a:spcAft>
                <a:spcPts val="300"/>
              </a:spcAft>
              <a:buClr>
                <a:srgbClr val="84BA41"/>
              </a:buClr>
              <a:buFont typeface="+mj-lt"/>
              <a:buAutoNum type="arabicPeriod"/>
            </a:pPr>
            <a:r>
              <a:rPr lang="en-US" dirty="0"/>
              <a:t>It can be difficult to sell new ideas and investments to people so assistance in conveying a vision in order to achieve buy-in. </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US" dirty="0" err="1"/>
              <a:t>Utilise</a:t>
            </a:r>
            <a:r>
              <a:rPr lang="en-US" dirty="0"/>
              <a:t> your network and ask for help.  If you are struggling in certain areas reach out to specialists in the area</a:t>
            </a:r>
          </a:p>
          <a:p>
            <a:pPr marL="228600" lvl="0" indent="-228600" algn="l">
              <a:spcAft>
                <a:spcPts val="300"/>
              </a:spcAft>
              <a:buClr>
                <a:srgbClr val="84BA41"/>
              </a:buClr>
              <a:buFont typeface="+mj-lt"/>
              <a:buAutoNum type="arabicPeriod"/>
            </a:pPr>
            <a:r>
              <a:rPr lang="en-US" dirty="0"/>
              <a:t>Focus on the needs of the community first. </a:t>
            </a:r>
          </a:p>
          <a:p>
            <a:pPr marL="228600" lvl="0" indent="-228600" algn="l">
              <a:spcAft>
                <a:spcPts val="2400"/>
              </a:spcAft>
              <a:buClr>
                <a:srgbClr val="84BA41"/>
              </a:buClr>
              <a:buFont typeface="+mj-lt"/>
              <a:buAutoNum type="arabicPeriod"/>
            </a:pPr>
            <a:r>
              <a:rPr lang="en-GB" dirty="0"/>
              <a:t>Network with organisations with similar goals to your organisations. </a:t>
            </a:r>
          </a:p>
          <a:p>
            <a:pPr marL="228600" lvl="0" indent="-228600" algn="l">
              <a:spcAft>
                <a:spcPts val="300"/>
              </a:spcAft>
              <a:buClr>
                <a:srgbClr val="84BA41"/>
              </a:buClr>
              <a:buFont typeface="+mj-lt"/>
              <a:buAutoNum type="arabicPeriod"/>
            </a:pPr>
            <a:endParaRPr lang="en-GB"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US" dirty="0"/>
              <a:t>Within next 6 months – MEC is hoping to expand their footprint by </a:t>
            </a:r>
            <a:r>
              <a:rPr lang="en-US" dirty="0" err="1"/>
              <a:t>utilising</a:t>
            </a:r>
            <a:r>
              <a:rPr lang="en-US" dirty="0"/>
              <a:t> derelict land and adding more PVs </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US" dirty="0"/>
              <a:t>This is an ongoing process for MEC and is due to be upgraded soon with the addition of a public display monitor </a:t>
            </a:r>
          </a:p>
          <a:p>
            <a:r>
              <a:rPr lang="en-GB" dirty="0"/>
              <a:t>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443750"/>
            <a:ext cx="3063276" cy="610137"/>
          </a:xfrm>
        </p:spPr>
        <p:txBody>
          <a:bodyPr/>
          <a:lstStyle/>
          <a:p>
            <a:r>
              <a:rPr lang="en-US" dirty="0"/>
              <a:t>With Mohill Computer Training located on the premise MEC are leading the way in digital infrastructure for the local community </a:t>
            </a:r>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US" dirty="0"/>
              <a:t>This is an ongoing project for MEC as they work to </a:t>
            </a:r>
            <a:r>
              <a:rPr lang="en-US" dirty="0" err="1"/>
              <a:t>mobilise</a:t>
            </a:r>
            <a:r>
              <a:rPr lang="en-US" dirty="0"/>
              <a:t> the community in the </a:t>
            </a:r>
            <a:r>
              <a:rPr lang="en-US" dirty="0" err="1"/>
              <a:t>LECo</a:t>
            </a:r>
            <a:r>
              <a:rPr lang="en-US" dirty="0"/>
              <a:t> project </a:t>
            </a:r>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1 - 3 years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white"/>
                </a:solidFill>
                <a:effectLst/>
                <a:uLnTx/>
                <a:uFillTx/>
                <a:latin typeface="Century Schoolbook" panose="02040604050505020304"/>
                <a:ea typeface="+mn-ea"/>
                <a:cs typeface="+mn-cs"/>
              </a:endParaRPr>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pPr marL="0" marR="0" lvl="0" indent="0" algn="l" defTabSz="325892" rtl="0" eaLnBrk="1" fontAlgn="auto" latinLnBrk="0" hangingPunct="1">
                  <a:lnSpc>
                    <a:spcPct val="100000"/>
                  </a:lnSpc>
                  <a:spcBef>
                    <a:spcPts val="0"/>
                  </a:spcBef>
                  <a:spcAft>
                    <a:spcPts val="0"/>
                  </a:spcAft>
                  <a:buClrTx/>
                  <a:buSzTx/>
                  <a:buFontTx/>
                  <a:buNone/>
                  <a:tabLst/>
                  <a:defRPr/>
                </a:pPr>
                <a:endParaRPr kumimoji="0" lang="en-US" sz="1283"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grpSp>
      </p:grpSp>
      <p:sp>
        <p:nvSpPr>
          <p:cNvPr id="29" name="Slide Number Placeholder 1">
            <a:extLst>
              <a:ext uri="{FF2B5EF4-FFF2-40B4-BE49-F238E27FC236}">
                <a16:creationId xmlns:a16="http://schemas.microsoft.com/office/drawing/2014/main" id="{DFEC66E9-3EB6-A84F-B73D-D136ACF4ADF7}"/>
              </a:ext>
            </a:extLst>
          </p:cNvPr>
          <p:cNvSpPr>
            <a:spLocks noGrp="1"/>
          </p:cNvSpPr>
          <p:nvPr>
            <p:ph type="sldNum" sz="quarter" idx="4"/>
          </p:nvPr>
        </p:nvSpPr>
        <p:spPr>
          <a:xfrm>
            <a:off x="6246356" y="10158647"/>
            <a:ext cx="988834" cy="465822"/>
          </a:xfrm>
        </p:spPr>
        <p:txBody>
          <a:bodyPr/>
          <a:lstStyle/>
          <a:p>
            <a:pPr marL="0" marR="0" lvl="0" indent="0" algn="r" defTabSz="325892" rtl="0" eaLnBrk="1" fontAlgn="auto" latinLnBrk="0" hangingPunct="1">
              <a:lnSpc>
                <a:spcPct val="100000"/>
              </a:lnSpc>
              <a:spcBef>
                <a:spcPts val="0"/>
              </a:spcBef>
              <a:spcAft>
                <a:spcPts val="0"/>
              </a:spcAft>
              <a:buClrTx/>
              <a:buSzTx/>
              <a:buFontTx/>
              <a:buNone/>
              <a:tabLst/>
              <a:defRPr/>
            </a:pPr>
            <a:fld id="{CB2079F2-58AF-ED44-82D7-E04B2F6FD686}" type="slidenum">
              <a:rPr kumimoji="0" lang="en-US" sz="700" b="0" i="0" u="none" strike="noStrike" kern="1200" cap="none" spc="0" normalizeH="0" baseline="0" noProof="0" smtClean="0">
                <a:ln>
                  <a:noFill/>
                </a:ln>
                <a:solidFill>
                  <a:srgbClr val="297239"/>
                </a:solidFill>
                <a:effectLst/>
                <a:uLnTx/>
                <a:uFillTx/>
                <a:latin typeface="Calibri" panose="020F0502020204030204" pitchFamily="34" charset="0"/>
                <a:ea typeface="+mn-ea"/>
                <a:cs typeface="Calibri" panose="020F0502020204030204" pitchFamily="34" charset="0"/>
              </a:rPr>
              <a:pPr marL="0" marR="0" lvl="0" indent="0" algn="r" defTabSz="325892" rtl="0" eaLnBrk="1" fontAlgn="auto" latinLnBrk="0" hangingPunct="1">
                <a:lnSpc>
                  <a:spcPct val="100000"/>
                </a:lnSpc>
                <a:spcBef>
                  <a:spcPts val="0"/>
                </a:spcBef>
                <a:spcAft>
                  <a:spcPts val="0"/>
                </a:spcAft>
                <a:buClrTx/>
                <a:buSzTx/>
                <a:buFontTx/>
                <a:buNone/>
                <a:tabLst/>
                <a:defRPr/>
              </a:pPr>
              <a:t>4</a:t>
            </a:fld>
            <a:endParaRPr kumimoji="0" lang="en-US" sz="700" b="0" i="0" u="none" strike="noStrike" kern="1200" cap="none" spc="0" normalizeH="0" baseline="0" noProof="0" dirty="0">
              <a:ln>
                <a:noFill/>
              </a:ln>
              <a:solidFill>
                <a:srgbClr val="297239"/>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30458354"/>
      </p:ext>
    </p:extLst>
  </p:cSld>
  <p:clrMapOvr>
    <a:masterClrMapping/>
  </p:clrMapOvr>
</p:sld>
</file>

<file path=ppt/theme/theme1.xml><?xml version="1.0" encoding="utf-8"?>
<a:theme xmlns:a="http://schemas.openxmlformats.org/drawingml/2006/main" name="1_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http://schemas.microsoft.com/office/infopath/2007/PartnerControls"/>
    <ds:schemaRef ds:uri="http://purl.org/dc/elements/1.1/"/>
    <ds:schemaRef ds:uri="5a96bb8c-aa49-4f7e-b12a-1d018b5931c3"/>
    <ds:schemaRef ds:uri="http://purl.org/dc/terms/"/>
    <ds:schemaRef ds:uri="http://schemas.openxmlformats.org/package/2006/metadata/core-properties"/>
    <ds:schemaRef ds:uri="http://schemas.microsoft.com/office/2006/metadata/properties"/>
    <ds:schemaRef ds:uri="http://schemas.microsoft.com/office/2006/documentManagement/types"/>
    <ds:schemaRef ds:uri="bd7d76e0-c20f-457d-a5c3-91e787aaf778"/>
    <ds:schemaRef ds:uri="http://www.w3.org/XML/1998/namespace"/>
    <ds:schemaRef ds:uri="http://purl.org/dc/dcmitype/"/>
  </ds:schemaRefs>
</ds:datastoreItem>
</file>

<file path=customXml/itemProps2.xml><?xml version="1.0" encoding="utf-8"?>
<ds:datastoreItem xmlns:ds="http://schemas.openxmlformats.org/officeDocument/2006/customXml" ds:itemID="{D3B8D75B-F937-4312-92B7-CC5EB4C4C3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78528</TotalTime>
  <Words>1376</Words>
  <Application>Microsoft Office PowerPoint</Application>
  <PresentationFormat>Custom</PresentationFormat>
  <Paragraphs>78</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Avenir</vt:lpstr>
      <vt:lpstr>Calibri</vt:lpstr>
      <vt:lpstr>Century Schoolbook</vt:lpstr>
      <vt:lpstr>Montserrat</vt:lpstr>
      <vt:lpstr>Poppins</vt:lpstr>
      <vt:lpstr>1_Office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Mark Bolger ( Momentum Consulting )</cp:lastModifiedBy>
  <cp:revision>413</cp:revision>
  <dcterms:created xsi:type="dcterms:W3CDTF">2021-06-15T11:45:52Z</dcterms:created>
  <dcterms:modified xsi:type="dcterms:W3CDTF">2022-11-16T10:22:30Z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